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7"/>
  </p:notesMasterIdLst>
  <p:handoutMasterIdLst>
    <p:handoutMasterId r:id="rId28"/>
  </p:handoutMasterIdLst>
  <p:sldIdLst>
    <p:sldId id="424" r:id="rId2"/>
    <p:sldId id="258" r:id="rId3"/>
    <p:sldId id="412" r:id="rId4"/>
    <p:sldId id="436" r:id="rId5"/>
    <p:sldId id="441" r:id="rId6"/>
    <p:sldId id="440" r:id="rId7"/>
    <p:sldId id="401" r:id="rId8"/>
    <p:sldId id="438" r:id="rId9"/>
    <p:sldId id="434" r:id="rId10"/>
    <p:sldId id="452" r:id="rId11"/>
    <p:sldId id="453" r:id="rId12"/>
    <p:sldId id="444" r:id="rId13"/>
    <p:sldId id="450" r:id="rId14"/>
    <p:sldId id="445" r:id="rId15"/>
    <p:sldId id="451" r:id="rId16"/>
    <p:sldId id="446" r:id="rId17"/>
    <p:sldId id="449" r:id="rId18"/>
    <p:sldId id="455" r:id="rId19"/>
    <p:sldId id="456" r:id="rId20"/>
    <p:sldId id="458" r:id="rId21"/>
    <p:sldId id="457" r:id="rId22"/>
    <p:sldId id="459" r:id="rId23"/>
    <p:sldId id="397" r:id="rId24"/>
    <p:sldId id="454" r:id="rId25"/>
    <p:sldId id="432" r:id="rId2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5" autoAdjust="0"/>
    <p:restoredTop sz="90167" autoAdjust="0"/>
  </p:normalViewPr>
  <p:slideViewPr>
    <p:cSldViewPr>
      <p:cViewPr varScale="1">
        <p:scale>
          <a:sx n="119" d="100"/>
          <a:sy n="119" d="100"/>
        </p:scale>
        <p:origin x="-60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pPr>
              <a:defRPr/>
            </a:pPr>
            <a:r>
              <a:rPr lang="en-US"/>
              <a:t>Page </a:t>
            </a:r>
            <a:fld id="{8C32A01D-A398-465F-B4FC-EFD4C2B7B76D}"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890647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EA5A4643-7F0F-4BB0-91D9-A57E94C2973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51076027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xfrm>
            <a:off x="1154113" y="701675"/>
            <a:ext cx="4625975" cy="3468688"/>
          </a:xfrm>
          <a:ln/>
        </p:spPr>
      </p:sp>
      <p:sp>
        <p:nvSpPr>
          <p:cNvPr id="17410" name="Notes Placeholder 2"/>
          <p:cNvSpPr>
            <a:spLocks noGrp="1"/>
          </p:cNvSpPr>
          <p:nvPr>
            <p:ph type="body" idx="1"/>
          </p:nvPr>
        </p:nvSpPr>
        <p:spPr>
          <a:noFill/>
          <a:ln/>
        </p:spPr>
        <p:txBody>
          <a:bodyPr/>
          <a:lstStyle/>
          <a:p>
            <a:endParaRPr lang="en-US" smtClean="0"/>
          </a:p>
        </p:txBody>
      </p:sp>
      <p:sp>
        <p:nvSpPr>
          <p:cNvPr id="17411" name="Header Placeholder 3"/>
          <p:cNvSpPr>
            <a:spLocks noGrp="1"/>
          </p:cNvSpPr>
          <p:nvPr>
            <p:ph type="hdr" sz="quarter"/>
          </p:nvPr>
        </p:nvSpPr>
        <p:spPr>
          <a:noFill/>
        </p:spPr>
        <p:txBody>
          <a:bodyPr/>
          <a:lstStyle/>
          <a:p>
            <a:r>
              <a:rPr lang="en-US" smtClean="0"/>
              <a:t>doc.: IEEE 802.15-&lt;doc#&gt;</a:t>
            </a:r>
          </a:p>
        </p:txBody>
      </p:sp>
      <p:sp>
        <p:nvSpPr>
          <p:cNvPr id="17412" name="Date Placeholder 4"/>
          <p:cNvSpPr>
            <a:spLocks noGrp="1"/>
          </p:cNvSpPr>
          <p:nvPr>
            <p:ph type="dt" sz="quarter" idx="1"/>
          </p:nvPr>
        </p:nvSpPr>
        <p:spPr>
          <a:noFill/>
        </p:spPr>
        <p:txBody>
          <a:bodyPr/>
          <a:lstStyle/>
          <a:p>
            <a:r>
              <a:rPr lang="en-US" smtClean="0"/>
              <a:t>&lt;month year&gt;</a:t>
            </a:r>
          </a:p>
        </p:txBody>
      </p:sp>
      <p:sp>
        <p:nvSpPr>
          <p:cNvPr id="17413" name="Footer Placeholder 5"/>
          <p:cNvSpPr>
            <a:spLocks noGrp="1"/>
          </p:cNvSpPr>
          <p:nvPr>
            <p:ph type="ftr" sz="quarter" idx="4"/>
          </p:nvPr>
        </p:nvSpPr>
        <p:spPr>
          <a:noFill/>
        </p:spPr>
        <p:txBody>
          <a:bodyPr/>
          <a:lstStyle/>
          <a:p>
            <a:pPr lvl="4"/>
            <a:r>
              <a:rPr lang="en-US" smtClean="0"/>
              <a:t>&lt;author&gt;, &lt;company&gt;</a:t>
            </a:r>
          </a:p>
        </p:txBody>
      </p:sp>
      <p:sp>
        <p:nvSpPr>
          <p:cNvPr id="17414" name="Slide Number Placeholder 6"/>
          <p:cNvSpPr>
            <a:spLocks noGrp="1"/>
          </p:cNvSpPr>
          <p:nvPr>
            <p:ph type="sldNum" sz="quarter" idx="5"/>
          </p:nvPr>
        </p:nvSpPr>
        <p:spPr>
          <a:noFill/>
        </p:spPr>
        <p:txBody>
          <a:bodyPr/>
          <a:lstStyle/>
          <a:p>
            <a:r>
              <a:rPr lang="en-US" smtClean="0"/>
              <a:t>Page </a:t>
            </a:r>
            <a:fld id="{7E745A0F-0837-4985-BF13-488600218AFD}"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a:xfrm>
            <a:off x="1154113" y="701675"/>
            <a:ext cx="4625975" cy="3468688"/>
          </a:xfrm>
          <a:ln/>
        </p:spPr>
      </p:sp>
      <p:sp>
        <p:nvSpPr>
          <p:cNvPr id="21506" name="Notes Placeholder 2"/>
          <p:cNvSpPr>
            <a:spLocks noGrp="1"/>
          </p:cNvSpPr>
          <p:nvPr>
            <p:ph type="body" idx="1"/>
          </p:nvPr>
        </p:nvSpPr>
        <p:spPr>
          <a:noFill/>
          <a:ln/>
        </p:spPr>
        <p:txBody>
          <a:bodyPr/>
          <a:lstStyle/>
          <a:p>
            <a:endParaRPr lang="en-US" smtClean="0"/>
          </a:p>
        </p:txBody>
      </p:sp>
      <p:sp>
        <p:nvSpPr>
          <p:cNvPr id="21507" name="Header Placeholder 3"/>
          <p:cNvSpPr>
            <a:spLocks noGrp="1"/>
          </p:cNvSpPr>
          <p:nvPr>
            <p:ph type="hdr" sz="quarter"/>
          </p:nvPr>
        </p:nvSpPr>
        <p:spPr>
          <a:noFill/>
        </p:spPr>
        <p:txBody>
          <a:bodyPr/>
          <a:lstStyle/>
          <a:p>
            <a:r>
              <a:rPr lang="en-US" smtClean="0"/>
              <a:t>doc.: IEEE 802.15-&lt;doc#&gt;</a:t>
            </a:r>
          </a:p>
        </p:txBody>
      </p:sp>
      <p:sp>
        <p:nvSpPr>
          <p:cNvPr id="21508" name="Date Placeholder 4"/>
          <p:cNvSpPr>
            <a:spLocks noGrp="1"/>
          </p:cNvSpPr>
          <p:nvPr>
            <p:ph type="dt" sz="quarter" idx="1"/>
          </p:nvPr>
        </p:nvSpPr>
        <p:spPr>
          <a:noFill/>
        </p:spPr>
        <p:txBody>
          <a:bodyPr/>
          <a:lstStyle/>
          <a:p>
            <a:r>
              <a:rPr lang="en-US" smtClean="0"/>
              <a:t>&lt;month year&gt;</a:t>
            </a:r>
          </a:p>
        </p:txBody>
      </p:sp>
      <p:sp>
        <p:nvSpPr>
          <p:cNvPr id="21509" name="Footer Placeholder 5"/>
          <p:cNvSpPr>
            <a:spLocks noGrp="1"/>
          </p:cNvSpPr>
          <p:nvPr>
            <p:ph type="ftr" sz="quarter" idx="4"/>
          </p:nvPr>
        </p:nvSpPr>
        <p:spPr>
          <a:noFill/>
        </p:spPr>
        <p:txBody>
          <a:bodyPr/>
          <a:lstStyle/>
          <a:p>
            <a:pPr lvl="4"/>
            <a:r>
              <a:rPr lang="en-US" smtClean="0"/>
              <a:t>&lt;author&gt;, &lt;company&gt;</a:t>
            </a:r>
          </a:p>
        </p:txBody>
      </p:sp>
      <p:sp>
        <p:nvSpPr>
          <p:cNvPr id="21510" name="Slide Number Placeholder 6"/>
          <p:cNvSpPr>
            <a:spLocks noGrp="1"/>
          </p:cNvSpPr>
          <p:nvPr>
            <p:ph type="sldNum" sz="quarter" idx="5"/>
          </p:nvPr>
        </p:nvSpPr>
        <p:spPr>
          <a:noFill/>
        </p:spPr>
        <p:txBody>
          <a:bodyPr/>
          <a:lstStyle/>
          <a:p>
            <a:r>
              <a:rPr lang="en-US" smtClean="0"/>
              <a:t>Page </a:t>
            </a:r>
            <a:fld id="{B502132E-4D29-4E5D-B870-36016549CD81}" type="slidenum">
              <a:rPr lang="en-US" smtClean="0"/>
              <a:pPr/>
              <a:t>7</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1154113" y="701675"/>
            <a:ext cx="4625975" cy="3468688"/>
          </a:xfrm>
          <a:ln/>
        </p:spPr>
      </p:sp>
      <p:sp>
        <p:nvSpPr>
          <p:cNvPr id="58371" name="Notes Placeholder 2"/>
          <p:cNvSpPr>
            <a:spLocks noGrp="1"/>
          </p:cNvSpPr>
          <p:nvPr>
            <p:ph type="body" idx="1"/>
          </p:nvPr>
        </p:nvSpPr>
        <p:spPr>
          <a:noFill/>
          <a:ln/>
        </p:spPr>
        <p:txBody>
          <a:bodyPr/>
          <a:lstStyle/>
          <a:p>
            <a:endParaRPr lang="en-US" smtClean="0"/>
          </a:p>
        </p:txBody>
      </p:sp>
      <p:sp>
        <p:nvSpPr>
          <p:cNvPr id="58372" name="Header Placeholder 3"/>
          <p:cNvSpPr txBox="1">
            <a:spLocks noGrp="1"/>
          </p:cNvSpPr>
          <p:nvPr/>
        </p:nvSpPr>
        <p:spPr bwMode="auto">
          <a:xfrm>
            <a:off x="3467100" y="98425"/>
            <a:ext cx="2814638" cy="212725"/>
          </a:xfrm>
          <a:prstGeom prst="rect">
            <a:avLst/>
          </a:prstGeom>
          <a:noFill/>
          <a:ln w="9525">
            <a:noFill/>
            <a:miter lim="800000"/>
            <a:headEnd/>
            <a:tailEnd/>
          </a:ln>
        </p:spPr>
        <p:txBody>
          <a:bodyPr lIns="0" tIns="0" rIns="0" bIns="0" anchor="b">
            <a:spAutoFit/>
          </a:bodyPr>
          <a:lstStyle/>
          <a:p>
            <a:pPr algn="r" defTabSz="933450" eaLnBrk="0" hangingPunct="0"/>
            <a:r>
              <a:rPr lang="en-US" sz="1400" b="1"/>
              <a:t>doc.: IEEE 802.15-&lt;doc#&gt;</a:t>
            </a:r>
          </a:p>
        </p:txBody>
      </p:sp>
      <p:sp>
        <p:nvSpPr>
          <p:cNvPr id="58373" name="Date Placeholder 4"/>
          <p:cNvSpPr txBox="1">
            <a:spLocks noGrp="1"/>
          </p:cNvSpPr>
          <p:nvPr/>
        </p:nvSpPr>
        <p:spPr bwMode="auto">
          <a:xfrm>
            <a:off x="654050" y="98425"/>
            <a:ext cx="2736850" cy="212725"/>
          </a:xfrm>
          <a:prstGeom prst="rect">
            <a:avLst/>
          </a:prstGeom>
          <a:noFill/>
          <a:ln w="9525">
            <a:noFill/>
            <a:miter lim="800000"/>
            <a:headEnd/>
            <a:tailEnd/>
          </a:ln>
        </p:spPr>
        <p:txBody>
          <a:bodyPr lIns="0" tIns="0" rIns="0" bIns="0" anchor="b">
            <a:spAutoFit/>
          </a:bodyPr>
          <a:lstStyle/>
          <a:p>
            <a:pPr defTabSz="933450" eaLnBrk="0" hangingPunct="0"/>
            <a:r>
              <a:rPr lang="en-US" sz="1400" b="1"/>
              <a:t>&lt;month year&gt;</a:t>
            </a:r>
          </a:p>
        </p:txBody>
      </p:sp>
      <p:sp>
        <p:nvSpPr>
          <p:cNvPr id="58374" name="Footer Placeholder 5"/>
          <p:cNvSpPr txBox="1">
            <a:spLocks noGrp="1"/>
          </p:cNvSpPr>
          <p:nvPr/>
        </p:nvSpPr>
        <p:spPr bwMode="auto">
          <a:xfrm>
            <a:off x="3771900" y="8985250"/>
            <a:ext cx="2509838" cy="182563"/>
          </a:xfrm>
          <a:prstGeom prst="rect">
            <a:avLst/>
          </a:prstGeom>
          <a:noFill/>
          <a:ln w="9525">
            <a:noFill/>
            <a:miter lim="800000"/>
            <a:headEnd/>
            <a:tailEnd/>
          </a:ln>
        </p:spPr>
        <p:txBody>
          <a:bodyPr lIns="0" tIns="0" rIns="0" bIns="0">
            <a:spAutoFit/>
          </a:bodyPr>
          <a:lstStyle/>
          <a:p>
            <a:pPr marL="457200" lvl="4" algn="r" defTabSz="933450" eaLnBrk="0" hangingPunct="0"/>
            <a:r>
              <a:rPr lang="en-US"/>
              <a:t>&lt;author&gt;, &lt;company&gt;</a:t>
            </a:r>
          </a:p>
        </p:txBody>
      </p:sp>
      <p:sp>
        <p:nvSpPr>
          <p:cNvPr id="58375" name="Slide Number Placeholder 6"/>
          <p:cNvSpPr txBox="1">
            <a:spLocks noGrp="1"/>
          </p:cNvSpPr>
          <p:nvPr/>
        </p:nvSpPr>
        <p:spPr bwMode="auto">
          <a:xfrm>
            <a:off x="2933700" y="8985250"/>
            <a:ext cx="801688" cy="182563"/>
          </a:xfrm>
          <a:prstGeom prst="rect">
            <a:avLst/>
          </a:prstGeom>
          <a:noFill/>
          <a:ln w="9525">
            <a:noFill/>
            <a:miter lim="800000"/>
            <a:headEnd/>
            <a:tailEnd/>
          </a:ln>
        </p:spPr>
        <p:txBody>
          <a:bodyPr lIns="0" tIns="0" rIns="0" bIns="0">
            <a:spAutoFit/>
          </a:bodyPr>
          <a:lstStyle/>
          <a:p>
            <a:pPr algn="r" defTabSz="933450" eaLnBrk="0" hangingPunct="0"/>
            <a:r>
              <a:rPr lang="en-US"/>
              <a:t>Page </a:t>
            </a:r>
            <a:fld id="{9717EF30-1969-4749-AB94-738CD7E22ECD}" type="slidenum">
              <a:rPr lang="en-US"/>
              <a:pPr algn="r" defTabSz="933450" eaLnBrk="0" hangingPunct="0"/>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xfrm>
            <a:off x="1154113" y="701675"/>
            <a:ext cx="4625975" cy="3468688"/>
          </a:xfrm>
          <a:ln/>
        </p:spPr>
      </p:sp>
      <p:sp>
        <p:nvSpPr>
          <p:cNvPr id="23554" name="Notes Placeholder 2"/>
          <p:cNvSpPr>
            <a:spLocks noGrp="1"/>
          </p:cNvSpPr>
          <p:nvPr>
            <p:ph type="body" idx="1"/>
          </p:nvPr>
        </p:nvSpPr>
        <p:spPr>
          <a:noFill/>
          <a:ln/>
        </p:spPr>
        <p:txBody>
          <a:bodyPr/>
          <a:lstStyle/>
          <a:p>
            <a:endParaRPr lang="en-US" smtClean="0"/>
          </a:p>
        </p:txBody>
      </p:sp>
      <p:sp>
        <p:nvSpPr>
          <p:cNvPr id="23555" name="Header Placeholder 3"/>
          <p:cNvSpPr>
            <a:spLocks noGrp="1"/>
          </p:cNvSpPr>
          <p:nvPr>
            <p:ph type="hdr" sz="quarter"/>
          </p:nvPr>
        </p:nvSpPr>
        <p:spPr>
          <a:noFill/>
        </p:spPr>
        <p:txBody>
          <a:bodyPr/>
          <a:lstStyle/>
          <a:p>
            <a:r>
              <a:rPr lang="en-US" smtClean="0"/>
              <a:t>doc.: IEEE 802.15-&lt;doc#&gt;</a:t>
            </a:r>
          </a:p>
        </p:txBody>
      </p:sp>
      <p:sp>
        <p:nvSpPr>
          <p:cNvPr id="23556" name="Date Placeholder 4"/>
          <p:cNvSpPr>
            <a:spLocks noGrp="1"/>
          </p:cNvSpPr>
          <p:nvPr>
            <p:ph type="dt" sz="quarter" idx="1"/>
          </p:nvPr>
        </p:nvSpPr>
        <p:spPr>
          <a:noFill/>
        </p:spPr>
        <p:txBody>
          <a:bodyPr/>
          <a:lstStyle/>
          <a:p>
            <a:r>
              <a:rPr lang="en-US" smtClean="0"/>
              <a:t>&lt;month year&gt;</a:t>
            </a:r>
          </a:p>
        </p:txBody>
      </p:sp>
      <p:sp>
        <p:nvSpPr>
          <p:cNvPr id="23557" name="Footer Placeholder 5"/>
          <p:cNvSpPr>
            <a:spLocks noGrp="1"/>
          </p:cNvSpPr>
          <p:nvPr>
            <p:ph type="ftr" sz="quarter" idx="4"/>
          </p:nvPr>
        </p:nvSpPr>
        <p:spPr>
          <a:noFill/>
        </p:spPr>
        <p:txBody>
          <a:bodyPr/>
          <a:lstStyle/>
          <a:p>
            <a:pPr lvl="4"/>
            <a:r>
              <a:rPr lang="en-US" smtClean="0"/>
              <a:t>&lt;author&gt;, &lt;company&gt;</a:t>
            </a:r>
          </a:p>
        </p:txBody>
      </p:sp>
      <p:sp>
        <p:nvSpPr>
          <p:cNvPr id="23558" name="Slide Number Placeholder 6"/>
          <p:cNvSpPr>
            <a:spLocks noGrp="1"/>
          </p:cNvSpPr>
          <p:nvPr>
            <p:ph type="sldNum" sz="quarter" idx="5"/>
          </p:nvPr>
        </p:nvSpPr>
        <p:spPr>
          <a:noFill/>
        </p:spPr>
        <p:txBody>
          <a:bodyPr/>
          <a:lstStyle/>
          <a:p>
            <a:r>
              <a:rPr lang="en-US" smtClean="0"/>
              <a:t>Page </a:t>
            </a:r>
            <a:fld id="{6488D80C-E741-4074-B74C-DA13CF23EEA1}" type="slidenum">
              <a:rPr lang="en-US" smtClean="0"/>
              <a:pPr/>
              <a:t>9</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xfrm>
            <a:off x="1154113" y="701675"/>
            <a:ext cx="4625975" cy="3468688"/>
          </a:xfrm>
          <a:ln/>
        </p:spPr>
      </p:sp>
      <p:sp>
        <p:nvSpPr>
          <p:cNvPr id="35842" name="Notes Placeholder 2"/>
          <p:cNvSpPr>
            <a:spLocks noGrp="1"/>
          </p:cNvSpPr>
          <p:nvPr>
            <p:ph type="body" idx="1"/>
          </p:nvPr>
        </p:nvSpPr>
        <p:spPr>
          <a:noFill/>
          <a:ln/>
        </p:spPr>
        <p:txBody>
          <a:bodyPr/>
          <a:lstStyle/>
          <a:p>
            <a:endParaRPr lang="en-US" smtClean="0"/>
          </a:p>
        </p:txBody>
      </p:sp>
      <p:sp>
        <p:nvSpPr>
          <p:cNvPr id="35843" name="Header Placeholder 3"/>
          <p:cNvSpPr>
            <a:spLocks noGrp="1"/>
          </p:cNvSpPr>
          <p:nvPr>
            <p:ph type="hdr" sz="quarter"/>
          </p:nvPr>
        </p:nvSpPr>
        <p:spPr>
          <a:noFill/>
        </p:spPr>
        <p:txBody>
          <a:bodyPr/>
          <a:lstStyle/>
          <a:p>
            <a:r>
              <a:rPr lang="en-US" smtClean="0"/>
              <a:t>doc.: IEEE 802.15-&lt;doc#&gt;</a:t>
            </a:r>
          </a:p>
        </p:txBody>
      </p:sp>
      <p:sp>
        <p:nvSpPr>
          <p:cNvPr id="35844" name="Date Placeholder 4"/>
          <p:cNvSpPr>
            <a:spLocks noGrp="1"/>
          </p:cNvSpPr>
          <p:nvPr>
            <p:ph type="dt" sz="quarter" idx="1"/>
          </p:nvPr>
        </p:nvSpPr>
        <p:spPr>
          <a:noFill/>
        </p:spPr>
        <p:txBody>
          <a:bodyPr/>
          <a:lstStyle/>
          <a:p>
            <a:r>
              <a:rPr lang="en-US" smtClean="0"/>
              <a:t>&lt;month year&gt;</a:t>
            </a:r>
          </a:p>
        </p:txBody>
      </p:sp>
      <p:sp>
        <p:nvSpPr>
          <p:cNvPr id="35845" name="Footer Placeholder 5"/>
          <p:cNvSpPr>
            <a:spLocks noGrp="1"/>
          </p:cNvSpPr>
          <p:nvPr>
            <p:ph type="ftr" sz="quarter" idx="4"/>
          </p:nvPr>
        </p:nvSpPr>
        <p:spPr>
          <a:noFill/>
        </p:spPr>
        <p:txBody>
          <a:bodyPr/>
          <a:lstStyle/>
          <a:p>
            <a:pPr lvl="4"/>
            <a:r>
              <a:rPr lang="en-US" smtClean="0"/>
              <a:t>&lt;author&gt;, &lt;company&gt;</a:t>
            </a:r>
          </a:p>
        </p:txBody>
      </p:sp>
      <p:sp>
        <p:nvSpPr>
          <p:cNvPr id="35846" name="Slide Number Placeholder 6"/>
          <p:cNvSpPr>
            <a:spLocks noGrp="1"/>
          </p:cNvSpPr>
          <p:nvPr>
            <p:ph type="sldNum" sz="quarter" idx="5"/>
          </p:nvPr>
        </p:nvSpPr>
        <p:spPr>
          <a:noFill/>
        </p:spPr>
        <p:txBody>
          <a:bodyPr/>
          <a:lstStyle/>
          <a:p>
            <a:r>
              <a:rPr lang="en-US" smtClean="0"/>
              <a:t>Page </a:t>
            </a:r>
            <a:fld id="{979EA73D-A2B5-4B8A-A73B-8A6F025F17BB}" type="slidenum">
              <a:rPr lang="en-US" smtClean="0"/>
              <a:pPr/>
              <a:t>23</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xfrm>
            <a:off x="1154113" y="701675"/>
            <a:ext cx="4625975" cy="3468688"/>
          </a:xfrm>
          <a:ln/>
        </p:spPr>
      </p:sp>
      <p:sp>
        <p:nvSpPr>
          <p:cNvPr id="35842" name="Notes Placeholder 2"/>
          <p:cNvSpPr>
            <a:spLocks noGrp="1"/>
          </p:cNvSpPr>
          <p:nvPr>
            <p:ph type="body" idx="1"/>
          </p:nvPr>
        </p:nvSpPr>
        <p:spPr>
          <a:noFill/>
          <a:ln/>
        </p:spPr>
        <p:txBody>
          <a:bodyPr/>
          <a:lstStyle/>
          <a:p>
            <a:endParaRPr lang="en-US" smtClean="0"/>
          </a:p>
        </p:txBody>
      </p:sp>
      <p:sp>
        <p:nvSpPr>
          <p:cNvPr id="35843" name="Header Placeholder 3"/>
          <p:cNvSpPr>
            <a:spLocks noGrp="1"/>
          </p:cNvSpPr>
          <p:nvPr>
            <p:ph type="hdr" sz="quarter"/>
          </p:nvPr>
        </p:nvSpPr>
        <p:spPr>
          <a:noFill/>
        </p:spPr>
        <p:txBody>
          <a:bodyPr/>
          <a:lstStyle/>
          <a:p>
            <a:r>
              <a:rPr lang="en-US" smtClean="0"/>
              <a:t>doc.: IEEE 802.15-&lt;doc#&gt;</a:t>
            </a:r>
          </a:p>
        </p:txBody>
      </p:sp>
      <p:sp>
        <p:nvSpPr>
          <p:cNvPr id="35844" name="Date Placeholder 4"/>
          <p:cNvSpPr>
            <a:spLocks noGrp="1"/>
          </p:cNvSpPr>
          <p:nvPr>
            <p:ph type="dt" sz="quarter" idx="1"/>
          </p:nvPr>
        </p:nvSpPr>
        <p:spPr>
          <a:noFill/>
        </p:spPr>
        <p:txBody>
          <a:bodyPr/>
          <a:lstStyle/>
          <a:p>
            <a:r>
              <a:rPr lang="en-US" smtClean="0"/>
              <a:t>&lt;month year&gt;</a:t>
            </a:r>
          </a:p>
        </p:txBody>
      </p:sp>
      <p:sp>
        <p:nvSpPr>
          <p:cNvPr id="35845" name="Footer Placeholder 5"/>
          <p:cNvSpPr>
            <a:spLocks noGrp="1"/>
          </p:cNvSpPr>
          <p:nvPr>
            <p:ph type="ftr" sz="quarter" idx="4"/>
          </p:nvPr>
        </p:nvSpPr>
        <p:spPr>
          <a:noFill/>
        </p:spPr>
        <p:txBody>
          <a:bodyPr/>
          <a:lstStyle/>
          <a:p>
            <a:pPr lvl="4"/>
            <a:r>
              <a:rPr lang="en-US" smtClean="0"/>
              <a:t>&lt;author&gt;, &lt;company&gt;</a:t>
            </a:r>
          </a:p>
        </p:txBody>
      </p:sp>
      <p:sp>
        <p:nvSpPr>
          <p:cNvPr id="35846" name="Slide Number Placeholder 6"/>
          <p:cNvSpPr>
            <a:spLocks noGrp="1"/>
          </p:cNvSpPr>
          <p:nvPr>
            <p:ph type="sldNum" sz="quarter" idx="5"/>
          </p:nvPr>
        </p:nvSpPr>
        <p:spPr>
          <a:noFill/>
        </p:spPr>
        <p:txBody>
          <a:bodyPr/>
          <a:lstStyle/>
          <a:p>
            <a:r>
              <a:rPr lang="en-US" smtClean="0"/>
              <a:t>Page </a:t>
            </a:r>
            <a:fld id="{979EA73D-A2B5-4B8A-A73B-8A6F025F17BB}" type="slidenum">
              <a:rPr lang="en-US" smtClean="0"/>
              <a:pPr/>
              <a:t>24</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a:xfrm>
            <a:off x="1154113" y="701675"/>
            <a:ext cx="4625975" cy="3468688"/>
          </a:xfrm>
          <a:ln/>
        </p:spPr>
      </p:sp>
      <p:sp>
        <p:nvSpPr>
          <p:cNvPr id="50178" name="Notes Placeholder 2"/>
          <p:cNvSpPr>
            <a:spLocks noGrp="1"/>
          </p:cNvSpPr>
          <p:nvPr>
            <p:ph type="body" idx="1"/>
          </p:nvPr>
        </p:nvSpPr>
        <p:spPr>
          <a:noFill/>
          <a:ln/>
        </p:spPr>
        <p:txBody>
          <a:bodyPr/>
          <a:lstStyle/>
          <a:p>
            <a:endParaRPr lang="en-US" smtClean="0"/>
          </a:p>
        </p:txBody>
      </p:sp>
      <p:sp>
        <p:nvSpPr>
          <p:cNvPr id="50179" name="Slide Number Placeholder 3"/>
          <p:cNvSpPr>
            <a:spLocks noGrp="1"/>
          </p:cNvSpPr>
          <p:nvPr>
            <p:ph type="sldNum" sz="quarter" idx="5"/>
          </p:nvPr>
        </p:nvSpPr>
        <p:spPr>
          <a:xfrm>
            <a:off x="2933700" y="8985250"/>
            <a:ext cx="801688" cy="184150"/>
          </a:xfrm>
          <a:noFill/>
        </p:spPr>
        <p:txBody>
          <a:bodyPr/>
          <a:lstStyle/>
          <a:p>
            <a:fld id="{7D87CE48-EEC4-4018-9DC7-25450A1D382D}" type="slidenum">
              <a:rPr lang="en-US" smtClean="0"/>
              <a:pPr/>
              <a:t>25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r>
              <a:rPr lang="en-US"/>
              <a:t>August 2011</a:t>
            </a:r>
          </a:p>
        </p:txBody>
      </p:sp>
      <p:sp>
        <p:nvSpPr>
          <p:cNvPr id="5" name="Rectangle 5"/>
          <p:cNvSpPr>
            <a:spLocks noGrp="1" noChangeArrowheads="1"/>
          </p:cNvSpPr>
          <p:nvPr>
            <p:ph type="ftr" sz="quarter" idx="11"/>
          </p:nvPr>
        </p:nvSpPr>
        <p:spPr>
          <a:ln/>
        </p:spPr>
        <p:txBody>
          <a:bodyPr/>
          <a:lstStyle>
            <a:lvl1pPr>
              <a:defRPr/>
            </a:lvl1pPr>
          </a:lstStyle>
          <a:p>
            <a:r>
              <a:rPr lang="en-US"/>
              <a:t>Jon Adams, Jia-Ru Li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0EE64F6-D4F1-4054-B83A-620E0F323FF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August 2011</a:t>
            </a:r>
          </a:p>
        </p:txBody>
      </p:sp>
      <p:sp>
        <p:nvSpPr>
          <p:cNvPr id="5" name="Rectangle 5"/>
          <p:cNvSpPr>
            <a:spLocks noGrp="1" noChangeArrowheads="1"/>
          </p:cNvSpPr>
          <p:nvPr>
            <p:ph type="ftr" sz="quarter" idx="11"/>
          </p:nvPr>
        </p:nvSpPr>
        <p:spPr>
          <a:ln/>
        </p:spPr>
        <p:txBody>
          <a:bodyPr/>
          <a:lstStyle>
            <a:lvl1pPr>
              <a:defRPr/>
            </a:lvl1pPr>
          </a:lstStyle>
          <a:p>
            <a:r>
              <a:rPr lang="en-US"/>
              <a:t>Jon Adams, Jia-Ru Li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3A772E-1A89-4499-A0A0-D9F7BA884BF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August 2011</a:t>
            </a:r>
          </a:p>
        </p:txBody>
      </p:sp>
      <p:sp>
        <p:nvSpPr>
          <p:cNvPr id="5" name="Rectangle 5"/>
          <p:cNvSpPr>
            <a:spLocks noGrp="1" noChangeArrowheads="1"/>
          </p:cNvSpPr>
          <p:nvPr>
            <p:ph type="ftr" sz="quarter" idx="11"/>
          </p:nvPr>
        </p:nvSpPr>
        <p:spPr>
          <a:ln/>
        </p:spPr>
        <p:txBody>
          <a:bodyPr/>
          <a:lstStyle>
            <a:lvl1pPr>
              <a:defRPr/>
            </a:lvl1pPr>
          </a:lstStyle>
          <a:p>
            <a:r>
              <a:rPr lang="en-US"/>
              <a:t>Jon Adams, Jia-Ru Li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A4DAAEC-2E45-4128-A440-F48DF2FDBE1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a:t>Click to edit Master title style</a:t>
            </a:r>
          </a:p>
        </p:txBody>
      </p:sp>
      <p:sp>
        <p:nvSpPr>
          <p:cNvPr id="3" name="Date Placeholder 2"/>
          <p:cNvSpPr>
            <a:spLocks noGrp="1"/>
          </p:cNvSpPr>
          <p:nvPr>
            <p:ph type="dt" sz="half" idx="10"/>
          </p:nvPr>
        </p:nvSpPr>
        <p:spPr>
          <a:xfrm>
            <a:off x="685800" y="381000"/>
            <a:ext cx="1600200" cy="212725"/>
          </a:xfrm>
        </p:spPr>
        <p:txBody>
          <a:bodyPr/>
          <a:lstStyle>
            <a:lvl1pPr>
              <a:defRPr/>
            </a:lvl1pPr>
          </a:lstStyle>
          <a:p>
            <a:r>
              <a:rPr lang="en-US"/>
              <a:t>August 2011</a:t>
            </a:r>
          </a:p>
        </p:txBody>
      </p:sp>
      <p:sp>
        <p:nvSpPr>
          <p:cNvPr id="4" name="Footer Placeholder 3"/>
          <p:cNvSpPr>
            <a:spLocks noGrp="1"/>
          </p:cNvSpPr>
          <p:nvPr>
            <p:ph type="ftr" sz="quarter" idx="11"/>
          </p:nvPr>
        </p:nvSpPr>
        <p:spPr>
          <a:xfrm>
            <a:off x="5486400" y="6475413"/>
            <a:ext cx="3124200" cy="184150"/>
          </a:xfrm>
        </p:spPr>
        <p:txBody>
          <a:bodyPr/>
          <a:lstStyle>
            <a:lvl1pPr>
              <a:defRPr/>
            </a:lvl1pPr>
          </a:lstStyle>
          <a:p>
            <a:r>
              <a:rPr lang="en-US"/>
              <a:t>Jon Adams, Jia-Ru Li</a:t>
            </a:r>
          </a:p>
        </p:txBody>
      </p:sp>
      <p:sp>
        <p:nvSpPr>
          <p:cNvPr id="5" name="Slide Number Placeholder 4"/>
          <p:cNvSpPr>
            <a:spLocks noGrp="1"/>
          </p:cNvSpPr>
          <p:nvPr>
            <p:ph type="sldNum" sz="quarter" idx="12"/>
          </p:nvPr>
        </p:nvSpPr>
        <p:spPr>
          <a:xfrm>
            <a:off x="4354513" y="6475413"/>
            <a:ext cx="511175" cy="182562"/>
          </a:xfrm>
        </p:spPr>
        <p:txBody>
          <a:bodyPr/>
          <a:lstStyle>
            <a:lvl1pPr>
              <a:defRPr/>
            </a:lvl1pPr>
          </a:lstStyle>
          <a:p>
            <a:pPr>
              <a:defRPr/>
            </a:pPr>
            <a:r>
              <a:rPr lang="en-US"/>
              <a:t>Slide </a:t>
            </a:r>
            <a:fld id="{A9476EE6-57BF-4847-BF44-E85317ADB32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b="1">
                <a:solidFill>
                  <a:schemeClr val="accent2"/>
                </a:solidFill>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24000"/>
            <a:ext cx="7772400" cy="4572000"/>
          </a:xfrm>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r>
              <a:rPr lang="en-US"/>
              <a:t>August 2011</a:t>
            </a:r>
          </a:p>
        </p:txBody>
      </p:sp>
      <p:sp>
        <p:nvSpPr>
          <p:cNvPr id="5" name="Rectangle 5"/>
          <p:cNvSpPr>
            <a:spLocks noGrp="1" noChangeArrowheads="1"/>
          </p:cNvSpPr>
          <p:nvPr>
            <p:ph type="ftr" sz="quarter" idx="11"/>
          </p:nvPr>
        </p:nvSpPr>
        <p:spPr>
          <a:ln/>
        </p:spPr>
        <p:txBody>
          <a:bodyPr/>
          <a:lstStyle>
            <a:lvl1pPr>
              <a:defRPr/>
            </a:lvl1pPr>
          </a:lstStyle>
          <a:p>
            <a:r>
              <a:rPr lang="en-US"/>
              <a:t>Jon Adams, Jia-Ru Li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9916BA5-649B-432E-B4EB-79903A30230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t>August 2011</a:t>
            </a:r>
          </a:p>
        </p:txBody>
      </p:sp>
      <p:sp>
        <p:nvSpPr>
          <p:cNvPr id="5" name="Rectangle 5"/>
          <p:cNvSpPr>
            <a:spLocks noGrp="1" noChangeArrowheads="1"/>
          </p:cNvSpPr>
          <p:nvPr>
            <p:ph type="ftr" sz="quarter" idx="11"/>
          </p:nvPr>
        </p:nvSpPr>
        <p:spPr>
          <a:ln/>
        </p:spPr>
        <p:txBody>
          <a:bodyPr/>
          <a:lstStyle>
            <a:lvl1pPr>
              <a:defRPr/>
            </a:lvl1pPr>
          </a:lstStyle>
          <a:p>
            <a:r>
              <a:rPr lang="en-US"/>
              <a:t>Jon Adams, Jia-Ru Li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FA7A50D-1DE8-4AFD-BE4C-27154C76510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r>
              <a:rPr lang="en-US"/>
              <a:t>August 2011</a:t>
            </a:r>
          </a:p>
        </p:txBody>
      </p:sp>
      <p:sp>
        <p:nvSpPr>
          <p:cNvPr id="6" name="Rectangle 5"/>
          <p:cNvSpPr>
            <a:spLocks noGrp="1" noChangeArrowheads="1"/>
          </p:cNvSpPr>
          <p:nvPr>
            <p:ph type="ftr" sz="quarter" idx="11"/>
          </p:nvPr>
        </p:nvSpPr>
        <p:spPr>
          <a:ln/>
        </p:spPr>
        <p:txBody>
          <a:bodyPr/>
          <a:lstStyle>
            <a:lvl1pPr>
              <a:defRPr/>
            </a:lvl1pPr>
          </a:lstStyle>
          <a:p>
            <a:r>
              <a:rPr lang="en-US"/>
              <a:t>Jon Adams, Jia-Ru Li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A2492A5-3312-4EE4-99E3-CF2CCFF691D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t>August 2011</a:t>
            </a:r>
          </a:p>
        </p:txBody>
      </p:sp>
      <p:sp>
        <p:nvSpPr>
          <p:cNvPr id="8" name="Rectangle 5"/>
          <p:cNvSpPr>
            <a:spLocks noGrp="1" noChangeArrowheads="1"/>
          </p:cNvSpPr>
          <p:nvPr>
            <p:ph type="ftr" sz="quarter" idx="11"/>
          </p:nvPr>
        </p:nvSpPr>
        <p:spPr>
          <a:ln/>
        </p:spPr>
        <p:txBody>
          <a:bodyPr/>
          <a:lstStyle>
            <a:lvl1pPr>
              <a:defRPr/>
            </a:lvl1pPr>
          </a:lstStyle>
          <a:p>
            <a:r>
              <a:rPr lang="en-US"/>
              <a:t>Jon Adams, Jia-Ru Li</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8DB65D13-59DF-4823-84E5-DB318A37813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7"/>
          <p:cNvSpPr>
            <a:spLocks noChangeArrowheads="1"/>
          </p:cNvSpPr>
          <p:nvPr/>
        </p:nvSpPr>
        <p:spPr bwMode="auto">
          <a:xfrm>
            <a:off x="4495800" y="393700"/>
            <a:ext cx="3962400" cy="215900"/>
          </a:xfrm>
          <a:prstGeom prst="rect">
            <a:avLst/>
          </a:prstGeom>
          <a:noFill/>
          <a:ln w="9525">
            <a:noFill/>
            <a:miter lim="800000"/>
            <a:headEnd/>
            <a:tailEnd/>
          </a:ln>
          <a:effectLst/>
        </p:spPr>
        <p:txBody>
          <a:bodyPr lIns="0" tIns="0" rIns="0" bIns="0" anchor="b">
            <a:spAutoFit/>
          </a:bodyPr>
          <a:lstStyle/>
          <a:p>
            <a:pPr marL="0" lvl="4" algn="r" eaLnBrk="0" hangingPunct="0">
              <a:defRPr/>
            </a:pPr>
            <a:r>
              <a:rPr lang="en-US" sz="1400" b="1" dirty="0">
                <a:latin typeface="Calibri" pitchFamily="34" charset="0"/>
                <a:cs typeface="Calibri" pitchFamily="34" charset="0"/>
              </a:rPr>
              <a:t>doc.: IEEE 802.15-11-0511-00-004k</a:t>
            </a:r>
          </a:p>
        </p:txBody>
      </p:sp>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5" name="Rectangle 9"/>
          <p:cNvSpPr>
            <a:spLocks noChangeArrowheads="1"/>
          </p:cNvSpPr>
          <p:nvPr/>
        </p:nvSpPr>
        <p:spPr bwMode="auto">
          <a:xfrm>
            <a:off x="685800" y="6475413"/>
            <a:ext cx="711200" cy="184150"/>
          </a:xfrm>
          <a:prstGeom prst="rect">
            <a:avLst/>
          </a:prstGeom>
          <a:noFill/>
          <a:ln w="9525">
            <a:noFill/>
            <a:miter lim="800000"/>
            <a:headEnd/>
            <a:tailEnd/>
          </a:ln>
          <a:effectLst/>
        </p:spPr>
        <p:txBody>
          <a:bodyPr lIns="0" tIns="0" rIns="0" bIns="0">
            <a:spAutoFit/>
          </a:bodyPr>
          <a:lstStyle/>
          <a:p>
            <a:pPr eaLnBrk="0" hangingPunct="0">
              <a:defRPr/>
            </a:pPr>
            <a:r>
              <a:rPr lang="en-US" dirty="0">
                <a:latin typeface="Calibri" pitchFamily="34" charset="0"/>
                <a:cs typeface="Calibri" pitchFamily="34" charset="0"/>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7" name="Rectangle 7"/>
          <p:cNvSpPr>
            <a:spLocks noChangeArrowheads="1"/>
          </p:cNvSpPr>
          <p:nvPr userDrawn="1"/>
        </p:nvSpPr>
        <p:spPr bwMode="auto">
          <a:xfrm>
            <a:off x="4495800" y="393700"/>
            <a:ext cx="3962400" cy="215900"/>
          </a:xfrm>
          <a:prstGeom prst="rect">
            <a:avLst/>
          </a:prstGeom>
          <a:noFill/>
          <a:ln w="9525">
            <a:noFill/>
            <a:miter lim="800000"/>
            <a:headEnd/>
            <a:tailEnd/>
          </a:ln>
          <a:effectLst/>
        </p:spPr>
        <p:txBody>
          <a:bodyPr lIns="0" tIns="0" rIns="0" bIns="0" anchor="b">
            <a:spAutoFit/>
          </a:bodyPr>
          <a:lstStyle/>
          <a:p>
            <a:pPr marL="0" lvl="4" algn="r" eaLnBrk="0" hangingPunct="0">
              <a:defRPr/>
            </a:pPr>
            <a:r>
              <a:rPr lang="en-US" sz="1400" b="1" dirty="0">
                <a:latin typeface="Calibri" pitchFamily="34" charset="0"/>
                <a:cs typeface="Calibri" pitchFamily="34" charset="0"/>
              </a:rPr>
              <a:t>doc.: IEEE 802.15-11-0511-00-004k</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Slide Number Placeholder 4"/>
          <p:cNvSpPr>
            <a:spLocks noGrp="1"/>
          </p:cNvSpPr>
          <p:nvPr>
            <p:ph type="sldNum" sz="quarter" idx="10"/>
          </p:nvPr>
        </p:nvSpPr>
        <p:spPr/>
        <p:txBody>
          <a:bodyPr/>
          <a:lstStyle>
            <a:lvl1pPr>
              <a:defRPr/>
            </a:lvl1pPr>
          </a:lstStyle>
          <a:p>
            <a:pPr>
              <a:defRPr/>
            </a:pPr>
            <a:r>
              <a:rPr lang="en-US"/>
              <a:t>Slide </a:t>
            </a:r>
            <a:fld id="{1CC36D86-FBFF-48C3-9B63-721BAE511F7D}" type="slidenum">
              <a:rPr lang="en-US"/>
              <a:pPr>
                <a:defRPr/>
              </a:pPr>
              <a:t>‹#›</a:t>
            </a:fld>
            <a:endParaRPr lang="en-US"/>
          </a:p>
        </p:txBody>
      </p:sp>
      <p:sp>
        <p:nvSpPr>
          <p:cNvPr id="9" name="Rectangle 4"/>
          <p:cNvSpPr>
            <a:spLocks noGrp="1" noChangeArrowheads="1"/>
          </p:cNvSpPr>
          <p:nvPr>
            <p:ph type="dt" sz="half" idx="11"/>
          </p:nvPr>
        </p:nvSpPr>
        <p:spPr/>
        <p:txBody>
          <a:bodyPr/>
          <a:lstStyle>
            <a:lvl1pPr>
              <a:defRPr/>
            </a:lvl1pPr>
          </a:lstStyle>
          <a:p>
            <a:r>
              <a:rPr lang="en-US"/>
              <a:t>August 2011July 2011</a:t>
            </a:r>
          </a:p>
        </p:txBody>
      </p:sp>
      <p:sp>
        <p:nvSpPr>
          <p:cNvPr id="10" name="Rectangle 5"/>
          <p:cNvSpPr>
            <a:spLocks noGrp="1" noChangeArrowheads="1"/>
          </p:cNvSpPr>
          <p:nvPr>
            <p:ph type="ftr" sz="quarter" idx="12"/>
          </p:nvPr>
        </p:nvSpPr>
        <p:spPr/>
        <p:txBody>
          <a:bodyPr/>
          <a:lstStyle>
            <a:lvl1pPr>
              <a:defRPr/>
            </a:lvl1pPr>
          </a:lstStyle>
          <a:p>
            <a:r>
              <a:rPr lang="en-US"/>
              <a:t>Jon Adams, Jia-Ru LiTed Myers, David A. Howard, Sourav Dey</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r>
              <a:rPr lang="en-US" dirty="0" smtClean="0"/>
              <a:t>September 2011</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Jon Adams, Jia-Ru Li</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63143D7-BE46-46B7-AC4B-1EA3101D35C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August 2011</a:t>
            </a:r>
          </a:p>
        </p:txBody>
      </p:sp>
      <p:sp>
        <p:nvSpPr>
          <p:cNvPr id="6" name="Rectangle 5"/>
          <p:cNvSpPr>
            <a:spLocks noGrp="1" noChangeArrowheads="1"/>
          </p:cNvSpPr>
          <p:nvPr>
            <p:ph type="ftr" sz="quarter" idx="11"/>
          </p:nvPr>
        </p:nvSpPr>
        <p:spPr>
          <a:ln/>
        </p:spPr>
        <p:txBody>
          <a:bodyPr/>
          <a:lstStyle>
            <a:lvl1pPr>
              <a:defRPr/>
            </a:lvl1pPr>
          </a:lstStyle>
          <a:p>
            <a:r>
              <a:rPr lang="en-US"/>
              <a:t>Jon Adams, Jia-Ru Li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C52CA80-8465-4D38-9468-F1A1018B8DD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August 2011</a:t>
            </a:r>
          </a:p>
        </p:txBody>
      </p:sp>
      <p:sp>
        <p:nvSpPr>
          <p:cNvPr id="6" name="Rectangle 5"/>
          <p:cNvSpPr>
            <a:spLocks noGrp="1" noChangeArrowheads="1"/>
          </p:cNvSpPr>
          <p:nvPr>
            <p:ph type="ftr" sz="quarter" idx="11"/>
          </p:nvPr>
        </p:nvSpPr>
        <p:spPr>
          <a:ln/>
        </p:spPr>
        <p:txBody>
          <a:bodyPr/>
          <a:lstStyle>
            <a:lvl1pPr>
              <a:defRPr/>
            </a:lvl1pPr>
          </a:lstStyle>
          <a:p>
            <a:r>
              <a:rPr lang="en-US"/>
              <a:t>Jon Adams, Jia-Ru Li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FDE6F40-A2E7-4E1B-AB99-DA560EC6852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Calibri" pitchFamily="34" charset="0"/>
              </a:defRPr>
            </a:lvl1pPr>
          </a:lstStyle>
          <a:p>
            <a:r>
              <a:rPr lang="en-US" dirty="0" smtClean="0"/>
              <a:t>September </a:t>
            </a:r>
            <a:r>
              <a:rPr lang="en-US" dirty="0"/>
              <a:t>2011</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Calibri" pitchFamily="34" charset="0"/>
              </a:defRPr>
            </a:lvl1pPr>
          </a:lstStyle>
          <a:p>
            <a:r>
              <a:rPr lang="en-US" dirty="0"/>
              <a:t>Jon Adams</a:t>
            </a:r>
            <a:r>
              <a:rPr lang="en-US" dirty="0" smtClean="0"/>
              <a:t>, </a:t>
            </a:r>
            <a:r>
              <a:rPr lang="en-US" dirty="0" err="1" smtClean="0"/>
              <a:t>Shu</a:t>
            </a:r>
            <a:r>
              <a:rPr lang="en-US" dirty="0" smtClean="0"/>
              <a:t> Kato,  </a:t>
            </a:r>
            <a:r>
              <a:rPr lang="en-US" dirty="0" err="1"/>
              <a:t>Jia-Ru</a:t>
            </a:r>
            <a:r>
              <a:rPr lang="en-US" dirty="0"/>
              <a:t> Li</a:t>
            </a:r>
          </a:p>
        </p:txBody>
      </p:sp>
      <p:sp>
        <p:nvSpPr>
          <p:cNvPr id="1030" name="Rectangle 6"/>
          <p:cNvSpPr>
            <a:spLocks noGrp="1" noChangeArrowheads="1"/>
          </p:cNvSpPr>
          <p:nvPr>
            <p:ph type="sldNum" sz="quarter" idx="4"/>
          </p:nvPr>
        </p:nvSpPr>
        <p:spPr bwMode="auto">
          <a:xfrm>
            <a:off x="4354513" y="6475413"/>
            <a:ext cx="5111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dirty="0" smtClean="0">
                <a:latin typeface="Calibri" pitchFamily="34" charset="0"/>
                <a:cs typeface="Calibri" pitchFamily="34" charset="0"/>
              </a:defRPr>
            </a:lvl1pPr>
          </a:lstStyle>
          <a:p>
            <a:pPr>
              <a:defRPr/>
            </a:pPr>
            <a:r>
              <a:rPr lang="en-US"/>
              <a:t>Slide </a:t>
            </a:r>
            <a:fld id="{31F374D1-58EB-45C3-88B9-2B537AD7E956}" type="slidenum">
              <a:rPr lang="en-US"/>
              <a:pPr>
                <a:defRPr/>
              </a:pPr>
              <a:t>‹#›</a:t>
            </a:fld>
            <a:endParaRPr lang="en-US"/>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0" lvl="4" algn="r" eaLnBrk="0" hangingPunct="0"/>
            <a:r>
              <a:rPr lang="en-US" sz="1400" b="1" dirty="0">
                <a:latin typeface="Calibri" pitchFamily="34" charset="0"/>
              </a:rPr>
              <a:t>doc.: IEEE 802.15-11</a:t>
            </a:r>
            <a:r>
              <a:rPr lang="en-US" sz="1400" b="1" dirty="0" smtClean="0">
                <a:latin typeface="Calibri" pitchFamily="34" charset="0"/>
              </a:rPr>
              <a:t>-0623-</a:t>
            </a:r>
            <a:r>
              <a:rPr lang="en-US" sz="1400" b="1" dirty="0">
                <a:latin typeface="Calibri" pitchFamily="34" charset="0"/>
              </a:rPr>
              <a:t>00-004k</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4150"/>
          </a:xfrm>
          <a:prstGeom prst="rect">
            <a:avLst/>
          </a:prstGeom>
          <a:noFill/>
          <a:ln w="9525">
            <a:noFill/>
            <a:miter lim="800000"/>
            <a:headEnd/>
            <a:tailEnd/>
          </a:ln>
          <a:effectLst/>
        </p:spPr>
        <p:txBody>
          <a:bodyPr lIns="0" tIns="0" rIns="0" bIns="0">
            <a:spAutoFit/>
          </a:bodyPr>
          <a:lstStyle/>
          <a:p>
            <a:pPr eaLnBrk="0" hangingPunct="0">
              <a:defRPr/>
            </a:pPr>
            <a:r>
              <a:rPr lang="en-US" dirty="0">
                <a:latin typeface="Calibri" pitchFamily="34" charset="0"/>
                <a:cs typeface="Calibri"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61" r:id="rId6"/>
    <p:sldLayoutId id="2147483654" r:id="rId7"/>
    <p:sldLayoutId id="2147483653" r:id="rId8"/>
    <p:sldLayoutId id="2147483652" r:id="rId9"/>
    <p:sldLayoutId id="2147483651" r:id="rId10"/>
    <p:sldLayoutId id="2147483650" r:id="rId11"/>
    <p:sldLayoutId id="2147483660" r:id="rId12"/>
  </p:sldLayoutIdLst>
  <p:hf hdr="0"/>
  <p:txStyles>
    <p:title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Calibri" pitchFamily="34" charset="0"/>
          <a:ea typeface="+mn-ea"/>
          <a:cs typeface="Calibri" pitchFamily="34" charset="0"/>
        </a:defRPr>
      </a:lvl1pPr>
      <a:lvl2pPr marL="742950" indent="-285750" algn="l" rtl="0" fontAlgn="base">
        <a:spcBef>
          <a:spcPct val="20000"/>
        </a:spcBef>
        <a:spcAft>
          <a:spcPct val="0"/>
        </a:spcAft>
        <a:buChar char="–"/>
        <a:defRPr sz="2800">
          <a:solidFill>
            <a:schemeClr val="tx1"/>
          </a:solidFill>
          <a:latin typeface="Calibri" pitchFamily="34" charset="0"/>
          <a:cs typeface="Calibri" pitchFamily="34" charset="0"/>
        </a:defRPr>
      </a:lvl2pPr>
      <a:lvl3pPr marL="1085850" indent="-228600" algn="l" rtl="0" fontAlgn="base">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fontAlgn="base">
        <a:spcBef>
          <a:spcPct val="20000"/>
        </a:spcBef>
        <a:spcAft>
          <a:spcPct val="0"/>
        </a:spcAft>
        <a:buChar char="–"/>
        <a:defRPr sz="2000">
          <a:solidFill>
            <a:schemeClr val="tx1"/>
          </a:solidFill>
          <a:latin typeface="Calibri" pitchFamily="34" charset="0"/>
          <a:cs typeface="Calibri" pitchFamily="34" charset="0"/>
        </a:defRPr>
      </a:lvl4pPr>
      <a:lvl5pPr marL="1771650" indent="-228600" algn="l" rtl="0" fontAlgn="base">
        <a:spcBef>
          <a:spcPct val="20000"/>
        </a:spcBef>
        <a:spcAft>
          <a:spcPct val="0"/>
        </a:spcAft>
        <a:buChar char="•"/>
        <a:defRPr sz="20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railway-technical.com/Infopaper%203%20High%20Speed%20Line%20Capacity%20v3.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xfrm>
            <a:off x="685800" y="394156"/>
            <a:ext cx="1600200" cy="215444"/>
          </a:xfrm>
          <a:ln/>
        </p:spPr>
        <p:txBody>
          <a:bodyPr/>
          <a:lstStyle/>
          <a:p>
            <a:r>
              <a:rPr lang="en-US" dirty="0" smtClean="0"/>
              <a:t>September 2011</a:t>
            </a:r>
            <a:endParaRPr lang="en-US" dirty="0"/>
          </a:p>
        </p:txBody>
      </p:sp>
      <p:sp>
        <p:nvSpPr>
          <p:cNvPr id="5" name="Rectangle 5"/>
          <p:cNvSpPr>
            <a:spLocks noGrp="1" noChangeArrowheads="1"/>
          </p:cNvSpPr>
          <p:nvPr>
            <p:ph type="ftr" sz="quarter" idx="11"/>
          </p:nvPr>
        </p:nvSpPr>
        <p:spPr>
          <a:ln/>
        </p:spPr>
        <p:txBody>
          <a:bodyPr/>
          <a:lstStyle/>
          <a:p>
            <a:r>
              <a:rPr lang="en-US" dirty="0"/>
              <a:t>Jon Adams, </a:t>
            </a:r>
            <a:r>
              <a:rPr lang="en-US" dirty="0" smtClean="0"/>
              <a:t>Shuzo Kato, </a:t>
            </a:r>
            <a:r>
              <a:rPr lang="en-US" dirty="0" err="1" smtClean="0"/>
              <a:t>Jia-Ru</a:t>
            </a:r>
            <a:r>
              <a:rPr lang="en-US" dirty="0" smtClean="0"/>
              <a:t> </a:t>
            </a:r>
            <a:r>
              <a:rPr lang="en-US" dirty="0"/>
              <a:t>Li</a:t>
            </a:r>
          </a:p>
        </p:txBody>
      </p:sp>
      <p:sp>
        <p:nvSpPr>
          <p:cNvPr id="15363" name="Slide Number Placeholder 3"/>
          <p:cNvSpPr>
            <a:spLocks noGrp="1"/>
          </p:cNvSpPr>
          <p:nvPr>
            <p:ph type="sldNum" sz="quarter" idx="12"/>
          </p:nvPr>
        </p:nvSpPr>
        <p:spPr>
          <a:xfrm>
            <a:off x="4351338" y="6475413"/>
            <a:ext cx="517525" cy="184150"/>
          </a:xfrm>
          <a:noFill/>
        </p:spPr>
        <p:txBody>
          <a:bodyPr/>
          <a:lstStyle/>
          <a:p>
            <a:r>
              <a:rPr lang="en-US"/>
              <a:t>Slide </a:t>
            </a:r>
            <a:fld id="{0F599A66-638B-4541-828C-20D11A258023}" type="slidenum">
              <a:rPr lang="en-US"/>
              <a:pPr/>
              <a:t>1</a:t>
            </a:fld>
            <a:endParaRPr lang="en-US"/>
          </a:p>
        </p:txBody>
      </p:sp>
      <p:sp>
        <p:nvSpPr>
          <p:cNvPr id="27651" name="Rectangle 3"/>
          <p:cNvSpPr>
            <a:spLocks noChangeArrowheads="1"/>
          </p:cNvSpPr>
          <p:nvPr/>
        </p:nvSpPr>
        <p:spPr bwMode="auto">
          <a:xfrm>
            <a:off x="152400" y="609600"/>
            <a:ext cx="8991600" cy="5262980"/>
          </a:xfrm>
          <a:prstGeom prst="rect">
            <a:avLst/>
          </a:prstGeom>
          <a:noFill/>
          <a:ln>
            <a:noFill/>
          </a:ln>
          <a:effectLst/>
          <a:extLst/>
        </p:spPr>
        <p:txBody>
          <a:bodyPr>
            <a:spAutoFit/>
          </a:bodyPr>
          <a:lstStyle/>
          <a:p>
            <a:pPr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endParaRPr lang="en-US" sz="1600" dirty="0">
              <a:solidFill>
                <a:schemeClr val="tx2"/>
              </a:solidFill>
            </a:endParaRPr>
          </a:p>
          <a:p>
            <a:pPr eaLnBrk="0" hangingPunct="0"/>
            <a:r>
              <a:rPr lang="en-US" sz="1600" b="1" dirty="0">
                <a:solidFill>
                  <a:schemeClr val="tx2"/>
                </a:solidFill>
              </a:rPr>
              <a:t>Submission Title:</a:t>
            </a:r>
            <a:r>
              <a:rPr lang="en-US" sz="1600" dirty="0">
                <a:solidFill>
                  <a:schemeClr val="tx2"/>
                </a:solidFill>
              </a:rPr>
              <a:t> [</a:t>
            </a:r>
            <a:r>
              <a:rPr lang="en-US" sz="1600" dirty="0">
                <a:solidFill>
                  <a:srgbClr val="FF0000"/>
                </a:solidFill>
              </a:rPr>
              <a:t>LECIM Positive Train Control preliminary proposal</a:t>
            </a:r>
            <a:r>
              <a:rPr lang="en-US" sz="1600" dirty="0">
                <a:solidFill>
                  <a:schemeClr val="tx2"/>
                </a:solidFill>
              </a:rPr>
              <a:t>]	</a:t>
            </a:r>
          </a:p>
          <a:p>
            <a:pPr eaLnBrk="0" hangingPunct="0"/>
            <a:r>
              <a:rPr lang="en-US" sz="1600" b="1" dirty="0">
                <a:solidFill>
                  <a:schemeClr val="tx2"/>
                </a:solidFill>
              </a:rPr>
              <a:t>Date Submitted: </a:t>
            </a:r>
            <a:r>
              <a:rPr lang="en-US" sz="1600" dirty="0" smtClean="0">
                <a:solidFill>
                  <a:schemeClr val="tx2"/>
                </a:solidFill>
              </a:rPr>
              <a:t>[</a:t>
            </a:r>
            <a:r>
              <a:rPr lang="en-US" sz="1600" dirty="0" err="1" smtClean="0">
                <a:solidFill>
                  <a:srgbClr val="FF0000"/>
                </a:solidFill>
              </a:rPr>
              <a:t>nn</a:t>
            </a:r>
            <a:r>
              <a:rPr lang="en-US" sz="1600" dirty="0" smtClean="0">
                <a:solidFill>
                  <a:srgbClr val="FF0000"/>
                </a:solidFill>
              </a:rPr>
              <a:t> September </a:t>
            </a:r>
            <a:r>
              <a:rPr lang="en-US" sz="1600" dirty="0">
                <a:solidFill>
                  <a:srgbClr val="FF0000"/>
                </a:solidFill>
              </a:rPr>
              <a:t>2011</a:t>
            </a:r>
            <a:r>
              <a:rPr lang="en-US" sz="1600" dirty="0">
                <a:solidFill>
                  <a:schemeClr val="tx2"/>
                </a:solidFill>
              </a:rPr>
              <a:t>]	</a:t>
            </a:r>
          </a:p>
          <a:p>
            <a:pPr eaLnBrk="0" hangingPunct="0"/>
            <a:r>
              <a:rPr lang="en-US" sz="1600" b="1" dirty="0">
                <a:solidFill>
                  <a:schemeClr val="tx2"/>
                </a:solidFill>
              </a:rPr>
              <a:t>Source:</a:t>
            </a:r>
            <a:r>
              <a:rPr lang="en-US" sz="1600" dirty="0">
                <a:solidFill>
                  <a:schemeClr val="tx2"/>
                </a:solidFill>
              </a:rPr>
              <a:t> [</a:t>
            </a:r>
            <a:r>
              <a:rPr lang="en-US" sz="1600" dirty="0">
                <a:solidFill>
                  <a:srgbClr val="FF0000"/>
                </a:solidFill>
              </a:rPr>
              <a:t>Jon </a:t>
            </a:r>
            <a:r>
              <a:rPr lang="en-US" sz="1600" dirty="0" smtClean="0">
                <a:solidFill>
                  <a:srgbClr val="FF0000"/>
                </a:solidFill>
              </a:rPr>
              <a:t>Adams, Shuzo Kato, </a:t>
            </a:r>
            <a:r>
              <a:rPr lang="en-US" sz="1600" dirty="0" err="1" smtClean="0">
                <a:solidFill>
                  <a:srgbClr val="FF0000"/>
                </a:solidFill>
              </a:rPr>
              <a:t>JiaRu</a:t>
            </a:r>
            <a:r>
              <a:rPr lang="en-US" sz="1600" dirty="0" smtClean="0">
                <a:solidFill>
                  <a:srgbClr val="FF0000"/>
                </a:solidFill>
              </a:rPr>
              <a:t> </a:t>
            </a:r>
            <a:r>
              <a:rPr lang="en-US" sz="1600" dirty="0">
                <a:solidFill>
                  <a:srgbClr val="FF0000"/>
                </a:solidFill>
              </a:rPr>
              <a:t>Li</a:t>
            </a:r>
            <a:r>
              <a:rPr lang="en-US" sz="1600" dirty="0">
                <a:solidFill>
                  <a:schemeClr val="tx2"/>
                </a:solidFill>
              </a:rPr>
              <a:t>] Company </a:t>
            </a:r>
            <a:r>
              <a:rPr lang="en-US" sz="1600" dirty="0" smtClean="0">
                <a:solidFill>
                  <a:schemeClr val="tx2"/>
                </a:solidFill>
              </a:rPr>
              <a:t>[Independent, REIC/</a:t>
            </a:r>
            <a:r>
              <a:rPr lang="en-US" sz="1600" dirty="0" err="1" smtClean="0">
                <a:solidFill>
                  <a:schemeClr val="tx2"/>
                </a:solidFill>
              </a:rPr>
              <a:t>Tohuku</a:t>
            </a:r>
            <a:r>
              <a:rPr lang="en-US" sz="1600" dirty="0" smtClean="0">
                <a:solidFill>
                  <a:schemeClr val="tx2"/>
                </a:solidFill>
              </a:rPr>
              <a:t> University, </a:t>
            </a:r>
            <a:r>
              <a:rPr lang="en-US" sz="1600" dirty="0" err="1" smtClean="0">
                <a:solidFill>
                  <a:schemeClr val="tx2"/>
                </a:solidFill>
              </a:rPr>
              <a:t>Lilee</a:t>
            </a:r>
            <a:r>
              <a:rPr lang="en-US" sz="1600" dirty="0" smtClean="0">
                <a:solidFill>
                  <a:schemeClr val="tx2"/>
                </a:solidFill>
              </a:rPr>
              <a:t> </a:t>
            </a:r>
            <a:r>
              <a:rPr lang="en-US" sz="1600" dirty="0">
                <a:solidFill>
                  <a:schemeClr val="tx2"/>
                </a:solidFill>
              </a:rPr>
              <a:t>Systems]</a:t>
            </a:r>
          </a:p>
          <a:p>
            <a:pPr eaLnBrk="0" hangingPunct="0"/>
            <a:r>
              <a:rPr lang="en-US" sz="1600" dirty="0">
                <a:solidFill>
                  <a:schemeClr val="tx2"/>
                </a:solidFill>
              </a:rPr>
              <a:t>Address [</a:t>
            </a:r>
            <a:r>
              <a:rPr lang="it-IT" sz="1600" dirty="0">
                <a:solidFill>
                  <a:srgbClr val="FF0000"/>
                </a:solidFill>
              </a:rPr>
              <a:t>12023 N 62nd St, Scottsdale AZ 85254</a:t>
            </a:r>
            <a:r>
              <a:rPr lang="it-IT" sz="1600" dirty="0">
                <a:solidFill>
                  <a:srgbClr val="00B050"/>
                </a:solidFill>
              </a:rPr>
              <a:t>; </a:t>
            </a:r>
            <a:r>
              <a:rPr lang="it-IT" sz="1600" dirty="0" smtClean="0">
                <a:solidFill>
                  <a:srgbClr val="00B050"/>
                </a:solidFill>
              </a:rPr>
              <a:t>REIC </a:t>
            </a:r>
            <a:r>
              <a:rPr lang="it-IT" sz="1600" dirty="0" err="1" smtClean="0">
                <a:solidFill>
                  <a:srgbClr val="00B050"/>
                </a:solidFill>
              </a:rPr>
              <a:t>Tohuku</a:t>
            </a:r>
            <a:r>
              <a:rPr lang="it-IT" sz="1600" dirty="0" smtClean="0">
                <a:solidFill>
                  <a:srgbClr val="00B050"/>
                </a:solidFill>
              </a:rPr>
              <a:t> </a:t>
            </a:r>
            <a:r>
              <a:rPr lang="it-IT" sz="1600" dirty="0" err="1" smtClean="0">
                <a:solidFill>
                  <a:srgbClr val="00B050"/>
                </a:solidFill>
              </a:rPr>
              <a:t>University</a:t>
            </a:r>
            <a:r>
              <a:rPr lang="it-IT" sz="1600" dirty="0" smtClean="0">
                <a:solidFill>
                  <a:srgbClr val="FF0000"/>
                </a:solidFill>
              </a:rPr>
              <a:t>; 2905 </a:t>
            </a:r>
            <a:r>
              <a:rPr lang="it-IT" sz="1600" dirty="0">
                <a:solidFill>
                  <a:srgbClr val="FF0000"/>
                </a:solidFill>
              </a:rPr>
              <a:t>Stender Way Suite 78, Santa Clara, CA 95054</a:t>
            </a:r>
            <a:r>
              <a:rPr lang="en-US" sz="1600" dirty="0">
                <a:solidFill>
                  <a:schemeClr val="tx2"/>
                </a:solidFill>
              </a:rPr>
              <a:t>]</a:t>
            </a:r>
          </a:p>
          <a:p>
            <a:pPr eaLnBrk="0" hangingPunct="0"/>
            <a:r>
              <a:rPr lang="en-US" sz="1600" dirty="0">
                <a:solidFill>
                  <a:schemeClr val="tx2"/>
                </a:solidFill>
              </a:rPr>
              <a:t>Voice:[</a:t>
            </a:r>
            <a:r>
              <a:rPr lang="en-US" sz="1600" dirty="0">
                <a:solidFill>
                  <a:srgbClr val="FF0000"/>
                </a:solidFill>
              </a:rPr>
              <a:t>+1(415) 683-0213</a:t>
            </a:r>
            <a:r>
              <a:rPr lang="en-US" sz="1600" dirty="0">
                <a:solidFill>
                  <a:schemeClr val="tx2"/>
                </a:solidFill>
              </a:rPr>
              <a:t>], FAX: [</a:t>
            </a:r>
            <a:r>
              <a:rPr lang="en-US" sz="1600" dirty="0">
                <a:solidFill>
                  <a:srgbClr val="FF0000"/>
                </a:solidFill>
              </a:rPr>
              <a:t>+1 FAX</a:t>
            </a:r>
            <a:r>
              <a:rPr lang="en-US" sz="1600" dirty="0">
                <a:solidFill>
                  <a:schemeClr val="tx2"/>
                </a:solidFill>
              </a:rPr>
              <a:t>], E-Mail:[</a:t>
            </a:r>
            <a:r>
              <a:rPr lang="en-US" sz="1600" dirty="0">
                <a:solidFill>
                  <a:srgbClr val="FF0000"/>
                </a:solidFill>
              </a:rPr>
              <a:t>jon@jonadams.com, </a:t>
            </a:r>
            <a:r>
              <a:rPr lang="en-US" sz="1600" dirty="0" err="1" smtClean="0">
                <a:solidFill>
                  <a:srgbClr val="00B050"/>
                </a:solidFill>
              </a:rPr>
              <a:t>shukato@reic.tohuku.ac.jp</a:t>
            </a:r>
            <a:r>
              <a:rPr lang="en-US" sz="1600" dirty="0" smtClean="0">
                <a:solidFill>
                  <a:srgbClr val="FF0000"/>
                </a:solidFill>
              </a:rPr>
              <a:t>, jiaruli@lileesystems.com</a:t>
            </a:r>
            <a:r>
              <a:rPr lang="en-US" sz="1600" dirty="0">
                <a:solidFill>
                  <a:schemeClr val="tx2"/>
                </a:solidFill>
              </a:rPr>
              <a:t>]</a:t>
            </a:r>
          </a:p>
          <a:p>
            <a:pPr eaLnBrk="0" hangingPunct="0">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LECIM Call For Proposals, DCN: 0147-02</a:t>
            </a:r>
            <a:r>
              <a:rPr lang="en-US" sz="1600" dirty="0">
                <a:solidFill>
                  <a:schemeClr val="tx2"/>
                </a:solidFill>
              </a:rPr>
              <a:t>]</a:t>
            </a:r>
            <a:endParaRPr lang="en-US" dirty="0">
              <a:solidFill>
                <a:schemeClr val="tx2"/>
              </a:solidFill>
            </a:endParaRPr>
          </a:p>
          <a:p>
            <a:pPr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rPr>
              <a:t>Response to LECIM Call For Proposals, DCN: 0147-02</a:t>
            </a:r>
            <a:r>
              <a:rPr lang="en-US" sz="1600" dirty="0">
                <a:solidFill>
                  <a:schemeClr val="tx2"/>
                </a:solidFill>
              </a:rPr>
              <a:t>]</a:t>
            </a:r>
          </a:p>
          <a:p>
            <a:pPr eaLnBrk="0" hangingPunct="0">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Positive Train Control Considerations for LECIM</a:t>
            </a:r>
            <a:r>
              <a:rPr lang="en-US" sz="1600" dirty="0">
                <a:solidFill>
                  <a:schemeClr val="tx2"/>
                </a:solidFill>
              </a:rPr>
              <a:t>]</a:t>
            </a:r>
          </a:p>
          <a:p>
            <a:pPr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FCC Allocation – Adjacent TV station</a:t>
            </a:r>
          </a:p>
        </p:txBody>
      </p:sp>
      <p:sp>
        <p:nvSpPr>
          <p:cNvPr id="4" name="Footer Placeholder 3"/>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5" name="Slide Number Placeholder 4"/>
          <p:cNvSpPr>
            <a:spLocks noGrp="1"/>
          </p:cNvSpPr>
          <p:nvPr>
            <p:ph type="sldNum" sz="quarter" idx="12"/>
          </p:nvPr>
        </p:nvSpPr>
        <p:spPr/>
        <p:txBody>
          <a:bodyPr/>
          <a:lstStyle/>
          <a:p>
            <a:fld id="{B0BC8A19-ED73-4331-B454-23ADB8A33C04}" type="slidenum">
              <a:rPr lang="en-US"/>
              <a:pPr/>
              <a:t>10</a:t>
            </a:fld>
            <a:endParaRPr lang="en-US"/>
          </a:p>
        </p:txBody>
      </p:sp>
      <p:sp>
        <p:nvSpPr>
          <p:cNvPr id="9221" name="Rectangle 5"/>
          <p:cNvSpPr>
            <a:spLocks noChangeArrowheads="1"/>
          </p:cNvSpPr>
          <p:nvPr/>
        </p:nvSpPr>
        <p:spPr bwMode="auto">
          <a:xfrm>
            <a:off x="0" y="6638925"/>
            <a:ext cx="9144000" cy="457200"/>
          </a:xfrm>
          <a:prstGeom prst="rect">
            <a:avLst/>
          </a:prstGeom>
          <a:noFill/>
          <a:ln w="9525">
            <a:noFill/>
            <a:miter lim="800000"/>
            <a:headEnd/>
            <a:tailEnd/>
          </a:ln>
        </p:spPr>
        <p:txBody>
          <a:bodyPr wrap="none" anchor="ctr">
            <a:spAutoFit/>
          </a:bodyPr>
          <a:lstStyle/>
          <a:p>
            <a:pPr eaLnBrk="0" hangingPunct="0"/>
            <a:endParaRPr lang="en-US"/>
          </a:p>
        </p:txBody>
      </p:sp>
      <p:pic>
        <p:nvPicPr>
          <p:cNvPr id="9222" name="Picture 4"/>
          <p:cNvPicPr>
            <a:picLocks noChangeAspect="1" noChangeArrowheads="1"/>
          </p:cNvPicPr>
          <p:nvPr/>
        </p:nvPicPr>
        <p:blipFill>
          <a:blip r:embed="rId2" cstate="print"/>
          <a:srcRect/>
          <a:stretch>
            <a:fillRect/>
          </a:stretch>
        </p:blipFill>
        <p:spPr bwMode="auto">
          <a:xfrm>
            <a:off x="685800" y="1219200"/>
            <a:ext cx="7239000" cy="5100638"/>
          </a:xfrm>
          <a:prstGeom prst="rect">
            <a:avLst/>
          </a:prstGeom>
          <a:noFill/>
          <a:ln w="9525">
            <a:noFill/>
            <a:miter lim="800000"/>
            <a:headEnd/>
            <a:tailEnd/>
          </a:ln>
        </p:spPr>
      </p:pic>
      <p:sp>
        <p:nvSpPr>
          <p:cNvPr id="7" name="Rectangle 4"/>
          <p:cNvSpPr>
            <a:spLocks noGrp="1" noChangeArrowheads="1"/>
          </p:cNvSpPr>
          <p:nvPr>
            <p:ph type="dt" sz="half" idx="10"/>
          </p:nvPr>
        </p:nvSpPr>
        <p:spPr>
          <a:xfrm>
            <a:off x="685800" y="378281"/>
            <a:ext cx="1600200" cy="215444"/>
          </a:xfrm>
          <a:ln/>
        </p:spPr>
        <p:txBody>
          <a:bodyPr/>
          <a:lstStyle/>
          <a:p>
            <a:r>
              <a:rPr lang="en-US" dirty="0" smtClean="0"/>
              <a:t>September </a:t>
            </a:r>
            <a:r>
              <a:rPr lang="en-US" dirty="0"/>
              <a:t>2011</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cstate="print"/>
          <a:srcRect/>
          <a:stretch>
            <a:fillRect/>
          </a:stretch>
        </p:blipFill>
        <p:spPr bwMode="auto">
          <a:xfrm>
            <a:off x="1828800" y="3879850"/>
            <a:ext cx="6400800" cy="2444750"/>
          </a:xfrm>
          <a:prstGeom prst="rect">
            <a:avLst/>
          </a:prstGeom>
          <a:noFill/>
          <a:ln w="9525">
            <a:noFill/>
            <a:miter lim="800000"/>
            <a:headEnd/>
            <a:tailEnd/>
          </a:ln>
        </p:spPr>
      </p:pic>
      <p:sp>
        <p:nvSpPr>
          <p:cNvPr id="10243" name="Title 1"/>
          <p:cNvSpPr>
            <a:spLocks noGrp="1"/>
          </p:cNvSpPr>
          <p:nvPr>
            <p:ph type="title"/>
          </p:nvPr>
        </p:nvSpPr>
        <p:spPr/>
        <p:txBody>
          <a:bodyPr/>
          <a:lstStyle/>
          <a:p>
            <a:r>
              <a:rPr lang="en-US" smtClean="0"/>
              <a:t>FCC: 220-222 MHz Channel Summary</a:t>
            </a:r>
          </a:p>
        </p:txBody>
      </p:sp>
      <p:sp>
        <p:nvSpPr>
          <p:cNvPr id="2" name="Content Placeholder 2"/>
          <p:cNvSpPr>
            <a:spLocks noGrp="1"/>
          </p:cNvSpPr>
          <p:nvPr>
            <p:ph sz="quarter" idx="1"/>
          </p:nvPr>
        </p:nvSpPr>
        <p:spPr>
          <a:xfrm>
            <a:off x="457200" y="1219200"/>
            <a:ext cx="8229600" cy="2209800"/>
          </a:xfrm>
        </p:spPr>
        <p:txBody>
          <a:bodyPr/>
          <a:lstStyle/>
          <a:p>
            <a:pPr marL="0" indent="0">
              <a:spcBef>
                <a:spcPct val="0"/>
              </a:spcBef>
              <a:buClrTx/>
              <a:buSzTx/>
              <a:buFont typeface="Wingdings 3" pitchFamily="18" charset="2"/>
              <a:buNone/>
            </a:pPr>
            <a:r>
              <a:rPr lang="en-US" sz="2000" b="1" smtClean="0">
                <a:solidFill>
                  <a:srgbClr val="281471"/>
                </a:solidFill>
                <a:latin typeface="Arial" pitchFamily="34" charset="0"/>
                <a:ea typeface="PMingLiU" pitchFamily="18" charset="-120"/>
                <a:cs typeface="Arial" pitchFamily="34" charset="0"/>
              </a:rPr>
              <a:t>Summary :  200 kHz (TX ) + 200 kHz (RX)</a:t>
            </a:r>
            <a:endParaRPr lang="en-US" sz="600" smtClean="0">
              <a:latin typeface="Arial" pitchFamily="34" charset="0"/>
              <a:ea typeface="PMingLiU" pitchFamily="18" charset="-120"/>
              <a:cs typeface="Arial" pitchFamily="34" charset="0"/>
            </a:endParaRPr>
          </a:p>
          <a:p>
            <a:pPr marL="0" indent="0">
              <a:spcBef>
                <a:spcPct val="0"/>
              </a:spcBef>
              <a:buClrTx/>
              <a:buSzTx/>
              <a:buFont typeface="Wingdings 3" pitchFamily="18" charset="2"/>
              <a:buNone/>
            </a:pPr>
            <a:r>
              <a:rPr lang="en-US" sz="2000" b="1" smtClean="0">
                <a:solidFill>
                  <a:srgbClr val="281471"/>
                </a:solidFill>
                <a:latin typeface="Arial" pitchFamily="34" charset="0"/>
                <a:ea typeface="PMingLiU" pitchFamily="18" charset="-120"/>
                <a:cs typeface="Arial" pitchFamily="34" charset="0"/>
              </a:rPr>
              <a:t>  Total Spectrum nationwide (= </a:t>
            </a:r>
            <a:r>
              <a:rPr lang="en-US" sz="2000" b="1" smtClean="0">
                <a:solidFill>
                  <a:srgbClr val="B38807"/>
                </a:solidFill>
                <a:latin typeface="Arial" pitchFamily="34" charset="0"/>
                <a:ea typeface="PMingLiU" pitchFamily="18" charset="-120"/>
                <a:cs typeface="Arial" pitchFamily="34" charset="0"/>
              </a:rPr>
              <a:t>25</a:t>
            </a:r>
            <a:r>
              <a:rPr lang="en-US" sz="2000" b="1" smtClean="0">
                <a:solidFill>
                  <a:srgbClr val="281471"/>
                </a:solidFill>
                <a:latin typeface="Arial" pitchFamily="34" charset="0"/>
                <a:ea typeface="PMingLiU" pitchFamily="18" charset="-120"/>
                <a:cs typeface="Arial" pitchFamily="34" charset="0"/>
              </a:rPr>
              <a:t>+</a:t>
            </a:r>
            <a:r>
              <a:rPr lang="en-US" sz="2000" b="1" smtClean="0">
                <a:solidFill>
                  <a:srgbClr val="00B050"/>
                </a:solidFill>
                <a:latin typeface="Arial" pitchFamily="34" charset="0"/>
                <a:ea typeface="PMingLiU" pitchFamily="18" charset="-120"/>
                <a:cs typeface="Arial" pitchFamily="34" charset="0"/>
              </a:rPr>
              <a:t>25+25</a:t>
            </a:r>
            <a:r>
              <a:rPr lang="en-US" sz="2000" b="1" smtClean="0">
                <a:solidFill>
                  <a:srgbClr val="281471"/>
                </a:solidFill>
                <a:latin typeface="Arial" pitchFamily="34" charset="0"/>
                <a:ea typeface="PMingLiU" pitchFamily="18" charset="-120"/>
                <a:cs typeface="Arial" pitchFamily="34" charset="0"/>
              </a:rPr>
              <a:t>+</a:t>
            </a:r>
            <a:r>
              <a:rPr lang="en-US" sz="2000" b="1" smtClean="0">
                <a:solidFill>
                  <a:srgbClr val="FF0000"/>
                </a:solidFill>
                <a:latin typeface="Arial" pitchFamily="34" charset="0"/>
                <a:ea typeface="PMingLiU" pitchFamily="18" charset="-120"/>
                <a:cs typeface="Arial" pitchFamily="34" charset="0"/>
              </a:rPr>
              <a:t>50</a:t>
            </a:r>
            <a:r>
              <a:rPr lang="en-US" sz="2000" b="1" smtClean="0">
                <a:solidFill>
                  <a:srgbClr val="281471"/>
                </a:solidFill>
                <a:latin typeface="Arial" pitchFamily="34" charset="0"/>
                <a:ea typeface="PMingLiU" pitchFamily="18" charset="-120"/>
                <a:cs typeface="Arial" pitchFamily="34" charset="0"/>
              </a:rPr>
              <a:t>+</a:t>
            </a:r>
            <a:r>
              <a:rPr lang="en-US" sz="2000" b="1" smtClean="0">
                <a:solidFill>
                  <a:srgbClr val="00B0F0"/>
                </a:solidFill>
                <a:latin typeface="Arial" pitchFamily="34" charset="0"/>
                <a:ea typeface="PMingLiU" pitchFamily="18" charset="-120"/>
                <a:cs typeface="Arial" pitchFamily="34" charset="0"/>
              </a:rPr>
              <a:t>75</a:t>
            </a:r>
            <a:r>
              <a:rPr lang="en-US" sz="2000" b="1" smtClean="0">
                <a:solidFill>
                  <a:srgbClr val="281471"/>
                </a:solidFill>
                <a:latin typeface="Arial" pitchFamily="34" charset="0"/>
                <a:ea typeface="PMingLiU" pitchFamily="18" charset="-120"/>
                <a:cs typeface="Arial" pitchFamily="34" charset="0"/>
              </a:rPr>
              <a:t>) </a:t>
            </a:r>
          </a:p>
          <a:p>
            <a:pPr marL="0" indent="0">
              <a:spcBef>
                <a:spcPct val="0"/>
              </a:spcBef>
              <a:buClrTx/>
              <a:buSzTx/>
              <a:buFontTx/>
              <a:buChar char="•"/>
            </a:pPr>
            <a:r>
              <a:rPr lang="en-US" sz="2000" smtClean="0">
                <a:solidFill>
                  <a:srgbClr val="00B050"/>
                </a:solidFill>
                <a:latin typeface="Times New Roman" pitchFamily="18" charset="0"/>
                <a:ea typeface="ArialMT"/>
                <a:cs typeface="Arial" pitchFamily="34" charset="0"/>
              </a:rPr>
              <a:t>Two Nationwide Commercial 5 Channel blocks, (five 5kHz channels)</a:t>
            </a:r>
            <a:endParaRPr lang="en-US" sz="600" smtClean="0">
              <a:solidFill>
                <a:srgbClr val="00B050"/>
              </a:solidFill>
              <a:latin typeface="Arial" pitchFamily="34" charset="0"/>
              <a:ea typeface="ArialMT"/>
              <a:cs typeface="Arial" pitchFamily="34" charset="0"/>
            </a:endParaRPr>
          </a:p>
          <a:p>
            <a:pPr marL="274638" lvl="1" indent="0">
              <a:spcBef>
                <a:spcPct val="0"/>
              </a:spcBef>
              <a:buClrTx/>
              <a:buSzTx/>
              <a:buFont typeface="Wingdings 3" pitchFamily="18" charset="2"/>
              <a:buNone/>
            </a:pPr>
            <a:r>
              <a:rPr lang="en-US" sz="1700" smtClean="0">
                <a:solidFill>
                  <a:srgbClr val="00B050"/>
                </a:solidFill>
                <a:latin typeface="Times New Roman" pitchFamily="18" charset="0"/>
                <a:ea typeface="ArialMT"/>
                <a:cs typeface="Arial" pitchFamily="34" charset="0"/>
              </a:rPr>
              <a:t>Block 1 = 25 kHz + 25 kHz		Block 2 = 25 kHz + 25 kHz</a:t>
            </a:r>
            <a:endParaRPr lang="en-US" sz="300" smtClean="0">
              <a:solidFill>
                <a:srgbClr val="00B050"/>
              </a:solidFill>
              <a:latin typeface="Arial" pitchFamily="34" charset="0"/>
              <a:ea typeface="ArialMT"/>
              <a:cs typeface="Arial" pitchFamily="34" charset="0"/>
            </a:endParaRPr>
          </a:p>
          <a:p>
            <a:pPr marL="0" indent="0">
              <a:spcBef>
                <a:spcPct val="0"/>
              </a:spcBef>
              <a:buClrTx/>
              <a:buSzTx/>
              <a:buFontTx/>
              <a:buChar char="•"/>
            </a:pPr>
            <a:r>
              <a:rPr lang="en-US" sz="2000" smtClean="0">
                <a:solidFill>
                  <a:srgbClr val="B38807"/>
                </a:solidFill>
                <a:latin typeface="Times New Roman" pitchFamily="18" charset="0"/>
                <a:ea typeface="ArialMT"/>
                <a:cs typeface="Arial" pitchFamily="34" charset="0"/>
              </a:rPr>
              <a:t>AAR  = 25khz + 25khz</a:t>
            </a:r>
            <a:r>
              <a:rPr lang="en-US" sz="2000" smtClean="0">
                <a:solidFill>
                  <a:srgbClr val="FF0000"/>
                </a:solidFill>
                <a:latin typeface="Times New Roman" pitchFamily="18" charset="0"/>
                <a:ea typeface="ArialMT"/>
                <a:cs typeface="Arial" pitchFamily="34" charset="0"/>
              </a:rPr>
              <a:t> </a:t>
            </a:r>
          </a:p>
          <a:p>
            <a:pPr marL="0" indent="0">
              <a:spcBef>
                <a:spcPct val="0"/>
              </a:spcBef>
              <a:buClrTx/>
              <a:buSzTx/>
              <a:buFontTx/>
              <a:buChar char="•"/>
            </a:pPr>
            <a:r>
              <a:rPr lang="en-US" sz="2000" smtClean="0">
                <a:solidFill>
                  <a:srgbClr val="FF0000"/>
                </a:solidFill>
                <a:latin typeface="Times New Roman" pitchFamily="18" charset="0"/>
                <a:ea typeface="ArialMT"/>
                <a:cs typeface="Arial" pitchFamily="34" charset="0"/>
              </a:rPr>
              <a:t>NWA255 - U.S. and Possessions = 50 kHz + 50 kHz</a:t>
            </a:r>
            <a:endParaRPr lang="en-US" sz="600" smtClean="0">
              <a:latin typeface="Arial" pitchFamily="34" charset="0"/>
              <a:ea typeface="ArialMT"/>
              <a:cs typeface="Arial" pitchFamily="34" charset="0"/>
            </a:endParaRPr>
          </a:p>
          <a:p>
            <a:pPr marL="0" indent="0">
              <a:spcBef>
                <a:spcPct val="0"/>
              </a:spcBef>
              <a:buClrTx/>
              <a:buSzTx/>
              <a:buFontTx/>
              <a:buChar char="•"/>
            </a:pPr>
            <a:r>
              <a:rPr lang="en-US" sz="2000" smtClean="0">
                <a:solidFill>
                  <a:srgbClr val="548DD4"/>
                </a:solidFill>
                <a:latin typeface="Times New Roman" pitchFamily="18" charset="0"/>
                <a:ea typeface="ArialMT"/>
                <a:cs typeface="Arial" pitchFamily="34" charset="0"/>
              </a:rPr>
              <a:t>ALL EAGs in Channel BLOCK J = 75 kHz + 75 kHz</a:t>
            </a:r>
            <a:endParaRPr lang="en-US" sz="600" smtClean="0">
              <a:latin typeface="Arial" pitchFamily="34" charset="0"/>
              <a:ea typeface="ArialMT"/>
              <a:cs typeface="Arial" pitchFamily="34" charset="0"/>
            </a:endParaRPr>
          </a:p>
          <a:p>
            <a:pPr marL="0" indent="0">
              <a:spcBef>
                <a:spcPct val="0"/>
              </a:spcBef>
              <a:buClrTx/>
              <a:buSzTx/>
              <a:buFont typeface="Wingdings 3" pitchFamily="18" charset="2"/>
              <a:buNone/>
            </a:pPr>
            <a:endParaRPr lang="en-US" sz="2000" b="1" smtClean="0">
              <a:solidFill>
                <a:srgbClr val="281471"/>
              </a:solidFill>
              <a:latin typeface="Arial" pitchFamily="34" charset="0"/>
              <a:ea typeface="PMingLiU" pitchFamily="18" charset="-120"/>
              <a:cs typeface="Arial" pitchFamily="34" charset="0"/>
            </a:endParaRPr>
          </a:p>
          <a:p>
            <a:pPr marL="0" indent="0">
              <a:spcBef>
                <a:spcPct val="0"/>
              </a:spcBef>
              <a:buClrTx/>
              <a:buSzTx/>
              <a:buFont typeface="Wingdings 3" pitchFamily="18" charset="2"/>
              <a:buNone/>
            </a:pPr>
            <a:endParaRPr lang="en-US" sz="2000" b="1" smtClean="0">
              <a:solidFill>
                <a:srgbClr val="281471"/>
              </a:solidFill>
              <a:latin typeface="Arial" pitchFamily="34" charset="0"/>
              <a:ea typeface="PMingLiU" pitchFamily="18" charset="-120"/>
              <a:cs typeface="Arial" pitchFamily="34" charset="0"/>
            </a:endParaRPr>
          </a:p>
          <a:p>
            <a:pPr marL="0" indent="0">
              <a:spcBef>
                <a:spcPct val="0"/>
              </a:spcBef>
              <a:buClrTx/>
              <a:buSzTx/>
              <a:buFont typeface="Wingdings 3" pitchFamily="18" charset="2"/>
              <a:buNone/>
            </a:pPr>
            <a:endParaRPr lang="en-US" sz="2000" b="1" smtClean="0">
              <a:solidFill>
                <a:srgbClr val="281471"/>
              </a:solidFill>
              <a:latin typeface="Arial" pitchFamily="34" charset="0"/>
              <a:ea typeface="PMingLiU" pitchFamily="18" charset="-120"/>
              <a:cs typeface="Arial" pitchFamily="34" charset="0"/>
            </a:endParaRPr>
          </a:p>
          <a:p>
            <a:pPr marL="0" indent="0">
              <a:spcBef>
                <a:spcPct val="0"/>
              </a:spcBef>
              <a:buClrTx/>
              <a:buSzTx/>
              <a:buFont typeface="Wingdings 3" pitchFamily="18" charset="2"/>
              <a:buNone/>
            </a:pPr>
            <a:endParaRPr lang="en-US" sz="2000" b="1" smtClean="0">
              <a:solidFill>
                <a:srgbClr val="281471"/>
              </a:solidFill>
              <a:latin typeface="Arial" pitchFamily="34" charset="0"/>
              <a:ea typeface="PMingLiU" pitchFamily="18" charset="-120"/>
              <a:cs typeface="Arial" pitchFamily="34" charset="0"/>
            </a:endParaRPr>
          </a:p>
          <a:p>
            <a:pPr marL="0" indent="0">
              <a:spcBef>
                <a:spcPct val="0"/>
              </a:spcBef>
              <a:buClrTx/>
              <a:buSzTx/>
              <a:buFont typeface="Wingdings 3" pitchFamily="18" charset="2"/>
              <a:buNone/>
            </a:pPr>
            <a:endParaRPr lang="en-US" sz="2000" b="1" smtClean="0">
              <a:solidFill>
                <a:srgbClr val="281471"/>
              </a:solidFill>
              <a:latin typeface="Arial" pitchFamily="34" charset="0"/>
              <a:ea typeface="PMingLiU" pitchFamily="18" charset="-120"/>
              <a:cs typeface="Arial" pitchFamily="34" charset="0"/>
            </a:endParaRPr>
          </a:p>
          <a:p>
            <a:pPr marL="0" indent="0">
              <a:spcBef>
                <a:spcPct val="0"/>
              </a:spcBef>
              <a:buClrTx/>
              <a:buSzTx/>
              <a:buFont typeface="Wingdings 3" pitchFamily="18" charset="2"/>
              <a:buNone/>
            </a:pPr>
            <a:endParaRPr lang="en-US" sz="2000" b="1" smtClean="0">
              <a:solidFill>
                <a:srgbClr val="281471"/>
              </a:solidFill>
              <a:latin typeface="Arial" pitchFamily="34" charset="0"/>
              <a:ea typeface="PMingLiU" pitchFamily="18" charset="-120"/>
              <a:cs typeface="Arial" pitchFamily="34" charset="0"/>
            </a:endParaRPr>
          </a:p>
          <a:p>
            <a:pPr marL="0" indent="0">
              <a:spcBef>
                <a:spcPct val="0"/>
              </a:spcBef>
              <a:buClrTx/>
              <a:buSzTx/>
              <a:buFont typeface="Wingdings 3" pitchFamily="18" charset="2"/>
              <a:buNone/>
            </a:pPr>
            <a:endParaRPr lang="en-US" sz="2000" b="1" smtClean="0">
              <a:solidFill>
                <a:srgbClr val="281471"/>
              </a:solidFill>
              <a:latin typeface="Arial" pitchFamily="34" charset="0"/>
              <a:ea typeface="PMingLiU" pitchFamily="18" charset="-120"/>
              <a:cs typeface="Arial" pitchFamily="34" charset="0"/>
            </a:endParaRPr>
          </a:p>
          <a:p>
            <a:pPr marL="0" indent="0">
              <a:spcBef>
                <a:spcPct val="0"/>
              </a:spcBef>
              <a:buClrTx/>
              <a:buSzTx/>
              <a:buFont typeface="Wingdings 3" pitchFamily="18" charset="2"/>
              <a:buNone/>
            </a:pPr>
            <a:endParaRPr lang="en-US" sz="2000" b="1" smtClean="0">
              <a:solidFill>
                <a:srgbClr val="281471"/>
              </a:solidFill>
              <a:latin typeface="Arial" pitchFamily="34" charset="0"/>
              <a:ea typeface="PMingLiU" pitchFamily="18" charset="-120"/>
              <a:cs typeface="Arial" pitchFamily="34" charset="0"/>
            </a:endParaRPr>
          </a:p>
        </p:txBody>
      </p:sp>
      <p:sp>
        <p:nvSpPr>
          <p:cNvPr id="4" name="Footer Placeholder 3"/>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5" name="Slide Number Placeholder 4"/>
          <p:cNvSpPr>
            <a:spLocks noGrp="1"/>
          </p:cNvSpPr>
          <p:nvPr>
            <p:ph type="sldNum" sz="quarter" idx="12"/>
          </p:nvPr>
        </p:nvSpPr>
        <p:spPr/>
        <p:txBody>
          <a:bodyPr/>
          <a:lstStyle/>
          <a:p>
            <a:fld id="{118A2A03-5ACB-47B2-8429-A2FD519D0FFD}" type="slidenum">
              <a:rPr lang="en-US"/>
              <a:pPr/>
              <a:t>11</a:t>
            </a:fld>
            <a:endParaRPr lang="en-US"/>
          </a:p>
        </p:txBody>
      </p:sp>
      <p:sp>
        <p:nvSpPr>
          <p:cNvPr id="10247" name="Rectangle 5"/>
          <p:cNvSpPr>
            <a:spLocks noChangeArrowheads="1"/>
          </p:cNvSpPr>
          <p:nvPr/>
        </p:nvSpPr>
        <p:spPr bwMode="auto">
          <a:xfrm>
            <a:off x="0" y="6638925"/>
            <a:ext cx="9144000" cy="457200"/>
          </a:xfrm>
          <a:prstGeom prst="rect">
            <a:avLst/>
          </a:prstGeom>
          <a:noFill/>
          <a:ln w="9525">
            <a:noFill/>
            <a:miter lim="800000"/>
            <a:headEnd/>
            <a:tailEnd/>
          </a:ln>
        </p:spPr>
        <p:txBody>
          <a:bodyPr wrap="none" anchor="ctr">
            <a:spAutoFit/>
          </a:bodyPr>
          <a:lstStyle/>
          <a:p>
            <a:pPr eaLnBrk="0" hangingPunct="0"/>
            <a:endParaRPr lang="en-US"/>
          </a:p>
        </p:txBody>
      </p:sp>
      <p:sp>
        <p:nvSpPr>
          <p:cNvPr id="14" name="Freeform 13"/>
          <p:cNvSpPr/>
          <p:nvPr/>
        </p:nvSpPr>
        <p:spPr>
          <a:xfrm>
            <a:off x="4953000" y="3181350"/>
            <a:ext cx="1447800" cy="1390650"/>
          </a:xfrm>
          <a:custGeom>
            <a:avLst/>
            <a:gdLst>
              <a:gd name="connsiteX0" fmla="*/ 1485900 w 1778000"/>
              <a:gd name="connsiteY0" fmla="*/ 0 h 857250"/>
              <a:gd name="connsiteX1" fmla="*/ 1752600 w 1778000"/>
              <a:gd name="connsiteY1" fmla="*/ 314325 h 857250"/>
              <a:gd name="connsiteX2" fmla="*/ 1638300 w 1778000"/>
              <a:gd name="connsiteY2" fmla="*/ 514350 h 857250"/>
              <a:gd name="connsiteX3" fmla="*/ 971550 w 1778000"/>
              <a:gd name="connsiteY3" fmla="*/ 666750 h 857250"/>
              <a:gd name="connsiteX4" fmla="*/ 0 w 1778000"/>
              <a:gd name="connsiteY4" fmla="*/ 857250 h 857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8000" h="857250">
                <a:moveTo>
                  <a:pt x="1485900" y="0"/>
                </a:moveTo>
                <a:cubicBezTo>
                  <a:pt x="1606550" y="114300"/>
                  <a:pt x="1727200" y="228600"/>
                  <a:pt x="1752600" y="314325"/>
                </a:cubicBezTo>
                <a:cubicBezTo>
                  <a:pt x="1778000" y="400050"/>
                  <a:pt x="1768475" y="455613"/>
                  <a:pt x="1638300" y="514350"/>
                </a:cubicBezTo>
                <a:cubicBezTo>
                  <a:pt x="1508125" y="573088"/>
                  <a:pt x="1244600" y="609600"/>
                  <a:pt x="971550" y="666750"/>
                </a:cubicBezTo>
                <a:cubicBezTo>
                  <a:pt x="698500" y="723900"/>
                  <a:pt x="103188" y="827088"/>
                  <a:pt x="0" y="857250"/>
                </a:cubicBezTo>
              </a:path>
            </a:pathLst>
          </a:custGeom>
          <a:ln w="19050">
            <a:solidFill>
              <a:srgbClr val="0066FF"/>
            </a:solidFill>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5" name="Freeform 14"/>
          <p:cNvSpPr/>
          <p:nvPr/>
        </p:nvSpPr>
        <p:spPr>
          <a:xfrm>
            <a:off x="3276600" y="2895600"/>
            <a:ext cx="1219200" cy="1752600"/>
          </a:xfrm>
          <a:custGeom>
            <a:avLst/>
            <a:gdLst>
              <a:gd name="connsiteX0" fmla="*/ 742950 w 962025"/>
              <a:gd name="connsiteY0" fmla="*/ 0 h 1076325"/>
              <a:gd name="connsiteX1" fmla="*/ 838200 w 962025"/>
              <a:gd name="connsiteY1" fmla="*/ 409575 h 1076325"/>
              <a:gd name="connsiteX2" fmla="*/ 0 w 962025"/>
              <a:gd name="connsiteY2" fmla="*/ 1076325 h 1076325"/>
            </a:gdLst>
            <a:ahLst/>
            <a:cxnLst>
              <a:cxn ang="0">
                <a:pos x="connsiteX0" y="connsiteY0"/>
              </a:cxn>
              <a:cxn ang="0">
                <a:pos x="connsiteX1" y="connsiteY1"/>
              </a:cxn>
              <a:cxn ang="0">
                <a:pos x="connsiteX2" y="connsiteY2"/>
              </a:cxn>
            </a:cxnLst>
            <a:rect l="l" t="t" r="r" b="b"/>
            <a:pathLst>
              <a:path w="962025" h="1076325">
                <a:moveTo>
                  <a:pt x="742950" y="0"/>
                </a:moveTo>
                <a:cubicBezTo>
                  <a:pt x="852487" y="115094"/>
                  <a:pt x="962025" y="230188"/>
                  <a:pt x="838200" y="409575"/>
                </a:cubicBezTo>
                <a:cubicBezTo>
                  <a:pt x="714375" y="588962"/>
                  <a:pt x="357187" y="832643"/>
                  <a:pt x="0" y="1076325"/>
                </a:cubicBezTo>
              </a:path>
            </a:pathLst>
          </a:cu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6" name="Freeform 15"/>
          <p:cNvSpPr/>
          <p:nvPr/>
        </p:nvSpPr>
        <p:spPr>
          <a:xfrm>
            <a:off x="3327400" y="2324100"/>
            <a:ext cx="787400" cy="1104900"/>
          </a:xfrm>
          <a:custGeom>
            <a:avLst/>
            <a:gdLst>
              <a:gd name="connsiteX0" fmla="*/ 0 w 787400"/>
              <a:gd name="connsiteY0" fmla="*/ 0 h 1104900"/>
              <a:gd name="connsiteX1" fmla="*/ 723900 w 787400"/>
              <a:gd name="connsiteY1" fmla="*/ 381000 h 1104900"/>
              <a:gd name="connsiteX2" fmla="*/ 381000 w 787400"/>
              <a:gd name="connsiteY2" fmla="*/ 1104900 h 1104900"/>
            </a:gdLst>
            <a:ahLst/>
            <a:cxnLst>
              <a:cxn ang="0">
                <a:pos x="connsiteX0" y="connsiteY0"/>
              </a:cxn>
              <a:cxn ang="0">
                <a:pos x="connsiteX1" y="connsiteY1"/>
              </a:cxn>
              <a:cxn ang="0">
                <a:pos x="connsiteX2" y="connsiteY2"/>
              </a:cxn>
            </a:cxnLst>
            <a:rect l="l" t="t" r="r" b="b"/>
            <a:pathLst>
              <a:path w="787400" h="1104900">
                <a:moveTo>
                  <a:pt x="0" y="0"/>
                </a:moveTo>
                <a:cubicBezTo>
                  <a:pt x="330200" y="98425"/>
                  <a:pt x="660400" y="196850"/>
                  <a:pt x="723900" y="381000"/>
                </a:cubicBezTo>
                <a:cubicBezTo>
                  <a:pt x="787400" y="565150"/>
                  <a:pt x="463550" y="974725"/>
                  <a:pt x="381000" y="1104900"/>
                </a:cubicBezTo>
              </a:path>
            </a:pathLst>
          </a:custGeom>
          <a:ln w="15875">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00B050"/>
              </a:solidFill>
            </a:endParaRPr>
          </a:p>
        </p:txBody>
      </p:sp>
      <p:cxnSp>
        <p:nvCxnSpPr>
          <p:cNvPr id="18" name="Straight Arrow Connector 17"/>
          <p:cNvCxnSpPr>
            <a:stCxn id="16" idx="2"/>
          </p:cNvCxnSpPr>
          <p:nvPr/>
        </p:nvCxnSpPr>
        <p:spPr>
          <a:xfrm>
            <a:off x="3708400" y="3429000"/>
            <a:ext cx="558800" cy="914400"/>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flipV="1">
            <a:off x="2438400" y="3429000"/>
            <a:ext cx="1295400" cy="914400"/>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Freeform 22"/>
          <p:cNvSpPr/>
          <p:nvPr/>
        </p:nvSpPr>
        <p:spPr>
          <a:xfrm flipH="1">
            <a:off x="990600" y="2743200"/>
            <a:ext cx="1219200" cy="1752600"/>
          </a:xfrm>
          <a:custGeom>
            <a:avLst/>
            <a:gdLst>
              <a:gd name="connsiteX0" fmla="*/ 742950 w 962025"/>
              <a:gd name="connsiteY0" fmla="*/ 0 h 1076325"/>
              <a:gd name="connsiteX1" fmla="*/ 838200 w 962025"/>
              <a:gd name="connsiteY1" fmla="*/ 409575 h 1076325"/>
              <a:gd name="connsiteX2" fmla="*/ 0 w 962025"/>
              <a:gd name="connsiteY2" fmla="*/ 1076325 h 1076325"/>
            </a:gdLst>
            <a:ahLst/>
            <a:cxnLst>
              <a:cxn ang="0">
                <a:pos x="connsiteX0" y="connsiteY0"/>
              </a:cxn>
              <a:cxn ang="0">
                <a:pos x="connsiteX1" y="connsiteY1"/>
              </a:cxn>
              <a:cxn ang="0">
                <a:pos x="connsiteX2" y="connsiteY2"/>
              </a:cxn>
            </a:cxnLst>
            <a:rect l="l" t="t" r="r" b="b"/>
            <a:pathLst>
              <a:path w="962025" h="1076325">
                <a:moveTo>
                  <a:pt x="742950" y="0"/>
                </a:moveTo>
                <a:cubicBezTo>
                  <a:pt x="852487" y="115094"/>
                  <a:pt x="962025" y="230188"/>
                  <a:pt x="838200" y="409575"/>
                </a:cubicBezTo>
                <a:cubicBezTo>
                  <a:pt x="714375" y="588962"/>
                  <a:pt x="357187" y="832643"/>
                  <a:pt x="0" y="1076325"/>
                </a:cubicBezTo>
              </a:path>
            </a:pathLst>
          </a:custGeom>
          <a:ln w="15875">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7" name="Rectangle 4"/>
          <p:cNvSpPr>
            <a:spLocks noGrp="1" noChangeArrowheads="1"/>
          </p:cNvSpPr>
          <p:nvPr>
            <p:ph type="dt" sz="half" idx="10"/>
          </p:nvPr>
        </p:nvSpPr>
        <p:spPr>
          <a:xfrm>
            <a:off x="685800" y="378281"/>
            <a:ext cx="1600200" cy="215444"/>
          </a:xfrm>
          <a:ln/>
        </p:spPr>
        <p:txBody>
          <a:bodyPr/>
          <a:lstStyle/>
          <a:p>
            <a:r>
              <a:rPr lang="en-US" dirty="0" smtClean="0"/>
              <a:t>September </a:t>
            </a:r>
            <a:r>
              <a:rPr lang="en-US" dirty="0"/>
              <a:t>2011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220 MHz Channelization Proposal</a:t>
            </a:r>
            <a:endParaRPr lang="en-US" dirty="0"/>
          </a:p>
        </p:txBody>
      </p:sp>
      <p:sp>
        <p:nvSpPr>
          <p:cNvPr id="7" name="Content Placeholder 6"/>
          <p:cNvSpPr>
            <a:spLocks noGrp="1"/>
          </p:cNvSpPr>
          <p:nvPr>
            <p:ph idx="1"/>
          </p:nvPr>
        </p:nvSpPr>
        <p:spPr/>
        <p:txBody>
          <a:bodyPr>
            <a:normAutofit lnSpcReduction="10000"/>
          </a:bodyPr>
          <a:lstStyle/>
          <a:p>
            <a:r>
              <a:rPr lang="en-US" dirty="0" smtClean="0"/>
              <a:t>Band governed under US CFR 47 Part 90 (T), sections 90.715 – 90.717</a:t>
            </a:r>
          </a:p>
          <a:p>
            <a:r>
              <a:rPr lang="en-US" dirty="0" smtClean="0"/>
              <a:t>Channels on 5 kHz centers, but contiguous channels may be aggregated (FCC part 90.733(d))</a:t>
            </a:r>
          </a:p>
          <a:p>
            <a:r>
              <a:rPr lang="en-US" dirty="0" smtClean="0"/>
              <a:t>Frequencies assigned in pairs</a:t>
            </a:r>
          </a:p>
          <a:p>
            <a:pPr lvl="1"/>
            <a:r>
              <a:rPr lang="en-US" dirty="0" smtClean="0"/>
              <a:t>Base channels: 220.0025 – 220.9975 MHz</a:t>
            </a:r>
          </a:p>
          <a:p>
            <a:pPr lvl="1"/>
            <a:r>
              <a:rPr lang="en-US" dirty="0" smtClean="0"/>
              <a:t>Mobile and control channels: 221.0025 – 221.9975 MHz</a:t>
            </a:r>
          </a:p>
        </p:txBody>
      </p:sp>
      <p:sp>
        <p:nvSpPr>
          <p:cNvPr id="5" name="Footer Placeholder 4"/>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1CC36D86-FBFF-48C3-9B63-721BAE511F7D}" type="slidenum">
              <a:rPr lang="en-US" smtClean="0"/>
              <a:pPr>
                <a:defRPr/>
              </a:pPr>
              <a:t>12</a:t>
            </a:fld>
            <a:endParaRPr lang="en-US"/>
          </a:p>
        </p:txBody>
      </p:sp>
      <p:sp>
        <p:nvSpPr>
          <p:cNvPr id="8"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Channelization Proposal (2)</a:t>
            </a:r>
            <a:endParaRPr lang="en-US" dirty="0"/>
          </a:p>
        </p:txBody>
      </p:sp>
      <p:sp>
        <p:nvSpPr>
          <p:cNvPr id="3" name="Content Placeholder 2"/>
          <p:cNvSpPr>
            <a:spLocks noGrp="1"/>
          </p:cNvSpPr>
          <p:nvPr>
            <p:ph idx="1"/>
          </p:nvPr>
        </p:nvSpPr>
        <p:spPr/>
        <p:txBody>
          <a:bodyPr/>
          <a:lstStyle/>
          <a:p>
            <a:r>
              <a:rPr lang="en-US" dirty="0" smtClean="0"/>
              <a:t>Channel designations set by rule</a:t>
            </a:r>
          </a:p>
          <a:p>
            <a:pPr lvl="1"/>
            <a:r>
              <a:rPr lang="en-US" dirty="0" smtClean="0"/>
              <a:t>E.g., channel 1 = 220.0025 MHz</a:t>
            </a:r>
          </a:p>
          <a:p>
            <a:pPr lvl="1"/>
            <a:r>
              <a:rPr lang="en-US" dirty="0" err="1" smtClean="0"/>
              <a:t>Fc</a:t>
            </a:r>
            <a:r>
              <a:rPr lang="en-US" dirty="0" smtClean="0"/>
              <a:t> (MHz) = 220.0025 + 0.005 * (Channel# - 1)</a:t>
            </a:r>
          </a:p>
          <a:p>
            <a:pPr lvl="2"/>
            <a:r>
              <a:rPr lang="en-US" dirty="0" smtClean="0"/>
              <a:t>Channel 1 = 220.0025 MHz</a:t>
            </a:r>
          </a:p>
          <a:p>
            <a:pPr lvl="2"/>
            <a:r>
              <a:rPr lang="en-US" dirty="0" smtClean="0"/>
              <a:t>Channel 201 = 221.0025 MHz</a:t>
            </a:r>
          </a:p>
          <a:p>
            <a:r>
              <a:rPr lang="en-US" dirty="0" smtClean="0"/>
              <a:t>Assumption is that sufficient 5kHz channels may be aggregated to allow 12.5kHz channel separation</a:t>
            </a:r>
          </a:p>
          <a:p>
            <a:pPr lvl="1"/>
            <a:endParaRPr lang="en-US" dirty="0" smtClean="0"/>
          </a:p>
          <a:p>
            <a:endParaRPr lang="en-US" dirty="0"/>
          </a:p>
        </p:txBody>
      </p:sp>
      <p:sp>
        <p:nvSpPr>
          <p:cNvPr id="5" name="Footer Placeholder 4"/>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13</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Useful Guidance: American Association of Railways S-5904</a:t>
            </a:r>
            <a:endParaRPr lang="en-US" sz="2400" dirty="0"/>
          </a:p>
        </p:txBody>
      </p:sp>
      <p:sp>
        <p:nvSpPr>
          <p:cNvPr id="3" name="Content Placeholder 2"/>
          <p:cNvSpPr>
            <a:spLocks noGrp="1"/>
          </p:cNvSpPr>
          <p:nvPr>
            <p:ph idx="1"/>
          </p:nvPr>
        </p:nvSpPr>
        <p:spPr/>
        <p:txBody>
          <a:bodyPr>
            <a:normAutofit fontScale="85000" lnSpcReduction="10000"/>
          </a:bodyPr>
          <a:lstStyle/>
          <a:p>
            <a:r>
              <a:rPr lang="en-US" dirty="0" smtClean="0"/>
              <a:t>Specs for “Remote Control Locomotive” Systems operating at 220MHz</a:t>
            </a:r>
          </a:p>
          <a:p>
            <a:r>
              <a:rPr lang="en-US" dirty="0" smtClean="0"/>
              <a:t>May be a useful guideline for general requirements for a PTC communications radio in same band</a:t>
            </a:r>
          </a:p>
          <a:p>
            <a:pPr lvl="1"/>
            <a:r>
              <a:rPr lang="en-US" dirty="0" smtClean="0"/>
              <a:t>Modulation types GMSK, QPSK</a:t>
            </a:r>
          </a:p>
          <a:p>
            <a:pPr lvl="1"/>
            <a:r>
              <a:rPr lang="en-US" dirty="0" smtClean="0"/>
              <a:t>Forward Error Correction (FEC)</a:t>
            </a:r>
          </a:p>
          <a:p>
            <a:pPr lvl="1"/>
            <a:r>
              <a:rPr lang="en-US" dirty="0" smtClean="0"/>
              <a:t>Different channel </a:t>
            </a:r>
            <a:r>
              <a:rPr lang="en-US" dirty="0" err="1" smtClean="0"/>
              <a:t>spacings</a:t>
            </a:r>
            <a:r>
              <a:rPr lang="en-US" dirty="0" smtClean="0"/>
              <a:t>, different carrier frequencies</a:t>
            </a:r>
          </a:p>
          <a:p>
            <a:pPr lvl="1"/>
            <a:r>
              <a:rPr lang="en-US" dirty="0" smtClean="0"/>
              <a:t>64 time slot/sec (optional to support 128 slots/sec)</a:t>
            </a:r>
          </a:p>
          <a:p>
            <a:pPr lvl="1"/>
            <a:r>
              <a:rPr lang="en-US" dirty="0" smtClean="0"/>
              <a:t>Supports priority-based association (high priority/low priority contention slots)</a:t>
            </a:r>
          </a:p>
        </p:txBody>
      </p:sp>
      <p:sp>
        <p:nvSpPr>
          <p:cNvPr id="5" name="Footer Placeholder 4"/>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r>
              <a:rPr lang="en-US" smtClean="0"/>
              <a:t>Slide </a:t>
            </a:r>
            <a:fld id="{69916BA5-649B-432E-B4EB-79903A30230C}" type="slidenum">
              <a:rPr lang="en-US" smtClean="0"/>
              <a:pPr/>
              <a:t>14</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a:t>
            </a:r>
            <a:r>
              <a:rPr lang="en-US" dirty="0" err="1" smtClean="0"/>
              <a:t>Superframe</a:t>
            </a:r>
            <a:r>
              <a:rPr lang="en-US" dirty="0" smtClean="0"/>
              <a:t> Proposal</a:t>
            </a:r>
            <a:endParaRPr lang="en-US" dirty="0"/>
          </a:p>
        </p:txBody>
      </p:sp>
      <p:sp>
        <p:nvSpPr>
          <p:cNvPr id="82" name="Content Placeholder 81"/>
          <p:cNvSpPr>
            <a:spLocks noGrp="1"/>
          </p:cNvSpPr>
          <p:nvPr>
            <p:ph idx="1"/>
          </p:nvPr>
        </p:nvSpPr>
        <p:spPr>
          <a:xfrm>
            <a:off x="685800" y="3733800"/>
            <a:ext cx="7772400" cy="2362200"/>
          </a:xfrm>
        </p:spPr>
        <p:txBody>
          <a:bodyPr>
            <a:normAutofit fontScale="77500" lnSpcReduction="20000"/>
          </a:bodyPr>
          <a:lstStyle/>
          <a:p>
            <a:r>
              <a:rPr lang="en-US" sz="2400" dirty="0" smtClean="0"/>
              <a:t>Frame beacon</a:t>
            </a:r>
          </a:p>
          <a:p>
            <a:pPr lvl="1"/>
            <a:r>
              <a:rPr lang="en-US" sz="2000" dirty="0" smtClean="0"/>
              <a:t>64 equal slot times</a:t>
            </a:r>
          </a:p>
          <a:p>
            <a:pPr lvl="1"/>
            <a:r>
              <a:rPr lang="en-US" sz="2000" dirty="0" smtClean="0"/>
              <a:t>62 full communication slots including 4 CAP (slots 60, 61, 62, 63)</a:t>
            </a:r>
          </a:p>
          <a:p>
            <a:pPr lvl="1"/>
            <a:r>
              <a:rPr lang="en-US" sz="2000" dirty="0" smtClean="0"/>
              <a:t>CAP slots 60, 61 are high priority access, may only be used on a pre-approved basis</a:t>
            </a:r>
          </a:p>
          <a:p>
            <a:pPr lvl="1"/>
            <a:r>
              <a:rPr lang="en-US" sz="2000" dirty="0" smtClean="0"/>
              <a:t>Option to support 128 CFP slots per frame (depends on licensed channel bandwidth and over the air data rate</a:t>
            </a:r>
          </a:p>
          <a:p>
            <a:pPr lvl="1"/>
            <a:r>
              <a:rPr lang="en-US" sz="2000" dirty="0" smtClean="0"/>
              <a:t>Slots may be concatenated for longer messages or slower channel rates</a:t>
            </a:r>
          </a:p>
          <a:p>
            <a:pPr lvl="1"/>
            <a:r>
              <a:rPr lang="en-US" sz="2000" dirty="0" smtClean="0"/>
              <a:t>Slot 32 optional extended beacon may be used for improved time synchronization or provide additional network information</a:t>
            </a:r>
          </a:p>
          <a:p>
            <a:endParaRPr lang="en-US" sz="2400" dirty="0" smtClean="0"/>
          </a:p>
        </p:txBody>
      </p:sp>
      <p:sp>
        <p:nvSpPr>
          <p:cNvPr id="5" name="Footer Placeholder 4"/>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15</a:t>
            </a:fld>
            <a:endParaRPr lang="en-US"/>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p:nvPr/>
        </p:nvSpPr>
        <p:spPr bwMode="auto">
          <a:xfrm>
            <a:off x="44196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Rectangle 8"/>
          <p:cNvSpPr/>
          <p:nvPr/>
        </p:nvSpPr>
        <p:spPr bwMode="auto">
          <a:xfrm>
            <a:off x="44958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Rectangle 9"/>
          <p:cNvSpPr/>
          <p:nvPr/>
        </p:nvSpPr>
        <p:spPr bwMode="auto">
          <a:xfrm>
            <a:off x="45720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Rectangle 10"/>
          <p:cNvSpPr/>
          <p:nvPr/>
        </p:nvSpPr>
        <p:spPr bwMode="auto">
          <a:xfrm>
            <a:off x="46482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47244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Rectangle 12"/>
          <p:cNvSpPr/>
          <p:nvPr/>
        </p:nvSpPr>
        <p:spPr bwMode="auto">
          <a:xfrm>
            <a:off x="48006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48768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49530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50292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51054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51816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52578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53340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54102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54864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55626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56388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57150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Rectangle 25"/>
          <p:cNvSpPr/>
          <p:nvPr/>
        </p:nvSpPr>
        <p:spPr bwMode="auto">
          <a:xfrm>
            <a:off x="57912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58674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Rectangle 27"/>
          <p:cNvSpPr/>
          <p:nvPr/>
        </p:nvSpPr>
        <p:spPr bwMode="auto">
          <a:xfrm>
            <a:off x="5943600" y="2362200"/>
            <a:ext cx="76200" cy="9906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6019800" y="2362200"/>
            <a:ext cx="76200" cy="9906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Rectangle 29"/>
          <p:cNvSpPr/>
          <p:nvPr/>
        </p:nvSpPr>
        <p:spPr bwMode="auto">
          <a:xfrm>
            <a:off x="6096000" y="2362200"/>
            <a:ext cx="76200" cy="9906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Rectangle 30"/>
          <p:cNvSpPr/>
          <p:nvPr/>
        </p:nvSpPr>
        <p:spPr bwMode="auto">
          <a:xfrm>
            <a:off x="6172200" y="2362200"/>
            <a:ext cx="76200" cy="9906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2590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Rectangle 32"/>
          <p:cNvSpPr/>
          <p:nvPr/>
        </p:nvSpPr>
        <p:spPr bwMode="auto">
          <a:xfrm>
            <a:off x="2667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2743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ectangle 34"/>
          <p:cNvSpPr/>
          <p:nvPr/>
        </p:nvSpPr>
        <p:spPr bwMode="auto">
          <a:xfrm>
            <a:off x="2819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6" name="Rectangle 35"/>
          <p:cNvSpPr/>
          <p:nvPr/>
        </p:nvSpPr>
        <p:spPr bwMode="auto">
          <a:xfrm>
            <a:off x="2895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2971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3048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Rectangle 38"/>
          <p:cNvSpPr/>
          <p:nvPr/>
        </p:nvSpPr>
        <p:spPr bwMode="auto">
          <a:xfrm>
            <a:off x="3124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Rectangle 39"/>
          <p:cNvSpPr/>
          <p:nvPr/>
        </p:nvSpPr>
        <p:spPr bwMode="auto">
          <a:xfrm>
            <a:off x="3200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Rectangle 40"/>
          <p:cNvSpPr/>
          <p:nvPr/>
        </p:nvSpPr>
        <p:spPr bwMode="auto">
          <a:xfrm>
            <a:off x="3276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Rectangle 41"/>
          <p:cNvSpPr/>
          <p:nvPr/>
        </p:nvSpPr>
        <p:spPr bwMode="auto">
          <a:xfrm>
            <a:off x="3352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Rectangle 42"/>
          <p:cNvSpPr/>
          <p:nvPr/>
        </p:nvSpPr>
        <p:spPr bwMode="auto">
          <a:xfrm>
            <a:off x="3429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4" name="Rectangle 43"/>
          <p:cNvSpPr/>
          <p:nvPr/>
        </p:nvSpPr>
        <p:spPr bwMode="auto">
          <a:xfrm>
            <a:off x="3505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5" name="Rectangle 44"/>
          <p:cNvSpPr/>
          <p:nvPr/>
        </p:nvSpPr>
        <p:spPr bwMode="auto">
          <a:xfrm>
            <a:off x="3581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Rectangle 45"/>
          <p:cNvSpPr/>
          <p:nvPr/>
        </p:nvSpPr>
        <p:spPr bwMode="auto">
          <a:xfrm>
            <a:off x="3657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3733800" y="2057400"/>
            <a:ext cx="76200" cy="1295400"/>
          </a:xfrm>
          <a:prstGeom prst="rect">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3810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Rectangle 48"/>
          <p:cNvSpPr/>
          <p:nvPr/>
        </p:nvSpPr>
        <p:spPr bwMode="auto">
          <a:xfrm>
            <a:off x="38862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0" name="Rectangle 49"/>
          <p:cNvSpPr/>
          <p:nvPr/>
        </p:nvSpPr>
        <p:spPr bwMode="auto">
          <a:xfrm>
            <a:off x="39624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40386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2" name="Rectangle 51"/>
          <p:cNvSpPr/>
          <p:nvPr/>
        </p:nvSpPr>
        <p:spPr bwMode="auto">
          <a:xfrm>
            <a:off x="41148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3" name="Rectangle 52"/>
          <p:cNvSpPr/>
          <p:nvPr/>
        </p:nvSpPr>
        <p:spPr bwMode="auto">
          <a:xfrm>
            <a:off x="41910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Rectangle 53"/>
          <p:cNvSpPr/>
          <p:nvPr/>
        </p:nvSpPr>
        <p:spPr bwMode="auto">
          <a:xfrm>
            <a:off x="42672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5" name="Rectangle 54"/>
          <p:cNvSpPr/>
          <p:nvPr/>
        </p:nvSpPr>
        <p:spPr bwMode="auto">
          <a:xfrm>
            <a:off x="43434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6" name="Rectangle 55"/>
          <p:cNvSpPr/>
          <p:nvPr/>
        </p:nvSpPr>
        <p:spPr bwMode="auto">
          <a:xfrm>
            <a:off x="1371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7" name="Rectangle 56"/>
          <p:cNvSpPr/>
          <p:nvPr/>
        </p:nvSpPr>
        <p:spPr bwMode="auto">
          <a:xfrm>
            <a:off x="1447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8" name="Rectangle 57"/>
          <p:cNvSpPr/>
          <p:nvPr/>
        </p:nvSpPr>
        <p:spPr bwMode="auto">
          <a:xfrm>
            <a:off x="1524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9" name="Rectangle 58"/>
          <p:cNvSpPr/>
          <p:nvPr/>
        </p:nvSpPr>
        <p:spPr bwMode="auto">
          <a:xfrm>
            <a:off x="1600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Rectangle 59"/>
          <p:cNvSpPr/>
          <p:nvPr/>
        </p:nvSpPr>
        <p:spPr bwMode="auto">
          <a:xfrm>
            <a:off x="1676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1" name="Rectangle 60"/>
          <p:cNvSpPr/>
          <p:nvPr/>
        </p:nvSpPr>
        <p:spPr bwMode="auto">
          <a:xfrm>
            <a:off x="1752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2" name="Rectangle 61"/>
          <p:cNvSpPr/>
          <p:nvPr/>
        </p:nvSpPr>
        <p:spPr bwMode="auto">
          <a:xfrm>
            <a:off x="1828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3" name="Rectangle 62"/>
          <p:cNvSpPr/>
          <p:nvPr/>
        </p:nvSpPr>
        <p:spPr bwMode="auto">
          <a:xfrm>
            <a:off x="1905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4" name="Rectangle 63"/>
          <p:cNvSpPr/>
          <p:nvPr/>
        </p:nvSpPr>
        <p:spPr bwMode="auto">
          <a:xfrm>
            <a:off x="1981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5" name="Rectangle 64"/>
          <p:cNvSpPr/>
          <p:nvPr/>
        </p:nvSpPr>
        <p:spPr bwMode="auto">
          <a:xfrm>
            <a:off x="2057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6" name="Rectangle 65"/>
          <p:cNvSpPr/>
          <p:nvPr/>
        </p:nvSpPr>
        <p:spPr bwMode="auto">
          <a:xfrm>
            <a:off x="2133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7" name="Rectangle 66"/>
          <p:cNvSpPr/>
          <p:nvPr/>
        </p:nvSpPr>
        <p:spPr bwMode="auto">
          <a:xfrm>
            <a:off x="2209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8" name="Rectangle 67"/>
          <p:cNvSpPr/>
          <p:nvPr/>
        </p:nvSpPr>
        <p:spPr bwMode="auto">
          <a:xfrm>
            <a:off x="2286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9" name="Rectangle 68"/>
          <p:cNvSpPr/>
          <p:nvPr/>
        </p:nvSpPr>
        <p:spPr bwMode="auto">
          <a:xfrm>
            <a:off x="2362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0" name="Rectangle 69"/>
          <p:cNvSpPr/>
          <p:nvPr/>
        </p:nvSpPr>
        <p:spPr bwMode="auto">
          <a:xfrm>
            <a:off x="2438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1" name="Rectangle 70"/>
          <p:cNvSpPr/>
          <p:nvPr/>
        </p:nvSpPr>
        <p:spPr bwMode="auto">
          <a:xfrm>
            <a:off x="2514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2" name="Rectangle 71"/>
          <p:cNvSpPr/>
          <p:nvPr/>
        </p:nvSpPr>
        <p:spPr bwMode="auto">
          <a:xfrm>
            <a:off x="1295400" y="1752600"/>
            <a:ext cx="76200" cy="1600200"/>
          </a:xfrm>
          <a:prstGeom prst="rect">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5" name="TextBox 74"/>
          <p:cNvSpPr txBox="1"/>
          <p:nvPr/>
        </p:nvSpPr>
        <p:spPr>
          <a:xfrm>
            <a:off x="838200" y="1447800"/>
            <a:ext cx="1080745" cy="276999"/>
          </a:xfrm>
          <a:prstGeom prst="rect">
            <a:avLst/>
          </a:prstGeom>
          <a:noFill/>
        </p:spPr>
        <p:txBody>
          <a:bodyPr wrap="none" rtlCol="0">
            <a:spAutoFit/>
          </a:bodyPr>
          <a:lstStyle/>
          <a:p>
            <a:r>
              <a:rPr lang="en-US" dirty="0" smtClean="0"/>
              <a:t>Frame Beacon</a:t>
            </a:r>
            <a:endParaRPr lang="en-US" dirty="0"/>
          </a:p>
        </p:txBody>
      </p:sp>
      <p:sp>
        <p:nvSpPr>
          <p:cNvPr id="77" name="Rectangle 76"/>
          <p:cNvSpPr/>
          <p:nvPr/>
        </p:nvSpPr>
        <p:spPr bwMode="auto">
          <a:xfrm>
            <a:off x="6248400" y="1752600"/>
            <a:ext cx="76200" cy="1600200"/>
          </a:xfrm>
          <a:prstGeom prst="rect">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8" name="TextBox 77"/>
          <p:cNvSpPr txBox="1"/>
          <p:nvPr/>
        </p:nvSpPr>
        <p:spPr>
          <a:xfrm>
            <a:off x="5715000" y="1447800"/>
            <a:ext cx="1080745" cy="276999"/>
          </a:xfrm>
          <a:prstGeom prst="rect">
            <a:avLst/>
          </a:prstGeom>
          <a:noFill/>
        </p:spPr>
        <p:txBody>
          <a:bodyPr wrap="none" rtlCol="0">
            <a:spAutoFit/>
          </a:bodyPr>
          <a:lstStyle/>
          <a:p>
            <a:r>
              <a:rPr lang="en-US" dirty="0" smtClean="0"/>
              <a:t>Frame Beacon</a:t>
            </a:r>
            <a:endParaRPr lang="en-US" dirty="0"/>
          </a:p>
        </p:txBody>
      </p:sp>
      <p:cxnSp>
        <p:nvCxnSpPr>
          <p:cNvPr id="80" name="Straight Arrow Connector 79"/>
          <p:cNvCxnSpPr/>
          <p:nvPr/>
        </p:nvCxnSpPr>
        <p:spPr bwMode="auto">
          <a:xfrm>
            <a:off x="1143000" y="3352800"/>
            <a:ext cx="72390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81" name="TextBox 80"/>
          <p:cNvSpPr txBox="1"/>
          <p:nvPr/>
        </p:nvSpPr>
        <p:spPr>
          <a:xfrm>
            <a:off x="8077200" y="3124200"/>
            <a:ext cx="227948" cy="276999"/>
          </a:xfrm>
          <a:prstGeom prst="rect">
            <a:avLst/>
          </a:prstGeom>
          <a:noFill/>
        </p:spPr>
        <p:txBody>
          <a:bodyPr wrap="none" rtlCol="0">
            <a:spAutoFit/>
          </a:bodyPr>
          <a:lstStyle/>
          <a:p>
            <a:r>
              <a:rPr lang="en-US" dirty="0" smtClean="0"/>
              <a:t>t</a:t>
            </a:r>
            <a:endParaRPr lang="en-US" dirty="0"/>
          </a:p>
        </p:txBody>
      </p:sp>
      <p:sp>
        <p:nvSpPr>
          <p:cNvPr id="88" name="TextBox 87"/>
          <p:cNvSpPr txBox="1"/>
          <p:nvPr/>
        </p:nvSpPr>
        <p:spPr>
          <a:xfrm>
            <a:off x="2819400" y="1752600"/>
            <a:ext cx="1848583" cy="276999"/>
          </a:xfrm>
          <a:prstGeom prst="rect">
            <a:avLst/>
          </a:prstGeom>
          <a:noFill/>
        </p:spPr>
        <p:txBody>
          <a:bodyPr wrap="none" rtlCol="0">
            <a:spAutoFit/>
          </a:bodyPr>
          <a:lstStyle/>
          <a:p>
            <a:r>
              <a:rPr lang="en-US" dirty="0" smtClean="0"/>
              <a:t>Optional Extended Beacon</a:t>
            </a:r>
            <a:endParaRPr lang="en-US" dirty="0"/>
          </a:p>
        </p:txBody>
      </p:sp>
      <p:sp>
        <p:nvSpPr>
          <p:cNvPr id="89" name="Rectangle 4"/>
          <p:cNvSpPr txBox="1">
            <a:spLocks noChangeArrowheads="1"/>
          </p:cNvSpPr>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Calibri" pitchFamily="34" charset="0"/>
                <a:ea typeface="+mn-ea"/>
                <a:cs typeface="+mn-cs"/>
              </a:rPr>
              <a:t>September 2011</a:t>
            </a:r>
            <a:endParaRPr kumimoji="0" lang="en-US" sz="1400" b="1" i="0" u="none" strike="noStrike" kern="1200" cap="none" spc="0" normalizeH="0" baseline="0" noProof="0" dirty="0">
              <a:ln>
                <a:noFill/>
              </a:ln>
              <a:solidFill>
                <a:schemeClr val="tx1"/>
              </a:solidFill>
              <a:effectLst/>
              <a:uLnTx/>
              <a:uFillTx/>
              <a:latin typeface="Calibri" pitchFamily="34" charset="0"/>
              <a:ea typeface="+mn-ea"/>
              <a:cs typeface="+mn-cs"/>
            </a:endParaRPr>
          </a:p>
        </p:txBody>
      </p:sp>
      <p:sp>
        <p:nvSpPr>
          <p:cNvPr id="90" name="Rectangle 89"/>
          <p:cNvSpPr/>
          <p:nvPr/>
        </p:nvSpPr>
        <p:spPr bwMode="auto">
          <a:xfrm>
            <a:off x="7543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1" name="Rectangle 90"/>
          <p:cNvSpPr/>
          <p:nvPr/>
        </p:nvSpPr>
        <p:spPr bwMode="auto">
          <a:xfrm>
            <a:off x="7620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2" name="Rectangle 91"/>
          <p:cNvSpPr/>
          <p:nvPr/>
        </p:nvSpPr>
        <p:spPr bwMode="auto">
          <a:xfrm>
            <a:off x="7696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3" name="Rectangle 92"/>
          <p:cNvSpPr/>
          <p:nvPr/>
        </p:nvSpPr>
        <p:spPr bwMode="auto">
          <a:xfrm>
            <a:off x="7772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4" name="Rectangle 93"/>
          <p:cNvSpPr/>
          <p:nvPr/>
        </p:nvSpPr>
        <p:spPr bwMode="auto">
          <a:xfrm>
            <a:off x="7848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5" name="Rectangle 94"/>
          <p:cNvSpPr/>
          <p:nvPr/>
        </p:nvSpPr>
        <p:spPr bwMode="auto">
          <a:xfrm>
            <a:off x="7924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6" name="Rectangle 95"/>
          <p:cNvSpPr/>
          <p:nvPr/>
        </p:nvSpPr>
        <p:spPr bwMode="auto">
          <a:xfrm>
            <a:off x="6324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7" name="Rectangle 96"/>
          <p:cNvSpPr/>
          <p:nvPr/>
        </p:nvSpPr>
        <p:spPr bwMode="auto">
          <a:xfrm>
            <a:off x="6400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8" name="Rectangle 97"/>
          <p:cNvSpPr/>
          <p:nvPr/>
        </p:nvSpPr>
        <p:spPr bwMode="auto">
          <a:xfrm>
            <a:off x="6477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9" name="Rectangle 98"/>
          <p:cNvSpPr/>
          <p:nvPr/>
        </p:nvSpPr>
        <p:spPr bwMode="auto">
          <a:xfrm>
            <a:off x="6553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0" name="Rectangle 99"/>
          <p:cNvSpPr/>
          <p:nvPr/>
        </p:nvSpPr>
        <p:spPr bwMode="auto">
          <a:xfrm>
            <a:off x="6629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1" name="Rectangle 100"/>
          <p:cNvSpPr/>
          <p:nvPr/>
        </p:nvSpPr>
        <p:spPr bwMode="auto">
          <a:xfrm>
            <a:off x="6705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2" name="Rectangle 101"/>
          <p:cNvSpPr/>
          <p:nvPr/>
        </p:nvSpPr>
        <p:spPr bwMode="auto">
          <a:xfrm>
            <a:off x="6781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3" name="Rectangle 102"/>
          <p:cNvSpPr/>
          <p:nvPr/>
        </p:nvSpPr>
        <p:spPr bwMode="auto">
          <a:xfrm>
            <a:off x="6858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4" name="Rectangle 103"/>
          <p:cNvSpPr/>
          <p:nvPr/>
        </p:nvSpPr>
        <p:spPr bwMode="auto">
          <a:xfrm>
            <a:off x="6934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5" name="Rectangle 104"/>
          <p:cNvSpPr/>
          <p:nvPr/>
        </p:nvSpPr>
        <p:spPr bwMode="auto">
          <a:xfrm>
            <a:off x="7010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6" name="Rectangle 105"/>
          <p:cNvSpPr/>
          <p:nvPr/>
        </p:nvSpPr>
        <p:spPr bwMode="auto">
          <a:xfrm>
            <a:off x="7086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7" name="Rectangle 106"/>
          <p:cNvSpPr/>
          <p:nvPr/>
        </p:nvSpPr>
        <p:spPr bwMode="auto">
          <a:xfrm>
            <a:off x="7162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8" name="Rectangle 107"/>
          <p:cNvSpPr/>
          <p:nvPr/>
        </p:nvSpPr>
        <p:spPr bwMode="auto">
          <a:xfrm>
            <a:off x="7239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9" name="Rectangle 108"/>
          <p:cNvSpPr/>
          <p:nvPr/>
        </p:nvSpPr>
        <p:spPr bwMode="auto">
          <a:xfrm>
            <a:off x="7315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0" name="Rectangle 109"/>
          <p:cNvSpPr/>
          <p:nvPr/>
        </p:nvSpPr>
        <p:spPr bwMode="auto">
          <a:xfrm>
            <a:off x="7391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1" name="Rectangle 110"/>
          <p:cNvSpPr/>
          <p:nvPr/>
        </p:nvSpPr>
        <p:spPr bwMode="auto">
          <a:xfrm>
            <a:off x="7467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2" name="TextBox 111"/>
          <p:cNvSpPr txBox="1"/>
          <p:nvPr/>
        </p:nvSpPr>
        <p:spPr>
          <a:xfrm>
            <a:off x="5867400" y="3533001"/>
            <a:ext cx="482824" cy="276999"/>
          </a:xfrm>
          <a:prstGeom prst="rect">
            <a:avLst/>
          </a:prstGeom>
          <a:noFill/>
        </p:spPr>
        <p:txBody>
          <a:bodyPr wrap="none" rtlCol="0">
            <a:spAutoFit/>
          </a:bodyPr>
          <a:lstStyle/>
          <a:p>
            <a:r>
              <a:rPr lang="en-US" dirty="0" smtClean="0"/>
              <a:t>CAP</a:t>
            </a:r>
            <a:endParaRPr lang="en-US" dirty="0"/>
          </a:p>
        </p:txBody>
      </p:sp>
      <p:cxnSp>
        <p:nvCxnSpPr>
          <p:cNvPr id="114" name="Straight Connector 113"/>
          <p:cNvCxnSpPr/>
          <p:nvPr/>
        </p:nvCxnSpPr>
        <p:spPr bwMode="auto">
          <a:xfrm>
            <a:off x="5943600" y="3429000"/>
            <a:ext cx="304800" cy="0"/>
          </a:xfrm>
          <a:prstGeom prst="line">
            <a:avLst/>
          </a:prstGeom>
          <a:solidFill>
            <a:schemeClr val="accent1"/>
          </a:solidFill>
          <a:ln w="38100" cap="flat" cmpd="sng" algn="ctr">
            <a:solidFill>
              <a:srgbClr val="92D050"/>
            </a:solidFill>
            <a:prstDash val="solid"/>
            <a:round/>
            <a:headEnd type="none" w="sm" len="sm"/>
            <a:tailEnd type="none" w="sm" len="sm"/>
          </a:ln>
          <a:effectLst/>
        </p:spPr>
      </p:cxnSp>
      <p:sp>
        <p:nvSpPr>
          <p:cNvPr id="115" name="TextBox 114"/>
          <p:cNvSpPr txBox="1"/>
          <p:nvPr/>
        </p:nvSpPr>
        <p:spPr>
          <a:xfrm>
            <a:off x="3505200" y="3533001"/>
            <a:ext cx="457176" cy="276999"/>
          </a:xfrm>
          <a:prstGeom prst="rect">
            <a:avLst/>
          </a:prstGeom>
          <a:noFill/>
        </p:spPr>
        <p:txBody>
          <a:bodyPr wrap="none" rtlCol="0">
            <a:spAutoFit/>
          </a:bodyPr>
          <a:lstStyle/>
          <a:p>
            <a:r>
              <a:rPr lang="en-US" dirty="0" smtClean="0"/>
              <a:t>CFP</a:t>
            </a:r>
            <a:endParaRPr lang="en-US" dirty="0"/>
          </a:p>
        </p:txBody>
      </p:sp>
      <p:cxnSp>
        <p:nvCxnSpPr>
          <p:cNvPr id="116" name="Straight Connector 115"/>
          <p:cNvCxnSpPr/>
          <p:nvPr/>
        </p:nvCxnSpPr>
        <p:spPr bwMode="auto">
          <a:xfrm>
            <a:off x="1371600" y="3429000"/>
            <a:ext cx="4572000" cy="0"/>
          </a:xfrm>
          <a:prstGeom prst="line">
            <a:avLst/>
          </a:prstGeom>
          <a:solidFill>
            <a:schemeClr val="accent1"/>
          </a:solidFill>
          <a:ln w="38100" cap="flat" cmpd="sng" algn="ctr">
            <a:solidFill>
              <a:schemeClr val="bg2">
                <a:lumMod val="75000"/>
              </a:schemeClr>
            </a:solidFill>
            <a:prstDash val="solid"/>
            <a:round/>
            <a:headEnd type="none" w="sm" len="sm"/>
            <a:tailEnd type="none" w="sm" len="sm"/>
          </a:ln>
          <a:effectLst/>
        </p:spPr>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S-5904 Transceiver General Specifications</a:t>
            </a:r>
            <a:endParaRPr lang="en-US" sz="3200" dirty="0"/>
          </a:p>
        </p:txBody>
      </p:sp>
      <p:graphicFrame>
        <p:nvGraphicFramePr>
          <p:cNvPr id="8" name="Content Placeholder 7"/>
          <p:cNvGraphicFramePr>
            <a:graphicFrameLocks noGrp="1"/>
          </p:cNvGraphicFramePr>
          <p:nvPr>
            <p:ph idx="1"/>
          </p:nvPr>
        </p:nvGraphicFramePr>
        <p:xfrm>
          <a:off x="685800" y="1524000"/>
          <a:ext cx="7772400" cy="480060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marL="0" marR="0" indent="46355">
                        <a:spcBef>
                          <a:spcPts val="0"/>
                        </a:spcBef>
                        <a:spcAft>
                          <a:spcPts val="0"/>
                        </a:spcAft>
                      </a:pPr>
                      <a:endParaRPr lang="en-US" sz="1200" dirty="0">
                        <a:solidFill>
                          <a:srgbClr val="FFFFFF"/>
                        </a:solidFill>
                        <a:latin typeface="Times New Roman"/>
                        <a:ea typeface="Times New Roman"/>
                      </a:endParaRPr>
                    </a:p>
                    <a:p>
                      <a:pPr marL="0" marR="0" indent="46355">
                        <a:spcBef>
                          <a:spcPts val="0"/>
                        </a:spcBef>
                        <a:spcAft>
                          <a:spcPts val="0"/>
                        </a:spcAft>
                      </a:pPr>
                      <a:r>
                        <a:rPr lang="en-US" sz="1200" dirty="0">
                          <a:solidFill>
                            <a:srgbClr val="FFFFFF"/>
                          </a:solidFill>
                          <a:latin typeface="Times New Roman"/>
                          <a:ea typeface="Times New Roman"/>
                        </a:rPr>
                        <a:t>Receiver Attribute</a:t>
                      </a:r>
                      <a:endParaRPr lang="en-US" sz="1200" dirty="0">
                        <a:latin typeface="Times New Roman"/>
                        <a:ea typeface="Times New Roman"/>
                      </a:endParaRPr>
                    </a:p>
                  </a:txBody>
                  <a:tcPr marL="68580" marR="68580" marT="0" marB="0"/>
                </a:tc>
                <a:tc>
                  <a:txBody>
                    <a:bodyPr/>
                    <a:lstStyle/>
                    <a:p>
                      <a:pPr marL="0" marR="0" indent="66675" algn="ctr">
                        <a:spcBef>
                          <a:spcPts val="0"/>
                        </a:spcBef>
                        <a:spcAft>
                          <a:spcPts val="0"/>
                        </a:spcAft>
                      </a:pPr>
                      <a:endParaRPr lang="en-US" sz="1200">
                        <a:solidFill>
                          <a:srgbClr val="FFFFFF"/>
                        </a:solidFill>
                        <a:latin typeface="Times New Roman"/>
                        <a:ea typeface="Times New Roman"/>
                      </a:endParaRPr>
                    </a:p>
                    <a:p>
                      <a:pPr marL="0" marR="0" indent="66675" algn="ctr">
                        <a:spcBef>
                          <a:spcPts val="0"/>
                        </a:spcBef>
                        <a:spcAft>
                          <a:spcPts val="0"/>
                        </a:spcAft>
                      </a:pPr>
                      <a:r>
                        <a:rPr lang="en-US" sz="1200">
                          <a:solidFill>
                            <a:srgbClr val="FFFFFF"/>
                          </a:solidFill>
                          <a:latin typeface="Times New Roman"/>
                          <a:ea typeface="Times New Roman"/>
                        </a:rPr>
                        <a:t>Spec</a:t>
                      </a:r>
                      <a:endParaRPr lang="en-US" sz="1200">
                        <a:latin typeface="Times New Roman"/>
                        <a:ea typeface="Times New Roman"/>
                      </a:endParaRPr>
                    </a:p>
                  </a:txBody>
                  <a:tcPr marL="68580" marR="68580" marT="0" marB="0"/>
                </a:tc>
                <a:tc>
                  <a:txBody>
                    <a:bodyPr/>
                    <a:lstStyle/>
                    <a:p>
                      <a:pPr marL="0" marR="0" algn="ctr">
                        <a:spcBef>
                          <a:spcPts val="0"/>
                        </a:spcBef>
                        <a:spcAft>
                          <a:spcPts val="0"/>
                        </a:spcAft>
                      </a:pPr>
                      <a:r>
                        <a:rPr lang="en-US" sz="1200" dirty="0" smtClean="0">
                          <a:solidFill>
                            <a:srgbClr val="FFFFFF"/>
                          </a:solidFill>
                          <a:latin typeface="Times New Roman"/>
                          <a:ea typeface="Times New Roman"/>
                        </a:rPr>
                        <a:t>ETS-300-113 v1 </a:t>
                      </a:r>
                      <a:r>
                        <a:rPr lang="en-US" sz="1200" dirty="0">
                          <a:solidFill>
                            <a:srgbClr val="FFFFFF"/>
                          </a:solidFill>
                          <a:latin typeface="Times New Roman"/>
                          <a:ea typeface="Times New Roman"/>
                        </a:rPr>
                        <a:t>Reference</a:t>
                      </a:r>
                      <a:endParaRPr lang="en-US" sz="1200" dirty="0">
                        <a:latin typeface="Times New Roman"/>
                        <a:ea typeface="Times New Roman"/>
                      </a:endParaRPr>
                    </a:p>
                  </a:txBody>
                  <a:tcPr marL="68580" marR="68580" marT="0" marB="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a:ea typeface="Times New Roman"/>
                        </a:rPr>
                        <a:t>Maximum useable sensitivity (normal</a:t>
                      </a:r>
                      <a:r>
                        <a:rPr lang="en-US" sz="1200" dirty="0" smtClean="0">
                          <a:latin typeface="Times New Roman"/>
                          <a:ea typeface="Times New Roman"/>
                        </a:rPr>
                        <a:t>) at BER &lt;= 10</a:t>
                      </a:r>
                      <a:r>
                        <a:rPr lang="en-US" sz="1200" baseline="30000" dirty="0" smtClean="0">
                          <a:latin typeface="Times New Roman"/>
                          <a:ea typeface="Times New Roman"/>
                        </a:rPr>
                        <a:t>-4</a:t>
                      </a:r>
                      <a:endParaRPr lang="en-US" sz="1200" dirty="0" smtClean="0">
                        <a:latin typeface="Times New Roman"/>
                        <a:ea typeface="Times New Roman"/>
                      </a:endParaRPr>
                    </a:p>
                  </a:txBody>
                  <a:tcPr marL="68580" marR="68580" marT="0" marB="0"/>
                </a:tc>
                <a:tc>
                  <a:txBody>
                    <a:bodyPr/>
                    <a:lstStyle/>
                    <a:p>
                      <a:pPr marL="0" marR="0" indent="66675" algn="ctr">
                        <a:spcBef>
                          <a:spcPts val="0"/>
                        </a:spcBef>
                        <a:spcAft>
                          <a:spcPts val="0"/>
                        </a:spcAft>
                      </a:pPr>
                      <a:r>
                        <a:rPr lang="en-US" sz="1200" dirty="0" smtClean="0">
                          <a:latin typeface="Times New Roman"/>
                          <a:ea typeface="Times New Roman"/>
                        </a:rPr>
                        <a:t>-104dBm</a:t>
                      </a:r>
                      <a:endParaRPr lang="en-US" sz="1200" dirty="0">
                        <a:latin typeface="Times New Roman"/>
                        <a:ea typeface="Times New Roman"/>
                      </a:endParaRPr>
                    </a:p>
                  </a:txBody>
                  <a:tcPr marL="68580" marR="68580" marT="0" marB="0"/>
                </a:tc>
                <a:tc>
                  <a:txBody>
                    <a:bodyPr/>
                    <a:lstStyle/>
                    <a:p>
                      <a:pPr marL="0" marR="0" indent="73660" algn="ctr">
                        <a:spcBef>
                          <a:spcPts val="0"/>
                        </a:spcBef>
                        <a:spcAft>
                          <a:spcPts val="0"/>
                        </a:spcAft>
                      </a:pPr>
                      <a:r>
                        <a:rPr lang="en-US" sz="1200">
                          <a:latin typeface="Times New Roman"/>
                          <a:ea typeface="Times New Roman"/>
                        </a:rPr>
                        <a:t>5.2.1</a:t>
                      </a:r>
                    </a:p>
                  </a:txBody>
                  <a:tcPr marL="68580" marR="68580" marT="0" marB="0"/>
                </a:tc>
              </a:tr>
              <a:tr h="370840">
                <a:tc>
                  <a:txBody>
                    <a:bodyPr/>
                    <a:lstStyle/>
                    <a:p>
                      <a:pPr marL="0" marR="0">
                        <a:spcBef>
                          <a:spcPts val="0"/>
                        </a:spcBef>
                        <a:spcAft>
                          <a:spcPts val="0"/>
                        </a:spcAft>
                      </a:pPr>
                      <a:r>
                        <a:rPr lang="en-US" sz="1200" dirty="0">
                          <a:latin typeface="Times New Roman"/>
                          <a:ea typeface="Times New Roman"/>
                        </a:rPr>
                        <a:t>Co-Channel Rejection</a:t>
                      </a:r>
                    </a:p>
                  </a:txBody>
                  <a:tcPr marL="68580" marR="68580" marT="0" marB="0"/>
                </a:tc>
                <a:tc>
                  <a:txBody>
                    <a:bodyPr/>
                    <a:lstStyle/>
                    <a:p>
                      <a:pPr marL="0" marR="0" indent="66675" algn="ctr">
                        <a:spcBef>
                          <a:spcPts val="0"/>
                        </a:spcBef>
                        <a:spcAft>
                          <a:spcPts val="0"/>
                        </a:spcAft>
                      </a:pPr>
                      <a:r>
                        <a:rPr lang="en-US" sz="1200">
                          <a:latin typeface="Times New Roman"/>
                          <a:ea typeface="Times New Roman"/>
                        </a:rPr>
                        <a:t>-12dB to 0dB</a:t>
                      </a:r>
                    </a:p>
                  </a:txBody>
                  <a:tcPr marL="68580" marR="68580" marT="0" marB="0"/>
                </a:tc>
                <a:tc>
                  <a:txBody>
                    <a:bodyPr/>
                    <a:lstStyle/>
                    <a:p>
                      <a:pPr marL="0" marR="0" indent="73660" algn="ctr">
                        <a:spcBef>
                          <a:spcPts val="0"/>
                        </a:spcBef>
                        <a:spcAft>
                          <a:spcPts val="0"/>
                        </a:spcAft>
                      </a:pPr>
                      <a:r>
                        <a:rPr lang="en-US" sz="1200">
                          <a:latin typeface="Times New Roman"/>
                          <a:ea typeface="Times New Roman"/>
                        </a:rPr>
                        <a:t>5.2.4</a:t>
                      </a:r>
                    </a:p>
                  </a:txBody>
                  <a:tcPr marL="68580" marR="68580" marT="0" marB="0"/>
                </a:tc>
              </a:tr>
              <a:tr h="370840">
                <a:tc>
                  <a:txBody>
                    <a:bodyPr/>
                    <a:lstStyle/>
                    <a:p>
                      <a:pPr marL="0" marR="0">
                        <a:spcBef>
                          <a:spcPts val="0"/>
                        </a:spcBef>
                        <a:spcAft>
                          <a:spcPts val="0"/>
                        </a:spcAft>
                      </a:pPr>
                      <a:r>
                        <a:rPr lang="en-US" sz="1200" dirty="0">
                          <a:latin typeface="Times New Roman"/>
                          <a:ea typeface="Times New Roman"/>
                        </a:rPr>
                        <a:t>Adjacent Channel Selectivity </a:t>
                      </a:r>
                      <a:r>
                        <a:rPr lang="en-US" sz="1200" dirty="0" smtClean="0">
                          <a:latin typeface="Times New Roman"/>
                          <a:ea typeface="Times New Roman"/>
                        </a:rPr>
                        <a:t>(depends</a:t>
                      </a:r>
                      <a:r>
                        <a:rPr lang="en-US" sz="1200" baseline="0" dirty="0" smtClean="0">
                          <a:latin typeface="Times New Roman"/>
                          <a:ea typeface="Times New Roman"/>
                        </a:rPr>
                        <a:t> on channel spacing)</a:t>
                      </a:r>
                      <a:endParaRPr lang="en-US" sz="1200" dirty="0">
                        <a:latin typeface="Times New Roman"/>
                        <a:ea typeface="Times New Roman"/>
                      </a:endParaRPr>
                    </a:p>
                  </a:txBody>
                  <a:tcPr marL="68580" marR="68580" marT="0" marB="0"/>
                </a:tc>
                <a:tc>
                  <a:txBody>
                    <a:bodyPr/>
                    <a:lstStyle/>
                    <a:p>
                      <a:pPr marL="0" marR="0" indent="66675" algn="ctr">
                        <a:spcBef>
                          <a:spcPts val="0"/>
                        </a:spcBef>
                        <a:spcAft>
                          <a:spcPts val="0"/>
                        </a:spcAft>
                      </a:pPr>
                      <a:r>
                        <a:rPr lang="en-US" sz="1200" dirty="0" smtClean="0">
                          <a:latin typeface="Times New Roman"/>
                          <a:ea typeface="Times New Roman"/>
                        </a:rPr>
                        <a:t>60 </a:t>
                      </a:r>
                      <a:r>
                        <a:rPr lang="en-US" sz="1200" dirty="0" err="1">
                          <a:latin typeface="Times New Roman"/>
                          <a:ea typeface="Times New Roman"/>
                        </a:rPr>
                        <a:t>dBc</a:t>
                      </a:r>
                      <a:endParaRPr lang="en-US" sz="1200" dirty="0">
                        <a:latin typeface="Times New Roman"/>
                        <a:ea typeface="Times New Roman"/>
                      </a:endParaRPr>
                    </a:p>
                  </a:txBody>
                  <a:tcPr marL="68580" marR="68580" marT="0" marB="0"/>
                </a:tc>
                <a:tc>
                  <a:txBody>
                    <a:bodyPr/>
                    <a:lstStyle/>
                    <a:p>
                      <a:pPr marL="0" marR="0" indent="73660" algn="ctr">
                        <a:spcBef>
                          <a:spcPts val="0"/>
                        </a:spcBef>
                        <a:spcAft>
                          <a:spcPts val="0"/>
                        </a:spcAft>
                      </a:pPr>
                      <a:r>
                        <a:rPr lang="en-US" sz="1200">
                          <a:latin typeface="Times New Roman"/>
                          <a:ea typeface="Times New Roman"/>
                        </a:rPr>
                        <a:t>5.2.5</a:t>
                      </a:r>
                    </a:p>
                  </a:txBody>
                  <a:tcPr marL="68580" marR="68580" marT="0" marB="0"/>
                </a:tc>
              </a:tr>
              <a:tr h="370840">
                <a:tc>
                  <a:txBody>
                    <a:bodyPr/>
                    <a:lstStyle/>
                    <a:p>
                      <a:pPr marL="0" marR="0">
                        <a:spcBef>
                          <a:spcPts val="0"/>
                        </a:spcBef>
                        <a:spcAft>
                          <a:spcPts val="0"/>
                        </a:spcAft>
                      </a:pPr>
                      <a:r>
                        <a:rPr lang="en-US" sz="1200" dirty="0">
                          <a:latin typeface="Times New Roman"/>
                          <a:ea typeface="Times New Roman"/>
                        </a:rPr>
                        <a:t>Blocking Desensitization Channel 13 (@ 211 MHz) </a:t>
                      </a:r>
                    </a:p>
                  </a:txBody>
                  <a:tcPr marL="68580" marR="68580" marT="0" marB="0"/>
                </a:tc>
                <a:tc>
                  <a:txBody>
                    <a:bodyPr/>
                    <a:lstStyle/>
                    <a:p>
                      <a:pPr marL="0" marR="0" indent="66675" algn="ctr">
                        <a:spcBef>
                          <a:spcPts val="0"/>
                        </a:spcBef>
                        <a:spcAft>
                          <a:spcPts val="0"/>
                        </a:spcAft>
                      </a:pPr>
                      <a:r>
                        <a:rPr lang="en-US" sz="1200" dirty="0" smtClean="0">
                          <a:latin typeface="Times New Roman"/>
                          <a:ea typeface="Times New Roman"/>
                        </a:rPr>
                        <a:t>95 </a:t>
                      </a:r>
                      <a:r>
                        <a:rPr lang="en-US" sz="1200" dirty="0" err="1">
                          <a:latin typeface="Times New Roman"/>
                          <a:ea typeface="Times New Roman"/>
                        </a:rPr>
                        <a:t>dBc</a:t>
                      </a:r>
                      <a:endParaRPr lang="en-US" sz="1200" dirty="0">
                        <a:latin typeface="Times New Roman"/>
                        <a:ea typeface="Times New Roman"/>
                      </a:endParaRPr>
                    </a:p>
                  </a:txBody>
                  <a:tcPr marL="68580" marR="68580" marT="0" marB="0"/>
                </a:tc>
                <a:tc>
                  <a:txBody>
                    <a:bodyPr/>
                    <a:lstStyle/>
                    <a:p>
                      <a:pPr marL="0" marR="0" indent="73660" algn="ctr">
                        <a:spcBef>
                          <a:spcPts val="0"/>
                        </a:spcBef>
                        <a:spcAft>
                          <a:spcPts val="0"/>
                        </a:spcAft>
                      </a:pPr>
                      <a:r>
                        <a:rPr lang="en-US" sz="1200" dirty="0">
                          <a:latin typeface="Times New Roman"/>
                          <a:ea typeface="Times New Roman"/>
                        </a:rPr>
                        <a:t>5.2.8</a:t>
                      </a:r>
                    </a:p>
                  </a:txBody>
                  <a:tcPr marL="68580" marR="68580" marT="0" marB="0"/>
                </a:tc>
              </a:tr>
              <a:tr h="370840">
                <a:tc>
                  <a:txBody>
                    <a:bodyPr/>
                    <a:lstStyle/>
                    <a:p>
                      <a:pPr marL="0" marR="0">
                        <a:spcBef>
                          <a:spcPts val="0"/>
                        </a:spcBef>
                        <a:spcAft>
                          <a:spcPts val="0"/>
                        </a:spcAft>
                      </a:pPr>
                      <a:r>
                        <a:rPr lang="en-US" sz="1200" dirty="0">
                          <a:latin typeface="Times New Roman"/>
                          <a:ea typeface="Times New Roman"/>
                        </a:rPr>
                        <a:t>Spurious Radiation</a:t>
                      </a:r>
                    </a:p>
                  </a:txBody>
                  <a:tcPr marL="68580" marR="68580" marT="0" marB="0"/>
                </a:tc>
                <a:tc>
                  <a:txBody>
                    <a:bodyPr/>
                    <a:lstStyle/>
                    <a:p>
                      <a:pPr marL="0" marR="0" indent="66675" algn="ctr">
                        <a:spcBef>
                          <a:spcPts val="0"/>
                        </a:spcBef>
                        <a:spcAft>
                          <a:spcPts val="0"/>
                        </a:spcAft>
                      </a:pPr>
                      <a:r>
                        <a:rPr lang="en-US" sz="1200" dirty="0">
                          <a:latin typeface="Times New Roman"/>
                          <a:ea typeface="Times New Roman"/>
                        </a:rPr>
                        <a:t>-57dBm</a:t>
                      </a:r>
                    </a:p>
                  </a:txBody>
                  <a:tcPr marL="68580" marR="68580" marT="0" marB="0"/>
                </a:tc>
                <a:tc>
                  <a:txBody>
                    <a:bodyPr/>
                    <a:lstStyle/>
                    <a:p>
                      <a:pPr marL="0" marR="0" indent="73660" algn="ctr">
                        <a:spcBef>
                          <a:spcPts val="0"/>
                        </a:spcBef>
                        <a:spcAft>
                          <a:spcPts val="0"/>
                        </a:spcAft>
                      </a:pPr>
                      <a:r>
                        <a:rPr lang="en-US" sz="1200" dirty="0">
                          <a:latin typeface="Times New Roman"/>
                          <a:ea typeface="Times New Roman"/>
                        </a:rPr>
                        <a:t>5.2.9</a:t>
                      </a:r>
                    </a:p>
                  </a:txBody>
                  <a:tcPr marL="68580" marR="68580" marT="0" marB="0"/>
                </a:tc>
              </a:tr>
              <a:tr h="365760">
                <a:tc>
                  <a:txBody>
                    <a:bodyPr/>
                    <a:lstStyle/>
                    <a:p>
                      <a:pPr marL="0" marR="0">
                        <a:spcBef>
                          <a:spcPts val="0"/>
                        </a:spcBef>
                        <a:spcAft>
                          <a:spcPts val="0"/>
                        </a:spcAft>
                      </a:pPr>
                      <a:endParaRPr lang="en-US" sz="1200" dirty="0">
                        <a:solidFill>
                          <a:srgbClr val="FFFFFF"/>
                        </a:solidFill>
                        <a:latin typeface="Times New Roman"/>
                        <a:ea typeface="Times New Roman"/>
                      </a:endParaRPr>
                    </a:p>
                    <a:p>
                      <a:pPr marL="0" marR="0">
                        <a:spcBef>
                          <a:spcPts val="0"/>
                        </a:spcBef>
                        <a:spcAft>
                          <a:spcPts val="0"/>
                        </a:spcAft>
                      </a:pPr>
                      <a:r>
                        <a:rPr lang="en-US" sz="1200" b="1" dirty="0">
                          <a:solidFill>
                            <a:srgbClr val="FFFFFF"/>
                          </a:solidFill>
                          <a:latin typeface="Times New Roman"/>
                          <a:ea typeface="Times New Roman"/>
                        </a:rPr>
                        <a:t>Transmitter Attribute</a:t>
                      </a:r>
                      <a:endParaRPr lang="en-US" sz="1200" b="1" dirty="0">
                        <a:latin typeface="Times New Roman"/>
                        <a:ea typeface="Times New Roman"/>
                      </a:endParaRPr>
                    </a:p>
                  </a:txBody>
                  <a:tcPr marL="68580" marR="68580" marT="0" marB="0">
                    <a:solidFill>
                      <a:schemeClr val="accent1"/>
                    </a:solidFill>
                  </a:tcPr>
                </a:tc>
                <a:tc>
                  <a:txBody>
                    <a:bodyPr/>
                    <a:lstStyle/>
                    <a:p>
                      <a:pPr marL="0" marR="0" algn="ctr">
                        <a:spcBef>
                          <a:spcPts val="0"/>
                        </a:spcBef>
                        <a:spcAft>
                          <a:spcPts val="0"/>
                        </a:spcAft>
                      </a:pPr>
                      <a:endParaRPr lang="en-US" sz="1200" dirty="0">
                        <a:solidFill>
                          <a:srgbClr val="FFFFFF"/>
                        </a:solidFill>
                        <a:latin typeface="Times New Roman"/>
                        <a:ea typeface="Times New Roman"/>
                      </a:endParaRPr>
                    </a:p>
                  </a:txBody>
                  <a:tcPr marL="68580" marR="68580" marT="0" marB="0">
                    <a:solidFill>
                      <a:schemeClr val="accent1"/>
                    </a:solidFill>
                  </a:tcPr>
                </a:tc>
                <a:tc>
                  <a:txBody>
                    <a:bodyPr/>
                    <a:lstStyle/>
                    <a:p>
                      <a:pPr marL="0" marR="0" algn="ctr">
                        <a:spcBef>
                          <a:spcPts val="0"/>
                        </a:spcBef>
                        <a:spcAft>
                          <a:spcPts val="0"/>
                        </a:spcAft>
                      </a:pPr>
                      <a:endParaRPr lang="en-US" sz="1200" dirty="0">
                        <a:latin typeface="Times New Roman"/>
                        <a:ea typeface="Times New Roman"/>
                      </a:endParaRPr>
                    </a:p>
                  </a:txBody>
                  <a:tcPr marL="68580" marR="68580" marT="0" marB="0">
                    <a:solidFill>
                      <a:schemeClr val="accent1"/>
                    </a:solidFill>
                  </a:tcPr>
                </a:tc>
              </a:tr>
              <a:tr h="370840">
                <a:tc>
                  <a:txBody>
                    <a:bodyPr/>
                    <a:lstStyle/>
                    <a:p>
                      <a:pPr marL="0" marR="0">
                        <a:spcBef>
                          <a:spcPts val="0"/>
                        </a:spcBef>
                        <a:spcAft>
                          <a:spcPts val="0"/>
                        </a:spcAft>
                      </a:pPr>
                      <a:r>
                        <a:rPr lang="en-US" sz="1200" dirty="0">
                          <a:latin typeface="Times New Roman"/>
                          <a:ea typeface="Times New Roman"/>
                        </a:rPr>
                        <a:t>Max Carrier Power vs. Rated (normal conditions)</a:t>
                      </a:r>
                    </a:p>
                  </a:txBody>
                  <a:tcPr marL="68580" marR="68580" marT="0" marB="0"/>
                </a:tc>
                <a:tc>
                  <a:txBody>
                    <a:bodyPr/>
                    <a:lstStyle/>
                    <a:p>
                      <a:pPr marL="0" marR="0" algn="ctr">
                        <a:spcBef>
                          <a:spcPts val="0"/>
                        </a:spcBef>
                        <a:spcAft>
                          <a:spcPts val="0"/>
                        </a:spcAft>
                      </a:pPr>
                      <a:r>
                        <a:rPr lang="en-US" sz="1200" dirty="0">
                          <a:latin typeface="Times New Roman"/>
                          <a:ea typeface="Times New Roman"/>
                        </a:rPr>
                        <a:t>+/- 1.5dB</a:t>
                      </a:r>
                    </a:p>
                  </a:txBody>
                  <a:tcPr marL="68580" marR="68580" marT="0" marB="0"/>
                </a:tc>
                <a:tc>
                  <a:txBody>
                    <a:bodyPr/>
                    <a:lstStyle/>
                    <a:p>
                      <a:pPr marL="0" marR="0" algn="ctr">
                        <a:spcBef>
                          <a:spcPts val="0"/>
                        </a:spcBef>
                        <a:spcAft>
                          <a:spcPts val="0"/>
                        </a:spcAft>
                      </a:pPr>
                      <a:r>
                        <a:rPr lang="en-US" sz="1200" dirty="0">
                          <a:latin typeface="Times New Roman"/>
                          <a:ea typeface="Times New Roman"/>
                        </a:rPr>
                        <a:t>5.1.2</a:t>
                      </a:r>
                    </a:p>
                  </a:txBody>
                  <a:tcPr marL="68580" marR="68580" marT="0" marB="0"/>
                </a:tc>
              </a:tr>
              <a:tr h="370840">
                <a:tc>
                  <a:txBody>
                    <a:bodyPr/>
                    <a:lstStyle/>
                    <a:p>
                      <a:pPr marL="0" marR="0">
                        <a:spcBef>
                          <a:spcPts val="0"/>
                        </a:spcBef>
                        <a:spcAft>
                          <a:spcPts val="0"/>
                        </a:spcAft>
                      </a:pPr>
                      <a:r>
                        <a:rPr lang="en-US" sz="1200" dirty="0">
                          <a:latin typeface="Times New Roman"/>
                          <a:ea typeface="Times New Roman"/>
                        </a:rPr>
                        <a:t>Adjacent Channel Power (vs. Rated)</a:t>
                      </a:r>
                    </a:p>
                    <a:p>
                      <a:pPr marL="0" marR="0">
                        <a:spcBef>
                          <a:spcPts val="0"/>
                        </a:spcBef>
                        <a:spcAft>
                          <a:spcPts val="0"/>
                        </a:spcAft>
                      </a:pPr>
                      <a:r>
                        <a:rPr lang="en-US" sz="1200" dirty="0">
                          <a:latin typeface="Times New Roman"/>
                          <a:ea typeface="Times New Roman"/>
                        </a:rPr>
                        <a:t>(Note: ETSI standard is more restrictive than FCC by about 5 dB)</a:t>
                      </a:r>
                    </a:p>
                  </a:txBody>
                  <a:tcPr marL="68580" marR="68580" marT="0" marB="0"/>
                </a:tc>
                <a:tc>
                  <a:txBody>
                    <a:bodyPr/>
                    <a:lstStyle/>
                    <a:p>
                      <a:pPr marL="0" marR="0" algn="ctr">
                        <a:spcBef>
                          <a:spcPts val="0"/>
                        </a:spcBef>
                        <a:spcAft>
                          <a:spcPts val="0"/>
                        </a:spcAft>
                      </a:pPr>
                      <a:r>
                        <a:rPr lang="en-US" sz="1200" dirty="0">
                          <a:latin typeface="Times New Roman"/>
                          <a:ea typeface="Times New Roman"/>
                        </a:rPr>
                        <a:t>-60 </a:t>
                      </a:r>
                      <a:r>
                        <a:rPr lang="en-US" sz="1200" dirty="0" err="1">
                          <a:latin typeface="Times New Roman"/>
                          <a:ea typeface="Times New Roman"/>
                        </a:rPr>
                        <a:t>dBc</a:t>
                      </a:r>
                      <a:endParaRPr lang="en-US" sz="1200" dirty="0">
                        <a:latin typeface="Times New Roman"/>
                        <a:ea typeface="Times New Roman"/>
                      </a:endParaRPr>
                    </a:p>
                  </a:txBody>
                  <a:tcPr marL="68580" marR="68580" marT="0" marB="0"/>
                </a:tc>
                <a:tc>
                  <a:txBody>
                    <a:bodyPr/>
                    <a:lstStyle/>
                    <a:p>
                      <a:pPr marL="0" marR="0" algn="ctr">
                        <a:spcBef>
                          <a:spcPts val="0"/>
                        </a:spcBef>
                        <a:spcAft>
                          <a:spcPts val="0"/>
                        </a:spcAft>
                      </a:pPr>
                      <a:r>
                        <a:rPr lang="en-US" sz="1200" dirty="0">
                          <a:latin typeface="Times New Roman"/>
                          <a:ea typeface="Times New Roman"/>
                        </a:rPr>
                        <a:t>5.1.4</a:t>
                      </a:r>
                    </a:p>
                  </a:txBody>
                  <a:tcPr marL="68580" marR="68580" marT="0" marB="0"/>
                </a:tc>
              </a:tr>
              <a:tr h="370840">
                <a:tc>
                  <a:txBody>
                    <a:bodyPr/>
                    <a:lstStyle/>
                    <a:p>
                      <a:pPr marL="0" marR="0">
                        <a:spcBef>
                          <a:spcPts val="0"/>
                        </a:spcBef>
                        <a:spcAft>
                          <a:spcPts val="0"/>
                        </a:spcAft>
                      </a:pPr>
                      <a:r>
                        <a:rPr lang="en-US" sz="1200">
                          <a:latin typeface="Times New Roman"/>
                          <a:ea typeface="Times New Roman"/>
                        </a:rPr>
                        <a:t>Spurious Emissions (Transmitting)</a:t>
                      </a:r>
                    </a:p>
                  </a:txBody>
                  <a:tcPr marL="68580" marR="68580" marT="0" marB="0"/>
                </a:tc>
                <a:tc>
                  <a:txBody>
                    <a:bodyPr/>
                    <a:lstStyle/>
                    <a:p>
                      <a:pPr marL="0" marR="0" algn="ctr">
                        <a:spcBef>
                          <a:spcPts val="0"/>
                        </a:spcBef>
                        <a:spcAft>
                          <a:spcPts val="0"/>
                        </a:spcAft>
                      </a:pPr>
                      <a:r>
                        <a:rPr lang="en-US" sz="1200">
                          <a:latin typeface="Times New Roman"/>
                          <a:ea typeface="Times New Roman"/>
                        </a:rPr>
                        <a:t>-36 dBm</a:t>
                      </a:r>
                    </a:p>
                  </a:txBody>
                  <a:tcPr marL="68580" marR="68580" marT="0" marB="0"/>
                </a:tc>
                <a:tc>
                  <a:txBody>
                    <a:bodyPr/>
                    <a:lstStyle/>
                    <a:p>
                      <a:pPr marL="0" marR="0" algn="ctr">
                        <a:spcBef>
                          <a:spcPts val="0"/>
                        </a:spcBef>
                        <a:spcAft>
                          <a:spcPts val="0"/>
                        </a:spcAft>
                      </a:pPr>
                      <a:r>
                        <a:rPr lang="en-US" sz="1200" dirty="0">
                          <a:latin typeface="Times New Roman"/>
                          <a:ea typeface="Times New Roman"/>
                        </a:rPr>
                        <a:t>5.1.5</a:t>
                      </a:r>
                    </a:p>
                  </a:txBody>
                  <a:tcPr marL="68580" marR="68580" marT="0" marB="0"/>
                </a:tc>
              </a:tr>
              <a:tr h="370840">
                <a:tc>
                  <a:txBody>
                    <a:bodyPr/>
                    <a:lstStyle/>
                    <a:p>
                      <a:pPr marL="0" marR="0">
                        <a:spcBef>
                          <a:spcPts val="0"/>
                        </a:spcBef>
                        <a:spcAft>
                          <a:spcPts val="0"/>
                        </a:spcAft>
                      </a:pPr>
                      <a:r>
                        <a:rPr lang="en-US" sz="1200" dirty="0" err="1">
                          <a:latin typeface="Times New Roman"/>
                          <a:ea typeface="Times New Roman"/>
                        </a:rPr>
                        <a:t>Intermodulation</a:t>
                      </a:r>
                      <a:r>
                        <a:rPr lang="en-US" sz="1200" dirty="0">
                          <a:latin typeface="Times New Roman"/>
                          <a:ea typeface="Times New Roman"/>
                        </a:rPr>
                        <a:t> Attenuation</a:t>
                      </a:r>
                    </a:p>
                  </a:txBody>
                  <a:tcPr marL="68580" marR="68580" marT="0" marB="0"/>
                </a:tc>
                <a:tc>
                  <a:txBody>
                    <a:bodyPr/>
                    <a:lstStyle/>
                    <a:p>
                      <a:pPr marL="0" marR="0" algn="ctr">
                        <a:spcBef>
                          <a:spcPts val="0"/>
                        </a:spcBef>
                        <a:spcAft>
                          <a:spcPts val="0"/>
                        </a:spcAft>
                      </a:pPr>
                      <a:r>
                        <a:rPr lang="en-US" sz="1200">
                          <a:latin typeface="Times New Roman"/>
                          <a:ea typeface="Times New Roman"/>
                        </a:rPr>
                        <a:t>-40 dBc</a:t>
                      </a:r>
                    </a:p>
                  </a:txBody>
                  <a:tcPr marL="68580" marR="68580" marT="0" marB="0"/>
                </a:tc>
                <a:tc>
                  <a:txBody>
                    <a:bodyPr/>
                    <a:lstStyle/>
                    <a:p>
                      <a:pPr marL="0" marR="0" algn="ctr">
                        <a:spcBef>
                          <a:spcPts val="0"/>
                        </a:spcBef>
                        <a:spcAft>
                          <a:spcPts val="0"/>
                        </a:spcAft>
                      </a:pPr>
                      <a:r>
                        <a:rPr lang="en-US" sz="1200" dirty="0">
                          <a:latin typeface="Times New Roman"/>
                          <a:ea typeface="Times New Roman"/>
                        </a:rPr>
                        <a:t>5.1.6</a:t>
                      </a:r>
                    </a:p>
                  </a:txBody>
                  <a:tcPr marL="68580" marR="68580" marT="0" marB="0"/>
                </a:tc>
              </a:tr>
              <a:tr h="370840">
                <a:tc>
                  <a:txBody>
                    <a:bodyPr/>
                    <a:lstStyle/>
                    <a:p>
                      <a:pPr marL="0" marR="0">
                        <a:spcBef>
                          <a:spcPts val="0"/>
                        </a:spcBef>
                        <a:spcAft>
                          <a:spcPts val="0"/>
                        </a:spcAft>
                      </a:pPr>
                      <a:r>
                        <a:rPr lang="en-US" sz="1200">
                          <a:latin typeface="Times New Roman"/>
                          <a:ea typeface="Times New Roman"/>
                        </a:rPr>
                        <a:t>Intermodulation Attenuation at Locations Where Multiple Transmitters are in Service</a:t>
                      </a:r>
                    </a:p>
                  </a:txBody>
                  <a:tcPr marL="68580" marR="68580" marT="0" marB="0"/>
                </a:tc>
                <a:tc>
                  <a:txBody>
                    <a:bodyPr/>
                    <a:lstStyle/>
                    <a:p>
                      <a:pPr marL="0" marR="0" algn="ctr">
                        <a:spcBef>
                          <a:spcPts val="0"/>
                        </a:spcBef>
                        <a:spcAft>
                          <a:spcPts val="0"/>
                        </a:spcAft>
                      </a:pPr>
                      <a:r>
                        <a:rPr lang="en-US" sz="1200">
                          <a:latin typeface="Times New Roman"/>
                          <a:ea typeface="Times New Roman"/>
                        </a:rPr>
                        <a:t>-70 dBc</a:t>
                      </a:r>
                    </a:p>
                  </a:txBody>
                  <a:tcPr marL="68580" marR="68580" marT="0" marB="0"/>
                </a:tc>
                <a:tc>
                  <a:txBody>
                    <a:bodyPr/>
                    <a:lstStyle/>
                    <a:p>
                      <a:pPr marL="0" marR="0" algn="ctr">
                        <a:spcBef>
                          <a:spcPts val="0"/>
                        </a:spcBef>
                        <a:spcAft>
                          <a:spcPts val="0"/>
                        </a:spcAft>
                      </a:pPr>
                      <a:r>
                        <a:rPr lang="en-US" sz="1200" dirty="0">
                          <a:latin typeface="Times New Roman"/>
                          <a:ea typeface="Times New Roman"/>
                        </a:rPr>
                        <a:t>5.1.6</a:t>
                      </a:r>
                    </a:p>
                  </a:txBody>
                  <a:tcPr marL="68580" marR="68580" marT="0" marB="0"/>
                </a:tc>
              </a:tr>
            </a:tbl>
          </a:graphicData>
        </a:graphic>
      </p:graphicFrame>
      <p:sp>
        <p:nvSpPr>
          <p:cNvPr id="5" name="Footer Placeholder 4"/>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16</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Propagation Considerations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20dB fade margin</a:t>
            </a:r>
          </a:p>
          <a:p>
            <a:r>
              <a:rPr lang="en-US" dirty="0" smtClean="0"/>
              <a:t>Propagation exponents vary with environment</a:t>
            </a:r>
          </a:p>
          <a:p>
            <a:pPr lvl="1"/>
            <a:r>
              <a:rPr lang="en-US" dirty="0" smtClean="0"/>
              <a:t>2.6 for fixed-to-fixed</a:t>
            </a:r>
          </a:p>
          <a:p>
            <a:pPr lvl="1"/>
            <a:r>
              <a:rPr lang="en-US" dirty="0" smtClean="0"/>
              <a:t>3.2 for fixed-to-mobile</a:t>
            </a:r>
          </a:p>
          <a:p>
            <a:r>
              <a:rPr lang="en-US" dirty="0" smtClean="0"/>
              <a:t>Typical antenna heights and TX power levels</a:t>
            </a:r>
          </a:p>
          <a:p>
            <a:pPr lvl="1"/>
            <a:r>
              <a:rPr lang="en-US" dirty="0" smtClean="0"/>
              <a:t>Locomotive: 5 m / 44dBm</a:t>
            </a:r>
          </a:p>
          <a:p>
            <a:pPr lvl="1"/>
            <a:r>
              <a:rPr lang="en-US" dirty="0" smtClean="0"/>
              <a:t>Trackside equipment housing: 3-6 m / 44 </a:t>
            </a:r>
            <a:r>
              <a:rPr lang="en-US" dirty="0" err="1" smtClean="0"/>
              <a:t>dBm</a:t>
            </a:r>
            <a:endParaRPr lang="en-US" dirty="0" smtClean="0"/>
          </a:p>
          <a:p>
            <a:pPr lvl="1"/>
            <a:r>
              <a:rPr lang="en-US" dirty="0" smtClean="0"/>
              <a:t>Trackside control station: 15-18 m / 44 </a:t>
            </a:r>
            <a:r>
              <a:rPr lang="en-US" dirty="0" err="1" smtClean="0"/>
              <a:t>dBm</a:t>
            </a:r>
            <a:endParaRPr lang="en-US" dirty="0" smtClean="0"/>
          </a:p>
          <a:p>
            <a:pPr lvl="1"/>
            <a:r>
              <a:rPr lang="en-US" dirty="0" smtClean="0"/>
              <a:t>Base station: 18m and higher / 44 – 48 </a:t>
            </a:r>
            <a:r>
              <a:rPr lang="en-US" dirty="0" err="1" smtClean="0"/>
              <a:t>dBm</a:t>
            </a:r>
            <a:endParaRPr lang="en-US" dirty="0" smtClean="0"/>
          </a:p>
          <a:p>
            <a:r>
              <a:rPr lang="en-US" dirty="0" smtClean="0"/>
              <a:t>Ranges</a:t>
            </a:r>
          </a:p>
          <a:p>
            <a:pPr lvl="1"/>
            <a:r>
              <a:rPr lang="en-US" dirty="0" smtClean="0"/>
              <a:t>Mobile to Fixed</a:t>
            </a:r>
          </a:p>
          <a:p>
            <a:pPr lvl="2"/>
            <a:r>
              <a:rPr lang="en-US" dirty="0" smtClean="0"/>
              <a:t>Locomotive to wayside equipment: 7 - 20 km</a:t>
            </a:r>
          </a:p>
          <a:p>
            <a:pPr lvl="3"/>
            <a:r>
              <a:rPr lang="en-US" dirty="0" smtClean="0"/>
              <a:t>Note that stopping distance for a HSR passenger train at 300kmph can be 7200m (</a:t>
            </a:r>
            <a:r>
              <a:rPr lang="en-US" dirty="0" smtClean="0">
                <a:hlinkClick r:id="rId2"/>
              </a:rPr>
              <a:t>http://www.railway-technical.com/Infopaper%203%20High%20Speed%20Line%20Capacity%20v3.pdf</a:t>
            </a:r>
            <a:r>
              <a:rPr lang="en-US" dirty="0" smtClean="0"/>
              <a:t>)</a:t>
            </a:r>
          </a:p>
          <a:p>
            <a:pPr lvl="3"/>
            <a:r>
              <a:rPr lang="en-US" dirty="0" smtClean="0"/>
              <a:t>Stopping distance for a 10000 ton freight train may be 10-12 km</a:t>
            </a:r>
          </a:p>
          <a:p>
            <a:pPr lvl="2"/>
            <a:r>
              <a:rPr lang="en-US" dirty="0" smtClean="0"/>
              <a:t>Locomotive to network infrastructure: 10 - 50km</a:t>
            </a:r>
          </a:p>
          <a:p>
            <a:pPr lvl="1"/>
            <a:r>
              <a:rPr lang="en-US" dirty="0" smtClean="0"/>
              <a:t>Fixed to Fixed</a:t>
            </a:r>
          </a:p>
          <a:p>
            <a:pPr lvl="2"/>
            <a:r>
              <a:rPr lang="en-US" dirty="0" smtClean="0"/>
              <a:t>Wayside equipment to network infrastructure: 10 – 50 km</a:t>
            </a:r>
          </a:p>
        </p:txBody>
      </p:sp>
      <p:sp>
        <p:nvSpPr>
          <p:cNvPr id="7" name="Rectangle 4"/>
          <p:cNvSpPr>
            <a:spLocks noGrp="1" noChangeArrowheads="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r>
              <a:rPr lang="en-US" smtClean="0"/>
              <a:t>Slide </a:t>
            </a:r>
            <a:fld id="{69916BA5-649B-432E-B4EB-79903A30230C}"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Models at 220 MHz</a:t>
            </a:r>
            <a:endParaRPr lang="en-US" dirty="0"/>
          </a:p>
        </p:txBody>
      </p:sp>
      <p:sp>
        <p:nvSpPr>
          <p:cNvPr id="3" name="Content Placeholder 2"/>
          <p:cNvSpPr>
            <a:spLocks noGrp="1"/>
          </p:cNvSpPr>
          <p:nvPr>
            <p:ph idx="1"/>
          </p:nvPr>
        </p:nvSpPr>
        <p:spPr/>
        <p:txBody>
          <a:bodyPr/>
          <a:lstStyle/>
          <a:p>
            <a:r>
              <a:rPr lang="en-US" b="1" dirty="0" smtClean="0"/>
              <a:t>PDP Channel model consideration for 220 MHz</a:t>
            </a:r>
            <a:endParaRPr lang="en-US" dirty="0" smtClean="0"/>
          </a:p>
          <a:p>
            <a:pPr lvl="1"/>
            <a:r>
              <a:rPr lang="en-US" b="1" dirty="0" smtClean="0"/>
              <a:t>Preliminary analysis so far indicates that Okumura-</a:t>
            </a:r>
            <a:r>
              <a:rPr lang="en-US" b="1" dirty="0" err="1" smtClean="0"/>
              <a:t>Hata</a:t>
            </a:r>
            <a:r>
              <a:rPr lang="en-US" b="1" dirty="0" smtClean="0"/>
              <a:t> model will work</a:t>
            </a:r>
            <a:endParaRPr lang="en-US" dirty="0" smtClean="0"/>
          </a:p>
        </p:txBody>
      </p:sp>
      <p:sp>
        <p:nvSpPr>
          <p:cNvPr id="4" name="Date Placeholder 3"/>
          <p:cNvSpPr>
            <a:spLocks noGrp="1"/>
          </p:cNvSpPr>
          <p:nvPr>
            <p:ph type="dt" sz="half" idx="10"/>
          </p:nvPr>
        </p:nvSpPr>
        <p:spPr>
          <a:xfrm>
            <a:off x="685800" y="378281"/>
            <a:ext cx="1600200" cy="215444"/>
          </a:xfrm>
        </p:spPr>
        <p:txBody>
          <a:bodyPr/>
          <a:lstStyle/>
          <a:p>
            <a:r>
              <a:rPr lang="en-US" dirty="0" smtClean="0"/>
              <a:t>September 2011</a:t>
            </a:r>
            <a:endParaRPr lang="en-US" dirty="0"/>
          </a:p>
        </p:txBody>
      </p:sp>
      <p:sp>
        <p:nvSpPr>
          <p:cNvPr id="5" name="Footer Placeholder 4"/>
          <p:cNvSpPr>
            <a:spLocks noGrp="1"/>
          </p:cNvSpPr>
          <p:nvPr>
            <p:ph type="ftr" sz="quarter" idx="11"/>
          </p:nvPr>
        </p:nvSpPr>
        <p:spPr/>
        <p:txBody>
          <a:bodyPr/>
          <a:lstStyle/>
          <a:p>
            <a:r>
              <a:rPr lang="en-US" dirty="0" smtClean="0"/>
              <a:t>Jon Adams, </a:t>
            </a:r>
            <a:r>
              <a:rPr lang="en-US" dirty="0" err="1" smtClean="0"/>
              <a:t>Shu</a:t>
            </a:r>
            <a:r>
              <a:rPr lang="en-US" dirty="0" smtClean="0"/>
              <a:t>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18</a:t>
            </a:fld>
            <a:endParaRPr lang="en-US"/>
          </a:p>
        </p:txBody>
      </p:sp>
    </p:spTree>
    <p:extLst>
      <p:ext uri="{BB962C8B-B14F-4D97-AF65-F5344CB8AC3E}">
        <p14:creationId xmlns:p14="http://schemas.microsoft.com/office/powerpoint/2010/main" val="1477919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Models at 220 MHz</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Power </a:t>
            </a:r>
            <a:r>
              <a:rPr lang="en-US" b="1" dirty="0"/>
              <a:t>delay profile (PDP) channel </a:t>
            </a:r>
            <a:r>
              <a:rPr lang="en-US" b="1" dirty="0" smtClean="0"/>
              <a:t>model</a:t>
            </a:r>
            <a:endParaRPr lang="en-US" dirty="0"/>
          </a:p>
          <a:p>
            <a:pPr lvl="1"/>
            <a:r>
              <a:rPr lang="en-US" b="1" dirty="0" smtClean="0"/>
              <a:t>In </a:t>
            </a:r>
            <a:r>
              <a:rPr lang="en-US" b="1" dirty="0"/>
              <a:t>the environments of “20 km range at 220 MHz with the train speed of 350 km/h”</a:t>
            </a:r>
            <a:r>
              <a:rPr lang="en-US" b="1" dirty="0" smtClean="0"/>
              <a:t>,</a:t>
            </a:r>
            <a:r>
              <a:rPr lang="en-US" dirty="0"/>
              <a:t> </a:t>
            </a:r>
            <a:r>
              <a:rPr lang="en-US" b="1" dirty="0"/>
              <a:t>c</a:t>
            </a:r>
            <a:r>
              <a:rPr lang="en-US" b="1" dirty="0" smtClean="0"/>
              <a:t>losest </a:t>
            </a:r>
            <a:r>
              <a:rPr lang="en-US" b="1" dirty="0"/>
              <a:t>model will be ITU-R IMT-Advanced with following </a:t>
            </a:r>
            <a:r>
              <a:rPr lang="en-US" b="1" dirty="0" smtClean="0"/>
              <a:t>limitations</a:t>
            </a:r>
          </a:p>
          <a:p>
            <a:pPr lvl="2"/>
            <a:r>
              <a:rPr lang="en-US" b="1" dirty="0" smtClean="0"/>
              <a:t>Antenna height</a:t>
            </a:r>
          </a:p>
          <a:p>
            <a:pPr lvl="3"/>
            <a:r>
              <a:rPr lang="en-US" b="1" dirty="0" smtClean="0"/>
              <a:t>Train </a:t>
            </a:r>
            <a:r>
              <a:rPr lang="en-US" b="1" dirty="0"/>
              <a:t>to BS (Network infrastructure</a:t>
            </a:r>
            <a:r>
              <a:rPr lang="en-US" b="1" dirty="0" smtClean="0"/>
              <a:t>)</a:t>
            </a:r>
            <a:endParaRPr lang="en-US" b="1" dirty="0"/>
          </a:p>
          <a:p>
            <a:pPr lvl="4"/>
            <a:r>
              <a:rPr lang="en-US" b="1" dirty="0" smtClean="0"/>
              <a:t>BS </a:t>
            </a:r>
            <a:r>
              <a:rPr lang="en-US" b="1" dirty="0"/>
              <a:t>antenna height must be higher than 10 m  </a:t>
            </a:r>
            <a:endParaRPr lang="en-US" b="1" dirty="0" smtClean="0"/>
          </a:p>
          <a:p>
            <a:pPr lvl="3"/>
            <a:r>
              <a:rPr lang="en-US" b="1" dirty="0" smtClean="0"/>
              <a:t>Train </a:t>
            </a:r>
            <a:r>
              <a:rPr lang="en-US" b="1" dirty="0"/>
              <a:t>to </a:t>
            </a:r>
            <a:r>
              <a:rPr lang="en-US" b="1" dirty="0" smtClean="0"/>
              <a:t>Wayside</a:t>
            </a:r>
          </a:p>
          <a:p>
            <a:pPr lvl="4"/>
            <a:r>
              <a:rPr lang="en-US" b="1" dirty="0" smtClean="0"/>
              <a:t>Wayside </a:t>
            </a:r>
            <a:r>
              <a:rPr lang="en-US" b="1" dirty="0"/>
              <a:t>antenna height must be higher than 10 m       </a:t>
            </a:r>
            <a:endParaRPr lang="en-US" b="1" dirty="0" smtClean="0"/>
          </a:p>
          <a:p>
            <a:pPr lvl="3"/>
            <a:r>
              <a:rPr lang="en-US" b="1" dirty="0" smtClean="0"/>
              <a:t>Wayside </a:t>
            </a:r>
            <a:r>
              <a:rPr lang="en-US" b="1" dirty="0"/>
              <a:t>to BS (Network infrastructure</a:t>
            </a:r>
            <a:r>
              <a:rPr lang="en-US" b="1" dirty="0" smtClean="0"/>
              <a:t>)</a:t>
            </a:r>
            <a:endParaRPr lang="en-US" b="1" dirty="0"/>
          </a:p>
          <a:p>
            <a:pPr lvl="4"/>
            <a:r>
              <a:rPr lang="en-US" b="1" dirty="0" smtClean="0"/>
              <a:t>BS </a:t>
            </a:r>
            <a:r>
              <a:rPr lang="en-US" b="1" dirty="0"/>
              <a:t>antenna height must be higher than 10 </a:t>
            </a:r>
            <a:r>
              <a:rPr lang="en-US" b="1" dirty="0" smtClean="0"/>
              <a:t>m</a:t>
            </a:r>
            <a:endParaRPr lang="en-US" b="1" dirty="0"/>
          </a:p>
          <a:p>
            <a:pPr lvl="2"/>
            <a:r>
              <a:rPr lang="en-US" b="1" dirty="0" smtClean="0"/>
              <a:t>Frequency</a:t>
            </a:r>
            <a:endParaRPr lang="en-US" b="1" dirty="0"/>
          </a:p>
          <a:p>
            <a:pPr lvl="3"/>
            <a:r>
              <a:rPr lang="en-US" b="1" dirty="0" smtClean="0"/>
              <a:t>The </a:t>
            </a:r>
            <a:r>
              <a:rPr lang="en-US" b="1" dirty="0"/>
              <a:t>lowest frequency supported by IMT-Advanced model is 400 </a:t>
            </a:r>
            <a:r>
              <a:rPr lang="en-US" b="1" dirty="0" err="1"/>
              <a:t>MHz.</a:t>
            </a:r>
            <a:r>
              <a:rPr lang="en-US" b="1" dirty="0"/>
              <a:t> We assume PDP is not much different in 400 and 220 MHz for the time being to see the PDP impact on our system design and may work as the future </a:t>
            </a:r>
            <a:r>
              <a:rPr lang="en-US" b="1" dirty="0" smtClean="0"/>
              <a:t>work</a:t>
            </a:r>
          </a:p>
        </p:txBody>
      </p:sp>
      <p:sp>
        <p:nvSpPr>
          <p:cNvPr id="4" name="Date Placeholder 3"/>
          <p:cNvSpPr>
            <a:spLocks noGrp="1"/>
          </p:cNvSpPr>
          <p:nvPr>
            <p:ph type="dt" sz="half" idx="10"/>
          </p:nvPr>
        </p:nvSpPr>
        <p:spPr>
          <a:xfrm>
            <a:off x="685800" y="378281"/>
            <a:ext cx="1600200" cy="215444"/>
          </a:xfrm>
        </p:spPr>
        <p:txBody>
          <a:bodyPr/>
          <a:lstStyle/>
          <a:p>
            <a:r>
              <a:rPr lang="en-US" dirty="0" smtClean="0"/>
              <a:t>September 2011</a:t>
            </a:r>
            <a:endParaRPr lang="en-US" dirty="0"/>
          </a:p>
        </p:txBody>
      </p:sp>
      <p:sp>
        <p:nvSpPr>
          <p:cNvPr id="5" name="Footer Placeholder 4"/>
          <p:cNvSpPr>
            <a:spLocks noGrp="1"/>
          </p:cNvSpPr>
          <p:nvPr>
            <p:ph type="ftr" sz="quarter" idx="11"/>
          </p:nvPr>
        </p:nvSpPr>
        <p:spPr/>
        <p:txBody>
          <a:bodyPr/>
          <a:lstStyle/>
          <a:p>
            <a:r>
              <a:rPr lang="en-US" dirty="0" smtClean="0"/>
              <a:t>Jon Adams, </a:t>
            </a:r>
            <a:r>
              <a:rPr lang="en-US" dirty="0" err="1" smtClean="0"/>
              <a:t>Shu</a:t>
            </a:r>
            <a:r>
              <a:rPr lang="en-US" dirty="0" smtClean="0"/>
              <a:t>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19</a:t>
            </a:fld>
            <a:endParaRPr lang="en-US"/>
          </a:p>
        </p:txBody>
      </p:sp>
    </p:spTree>
    <p:extLst>
      <p:ext uri="{BB962C8B-B14F-4D97-AF65-F5344CB8AC3E}">
        <p14:creationId xmlns:p14="http://schemas.microsoft.com/office/powerpoint/2010/main" val="2767654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dirty="0"/>
              <a:t>Jon Adams</a:t>
            </a:r>
            <a:r>
              <a:rPr lang="en-US" dirty="0" smtClean="0"/>
              <a:t>, Shuzo Kato, </a:t>
            </a:r>
            <a:r>
              <a:rPr lang="en-US" dirty="0" err="1"/>
              <a:t>Jia-Ru</a:t>
            </a:r>
            <a:r>
              <a:rPr lang="en-US" dirty="0"/>
              <a:t> Li</a:t>
            </a:r>
          </a:p>
        </p:txBody>
      </p:sp>
      <p:sp>
        <p:nvSpPr>
          <p:cNvPr id="16387" name="Slide Number Placeholder 5"/>
          <p:cNvSpPr>
            <a:spLocks noGrp="1"/>
          </p:cNvSpPr>
          <p:nvPr>
            <p:ph type="sldNum" sz="quarter" idx="12"/>
          </p:nvPr>
        </p:nvSpPr>
        <p:spPr>
          <a:xfrm>
            <a:off x="4351338" y="6475413"/>
            <a:ext cx="517525" cy="184150"/>
          </a:xfrm>
          <a:noFill/>
        </p:spPr>
        <p:txBody>
          <a:bodyPr/>
          <a:lstStyle/>
          <a:p>
            <a:r>
              <a:rPr lang="en-US"/>
              <a:t>Slide </a:t>
            </a:r>
            <a:fld id="{44080911-630B-4F58-B8C0-5D00EB132773}"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pPr>
              <a:defRPr/>
            </a:pPr>
            <a:r>
              <a:rPr lang="en-US" dirty="0" smtClean="0">
                <a:solidFill>
                  <a:schemeClr val="tx2">
                    <a:lumMod val="75000"/>
                  </a:schemeClr>
                </a:solidFill>
              </a:rPr>
              <a:t>802.15.4k </a:t>
            </a:r>
            <a:r>
              <a:rPr lang="en-US" dirty="0" smtClean="0">
                <a:solidFill>
                  <a:schemeClr val="tx2">
                    <a:lumMod val="75000"/>
                  </a:schemeClr>
                </a:solidFill>
                <a:ea typeface="ＭＳ Ｐゴシック" pitchFamily="34" charset="-128"/>
              </a:rPr>
              <a:t>PHY Proposal</a:t>
            </a:r>
            <a:r>
              <a:rPr lang="en-US" sz="2400" dirty="0" smtClean="0">
                <a:solidFill>
                  <a:srgbClr val="3B3D3C"/>
                </a:solidFill>
                <a:ea typeface="ＭＳ Ｐゴシック" pitchFamily="34" charset="-128"/>
              </a:rPr>
              <a:t/>
            </a:r>
            <a:br>
              <a:rPr lang="en-US" sz="2400" dirty="0" smtClean="0">
                <a:solidFill>
                  <a:srgbClr val="3B3D3C"/>
                </a:solidFill>
                <a:ea typeface="ＭＳ Ｐゴシック" pitchFamily="34" charset="-128"/>
              </a:rPr>
            </a:br>
            <a:endParaRPr lang="en-US" dirty="0"/>
          </a:p>
        </p:txBody>
      </p:sp>
      <p:sp>
        <p:nvSpPr>
          <p:cNvPr id="16389" name="Rectangle 3"/>
          <p:cNvSpPr>
            <a:spLocks noGrp="1" noChangeArrowheads="1"/>
          </p:cNvSpPr>
          <p:nvPr>
            <p:ph type="subTitle" idx="1"/>
          </p:nvPr>
        </p:nvSpPr>
        <p:spPr/>
        <p:txBody>
          <a:bodyPr/>
          <a:lstStyle/>
          <a:p>
            <a:r>
              <a:rPr lang="en-US" dirty="0" smtClean="0">
                <a:solidFill>
                  <a:srgbClr val="3B3D3C"/>
                </a:solidFill>
                <a:ea typeface="ＭＳ Ｐゴシック"/>
                <a:cs typeface="ＭＳ Ｐゴシック"/>
              </a:rPr>
              <a:t>September 2011</a:t>
            </a:r>
            <a:endParaRPr lang="en-US" dirty="0" smtClean="0"/>
          </a:p>
        </p:txBody>
      </p:sp>
      <p:sp>
        <p:nvSpPr>
          <p:cNvPr id="8"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Transmission Range</a:t>
            </a:r>
            <a:endParaRPr lang="en-US" dirty="0"/>
          </a:p>
        </p:txBody>
      </p:sp>
      <p:sp>
        <p:nvSpPr>
          <p:cNvPr id="3" name="Content Placeholder 2"/>
          <p:cNvSpPr>
            <a:spLocks noGrp="1"/>
          </p:cNvSpPr>
          <p:nvPr>
            <p:ph idx="1"/>
          </p:nvPr>
        </p:nvSpPr>
        <p:spPr/>
        <p:txBody>
          <a:bodyPr>
            <a:normAutofit fontScale="55000" lnSpcReduction="20000"/>
          </a:bodyPr>
          <a:lstStyle/>
          <a:p>
            <a:r>
              <a:rPr lang="en-US" b="1" dirty="0" smtClean="0"/>
              <a:t>IMT</a:t>
            </a:r>
            <a:r>
              <a:rPr lang="en-US" b="1" dirty="0"/>
              <a:t>-Advanced model is for up to 5 km distance (10 km for rural scenarios).  We will extrapolate the distance to 20 km for the time being – may need measurements in real </a:t>
            </a:r>
            <a:r>
              <a:rPr lang="en-US" b="1" dirty="0" smtClean="0"/>
              <a:t>environments</a:t>
            </a:r>
          </a:p>
          <a:p>
            <a:pPr lvl="1"/>
            <a:r>
              <a:rPr lang="en-US" b="1" dirty="0" smtClean="0"/>
              <a:t>Reference</a:t>
            </a:r>
            <a:r>
              <a:rPr lang="en-US" b="1" dirty="0"/>
              <a:t>:   ITU-R, “Guidelines for evaluation of radio interface technologies for IMT-Advanced,” Rep.  ITU-R  M.2135-1, Dec. 2009.</a:t>
            </a:r>
            <a:endParaRPr lang="en-US" dirty="0"/>
          </a:p>
          <a:p>
            <a:pPr lvl="0"/>
            <a:r>
              <a:rPr lang="en-US" b="1" dirty="0"/>
              <a:t>COST 207 model (without Doppler) as the first level estimation </a:t>
            </a:r>
            <a:endParaRPr lang="en-US" dirty="0"/>
          </a:p>
          <a:p>
            <a:r>
              <a:rPr lang="en-US" b="1" dirty="0"/>
              <a:t>PDP was calculated by COST207 model as </a:t>
            </a:r>
            <a:r>
              <a:rPr lang="en-US" b="1" dirty="0" smtClean="0"/>
              <a:t>shown</a:t>
            </a:r>
          </a:p>
          <a:p>
            <a:pPr lvl="1"/>
            <a:r>
              <a:rPr lang="en-US" dirty="0" smtClean="0"/>
              <a:t>This </a:t>
            </a:r>
            <a:r>
              <a:rPr lang="en-US" dirty="0"/>
              <a:t>is the average power delay profile based on COST 207 which was extended to 20 km; and its power is scaled based on the Okumura-</a:t>
            </a:r>
            <a:r>
              <a:rPr lang="en-US" dirty="0" err="1"/>
              <a:t>Hata</a:t>
            </a:r>
            <a:r>
              <a:rPr lang="en-US" dirty="0"/>
              <a:t> path loss at 20 km at 450 MHz (lower frequency limit of COST 207 PDP)</a:t>
            </a:r>
            <a:r>
              <a:rPr lang="en-US" dirty="0" smtClean="0"/>
              <a:t>.</a:t>
            </a:r>
          </a:p>
          <a:p>
            <a:pPr lvl="1"/>
            <a:r>
              <a:rPr lang="en-US" dirty="0" smtClean="0"/>
              <a:t>The </a:t>
            </a:r>
            <a:r>
              <a:rPr lang="en-US" dirty="0"/>
              <a:t>results show that we do not need to worry about PDP if the transmission bit rate is not higher than 100 kbps approximately.</a:t>
            </a:r>
          </a:p>
          <a:p>
            <a:pPr lvl="0"/>
            <a:r>
              <a:rPr lang="en-US" b="1" dirty="0"/>
              <a:t>ITU-R IMT advanced model – numerical </a:t>
            </a:r>
            <a:r>
              <a:rPr lang="en-US" b="1" dirty="0" smtClean="0"/>
              <a:t>results</a:t>
            </a:r>
            <a:endParaRPr lang="en-US" dirty="0" smtClean="0"/>
          </a:p>
          <a:p>
            <a:pPr lvl="1"/>
            <a:r>
              <a:rPr lang="en-US" dirty="0" smtClean="0"/>
              <a:t>Now </a:t>
            </a:r>
            <a:r>
              <a:rPr lang="en-US" dirty="0"/>
              <a:t>working on the IMT-Advanced PDP at 400 MHz (lower frequency limit of IMT-Advanced PDP) extended to 20 km, and incorporating the vehicular speed of 350 km/</a:t>
            </a:r>
            <a:r>
              <a:rPr lang="en-US" dirty="0" smtClean="0"/>
              <a:t>h</a:t>
            </a:r>
          </a:p>
          <a:p>
            <a:pPr lvl="1"/>
            <a:r>
              <a:rPr lang="en-US" dirty="0" smtClean="0"/>
              <a:t>Basically </a:t>
            </a:r>
            <a:r>
              <a:rPr lang="en-US" dirty="0"/>
              <a:t>extracting a SISO model from the IMT-Advanced PDP model for </a:t>
            </a:r>
            <a:r>
              <a:rPr lang="en-US" dirty="0" smtClean="0"/>
              <a:t>MIMO</a:t>
            </a:r>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September 2011</a:t>
            </a:r>
            <a:endParaRPr lang="en-US" dirty="0"/>
          </a:p>
        </p:txBody>
      </p:sp>
      <p:sp>
        <p:nvSpPr>
          <p:cNvPr id="5" name="Footer Placeholder 4"/>
          <p:cNvSpPr>
            <a:spLocks noGrp="1"/>
          </p:cNvSpPr>
          <p:nvPr>
            <p:ph type="ftr" sz="quarter" idx="11"/>
          </p:nvPr>
        </p:nvSpPr>
        <p:spPr/>
        <p:txBody>
          <a:bodyPr/>
          <a:lstStyle/>
          <a:p>
            <a:r>
              <a:rPr lang="en-US" dirty="0" smtClean="0"/>
              <a:t>Jon Adams, </a:t>
            </a:r>
            <a:r>
              <a:rPr lang="en-US" dirty="0" err="1" smtClean="0"/>
              <a:t>Shu</a:t>
            </a:r>
            <a:r>
              <a:rPr lang="en-US" dirty="0" smtClean="0"/>
              <a:t>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20</a:t>
            </a:fld>
            <a:endParaRPr lang="en-US"/>
          </a:p>
        </p:txBody>
      </p:sp>
    </p:spTree>
    <p:extLst>
      <p:ext uri="{BB962C8B-B14F-4D97-AF65-F5344CB8AC3E}">
        <p14:creationId xmlns:p14="http://schemas.microsoft.com/office/powerpoint/2010/main" val="54170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PDP Characteristics</a:t>
            </a:r>
            <a:endParaRPr lang="en-US" dirty="0"/>
          </a:p>
        </p:txBody>
      </p:sp>
      <p:pic>
        <p:nvPicPr>
          <p:cNvPr id="7" name="Content Placeholder 6"/>
          <p:cNvPicPr>
            <a:picLocks noGrp="1" noChangeAspect="1"/>
          </p:cNvPicPr>
          <p:nvPr>
            <p:ph idx="1"/>
          </p:nvPr>
        </p:nvPicPr>
        <p:blipFill>
          <a:blip r:embed="rId2"/>
          <a:srcRect l="-20040" r="-20040"/>
          <a:stretch>
            <a:fillRect/>
          </a:stretch>
        </p:blipFill>
        <p:spPr>
          <a:xfrm>
            <a:off x="685800" y="1524000"/>
            <a:ext cx="7772400" cy="4572000"/>
          </a:xfrm>
        </p:spPr>
      </p:pic>
      <p:sp>
        <p:nvSpPr>
          <p:cNvPr id="4" name="Date Placeholder 3"/>
          <p:cNvSpPr>
            <a:spLocks noGrp="1"/>
          </p:cNvSpPr>
          <p:nvPr>
            <p:ph type="dt" sz="half" idx="10"/>
          </p:nvPr>
        </p:nvSpPr>
        <p:spPr>
          <a:xfrm>
            <a:off x="685800" y="378281"/>
            <a:ext cx="1600200" cy="215444"/>
          </a:xfrm>
        </p:spPr>
        <p:txBody>
          <a:bodyPr/>
          <a:lstStyle/>
          <a:p>
            <a:r>
              <a:rPr lang="en-US" dirty="0" smtClean="0"/>
              <a:t>September 2011</a:t>
            </a:r>
            <a:endParaRPr lang="en-US" dirty="0"/>
          </a:p>
        </p:txBody>
      </p:sp>
      <p:sp>
        <p:nvSpPr>
          <p:cNvPr id="5" name="Footer Placeholder 4"/>
          <p:cNvSpPr>
            <a:spLocks noGrp="1"/>
          </p:cNvSpPr>
          <p:nvPr>
            <p:ph type="ftr" sz="quarter" idx="11"/>
          </p:nvPr>
        </p:nvSpPr>
        <p:spPr/>
        <p:txBody>
          <a:bodyPr/>
          <a:lstStyle/>
          <a:p>
            <a:r>
              <a:rPr lang="en-US" dirty="0" smtClean="0"/>
              <a:t>Jon Adams, </a:t>
            </a:r>
            <a:r>
              <a:rPr lang="en-US" dirty="0" err="1" smtClean="0"/>
              <a:t>Shu</a:t>
            </a:r>
            <a:r>
              <a:rPr lang="en-US" dirty="0" smtClean="0"/>
              <a:t>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21</a:t>
            </a:fld>
            <a:endParaRPr lang="en-US"/>
          </a:p>
        </p:txBody>
      </p:sp>
    </p:spTree>
    <p:extLst>
      <p:ext uri="{BB962C8B-B14F-4D97-AF65-F5344CB8AC3E}">
        <p14:creationId xmlns:p14="http://schemas.microsoft.com/office/powerpoint/2010/main" val="82429754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u="sng" dirty="0"/>
              <a:t>Scenario 1</a:t>
            </a:r>
            <a:r>
              <a:rPr lang="en-US" sz="2000" dirty="0"/>
              <a:t>: Locomotive roof to trackside pole-mount </a:t>
            </a:r>
            <a:r>
              <a:rPr lang="en-US" sz="2000" dirty="0" smtClean="0"/>
              <a:t>antenna          (using 15-11-0464-01)</a:t>
            </a:r>
            <a:endParaRPr lang="en-US" sz="20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64510639"/>
              </p:ext>
            </p:extLst>
          </p:nvPr>
        </p:nvGraphicFramePr>
        <p:xfrm>
          <a:off x="381000" y="1384300"/>
          <a:ext cx="8382000" cy="5016500"/>
        </p:xfrm>
        <a:graphic>
          <a:graphicData uri="http://schemas.openxmlformats.org/drawingml/2006/table">
            <a:tbl>
              <a:tblPr firstRow="1" bandRow="1">
                <a:tableStyleId>{5C22544A-7EE6-4342-B048-85BDC9FD1C3A}</a:tableStyleId>
              </a:tblPr>
              <a:tblGrid>
                <a:gridCol w="2794000"/>
                <a:gridCol w="2794000"/>
                <a:gridCol w="2794000"/>
              </a:tblGrid>
              <a:tr h="155432">
                <a:tc gridSpan="2">
                  <a:txBody>
                    <a:bodyPr/>
                    <a:lstStyle/>
                    <a:p>
                      <a:pPr algn="ctr" fontAlgn="b"/>
                      <a:r>
                        <a:rPr lang="it-IT" sz="1100" b="1" i="0" u="none" strike="noStrike" dirty="0">
                          <a:solidFill>
                            <a:srgbClr val="FFFFFF"/>
                          </a:solidFill>
                          <a:effectLst/>
                          <a:latin typeface="Calibri"/>
                        </a:rPr>
                        <a:t>Channel Model </a:t>
                      </a:r>
                      <a:r>
                        <a:rPr lang="it-IT" sz="1100" b="1" i="0" u="none" strike="noStrike" dirty="0" err="1">
                          <a:solidFill>
                            <a:srgbClr val="FFFFFF"/>
                          </a:solidFill>
                          <a:effectLst/>
                          <a:latin typeface="Calibri"/>
                        </a:rPr>
                        <a:t>Parameters</a:t>
                      </a:r>
                      <a:endParaRPr lang="it-IT" sz="1100" b="1" i="0" u="none" strike="noStrike" dirty="0">
                        <a:solidFill>
                          <a:srgbClr val="FFFFFF"/>
                        </a:solidFill>
                        <a:effectLst/>
                        <a:latin typeface="Calibri"/>
                      </a:endParaRP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155432">
                <a:tc>
                  <a:txBody>
                    <a:bodyPr/>
                    <a:lstStyle/>
                    <a:p>
                      <a:pPr algn="l" fontAlgn="b"/>
                      <a:r>
                        <a:rPr lang="en-US" sz="1100" b="0" i="0" u="none" strike="noStrike">
                          <a:solidFill>
                            <a:srgbClr val="000000"/>
                          </a:solidFill>
                          <a:effectLst/>
                          <a:latin typeface="Calibri"/>
                        </a:rPr>
                        <a:t>Frequency (MHz)</a:t>
                      </a:r>
                    </a:p>
                  </a:txBody>
                  <a:tcPr marL="12700" marR="12700" marT="12700" marB="0" anchor="b"/>
                </a:tc>
                <a:tc>
                  <a:txBody>
                    <a:bodyPr/>
                    <a:lstStyle/>
                    <a:p>
                      <a:pPr algn="r" fontAlgn="b"/>
                      <a:r>
                        <a:rPr lang="en-US" sz="1100" b="0" i="0" u="none" strike="noStrike">
                          <a:solidFill>
                            <a:srgbClr val="000000"/>
                          </a:solidFill>
                          <a:effectLst/>
                          <a:latin typeface="Calibri"/>
                        </a:rPr>
                        <a:t>220</a:t>
                      </a:r>
                    </a:p>
                  </a:txBody>
                  <a:tcPr marL="12700" marR="12700" marT="12700" marB="0" anchor="b"/>
                </a:tc>
                <a:tc>
                  <a:txBody>
                    <a:bodyPr/>
                    <a:lstStyle/>
                    <a:p>
                      <a:pPr algn="r" fontAlgn="b"/>
                      <a:r>
                        <a:rPr lang="de-DE" sz="1100" b="0" i="0" u="none" strike="noStrike">
                          <a:solidFill>
                            <a:srgbClr val="000000"/>
                          </a:solidFill>
                          <a:effectLst/>
                          <a:latin typeface="Calibri"/>
                        </a:rPr>
                        <a:t>Valid Range 150-2400 MHz</a:t>
                      </a:r>
                    </a:p>
                  </a:txBody>
                  <a:tcPr marL="12700" marR="12700" marT="12700" marB="0" anchor="b"/>
                </a:tc>
              </a:tr>
              <a:tr h="277269">
                <a:tc>
                  <a:txBody>
                    <a:bodyPr/>
                    <a:lstStyle/>
                    <a:p>
                      <a:pPr algn="l" fontAlgn="b"/>
                      <a:r>
                        <a:rPr lang="en-US" sz="1100" b="0" i="0" u="none" strike="noStrike" dirty="0">
                          <a:solidFill>
                            <a:srgbClr val="000000"/>
                          </a:solidFill>
                          <a:effectLst/>
                          <a:latin typeface="Calibri"/>
                        </a:rPr>
                        <a:t>Collector Antenna Height (m)</a:t>
                      </a:r>
                    </a:p>
                  </a:txBody>
                  <a:tcPr marL="12700" marR="12700" marT="12700" marB="0" anchor="b"/>
                </a:tc>
                <a:tc>
                  <a:txBody>
                    <a:bodyPr/>
                    <a:lstStyle/>
                    <a:p>
                      <a:pPr algn="r" fontAlgn="b"/>
                      <a:r>
                        <a:rPr lang="en-US" sz="1100" b="0" i="0" u="none" strike="noStrike" dirty="0">
                          <a:solidFill>
                            <a:srgbClr val="000000"/>
                          </a:solidFill>
                          <a:effectLst/>
                          <a:latin typeface="Calibri"/>
                        </a:rPr>
                        <a:t>10</a:t>
                      </a:r>
                    </a:p>
                  </a:txBody>
                  <a:tcPr marL="12700" marR="12700" marT="12700" marB="0" anchor="b"/>
                </a:tc>
                <a:tc>
                  <a:txBody>
                    <a:bodyPr/>
                    <a:lstStyle/>
                    <a:p>
                      <a:pPr algn="r" fontAlgn="b"/>
                      <a:r>
                        <a:rPr lang="en-US" sz="1100" b="0" i="0" u="none" strike="noStrike" dirty="0" err="1">
                          <a:solidFill>
                            <a:srgbClr val="000000"/>
                          </a:solidFill>
                          <a:effectLst/>
                          <a:latin typeface="Calibri"/>
                        </a:rPr>
                        <a:t>Hata</a:t>
                      </a:r>
                      <a:r>
                        <a:rPr lang="en-US" sz="1100" b="0" i="0" u="none" strike="noStrike" dirty="0">
                          <a:solidFill>
                            <a:srgbClr val="000000"/>
                          </a:solidFill>
                          <a:effectLst/>
                          <a:latin typeface="Calibri"/>
                        </a:rPr>
                        <a:t> Valid Range 30-200 m, including terrain. </a:t>
                      </a:r>
                      <a:r>
                        <a:rPr lang="en-US" sz="1100" b="0" i="0" u="none" strike="noStrike" dirty="0" err="1">
                          <a:solidFill>
                            <a:srgbClr val="000000"/>
                          </a:solidFill>
                          <a:effectLst/>
                          <a:latin typeface="Calibri"/>
                        </a:rPr>
                        <a:t>Erceg</a:t>
                      </a:r>
                      <a:r>
                        <a:rPr lang="en-US" sz="1100" b="0" i="0" u="none" strike="noStrike" dirty="0">
                          <a:solidFill>
                            <a:srgbClr val="000000"/>
                          </a:solidFill>
                          <a:effectLst/>
                          <a:latin typeface="Calibri"/>
                        </a:rPr>
                        <a:t> Valid Range 10-80m, including terrain</a:t>
                      </a:r>
                    </a:p>
                  </a:txBody>
                  <a:tcPr marL="12700" marR="12700" marT="12700" marB="0" anchor="b"/>
                </a:tc>
              </a:tr>
              <a:tr h="155432">
                <a:tc>
                  <a:txBody>
                    <a:bodyPr/>
                    <a:lstStyle/>
                    <a:p>
                      <a:pPr algn="l" fontAlgn="b"/>
                      <a:r>
                        <a:rPr lang="en-US" sz="1100" b="0" i="0" u="none" strike="noStrike">
                          <a:solidFill>
                            <a:srgbClr val="000000"/>
                          </a:solidFill>
                          <a:effectLst/>
                          <a:latin typeface="Calibri"/>
                        </a:rPr>
                        <a:t>Endpoint Antenna Height (m)</a:t>
                      </a:r>
                    </a:p>
                  </a:txBody>
                  <a:tcPr marL="12700" marR="12700" marT="12700" marB="0" anchor="b"/>
                </a:tc>
                <a:tc>
                  <a:txBody>
                    <a:bodyPr/>
                    <a:lstStyle/>
                    <a:p>
                      <a:pPr algn="r" fontAlgn="b"/>
                      <a:r>
                        <a:rPr lang="en-US" sz="1100" b="0" i="0" u="none" strike="noStrike">
                          <a:solidFill>
                            <a:srgbClr val="000000"/>
                          </a:solidFill>
                          <a:effectLst/>
                          <a:latin typeface="Calibri"/>
                        </a:rPr>
                        <a:t>5</a:t>
                      </a:r>
                    </a:p>
                  </a:txBody>
                  <a:tcPr marL="12700" marR="12700" marT="12700" marB="0" anchor="b"/>
                </a:tc>
                <a:tc>
                  <a:txBody>
                    <a:bodyPr/>
                    <a:lstStyle/>
                    <a:p>
                      <a:pPr algn="r" fontAlgn="b"/>
                      <a:r>
                        <a:rPr lang="en-US" sz="1100" b="0" i="0" u="none" strike="noStrike">
                          <a:solidFill>
                            <a:srgbClr val="000000"/>
                          </a:solidFill>
                          <a:effectLst/>
                          <a:latin typeface="Calibri"/>
                        </a:rPr>
                        <a:t>Hata Valid Range 1-10 m, Erceg Fixed to 2m.</a:t>
                      </a:r>
                    </a:p>
                  </a:txBody>
                  <a:tcPr marL="12700" marR="12700" marT="12700" marB="0" anchor="b"/>
                </a:tc>
              </a:tr>
              <a:tr h="155432">
                <a:tc>
                  <a:txBody>
                    <a:bodyPr/>
                    <a:lstStyle/>
                    <a:p>
                      <a:pPr algn="l" fontAlgn="b"/>
                      <a:r>
                        <a:rPr lang="fr-FR" sz="1100" b="0" i="0" u="none" strike="noStrike">
                          <a:solidFill>
                            <a:srgbClr val="000000"/>
                          </a:solidFill>
                          <a:effectLst/>
                          <a:latin typeface="Calibri"/>
                        </a:rPr>
                        <a:t>Distance (km)</a:t>
                      </a:r>
                    </a:p>
                  </a:txBody>
                  <a:tcPr marL="12700" marR="12700" marT="12700" marB="0" anchor="b"/>
                </a:tc>
                <a:tc>
                  <a:txBody>
                    <a:bodyPr/>
                    <a:lstStyle/>
                    <a:p>
                      <a:pPr algn="r" fontAlgn="b"/>
                      <a:r>
                        <a:rPr lang="en-US" sz="1100" b="0" i="0" u="none" strike="noStrike">
                          <a:solidFill>
                            <a:srgbClr val="000000"/>
                          </a:solidFill>
                          <a:effectLst/>
                          <a:latin typeface="Calibri"/>
                        </a:rPr>
                        <a:t>15</a:t>
                      </a:r>
                    </a:p>
                  </a:txBody>
                  <a:tcPr marL="12700" marR="12700" marT="12700" marB="0" anchor="b"/>
                </a:tc>
                <a:tc>
                  <a:txBody>
                    <a:bodyPr/>
                    <a:lstStyle/>
                    <a:p>
                      <a:pPr algn="r" fontAlgn="b"/>
                      <a:r>
                        <a:rPr lang="en-US" sz="1100" b="0" i="0" u="none" strike="noStrike">
                          <a:solidFill>
                            <a:srgbClr val="000000"/>
                          </a:solidFill>
                          <a:effectLst/>
                          <a:latin typeface="Calibri"/>
                        </a:rPr>
                        <a:t>Valid Range 1-20 km</a:t>
                      </a:r>
                    </a:p>
                  </a:txBody>
                  <a:tcPr marL="12700" marR="12700" marT="12700" marB="0" anchor="b"/>
                </a:tc>
              </a:tr>
              <a:tr h="155432">
                <a:tc gridSpan="2">
                  <a:txBody>
                    <a:bodyPr/>
                    <a:lstStyle/>
                    <a:p>
                      <a:pPr algn="ctr" fontAlgn="b"/>
                      <a:r>
                        <a:rPr lang="en-US" sz="1100" b="1" i="0" u="none" strike="noStrike" dirty="0">
                          <a:solidFill>
                            <a:srgbClr val="FFFFFF"/>
                          </a:solidFill>
                          <a:effectLst/>
                          <a:latin typeface="Calibri"/>
                        </a:rPr>
                        <a:t> Downlink Path Loss Calculation</a:t>
                      </a: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155432">
                <a:tc>
                  <a:txBody>
                    <a:bodyPr/>
                    <a:lstStyle/>
                    <a:p>
                      <a:pPr algn="l" fontAlgn="b"/>
                      <a:r>
                        <a:rPr lang="pl-PL" sz="1100" b="0" i="0" u="none" strike="noStrike">
                          <a:solidFill>
                            <a:srgbClr val="000000"/>
                          </a:solidFill>
                          <a:effectLst/>
                          <a:latin typeface="Calibri"/>
                        </a:rPr>
                        <a:t>Collector Tx Power (dBm)</a:t>
                      </a:r>
                    </a:p>
                  </a:txBody>
                  <a:tcPr marL="12700" marR="12700" marT="12700" marB="0" anchor="b"/>
                </a:tc>
                <a:tc>
                  <a:txBody>
                    <a:bodyPr/>
                    <a:lstStyle/>
                    <a:p>
                      <a:pPr algn="r" fontAlgn="b"/>
                      <a:r>
                        <a:rPr lang="en-US" sz="1100" b="0" i="0" u="none" strike="noStrike">
                          <a:solidFill>
                            <a:srgbClr val="000000"/>
                          </a:solidFill>
                          <a:effectLst/>
                          <a:latin typeface="Calibri"/>
                        </a:rPr>
                        <a:t>44</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155432">
                <a:tc>
                  <a:txBody>
                    <a:bodyPr/>
                    <a:lstStyle/>
                    <a:p>
                      <a:pPr algn="l" fontAlgn="b"/>
                      <a:r>
                        <a:rPr lang="is-IS" sz="1100" b="0" i="0" u="none" strike="noStrike">
                          <a:solidFill>
                            <a:srgbClr val="000000"/>
                          </a:solidFill>
                          <a:effectLst/>
                          <a:latin typeface="Calibri"/>
                        </a:rPr>
                        <a:t>Collector Tx Antenna Gain (dBi)</a:t>
                      </a:r>
                    </a:p>
                  </a:txBody>
                  <a:tcPr marL="12700" marR="12700" marT="12700" marB="0" anchor="b"/>
                </a:tc>
                <a:tc>
                  <a:txBody>
                    <a:bodyPr/>
                    <a:lstStyle/>
                    <a:p>
                      <a:pPr algn="r" fontAlgn="b"/>
                      <a:r>
                        <a:rPr lang="en-US" sz="1100" b="0" i="0" u="none" strike="noStrike" dirty="0" smtClean="0">
                          <a:solidFill>
                            <a:srgbClr val="000000"/>
                          </a:solidFill>
                          <a:effectLst/>
                          <a:latin typeface="Calibri"/>
                        </a:rPr>
                        <a:t>3</a:t>
                      </a:r>
                      <a:endParaRPr lang="en-US" sz="1100" b="0" i="0" u="none" strike="noStrike" dirty="0">
                        <a:solidFill>
                          <a:srgbClr val="000000"/>
                        </a:solidFill>
                        <a:effectLst/>
                        <a:latin typeface="Calibri"/>
                      </a:endParaRPr>
                    </a:p>
                  </a:txBody>
                  <a:tcPr marL="12700" marR="12700" marT="12700" marB="0" anchor="b"/>
                </a:tc>
                <a:tc>
                  <a:txBody>
                    <a:bodyPr/>
                    <a:lstStyle/>
                    <a:p>
                      <a:pPr algn="r" fontAlgn="b"/>
                      <a:r>
                        <a:rPr lang="en-US" sz="1100" b="0" i="0" u="none" strike="noStrike" dirty="0">
                          <a:solidFill>
                            <a:srgbClr val="000000"/>
                          </a:solidFill>
                          <a:effectLst/>
                          <a:latin typeface="Calibri"/>
                        </a:rPr>
                        <a:t>Subject to </a:t>
                      </a:r>
                      <a:r>
                        <a:rPr lang="en-US" sz="1100" b="0" i="0" u="none" strike="noStrike" dirty="0" err="1">
                          <a:solidFill>
                            <a:srgbClr val="000000"/>
                          </a:solidFill>
                          <a:effectLst/>
                          <a:latin typeface="Calibri"/>
                        </a:rPr>
                        <a:t>Tx</a:t>
                      </a:r>
                      <a:r>
                        <a:rPr lang="en-US" sz="1100" b="0" i="0" u="none" strike="noStrike" dirty="0">
                          <a:solidFill>
                            <a:srgbClr val="000000"/>
                          </a:solidFill>
                          <a:effectLst/>
                          <a:latin typeface="Calibri"/>
                        </a:rPr>
                        <a:t> Power Regulations</a:t>
                      </a:r>
                    </a:p>
                  </a:txBody>
                  <a:tcPr marL="12700" marR="12700" marT="12700" marB="0" anchor="b"/>
                </a:tc>
              </a:tr>
              <a:tr h="277269">
                <a:tc>
                  <a:txBody>
                    <a:bodyPr/>
                    <a:lstStyle/>
                    <a:p>
                      <a:pPr algn="l" fontAlgn="b"/>
                      <a:r>
                        <a:rPr lang="en-US" sz="1100" b="0" i="0" u="none" strike="noStrike">
                          <a:solidFill>
                            <a:srgbClr val="000000"/>
                          </a:solidFill>
                          <a:effectLst/>
                          <a:latin typeface="Calibri"/>
                        </a:rPr>
                        <a:t>Path Loss (dB)</a:t>
                      </a:r>
                    </a:p>
                  </a:txBody>
                  <a:tcPr marL="12700" marR="12700" marT="12700" marB="0" anchor="b"/>
                </a:tc>
                <a:tc>
                  <a:txBody>
                    <a:bodyPr/>
                    <a:lstStyle/>
                    <a:p>
                      <a:pPr algn="r" fontAlgn="b"/>
                      <a:r>
                        <a:rPr lang="en-US" sz="1100" b="0" i="0" u="none" strike="noStrike">
                          <a:solidFill>
                            <a:srgbClr val="000000"/>
                          </a:solidFill>
                          <a:effectLst/>
                          <a:latin typeface="Calibri"/>
                        </a:rPr>
                        <a:t>-149.69</a:t>
                      </a:r>
                    </a:p>
                  </a:txBody>
                  <a:tcPr marL="12700" marR="12700" marT="12700" marB="0" anchor="b"/>
                </a:tc>
                <a:tc>
                  <a:txBody>
                    <a:bodyPr/>
                    <a:lstStyle/>
                    <a:p>
                      <a:pPr algn="r" fontAlgn="b"/>
                      <a:r>
                        <a:rPr lang="en-US" sz="1100" b="0" i="0" u="none" strike="noStrike">
                          <a:solidFill>
                            <a:srgbClr val="000000"/>
                          </a:solidFill>
                          <a:effectLst/>
                          <a:latin typeface="Calibri"/>
                        </a:rPr>
                        <a:t>Must reference the right path loss from the Hata or Erceg worksheet</a:t>
                      </a:r>
                    </a:p>
                  </a:txBody>
                  <a:tcPr marL="12700" marR="12700" marT="12700" marB="0" anchor="b"/>
                </a:tc>
              </a:tr>
              <a:tr h="155432">
                <a:tc>
                  <a:txBody>
                    <a:bodyPr/>
                    <a:lstStyle/>
                    <a:p>
                      <a:pPr algn="l" fontAlgn="b"/>
                      <a:r>
                        <a:rPr lang="en-US" sz="1100" b="0" i="0" u="none" strike="noStrike">
                          <a:solidFill>
                            <a:srgbClr val="000000"/>
                          </a:solidFill>
                          <a:effectLst/>
                          <a:latin typeface="Calibri"/>
                        </a:rPr>
                        <a:t>Shadowing Margin (dB)</a:t>
                      </a:r>
                    </a:p>
                  </a:txBody>
                  <a:tcPr marL="12700" marR="12700" marT="12700" marB="0" anchor="b"/>
                </a:tc>
                <a:tc>
                  <a:txBody>
                    <a:bodyPr/>
                    <a:lstStyle/>
                    <a:p>
                      <a:pPr algn="r" fontAlgn="b"/>
                      <a:r>
                        <a:rPr lang="en-US" sz="1100" b="0" i="0" u="none" strike="noStrike">
                          <a:solidFill>
                            <a:srgbClr val="000000"/>
                          </a:solidFill>
                          <a:effectLst/>
                          <a:latin typeface="Calibri"/>
                        </a:rPr>
                        <a:t>-12</a:t>
                      </a:r>
                    </a:p>
                  </a:txBody>
                  <a:tcPr marL="12700" marR="12700" marT="12700" marB="0" anchor="b"/>
                </a:tc>
                <a:tc>
                  <a:txBody>
                    <a:bodyPr/>
                    <a:lstStyle/>
                    <a:p>
                      <a:pPr algn="r" fontAlgn="b"/>
                      <a:r>
                        <a:rPr lang="en-US" sz="1100" b="0" i="0" u="none" strike="noStrike">
                          <a:solidFill>
                            <a:srgbClr val="000000"/>
                          </a:solidFill>
                          <a:effectLst/>
                          <a:latin typeface="Calibri"/>
                        </a:rPr>
                        <a:t>To buffer against variable shadowing loss</a:t>
                      </a:r>
                    </a:p>
                  </a:txBody>
                  <a:tcPr marL="12700" marR="12700" marT="12700" marB="0" anchor="b"/>
                </a:tc>
              </a:tr>
              <a:tr h="155432">
                <a:tc>
                  <a:txBody>
                    <a:bodyPr/>
                    <a:lstStyle/>
                    <a:p>
                      <a:pPr algn="l" fontAlgn="b"/>
                      <a:r>
                        <a:rPr lang="es-ES_tradnl" sz="1100" b="0" i="0" u="none" strike="noStrike">
                          <a:solidFill>
                            <a:srgbClr val="000000"/>
                          </a:solidFill>
                          <a:effectLst/>
                          <a:latin typeface="Calibri"/>
                        </a:rPr>
                        <a:t>Penetration Loss (dB)</a:t>
                      </a:r>
                    </a:p>
                  </a:txBody>
                  <a:tcPr marL="12700" marR="12700" marT="12700" marB="0" anchor="b"/>
                </a:tc>
                <a:tc>
                  <a:txBody>
                    <a:bodyPr/>
                    <a:lstStyle/>
                    <a:p>
                      <a:pPr algn="r" fontAlgn="b"/>
                      <a:r>
                        <a:rPr lang="en-US" sz="1100" b="0" i="0" u="none" strike="noStrike">
                          <a:solidFill>
                            <a:srgbClr val="000000"/>
                          </a:solidFill>
                          <a:effectLst/>
                          <a:latin typeface="Calibri"/>
                        </a:rPr>
                        <a:t>0</a:t>
                      </a:r>
                    </a:p>
                  </a:txBody>
                  <a:tcPr marL="12700" marR="12700" marT="12700" marB="0" anchor="b"/>
                </a:tc>
                <a:tc>
                  <a:txBody>
                    <a:bodyPr/>
                    <a:lstStyle/>
                    <a:p>
                      <a:pPr algn="r" fontAlgn="b"/>
                      <a:r>
                        <a:rPr lang="en-US" sz="1100" b="0" i="0" u="none" strike="noStrike">
                          <a:solidFill>
                            <a:srgbClr val="000000"/>
                          </a:solidFill>
                          <a:effectLst/>
                          <a:latin typeface="Calibri"/>
                        </a:rPr>
                        <a:t>For underground vaults, etc.</a:t>
                      </a:r>
                    </a:p>
                  </a:txBody>
                  <a:tcPr marL="12700" marR="12700" marT="12700" marB="0" anchor="b"/>
                </a:tc>
              </a:tr>
              <a:tr h="277269">
                <a:tc>
                  <a:txBody>
                    <a:bodyPr/>
                    <a:lstStyle/>
                    <a:p>
                      <a:pPr algn="l" fontAlgn="b"/>
                      <a:r>
                        <a:rPr lang="en-US" sz="1100" b="0" i="0" u="none" strike="noStrike">
                          <a:solidFill>
                            <a:srgbClr val="000000"/>
                          </a:solidFill>
                          <a:effectLst/>
                          <a:latin typeface="Calibri"/>
                        </a:rPr>
                        <a:t>Endpoint Rx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If using same antenna for Tx, must be same as in Uplink Table</a:t>
                      </a:r>
                    </a:p>
                  </a:txBody>
                  <a:tcPr marL="12700" marR="12700" marT="12700" marB="0" anchor="b"/>
                </a:tc>
              </a:tr>
              <a:tr h="155432">
                <a:tc>
                  <a:txBody>
                    <a:bodyPr/>
                    <a:lstStyle/>
                    <a:p>
                      <a:pPr algn="l" fontAlgn="b"/>
                      <a:r>
                        <a:rPr lang="en-US" sz="1100" b="0" i="0" u="none" strike="noStrike">
                          <a:solidFill>
                            <a:srgbClr val="000000"/>
                          </a:solidFill>
                          <a:effectLst/>
                          <a:latin typeface="Calibri"/>
                        </a:rPr>
                        <a:t>Endpoint Interference (dB)</a:t>
                      </a:r>
                    </a:p>
                  </a:txBody>
                  <a:tcPr marL="12700" marR="12700" marT="12700" marB="0" anchor="b"/>
                </a:tc>
                <a:tc>
                  <a:txBody>
                    <a:bodyPr/>
                    <a:lstStyle/>
                    <a:p>
                      <a:pPr algn="r" fontAlgn="b"/>
                      <a:r>
                        <a:rPr lang="en-US" sz="1100" b="0" i="0" u="none" strike="noStrike">
                          <a:solidFill>
                            <a:srgbClr val="000000"/>
                          </a:solidFill>
                          <a:effectLst/>
                          <a:latin typeface="Calibri"/>
                        </a:rPr>
                        <a:t>1</a:t>
                      </a:r>
                    </a:p>
                  </a:txBody>
                  <a:tcPr marL="12700" marR="12700" marT="12700" marB="0" anchor="b"/>
                </a:tc>
                <a:tc>
                  <a:txBody>
                    <a:bodyPr/>
                    <a:lstStyle/>
                    <a:p>
                      <a:pPr algn="r" fontAlgn="b"/>
                      <a:r>
                        <a:rPr lang="en-US" sz="1100" b="0" i="0" u="none" strike="noStrike">
                          <a:solidFill>
                            <a:srgbClr val="000000"/>
                          </a:solidFill>
                          <a:effectLst/>
                          <a:latin typeface="Calibri"/>
                        </a:rPr>
                        <a:t>Rise over Thermal Interference</a:t>
                      </a:r>
                    </a:p>
                  </a:txBody>
                  <a:tcPr marL="12700" marR="12700" marT="12700" marB="0" anchor="b"/>
                </a:tc>
              </a:tr>
              <a:tr h="155837">
                <a:tc>
                  <a:txBody>
                    <a:bodyPr/>
                    <a:lstStyle/>
                    <a:p>
                      <a:pPr algn="l" fontAlgn="b"/>
                      <a:r>
                        <a:rPr lang="en-US" sz="1100" b="0" i="0" u="none" strike="noStrike">
                          <a:solidFill>
                            <a:srgbClr val="000000"/>
                          </a:solidFill>
                          <a:effectLst/>
                          <a:latin typeface="Calibri"/>
                        </a:rPr>
                        <a:t>Rx Power at Endpoint (dBm)</a:t>
                      </a:r>
                    </a:p>
                  </a:txBody>
                  <a:tcPr marL="12700" marR="12700" marT="12700" marB="0" anchor="b"/>
                </a:tc>
                <a:tc>
                  <a:txBody>
                    <a:bodyPr/>
                    <a:lstStyle/>
                    <a:p>
                      <a:pPr algn="r" fontAlgn="b"/>
                      <a:r>
                        <a:rPr lang="en-US" sz="1200" b="1" i="0" u="none" strike="noStrike">
                          <a:solidFill>
                            <a:srgbClr val="000000"/>
                          </a:solidFill>
                          <a:effectLst/>
                          <a:latin typeface="Calibri"/>
                        </a:rPr>
                        <a:t>-111.69</a:t>
                      </a:r>
                    </a:p>
                  </a:txBody>
                  <a:tcPr marL="12700" marR="12700" marT="12700" marB="0" anchor="b"/>
                </a:tc>
                <a:tc>
                  <a:txBody>
                    <a:bodyPr/>
                    <a:lstStyle/>
                    <a:p>
                      <a:pPr algn="r" fontAlgn="b"/>
                      <a:r>
                        <a:rPr lang="en-US" sz="1100" b="0" i="0" u="none" strike="noStrike">
                          <a:solidFill>
                            <a:srgbClr val="000000"/>
                          </a:solidFill>
                          <a:effectLst/>
                          <a:latin typeface="Calibri"/>
                        </a:rPr>
                        <a:t>Compare against Rx sensitivity</a:t>
                      </a:r>
                    </a:p>
                  </a:txBody>
                  <a:tcPr marL="12700" marR="12700" marT="12700" marB="0" anchor="b"/>
                </a:tc>
              </a:tr>
              <a:tr h="155432">
                <a:tc gridSpan="2">
                  <a:txBody>
                    <a:bodyPr/>
                    <a:lstStyle/>
                    <a:p>
                      <a:pPr algn="ctr" fontAlgn="b"/>
                      <a:r>
                        <a:rPr lang="en-US" sz="1100" b="1" i="0" u="none" strike="noStrike" dirty="0">
                          <a:solidFill>
                            <a:srgbClr val="FFFFFF"/>
                          </a:solidFill>
                          <a:effectLst/>
                          <a:latin typeface="Calibri"/>
                        </a:rPr>
                        <a:t> Uplink Path Loss Calculation</a:t>
                      </a: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277269">
                <a:tc>
                  <a:txBody>
                    <a:bodyPr/>
                    <a:lstStyle/>
                    <a:p>
                      <a:pPr algn="l" fontAlgn="b"/>
                      <a:r>
                        <a:rPr lang="en-US" sz="1100" b="0" i="0" u="none" strike="noStrike">
                          <a:solidFill>
                            <a:srgbClr val="000000"/>
                          </a:solidFill>
                          <a:effectLst/>
                          <a:latin typeface="Calibri"/>
                        </a:rPr>
                        <a:t>Endpoint Tx Power (dBm)</a:t>
                      </a:r>
                    </a:p>
                  </a:txBody>
                  <a:tcPr marL="12700" marR="12700" marT="12700" marB="0" anchor="b"/>
                </a:tc>
                <a:tc>
                  <a:txBody>
                    <a:bodyPr/>
                    <a:lstStyle/>
                    <a:p>
                      <a:pPr algn="r" fontAlgn="b"/>
                      <a:r>
                        <a:rPr lang="en-US" sz="1100" b="0" i="0" u="none" strike="noStrike">
                          <a:solidFill>
                            <a:srgbClr val="000000"/>
                          </a:solidFill>
                          <a:effectLst/>
                          <a:latin typeface="Calibri"/>
                        </a:rPr>
                        <a:t>44</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 Can be different from Collector</a:t>
                      </a:r>
                    </a:p>
                  </a:txBody>
                  <a:tcPr marL="12700" marR="12700" marT="12700" marB="0" anchor="b"/>
                </a:tc>
              </a:tr>
              <a:tr h="155432">
                <a:tc>
                  <a:txBody>
                    <a:bodyPr/>
                    <a:lstStyle/>
                    <a:p>
                      <a:pPr algn="l" fontAlgn="b"/>
                      <a:r>
                        <a:rPr lang="en-US" sz="1100" b="0" i="0" u="none" strike="noStrike">
                          <a:solidFill>
                            <a:srgbClr val="000000"/>
                          </a:solidFill>
                          <a:effectLst/>
                          <a:latin typeface="Calibri"/>
                        </a:rPr>
                        <a:t>Endpoint Tx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155432">
                <a:tc>
                  <a:txBody>
                    <a:bodyPr/>
                    <a:lstStyle/>
                    <a:p>
                      <a:pPr algn="l" fontAlgn="b"/>
                      <a:r>
                        <a:rPr lang="es-ES_tradnl" sz="1100" b="0" i="0" u="none" strike="noStrike">
                          <a:solidFill>
                            <a:srgbClr val="000000"/>
                          </a:solidFill>
                          <a:effectLst/>
                          <a:latin typeface="Calibri"/>
                        </a:rPr>
                        <a:t>Penetration Loss (dB)</a:t>
                      </a:r>
                    </a:p>
                  </a:txBody>
                  <a:tcPr marL="12700" marR="12700" marT="12700" marB="0" anchor="b"/>
                </a:tc>
                <a:tc>
                  <a:txBody>
                    <a:bodyPr/>
                    <a:lstStyle/>
                    <a:p>
                      <a:pPr algn="r" fontAlgn="b"/>
                      <a:r>
                        <a:rPr lang="en-US" sz="1100" b="0" i="0" u="none" strike="noStrike">
                          <a:solidFill>
                            <a:srgbClr val="000000"/>
                          </a:solidFill>
                          <a:effectLst/>
                          <a:latin typeface="Calibri"/>
                        </a:rPr>
                        <a:t>0</a:t>
                      </a:r>
                    </a:p>
                  </a:txBody>
                  <a:tcPr marL="12700" marR="12700" marT="12700" marB="0" anchor="b"/>
                </a:tc>
                <a:tc>
                  <a:txBody>
                    <a:bodyPr/>
                    <a:lstStyle/>
                    <a:p>
                      <a:pPr algn="r" fontAlgn="b"/>
                      <a:r>
                        <a:rPr lang="en-US" sz="1100" b="0" i="0" u="none" strike="noStrike">
                          <a:solidFill>
                            <a:srgbClr val="000000"/>
                          </a:solidFill>
                          <a:effectLst/>
                          <a:latin typeface="Calibri"/>
                        </a:rPr>
                        <a:t>For underground vaults, etc.</a:t>
                      </a:r>
                    </a:p>
                  </a:txBody>
                  <a:tcPr marL="12700" marR="12700" marT="12700" marB="0" anchor="b"/>
                </a:tc>
              </a:tr>
              <a:tr h="155432">
                <a:tc>
                  <a:txBody>
                    <a:bodyPr/>
                    <a:lstStyle/>
                    <a:p>
                      <a:pPr algn="l" fontAlgn="b"/>
                      <a:r>
                        <a:rPr lang="en-US" sz="1100" b="0" i="0" u="none" strike="noStrike">
                          <a:solidFill>
                            <a:srgbClr val="000000"/>
                          </a:solidFill>
                          <a:effectLst/>
                          <a:latin typeface="Calibri"/>
                        </a:rPr>
                        <a:t>Path Loss (dB)</a:t>
                      </a:r>
                    </a:p>
                  </a:txBody>
                  <a:tcPr marL="12700" marR="12700" marT="12700" marB="0" anchor="b"/>
                </a:tc>
                <a:tc>
                  <a:txBody>
                    <a:bodyPr/>
                    <a:lstStyle/>
                    <a:p>
                      <a:pPr algn="r" fontAlgn="b"/>
                      <a:r>
                        <a:rPr lang="en-US" sz="1100" b="0" i="0" u="none" strike="noStrike">
                          <a:solidFill>
                            <a:srgbClr val="000000"/>
                          </a:solidFill>
                          <a:effectLst/>
                          <a:latin typeface="Calibri"/>
                        </a:rPr>
                        <a:t>-149.69</a:t>
                      </a:r>
                    </a:p>
                  </a:txBody>
                  <a:tcPr marL="12700" marR="12700" marT="12700" marB="0" anchor="b"/>
                </a:tc>
                <a:tc>
                  <a:txBody>
                    <a:bodyPr/>
                    <a:lstStyle/>
                    <a:p>
                      <a:pPr algn="r" fontAlgn="b"/>
                      <a:r>
                        <a:rPr lang="en-US" sz="1100" b="0" i="0" u="none" strike="noStrike">
                          <a:solidFill>
                            <a:srgbClr val="000000"/>
                          </a:solidFill>
                          <a:effectLst/>
                          <a:latin typeface="Calibri"/>
                        </a:rPr>
                        <a:t>Same as Downlink</a:t>
                      </a:r>
                    </a:p>
                  </a:txBody>
                  <a:tcPr marL="12700" marR="12700" marT="12700" marB="0" anchor="b"/>
                </a:tc>
              </a:tr>
              <a:tr h="155432">
                <a:tc>
                  <a:txBody>
                    <a:bodyPr/>
                    <a:lstStyle/>
                    <a:p>
                      <a:pPr algn="l" fontAlgn="b"/>
                      <a:r>
                        <a:rPr lang="en-US" sz="1100" b="0" i="0" u="none" strike="noStrike" dirty="0">
                          <a:solidFill>
                            <a:srgbClr val="000000"/>
                          </a:solidFill>
                          <a:effectLst/>
                          <a:latin typeface="Calibri"/>
                        </a:rPr>
                        <a:t>Shadowing Margin (dB)</a:t>
                      </a:r>
                    </a:p>
                  </a:txBody>
                  <a:tcPr marL="12700" marR="12700" marT="12700" marB="0" anchor="b"/>
                </a:tc>
                <a:tc>
                  <a:txBody>
                    <a:bodyPr/>
                    <a:lstStyle/>
                    <a:p>
                      <a:pPr algn="r" fontAlgn="b"/>
                      <a:r>
                        <a:rPr lang="en-US" sz="1100" b="0" i="0" u="none" strike="noStrike">
                          <a:solidFill>
                            <a:srgbClr val="000000"/>
                          </a:solidFill>
                          <a:effectLst/>
                          <a:latin typeface="Calibri"/>
                        </a:rPr>
                        <a:t>-12</a:t>
                      </a:r>
                    </a:p>
                  </a:txBody>
                  <a:tcPr marL="12700" marR="12700" marT="12700" marB="0" anchor="b"/>
                </a:tc>
                <a:tc>
                  <a:txBody>
                    <a:bodyPr/>
                    <a:lstStyle/>
                    <a:p>
                      <a:pPr algn="r" fontAlgn="b"/>
                      <a:r>
                        <a:rPr lang="en-US" sz="1100" b="0" i="0" u="none" strike="noStrike">
                          <a:solidFill>
                            <a:srgbClr val="000000"/>
                          </a:solidFill>
                          <a:effectLst/>
                          <a:latin typeface="Calibri"/>
                        </a:rPr>
                        <a:t>Same as Downlink</a:t>
                      </a:r>
                    </a:p>
                  </a:txBody>
                  <a:tcPr marL="12700" marR="12700" marT="12700" marB="0" anchor="b"/>
                </a:tc>
              </a:tr>
              <a:tr h="277269">
                <a:tc>
                  <a:txBody>
                    <a:bodyPr/>
                    <a:lstStyle/>
                    <a:p>
                      <a:pPr algn="l" fontAlgn="b"/>
                      <a:r>
                        <a:rPr lang="is-IS" sz="1100" b="0" i="0" u="none" strike="noStrike">
                          <a:solidFill>
                            <a:srgbClr val="000000"/>
                          </a:solidFill>
                          <a:effectLst/>
                          <a:latin typeface="Calibri"/>
                        </a:rPr>
                        <a:t>Collector Rx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If using same antenna for Tx, must be same as in Downlink Table</a:t>
                      </a:r>
                    </a:p>
                  </a:txBody>
                  <a:tcPr marL="12700" marR="12700" marT="12700" marB="0" anchor="b"/>
                </a:tc>
              </a:tr>
              <a:tr h="155432">
                <a:tc>
                  <a:txBody>
                    <a:bodyPr/>
                    <a:lstStyle/>
                    <a:p>
                      <a:pPr algn="l" fontAlgn="b"/>
                      <a:r>
                        <a:rPr lang="en-US" sz="1100" b="0" i="0" u="none" strike="noStrike">
                          <a:solidFill>
                            <a:srgbClr val="000000"/>
                          </a:solidFill>
                          <a:effectLst/>
                          <a:latin typeface="Calibri"/>
                        </a:rPr>
                        <a:t>Collector Interference (dB)</a:t>
                      </a:r>
                    </a:p>
                  </a:txBody>
                  <a:tcPr marL="12700" marR="12700" marT="12700" marB="0" anchor="b"/>
                </a:tc>
                <a:tc>
                  <a:txBody>
                    <a:bodyPr/>
                    <a:lstStyle/>
                    <a:p>
                      <a:pPr algn="r" fontAlgn="b"/>
                      <a:r>
                        <a:rPr lang="en-US" sz="1100" b="0" i="0" u="none" strike="noStrike">
                          <a:solidFill>
                            <a:srgbClr val="000000"/>
                          </a:solidFill>
                          <a:effectLst/>
                          <a:latin typeface="Calibri"/>
                        </a:rPr>
                        <a:t>2</a:t>
                      </a:r>
                    </a:p>
                  </a:txBody>
                  <a:tcPr marL="12700" marR="12700" marT="12700" marB="0" anchor="b"/>
                </a:tc>
                <a:tc>
                  <a:txBody>
                    <a:bodyPr/>
                    <a:lstStyle/>
                    <a:p>
                      <a:pPr algn="r" fontAlgn="b"/>
                      <a:r>
                        <a:rPr lang="en-US" sz="1100" b="0" i="0" u="none" strike="noStrike">
                          <a:solidFill>
                            <a:srgbClr val="000000"/>
                          </a:solidFill>
                          <a:effectLst/>
                          <a:latin typeface="Calibri"/>
                        </a:rPr>
                        <a:t>Rise over Thermal Interference</a:t>
                      </a:r>
                    </a:p>
                  </a:txBody>
                  <a:tcPr marL="12700" marR="12700" marT="12700" marB="0" anchor="b"/>
                </a:tc>
              </a:tr>
              <a:tr h="155837">
                <a:tc>
                  <a:txBody>
                    <a:bodyPr/>
                    <a:lstStyle/>
                    <a:p>
                      <a:pPr algn="l" fontAlgn="b"/>
                      <a:r>
                        <a:rPr lang="en-US" sz="1100" b="0" i="0" u="none" strike="noStrike">
                          <a:solidFill>
                            <a:srgbClr val="000000"/>
                          </a:solidFill>
                          <a:effectLst/>
                          <a:latin typeface="Calibri"/>
                        </a:rPr>
                        <a:t>Rx Power at Collector (dBm)</a:t>
                      </a:r>
                    </a:p>
                  </a:txBody>
                  <a:tcPr marL="12700" marR="12700" marT="12700" marB="0" anchor="b"/>
                </a:tc>
                <a:tc>
                  <a:txBody>
                    <a:bodyPr/>
                    <a:lstStyle/>
                    <a:p>
                      <a:pPr algn="r" fontAlgn="b"/>
                      <a:r>
                        <a:rPr lang="en-US" sz="1200" b="1" i="0" u="none" strike="noStrike">
                          <a:solidFill>
                            <a:srgbClr val="000000"/>
                          </a:solidFill>
                          <a:effectLst/>
                          <a:latin typeface="Calibri"/>
                        </a:rPr>
                        <a:t>-109.69</a:t>
                      </a:r>
                    </a:p>
                  </a:txBody>
                  <a:tcPr marL="12700" marR="12700" marT="12700" marB="0" anchor="b"/>
                </a:tc>
                <a:tc>
                  <a:txBody>
                    <a:bodyPr/>
                    <a:lstStyle/>
                    <a:p>
                      <a:pPr algn="r" fontAlgn="b"/>
                      <a:r>
                        <a:rPr lang="en-US" sz="1100" b="0" i="0" u="none" strike="noStrike" dirty="0">
                          <a:solidFill>
                            <a:srgbClr val="000000"/>
                          </a:solidFill>
                          <a:effectLst/>
                          <a:latin typeface="Calibri"/>
                        </a:rPr>
                        <a:t>Compare against Rx sensitivity</a:t>
                      </a:r>
                    </a:p>
                  </a:txBody>
                  <a:tcPr marL="12700" marR="12700" marT="12700" marB="0" anchor="b"/>
                </a:tc>
              </a:tr>
            </a:tbl>
          </a:graphicData>
        </a:graphic>
      </p:graphicFrame>
      <p:sp>
        <p:nvSpPr>
          <p:cNvPr id="4" name="Date Placeholder 3"/>
          <p:cNvSpPr>
            <a:spLocks noGrp="1"/>
          </p:cNvSpPr>
          <p:nvPr>
            <p:ph type="dt" sz="half" idx="10"/>
          </p:nvPr>
        </p:nvSpPr>
        <p:spPr>
          <a:xfrm>
            <a:off x="685800" y="378281"/>
            <a:ext cx="1600200" cy="215444"/>
          </a:xfrm>
        </p:spPr>
        <p:txBody>
          <a:bodyPr/>
          <a:lstStyle/>
          <a:p>
            <a:r>
              <a:rPr lang="en-US" dirty="0" smtClean="0"/>
              <a:t>September 2011</a:t>
            </a:r>
            <a:endParaRPr lang="en-US" dirty="0"/>
          </a:p>
        </p:txBody>
      </p:sp>
      <p:sp>
        <p:nvSpPr>
          <p:cNvPr id="5" name="Footer Placeholder 4"/>
          <p:cNvSpPr>
            <a:spLocks noGrp="1"/>
          </p:cNvSpPr>
          <p:nvPr>
            <p:ph type="ftr" sz="quarter" idx="11"/>
          </p:nvPr>
        </p:nvSpPr>
        <p:spPr/>
        <p:txBody>
          <a:bodyPr/>
          <a:lstStyle/>
          <a:p>
            <a:r>
              <a:rPr lang="en-US" dirty="0" smtClean="0"/>
              <a:t>Jon Adams, </a:t>
            </a:r>
            <a:r>
              <a:rPr lang="en-US" dirty="0" err="1" smtClean="0"/>
              <a:t>Shu</a:t>
            </a:r>
            <a:r>
              <a:rPr lang="en-US" dirty="0" smtClean="0"/>
              <a:t>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22</a:t>
            </a:fld>
            <a:endParaRPr lang="en-US"/>
          </a:p>
        </p:txBody>
      </p:sp>
      <p:sp>
        <p:nvSpPr>
          <p:cNvPr id="8" name="TextBox 7"/>
          <p:cNvSpPr txBox="1"/>
          <p:nvPr/>
        </p:nvSpPr>
        <p:spPr>
          <a:xfrm>
            <a:off x="2743200" y="1676400"/>
            <a:ext cx="2819400" cy="1077218"/>
          </a:xfrm>
          <a:prstGeom prst="rect">
            <a:avLst/>
          </a:prstGeom>
          <a:solidFill>
            <a:srgbClr val="FFFF00"/>
          </a:solidFill>
        </p:spPr>
        <p:txBody>
          <a:bodyPr wrap="square" rtlCol="0">
            <a:spAutoFit/>
          </a:bodyPr>
          <a:lstStyle/>
          <a:p>
            <a:r>
              <a:rPr lang="en-US" sz="1600" dirty="0" smtClean="0"/>
              <a:t>Note that collector antenna height is not valid for </a:t>
            </a:r>
            <a:r>
              <a:rPr lang="en-US" sz="1600" dirty="0" err="1" smtClean="0"/>
              <a:t>Hata</a:t>
            </a:r>
            <a:r>
              <a:rPr lang="en-US" sz="1600" dirty="0" smtClean="0"/>
              <a:t> model, need further investigation</a:t>
            </a:r>
            <a:endParaRPr lang="en-US" sz="1600" dirty="0"/>
          </a:p>
        </p:txBody>
      </p:sp>
    </p:spTree>
    <p:extLst>
      <p:ext uri="{BB962C8B-B14F-4D97-AF65-F5344CB8AC3E}">
        <p14:creationId xmlns:p14="http://schemas.microsoft.com/office/powerpoint/2010/main" val="90935502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ftr" sz="quarter" idx="11"/>
          </p:nvPr>
        </p:nvSpPr>
        <p:spPr>
          <a:ln/>
        </p:spPr>
        <p:txBody>
          <a:bodyPr/>
          <a:lstStyle/>
          <a:p>
            <a:r>
              <a:rPr lang="en-US" dirty="0" smtClean="0"/>
              <a:t>Jon Adams, </a:t>
            </a:r>
            <a:r>
              <a:rPr lang="en-US" dirty="0" err="1" smtClean="0"/>
              <a:t>Shu</a:t>
            </a:r>
            <a:r>
              <a:rPr lang="en-US" dirty="0" smtClean="0"/>
              <a:t> Kato, </a:t>
            </a:r>
            <a:r>
              <a:rPr lang="en-US" dirty="0" err="1" smtClean="0"/>
              <a:t>Jia-Ru</a:t>
            </a:r>
            <a:r>
              <a:rPr lang="en-US" dirty="0" smtClean="0"/>
              <a:t> Li</a:t>
            </a:r>
            <a:endParaRPr lang="en-US" dirty="0"/>
          </a:p>
        </p:txBody>
      </p:sp>
      <p:sp>
        <p:nvSpPr>
          <p:cNvPr id="34817" name="Title 1"/>
          <p:cNvSpPr>
            <a:spLocks noGrp="1"/>
          </p:cNvSpPr>
          <p:nvPr>
            <p:ph type="title"/>
          </p:nvPr>
        </p:nvSpPr>
        <p:spPr>
          <a:xfrm>
            <a:off x="0" y="457200"/>
            <a:ext cx="9144000" cy="685800"/>
          </a:xfrm>
        </p:spPr>
        <p:txBody>
          <a:bodyPr/>
          <a:lstStyle/>
          <a:p>
            <a:r>
              <a:rPr lang="en-US" sz="2400" dirty="0" smtClean="0"/>
              <a:t/>
            </a:r>
            <a:br>
              <a:rPr lang="en-US" sz="2400" dirty="0" smtClean="0"/>
            </a:br>
            <a:r>
              <a:rPr lang="en-US" sz="2400" u="sng" dirty="0" smtClean="0"/>
              <a:t>Scenario 2</a:t>
            </a:r>
            <a:r>
              <a:rPr lang="en-US" sz="2400" dirty="0" smtClean="0"/>
              <a:t>: Network Infrastructure to wayside, </a:t>
            </a:r>
            <a:r>
              <a:rPr lang="en-US" sz="2400" u="sng" dirty="0" smtClean="0">
                <a:solidFill>
                  <a:srgbClr val="FF0000"/>
                </a:solidFill>
              </a:rPr>
              <a:t>20 km </a:t>
            </a:r>
            <a:r>
              <a:rPr lang="en-US" sz="2400" dirty="0" smtClean="0"/>
              <a:t>radius</a:t>
            </a:r>
            <a:br>
              <a:rPr lang="en-US" sz="2400" dirty="0" smtClean="0"/>
            </a:br>
            <a:endParaRPr lang="en-US" sz="2400" dirty="0" smtClean="0"/>
          </a:p>
        </p:txBody>
      </p:sp>
      <p:sp>
        <p:nvSpPr>
          <p:cNvPr id="34820" name="Slide Number Placeholder 5"/>
          <p:cNvSpPr>
            <a:spLocks noGrp="1"/>
          </p:cNvSpPr>
          <p:nvPr>
            <p:ph type="sldNum" sz="quarter" idx="12"/>
          </p:nvPr>
        </p:nvSpPr>
        <p:spPr>
          <a:xfrm>
            <a:off x="4367213" y="6475413"/>
            <a:ext cx="485775" cy="182562"/>
          </a:xfrm>
          <a:noFill/>
        </p:spPr>
        <p:txBody>
          <a:bodyPr/>
          <a:lstStyle/>
          <a:p>
            <a:r>
              <a:rPr lang="en-US"/>
              <a:t>Slide </a:t>
            </a:r>
            <a:fld id="{BD2370AB-5A38-4C6F-A04B-10426CECF477}" type="slidenum">
              <a:rPr lang="en-US"/>
              <a:pPr/>
              <a:t>23</a:t>
            </a:fld>
            <a:endParaRPr lang="en-US"/>
          </a:p>
        </p:txBody>
      </p:sp>
      <p:sp>
        <p:nvSpPr>
          <p:cNvPr id="34821" name="Content Placeholder 2"/>
          <p:cNvSpPr>
            <a:spLocks noGrp="1"/>
          </p:cNvSpPr>
          <p:nvPr>
            <p:ph idx="1"/>
          </p:nvPr>
        </p:nvSpPr>
        <p:spPr>
          <a:xfrm>
            <a:off x="4343400" y="3962400"/>
            <a:ext cx="4800600" cy="2286000"/>
          </a:xfrm>
        </p:spPr>
        <p:txBody>
          <a:bodyPr/>
          <a:lstStyle/>
          <a:p>
            <a:pPr>
              <a:buFontTx/>
              <a:buNone/>
            </a:pPr>
            <a:endParaRPr lang="en-US" sz="1400" smtClean="0">
              <a:solidFill>
                <a:srgbClr val="002060"/>
              </a:solidFill>
              <a:latin typeface="Arial Rounded MT Bold" pitchFamily="34" charset="0"/>
            </a:endParaRPr>
          </a:p>
          <a:p>
            <a:pPr>
              <a:buFontTx/>
              <a:buNone/>
            </a:pPr>
            <a:endParaRPr lang="en-US" sz="2400" b="1" smtClean="0"/>
          </a:p>
        </p:txBody>
      </p:sp>
      <p:sp>
        <p:nvSpPr>
          <p:cNvPr id="9"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544387131"/>
              </p:ext>
            </p:extLst>
          </p:nvPr>
        </p:nvGraphicFramePr>
        <p:xfrm>
          <a:off x="304800" y="1260595"/>
          <a:ext cx="8610600" cy="5064005"/>
        </p:xfrm>
        <a:graphic>
          <a:graphicData uri="http://schemas.openxmlformats.org/drawingml/2006/table">
            <a:tbl>
              <a:tblPr firstRow="1" bandRow="1">
                <a:tableStyleId>{5C22544A-7EE6-4342-B048-85BDC9FD1C3A}</a:tableStyleId>
              </a:tblPr>
              <a:tblGrid>
                <a:gridCol w="2870200"/>
                <a:gridCol w="2870200"/>
                <a:gridCol w="2870200"/>
              </a:tblGrid>
              <a:tr h="166373">
                <a:tc gridSpan="2">
                  <a:txBody>
                    <a:bodyPr/>
                    <a:lstStyle/>
                    <a:p>
                      <a:pPr algn="ctr" fontAlgn="b"/>
                      <a:r>
                        <a:rPr lang="it-IT" sz="1100" b="1" i="0" u="none" strike="noStrike" dirty="0">
                          <a:solidFill>
                            <a:srgbClr val="FFFFFF"/>
                          </a:solidFill>
                          <a:effectLst/>
                          <a:latin typeface="Calibri"/>
                        </a:rPr>
                        <a:t>Channel Model </a:t>
                      </a:r>
                      <a:r>
                        <a:rPr lang="it-IT" sz="1100" b="1" i="0" u="none" strike="noStrike" dirty="0" err="1">
                          <a:solidFill>
                            <a:srgbClr val="FFFFFF"/>
                          </a:solidFill>
                          <a:effectLst/>
                          <a:latin typeface="Calibri"/>
                        </a:rPr>
                        <a:t>Parameters</a:t>
                      </a:r>
                      <a:endParaRPr lang="it-IT" sz="1100" b="1" i="0" u="none" strike="noStrike" dirty="0">
                        <a:solidFill>
                          <a:srgbClr val="FFFFFF"/>
                        </a:solidFill>
                        <a:effectLst/>
                        <a:latin typeface="Calibri"/>
                      </a:endParaRP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166373">
                <a:tc>
                  <a:txBody>
                    <a:bodyPr/>
                    <a:lstStyle/>
                    <a:p>
                      <a:pPr algn="l" fontAlgn="b"/>
                      <a:r>
                        <a:rPr lang="en-US" sz="1100" b="0" i="0" u="none" strike="noStrike">
                          <a:solidFill>
                            <a:srgbClr val="000000"/>
                          </a:solidFill>
                          <a:effectLst/>
                          <a:latin typeface="Calibri"/>
                        </a:rPr>
                        <a:t>Frequency (MHz)</a:t>
                      </a:r>
                    </a:p>
                  </a:txBody>
                  <a:tcPr marL="12700" marR="12700" marT="12700" marB="0" anchor="b"/>
                </a:tc>
                <a:tc>
                  <a:txBody>
                    <a:bodyPr/>
                    <a:lstStyle/>
                    <a:p>
                      <a:pPr algn="r" fontAlgn="b"/>
                      <a:r>
                        <a:rPr lang="en-US" sz="1100" b="0" i="0" u="none" strike="noStrike">
                          <a:solidFill>
                            <a:srgbClr val="000000"/>
                          </a:solidFill>
                          <a:effectLst/>
                          <a:latin typeface="Calibri"/>
                        </a:rPr>
                        <a:t>220</a:t>
                      </a:r>
                    </a:p>
                  </a:txBody>
                  <a:tcPr marL="12700" marR="12700" marT="12700" marB="0" anchor="b"/>
                </a:tc>
                <a:tc>
                  <a:txBody>
                    <a:bodyPr/>
                    <a:lstStyle/>
                    <a:p>
                      <a:pPr algn="r" fontAlgn="b"/>
                      <a:r>
                        <a:rPr lang="de-DE" sz="1100" b="0" i="0" u="none" strike="noStrike">
                          <a:solidFill>
                            <a:srgbClr val="000000"/>
                          </a:solidFill>
                          <a:effectLst/>
                          <a:latin typeface="Calibri"/>
                        </a:rPr>
                        <a:t>Valid Range 150-2400 MHz</a:t>
                      </a:r>
                    </a:p>
                  </a:txBody>
                  <a:tcPr marL="12700" marR="12700" marT="12700" marB="0" anchor="b"/>
                </a:tc>
              </a:tr>
              <a:tr h="337609">
                <a:tc>
                  <a:txBody>
                    <a:bodyPr/>
                    <a:lstStyle/>
                    <a:p>
                      <a:pPr algn="l" fontAlgn="b"/>
                      <a:r>
                        <a:rPr lang="en-US" sz="1100" b="0" i="0" u="none" strike="noStrike">
                          <a:solidFill>
                            <a:srgbClr val="000000"/>
                          </a:solidFill>
                          <a:effectLst/>
                          <a:latin typeface="Calibri"/>
                        </a:rPr>
                        <a:t>Collector Antenna Height (m)</a:t>
                      </a:r>
                    </a:p>
                  </a:txBody>
                  <a:tcPr marL="12700" marR="12700" marT="12700" marB="0" anchor="b"/>
                </a:tc>
                <a:tc>
                  <a:txBody>
                    <a:bodyPr/>
                    <a:lstStyle/>
                    <a:p>
                      <a:pPr algn="r" fontAlgn="b"/>
                      <a:r>
                        <a:rPr lang="en-US" sz="1100" b="0" i="0" u="none" strike="noStrike">
                          <a:solidFill>
                            <a:srgbClr val="000000"/>
                          </a:solidFill>
                          <a:effectLst/>
                          <a:latin typeface="Calibri"/>
                        </a:rPr>
                        <a:t>18</a:t>
                      </a:r>
                    </a:p>
                  </a:txBody>
                  <a:tcPr marL="12700" marR="12700" marT="12700" marB="0" anchor="b"/>
                </a:tc>
                <a:tc>
                  <a:txBody>
                    <a:bodyPr/>
                    <a:lstStyle/>
                    <a:p>
                      <a:pPr algn="r" fontAlgn="b"/>
                      <a:r>
                        <a:rPr lang="en-US" sz="1100" b="0" i="0" u="none" strike="noStrike">
                          <a:solidFill>
                            <a:srgbClr val="000000"/>
                          </a:solidFill>
                          <a:effectLst/>
                          <a:latin typeface="Calibri"/>
                        </a:rPr>
                        <a:t>Hata Valid Range 30-200 m, including terrain. Erceg Valid Range 10-80m, including terrain</a:t>
                      </a:r>
                    </a:p>
                  </a:txBody>
                  <a:tcPr marL="12700" marR="12700" marT="12700" marB="0" anchor="b"/>
                </a:tc>
              </a:tr>
              <a:tr h="227845">
                <a:tc>
                  <a:txBody>
                    <a:bodyPr/>
                    <a:lstStyle/>
                    <a:p>
                      <a:pPr algn="l" fontAlgn="b"/>
                      <a:r>
                        <a:rPr lang="en-US" sz="1100" b="0" i="0" u="none" strike="noStrike">
                          <a:solidFill>
                            <a:srgbClr val="000000"/>
                          </a:solidFill>
                          <a:effectLst/>
                          <a:latin typeface="Calibri"/>
                        </a:rPr>
                        <a:t>Endpoint Antenna Height (m)</a:t>
                      </a:r>
                    </a:p>
                  </a:txBody>
                  <a:tcPr marL="12700" marR="12700" marT="12700" marB="0" anchor="b"/>
                </a:tc>
                <a:tc>
                  <a:txBody>
                    <a:bodyPr/>
                    <a:lstStyle/>
                    <a:p>
                      <a:pPr algn="r" fontAlgn="b"/>
                      <a:r>
                        <a:rPr lang="en-US" sz="1100" b="0" i="0" u="none" strike="noStrike">
                          <a:solidFill>
                            <a:srgbClr val="000000"/>
                          </a:solidFill>
                          <a:effectLst/>
                          <a:latin typeface="Calibri"/>
                        </a:rPr>
                        <a:t>5</a:t>
                      </a:r>
                    </a:p>
                  </a:txBody>
                  <a:tcPr marL="12700" marR="12700" marT="12700" marB="0" anchor="b"/>
                </a:tc>
                <a:tc>
                  <a:txBody>
                    <a:bodyPr/>
                    <a:lstStyle/>
                    <a:p>
                      <a:pPr algn="r" fontAlgn="b"/>
                      <a:r>
                        <a:rPr lang="en-US" sz="1100" b="0" i="0" u="none" strike="noStrike">
                          <a:solidFill>
                            <a:srgbClr val="000000"/>
                          </a:solidFill>
                          <a:effectLst/>
                          <a:latin typeface="Calibri"/>
                        </a:rPr>
                        <a:t>Hata Valid Range 1-10 m, Erceg Fixed to 2m.</a:t>
                      </a:r>
                    </a:p>
                  </a:txBody>
                  <a:tcPr marL="12700" marR="12700" marT="12700" marB="0" anchor="b"/>
                </a:tc>
              </a:tr>
              <a:tr h="166373">
                <a:tc>
                  <a:txBody>
                    <a:bodyPr/>
                    <a:lstStyle/>
                    <a:p>
                      <a:pPr algn="l" fontAlgn="b"/>
                      <a:r>
                        <a:rPr lang="fr-FR" sz="1100" b="0" i="0" u="none" strike="noStrike">
                          <a:solidFill>
                            <a:srgbClr val="000000"/>
                          </a:solidFill>
                          <a:effectLst/>
                          <a:latin typeface="Calibri"/>
                        </a:rPr>
                        <a:t>Distance (km)</a:t>
                      </a:r>
                    </a:p>
                  </a:txBody>
                  <a:tcPr marL="12700" marR="12700" marT="12700" marB="0" anchor="b"/>
                </a:tc>
                <a:tc>
                  <a:txBody>
                    <a:bodyPr/>
                    <a:lstStyle/>
                    <a:p>
                      <a:pPr algn="r" fontAlgn="b"/>
                      <a:r>
                        <a:rPr lang="en-US" sz="1100" b="0" i="0" u="none" strike="noStrike">
                          <a:solidFill>
                            <a:srgbClr val="000000"/>
                          </a:solidFill>
                          <a:effectLst/>
                          <a:latin typeface="Calibri"/>
                        </a:rPr>
                        <a:t>20</a:t>
                      </a:r>
                    </a:p>
                  </a:txBody>
                  <a:tcPr marL="12700" marR="12700" marT="12700" marB="0" anchor="b"/>
                </a:tc>
                <a:tc>
                  <a:txBody>
                    <a:bodyPr/>
                    <a:lstStyle/>
                    <a:p>
                      <a:pPr algn="r" fontAlgn="b"/>
                      <a:r>
                        <a:rPr lang="en-US" sz="1100" b="0" i="0" u="none" strike="noStrike">
                          <a:solidFill>
                            <a:srgbClr val="000000"/>
                          </a:solidFill>
                          <a:effectLst/>
                          <a:latin typeface="Calibri"/>
                        </a:rPr>
                        <a:t>Valid Range 1-20 km</a:t>
                      </a:r>
                    </a:p>
                  </a:txBody>
                  <a:tcPr marL="12700" marR="12700" marT="12700" marB="0" anchor="b"/>
                </a:tc>
              </a:tr>
              <a:tr h="166373">
                <a:tc gridSpan="2">
                  <a:txBody>
                    <a:bodyPr/>
                    <a:lstStyle/>
                    <a:p>
                      <a:pPr algn="ctr" fontAlgn="b"/>
                      <a:r>
                        <a:rPr lang="en-US" sz="1100" b="1" i="0" u="none" strike="noStrike" dirty="0">
                          <a:solidFill>
                            <a:srgbClr val="FFFFFF"/>
                          </a:solidFill>
                          <a:effectLst/>
                          <a:latin typeface="Calibri"/>
                        </a:rPr>
                        <a:t> Downlink Path Loss Calculation</a:t>
                      </a: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166373">
                <a:tc>
                  <a:txBody>
                    <a:bodyPr/>
                    <a:lstStyle/>
                    <a:p>
                      <a:pPr algn="l" fontAlgn="b"/>
                      <a:r>
                        <a:rPr lang="pl-PL" sz="1100" b="0" i="0" u="none" strike="noStrike">
                          <a:solidFill>
                            <a:srgbClr val="000000"/>
                          </a:solidFill>
                          <a:effectLst/>
                          <a:latin typeface="Calibri"/>
                        </a:rPr>
                        <a:t>Collector Tx Power (dBm)</a:t>
                      </a:r>
                    </a:p>
                  </a:txBody>
                  <a:tcPr marL="12700" marR="12700" marT="12700" marB="0" anchor="b"/>
                </a:tc>
                <a:tc>
                  <a:txBody>
                    <a:bodyPr/>
                    <a:lstStyle/>
                    <a:p>
                      <a:pPr algn="r" fontAlgn="b"/>
                      <a:r>
                        <a:rPr lang="en-US" sz="1100" b="0" i="0" u="none" strike="noStrike">
                          <a:solidFill>
                            <a:srgbClr val="000000"/>
                          </a:solidFill>
                          <a:effectLst/>
                          <a:latin typeface="Calibri"/>
                        </a:rPr>
                        <a:t>44</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166373">
                <a:tc>
                  <a:txBody>
                    <a:bodyPr/>
                    <a:lstStyle/>
                    <a:p>
                      <a:pPr algn="l" fontAlgn="b"/>
                      <a:r>
                        <a:rPr lang="is-IS" sz="1100" b="0" i="0" u="none" strike="noStrike">
                          <a:solidFill>
                            <a:srgbClr val="000000"/>
                          </a:solidFill>
                          <a:effectLst/>
                          <a:latin typeface="Calibri"/>
                        </a:rPr>
                        <a:t>Collector Tx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231053">
                <a:tc>
                  <a:txBody>
                    <a:bodyPr/>
                    <a:lstStyle/>
                    <a:p>
                      <a:pPr algn="l" fontAlgn="b"/>
                      <a:r>
                        <a:rPr lang="en-US" sz="1100" b="0" i="0" u="none" strike="noStrike">
                          <a:solidFill>
                            <a:srgbClr val="000000"/>
                          </a:solidFill>
                          <a:effectLst/>
                          <a:latin typeface="Calibri"/>
                        </a:rPr>
                        <a:t>Path Loss (dB)</a:t>
                      </a:r>
                    </a:p>
                  </a:txBody>
                  <a:tcPr marL="12700" marR="12700" marT="12700" marB="0" anchor="b"/>
                </a:tc>
                <a:tc>
                  <a:txBody>
                    <a:bodyPr/>
                    <a:lstStyle/>
                    <a:p>
                      <a:pPr algn="r" fontAlgn="b"/>
                      <a:r>
                        <a:rPr lang="en-US" sz="1100" b="0" i="0" u="none" strike="noStrike">
                          <a:solidFill>
                            <a:srgbClr val="000000"/>
                          </a:solidFill>
                          <a:effectLst/>
                          <a:latin typeface="Calibri"/>
                        </a:rPr>
                        <a:t>-148.78</a:t>
                      </a:r>
                    </a:p>
                  </a:txBody>
                  <a:tcPr marL="12700" marR="12700" marT="12700" marB="0" anchor="b"/>
                </a:tc>
                <a:tc>
                  <a:txBody>
                    <a:bodyPr/>
                    <a:lstStyle/>
                    <a:p>
                      <a:pPr algn="r" fontAlgn="b"/>
                      <a:r>
                        <a:rPr lang="en-US" sz="1100" b="0" i="0" u="none" strike="noStrike">
                          <a:solidFill>
                            <a:srgbClr val="000000"/>
                          </a:solidFill>
                          <a:effectLst/>
                          <a:latin typeface="Calibri"/>
                        </a:rPr>
                        <a:t>Must reference the right path loss from the Hata or Erceg worksheet</a:t>
                      </a:r>
                    </a:p>
                  </a:txBody>
                  <a:tcPr marL="12700" marR="12700" marT="12700" marB="0" anchor="b"/>
                </a:tc>
              </a:tr>
              <a:tr h="166373">
                <a:tc>
                  <a:txBody>
                    <a:bodyPr/>
                    <a:lstStyle/>
                    <a:p>
                      <a:pPr algn="l" fontAlgn="b"/>
                      <a:r>
                        <a:rPr lang="en-US" sz="1100" b="0" i="0" u="none" strike="noStrike">
                          <a:solidFill>
                            <a:srgbClr val="000000"/>
                          </a:solidFill>
                          <a:effectLst/>
                          <a:latin typeface="Calibri"/>
                        </a:rPr>
                        <a:t>Shadowing Margin (dB)</a:t>
                      </a:r>
                    </a:p>
                  </a:txBody>
                  <a:tcPr marL="12700" marR="12700" marT="12700" marB="0" anchor="b"/>
                </a:tc>
                <a:tc>
                  <a:txBody>
                    <a:bodyPr/>
                    <a:lstStyle/>
                    <a:p>
                      <a:pPr algn="r" fontAlgn="b"/>
                      <a:r>
                        <a:rPr lang="en-US" sz="1100" b="0" i="0" u="none" strike="noStrike">
                          <a:solidFill>
                            <a:srgbClr val="000000"/>
                          </a:solidFill>
                          <a:effectLst/>
                          <a:latin typeface="Calibri"/>
                        </a:rPr>
                        <a:t>-12</a:t>
                      </a:r>
                    </a:p>
                  </a:txBody>
                  <a:tcPr marL="12700" marR="12700" marT="12700" marB="0" anchor="b"/>
                </a:tc>
                <a:tc>
                  <a:txBody>
                    <a:bodyPr/>
                    <a:lstStyle/>
                    <a:p>
                      <a:pPr algn="r" fontAlgn="b"/>
                      <a:r>
                        <a:rPr lang="en-US" sz="1100" b="0" i="0" u="none" strike="noStrike">
                          <a:solidFill>
                            <a:srgbClr val="000000"/>
                          </a:solidFill>
                          <a:effectLst/>
                          <a:latin typeface="Calibri"/>
                        </a:rPr>
                        <a:t>To buffer against variable shadowing loss</a:t>
                      </a:r>
                    </a:p>
                  </a:txBody>
                  <a:tcPr marL="12700" marR="12700" marT="12700" marB="0" anchor="b"/>
                </a:tc>
              </a:tr>
              <a:tr h="166373">
                <a:tc>
                  <a:txBody>
                    <a:bodyPr/>
                    <a:lstStyle/>
                    <a:p>
                      <a:pPr algn="l" fontAlgn="b"/>
                      <a:r>
                        <a:rPr lang="es-ES_tradnl" sz="1100" b="0" i="0" u="none" strike="noStrike">
                          <a:solidFill>
                            <a:srgbClr val="000000"/>
                          </a:solidFill>
                          <a:effectLst/>
                          <a:latin typeface="Calibri"/>
                        </a:rPr>
                        <a:t>Penetration Loss (dB)</a:t>
                      </a:r>
                    </a:p>
                  </a:txBody>
                  <a:tcPr marL="12700" marR="12700" marT="12700" marB="0" anchor="b"/>
                </a:tc>
                <a:tc>
                  <a:txBody>
                    <a:bodyPr/>
                    <a:lstStyle/>
                    <a:p>
                      <a:pPr algn="r" fontAlgn="b"/>
                      <a:r>
                        <a:rPr lang="en-US" sz="1100" b="0" i="0" u="none" strike="noStrike">
                          <a:solidFill>
                            <a:srgbClr val="000000"/>
                          </a:solidFill>
                          <a:effectLst/>
                          <a:latin typeface="Calibri"/>
                        </a:rPr>
                        <a:t>0</a:t>
                      </a:r>
                    </a:p>
                  </a:txBody>
                  <a:tcPr marL="12700" marR="12700" marT="12700" marB="0" anchor="b"/>
                </a:tc>
                <a:tc>
                  <a:txBody>
                    <a:bodyPr/>
                    <a:lstStyle/>
                    <a:p>
                      <a:pPr algn="r" fontAlgn="b"/>
                      <a:r>
                        <a:rPr lang="en-US" sz="1100" b="0" i="0" u="none" strike="noStrike">
                          <a:solidFill>
                            <a:srgbClr val="000000"/>
                          </a:solidFill>
                          <a:effectLst/>
                          <a:latin typeface="Calibri"/>
                        </a:rPr>
                        <a:t>For underground vaults, etc.</a:t>
                      </a:r>
                    </a:p>
                  </a:txBody>
                  <a:tcPr marL="12700" marR="12700" marT="12700" marB="0" anchor="b"/>
                </a:tc>
              </a:tr>
              <a:tr h="231053">
                <a:tc>
                  <a:txBody>
                    <a:bodyPr/>
                    <a:lstStyle/>
                    <a:p>
                      <a:pPr algn="l" fontAlgn="b"/>
                      <a:r>
                        <a:rPr lang="en-US" sz="1100" b="0" i="0" u="none" strike="noStrike">
                          <a:solidFill>
                            <a:srgbClr val="000000"/>
                          </a:solidFill>
                          <a:effectLst/>
                          <a:latin typeface="Calibri"/>
                        </a:rPr>
                        <a:t>Endpoint Rx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If using same antenna for Tx, must be same as in Uplink Table</a:t>
                      </a:r>
                    </a:p>
                  </a:txBody>
                  <a:tcPr marL="12700" marR="12700" marT="12700" marB="0" anchor="b"/>
                </a:tc>
              </a:tr>
              <a:tr h="166373">
                <a:tc>
                  <a:txBody>
                    <a:bodyPr/>
                    <a:lstStyle/>
                    <a:p>
                      <a:pPr algn="l" fontAlgn="b"/>
                      <a:r>
                        <a:rPr lang="en-US" sz="1100" b="0" i="0" u="none" strike="noStrike">
                          <a:solidFill>
                            <a:srgbClr val="000000"/>
                          </a:solidFill>
                          <a:effectLst/>
                          <a:latin typeface="Calibri"/>
                        </a:rPr>
                        <a:t>Endpoint Interference (dB)</a:t>
                      </a:r>
                    </a:p>
                  </a:txBody>
                  <a:tcPr marL="12700" marR="12700" marT="12700" marB="0" anchor="b"/>
                </a:tc>
                <a:tc>
                  <a:txBody>
                    <a:bodyPr/>
                    <a:lstStyle/>
                    <a:p>
                      <a:pPr algn="r" fontAlgn="b"/>
                      <a:r>
                        <a:rPr lang="en-US" sz="1100" b="0" i="0" u="none" strike="noStrike">
                          <a:solidFill>
                            <a:srgbClr val="000000"/>
                          </a:solidFill>
                          <a:effectLst/>
                          <a:latin typeface="Calibri"/>
                        </a:rPr>
                        <a:t>1</a:t>
                      </a:r>
                    </a:p>
                  </a:txBody>
                  <a:tcPr marL="12700" marR="12700" marT="12700" marB="0" anchor="b"/>
                </a:tc>
                <a:tc>
                  <a:txBody>
                    <a:bodyPr/>
                    <a:lstStyle/>
                    <a:p>
                      <a:pPr algn="r" fontAlgn="b"/>
                      <a:r>
                        <a:rPr lang="en-US" sz="1100" b="0" i="0" u="none" strike="noStrike">
                          <a:solidFill>
                            <a:srgbClr val="000000"/>
                          </a:solidFill>
                          <a:effectLst/>
                          <a:latin typeface="Calibri"/>
                        </a:rPr>
                        <a:t>Rise over Thermal Interference</a:t>
                      </a:r>
                    </a:p>
                  </a:txBody>
                  <a:tcPr marL="12700" marR="12700" marT="12700" marB="0" anchor="b"/>
                </a:tc>
              </a:tr>
              <a:tr h="166373">
                <a:tc>
                  <a:txBody>
                    <a:bodyPr/>
                    <a:lstStyle/>
                    <a:p>
                      <a:pPr algn="l" fontAlgn="b"/>
                      <a:r>
                        <a:rPr lang="en-US" sz="1100" b="0" i="0" u="none" strike="noStrike">
                          <a:solidFill>
                            <a:srgbClr val="000000"/>
                          </a:solidFill>
                          <a:effectLst/>
                          <a:latin typeface="Calibri"/>
                        </a:rPr>
                        <a:t>Rx Power at Endpoint (dBm)</a:t>
                      </a:r>
                    </a:p>
                  </a:txBody>
                  <a:tcPr marL="12700" marR="12700" marT="12700" marB="0" anchor="b"/>
                </a:tc>
                <a:tc>
                  <a:txBody>
                    <a:bodyPr/>
                    <a:lstStyle/>
                    <a:p>
                      <a:pPr algn="r" fontAlgn="b"/>
                      <a:r>
                        <a:rPr lang="en-US" sz="1200" b="1" i="0" u="none" strike="noStrike">
                          <a:solidFill>
                            <a:srgbClr val="000000"/>
                          </a:solidFill>
                          <a:effectLst/>
                          <a:latin typeface="Calibri"/>
                        </a:rPr>
                        <a:t>-109.78</a:t>
                      </a:r>
                    </a:p>
                  </a:txBody>
                  <a:tcPr marL="12700" marR="12700" marT="12700" marB="0" anchor="b"/>
                </a:tc>
                <a:tc>
                  <a:txBody>
                    <a:bodyPr/>
                    <a:lstStyle/>
                    <a:p>
                      <a:pPr algn="r" fontAlgn="b"/>
                      <a:r>
                        <a:rPr lang="en-US" sz="1100" b="0" i="0" u="none" strike="noStrike">
                          <a:solidFill>
                            <a:srgbClr val="000000"/>
                          </a:solidFill>
                          <a:effectLst/>
                          <a:latin typeface="Calibri"/>
                        </a:rPr>
                        <a:t>Compare against Rx sensitivity</a:t>
                      </a:r>
                    </a:p>
                  </a:txBody>
                  <a:tcPr marL="12700" marR="12700" marT="12700" marB="0" anchor="b"/>
                </a:tc>
              </a:tr>
              <a:tr h="166373">
                <a:tc gridSpan="2">
                  <a:txBody>
                    <a:bodyPr/>
                    <a:lstStyle/>
                    <a:p>
                      <a:pPr algn="ctr" fontAlgn="b"/>
                      <a:r>
                        <a:rPr lang="en-US" sz="1100" b="1" i="0" u="none" strike="noStrike" dirty="0">
                          <a:solidFill>
                            <a:srgbClr val="FFFFFF"/>
                          </a:solidFill>
                          <a:effectLst/>
                          <a:latin typeface="Calibri"/>
                        </a:rPr>
                        <a:t> Uplink Path Loss Calculation</a:t>
                      </a: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231053">
                <a:tc>
                  <a:txBody>
                    <a:bodyPr/>
                    <a:lstStyle/>
                    <a:p>
                      <a:pPr algn="l" fontAlgn="b"/>
                      <a:r>
                        <a:rPr lang="en-US" sz="1100" b="0" i="0" u="none" strike="noStrike">
                          <a:solidFill>
                            <a:srgbClr val="000000"/>
                          </a:solidFill>
                          <a:effectLst/>
                          <a:latin typeface="Calibri"/>
                        </a:rPr>
                        <a:t>Endpoint Tx Power (dBm)</a:t>
                      </a:r>
                    </a:p>
                  </a:txBody>
                  <a:tcPr marL="12700" marR="12700" marT="12700" marB="0" anchor="b"/>
                </a:tc>
                <a:tc>
                  <a:txBody>
                    <a:bodyPr/>
                    <a:lstStyle/>
                    <a:p>
                      <a:pPr algn="r" fontAlgn="b"/>
                      <a:r>
                        <a:rPr lang="en-US" sz="1100" b="0" i="0" u="none" strike="noStrike">
                          <a:solidFill>
                            <a:srgbClr val="000000"/>
                          </a:solidFill>
                          <a:effectLst/>
                          <a:latin typeface="Calibri"/>
                        </a:rPr>
                        <a:t>44</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 Can be different from Collector</a:t>
                      </a:r>
                    </a:p>
                  </a:txBody>
                  <a:tcPr marL="12700" marR="12700" marT="12700" marB="0" anchor="b"/>
                </a:tc>
              </a:tr>
              <a:tr h="166373">
                <a:tc>
                  <a:txBody>
                    <a:bodyPr/>
                    <a:lstStyle/>
                    <a:p>
                      <a:pPr algn="l" fontAlgn="b"/>
                      <a:r>
                        <a:rPr lang="en-US" sz="1100" b="0" i="0" u="none" strike="noStrike">
                          <a:solidFill>
                            <a:srgbClr val="000000"/>
                          </a:solidFill>
                          <a:effectLst/>
                          <a:latin typeface="Calibri"/>
                        </a:rPr>
                        <a:t>Endpoint Tx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166373">
                <a:tc>
                  <a:txBody>
                    <a:bodyPr/>
                    <a:lstStyle/>
                    <a:p>
                      <a:pPr algn="l" fontAlgn="b"/>
                      <a:r>
                        <a:rPr lang="es-ES_tradnl" sz="1100" b="0" i="0" u="none" strike="noStrike">
                          <a:solidFill>
                            <a:srgbClr val="000000"/>
                          </a:solidFill>
                          <a:effectLst/>
                          <a:latin typeface="Calibri"/>
                        </a:rPr>
                        <a:t>Penetration Loss (dB)</a:t>
                      </a:r>
                    </a:p>
                  </a:txBody>
                  <a:tcPr marL="12700" marR="12700" marT="12700" marB="0" anchor="b"/>
                </a:tc>
                <a:tc>
                  <a:txBody>
                    <a:bodyPr/>
                    <a:lstStyle/>
                    <a:p>
                      <a:pPr algn="r" fontAlgn="b"/>
                      <a:r>
                        <a:rPr lang="en-US" sz="1100" b="0" i="0" u="none" strike="noStrike">
                          <a:solidFill>
                            <a:srgbClr val="000000"/>
                          </a:solidFill>
                          <a:effectLst/>
                          <a:latin typeface="Calibri"/>
                        </a:rPr>
                        <a:t>0</a:t>
                      </a:r>
                    </a:p>
                  </a:txBody>
                  <a:tcPr marL="12700" marR="12700" marT="12700" marB="0" anchor="b"/>
                </a:tc>
                <a:tc>
                  <a:txBody>
                    <a:bodyPr/>
                    <a:lstStyle/>
                    <a:p>
                      <a:pPr algn="r" fontAlgn="b"/>
                      <a:r>
                        <a:rPr lang="en-US" sz="1100" b="0" i="0" u="none" strike="noStrike">
                          <a:solidFill>
                            <a:srgbClr val="000000"/>
                          </a:solidFill>
                          <a:effectLst/>
                          <a:latin typeface="Calibri"/>
                        </a:rPr>
                        <a:t>For underground vaults, etc.</a:t>
                      </a:r>
                    </a:p>
                  </a:txBody>
                  <a:tcPr marL="12700" marR="12700" marT="12700" marB="0" anchor="b"/>
                </a:tc>
              </a:tr>
              <a:tr h="166373">
                <a:tc>
                  <a:txBody>
                    <a:bodyPr/>
                    <a:lstStyle/>
                    <a:p>
                      <a:pPr algn="l" fontAlgn="b"/>
                      <a:r>
                        <a:rPr lang="en-US" sz="1100" b="0" i="0" u="none" strike="noStrike">
                          <a:solidFill>
                            <a:srgbClr val="000000"/>
                          </a:solidFill>
                          <a:effectLst/>
                          <a:latin typeface="Calibri"/>
                        </a:rPr>
                        <a:t>Path Loss (dB)</a:t>
                      </a:r>
                    </a:p>
                  </a:txBody>
                  <a:tcPr marL="12700" marR="12700" marT="12700" marB="0" anchor="b"/>
                </a:tc>
                <a:tc>
                  <a:txBody>
                    <a:bodyPr/>
                    <a:lstStyle/>
                    <a:p>
                      <a:pPr algn="r" fontAlgn="b"/>
                      <a:r>
                        <a:rPr lang="en-US" sz="1100" b="0" i="0" u="none" strike="noStrike">
                          <a:solidFill>
                            <a:srgbClr val="000000"/>
                          </a:solidFill>
                          <a:effectLst/>
                          <a:latin typeface="Calibri"/>
                        </a:rPr>
                        <a:t>-148.78</a:t>
                      </a:r>
                    </a:p>
                  </a:txBody>
                  <a:tcPr marL="12700" marR="12700" marT="12700" marB="0" anchor="b"/>
                </a:tc>
                <a:tc>
                  <a:txBody>
                    <a:bodyPr/>
                    <a:lstStyle/>
                    <a:p>
                      <a:pPr algn="r" fontAlgn="b"/>
                      <a:r>
                        <a:rPr lang="en-US" sz="1100" b="0" i="0" u="none" strike="noStrike">
                          <a:solidFill>
                            <a:srgbClr val="000000"/>
                          </a:solidFill>
                          <a:effectLst/>
                          <a:latin typeface="Calibri"/>
                        </a:rPr>
                        <a:t>Same as Downlink</a:t>
                      </a:r>
                    </a:p>
                  </a:txBody>
                  <a:tcPr marL="12700" marR="12700" marT="12700" marB="0" anchor="b"/>
                </a:tc>
              </a:tr>
              <a:tr h="166373">
                <a:tc>
                  <a:txBody>
                    <a:bodyPr/>
                    <a:lstStyle/>
                    <a:p>
                      <a:pPr algn="l" fontAlgn="b"/>
                      <a:r>
                        <a:rPr lang="en-US" sz="1100" b="0" i="0" u="none" strike="noStrike">
                          <a:solidFill>
                            <a:srgbClr val="000000"/>
                          </a:solidFill>
                          <a:effectLst/>
                          <a:latin typeface="Calibri"/>
                        </a:rPr>
                        <a:t>Shadowing Margin (dB)</a:t>
                      </a:r>
                    </a:p>
                  </a:txBody>
                  <a:tcPr marL="12700" marR="12700" marT="12700" marB="0" anchor="b"/>
                </a:tc>
                <a:tc>
                  <a:txBody>
                    <a:bodyPr/>
                    <a:lstStyle/>
                    <a:p>
                      <a:pPr algn="r" fontAlgn="b"/>
                      <a:r>
                        <a:rPr lang="en-US" sz="1100" b="0" i="0" u="none" strike="noStrike">
                          <a:solidFill>
                            <a:srgbClr val="000000"/>
                          </a:solidFill>
                          <a:effectLst/>
                          <a:latin typeface="Calibri"/>
                        </a:rPr>
                        <a:t>-12</a:t>
                      </a:r>
                    </a:p>
                  </a:txBody>
                  <a:tcPr marL="12700" marR="12700" marT="12700" marB="0" anchor="b"/>
                </a:tc>
                <a:tc>
                  <a:txBody>
                    <a:bodyPr/>
                    <a:lstStyle/>
                    <a:p>
                      <a:pPr algn="r" fontAlgn="b"/>
                      <a:r>
                        <a:rPr lang="en-US" sz="1100" b="0" i="0" u="none" strike="noStrike">
                          <a:solidFill>
                            <a:srgbClr val="000000"/>
                          </a:solidFill>
                          <a:effectLst/>
                          <a:latin typeface="Calibri"/>
                        </a:rPr>
                        <a:t>Same as Downlink</a:t>
                      </a:r>
                    </a:p>
                  </a:txBody>
                  <a:tcPr marL="12700" marR="12700" marT="12700" marB="0" anchor="b"/>
                </a:tc>
              </a:tr>
              <a:tr h="231053">
                <a:tc>
                  <a:txBody>
                    <a:bodyPr/>
                    <a:lstStyle/>
                    <a:p>
                      <a:pPr algn="l" fontAlgn="b"/>
                      <a:r>
                        <a:rPr lang="is-IS" sz="1100" b="0" i="0" u="none" strike="noStrike">
                          <a:solidFill>
                            <a:srgbClr val="000000"/>
                          </a:solidFill>
                          <a:effectLst/>
                          <a:latin typeface="Calibri"/>
                        </a:rPr>
                        <a:t>Collector Rx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If using same antenna for Tx, must be same as in Downlink Table</a:t>
                      </a:r>
                    </a:p>
                  </a:txBody>
                  <a:tcPr marL="12700" marR="12700" marT="12700" marB="0" anchor="b"/>
                </a:tc>
              </a:tr>
              <a:tr h="166373">
                <a:tc>
                  <a:txBody>
                    <a:bodyPr/>
                    <a:lstStyle/>
                    <a:p>
                      <a:pPr algn="l" fontAlgn="b"/>
                      <a:r>
                        <a:rPr lang="en-US" sz="1100" b="0" i="0" u="none" strike="noStrike">
                          <a:solidFill>
                            <a:srgbClr val="000000"/>
                          </a:solidFill>
                          <a:effectLst/>
                          <a:latin typeface="Calibri"/>
                        </a:rPr>
                        <a:t>Collector Interference (dB)</a:t>
                      </a:r>
                    </a:p>
                  </a:txBody>
                  <a:tcPr marL="12700" marR="12700" marT="12700" marB="0" anchor="b"/>
                </a:tc>
                <a:tc>
                  <a:txBody>
                    <a:bodyPr/>
                    <a:lstStyle/>
                    <a:p>
                      <a:pPr algn="r" fontAlgn="b"/>
                      <a:r>
                        <a:rPr lang="en-US" sz="1100" b="0" i="0" u="none" strike="noStrike">
                          <a:solidFill>
                            <a:srgbClr val="000000"/>
                          </a:solidFill>
                          <a:effectLst/>
                          <a:latin typeface="Calibri"/>
                        </a:rPr>
                        <a:t>2</a:t>
                      </a:r>
                    </a:p>
                  </a:txBody>
                  <a:tcPr marL="12700" marR="12700" marT="12700" marB="0" anchor="b"/>
                </a:tc>
                <a:tc>
                  <a:txBody>
                    <a:bodyPr/>
                    <a:lstStyle/>
                    <a:p>
                      <a:pPr algn="r" fontAlgn="b"/>
                      <a:r>
                        <a:rPr lang="en-US" sz="1100" b="0" i="0" u="none" strike="noStrike">
                          <a:solidFill>
                            <a:srgbClr val="000000"/>
                          </a:solidFill>
                          <a:effectLst/>
                          <a:latin typeface="Calibri"/>
                        </a:rPr>
                        <a:t>Rise over Thermal Interference</a:t>
                      </a:r>
                    </a:p>
                  </a:txBody>
                  <a:tcPr marL="12700" marR="12700" marT="12700" marB="0" anchor="b"/>
                </a:tc>
              </a:tr>
              <a:tr h="166373">
                <a:tc>
                  <a:txBody>
                    <a:bodyPr/>
                    <a:lstStyle/>
                    <a:p>
                      <a:pPr algn="l" fontAlgn="b"/>
                      <a:r>
                        <a:rPr lang="en-US" sz="1100" b="0" i="0" u="none" strike="noStrike">
                          <a:solidFill>
                            <a:srgbClr val="000000"/>
                          </a:solidFill>
                          <a:effectLst/>
                          <a:latin typeface="Calibri"/>
                        </a:rPr>
                        <a:t>Rx Power at Collector (dBm)</a:t>
                      </a:r>
                    </a:p>
                  </a:txBody>
                  <a:tcPr marL="12700" marR="12700" marT="12700" marB="0" anchor="b"/>
                </a:tc>
                <a:tc>
                  <a:txBody>
                    <a:bodyPr/>
                    <a:lstStyle/>
                    <a:p>
                      <a:pPr algn="r" fontAlgn="b"/>
                      <a:r>
                        <a:rPr lang="en-US" sz="1200" b="1" i="0" u="none" strike="noStrike" dirty="0">
                          <a:solidFill>
                            <a:srgbClr val="000000"/>
                          </a:solidFill>
                          <a:effectLst/>
                          <a:latin typeface="Calibri"/>
                        </a:rPr>
                        <a:t>-108.78</a:t>
                      </a:r>
                    </a:p>
                  </a:txBody>
                  <a:tcPr marL="12700" marR="12700" marT="12700" marB="0" anchor="b"/>
                </a:tc>
                <a:tc>
                  <a:txBody>
                    <a:bodyPr/>
                    <a:lstStyle/>
                    <a:p>
                      <a:pPr algn="r" fontAlgn="b"/>
                      <a:r>
                        <a:rPr lang="en-US" sz="1100" b="0" i="0" u="none" strike="noStrike" dirty="0">
                          <a:solidFill>
                            <a:srgbClr val="000000"/>
                          </a:solidFill>
                          <a:effectLst/>
                          <a:latin typeface="Calibri"/>
                        </a:rPr>
                        <a:t>Compare against Rx sensitivity</a:t>
                      </a:r>
                    </a:p>
                  </a:txBody>
                  <a:tcPr marL="12700" marR="12700" marT="12700" marB="0" anchor="b"/>
                </a:tc>
              </a:tr>
            </a:tbl>
          </a:graphicData>
        </a:graphic>
      </p:graphicFrame>
      <p:sp>
        <p:nvSpPr>
          <p:cNvPr id="12" name="TextBox 11"/>
          <p:cNvSpPr txBox="1"/>
          <p:nvPr/>
        </p:nvSpPr>
        <p:spPr>
          <a:xfrm>
            <a:off x="2743200" y="1676400"/>
            <a:ext cx="2819400" cy="1077218"/>
          </a:xfrm>
          <a:prstGeom prst="rect">
            <a:avLst/>
          </a:prstGeom>
          <a:solidFill>
            <a:srgbClr val="FFFF00"/>
          </a:solidFill>
        </p:spPr>
        <p:txBody>
          <a:bodyPr wrap="square" rtlCol="0">
            <a:spAutoFit/>
          </a:bodyPr>
          <a:lstStyle/>
          <a:p>
            <a:r>
              <a:rPr lang="en-US" sz="1600" dirty="0" smtClean="0"/>
              <a:t>Note that collector antenna height is not valid for </a:t>
            </a:r>
            <a:r>
              <a:rPr lang="en-US" sz="1600" dirty="0" err="1" smtClean="0"/>
              <a:t>Hata</a:t>
            </a:r>
            <a:r>
              <a:rPr lang="en-US" sz="1600" dirty="0" smtClean="0"/>
              <a:t> model, need further investigation</a:t>
            </a: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ftr" sz="quarter" idx="11"/>
          </p:nvPr>
        </p:nvSpPr>
        <p:spPr>
          <a:ln/>
        </p:spPr>
        <p:txBody>
          <a:bodyPr/>
          <a:lstStyle/>
          <a:p>
            <a:r>
              <a:rPr lang="en-US" dirty="0" smtClean="0"/>
              <a:t>Jon Adams, </a:t>
            </a:r>
            <a:r>
              <a:rPr lang="en-US" dirty="0" err="1" smtClean="0"/>
              <a:t>Shu</a:t>
            </a:r>
            <a:r>
              <a:rPr lang="en-US" dirty="0" smtClean="0"/>
              <a:t> Kato, </a:t>
            </a:r>
            <a:r>
              <a:rPr lang="en-US" dirty="0" err="1" smtClean="0"/>
              <a:t>Jia-Ru</a:t>
            </a:r>
            <a:r>
              <a:rPr lang="en-US" dirty="0" smtClean="0"/>
              <a:t> Li</a:t>
            </a:r>
            <a:endParaRPr lang="en-US" dirty="0"/>
          </a:p>
        </p:txBody>
      </p:sp>
      <p:sp>
        <p:nvSpPr>
          <p:cNvPr id="34817" name="Title 1"/>
          <p:cNvSpPr>
            <a:spLocks noGrp="1"/>
          </p:cNvSpPr>
          <p:nvPr>
            <p:ph type="title"/>
          </p:nvPr>
        </p:nvSpPr>
        <p:spPr>
          <a:xfrm>
            <a:off x="0" y="457200"/>
            <a:ext cx="9144000" cy="685800"/>
          </a:xfrm>
        </p:spPr>
        <p:txBody>
          <a:bodyPr/>
          <a:lstStyle/>
          <a:p>
            <a:r>
              <a:rPr lang="en-US" sz="2400" dirty="0" smtClean="0"/>
              <a:t/>
            </a:r>
            <a:br>
              <a:rPr lang="en-US" sz="2400" dirty="0" smtClean="0"/>
            </a:br>
            <a:r>
              <a:rPr lang="en-US" sz="2400" u="sng" dirty="0" smtClean="0"/>
              <a:t>Scenario 3</a:t>
            </a:r>
            <a:r>
              <a:rPr lang="en-US" sz="2400" dirty="0" smtClean="0"/>
              <a:t>: Moving Train to Network Infrastructure, </a:t>
            </a:r>
            <a:r>
              <a:rPr lang="en-US" sz="2400" u="sng" dirty="0" smtClean="0">
                <a:solidFill>
                  <a:srgbClr val="FF0000"/>
                </a:solidFill>
              </a:rPr>
              <a:t>20 km </a:t>
            </a:r>
            <a:r>
              <a:rPr lang="en-US" sz="2400" dirty="0" smtClean="0"/>
              <a:t>radius</a:t>
            </a:r>
            <a:br>
              <a:rPr lang="en-US" sz="2400" dirty="0" smtClean="0"/>
            </a:br>
            <a:endParaRPr lang="en-US" sz="2400" dirty="0" smtClean="0"/>
          </a:p>
        </p:txBody>
      </p:sp>
      <p:sp>
        <p:nvSpPr>
          <p:cNvPr id="34820" name="Slide Number Placeholder 5"/>
          <p:cNvSpPr>
            <a:spLocks noGrp="1"/>
          </p:cNvSpPr>
          <p:nvPr>
            <p:ph type="sldNum" sz="quarter" idx="12"/>
          </p:nvPr>
        </p:nvSpPr>
        <p:spPr>
          <a:xfrm>
            <a:off x="4367213" y="6475413"/>
            <a:ext cx="485775" cy="182562"/>
          </a:xfrm>
          <a:noFill/>
        </p:spPr>
        <p:txBody>
          <a:bodyPr/>
          <a:lstStyle/>
          <a:p>
            <a:r>
              <a:rPr lang="en-US"/>
              <a:t>Slide </a:t>
            </a:r>
            <a:fld id="{BD2370AB-5A38-4C6F-A04B-10426CECF477}" type="slidenum">
              <a:rPr lang="en-US"/>
              <a:pPr/>
              <a:t>24</a:t>
            </a:fld>
            <a:endParaRPr lang="en-US"/>
          </a:p>
        </p:txBody>
      </p:sp>
      <p:sp>
        <p:nvSpPr>
          <p:cNvPr id="34821" name="Content Placeholder 2"/>
          <p:cNvSpPr>
            <a:spLocks noGrp="1"/>
          </p:cNvSpPr>
          <p:nvPr>
            <p:ph idx="1"/>
          </p:nvPr>
        </p:nvSpPr>
        <p:spPr>
          <a:xfrm>
            <a:off x="4343400" y="3962400"/>
            <a:ext cx="4800600" cy="2286000"/>
          </a:xfrm>
        </p:spPr>
        <p:txBody>
          <a:bodyPr/>
          <a:lstStyle/>
          <a:p>
            <a:pPr>
              <a:buFontTx/>
              <a:buNone/>
            </a:pPr>
            <a:endParaRPr lang="en-US" sz="1400" smtClean="0">
              <a:solidFill>
                <a:srgbClr val="002060"/>
              </a:solidFill>
              <a:latin typeface="Arial Rounded MT Bold" pitchFamily="34" charset="0"/>
            </a:endParaRPr>
          </a:p>
          <a:p>
            <a:pPr>
              <a:buFontTx/>
              <a:buNone/>
            </a:pPr>
            <a:endParaRPr lang="en-US" sz="2400" b="1" smtClean="0"/>
          </a:p>
        </p:txBody>
      </p:sp>
      <p:sp>
        <p:nvSpPr>
          <p:cNvPr id="9"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405104978"/>
              </p:ext>
            </p:extLst>
          </p:nvPr>
        </p:nvGraphicFramePr>
        <p:xfrm>
          <a:off x="304800" y="1079500"/>
          <a:ext cx="8610600" cy="5016500"/>
        </p:xfrm>
        <a:graphic>
          <a:graphicData uri="http://schemas.openxmlformats.org/drawingml/2006/table">
            <a:tbl>
              <a:tblPr firstRow="1" bandRow="1">
                <a:tableStyleId>{5C22544A-7EE6-4342-B048-85BDC9FD1C3A}</a:tableStyleId>
              </a:tblPr>
              <a:tblGrid>
                <a:gridCol w="2870200"/>
                <a:gridCol w="2870200"/>
                <a:gridCol w="2870200"/>
              </a:tblGrid>
              <a:tr h="122583">
                <a:tc gridSpan="2">
                  <a:txBody>
                    <a:bodyPr/>
                    <a:lstStyle/>
                    <a:p>
                      <a:pPr algn="ctr" fontAlgn="b"/>
                      <a:r>
                        <a:rPr lang="it-IT" sz="1100" b="1" i="0" u="none" strike="noStrike" dirty="0">
                          <a:solidFill>
                            <a:srgbClr val="FFFFFF"/>
                          </a:solidFill>
                          <a:effectLst/>
                          <a:latin typeface="Calibri"/>
                        </a:rPr>
                        <a:t>Channel Model </a:t>
                      </a:r>
                      <a:r>
                        <a:rPr lang="it-IT" sz="1100" b="1" i="0" u="none" strike="noStrike" dirty="0" err="1">
                          <a:solidFill>
                            <a:srgbClr val="FFFFFF"/>
                          </a:solidFill>
                          <a:effectLst/>
                          <a:latin typeface="Calibri"/>
                        </a:rPr>
                        <a:t>Parameters</a:t>
                      </a:r>
                      <a:endParaRPr lang="it-IT" sz="1100" b="1" i="0" u="none" strike="noStrike" dirty="0">
                        <a:solidFill>
                          <a:srgbClr val="FFFFFF"/>
                        </a:solidFill>
                        <a:effectLst/>
                        <a:latin typeface="Calibri"/>
                      </a:endParaRP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122583">
                <a:tc>
                  <a:txBody>
                    <a:bodyPr/>
                    <a:lstStyle/>
                    <a:p>
                      <a:pPr algn="l" fontAlgn="b"/>
                      <a:r>
                        <a:rPr lang="en-US" sz="1100" b="0" i="0" u="none" strike="noStrike">
                          <a:solidFill>
                            <a:srgbClr val="000000"/>
                          </a:solidFill>
                          <a:effectLst/>
                          <a:latin typeface="Calibri"/>
                        </a:rPr>
                        <a:t>Frequency (MHz)</a:t>
                      </a:r>
                    </a:p>
                  </a:txBody>
                  <a:tcPr marL="12700" marR="12700" marT="12700" marB="0" anchor="b"/>
                </a:tc>
                <a:tc>
                  <a:txBody>
                    <a:bodyPr/>
                    <a:lstStyle/>
                    <a:p>
                      <a:pPr algn="r" fontAlgn="b"/>
                      <a:r>
                        <a:rPr lang="en-US" sz="1100" b="0" i="0" u="none" strike="noStrike">
                          <a:solidFill>
                            <a:srgbClr val="000000"/>
                          </a:solidFill>
                          <a:effectLst/>
                          <a:latin typeface="Calibri"/>
                        </a:rPr>
                        <a:t>220</a:t>
                      </a:r>
                    </a:p>
                  </a:txBody>
                  <a:tcPr marL="12700" marR="12700" marT="12700" marB="0" anchor="b"/>
                </a:tc>
                <a:tc>
                  <a:txBody>
                    <a:bodyPr/>
                    <a:lstStyle/>
                    <a:p>
                      <a:pPr algn="r" fontAlgn="b"/>
                      <a:r>
                        <a:rPr lang="de-DE" sz="1100" b="0" i="0" u="none" strike="noStrike">
                          <a:solidFill>
                            <a:srgbClr val="000000"/>
                          </a:solidFill>
                          <a:effectLst/>
                          <a:latin typeface="Calibri"/>
                        </a:rPr>
                        <a:t>Valid Range 150-2400 MHz</a:t>
                      </a:r>
                    </a:p>
                  </a:txBody>
                  <a:tcPr marL="12700" marR="12700" marT="12700" marB="0" anchor="b"/>
                </a:tc>
              </a:tr>
              <a:tr h="122583">
                <a:tc>
                  <a:txBody>
                    <a:bodyPr/>
                    <a:lstStyle/>
                    <a:p>
                      <a:pPr algn="l" fontAlgn="b"/>
                      <a:r>
                        <a:rPr lang="en-US" sz="1100" b="0" i="0" u="none" strike="noStrike">
                          <a:solidFill>
                            <a:srgbClr val="000000"/>
                          </a:solidFill>
                          <a:effectLst/>
                          <a:latin typeface="Calibri"/>
                        </a:rPr>
                        <a:t>Collector Antenna Height (m)</a:t>
                      </a:r>
                    </a:p>
                  </a:txBody>
                  <a:tcPr marL="12700" marR="12700" marT="12700" marB="0" anchor="b"/>
                </a:tc>
                <a:tc>
                  <a:txBody>
                    <a:bodyPr/>
                    <a:lstStyle/>
                    <a:p>
                      <a:pPr algn="r" fontAlgn="b"/>
                      <a:r>
                        <a:rPr lang="en-US" sz="1100" b="0" i="0" u="none" strike="noStrike">
                          <a:solidFill>
                            <a:srgbClr val="000000"/>
                          </a:solidFill>
                          <a:effectLst/>
                          <a:latin typeface="Calibri"/>
                        </a:rPr>
                        <a:t>18</a:t>
                      </a:r>
                    </a:p>
                  </a:txBody>
                  <a:tcPr marL="12700" marR="12700" marT="12700" marB="0" anchor="b"/>
                </a:tc>
                <a:tc>
                  <a:txBody>
                    <a:bodyPr/>
                    <a:lstStyle/>
                    <a:p>
                      <a:pPr algn="r" fontAlgn="b"/>
                      <a:r>
                        <a:rPr lang="en-US" sz="1100" b="0" i="0" u="none" strike="noStrike">
                          <a:solidFill>
                            <a:srgbClr val="000000"/>
                          </a:solidFill>
                          <a:effectLst/>
                          <a:latin typeface="Calibri"/>
                        </a:rPr>
                        <a:t>Hata Valid Range 30-200 m, including terrain. Erceg Valid Range 10-80m, including terrain</a:t>
                      </a:r>
                    </a:p>
                  </a:txBody>
                  <a:tcPr marL="12700" marR="12700" marT="12700" marB="0" anchor="b"/>
                </a:tc>
              </a:tr>
              <a:tr h="122583">
                <a:tc>
                  <a:txBody>
                    <a:bodyPr/>
                    <a:lstStyle/>
                    <a:p>
                      <a:pPr algn="l" fontAlgn="b"/>
                      <a:r>
                        <a:rPr lang="en-US" sz="1100" b="0" i="0" u="none" strike="noStrike">
                          <a:solidFill>
                            <a:srgbClr val="000000"/>
                          </a:solidFill>
                          <a:effectLst/>
                          <a:latin typeface="Calibri"/>
                        </a:rPr>
                        <a:t>Endpoint Antenna Height (m)</a:t>
                      </a:r>
                    </a:p>
                  </a:txBody>
                  <a:tcPr marL="12700" marR="12700" marT="12700" marB="0" anchor="b"/>
                </a:tc>
                <a:tc>
                  <a:txBody>
                    <a:bodyPr/>
                    <a:lstStyle/>
                    <a:p>
                      <a:pPr algn="r" fontAlgn="b"/>
                      <a:r>
                        <a:rPr lang="en-US" sz="1100" b="0" i="0" u="none" strike="noStrike">
                          <a:solidFill>
                            <a:srgbClr val="000000"/>
                          </a:solidFill>
                          <a:effectLst/>
                          <a:latin typeface="Calibri"/>
                        </a:rPr>
                        <a:t>6</a:t>
                      </a:r>
                    </a:p>
                  </a:txBody>
                  <a:tcPr marL="12700" marR="12700" marT="12700" marB="0" anchor="b"/>
                </a:tc>
                <a:tc>
                  <a:txBody>
                    <a:bodyPr/>
                    <a:lstStyle/>
                    <a:p>
                      <a:pPr algn="r" fontAlgn="b"/>
                      <a:r>
                        <a:rPr lang="en-US" sz="1100" b="0" i="0" u="none" strike="noStrike">
                          <a:solidFill>
                            <a:srgbClr val="000000"/>
                          </a:solidFill>
                          <a:effectLst/>
                          <a:latin typeface="Calibri"/>
                        </a:rPr>
                        <a:t>Hata Valid Range 1-10 m, Erceg Fixed to 2m.</a:t>
                      </a:r>
                    </a:p>
                  </a:txBody>
                  <a:tcPr marL="12700" marR="12700" marT="12700" marB="0" anchor="b"/>
                </a:tc>
              </a:tr>
              <a:tr h="122583">
                <a:tc>
                  <a:txBody>
                    <a:bodyPr/>
                    <a:lstStyle/>
                    <a:p>
                      <a:pPr algn="l" fontAlgn="b"/>
                      <a:r>
                        <a:rPr lang="fr-FR" sz="1100" b="0" i="0" u="none" strike="noStrike">
                          <a:solidFill>
                            <a:srgbClr val="000000"/>
                          </a:solidFill>
                          <a:effectLst/>
                          <a:latin typeface="Calibri"/>
                        </a:rPr>
                        <a:t>Distance (km)</a:t>
                      </a:r>
                    </a:p>
                  </a:txBody>
                  <a:tcPr marL="12700" marR="12700" marT="12700" marB="0" anchor="b"/>
                </a:tc>
                <a:tc>
                  <a:txBody>
                    <a:bodyPr/>
                    <a:lstStyle/>
                    <a:p>
                      <a:pPr algn="r" fontAlgn="b"/>
                      <a:r>
                        <a:rPr lang="en-US" sz="1100" b="0" i="0" u="none" strike="noStrike">
                          <a:solidFill>
                            <a:srgbClr val="000000"/>
                          </a:solidFill>
                          <a:effectLst/>
                          <a:latin typeface="Calibri"/>
                        </a:rPr>
                        <a:t>20</a:t>
                      </a:r>
                    </a:p>
                  </a:txBody>
                  <a:tcPr marL="12700" marR="12700" marT="12700" marB="0" anchor="b"/>
                </a:tc>
                <a:tc>
                  <a:txBody>
                    <a:bodyPr/>
                    <a:lstStyle/>
                    <a:p>
                      <a:pPr algn="r" fontAlgn="b"/>
                      <a:r>
                        <a:rPr lang="en-US" sz="1100" b="0" i="0" u="none" strike="noStrike">
                          <a:solidFill>
                            <a:srgbClr val="000000"/>
                          </a:solidFill>
                          <a:effectLst/>
                          <a:latin typeface="Calibri"/>
                        </a:rPr>
                        <a:t>Valid Range 1-20 km</a:t>
                      </a:r>
                    </a:p>
                  </a:txBody>
                  <a:tcPr marL="12700" marR="12700" marT="12700" marB="0" anchor="b"/>
                </a:tc>
              </a:tr>
              <a:tr h="122583">
                <a:tc gridSpan="2">
                  <a:txBody>
                    <a:bodyPr/>
                    <a:lstStyle/>
                    <a:p>
                      <a:pPr algn="ctr" fontAlgn="b"/>
                      <a:r>
                        <a:rPr lang="en-US" sz="1100" b="1" i="0" u="none" strike="noStrike" dirty="0">
                          <a:solidFill>
                            <a:srgbClr val="FFFFFF"/>
                          </a:solidFill>
                          <a:effectLst/>
                          <a:latin typeface="Calibri"/>
                        </a:rPr>
                        <a:t> Downlink Path Loss Calculation</a:t>
                      </a: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122583">
                <a:tc>
                  <a:txBody>
                    <a:bodyPr/>
                    <a:lstStyle/>
                    <a:p>
                      <a:pPr algn="l" fontAlgn="b"/>
                      <a:r>
                        <a:rPr lang="pl-PL" sz="1100" b="0" i="0" u="none" strike="noStrike">
                          <a:solidFill>
                            <a:srgbClr val="000000"/>
                          </a:solidFill>
                          <a:effectLst/>
                          <a:latin typeface="Calibri"/>
                        </a:rPr>
                        <a:t>Collector Tx Power (dBm)</a:t>
                      </a:r>
                    </a:p>
                  </a:txBody>
                  <a:tcPr marL="12700" marR="12700" marT="12700" marB="0" anchor="b"/>
                </a:tc>
                <a:tc>
                  <a:txBody>
                    <a:bodyPr/>
                    <a:lstStyle/>
                    <a:p>
                      <a:pPr algn="r" fontAlgn="b"/>
                      <a:r>
                        <a:rPr lang="en-US" sz="1100" b="0" i="0" u="none" strike="noStrike">
                          <a:solidFill>
                            <a:srgbClr val="000000"/>
                          </a:solidFill>
                          <a:effectLst/>
                          <a:latin typeface="Calibri"/>
                        </a:rPr>
                        <a:t>44</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122583">
                <a:tc>
                  <a:txBody>
                    <a:bodyPr/>
                    <a:lstStyle/>
                    <a:p>
                      <a:pPr algn="l" fontAlgn="b"/>
                      <a:r>
                        <a:rPr lang="is-IS" sz="1100" b="0" i="0" u="none" strike="noStrike">
                          <a:solidFill>
                            <a:srgbClr val="000000"/>
                          </a:solidFill>
                          <a:effectLst/>
                          <a:latin typeface="Calibri"/>
                        </a:rPr>
                        <a:t>Collector Tx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122583">
                <a:tc>
                  <a:txBody>
                    <a:bodyPr/>
                    <a:lstStyle/>
                    <a:p>
                      <a:pPr algn="l" fontAlgn="b"/>
                      <a:r>
                        <a:rPr lang="en-US" sz="1100" b="0" i="0" u="none" strike="noStrike">
                          <a:solidFill>
                            <a:srgbClr val="000000"/>
                          </a:solidFill>
                          <a:effectLst/>
                          <a:latin typeface="Calibri"/>
                        </a:rPr>
                        <a:t>Path Loss (dB)</a:t>
                      </a:r>
                    </a:p>
                  </a:txBody>
                  <a:tcPr marL="12700" marR="12700" marT="12700" marB="0" anchor="b"/>
                </a:tc>
                <a:tc>
                  <a:txBody>
                    <a:bodyPr/>
                    <a:lstStyle/>
                    <a:p>
                      <a:pPr algn="r" fontAlgn="b"/>
                      <a:r>
                        <a:rPr lang="en-US" sz="1100" b="0" i="0" u="none" strike="noStrike">
                          <a:solidFill>
                            <a:srgbClr val="000000"/>
                          </a:solidFill>
                          <a:effectLst/>
                          <a:latin typeface="Calibri"/>
                        </a:rPr>
                        <a:t>-147.57</a:t>
                      </a:r>
                    </a:p>
                  </a:txBody>
                  <a:tcPr marL="12700" marR="12700" marT="12700" marB="0" anchor="b"/>
                </a:tc>
                <a:tc>
                  <a:txBody>
                    <a:bodyPr/>
                    <a:lstStyle/>
                    <a:p>
                      <a:pPr algn="r" fontAlgn="b"/>
                      <a:r>
                        <a:rPr lang="en-US" sz="1100" b="0" i="0" u="none" strike="noStrike">
                          <a:solidFill>
                            <a:srgbClr val="000000"/>
                          </a:solidFill>
                          <a:effectLst/>
                          <a:latin typeface="Calibri"/>
                        </a:rPr>
                        <a:t>Must reference the right path loss from the Hata or Erceg worksheet</a:t>
                      </a:r>
                    </a:p>
                  </a:txBody>
                  <a:tcPr marL="12700" marR="12700" marT="12700" marB="0" anchor="b"/>
                </a:tc>
              </a:tr>
              <a:tr h="122583">
                <a:tc>
                  <a:txBody>
                    <a:bodyPr/>
                    <a:lstStyle/>
                    <a:p>
                      <a:pPr algn="l" fontAlgn="b"/>
                      <a:r>
                        <a:rPr lang="en-US" sz="1100" b="0" i="0" u="none" strike="noStrike">
                          <a:solidFill>
                            <a:srgbClr val="000000"/>
                          </a:solidFill>
                          <a:effectLst/>
                          <a:latin typeface="Calibri"/>
                        </a:rPr>
                        <a:t>Shadowing Margin (dB)</a:t>
                      </a:r>
                    </a:p>
                  </a:txBody>
                  <a:tcPr marL="12700" marR="12700" marT="12700" marB="0" anchor="b"/>
                </a:tc>
                <a:tc>
                  <a:txBody>
                    <a:bodyPr/>
                    <a:lstStyle/>
                    <a:p>
                      <a:pPr algn="r" fontAlgn="b"/>
                      <a:r>
                        <a:rPr lang="en-US" sz="1100" b="0" i="0" u="none" strike="noStrike">
                          <a:solidFill>
                            <a:srgbClr val="000000"/>
                          </a:solidFill>
                          <a:effectLst/>
                          <a:latin typeface="Calibri"/>
                        </a:rPr>
                        <a:t>-12</a:t>
                      </a:r>
                    </a:p>
                  </a:txBody>
                  <a:tcPr marL="12700" marR="12700" marT="12700" marB="0" anchor="b"/>
                </a:tc>
                <a:tc>
                  <a:txBody>
                    <a:bodyPr/>
                    <a:lstStyle/>
                    <a:p>
                      <a:pPr algn="r" fontAlgn="b"/>
                      <a:r>
                        <a:rPr lang="en-US" sz="1100" b="0" i="0" u="none" strike="noStrike">
                          <a:solidFill>
                            <a:srgbClr val="000000"/>
                          </a:solidFill>
                          <a:effectLst/>
                          <a:latin typeface="Calibri"/>
                        </a:rPr>
                        <a:t>To buffer against variable shadowing loss</a:t>
                      </a:r>
                    </a:p>
                  </a:txBody>
                  <a:tcPr marL="12700" marR="12700" marT="12700" marB="0" anchor="b"/>
                </a:tc>
              </a:tr>
              <a:tr h="122583">
                <a:tc>
                  <a:txBody>
                    <a:bodyPr/>
                    <a:lstStyle/>
                    <a:p>
                      <a:pPr algn="l" fontAlgn="b"/>
                      <a:r>
                        <a:rPr lang="es-ES_tradnl" sz="1100" b="0" i="0" u="none" strike="noStrike">
                          <a:solidFill>
                            <a:srgbClr val="000000"/>
                          </a:solidFill>
                          <a:effectLst/>
                          <a:latin typeface="Calibri"/>
                        </a:rPr>
                        <a:t>Penetration Loss (dB)</a:t>
                      </a:r>
                    </a:p>
                  </a:txBody>
                  <a:tcPr marL="12700" marR="12700" marT="12700" marB="0" anchor="b"/>
                </a:tc>
                <a:tc>
                  <a:txBody>
                    <a:bodyPr/>
                    <a:lstStyle/>
                    <a:p>
                      <a:pPr algn="r" fontAlgn="b"/>
                      <a:r>
                        <a:rPr lang="en-US" sz="1100" b="0" i="0" u="none" strike="noStrike">
                          <a:solidFill>
                            <a:srgbClr val="000000"/>
                          </a:solidFill>
                          <a:effectLst/>
                          <a:latin typeface="Calibri"/>
                        </a:rPr>
                        <a:t>0</a:t>
                      </a:r>
                    </a:p>
                  </a:txBody>
                  <a:tcPr marL="12700" marR="12700" marT="12700" marB="0" anchor="b"/>
                </a:tc>
                <a:tc>
                  <a:txBody>
                    <a:bodyPr/>
                    <a:lstStyle/>
                    <a:p>
                      <a:pPr algn="r" fontAlgn="b"/>
                      <a:r>
                        <a:rPr lang="en-US" sz="1100" b="0" i="0" u="none" strike="noStrike">
                          <a:solidFill>
                            <a:srgbClr val="000000"/>
                          </a:solidFill>
                          <a:effectLst/>
                          <a:latin typeface="Calibri"/>
                        </a:rPr>
                        <a:t>For underground vaults, etc.</a:t>
                      </a:r>
                    </a:p>
                  </a:txBody>
                  <a:tcPr marL="12700" marR="12700" marT="12700" marB="0" anchor="b"/>
                </a:tc>
              </a:tr>
              <a:tr h="122583">
                <a:tc>
                  <a:txBody>
                    <a:bodyPr/>
                    <a:lstStyle/>
                    <a:p>
                      <a:pPr algn="l" fontAlgn="b"/>
                      <a:r>
                        <a:rPr lang="en-US" sz="1100" b="0" i="0" u="none" strike="noStrike">
                          <a:solidFill>
                            <a:srgbClr val="000000"/>
                          </a:solidFill>
                          <a:effectLst/>
                          <a:latin typeface="Calibri"/>
                        </a:rPr>
                        <a:t>Endpoint Rx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If using same antenna for Tx, must be same as in Uplink Table</a:t>
                      </a:r>
                    </a:p>
                  </a:txBody>
                  <a:tcPr marL="12700" marR="12700" marT="12700" marB="0" anchor="b"/>
                </a:tc>
              </a:tr>
              <a:tr h="122583">
                <a:tc>
                  <a:txBody>
                    <a:bodyPr/>
                    <a:lstStyle/>
                    <a:p>
                      <a:pPr algn="l" fontAlgn="b"/>
                      <a:r>
                        <a:rPr lang="en-US" sz="1100" b="0" i="0" u="none" strike="noStrike">
                          <a:solidFill>
                            <a:srgbClr val="000000"/>
                          </a:solidFill>
                          <a:effectLst/>
                          <a:latin typeface="Calibri"/>
                        </a:rPr>
                        <a:t>Endpoint Interference (dB)</a:t>
                      </a:r>
                    </a:p>
                  </a:txBody>
                  <a:tcPr marL="12700" marR="12700" marT="12700" marB="0" anchor="b"/>
                </a:tc>
                <a:tc>
                  <a:txBody>
                    <a:bodyPr/>
                    <a:lstStyle/>
                    <a:p>
                      <a:pPr algn="r" fontAlgn="b"/>
                      <a:r>
                        <a:rPr lang="en-US" sz="1100" b="0" i="0" u="none" strike="noStrike">
                          <a:solidFill>
                            <a:srgbClr val="000000"/>
                          </a:solidFill>
                          <a:effectLst/>
                          <a:latin typeface="Calibri"/>
                        </a:rPr>
                        <a:t>1</a:t>
                      </a:r>
                    </a:p>
                  </a:txBody>
                  <a:tcPr marL="12700" marR="12700" marT="12700" marB="0" anchor="b"/>
                </a:tc>
                <a:tc>
                  <a:txBody>
                    <a:bodyPr/>
                    <a:lstStyle/>
                    <a:p>
                      <a:pPr algn="r" fontAlgn="b"/>
                      <a:r>
                        <a:rPr lang="en-US" sz="1100" b="0" i="0" u="none" strike="noStrike">
                          <a:solidFill>
                            <a:srgbClr val="000000"/>
                          </a:solidFill>
                          <a:effectLst/>
                          <a:latin typeface="Calibri"/>
                        </a:rPr>
                        <a:t>Rise over Thermal Interference</a:t>
                      </a:r>
                    </a:p>
                  </a:txBody>
                  <a:tcPr marL="12700" marR="12700" marT="12700" marB="0" anchor="b"/>
                </a:tc>
              </a:tr>
              <a:tr h="122583">
                <a:tc>
                  <a:txBody>
                    <a:bodyPr/>
                    <a:lstStyle/>
                    <a:p>
                      <a:pPr algn="l" fontAlgn="b"/>
                      <a:r>
                        <a:rPr lang="en-US" sz="1100" b="0" i="0" u="none" strike="noStrike">
                          <a:solidFill>
                            <a:srgbClr val="000000"/>
                          </a:solidFill>
                          <a:effectLst/>
                          <a:latin typeface="Calibri"/>
                        </a:rPr>
                        <a:t>Rx Power at Endpoint (dBm)</a:t>
                      </a:r>
                    </a:p>
                  </a:txBody>
                  <a:tcPr marL="12700" marR="12700" marT="12700" marB="0" anchor="b"/>
                </a:tc>
                <a:tc>
                  <a:txBody>
                    <a:bodyPr/>
                    <a:lstStyle/>
                    <a:p>
                      <a:pPr algn="r" fontAlgn="b"/>
                      <a:r>
                        <a:rPr lang="en-US" sz="1200" b="1" i="0" u="none" strike="noStrike">
                          <a:solidFill>
                            <a:srgbClr val="000000"/>
                          </a:solidFill>
                          <a:effectLst/>
                          <a:latin typeface="Calibri"/>
                        </a:rPr>
                        <a:t>-108.57</a:t>
                      </a:r>
                    </a:p>
                  </a:txBody>
                  <a:tcPr marL="12700" marR="12700" marT="12700" marB="0" anchor="b"/>
                </a:tc>
                <a:tc>
                  <a:txBody>
                    <a:bodyPr/>
                    <a:lstStyle/>
                    <a:p>
                      <a:pPr algn="r" fontAlgn="b"/>
                      <a:r>
                        <a:rPr lang="en-US" sz="1100" b="0" i="0" u="none" strike="noStrike">
                          <a:solidFill>
                            <a:srgbClr val="000000"/>
                          </a:solidFill>
                          <a:effectLst/>
                          <a:latin typeface="Calibri"/>
                        </a:rPr>
                        <a:t>Compare against Rx sensitivity</a:t>
                      </a:r>
                    </a:p>
                  </a:txBody>
                  <a:tcPr marL="12700" marR="12700" marT="12700" marB="0" anchor="b"/>
                </a:tc>
              </a:tr>
              <a:tr h="122583">
                <a:tc gridSpan="2">
                  <a:txBody>
                    <a:bodyPr/>
                    <a:lstStyle/>
                    <a:p>
                      <a:pPr algn="ctr" fontAlgn="b"/>
                      <a:r>
                        <a:rPr lang="en-US" sz="1100" b="1" i="0" u="none" strike="noStrike" dirty="0">
                          <a:solidFill>
                            <a:srgbClr val="FFFFFF"/>
                          </a:solidFill>
                          <a:effectLst/>
                          <a:latin typeface="Calibri"/>
                        </a:rPr>
                        <a:t> Uplink Path Loss Calculation</a:t>
                      </a: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122583">
                <a:tc>
                  <a:txBody>
                    <a:bodyPr/>
                    <a:lstStyle/>
                    <a:p>
                      <a:pPr algn="l" fontAlgn="b"/>
                      <a:r>
                        <a:rPr lang="en-US" sz="1100" b="0" i="0" u="none" strike="noStrike">
                          <a:solidFill>
                            <a:srgbClr val="000000"/>
                          </a:solidFill>
                          <a:effectLst/>
                          <a:latin typeface="Calibri"/>
                        </a:rPr>
                        <a:t>Endpoint Tx Power (dBm)</a:t>
                      </a:r>
                    </a:p>
                  </a:txBody>
                  <a:tcPr marL="12700" marR="12700" marT="12700" marB="0" anchor="b"/>
                </a:tc>
                <a:tc>
                  <a:txBody>
                    <a:bodyPr/>
                    <a:lstStyle/>
                    <a:p>
                      <a:pPr algn="r" fontAlgn="b"/>
                      <a:r>
                        <a:rPr lang="en-US" sz="1100" b="0" i="0" u="none" strike="noStrike">
                          <a:solidFill>
                            <a:srgbClr val="000000"/>
                          </a:solidFill>
                          <a:effectLst/>
                          <a:latin typeface="Calibri"/>
                        </a:rPr>
                        <a:t>44</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 Can be different from Collector</a:t>
                      </a:r>
                    </a:p>
                  </a:txBody>
                  <a:tcPr marL="12700" marR="12700" marT="12700" marB="0" anchor="b"/>
                </a:tc>
              </a:tr>
              <a:tr h="122583">
                <a:tc>
                  <a:txBody>
                    <a:bodyPr/>
                    <a:lstStyle/>
                    <a:p>
                      <a:pPr algn="l" fontAlgn="b"/>
                      <a:r>
                        <a:rPr lang="en-US" sz="1100" b="0" i="0" u="none" strike="noStrike">
                          <a:solidFill>
                            <a:srgbClr val="000000"/>
                          </a:solidFill>
                          <a:effectLst/>
                          <a:latin typeface="Calibri"/>
                        </a:rPr>
                        <a:t>Endpoint Tx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122583">
                <a:tc>
                  <a:txBody>
                    <a:bodyPr/>
                    <a:lstStyle/>
                    <a:p>
                      <a:pPr algn="l" fontAlgn="b"/>
                      <a:r>
                        <a:rPr lang="es-ES_tradnl" sz="1100" b="0" i="0" u="none" strike="noStrike">
                          <a:solidFill>
                            <a:srgbClr val="000000"/>
                          </a:solidFill>
                          <a:effectLst/>
                          <a:latin typeface="Calibri"/>
                        </a:rPr>
                        <a:t>Penetration Loss (dB)</a:t>
                      </a:r>
                    </a:p>
                  </a:txBody>
                  <a:tcPr marL="12700" marR="12700" marT="12700" marB="0" anchor="b"/>
                </a:tc>
                <a:tc>
                  <a:txBody>
                    <a:bodyPr/>
                    <a:lstStyle/>
                    <a:p>
                      <a:pPr algn="r" fontAlgn="b"/>
                      <a:r>
                        <a:rPr lang="en-US" sz="1100" b="0" i="0" u="none" strike="noStrike">
                          <a:solidFill>
                            <a:srgbClr val="000000"/>
                          </a:solidFill>
                          <a:effectLst/>
                          <a:latin typeface="Calibri"/>
                        </a:rPr>
                        <a:t>0</a:t>
                      </a:r>
                    </a:p>
                  </a:txBody>
                  <a:tcPr marL="12700" marR="12700" marT="12700" marB="0" anchor="b"/>
                </a:tc>
                <a:tc>
                  <a:txBody>
                    <a:bodyPr/>
                    <a:lstStyle/>
                    <a:p>
                      <a:pPr algn="r" fontAlgn="b"/>
                      <a:r>
                        <a:rPr lang="en-US" sz="1100" b="0" i="0" u="none" strike="noStrike">
                          <a:solidFill>
                            <a:srgbClr val="000000"/>
                          </a:solidFill>
                          <a:effectLst/>
                          <a:latin typeface="Calibri"/>
                        </a:rPr>
                        <a:t>For underground vaults, etc.</a:t>
                      </a:r>
                    </a:p>
                  </a:txBody>
                  <a:tcPr marL="12700" marR="12700" marT="12700" marB="0" anchor="b"/>
                </a:tc>
              </a:tr>
              <a:tr h="122583">
                <a:tc>
                  <a:txBody>
                    <a:bodyPr/>
                    <a:lstStyle/>
                    <a:p>
                      <a:pPr algn="l" fontAlgn="b"/>
                      <a:r>
                        <a:rPr lang="en-US" sz="1100" b="0" i="0" u="none" strike="noStrike">
                          <a:solidFill>
                            <a:srgbClr val="000000"/>
                          </a:solidFill>
                          <a:effectLst/>
                          <a:latin typeface="Calibri"/>
                        </a:rPr>
                        <a:t>Path Loss (dB)</a:t>
                      </a:r>
                    </a:p>
                  </a:txBody>
                  <a:tcPr marL="12700" marR="12700" marT="12700" marB="0" anchor="b"/>
                </a:tc>
                <a:tc>
                  <a:txBody>
                    <a:bodyPr/>
                    <a:lstStyle/>
                    <a:p>
                      <a:pPr algn="r" fontAlgn="b"/>
                      <a:r>
                        <a:rPr lang="en-US" sz="1100" b="0" i="0" u="none" strike="noStrike">
                          <a:solidFill>
                            <a:srgbClr val="000000"/>
                          </a:solidFill>
                          <a:effectLst/>
                          <a:latin typeface="Calibri"/>
                        </a:rPr>
                        <a:t>-147.57</a:t>
                      </a:r>
                    </a:p>
                  </a:txBody>
                  <a:tcPr marL="12700" marR="12700" marT="12700" marB="0" anchor="b"/>
                </a:tc>
                <a:tc>
                  <a:txBody>
                    <a:bodyPr/>
                    <a:lstStyle/>
                    <a:p>
                      <a:pPr algn="r" fontAlgn="b"/>
                      <a:r>
                        <a:rPr lang="en-US" sz="1100" b="0" i="0" u="none" strike="noStrike">
                          <a:solidFill>
                            <a:srgbClr val="000000"/>
                          </a:solidFill>
                          <a:effectLst/>
                          <a:latin typeface="Calibri"/>
                        </a:rPr>
                        <a:t>Same as Downlink</a:t>
                      </a:r>
                    </a:p>
                  </a:txBody>
                  <a:tcPr marL="12700" marR="12700" marT="12700" marB="0" anchor="b"/>
                </a:tc>
              </a:tr>
              <a:tr h="122583">
                <a:tc>
                  <a:txBody>
                    <a:bodyPr/>
                    <a:lstStyle/>
                    <a:p>
                      <a:pPr algn="l" fontAlgn="b"/>
                      <a:r>
                        <a:rPr lang="en-US" sz="1100" b="0" i="0" u="none" strike="noStrike">
                          <a:solidFill>
                            <a:srgbClr val="000000"/>
                          </a:solidFill>
                          <a:effectLst/>
                          <a:latin typeface="Calibri"/>
                        </a:rPr>
                        <a:t>Shadowing Margin (dB)</a:t>
                      </a:r>
                    </a:p>
                  </a:txBody>
                  <a:tcPr marL="12700" marR="12700" marT="12700" marB="0" anchor="b"/>
                </a:tc>
                <a:tc>
                  <a:txBody>
                    <a:bodyPr/>
                    <a:lstStyle/>
                    <a:p>
                      <a:pPr algn="r" fontAlgn="b"/>
                      <a:r>
                        <a:rPr lang="en-US" sz="1100" b="0" i="0" u="none" strike="noStrike">
                          <a:solidFill>
                            <a:srgbClr val="000000"/>
                          </a:solidFill>
                          <a:effectLst/>
                          <a:latin typeface="Calibri"/>
                        </a:rPr>
                        <a:t>-12</a:t>
                      </a:r>
                    </a:p>
                  </a:txBody>
                  <a:tcPr marL="12700" marR="12700" marT="12700" marB="0" anchor="b"/>
                </a:tc>
                <a:tc>
                  <a:txBody>
                    <a:bodyPr/>
                    <a:lstStyle/>
                    <a:p>
                      <a:pPr algn="r" fontAlgn="b"/>
                      <a:r>
                        <a:rPr lang="en-US" sz="1100" b="0" i="0" u="none" strike="noStrike">
                          <a:solidFill>
                            <a:srgbClr val="000000"/>
                          </a:solidFill>
                          <a:effectLst/>
                          <a:latin typeface="Calibri"/>
                        </a:rPr>
                        <a:t>Same as Downlink</a:t>
                      </a:r>
                    </a:p>
                  </a:txBody>
                  <a:tcPr marL="12700" marR="12700" marT="12700" marB="0" anchor="b"/>
                </a:tc>
              </a:tr>
              <a:tr h="122583">
                <a:tc>
                  <a:txBody>
                    <a:bodyPr/>
                    <a:lstStyle/>
                    <a:p>
                      <a:pPr algn="l" fontAlgn="b"/>
                      <a:r>
                        <a:rPr lang="is-IS" sz="1100" b="0" i="0" u="none" strike="noStrike">
                          <a:solidFill>
                            <a:srgbClr val="000000"/>
                          </a:solidFill>
                          <a:effectLst/>
                          <a:latin typeface="Calibri"/>
                        </a:rPr>
                        <a:t>Collector Rx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If using same antenna for Tx, must be same as in Downlink Table</a:t>
                      </a:r>
                    </a:p>
                  </a:txBody>
                  <a:tcPr marL="12700" marR="12700" marT="12700" marB="0" anchor="b"/>
                </a:tc>
              </a:tr>
              <a:tr h="122583">
                <a:tc>
                  <a:txBody>
                    <a:bodyPr/>
                    <a:lstStyle/>
                    <a:p>
                      <a:pPr algn="l" fontAlgn="b"/>
                      <a:r>
                        <a:rPr lang="en-US" sz="1100" b="0" i="0" u="none" strike="noStrike">
                          <a:solidFill>
                            <a:srgbClr val="000000"/>
                          </a:solidFill>
                          <a:effectLst/>
                          <a:latin typeface="Calibri"/>
                        </a:rPr>
                        <a:t>Collector Interference (dB)</a:t>
                      </a:r>
                    </a:p>
                  </a:txBody>
                  <a:tcPr marL="12700" marR="12700" marT="12700" marB="0" anchor="b"/>
                </a:tc>
                <a:tc>
                  <a:txBody>
                    <a:bodyPr/>
                    <a:lstStyle/>
                    <a:p>
                      <a:pPr algn="r" fontAlgn="b"/>
                      <a:r>
                        <a:rPr lang="en-US" sz="1100" b="0" i="0" u="none" strike="noStrike">
                          <a:solidFill>
                            <a:srgbClr val="000000"/>
                          </a:solidFill>
                          <a:effectLst/>
                          <a:latin typeface="Calibri"/>
                        </a:rPr>
                        <a:t>2</a:t>
                      </a:r>
                    </a:p>
                  </a:txBody>
                  <a:tcPr marL="12700" marR="12700" marT="12700" marB="0" anchor="b"/>
                </a:tc>
                <a:tc>
                  <a:txBody>
                    <a:bodyPr/>
                    <a:lstStyle/>
                    <a:p>
                      <a:pPr algn="r" fontAlgn="b"/>
                      <a:r>
                        <a:rPr lang="en-US" sz="1100" b="0" i="0" u="none" strike="noStrike">
                          <a:solidFill>
                            <a:srgbClr val="000000"/>
                          </a:solidFill>
                          <a:effectLst/>
                          <a:latin typeface="Calibri"/>
                        </a:rPr>
                        <a:t>Rise over Thermal Interference</a:t>
                      </a:r>
                    </a:p>
                  </a:txBody>
                  <a:tcPr marL="12700" marR="12700" marT="12700" marB="0" anchor="b"/>
                </a:tc>
              </a:tr>
              <a:tr h="122583">
                <a:tc>
                  <a:txBody>
                    <a:bodyPr/>
                    <a:lstStyle/>
                    <a:p>
                      <a:pPr algn="l" fontAlgn="b"/>
                      <a:r>
                        <a:rPr lang="en-US" sz="1100" b="0" i="0" u="none" strike="noStrike">
                          <a:solidFill>
                            <a:srgbClr val="000000"/>
                          </a:solidFill>
                          <a:effectLst/>
                          <a:latin typeface="Calibri"/>
                        </a:rPr>
                        <a:t>Rx Power at Collector (dBm)</a:t>
                      </a:r>
                    </a:p>
                  </a:txBody>
                  <a:tcPr marL="12700" marR="12700" marT="12700" marB="0" anchor="b"/>
                </a:tc>
                <a:tc>
                  <a:txBody>
                    <a:bodyPr/>
                    <a:lstStyle/>
                    <a:p>
                      <a:pPr algn="r" fontAlgn="b"/>
                      <a:r>
                        <a:rPr lang="en-US" sz="1200" b="1" i="0" u="none" strike="noStrike">
                          <a:solidFill>
                            <a:srgbClr val="000000"/>
                          </a:solidFill>
                          <a:effectLst/>
                          <a:latin typeface="Calibri"/>
                        </a:rPr>
                        <a:t>-107.57</a:t>
                      </a:r>
                    </a:p>
                  </a:txBody>
                  <a:tcPr marL="12700" marR="12700" marT="12700" marB="0" anchor="b"/>
                </a:tc>
                <a:tc>
                  <a:txBody>
                    <a:bodyPr/>
                    <a:lstStyle/>
                    <a:p>
                      <a:pPr algn="r" fontAlgn="b"/>
                      <a:r>
                        <a:rPr lang="en-US" sz="1100" b="0" i="0" u="none" strike="noStrike" dirty="0">
                          <a:solidFill>
                            <a:srgbClr val="000000"/>
                          </a:solidFill>
                          <a:effectLst/>
                          <a:latin typeface="Calibri"/>
                        </a:rPr>
                        <a:t>Compare against Rx sensitivity</a:t>
                      </a:r>
                    </a:p>
                  </a:txBody>
                  <a:tcPr marL="12700" marR="12700" marT="12700" marB="0" anchor="b"/>
                </a:tc>
              </a:tr>
            </a:tbl>
          </a:graphicData>
        </a:graphic>
      </p:graphicFrame>
      <p:sp>
        <p:nvSpPr>
          <p:cNvPr id="11" name="TextBox 10"/>
          <p:cNvSpPr txBox="1"/>
          <p:nvPr/>
        </p:nvSpPr>
        <p:spPr>
          <a:xfrm>
            <a:off x="2743200" y="1676400"/>
            <a:ext cx="2819400" cy="1077218"/>
          </a:xfrm>
          <a:prstGeom prst="rect">
            <a:avLst/>
          </a:prstGeom>
          <a:solidFill>
            <a:srgbClr val="FFFF00"/>
          </a:solidFill>
        </p:spPr>
        <p:txBody>
          <a:bodyPr wrap="square" rtlCol="0">
            <a:spAutoFit/>
          </a:bodyPr>
          <a:lstStyle/>
          <a:p>
            <a:r>
              <a:rPr lang="en-US" sz="1600" dirty="0" smtClean="0"/>
              <a:t>Note that collector antenna height is not valid for </a:t>
            </a:r>
            <a:r>
              <a:rPr lang="en-US" sz="1600" dirty="0" err="1" smtClean="0"/>
              <a:t>Hata</a:t>
            </a:r>
            <a:r>
              <a:rPr lang="en-US" sz="1600" dirty="0" smtClean="0"/>
              <a:t> model, need further investigation</a:t>
            </a: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ln/>
        </p:spPr>
        <p:txBody>
          <a:bodyPr/>
          <a:lstStyle/>
          <a:p>
            <a:r>
              <a:rPr lang="en-US" dirty="0" smtClean="0"/>
              <a:t>Jon Adams, Shuzo Kato, </a:t>
            </a:r>
            <a:r>
              <a:rPr lang="en-US" dirty="0" err="1" smtClean="0"/>
              <a:t>Jia-Ru</a:t>
            </a:r>
            <a:r>
              <a:rPr lang="en-US" dirty="0" smtClean="0"/>
              <a:t> Li</a:t>
            </a:r>
            <a:endParaRPr lang="en-US" dirty="0"/>
          </a:p>
        </p:txBody>
      </p:sp>
      <p:sp>
        <p:nvSpPr>
          <p:cNvPr id="49153" name="Title 1"/>
          <p:cNvSpPr>
            <a:spLocks noGrp="1"/>
          </p:cNvSpPr>
          <p:nvPr>
            <p:ph type="title"/>
          </p:nvPr>
        </p:nvSpPr>
        <p:spPr>
          <a:xfrm>
            <a:off x="685800" y="685800"/>
            <a:ext cx="7772400" cy="762000"/>
          </a:xfrm>
        </p:spPr>
        <p:txBody>
          <a:bodyPr/>
          <a:lstStyle/>
          <a:p>
            <a:r>
              <a:rPr lang="en-US" smtClean="0"/>
              <a:t>Questions?</a:t>
            </a:r>
          </a:p>
        </p:txBody>
      </p:sp>
      <p:sp>
        <p:nvSpPr>
          <p:cNvPr id="49157" name="Slide Number Placeholder 5"/>
          <p:cNvSpPr>
            <a:spLocks noGrp="1"/>
          </p:cNvSpPr>
          <p:nvPr>
            <p:ph type="sldNum" sz="quarter" idx="12"/>
          </p:nvPr>
        </p:nvSpPr>
        <p:spPr>
          <a:xfrm>
            <a:off x="4367213" y="6475413"/>
            <a:ext cx="485775" cy="182562"/>
          </a:xfrm>
          <a:noFill/>
        </p:spPr>
        <p:txBody>
          <a:bodyPr/>
          <a:lstStyle/>
          <a:p>
            <a:r>
              <a:rPr lang="en-US"/>
              <a:t>Slide </a:t>
            </a:r>
            <a:fld id="{82E5713C-F0E8-4CEB-B03A-88CC5616B8A5}" type="slidenum">
              <a:rPr lang="en-US"/>
              <a:pPr/>
              <a:t>25</a:t>
            </a:fld>
            <a:endParaRPr lang="en-US"/>
          </a:p>
        </p:txBody>
      </p:sp>
      <p:sp>
        <p:nvSpPr>
          <p:cNvPr id="6"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dirty="0"/>
              <a:t>Jon Adams, </a:t>
            </a:r>
            <a:r>
              <a:rPr lang="en-US" dirty="0" smtClean="0"/>
              <a:t>Shuzo Kato, </a:t>
            </a:r>
            <a:r>
              <a:rPr lang="en-US" dirty="0" err="1" smtClean="0"/>
              <a:t>Jia-Ru</a:t>
            </a:r>
            <a:r>
              <a:rPr lang="en-US" dirty="0" smtClean="0"/>
              <a:t> </a:t>
            </a:r>
            <a:r>
              <a:rPr lang="en-US" dirty="0"/>
              <a:t>Li</a:t>
            </a:r>
          </a:p>
        </p:txBody>
      </p:sp>
      <p:sp>
        <p:nvSpPr>
          <p:cNvPr id="19463" name="Rectangle 7"/>
          <p:cNvSpPr>
            <a:spLocks noGrp="1" noChangeArrowheads="1"/>
          </p:cNvSpPr>
          <p:nvPr>
            <p:ph type="title" idx="4294967295"/>
          </p:nvPr>
        </p:nvSpPr>
        <p:spPr/>
        <p:txBody>
          <a:bodyPr/>
          <a:lstStyle/>
          <a:p>
            <a:r>
              <a:rPr lang="en-US" smtClean="0"/>
              <a:t>Summary</a:t>
            </a:r>
          </a:p>
        </p:txBody>
      </p:sp>
      <p:sp>
        <p:nvSpPr>
          <p:cNvPr id="19464" name="Rectangle 8"/>
          <p:cNvSpPr>
            <a:spLocks noGrp="1" noChangeArrowheads="1"/>
          </p:cNvSpPr>
          <p:nvPr>
            <p:ph type="body" idx="4294967295"/>
          </p:nvPr>
        </p:nvSpPr>
        <p:spPr/>
        <p:txBody>
          <a:bodyPr>
            <a:normAutofit fontScale="92500" lnSpcReduction="10000"/>
          </a:bodyPr>
          <a:lstStyle/>
          <a:p>
            <a:r>
              <a:rPr lang="en-US" dirty="0" smtClean="0"/>
              <a:t>Review of Positive Train Control requirements</a:t>
            </a:r>
          </a:p>
          <a:p>
            <a:r>
              <a:rPr lang="en-US" dirty="0" smtClean="0"/>
              <a:t>PHY Considerations</a:t>
            </a:r>
          </a:p>
          <a:p>
            <a:pPr lvl="1"/>
            <a:r>
              <a:rPr lang="en-US" dirty="0" smtClean="0"/>
              <a:t>Frequency band</a:t>
            </a:r>
          </a:p>
          <a:p>
            <a:pPr lvl="1"/>
            <a:r>
              <a:rPr lang="en-US" dirty="0" smtClean="0"/>
              <a:t>Channelization</a:t>
            </a:r>
          </a:p>
          <a:p>
            <a:pPr lvl="1"/>
            <a:r>
              <a:rPr lang="en-US" dirty="0" smtClean="0"/>
              <a:t>Data rates</a:t>
            </a:r>
          </a:p>
          <a:p>
            <a:pPr lvl="1"/>
            <a:r>
              <a:rPr lang="en-US" dirty="0" smtClean="0"/>
              <a:t>Transmitter and Receiver Characteristics</a:t>
            </a:r>
          </a:p>
          <a:p>
            <a:r>
              <a:rPr lang="en-US" dirty="0" smtClean="0"/>
              <a:t>MAC Considerations</a:t>
            </a:r>
          </a:p>
          <a:p>
            <a:pPr lvl="1"/>
            <a:r>
              <a:rPr lang="en-US" dirty="0" smtClean="0"/>
              <a:t>Time Slotting</a:t>
            </a:r>
          </a:p>
          <a:p>
            <a:r>
              <a:rPr lang="en-US" dirty="0" smtClean="0"/>
              <a:t>Path Loss and Propagation Considerations</a:t>
            </a:r>
          </a:p>
        </p:txBody>
      </p:sp>
      <p:sp>
        <p:nvSpPr>
          <p:cNvPr id="19461" name="Slide Number Placeholder 5"/>
          <p:cNvSpPr>
            <a:spLocks noGrp="1"/>
          </p:cNvSpPr>
          <p:nvPr>
            <p:ph type="sldNum" sz="quarter" idx="12"/>
          </p:nvPr>
        </p:nvSpPr>
        <p:spPr>
          <a:xfrm>
            <a:off x="4405313" y="6475413"/>
            <a:ext cx="407987" cy="182562"/>
          </a:xfrm>
          <a:noFill/>
        </p:spPr>
        <p:txBody>
          <a:bodyPr/>
          <a:lstStyle/>
          <a:p>
            <a:r>
              <a:rPr lang="en-US"/>
              <a:t>Slide </a:t>
            </a:r>
            <a:fld id="{BCF25C55-3B19-40CB-849C-5CAFD7897807}" type="slidenum">
              <a:rPr lang="en-US"/>
              <a:pPr/>
              <a:t>3</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9" name="Rectangle 7"/>
          <p:cNvSpPr>
            <a:spLocks noGrp="1" noChangeArrowheads="1"/>
          </p:cNvSpPr>
          <p:nvPr>
            <p:ph type="title"/>
          </p:nvPr>
        </p:nvSpPr>
        <p:spPr/>
        <p:txBody>
          <a:bodyPr/>
          <a:lstStyle/>
          <a:p>
            <a:r>
              <a:rPr lang="en-US" smtClean="0"/>
              <a:t>What is Positive Train Control?</a:t>
            </a:r>
          </a:p>
        </p:txBody>
      </p:sp>
      <p:sp>
        <p:nvSpPr>
          <p:cNvPr id="18440" name="Rectangle 8"/>
          <p:cNvSpPr>
            <a:spLocks noGrp="1" noChangeArrowheads="1"/>
          </p:cNvSpPr>
          <p:nvPr>
            <p:ph type="body" idx="1"/>
          </p:nvPr>
        </p:nvSpPr>
        <p:spPr/>
        <p:txBody>
          <a:bodyPr>
            <a:normAutofit/>
          </a:bodyPr>
          <a:lstStyle/>
          <a:p>
            <a:r>
              <a:rPr lang="en-US" dirty="0" smtClean="0"/>
              <a:t>PTC</a:t>
            </a:r>
          </a:p>
          <a:p>
            <a:pPr lvl="1"/>
            <a:r>
              <a:rPr lang="en-US" dirty="0" smtClean="0"/>
              <a:t>Keeps trains from hitting trains</a:t>
            </a:r>
          </a:p>
          <a:p>
            <a:pPr lvl="1"/>
            <a:r>
              <a:rPr lang="en-US" dirty="0" smtClean="0"/>
              <a:t>Keeps trains from hitting other on-rail equipment</a:t>
            </a:r>
          </a:p>
          <a:p>
            <a:pPr lvl="1"/>
            <a:r>
              <a:rPr lang="en-US" dirty="0" smtClean="0"/>
              <a:t>Keeps trains operating within their authority</a:t>
            </a:r>
          </a:p>
          <a:p>
            <a:pPr lvl="1"/>
            <a:r>
              <a:rPr lang="en-US" dirty="0" smtClean="0"/>
              <a:t>Provides protection for workers on or around the track within their work zones</a:t>
            </a:r>
          </a:p>
          <a:p>
            <a:pPr lvl="1"/>
            <a:r>
              <a:rPr lang="en-US" dirty="0" smtClean="0"/>
              <a:t>Keeps trains from traveling thru misaligned switches or other track elements</a:t>
            </a:r>
          </a:p>
        </p:txBody>
      </p:sp>
      <p:sp>
        <p:nvSpPr>
          <p:cNvPr id="18437" name="Slide Number Placeholder 5"/>
          <p:cNvSpPr>
            <a:spLocks noGrp="1"/>
          </p:cNvSpPr>
          <p:nvPr>
            <p:ph type="sldNum" sz="quarter" idx="12"/>
          </p:nvPr>
        </p:nvSpPr>
        <p:spPr/>
        <p:txBody>
          <a:bodyPr/>
          <a:lstStyle/>
          <a:p>
            <a:r>
              <a:rPr lang="en-US" smtClean="0"/>
              <a:t>Slide </a:t>
            </a:r>
            <a:fld id="{F9057733-8399-460D-B894-ED8AEA40BD50}" type="slidenum">
              <a:rPr lang="en-US" smtClean="0"/>
              <a:pPr/>
              <a:t>4</a:t>
            </a:fld>
            <a:endParaRPr lang="en-US"/>
          </a:p>
        </p:txBody>
      </p:sp>
      <p:sp>
        <p:nvSpPr>
          <p:cNvPr id="18436" name="Footer Placeholder 4"/>
          <p:cNvSpPr txBox="1">
            <a:spLocks noGrp="1"/>
          </p:cNvSpPr>
          <p:nvPr/>
        </p:nvSpPr>
        <p:spPr bwMode="auto">
          <a:xfrm>
            <a:off x="5486400" y="6477000"/>
            <a:ext cx="3124200" cy="184150"/>
          </a:xfrm>
          <a:prstGeom prst="rect">
            <a:avLst/>
          </a:prstGeom>
          <a:noFill/>
          <a:ln w="9525">
            <a:noFill/>
            <a:miter lim="800000"/>
            <a:headEnd/>
            <a:tailEnd/>
          </a:ln>
        </p:spPr>
        <p:txBody>
          <a:bodyPr lIns="0" tIns="0" rIns="0" bIns="0">
            <a:spAutoFit/>
          </a:bodyPr>
          <a:lstStyle/>
          <a:p>
            <a:pPr algn="r" eaLnBrk="0" hangingPunct="0"/>
            <a:r>
              <a:rPr lang="en-US" dirty="0">
                <a:latin typeface="Calibri" pitchFamily="34" charset="0"/>
              </a:rPr>
              <a:t>Jon Adams, </a:t>
            </a:r>
            <a:r>
              <a:rPr lang="en-US" dirty="0" smtClean="0"/>
              <a:t>Shuzo Kato, </a:t>
            </a:r>
            <a:r>
              <a:rPr lang="en-US" dirty="0" err="1" smtClean="0">
                <a:latin typeface="Calibri" pitchFamily="34" charset="0"/>
              </a:rPr>
              <a:t>Jia-Ru</a:t>
            </a:r>
            <a:r>
              <a:rPr lang="en-US" dirty="0" smtClean="0">
                <a:latin typeface="Calibri" pitchFamily="34" charset="0"/>
              </a:rPr>
              <a:t> </a:t>
            </a:r>
            <a:r>
              <a:rPr lang="en-US" dirty="0">
                <a:latin typeface="Calibri" pitchFamily="34" charset="0"/>
              </a:rPr>
              <a:t>Li</a:t>
            </a:r>
          </a:p>
        </p:txBody>
      </p:sp>
      <p:sp>
        <p:nvSpPr>
          <p:cNvPr id="9"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IEEE 802.15?</a:t>
            </a:r>
            <a:endParaRPr lang="en-US" dirty="0"/>
          </a:p>
        </p:txBody>
      </p:sp>
      <p:sp>
        <p:nvSpPr>
          <p:cNvPr id="3" name="Content Placeholder 2"/>
          <p:cNvSpPr>
            <a:spLocks noGrp="1"/>
          </p:cNvSpPr>
          <p:nvPr>
            <p:ph idx="1"/>
          </p:nvPr>
        </p:nvSpPr>
        <p:spPr/>
        <p:txBody>
          <a:bodyPr>
            <a:normAutofit lnSpcReduction="10000"/>
          </a:bodyPr>
          <a:lstStyle/>
          <a:p>
            <a:r>
              <a:rPr lang="en-US" dirty="0" smtClean="0"/>
              <a:t>PTC overview at July 2011 IEEE 802.11 WNG and 802.15 WNG sessions</a:t>
            </a:r>
          </a:p>
          <a:p>
            <a:pPr lvl="1"/>
            <a:r>
              <a:rPr lang="en-US" dirty="0" smtClean="0"/>
              <a:t>Entitled: PTC Radio and System Architecture (11-11-1032-00-0wng-positive-train-control-radio-and-system-architecture.ppt), </a:t>
            </a:r>
            <a:r>
              <a:rPr lang="en-US" dirty="0" err="1" smtClean="0"/>
              <a:t>Jia-Ru</a:t>
            </a:r>
            <a:r>
              <a:rPr lang="en-US" dirty="0" smtClean="0"/>
              <a:t> Li, </a:t>
            </a:r>
            <a:r>
              <a:rPr lang="en-US" dirty="0" err="1" smtClean="0"/>
              <a:t>Lilee</a:t>
            </a:r>
            <a:r>
              <a:rPr lang="en-US" dirty="0" smtClean="0"/>
              <a:t> Systems</a:t>
            </a:r>
          </a:p>
          <a:p>
            <a:r>
              <a:rPr lang="en-US" dirty="0" smtClean="0"/>
              <a:t>802.15 voted to approve formation of an interest group to explore further</a:t>
            </a:r>
          </a:p>
          <a:p>
            <a:r>
              <a:rPr lang="en-US" dirty="0" smtClean="0"/>
              <a:t>First step to explore alignment with 15.4k LECIM</a:t>
            </a:r>
          </a:p>
        </p:txBody>
      </p:sp>
      <p:sp>
        <p:nvSpPr>
          <p:cNvPr id="5" name="Footer Placeholder 4"/>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5</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ln/>
        </p:spPr>
        <p:txBody>
          <a:bodyPr/>
          <a:lstStyle/>
          <a:p>
            <a:r>
              <a:rPr lang="en-US" dirty="0"/>
              <a:t>Jon Adams, </a:t>
            </a:r>
            <a:r>
              <a:rPr lang="en-US" dirty="0" smtClean="0"/>
              <a:t>Shuzo Kato, </a:t>
            </a:r>
            <a:r>
              <a:rPr lang="en-US" dirty="0" err="1" smtClean="0"/>
              <a:t>Jia-Ru</a:t>
            </a:r>
            <a:r>
              <a:rPr lang="en-US" dirty="0" smtClean="0"/>
              <a:t> </a:t>
            </a:r>
            <a:r>
              <a:rPr lang="en-US" dirty="0"/>
              <a:t>Li</a:t>
            </a:r>
          </a:p>
        </p:txBody>
      </p:sp>
      <p:sp>
        <p:nvSpPr>
          <p:cNvPr id="68612" name="Rectangle 4"/>
          <p:cNvSpPr>
            <a:spLocks noGrp="1" noChangeArrowheads="1"/>
          </p:cNvSpPr>
          <p:nvPr>
            <p:ph type="title"/>
          </p:nvPr>
        </p:nvSpPr>
        <p:spPr>
          <a:xfrm>
            <a:off x="685800" y="685800"/>
            <a:ext cx="7772400" cy="762000"/>
          </a:xfrm>
        </p:spPr>
        <p:txBody>
          <a:bodyPr/>
          <a:lstStyle/>
          <a:p>
            <a:r>
              <a:rPr lang="en-US" smtClean="0"/>
              <a:t>Challenging Propagation Environment</a:t>
            </a:r>
          </a:p>
        </p:txBody>
      </p:sp>
      <p:sp>
        <p:nvSpPr>
          <p:cNvPr id="68613" name="Rectangle 5"/>
          <p:cNvSpPr>
            <a:spLocks noGrp="1" noChangeArrowheads="1"/>
          </p:cNvSpPr>
          <p:nvPr>
            <p:ph type="body" idx="1"/>
          </p:nvPr>
        </p:nvSpPr>
        <p:spPr/>
        <p:txBody>
          <a:bodyPr>
            <a:normAutofit fontScale="77500" lnSpcReduction="20000"/>
          </a:bodyPr>
          <a:lstStyle/>
          <a:p>
            <a:pPr>
              <a:lnSpc>
                <a:spcPct val="90000"/>
              </a:lnSpc>
            </a:pPr>
            <a:r>
              <a:rPr lang="en-US" sz="2400" dirty="0" smtClean="0"/>
              <a:t>In the US, PTC allocated 220 – 222 MHz band (</a:t>
            </a:r>
            <a:r>
              <a:rPr lang="el-GR" sz="2400" dirty="0" smtClean="0"/>
              <a:t>λ</a:t>
            </a:r>
            <a:r>
              <a:rPr lang="en-US" sz="2400" dirty="0" smtClean="0"/>
              <a:t> = 1.36 m) </a:t>
            </a:r>
          </a:p>
          <a:p>
            <a:pPr>
              <a:lnSpc>
                <a:spcPct val="90000"/>
              </a:lnSpc>
            </a:pPr>
            <a:r>
              <a:rPr lang="en-US" sz="2400" dirty="0" smtClean="0"/>
              <a:t>High speed mobility environment</a:t>
            </a:r>
          </a:p>
          <a:p>
            <a:pPr lvl="1">
              <a:lnSpc>
                <a:spcPct val="90000"/>
              </a:lnSpc>
            </a:pPr>
            <a:r>
              <a:rPr lang="en-US" sz="2000" dirty="0" smtClean="0"/>
              <a:t>300 km/h locomotive to trackside (600 km/h closing speed)</a:t>
            </a:r>
          </a:p>
          <a:p>
            <a:pPr>
              <a:lnSpc>
                <a:spcPct val="90000"/>
              </a:lnSpc>
            </a:pPr>
            <a:r>
              <a:rPr lang="en-US" sz="2400" dirty="0" smtClean="0"/>
              <a:t>“Collector” atop locomotive</a:t>
            </a:r>
          </a:p>
          <a:p>
            <a:pPr lvl="1">
              <a:lnSpc>
                <a:spcPct val="90000"/>
              </a:lnSpc>
            </a:pPr>
            <a:r>
              <a:rPr lang="en-US" sz="2000" dirty="0" smtClean="0"/>
              <a:t>Antenna on locomotive “roof”, 5m height above </a:t>
            </a:r>
            <a:r>
              <a:rPr lang="en-US" sz="2000" dirty="0" err="1" smtClean="0"/>
              <a:t>railtop</a:t>
            </a:r>
            <a:endParaRPr lang="en-US" sz="2000" dirty="0" smtClean="0"/>
          </a:p>
          <a:p>
            <a:pPr lvl="1">
              <a:lnSpc>
                <a:spcPct val="90000"/>
              </a:lnSpc>
            </a:pPr>
            <a:r>
              <a:rPr lang="en-US" sz="2000" dirty="0" smtClean="0"/>
              <a:t>Roof 15 – 25 m long, 2.5 m wide, potentially 2km of metal-roofed cars ahead or behind</a:t>
            </a:r>
          </a:p>
          <a:p>
            <a:pPr>
              <a:lnSpc>
                <a:spcPct val="90000"/>
              </a:lnSpc>
            </a:pPr>
            <a:r>
              <a:rPr lang="en-US" sz="2400" dirty="0" smtClean="0"/>
              <a:t>Endpoints</a:t>
            </a:r>
          </a:p>
          <a:p>
            <a:pPr lvl="1">
              <a:lnSpc>
                <a:spcPct val="90000"/>
              </a:lnSpc>
            </a:pPr>
            <a:r>
              <a:rPr lang="en-US" sz="2000" dirty="0" smtClean="0"/>
              <a:t>Trackside equipment, antennas may be pole-mounted 8-10 m</a:t>
            </a:r>
          </a:p>
          <a:p>
            <a:pPr lvl="1">
              <a:lnSpc>
                <a:spcPct val="90000"/>
              </a:lnSpc>
            </a:pPr>
            <a:r>
              <a:rPr lang="en-US" sz="2000" dirty="0" smtClean="0"/>
              <a:t>Some fixed antennas may be only a few meters above railhead</a:t>
            </a:r>
          </a:p>
          <a:p>
            <a:pPr>
              <a:lnSpc>
                <a:spcPct val="90000"/>
              </a:lnSpc>
            </a:pPr>
            <a:r>
              <a:rPr lang="en-US" sz="2400" dirty="0" smtClean="0"/>
              <a:t>Track environment – extreme in every direction</a:t>
            </a:r>
          </a:p>
          <a:p>
            <a:pPr lvl="1">
              <a:lnSpc>
                <a:spcPct val="90000"/>
              </a:lnSpc>
            </a:pPr>
            <a:r>
              <a:rPr lang="en-US" sz="2000" dirty="0" smtClean="0"/>
              <a:t>Mountainous terrain, tunnels, open cuts, viaduct with sound walls</a:t>
            </a:r>
          </a:p>
          <a:p>
            <a:pPr lvl="1">
              <a:lnSpc>
                <a:spcPct val="90000"/>
              </a:lnSpc>
            </a:pPr>
            <a:r>
              <a:rPr lang="en-US" sz="2000" dirty="0" smtClean="0"/>
              <a:t>All of above but with horizontal curvature and rain sheeting down walls</a:t>
            </a:r>
          </a:p>
          <a:p>
            <a:pPr lvl="1">
              <a:lnSpc>
                <a:spcPct val="90000"/>
              </a:lnSpc>
            </a:pPr>
            <a:r>
              <a:rPr lang="en-US" sz="2000" dirty="0" smtClean="0"/>
              <a:t>Dead flat straight track, technically line-of-sight between collector/endpoint but very strong Rayleigh fading due to strong reflection from rail/ground surface</a:t>
            </a:r>
          </a:p>
          <a:p>
            <a:pPr lvl="1">
              <a:lnSpc>
                <a:spcPct val="90000"/>
              </a:lnSpc>
            </a:pPr>
            <a:r>
              <a:rPr lang="en-US" sz="2000" dirty="0" smtClean="0"/>
              <a:t>Dense urban, non-line of sight, extreme multipath</a:t>
            </a:r>
          </a:p>
          <a:p>
            <a:pPr>
              <a:lnSpc>
                <a:spcPct val="90000"/>
              </a:lnSpc>
            </a:pPr>
            <a:r>
              <a:rPr lang="en-US" sz="2400" dirty="0" smtClean="0"/>
              <a:t>Distributed Power Unit (DPU)</a:t>
            </a:r>
          </a:p>
          <a:p>
            <a:pPr lvl="1">
              <a:lnSpc>
                <a:spcPct val="90000"/>
              </a:lnSpc>
            </a:pPr>
            <a:r>
              <a:rPr lang="en-US" sz="2000" dirty="0" smtClean="0"/>
              <a:t>Remote controlled locomotive(s) separated from the crewed lead locomotive, separation up to 3 km</a:t>
            </a:r>
          </a:p>
        </p:txBody>
      </p:sp>
      <p:sp>
        <p:nvSpPr>
          <p:cNvPr id="6"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dirty="0"/>
              <a:t>Jon Adams, </a:t>
            </a:r>
            <a:r>
              <a:rPr lang="en-US" dirty="0" smtClean="0"/>
              <a:t>Shuzo Kato, </a:t>
            </a:r>
            <a:r>
              <a:rPr lang="en-US" dirty="0" err="1" smtClean="0"/>
              <a:t>Jia-Ru</a:t>
            </a:r>
            <a:r>
              <a:rPr lang="en-US" dirty="0" smtClean="0"/>
              <a:t> </a:t>
            </a:r>
            <a:r>
              <a:rPr lang="en-US" dirty="0"/>
              <a:t>Li</a:t>
            </a:r>
          </a:p>
        </p:txBody>
      </p:sp>
      <p:sp>
        <p:nvSpPr>
          <p:cNvPr id="20487" name="Rectangle 7"/>
          <p:cNvSpPr>
            <a:spLocks noGrp="1" noChangeArrowheads="1"/>
          </p:cNvSpPr>
          <p:nvPr>
            <p:ph type="title" idx="4294967295"/>
          </p:nvPr>
        </p:nvSpPr>
        <p:spPr/>
        <p:txBody>
          <a:bodyPr/>
          <a:lstStyle/>
          <a:p>
            <a:r>
              <a:rPr lang="en-US" smtClean="0"/>
              <a:t>PTC Aspects Relevant to LECIM 1</a:t>
            </a:r>
          </a:p>
        </p:txBody>
      </p:sp>
      <p:sp>
        <p:nvSpPr>
          <p:cNvPr id="20488" name="Rectangle 8"/>
          <p:cNvSpPr>
            <a:spLocks noGrp="1" noChangeArrowheads="1"/>
          </p:cNvSpPr>
          <p:nvPr>
            <p:ph type="body" idx="4294967295"/>
          </p:nvPr>
        </p:nvSpPr>
        <p:spPr/>
        <p:txBody>
          <a:bodyPr>
            <a:normAutofit/>
          </a:bodyPr>
          <a:lstStyle/>
          <a:p>
            <a:pPr>
              <a:lnSpc>
                <a:spcPct val="80000"/>
              </a:lnSpc>
            </a:pPr>
            <a:r>
              <a:rPr lang="en-US" sz="1800" dirty="0" smtClean="0"/>
              <a:t>Train-centric communications (locomotive/train is “center of universe”)</a:t>
            </a:r>
          </a:p>
          <a:p>
            <a:pPr>
              <a:lnSpc>
                <a:spcPct val="80000"/>
              </a:lnSpc>
            </a:pPr>
            <a:r>
              <a:rPr lang="en-US" sz="1800" dirty="0" smtClean="0"/>
              <a:t>High reliability PHY link, fault-tolerant, error-correcting or at least error-detecting</a:t>
            </a:r>
          </a:p>
          <a:p>
            <a:pPr>
              <a:lnSpc>
                <a:spcPct val="80000"/>
              </a:lnSpc>
            </a:pPr>
            <a:r>
              <a:rPr lang="en-US" sz="1800" dirty="0" smtClean="0"/>
              <a:t>Intention that data carried may be “vital” (life/safety critical)</a:t>
            </a:r>
          </a:p>
          <a:p>
            <a:pPr>
              <a:lnSpc>
                <a:spcPct val="80000"/>
              </a:lnSpc>
            </a:pPr>
            <a:r>
              <a:rPr lang="en-US" sz="1800" dirty="0" smtClean="0"/>
              <a:t>Strong link layer security features (flexible encryption, unique identity)</a:t>
            </a:r>
          </a:p>
          <a:p>
            <a:pPr>
              <a:lnSpc>
                <a:spcPct val="80000"/>
              </a:lnSpc>
            </a:pPr>
            <a:r>
              <a:rPr lang="en-US" sz="1800" dirty="0" smtClean="0"/>
              <a:t>Data rates relatively low, depending on function (9.6k to 100’s of kbps)</a:t>
            </a:r>
          </a:p>
          <a:p>
            <a:pPr>
              <a:lnSpc>
                <a:spcPct val="80000"/>
              </a:lnSpc>
            </a:pPr>
            <a:r>
              <a:rPr lang="en-US" sz="1800" dirty="0" smtClean="0"/>
              <a:t>Data communication speeds may be asymmetric</a:t>
            </a:r>
          </a:p>
          <a:p>
            <a:pPr>
              <a:lnSpc>
                <a:spcPct val="80000"/>
              </a:lnSpc>
            </a:pPr>
            <a:r>
              <a:rPr lang="en-US" sz="1800" dirty="0" smtClean="0"/>
              <a:t>Propagation generally non-line of sight or close to ground, fade environment often Rayleigh, exponents 2.6 (fixed to fixed) to 3.2 (fixed to mobile)</a:t>
            </a:r>
          </a:p>
          <a:p>
            <a:pPr>
              <a:lnSpc>
                <a:spcPct val="80000"/>
              </a:lnSpc>
            </a:pPr>
            <a:r>
              <a:rPr lang="en-US" sz="1800" dirty="0" smtClean="0"/>
              <a:t>Range to 2x braking distance (3 - 10 km) in typical urban/suburban/rural environments</a:t>
            </a:r>
          </a:p>
          <a:p>
            <a:pPr>
              <a:lnSpc>
                <a:spcPct val="80000"/>
              </a:lnSpc>
            </a:pPr>
            <a:r>
              <a:rPr lang="en-US" sz="1800" dirty="0" smtClean="0"/>
              <a:t>Emitted Radiated Power (ERP) (depending on antenna height, channel #, region)</a:t>
            </a:r>
          </a:p>
          <a:p>
            <a:pPr>
              <a:lnSpc>
                <a:spcPct val="80000"/>
              </a:lnSpc>
            </a:pPr>
            <a:r>
              <a:rPr lang="en-US" sz="1800" dirty="0" smtClean="0"/>
              <a:t>Operation in licensed US 220 – 222 MHz band (but not excluding others)</a:t>
            </a:r>
          </a:p>
          <a:p>
            <a:pPr lvl="1">
              <a:lnSpc>
                <a:spcPct val="80000"/>
              </a:lnSpc>
            </a:pPr>
            <a:r>
              <a:rPr lang="en-US" sz="1400" dirty="0" smtClean="0"/>
              <a:t>Channel spacing 5 kHz, may be aggregated (by license)</a:t>
            </a:r>
          </a:p>
          <a:p>
            <a:pPr lvl="1">
              <a:lnSpc>
                <a:spcPct val="80000"/>
              </a:lnSpc>
            </a:pPr>
            <a:r>
              <a:rPr lang="en-US" sz="1400" dirty="0" smtClean="0"/>
              <a:t>Can support separate uplink and downlink bands (base and mobile)</a:t>
            </a:r>
          </a:p>
          <a:p>
            <a:pPr lvl="1">
              <a:lnSpc>
                <a:spcPct val="80000"/>
              </a:lnSpc>
            </a:pPr>
            <a:r>
              <a:rPr lang="en-US" sz="1400" dirty="0" smtClean="0"/>
              <a:t>Potential for adjacent/alternate channel interferers</a:t>
            </a:r>
          </a:p>
          <a:p>
            <a:pPr lvl="1">
              <a:lnSpc>
                <a:spcPct val="80000"/>
              </a:lnSpc>
            </a:pPr>
            <a:r>
              <a:rPr lang="en-US" sz="1400" dirty="0" smtClean="0"/>
              <a:t>Frequency agility may be useful</a:t>
            </a:r>
          </a:p>
        </p:txBody>
      </p:sp>
      <p:sp>
        <p:nvSpPr>
          <p:cNvPr id="20485" name="Slide Number Placeholder 5"/>
          <p:cNvSpPr>
            <a:spLocks noGrp="1"/>
          </p:cNvSpPr>
          <p:nvPr>
            <p:ph type="sldNum" sz="quarter" idx="12"/>
          </p:nvPr>
        </p:nvSpPr>
        <p:spPr>
          <a:xfrm>
            <a:off x="4405313" y="6475413"/>
            <a:ext cx="407987" cy="182562"/>
          </a:xfrm>
          <a:noFill/>
        </p:spPr>
        <p:txBody>
          <a:bodyPr/>
          <a:lstStyle/>
          <a:p>
            <a:r>
              <a:rPr lang="en-US"/>
              <a:t>Slide </a:t>
            </a:r>
            <a:fld id="{C9793DE0-ECAC-4C38-9597-9960DC794C2F}" type="slidenum">
              <a:rPr lang="en-US"/>
              <a:pPr/>
              <a:t>7</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dirty="0"/>
              <a:t>Jon Adams, </a:t>
            </a:r>
            <a:r>
              <a:rPr lang="en-US" dirty="0" smtClean="0"/>
              <a:t>Shuzo Kato, </a:t>
            </a:r>
            <a:r>
              <a:rPr lang="en-US" dirty="0" err="1" smtClean="0"/>
              <a:t>Jia-Ru</a:t>
            </a:r>
            <a:r>
              <a:rPr lang="en-US" dirty="0" smtClean="0"/>
              <a:t> </a:t>
            </a:r>
            <a:r>
              <a:rPr lang="en-US" dirty="0"/>
              <a:t>Li</a:t>
            </a:r>
          </a:p>
        </p:txBody>
      </p:sp>
      <p:sp>
        <p:nvSpPr>
          <p:cNvPr id="57357" name="Rectangle 13"/>
          <p:cNvSpPr>
            <a:spLocks noGrp="1" noChangeArrowheads="1"/>
          </p:cNvSpPr>
          <p:nvPr>
            <p:ph type="title"/>
          </p:nvPr>
        </p:nvSpPr>
        <p:spPr>
          <a:xfrm>
            <a:off x="685800" y="685800"/>
            <a:ext cx="7772400" cy="762000"/>
          </a:xfrm>
        </p:spPr>
        <p:txBody>
          <a:bodyPr/>
          <a:lstStyle/>
          <a:p>
            <a:r>
              <a:rPr lang="en-US" smtClean="0"/>
              <a:t>PTC Aspects Relevant to LECIM 2</a:t>
            </a:r>
          </a:p>
        </p:txBody>
      </p:sp>
      <p:sp>
        <p:nvSpPr>
          <p:cNvPr id="57358" name="Rectangle 14"/>
          <p:cNvSpPr>
            <a:spLocks noGrp="1" noChangeArrowheads="1"/>
          </p:cNvSpPr>
          <p:nvPr>
            <p:ph type="body" idx="1"/>
          </p:nvPr>
        </p:nvSpPr>
        <p:spPr/>
        <p:txBody>
          <a:bodyPr>
            <a:normAutofit/>
          </a:bodyPr>
          <a:lstStyle/>
          <a:p>
            <a:pPr>
              <a:lnSpc>
                <a:spcPct val="80000"/>
              </a:lnSpc>
            </a:pPr>
            <a:r>
              <a:rPr lang="en-US" sz="2000" dirty="0" smtClean="0"/>
              <a:t>Absolute need for high-speed node mobility</a:t>
            </a:r>
          </a:p>
          <a:p>
            <a:pPr lvl="1">
              <a:lnSpc>
                <a:spcPct val="80000"/>
              </a:lnSpc>
            </a:pPr>
            <a:r>
              <a:rPr lang="en-US" sz="1800" dirty="0" smtClean="0"/>
              <a:t>Speeds up to 300km/h, closing speeds to 600 km/h</a:t>
            </a:r>
          </a:p>
          <a:p>
            <a:pPr>
              <a:lnSpc>
                <a:spcPct val="80000"/>
              </a:lnSpc>
            </a:pPr>
            <a:r>
              <a:rPr lang="en-US" sz="2000" dirty="0" smtClean="0"/>
              <a:t>Latencies determined by stopping distance, order of 1 second sufficient</a:t>
            </a:r>
          </a:p>
          <a:p>
            <a:pPr>
              <a:lnSpc>
                <a:spcPct val="80000"/>
              </a:lnSpc>
            </a:pPr>
            <a:r>
              <a:rPr lang="en-US" sz="2000" dirty="0" smtClean="0"/>
              <a:t>Payloads from a few bytes for control/command to ability to transfer larger files with fragmentation for remote upgrade/maintenance</a:t>
            </a:r>
          </a:p>
          <a:p>
            <a:pPr>
              <a:lnSpc>
                <a:spcPct val="80000"/>
              </a:lnSpc>
            </a:pPr>
            <a:r>
              <a:rPr lang="en-US" sz="2000" dirty="0" smtClean="0"/>
              <a:t>Selectable </a:t>
            </a:r>
            <a:r>
              <a:rPr lang="en-US" sz="2000" dirty="0" err="1" smtClean="0"/>
              <a:t>QoS</a:t>
            </a:r>
            <a:r>
              <a:rPr lang="en-US" sz="2000" dirty="0" smtClean="0"/>
              <a:t> or communications priority may be useful</a:t>
            </a:r>
          </a:p>
          <a:p>
            <a:pPr>
              <a:lnSpc>
                <a:spcPct val="80000"/>
              </a:lnSpc>
            </a:pPr>
            <a:r>
              <a:rPr lang="en-US" sz="2000" dirty="0" smtClean="0"/>
              <a:t>Wayside devices likely extremely power constrained (battery, vibration, pressure, solar, other scavenging)</a:t>
            </a:r>
          </a:p>
          <a:p>
            <a:pPr>
              <a:lnSpc>
                <a:spcPct val="80000"/>
              </a:lnSpc>
            </a:pPr>
            <a:r>
              <a:rPr lang="en-US" sz="2000" dirty="0" smtClean="0"/>
              <a:t>Current requirements up to 24 locomotives and 30 waysides on one base station, but concept scales to dozens of devices per km of track</a:t>
            </a:r>
          </a:p>
          <a:p>
            <a:pPr>
              <a:lnSpc>
                <a:spcPct val="80000"/>
              </a:lnSpc>
            </a:pPr>
            <a:r>
              <a:rPr lang="en-US" sz="2000" dirty="0" smtClean="0"/>
              <a:t>Flexible enough to handle very rapidly changing network membership</a:t>
            </a:r>
          </a:p>
          <a:p>
            <a:pPr>
              <a:lnSpc>
                <a:spcPct val="80000"/>
              </a:lnSpc>
            </a:pPr>
            <a:r>
              <a:rPr lang="en-US" sz="2000" dirty="0" smtClean="0"/>
              <a:t>Time slotted and contention access periods necessary</a:t>
            </a:r>
          </a:p>
        </p:txBody>
      </p:sp>
      <p:sp>
        <p:nvSpPr>
          <p:cNvPr id="57348" name="Slide Number Placeholder 5"/>
          <p:cNvSpPr txBox="1">
            <a:spLocks noGrp="1"/>
          </p:cNvSpPr>
          <p:nvPr/>
        </p:nvSpPr>
        <p:spPr bwMode="auto">
          <a:xfrm>
            <a:off x="4405313" y="6475413"/>
            <a:ext cx="407987" cy="182562"/>
          </a:xfrm>
          <a:prstGeom prst="rect">
            <a:avLst/>
          </a:prstGeom>
          <a:noFill/>
          <a:ln w="9525">
            <a:noFill/>
            <a:miter lim="800000"/>
            <a:headEnd/>
            <a:tailEnd/>
          </a:ln>
        </p:spPr>
        <p:txBody>
          <a:bodyPr wrap="none" lIns="0" tIns="0" rIns="0" bIns="0">
            <a:spAutoFit/>
          </a:bodyPr>
          <a:lstStyle/>
          <a:p>
            <a:pPr algn="ctr" eaLnBrk="0" hangingPunct="0"/>
            <a:r>
              <a:rPr lang="en-US">
                <a:latin typeface="Calibri" pitchFamily="34" charset="0"/>
              </a:rPr>
              <a:t>Slide </a:t>
            </a:r>
            <a:fld id="{672A8E1E-AA69-44F6-A59B-8AEF985C3B48}" type="slidenum">
              <a:rPr lang="en-US">
                <a:latin typeface="Calibri" pitchFamily="34" charset="0"/>
              </a:rPr>
              <a:pPr algn="ctr" eaLnBrk="0" hangingPunct="0"/>
              <a:t>8</a:t>
            </a:fld>
            <a:endParaRPr lang="en-US">
              <a:latin typeface="Calibri" pitchFamily="34" charset="0"/>
            </a:endParaRPr>
          </a:p>
        </p:txBody>
      </p:sp>
      <p:sp>
        <p:nvSpPr>
          <p:cNvPr id="7"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xfrm>
            <a:off x="685800" y="378281"/>
            <a:ext cx="1600200" cy="215444"/>
          </a:xfrm>
          <a:ln/>
        </p:spPr>
        <p:txBody>
          <a:bodyPr/>
          <a:lstStyle/>
          <a:p>
            <a:r>
              <a:rPr lang="en-US" dirty="0" smtClean="0"/>
              <a:t>September </a:t>
            </a:r>
            <a:r>
              <a:rPr lang="en-US" dirty="0"/>
              <a:t>2011</a:t>
            </a:r>
          </a:p>
        </p:txBody>
      </p:sp>
      <p:sp>
        <p:nvSpPr>
          <p:cNvPr id="6" name="Rectangle 5"/>
          <p:cNvSpPr>
            <a:spLocks noGrp="1" noChangeArrowheads="1"/>
          </p:cNvSpPr>
          <p:nvPr>
            <p:ph type="ftr" sz="quarter" idx="11"/>
          </p:nvPr>
        </p:nvSpPr>
        <p:spPr>
          <a:ln/>
        </p:spPr>
        <p:txBody>
          <a:bodyPr/>
          <a:lstStyle/>
          <a:p>
            <a:r>
              <a:rPr lang="en-US" dirty="0"/>
              <a:t>Jon Adams, </a:t>
            </a:r>
            <a:r>
              <a:rPr lang="en-US" dirty="0" smtClean="0"/>
              <a:t>Shuzo Kato, </a:t>
            </a:r>
            <a:r>
              <a:rPr lang="en-US" dirty="0" err="1" smtClean="0"/>
              <a:t>Jia-Ru</a:t>
            </a:r>
            <a:r>
              <a:rPr lang="en-US" dirty="0" smtClean="0"/>
              <a:t> </a:t>
            </a:r>
            <a:r>
              <a:rPr lang="en-US" dirty="0"/>
              <a:t>Li</a:t>
            </a:r>
          </a:p>
        </p:txBody>
      </p:sp>
      <p:sp>
        <p:nvSpPr>
          <p:cNvPr id="22535" name="Rectangle 7"/>
          <p:cNvSpPr>
            <a:spLocks noGrp="1" noChangeArrowheads="1"/>
          </p:cNvSpPr>
          <p:nvPr>
            <p:ph type="title" idx="4294967295"/>
          </p:nvPr>
        </p:nvSpPr>
        <p:spPr/>
        <p:txBody>
          <a:bodyPr/>
          <a:lstStyle/>
          <a:p>
            <a:r>
              <a:rPr lang="en-US" sz="3200" dirty="0" smtClean="0"/>
              <a:t>Other Potential Future Rail Environment Applications of LECIM</a:t>
            </a:r>
          </a:p>
        </p:txBody>
      </p:sp>
      <p:sp>
        <p:nvSpPr>
          <p:cNvPr id="22536" name="Rectangle 8"/>
          <p:cNvSpPr>
            <a:spLocks noGrp="1" noChangeArrowheads="1"/>
          </p:cNvSpPr>
          <p:nvPr>
            <p:ph type="body" idx="4294967295"/>
          </p:nvPr>
        </p:nvSpPr>
        <p:spPr/>
        <p:txBody>
          <a:bodyPr/>
          <a:lstStyle/>
          <a:p>
            <a:pPr>
              <a:lnSpc>
                <a:spcPct val="80000"/>
              </a:lnSpc>
            </a:pPr>
            <a:r>
              <a:rPr lang="en-US" sz="1400" dirty="0" smtClean="0"/>
              <a:t>Track and track infrastructure</a:t>
            </a:r>
          </a:p>
          <a:p>
            <a:pPr lvl="1">
              <a:lnSpc>
                <a:spcPct val="80000"/>
              </a:lnSpc>
            </a:pPr>
            <a:r>
              <a:rPr lang="en-US" sz="1200" dirty="0" smtClean="0"/>
              <a:t>Switch/turnout operation and position</a:t>
            </a:r>
          </a:p>
          <a:p>
            <a:pPr lvl="1">
              <a:lnSpc>
                <a:spcPct val="80000"/>
              </a:lnSpc>
            </a:pPr>
            <a:r>
              <a:rPr lang="en-US" sz="1200" dirty="0" smtClean="0"/>
              <a:t>Block occupancy</a:t>
            </a:r>
          </a:p>
          <a:p>
            <a:pPr lvl="1">
              <a:lnSpc>
                <a:spcPct val="80000"/>
              </a:lnSpc>
            </a:pPr>
            <a:r>
              <a:rPr lang="en-US" sz="1200" dirty="0" smtClean="0"/>
              <a:t>Damage to rails</a:t>
            </a:r>
          </a:p>
          <a:p>
            <a:pPr lvl="1">
              <a:lnSpc>
                <a:spcPct val="80000"/>
              </a:lnSpc>
            </a:pPr>
            <a:r>
              <a:rPr lang="en-US" sz="1200" dirty="0" smtClean="0"/>
              <a:t>Right of Way fouling</a:t>
            </a:r>
          </a:p>
          <a:p>
            <a:pPr lvl="1">
              <a:lnSpc>
                <a:spcPct val="80000"/>
              </a:lnSpc>
            </a:pPr>
            <a:r>
              <a:rPr lang="en-US" sz="1200" dirty="0" smtClean="0"/>
              <a:t>Perimeter monitoring</a:t>
            </a:r>
          </a:p>
          <a:p>
            <a:pPr lvl="1">
              <a:lnSpc>
                <a:spcPct val="80000"/>
              </a:lnSpc>
            </a:pPr>
            <a:r>
              <a:rPr lang="en-US" sz="1200" dirty="0" smtClean="0"/>
              <a:t>Bridge, viaduct, tunnel, culvert, etc.</a:t>
            </a:r>
          </a:p>
          <a:p>
            <a:pPr lvl="1">
              <a:lnSpc>
                <a:spcPct val="80000"/>
              </a:lnSpc>
            </a:pPr>
            <a:r>
              <a:rPr lang="en-US" sz="1200" dirty="0" smtClean="0"/>
              <a:t>Highway / Rail grade crossing</a:t>
            </a:r>
          </a:p>
          <a:p>
            <a:pPr>
              <a:lnSpc>
                <a:spcPct val="80000"/>
              </a:lnSpc>
            </a:pPr>
            <a:r>
              <a:rPr lang="en-US" sz="1400" dirty="0" smtClean="0"/>
              <a:t>Rolling Stock Defects</a:t>
            </a:r>
          </a:p>
          <a:p>
            <a:pPr lvl="1">
              <a:lnSpc>
                <a:spcPct val="80000"/>
              </a:lnSpc>
            </a:pPr>
            <a:r>
              <a:rPr lang="en-US" sz="1200" dirty="0" smtClean="0"/>
              <a:t>Defect detection (hot box, dragging equipment, high/wide, etc.)</a:t>
            </a:r>
          </a:p>
          <a:p>
            <a:pPr>
              <a:lnSpc>
                <a:spcPct val="80000"/>
              </a:lnSpc>
            </a:pPr>
            <a:r>
              <a:rPr lang="en-US" sz="1400" dirty="0" smtClean="0"/>
              <a:t>Signals</a:t>
            </a:r>
          </a:p>
          <a:p>
            <a:pPr lvl="1">
              <a:lnSpc>
                <a:spcPct val="80000"/>
              </a:lnSpc>
            </a:pPr>
            <a:r>
              <a:rPr lang="en-US" sz="1200" dirty="0" smtClean="0"/>
              <a:t>Signal indication</a:t>
            </a:r>
          </a:p>
          <a:p>
            <a:pPr lvl="1">
              <a:lnSpc>
                <a:spcPct val="80000"/>
              </a:lnSpc>
            </a:pPr>
            <a:r>
              <a:rPr lang="en-US" sz="1200" dirty="0" smtClean="0"/>
              <a:t>Signal function</a:t>
            </a:r>
          </a:p>
          <a:p>
            <a:pPr lvl="1">
              <a:lnSpc>
                <a:spcPct val="80000"/>
              </a:lnSpc>
            </a:pPr>
            <a:r>
              <a:rPr lang="en-US" sz="1200" dirty="0" smtClean="0"/>
              <a:t>Grade crossing signaling and warning equipment</a:t>
            </a:r>
          </a:p>
          <a:p>
            <a:pPr>
              <a:lnSpc>
                <a:spcPct val="80000"/>
              </a:lnSpc>
            </a:pPr>
            <a:r>
              <a:rPr lang="en-US" sz="1400" dirty="0" smtClean="0"/>
              <a:t>Maintenance of Way Vehicle</a:t>
            </a:r>
          </a:p>
          <a:p>
            <a:pPr lvl="1">
              <a:lnSpc>
                <a:spcPct val="80000"/>
              </a:lnSpc>
            </a:pPr>
            <a:r>
              <a:rPr lang="en-US" sz="1200" dirty="0" smtClean="0"/>
              <a:t>On/off rail status</a:t>
            </a:r>
          </a:p>
          <a:p>
            <a:pPr lvl="1">
              <a:lnSpc>
                <a:spcPct val="80000"/>
              </a:lnSpc>
            </a:pPr>
            <a:r>
              <a:rPr lang="en-US" sz="1200" dirty="0" smtClean="0"/>
              <a:t>Position, direction, speed</a:t>
            </a:r>
          </a:p>
          <a:p>
            <a:pPr lvl="1">
              <a:lnSpc>
                <a:spcPct val="80000"/>
              </a:lnSpc>
            </a:pPr>
            <a:r>
              <a:rPr lang="en-US" sz="1200" dirty="0" smtClean="0"/>
              <a:t>Positive control?</a:t>
            </a:r>
          </a:p>
          <a:p>
            <a:pPr>
              <a:lnSpc>
                <a:spcPct val="80000"/>
              </a:lnSpc>
            </a:pPr>
            <a:r>
              <a:rPr lang="en-US" sz="1400" dirty="0" smtClean="0"/>
              <a:t>Maintenance workers</a:t>
            </a:r>
          </a:p>
          <a:p>
            <a:pPr>
              <a:lnSpc>
                <a:spcPct val="80000"/>
              </a:lnSpc>
            </a:pPr>
            <a:r>
              <a:rPr lang="en-US" sz="1400" dirty="0" smtClean="0"/>
              <a:t>Rest-of-train car-to-car communication networks</a:t>
            </a:r>
          </a:p>
          <a:p>
            <a:pPr lvl="1">
              <a:lnSpc>
                <a:spcPct val="80000"/>
              </a:lnSpc>
            </a:pPr>
            <a:r>
              <a:rPr lang="en-US" sz="1200" dirty="0" smtClean="0"/>
              <a:t>Hot box, brake line pressure, end of train marker, etc.</a:t>
            </a:r>
          </a:p>
        </p:txBody>
      </p:sp>
      <p:sp>
        <p:nvSpPr>
          <p:cNvPr id="22533" name="Slide Number Placeholder 5"/>
          <p:cNvSpPr>
            <a:spLocks noGrp="1"/>
          </p:cNvSpPr>
          <p:nvPr>
            <p:ph type="sldNum" sz="quarter" idx="12"/>
          </p:nvPr>
        </p:nvSpPr>
        <p:spPr>
          <a:xfrm>
            <a:off x="4405313" y="6475413"/>
            <a:ext cx="407987" cy="182562"/>
          </a:xfrm>
          <a:noFill/>
        </p:spPr>
        <p:txBody>
          <a:bodyPr/>
          <a:lstStyle/>
          <a:p>
            <a:r>
              <a:rPr lang="en-US"/>
              <a:t>Slide </a:t>
            </a:r>
            <a:fld id="{3F2CFF1C-9B09-482A-9A3F-D1BD02FF4665}" type="slidenum">
              <a:rPr lang="en-US"/>
              <a:pP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3075</Words>
  <Application>Microsoft Macintosh PowerPoint</Application>
  <PresentationFormat>On-screen Show (4:3)</PresentationFormat>
  <Paragraphs>537</Paragraphs>
  <Slides>25</Slides>
  <Notes>8</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IEEE-P802_15</vt:lpstr>
      <vt:lpstr>PowerPoint Presentation</vt:lpstr>
      <vt:lpstr>802.15.4k PHY Proposal </vt:lpstr>
      <vt:lpstr>Summary</vt:lpstr>
      <vt:lpstr>What is Positive Train Control?</vt:lpstr>
      <vt:lpstr>Why IEEE 802.15?</vt:lpstr>
      <vt:lpstr>Challenging Propagation Environment</vt:lpstr>
      <vt:lpstr>PTC Aspects Relevant to LECIM 1</vt:lpstr>
      <vt:lpstr>PTC Aspects Relevant to LECIM 2</vt:lpstr>
      <vt:lpstr>Other Potential Future Rail Environment Applications of LECIM</vt:lpstr>
      <vt:lpstr>FCC Allocation – Adjacent TV station</vt:lpstr>
      <vt:lpstr>FCC: 220-222 MHz Channel Summary</vt:lpstr>
      <vt:lpstr>220 MHz Channelization Proposal</vt:lpstr>
      <vt:lpstr>Channelization Proposal (2)</vt:lpstr>
      <vt:lpstr>Useful Guidance: American Association of Railways S-5904</vt:lpstr>
      <vt:lpstr>Extended Superframe Proposal</vt:lpstr>
      <vt:lpstr>S-5904 Transceiver General Specifications</vt:lpstr>
      <vt:lpstr>Propagation Considerations</vt:lpstr>
      <vt:lpstr>Channel Models at 220 MHz</vt:lpstr>
      <vt:lpstr>Channel Models at 220 MHz</vt:lpstr>
      <vt:lpstr>Transmission Range</vt:lpstr>
      <vt:lpstr>PDP Characteristics</vt:lpstr>
      <vt:lpstr>Scenario 1: Locomotive roof to trackside pole-mount antenna          (using 15-11-0464-01)</vt:lpstr>
      <vt:lpstr> Scenario 2: Network Infrastructure to wayside, 20 km radius </vt:lpstr>
      <vt:lpstr> Scenario 3: Moving Train to Network Infrastructure, 20 km radius </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3</cp:revision>
  <dcterms:created xsi:type="dcterms:W3CDTF">2011-07-19T07:48:06Z</dcterms:created>
  <dcterms:modified xsi:type="dcterms:W3CDTF">2011-09-18T22:03:39Z</dcterms:modified>
</cp:coreProperties>
</file>