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63" r:id="rId2"/>
    <p:sldId id="267" r:id="rId3"/>
    <p:sldId id="277" r:id="rId4"/>
    <p:sldId id="276" r:id="rId5"/>
    <p:sldId id="275" r:id="rId6"/>
    <p:sldId id="274" r:id="rId7"/>
    <p:sldId id="273" r:id="rId8"/>
    <p:sldId id="264" r:id="rId9"/>
    <p:sldId id="265" r:id="rId10"/>
    <p:sldId id="266" r:id="rId11"/>
    <p:sldId id="272" r:id="rId12"/>
    <p:sldId id="285" r:id="rId13"/>
    <p:sldId id="283" r:id="rId14"/>
    <p:sldId id="268" r:id="rId15"/>
    <p:sldId id="279" r:id="rId16"/>
    <p:sldId id="270" r:id="rId17"/>
    <p:sldId id="284" r:id="rId18"/>
    <p:sldId id="280" r:id="rId19"/>
    <p:sldId id="281" r:id="rId20"/>
    <p:sldId id="271" r:id="rId21"/>
    <p:sldId id="286" r:id="rId22"/>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8C2B"/>
    <a:srgbClr val="0066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1" autoAdjust="0"/>
    <p:restoredTop sz="97797" autoAdjust="0"/>
  </p:normalViewPr>
  <p:slideViewPr>
    <p:cSldViewPr>
      <p:cViewPr varScale="1">
        <p:scale>
          <a:sx n="88" d="100"/>
          <a:sy n="88" d="100"/>
        </p:scale>
        <p:origin x="-106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zh-CN"/>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lvl1pPr>
          </a:lstStyle>
          <a:p>
            <a:r>
              <a:rPr lang="en-US" altLang="zh-CN"/>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lvl1pPr>
          </a:lstStyle>
          <a:p>
            <a:r>
              <a:rPr lang="en-US" altLang="zh-CN"/>
              <a:t>Page </a:t>
            </a:r>
            <a:fld id="{F6D32F90-F177-42A7-940E-CB4881A06257}" type="slidenum">
              <a:rPr lang="en-US" altLang="zh-CN"/>
              <a:pPr/>
              <a:t>‹#›</a:t>
            </a:fld>
            <a:endParaRPr lang="en-US" altLang="zh-CN"/>
          </a:p>
        </p:txBody>
      </p:sp>
      <p:sp>
        <p:nvSpPr>
          <p:cNvPr id="3078"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3079" name="Rectangle 7"/>
          <p:cNvSpPr>
            <a:spLocks noChangeArrowheads="1"/>
          </p:cNvSpPr>
          <p:nvPr/>
        </p:nvSpPr>
        <p:spPr bwMode="auto">
          <a:xfrm>
            <a:off x="710732" y="9905482"/>
            <a:ext cx="728622" cy="184666"/>
          </a:xfrm>
          <a:prstGeom prst="rect">
            <a:avLst/>
          </a:prstGeom>
          <a:noFill/>
          <a:ln w="9525">
            <a:noFill/>
            <a:miter lim="800000"/>
            <a:headEnd/>
            <a:tailEnd/>
          </a:ln>
          <a:effectLst/>
        </p:spPr>
        <p:txBody>
          <a:bodyPr lIns="0" tIns="0" rIns="0" bIns="0">
            <a:spAutoFit/>
          </a:bodyPr>
          <a:lstStyle/>
          <a:p>
            <a:pPr defTabSz="998138"/>
            <a:r>
              <a:rPr lang="en-US" altLang="zh-CN" dirty="0"/>
              <a:t>Submission</a:t>
            </a:r>
          </a:p>
        </p:txBody>
      </p:sp>
      <p:sp>
        <p:nvSpPr>
          <p:cNvPr id="3080"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zh-CN"/>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lvl1pPr>
          </a:lstStyle>
          <a:p>
            <a:r>
              <a:rPr lang="en-US" altLang="zh-CN"/>
              <a:t>Page </a:t>
            </a:r>
            <a:fld id="{3E35A601-F755-4C51-AD02-9F62E92B8E5E}" type="slidenum">
              <a:rPr lang="en-US" altLang="zh-CN"/>
              <a:pPr/>
              <a:t>‹#›</a:t>
            </a:fld>
            <a:endParaRPr lang="en-US" altLang="zh-CN"/>
          </a:p>
        </p:txBody>
      </p:sp>
      <p:sp>
        <p:nvSpPr>
          <p:cNvPr id="2056" name="Rectangle 8"/>
          <p:cNvSpPr>
            <a:spLocks noChangeArrowheads="1"/>
          </p:cNvSpPr>
          <p:nvPr/>
        </p:nvSpPr>
        <p:spPr bwMode="auto">
          <a:xfrm>
            <a:off x="741633" y="9908983"/>
            <a:ext cx="728622" cy="184666"/>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205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a:t>
            </a:fld>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10</a:t>
            </a:fld>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11</a:t>
            </a:fld>
            <a:endParaRPr lang="en-US"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12</a:t>
            </a:fld>
            <a:endParaRPr lang="en-US"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13</a:t>
            </a:fld>
            <a:endParaRPr lang="en-US"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14</a:t>
            </a:fld>
            <a:endParaRPr lang="en-US"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15</a:t>
            </a:fld>
            <a:endParaRPr lang="en-US"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16</a:t>
            </a:fld>
            <a:endParaRPr lang="en-US"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17</a:t>
            </a:fld>
            <a:endParaRPr lang="en-US"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18</a:t>
            </a:fld>
            <a:endParaRPr lang="en-US"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19</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2</a:t>
            </a:fld>
            <a:endParaRPr lang="en-US"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20</a:t>
            </a:fld>
            <a:endParaRPr lang="en-US" altLang="zh-C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21</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3</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4</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5</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6</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7</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9</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zh-CN" smtClean="0"/>
              <a:t>Slide </a:t>
            </a:r>
            <a:fld id="{78FA3202-FC50-4E38-A7EC-BB1F03B338EC}" type="slidenum">
              <a:rPr lang="en-US" altLang="zh-CN" smtClean="0"/>
              <a:pPr/>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标题 5"/>
          <p:cNvSpPr>
            <a:spLocks noGrp="1"/>
          </p:cNvSpPr>
          <p:nvPr>
            <p:ph type="title"/>
          </p:nvPr>
        </p:nvSpPr>
        <p:spPr>
          <a:xfrm>
            <a:off x="685800" y="685800"/>
            <a:ext cx="7772400" cy="814374"/>
          </a:xfrm>
        </p:spPr>
        <p:txBody>
          <a:bodyPr/>
          <a:lstStyle/>
          <a:p>
            <a:r>
              <a:rPr lang="zh-CN" altLang="en-US" dirty="0" smtClean="0"/>
              <a:t>单击此处编辑母版标题样式</a:t>
            </a:r>
            <a:endParaRPr lang="zh-CN" altLang="en-US" dirty="0"/>
          </a:p>
        </p:txBody>
      </p:sp>
      <p:sp>
        <p:nvSpPr>
          <p:cNvPr id="8" name="灯片编号占位符 7"/>
          <p:cNvSpPr>
            <a:spLocks noGrp="1"/>
          </p:cNvSpPr>
          <p:nvPr>
            <p:ph type="sldNum" sz="quarter" idx="11"/>
          </p:nvPr>
        </p:nvSpPr>
        <p:spPr/>
        <p:txBody>
          <a:bodyPr/>
          <a:lstStyle/>
          <a:p>
            <a:r>
              <a:rPr lang="en-US" altLang="zh-CN" smtClean="0"/>
              <a:t>Slide </a:t>
            </a:r>
            <a:fld id="{78FA3202-FC50-4E38-A7EC-BB1F03B338EC}" type="slidenum">
              <a:rPr lang="en-US" altLang="zh-CN" smtClean="0"/>
              <a:pPr/>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78FA3202-FC50-4E38-A7EC-BB1F03B338EC}" type="slidenum">
              <a:rPr lang="en-US" altLang="zh-CN"/>
              <a:pPr/>
              <a:t>‹#›</a:t>
            </a:fld>
            <a:endParaRPr lang="en-US" altLang="zh-CN" dirty="0"/>
          </a:p>
        </p:txBody>
      </p:sp>
      <p:sp>
        <p:nvSpPr>
          <p:cNvPr id="1031" name="Rectangle 7"/>
          <p:cNvSpPr>
            <a:spLocks noChangeArrowheads="1"/>
          </p:cNvSpPr>
          <p:nvPr/>
        </p:nvSpPr>
        <p:spPr bwMode="auto">
          <a:xfrm>
            <a:off x="3714744" y="396875"/>
            <a:ext cx="4743456" cy="215444"/>
          </a:xfrm>
          <a:prstGeom prst="rect">
            <a:avLst/>
          </a:prstGeom>
          <a:noFill/>
          <a:ln w="9525">
            <a:noFill/>
            <a:miter lim="800000"/>
            <a:headEnd/>
            <a:tailEnd/>
          </a:ln>
          <a:effectLst/>
        </p:spPr>
        <p:txBody>
          <a:bodyPr wrap="square" lIns="0" tIns="0" rIns="0" bIns="0" anchor="b">
            <a:spAutoFit/>
          </a:bodyPr>
          <a:lstStyle/>
          <a:p>
            <a:pPr lvl="4" algn="r"/>
            <a:r>
              <a:rPr lang="en-US" altLang="zh-CN" sz="1400" b="1" dirty="0">
                <a:ea typeface="宋体" charset="-122"/>
              </a:rPr>
              <a:t>doc.: IEEE </a:t>
            </a:r>
            <a:r>
              <a:rPr lang="en-US" altLang="zh-CN" sz="1400" b="1" dirty="0" smtClean="0">
                <a:ea typeface="宋体" charset="-122"/>
              </a:rPr>
              <a:t>802</a:t>
            </a:r>
            <a:r>
              <a:rPr lang="en-US" altLang="zh-CN" sz="1200" b="1" i="0" kern="1200" dirty="0" smtClean="0">
                <a:solidFill>
                  <a:schemeClr val="tx1"/>
                </a:solidFill>
                <a:latin typeface="Times New Roman" pitchFamily="18" charset="0"/>
                <a:ea typeface="+mn-ea"/>
                <a:cs typeface="+mn-cs"/>
              </a:rPr>
              <a:t>.</a:t>
            </a:r>
            <a:r>
              <a:rPr lang="en-US" sz="1400" b="1" i="0" kern="1200" dirty="0" smtClean="0">
                <a:solidFill>
                  <a:schemeClr val="tx1"/>
                </a:solidFill>
                <a:latin typeface="Times New Roman" pitchFamily="18" charset="0"/>
                <a:ea typeface="+mn-ea"/>
                <a:cs typeface="+mn-cs"/>
              </a:rPr>
              <a:t>15-11-0591-00-004k</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500834"/>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4" name="Rectangle 9"/>
          <p:cNvSpPr>
            <a:spLocks noChangeArrowheads="1"/>
          </p:cNvSpPr>
          <p:nvPr userDrawn="1"/>
        </p:nvSpPr>
        <p:spPr bwMode="auto">
          <a:xfrm>
            <a:off x="714348" y="357166"/>
            <a:ext cx="928694" cy="215444"/>
          </a:xfrm>
          <a:prstGeom prst="rect">
            <a:avLst/>
          </a:prstGeom>
          <a:noFill/>
          <a:ln w="9525">
            <a:noFill/>
            <a:miter lim="800000"/>
            <a:headEnd/>
            <a:tailEnd/>
          </a:ln>
          <a:effectLst/>
        </p:spPr>
        <p:txBody>
          <a:bodyPr wrap="square" lIns="0" tIns="0" rIns="0" bIns="0">
            <a:spAutoFit/>
          </a:bodyPr>
          <a:lstStyle/>
          <a:p>
            <a:r>
              <a:rPr lang="en-US" altLang="zh-CN" sz="1400" b="1" dirty="0" smtClean="0">
                <a:ea typeface="宋体" charset="-122"/>
              </a:rPr>
              <a:t>Sept, 2011</a:t>
            </a:r>
            <a:endParaRPr lang="en-US" altLang="zh-CN" sz="1400" b="1" dirty="0">
              <a:ea typeface="宋体" charset="-122"/>
            </a:endParaRPr>
          </a:p>
        </p:txBody>
      </p:sp>
      <p:sp>
        <p:nvSpPr>
          <p:cNvPr id="15" name="Rectangle 9"/>
          <p:cNvSpPr>
            <a:spLocks noChangeArrowheads="1"/>
          </p:cNvSpPr>
          <p:nvPr userDrawn="1"/>
        </p:nvSpPr>
        <p:spPr bwMode="auto">
          <a:xfrm>
            <a:off x="5357818" y="6500834"/>
            <a:ext cx="3214710" cy="184666"/>
          </a:xfrm>
          <a:prstGeom prst="rect">
            <a:avLst/>
          </a:prstGeom>
          <a:noFill/>
          <a:ln w="9525">
            <a:noFill/>
            <a:miter lim="800000"/>
            <a:headEnd/>
            <a:tailEnd/>
          </a:ln>
          <a:effectLst/>
        </p:spPr>
        <p:txBody>
          <a:bodyPr wrap="square" lIns="0" tIns="0" rIns="0" bIns="0">
            <a:spAutoFit/>
          </a:bodyPr>
          <a:lstStyle/>
          <a:p>
            <a:pPr algn="r"/>
            <a:r>
              <a:rPr lang="en-US" altLang="zh-CN" dirty="0" smtClean="0"/>
              <a:t>&lt;Xiang Wang, Yang </a:t>
            </a:r>
            <a:r>
              <a:rPr lang="en-US" altLang="zh-CN" dirty="0" err="1" smtClean="0"/>
              <a:t>Yang</a:t>
            </a:r>
            <a:r>
              <a:rPr lang="en-US" altLang="zh-CN" dirty="0" smtClean="0"/>
              <a:t>, etc&gt;, &lt;WSNIRI&gt;</a:t>
            </a:r>
            <a:endParaRPr lang="en-US" altLang="zh-CN"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zh-CN" smtClean="0"/>
              <a:t>Slide </a:t>
            </a:r>
            <a:fld id="{78FA3202-FC50-4E38-A7EC-BB1F03B338EC}" type="slidenum">
              <a:rPr lang="en-US" altLang="zh-CN" smtClean="0"/>
              <a:pPr/>
              <a:t>1</a:t>
            </a:fld>
            <a:endParaRPr lang="en-US" altLang="zh-CN" dirty="0"/>
          </a:p>
        </p:txBody>
      </p:sp>
      <p:sp>
        <p:nvSpPr>
          <p:cNvPr id="4" name="矩形 3"/>
          <p:cNvSpPr/>
          <p:nvPr/>
        </p:nvSpPr>
        <p:spPr>
          <a:xfrm>
            <a:off x="500034" y="714356"/>
            <a:ext cx="8286808" cy="4770537"/>
          </a:xfrm>
          <a:prstGeom prst="rect">
            <a:avLst/>
          </a:prstGeom>
        </p:spPr>
        <p:txBody>
          <a:bodyPr wrap="square">
            <a:spAutoFit/>
          </a:bodyPr>
          <a:lstStyle/>
          <a:p>
            <a:pPr algn="ctr">
              <a:defRPr/>
            </a:pPr>
            <a:r>
              <a:rPr lang="en-US" altLang="ko-KR" sz="1600" b="1" u="sng" dirty="0" smtClean="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smtClean="0">
              <a:solidFill>
                <a:schemeClr val="tx2"/>
              </a:solidFill>
              <a:ea typeface="굴림" charset="-127"/>
            </a:endParaRPr>
          </a:p>
          <a:p>
            <a:pPr>
              <a:defRPr/>
            </a:pPr>
            <a:endParaRPr lang="en-US" altLang="ko-KR" sz="1600" dirty="0" smtClean="0">
              <a:solidFill>
                <a:schemeClr val="tx2"/>
              </a:solidFill>
              <a:ea typeface="굴림" charset="-127"/>
            </a:endParaRPr>
          </a:p>
          <a:p>
            <a:pPr>
              <a:spcBef>
                <a:spcPts val="0"/>
              </a:spcBef>
              <a:spcAft>
                <a:spcPts val="0"/>
              </a:spcAft>
              <a:defRPr/>
            </a:pPr>
            <a:r>
              <a:rPr lang="en-US" altLang="ko-KR" sz="1600" b="1" dirty="0" smtClean="0">
                <a:solidFill>
                  <a:schemeClr val="tx2"/>
                </a:solidFill>
                <a:ea typeface="굴림" charset="-127"/>
              </a:rPr>
              <a:t>Submission Title:</a:t>
            </a:r>
            <a:r>
              <a:rPr lang="en-US" altLang="ko-KR" sz="1600" dirty="0" smtClean="0">
                <a:solidFill>
                  <a:schemeClr val="tx2"/>
                </a:solidFill>
                <a:ea typeface="굴림" charset="-127"/>
              </a:rPr>
              <a:t> [LECIM PHY Proposal for IEEE802.15.4k]	</a:t>
            </a:r>
          </a:p>
          <a:p>
            <a:pPr>
              <a:spcBef>
                <a:spcPts val="0"/>
              </a:spcBef>
              <a:spcAft>
                <a:spcPts val="0"/>
              </a:spcAft>
              <a:defRPr/>
            </a:pPr>
            <a:r>
              <a:rPr lang="en-US" altLang="ko-KR" sz="1600" b="1" dirty="0" smtClean="0">
                <a:solidFill>
                  <a:schemeClr val="tx2"/>
                </a:solidFill>
                <a:ea typeface="굴림" charset="-127"/>
              </a:rPr>
              <a:t>Date Submitted</a:t>
            </a:r>
            <a:r>
              <a:rPr lang="en-US" altLang="ko-KR" sz="1600" b="1" dirty="0" smtClean="0">
                <a:ea typeface="굴림" charset="-127"/>
              </a:rPr>
              <a:t>: </a:t>
            </a:r>
            <a:r>
              <a:rPr lang="en-US" altLang="ko-KR" sz="1600" dirty="0" smtClean="0">
                <a:ea typeface="굴림" charset="-127"/>
              </a:rPr>
              <a:t>[September, 2011]</a:t>
            </a:r>
          </a:p>
          <a:p>
            <a:pPr>
              <a:spcBef>
                <a:spcPts val="0"/>
              </a:spcBef>
              <a:spcAft>
                <a:spcPts val="0"/>
              </a:spcAft>
              <a:defRPr/>
            </a:pPr>
            <a:r>
              <a:rPr lang="en-US" altLang="ko-KR" sz="1600" b="1" dirty="0" smtClean="0">
                <a:ea typeface="굴림" charset="-127"/>
              </a:rPr>
              <a:t>Source:</a:t>
            </a:r>
            <a:r>
              <a:rPr lang="en-US" altLang="ko-KR" sz="1600" dirty="0" smtClean="0">
                <a:ea typeface="굴림" charset="-127"/>
              </a:rPr>
              <a:t> [Xiang Wang</a:t>
            </a:r>
            <a:r>
              <a:rPr lang="en-US" altLang="ko-KR" sz="1600" baseline="30000" dirty="0" smtClean="0">
                <a:ea typeface="굴림" charset="-127"/>
              </a:rPr>
              <a:t>1</a:t>
            </a:r>
            <a:r>
              <a:rPr lang="en-US" altLang="ko-KR" sz="1600" dirty="0" smtClean="0">
                <a:ea typeface="굴림" charset="-127"/>
              </a:rPr>
              <a:t>, Yang Yang</a:t>
            </a:r>
            <a:r>
              <a:rPr lang="en-US" altLang="ko-KR" sz="1600" baseline="30000" dirty="0" smtClean="0">
                <a:ea typeface="굴림" charset="-127"/>
              </a:rPr>
              <a:t>1</a:t>
            </a:r>
            <a:r>
              <a:rPr lang="en-US" altLang="ko-KR" sz="1600" dirty="0" smtClean="0">
                <a:ea typeface="굴림" charset="-127"/>
              </a:rPr>
              <a:t>, </a:t>
            </a:r>
            <a:r>
              <a:rPr lang="en-US" altLang="ko-KR" sz="1600" dirty="0" err="1" smtClean="0">
                <a:ea typeface="굴림" charset="-127"/>
              </a:rPr>
              <a:t>Heqing</a:t>
            </a:r>
            <a:r>
              <a:rPr lang="en-US" altLang="ko-KR" sz="1600" dirty="0" smtClean="0">
                <a:ea typeface="굴림" charset="-127"/>
              </a:rPr>
              <a:t> Huang</a:t>
            </a:r>
            <a:r>
              <a:rPr lang="en-US" altLang="ko-KR" sz="1600" baseline="30000" dirty="0" smtClean="0">
                <a:ea typeface="굴림" charset="-127"/>
              </a:rPr>
              <a:t>1</a:t>
            </a:r>
            <a:r>
              <a:rPr lang="en-US" altLang="ko-KR" sz="1600" dirty="0" smtClean="0">
                <a:ea typeface="굴림" charset="-127"/>
              </a:rPr>
              <a:t>, </a:t>
            </a:r>
            <a:r>
              <a:rPr lang="en-US" altLang="ko-KR" sz="1600" dirty="0" err="1" smtClean="0">
                <a:ea typeface="굴림" charset="-127"/>
              </a:rPr>
              <a:t>Jie</a:t>
            </a:r>
            <a:r>
              <a:rPr lang="en-US" altLang="ko-KR" sz="1600" dirty="0" smtClean="0">
                <a:ea typeface="굴림" charset="-127"/>
              </a:rPr>
              <a:t> Shen</a:t>
            </a:r>
            <a:r>
              <a:rPr lang="en-US" altLang="ko-KR" sz="1600" baseline="30000" dirty="0" smtClean="0">
                <a:ea typeface="굴림" charset="-127"/>
              </a:rPr>
              <a:t>1</a:t>
            </a:r>
            <a:r>
              <a:rPr lang="en-US" altLang="ko-KR" sz="1600" dirty="0" smtClean="0">
                <a:ea typeface="굴림" charset="-127"/>
              </a:rPr>
              <a:t>, Tao Xing</a:t>
            </a:r>
            <a:r>
              <a:rPr lang="en-US" altLang="ko-KR" sz="1600" baseline="30000" dirty="0" smtClean="0">
                <a:ea typeface="굴림" charset="-127"/>
              </a:rPr>
              <a:t>1,2</a:t>
            </a:r>
            <a:r>
              <a:rPr lang="en-US" altLang="ko-KR" sz="1600" dirty="0" smtClean="0">
                <a:ea typeface="굴림" charset="-127"/>
              </a:rPr>
              <a:t> , </a:t>
            </a:r>
            <a:r>
              <a:rPr lang="en-US" altLang="ko-KR" sz="1600" dirty="0" err="1" smtClean="0">
                <a:ea typeface="굴림" charset="-127"/>
              </a:rPr>
              <a:t>Haitao</a:t>
            </a:r>
            <a:r>
              <a:rPr lang="en-US" altLang="ko-KR" sz="1600" dirty="0" smtClean="0">
                <a:ea typeface="굴림" charset="-127"/>
              </a:rPr>
              <a:t> Liu</a:t>
            </a:r>
            <a:r>
              <a:rPr lang="en-US" altLang="ko-KR" sz="1600" baseline="30000" dirty="0" smtClean="0">
                <a:ea typeface="굴림" charset="-127"/>
              </a:rPr>
              <a:t>1</a:t>
            </a:r>
            <a:r>
              <a:rPr lang="en-US" altLang="ko-KR" sz="1600" dirty="0" smtClean="0">
                <a:ea typeface="굴림" charset="-127"/>
              </a:rPr>
              <a:t>, Betty Zhao</a:t>
            </a:r>
            <a:r>
              <a:rPr lang="en-US" altLang="ko-KR" sz="1600" baseline="30000" dirty="0" smtClean="0">
                <a:ea typeface="굴림" charset="-127"/>
              </a:rPr>
              <a:t>3</a:t>
            </a:r>
            <a:r>
              <a:rPr lang="en-US" altLang="ko-KR" sz="1600" dirty="0" smtClean="0">
                <a:ea typeface="굴림" charset="-127"/>
              </a:rPr>
              <a:t>] </a:t>
            </a:r>
          </a:p>
          <a:p>
            <a:pPr>
              <a:spcBef>
                <a:spcPts val="0"/>
              </a:spcBef>
              <a:spcAft>
                <a:spcPts val="0"/>
              </a:spcAft>
              <a:defRPr/>
            </a:pPr>
            <a:r>
              <a:rPr lang="en-US" altLang="ko-KR" sz="1600" b="1" dirty="0" smtClean="0">
                <a:ea typeface="굴림" charset="-127"/>
              </a:rPr>
              <a:t>Company</a:t>
            </a:r>
            <a:r>
              <a:rPr lang="en-US" altLang="ko-KR" sz="1600" dirty="0" smtClean="0">
                <a:ea typeface="굴림" charset="-127"/>
              </a:rPr>
              <a:t>: [Wuxi </a:t>
            </a:r>
            <a:r>
              <a:rPr lang="en-US" altLang="ko-KR" sz="1600" dirty="0" err="1" smtClean="0">
                <a:ea typeface="굴림" charset="-127"/>
              </a:rPr>
              <a:t>SensingNet</a:t>
            </a:r>
            <a:r>
              <a:rPr lang="en-US" altLang="ko-KR" sz="1600" dirty="0" smtClean="0">
                <a:ea typeface="굴림" charset="-127"/>
              </a:rPr>
              <a:t> </a:t>
            </a:r>
            <a:r>
              <a:rPr lang="en-US" sz="1600" dirty="0" smtClean="0"/>
              <a:t>Industrialization Research Institute</a:t>
            </a:r>
            <a:r>
              <a:rPr lang="en-US" sz="1600" baseline="30000" dirty="0" smtClean="0"/>
              <a:t>1</a:t>
            </a:r>
            <a:r>
              <a:rPr lang="en-US" altLang="ko-KR" sz="1600" dirty="0" smtClean="0">
                <a:ea typeface="굴림" charset="-127"/>
              </a:rPr>
              <a:t> , SIMIT</a:t>
            </a:r>
            <a:r>
              <a:rPr lang="en-US" altLang="ko-KR" sz="1600" baseline="30000" dirty="0" smtClean="0">
                <a:ea typeface="굴림" charset="-127"/>
              </a:rPr>
              <a:t>2</a:t>
            </a:r>
            <a:r>
              <a:rPr lang="en-US" altLang="ko-KR" sz="1600" dirty="0" smtClean="0">
                <a:ea typeface="굴림" charset="-127"/>
              </a:rPr>
              <a:t>, Huawei</a:t>
            </a:r>
            <a:r>
              <a:rPr lang="en-US" altLang="ko-KR" sz="1600" baseline="30000" dirty="0" smtClean="0">
                <a:ea typeface="굴림" charset="-127"/>
              </a:rPr>
              <a:t>3</a:t>
            </a:r>
            <a:r>
              <a:rPr lang="en-US" altLang="ko-KR" sz="1600" dirty="0" smtClean="0">
                <a:ea typeface="굴림" charset="-127"/>
              </a:rPr>
              <a:t>]</a:t>
            </a:r>
          </a:p>
          <a:p>
            <a:pPr>
              <a:spcBef>
                <a:spcPts val="0"/>
              </a:spcBef>
              <a:spcAft>
                <a:spcPts val="0"/>
              </a:spcAft>
              <a:defRPr/>
            </a:pPr>
            <a:r>
              <a:rPr lang="en-US" altLang="ko-KR" sz="1600" dirty="0" smtClean="0">
                <a:ea typeface="굴림" charset="-127"/>
              </a:rPr>
              <a:t>  Address [No.767, </a:t>
            </a:r>
            <a:r>
              <a:rPr lang="en-US" altLang="ko-KR" sz="1600" dirty="0" err="1" smtClean="0">
                <a:ea typeface="굴림" charset="-127"/>
              </a:rPr>
              <a:t>Jinzhong</a:t>
            </a:r>
            <a:r>
              <a:rPr lang="en-US" altLang="ko-KR" sz="1600" dirty="0" smtClean="0">
                <a:ea typeface="굴림" charset="-127"/>
              </a:rPr>
              <a:t> Rd, Shanghai]</a:t>
            </a:r>
          </a:p>
          <a:p>
            <a:pPr>
              <a:spcBef>
                <a:spcPts val="0"/>
              </a:spcBef>
              <a:spcAft>
                <a:spcPts val="0"/>
              </a:spcAft>
              <a:defRPr/>
            </a:pPr>
            <a:r>
              <a:rPr lang="en-US" altLang="ko-KR" sz="1600" dirty="0" smtClean="0">
                <a:ea typeface="굴림" charset="-127"/>
              </a:rPr>
              <a:t>  Voice:[+86-021-52188899-635], FAX: [+86-021-52182002]</a:t>
            </a:r>
          </a:p>
          <a:p>
            <a:pPr>
              <a:spcBef>
                <a:spcPts val="0"/>
              </a:spcBef>
              <a:spcAft>
                <a:spcPts val="0"/>
              </a:spcAft>
              <a:defRPr/>
            </a:pPr>
            <a:r>
              <a:rPr lang="en-US" altLang="ko-KR" sz="1600" dirty="0" smtClean="0">
                <a:ea typeface="굴림" charset="-127"/>
              </a:rPr>
              <a:t>  E- Mail:[wilsonwangxiang@gmail.com</a:t>
            </a:r>
            <a:r>
              <a:rPr lang="en-US" altLang="ko-KR" sz="1600" dirty="0" smtClean="0">
                <a:solidFill>
                  <a:schemeClr val="tx2"/>
                </a:solidFill>
                <a:ea typeface="굴림" charset="-127"/>
              </a:rPr>
              <a:t>]	</a:t>
            </a:r>
          </a:p>
          <a:p>
            <a:pPr>
              <a:spcBef>
                <a:spcPts val="0"/>
              </a:spcBef>
              <a:spcAft>
                <a:spcPts val="0"/>
              </a:spcAft>
              <a:defRPr/>
            </a:pPr>
            <a:r>
              <a:rPr lang="en-US" altLang="ko-KR" sz="1600" b="1" dirty="0" smtClean="0">
                <a:solidFill>
                  <a:schemeClr val="tx2"/>
                </a:solidFill>
                <a:ea typeface="굴림" charset="-127"/>
              </a:rPr>
              <a:t>Re:</a:t>
            </a:r>
            <a:r>
              <a:rPr lang="en-US" altLang="ko-KR" sz="1600" dirty="0" smtClean="0">
                <a:solidFill>
                  <a:schemeClr val="tx2"/>
                </a:solidFill>
                <a:ea typeface="굴림" charset="-127"/>
              </a:rPr>
              <a:t> [TG4k Call for Proposals]</a:t>
            </a:r>
          </a:p>
          <a:p>
            <a:pPr>
              <a:spcBef>
                <a:spcPts val="0"/>
              </a:spcBef>
              <a:spcAft>
                <a:spcPts val="0"/>
              </a:spcAft>
              <a:defRPr/>
            </a:pPr>
            <a:r>
              <a:rPr lang="en-US" altLang="ko-KR" sz="1600" b="1" dirty="0" smtClean="0">
                <a:solidFill>
                  <a:schemeClr val="tx2"/>
                </a:solidFill>
                <a:ea typeface="굴림" charset="-127"/>
              </a:rPr>
              <a:t>Abstract:</a:t>
            </a:r>
            <a:r>
              <a:rPr lang="en-US" altLang="ko-KR" sz="1600" dirty="0" smtClean="0">
                <a:solidFill>
                  <a:schemeClr val="tx2"/>
                </a:solidFill>
                <a:ea typeface="굴림" charset="-127"/>
              </a:rPr>
              <a:t>	[</a:t>
            </a:r>
            <a:r>
              <a:rPr lang="en-US" altLang="ja-JP" sz="1600" dirty="0" smtClean="0">
                <a:ea typeface="Batang" pitchFamily="18" charset="-127"/>
                <a:cs typeface="Times New Roman" pitchFamily="18" charset="0"/>
              </a:rPr>
              <a:t>A PHY Proposal for </a:t>
            </a:r>
            <a:r>
              <a:rPr lang="en-US" altLang="zh-CN" sz="1600" dirty="0" smtClean="0">
                <a:ea typeface="Batang" pitchFamily="18" charset="-127"/>
                <a:cs typeface="Times New Roman" pitchFamily="18" charset="0"/>
              </a:rPr>
              <a:t>LECIM Applications in China</a:t>
            </a:r>
            <a:r>
              <a:rPr lang="en-US" altLang="ko-KR" sz="1600" dirty="0" smtClean="0">
                <a:solidFill>
                  <a:schemeClr val="tx2"/>
                </a:solidFill>
                <a:ea typeface="굴림" charset="-127"/>
              </a:rPr>
              <a:t>]</a:t>
            </a:r>
          </a:p>
          <a:p>
            <a:pPr>
              <a:spcBef>
                <a:spcPts val="0"/>
              </a:spcBef>
              <a:spcAft>
                <a:spcPts val="0"/>
              </a:spcAft>
              <a:defRPr/>
            </a:pPr>
            <a:r>
              <a:rPr lang="en-US" altLang="ko-KR" sz="1600" b="1" dirty="0" smtClean="0">
                <a:solidFill>
                  <a:schemeClr val="tx2"/>
                </a:solidFill>
                <a:ea typeface="굴림" charset="-127"/>
              </a:rPr>
              <a:t>Purpose:</a:t>
            </a:r>
            <a:r>
              <a:rPr lang="en-US" altLang="ko-KR" sz="1600" dirty="0" smtClean="0">
                <a:solidFill>
                  <a:schemeClr val="tx2"/>
                </a:solidFill>
                <a:ea typeface="굴림" charset="-127"/>
              </a:rPr>
              <a:t>	[</a:t>
            </a:r>
            <a:r>
              <a:rPr lang="en-US" altLang="ko-KR" sz="1600" dirty="0" smtClean="0">
                <a:ea typeface="굴림" pitchFamily="50" charset="-127"/>
              </a:rPr>
              <a:t>To be considered in IEEE 802.15.4k</a:t>
            </a:r>
            <a:r>
              <a:rPr lang="en-US" altLang="ko-KR" sz="1600" dirty="0" smtClean="0">
                <a:solidFill>
                  <a:schemeClr val="tx2"/>
                </a:solidFill>
                <a:ea typeface="굴림" charset="-127"/>
              </a:rPr>
              <a:t>]</a:t>
            </a:r>
          </a:p>
          <a:p>
            <a:pPr>
              <a:defRPr/>
            </a:pPr>
            <a:r>
              <a:rPr lang="en-US" altLang="ko-KR" sz="1600" b="1" dirty="0" smtClean="0">
                <a:solidFill>
                  <a:schemeClr val="tx2"/>
                </a:solidFill>
                <a:ea typeface="굴림" charset="-127"/>
              </a:rPr>
              <a:t>Notice:</a:t>
            </a:r>
            <a:r>
              <a:rPr lang="en-US" altLang="ko-KR" sz="1600" dirty="0" smtClean="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smtClean="0">
                <a:solidFill>
                  <a:schemeClr val="tx2"/>
                </a:solidFill>
                <a:ea typeface="굴림" charset="-127"/>
              </a:rPr>
              <a:t>Release:</a:t>
            </a:r>
            <a:r>
              <a:rPr lang="en-US" altLang="ko-KR" sz="1600" dirty="0" smtClean="0">
                <a:solidFill>
                  <a:schemeClr val="tx2"/>
                </a:solidFill>
                <a:ea typeface="굴림" charset="-127"/>
              </a:rPr>
              <a:t>	The contributor acknowledges and accepts that this contribution becomes the property of IEEE and may be made publicly available by P802.15.	</a:t>
            </a:r>
            <a:endParaRPr lang="en-US" altLang="ko-KR" sz="1600" dirty="0">
              <a:solidFill>
                <a:schemeClr val="tx2"/>
              </a:solidFill>
              <a:ea typeface="굴림"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z="2400" b="1" u="sng" dirty="0" smtClean="0">
                <a:solidFill>
                  <a:schemeClr val="accent1">
                    <a:lumMod val="75000"/>
                  </a:schemeClr>
                </a:solidFill>
              </a:rPr>
              <a:t>Scenario 3</a:t>
            </a:r>
            <a:r>
              <a:rPr lang="en-US" sz="2400" b="1" dirty="0" smtClean="0">
                <a:solidFill>
                  <a:schemeClr val="accent1">
                    <a:lumMod val="75000"/>
                  </a:schemeClr>
                </a:solidFill>
              </a:rPr>
              <a:t>: Mountain top into remote areas, </a:t>
            </a:r>
            <a:r>
              <a:rPr lang="en-US" sz="2400" b="1" u="sng" dirty="0" smtClean="0">
                <a:solidFill>
                  <a:schemeClr val="accent1">
                    <a:lumMod val="75000"/>
                  </a:schemeClr>
                </a:solidFill>
              </a:rPr>
              <a:t>20 km </a:t>
            </a:r>
            <a:r>
              <a:rPr lang="en-US" sz="2400" b="1" dirty="0" smtClean="0">
                <a:solidFill>
                  <a:schemeClr val="accent1">
                    <a:lumMod val="75000"/>
                  </a:schemeClr>
                </a:solidFill>
              </a:rPr>
              <a:t>radius</a:t>
            </a:r>
            <a:endParaRPr lang="zh-CN" altLang="en-US" sz="2400"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10</a:t>
            </a:fld>
            <a:endParaRPr lang="en-US" altLang="zh-CN" dirty="0"/>
          </a:p>
        </p:txBody>
      </p:sp>
      <p:pic>
        <p:nvPicPr>
          <p:cNvPr id="4" name="Picture 2"/>
          <p:cNvPicPr>
            <a:picLocks noChangeAspect="1" noChangeArrowheads="1"/>
          </p:cNvPicPr>
          <p:nvPr/>
        </p:nvPicPr>
        <p:blipFill>
          <a:blip r:embed="rId3"/>
          <a:srcRect/>
          <a:stretch>
            <a:fillRect/>
          </a:stretch>
        </p:blipFill>
        <p:spPr bwMode="auto">
          <a:xfrm>
            <a:off x="819148" y="1643050"/>
            <a:ext cx="3467100" cy="3771900"/>
          </a:xfrm>
          <a:prstGeom prst="rect">
            <a:avLst/>
          </a:prstGeom>
          <a:noFill/>
          <a:ln w="9525">
            <a:noFill/>
            <a:miter lim="800000"/>
            <a:headEnd/>
            <a:tailEnd/>
          </a:ln>
          <a:effectLst/>
        </p:spPr>
      </p:pic>
      <p:pic>
        <p:nvPicPr>
          <p:cNvPr id="5" name="Picture 3"/>
          <p:cNvPicPr>
            <a:picLocks noChangeAspect="1" noChangeArrowheads="1"/>
          </p:cNvPicPr>
          <p:nvPr/>
        </p:nvPicPr>
        <p:blipFill>
          <a:blip r:embed="rId4"/>
          <a:srcRect/>
          <a:stretch>
            <a:fillRect/>
          </a:stretch>
        </p:blipFill>
        <p:spPr bwMode="auto">
          <a:xfrm>
            <a:off x="4810151" y="1657364"/>
            <a:ext cx="3476625" cy="3771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Scenario Analysis</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11</a:t>
            </a:fld>
            <a:endParaRPr lang="en-US" altLang="zh-CN" dirty="0"/>
          </a:p>
        </p:txBody>
      </p:sp>
      <p:pic>
        <p:nvPicPr>
          <p:cNvPr id="28673" name="Picture 1"/>
          <p:cNvPicPr>
            <a:picLocks noChangeAspect="1" noChangeArrowheads="1"/>
          </p:cNvPicPr>
          <p:nvPr/>
        </p:nvPicPr>
        <p:blipFill>
          <a:blip r:embed="rId3"/>
          <a:srcRect/>
          <a:stretch>
            <a:fillRect/>
          </a:stretch>
        </p:blipFill>
        <p:spPr bwMode="auto">
          <a:xfrm>
            <a:off x="5072066" y="1714488"/>
            <a:ext cx="3267075" cy="1714500"/>
          </a:xfrm>
          <a:prstGeom prst="rect">
            <a:avLst/>
          </a:prstGeom>
          <a:noFill/>
          <a:ln w="9525">
            <a:noFill/>
            <a:miter lim="800000"/>
            <a:headEnd/>
            <a:tailEnd/>
          </a:ln>
          <a:effectLst/>
        </p:spPr>
      </p:pic>
      <p:sp>
        <p:nvSpPr>
          <p:cNvPr id="6" name="TextBox 5"/>
          <p:cNvSpPr txBox="1"/>
          <p:nvPr/>
        </p:nvSpPr>
        <p:spPr>
          <a:xfrm>
            <a:off x="642910" y="1714488"/>
            <a:ext cx="4357718" cy="1138773"/>
          </a:xfrm>
          <a:prstGeom prst="rect">
            <a:avLst/>
          </a:prstGeom>
          <a:noFill/>
        </p:spPr>
        <p:txBody>
          <a:bodyPr wrap="square" rtlCol="0">
            <a:spAutoFit/>
          </a:bodyPr>
          <a:lstStyle/>
          <a:p>
            <a:pPr>
              <a:buFont typeface="Arial" pitchFamily="34" charset="0"/>
              <a:buChar char="•"/>
            </a:pPr>
            <a:r>
              <a:rPr lang="en-US" sz="2000" b="1" dirty="0" smtClean="0"/>
              <a:t> Result</a:t>
            </a:r>
          </a:p>
          <a:p>
            <a:pPr lvl="1">
              <a:buFont typeface="Arial" pitchFamily="34" charset="0"/>
              <a:buChar char="•"/>
            </a:pPr>
            <a:r>
              <a:rPr lang="en-US" sz="1800" dirty="0" smtClean="0">
                <a:solidFill>
                  <a:schemeClr val="accent2">
                    <a:lumMod val="75000"/>
                  </a:schemeClr>
                </a:solidFill>
              </a:rPr>
              <a:t> TG4g can meet the link budge in Scenario 2;</a:t>
            </a:r>
          </a:p>
          <a:p>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DSSS</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12</a:t>
            </a:fld>
            <a:endParaRPr lang="en-US" altLang="zh-CN" dirty="0"/>
          </a:p>
        </p:txBody>
      </p:sp>
      <p:sp>
        <p:nvSpPr>
          <p:cNvPr id="6" name="TextBox 5"/>
          <p:cNvSpPr txBox="1"/>
          <p:nvPr/>
        </p:nvSpPr>
        <p:spPr>
          <a:xfrm>
            <a:off x="642910" y="1714488"/>
            <a:ext cx="7929618" cy="3724096"/>
          </a:xfrm>
          <a:prstGeom prst="rect">
            <a:avLst/>
          </a:prstGeom>
          <a:noFill/>
        </p:spPr>
        <p:txBody>
          <a:bodyPr wrap="square" rtlCol="0">
            <a:spAutoFit/>
          </a:bodyPr>
          <a:lstStyle/>
          <a:p>
            <a:pPr>
              <a:buFont typeface="Arial" pitchFamily="34" charset="0"/>
              <a:buChar char="•"/>
            </a:pPr>
            <a:r>
              <a:rPr lang="en-US" sz="2000" b="1" dirty="0" smtClean="0"/>
              <a:t> Transmit range is the most important things</a:t>
            </a:r>
          </a:p>
          <a:p>
            <a:pPr lvl="1">
              <a:buFont typeface="Arial" pitchFamily="34" charset="0"/>
              <a:buChar char="•"/>
            </a:pPr>
            <a:r>
              <a:rPr lang="en-US" sz="1600" dirty="0" smtClean="0">
                <a:solidFill>
                  <a:schemeClr val="accent2">
                    <a:lumMod val="75000"/>
                  </a:schemeClr>
                </a:solidFill>
              </a:rPr>
              <a:t> When </a:t>
            </a:r>
            <a:r>
              <a:rPr lang="en-US" sz="1600" dirty="0" err="1" smtClean="0">
                <a:solidFill>
                  <a:schemeClr val="accent2">
                    <a:lumMod val="75000"/>
                  </a:schemeClr>
                </a:solidFill>
              </a:rPr>
              <a:t>Tx</a:t>
            </a:r>
            <a:r>
              <a:rPr lang="en-US" sz="1600" dirty="0" smtClean="0">
                <a:solidFill>
                  <a:schemeClr val="accent2">
                    <a:lumMod val="75000"/>
                  </a:schemeClr>
                </a:solidFill>
              </a:rPr>
              <a:t> power is limited by regularity, lower data rate can reach larger transmit range</a:t>
            </a:r>
          </a:p>
          <a:p>
            <a:pPr>
              <a:buFont typeface="Arial" pitchFamily="34" charset="0"/>
              <a:buChar char="•"/>
            </a:pPr>
            <a:r>
              <a:rPr lang="en-US" sz="2000" b="1" dirty="0" smtClean="0"/>
              <a:t> Narrow Band  </a:t>
            </a:r>
          </a:p>
          <a:p>
            <a:pPr lvl="1">
              <a:buFont typeface="Arial" pitchFamily="34" charset="0"/>
              <a:buChar char="•"/>
            </a:pPr>
            <a:r>
              <a:rPr lang="en-US" sz="1600" dirty="0" smtClean="0">
                <a:solidFill>
                  <a:schemeClr val="accent2">
                    <a:lumMod val="75000"/>
                  </a:schemeClr>
                </a:solidFill>
              </a:rPr>
              <a:t> Require very narrow band filter, filter challenge is decided by Q value;</a:t>
            </a:r>
          </a:p>
          <a:p>
            <a:pPr lvl="1">
              <a:buFont typeface="Arial" pitchFamily="34" charset="0"/>
              <a:buChar char="•"/>
            </a:pPr>
            <a:r>
              <a:rPr lang="en-US" sz="1600" dirty="0" smtClean="0">
                <a:solidFill>
                  <a:schemeClr val="accent2">
                    <a:lumMod val="75000"/>
                  </a:schemeClr>
                </a:solidFill>
              </a:rPr>
              <a:t> Avoid high pole-Q, Q = IF/BW;</a:t>
            </a:r>
          </a:p>
          <a:p>
            <a:pPr lvl="1">
              <a:buFont typeface="Arial" pitchFamily="34" charset="0"/>
              <a:buChar char="•"/>
            </a:pPr>
            <a:r>
              <a:rPr lang="en-US" sz="1600" dirty="0" smtClean="0">
                <a:solidFill>
                  <a:schemeClr val="accent2">
                    <a:lumMod val="75000"/>
                  </a:schemeClr>
                </a:solidFill>
              </a:rPr>
              <a:t> Reduce IF increase flicker noise;</a:t>
            </a:r>
          </a:p>
          <a:p>
            <a:pPr>
              <a:buFont typeface="Arial" pitchFamily="34" charset="0"/>
              <a:buChar char="•"/>
            </a:pPr>
            <a:r>
              <a:rPr lang="en-US" sz="2000" b="1" dirty="0" smtClean="0"/>
              <a:t> DSSS</a:t>
            </a:r>
          </a:p>
          <a:p>
            <a:pPr lvl="1">
              <a:buFont typeface="Arial" pitchFamily="34" charset="0"/>
              <a:buChar char="•"/>
            </a:pPr>
            <a:r>
              <a:rPr lang="en-US" sz="1600" dirty="0" smtClean="0">
                <a:solidFill>
                  <a:schemeClr val="accent2">
                    <a:lumMod val="75000"/>
                  </a:schemeClr>
                </a:solidFill>
              </a:rPr>
              <a:t> Low data rate can be obtained by using large spread factor;</a:t>
            </a:r>
          </a:p>
          <a:p>
            <a:pPr lvl="1">
              <a:buFont typeface="Arial" pitchFamily="34" charset="0"/>
              <a:buChar char="•"/>
            </a:pPr>
            <a:r>
              <a:rPr lang="en-US" sz="1600" dirty="0" smtClean="0">
                <a:solidFill>
                  <a:schemeClr val="accent2">
                    <a:lumMod val="75000"/>
                  </a:schemeClr>
                </a:solidFill>
              </a:rPr>
              <a:t> BW is fixed for different data rate, </a:t>
            </a:r>
            <a:r>
              <a:rPr lang="en-US" altLang="zh-CN" sz="1600" dirty="0" smtClean="0">
                <a:solidFill>
                  <a:schemeClr val="accent2">
                    <a:lumMod val="75000"/>
                  </a:schemeClr>
                </a:solidFill>
              </a:rPr>
              <a:t>Simplifies </a:t>
            </a:r>
            <a:r>
              <a:rPr lang="en-US" sz="1600" dirty="0" smtClean="0">
                <a:solidFill>
                  <a:schemeClr val="accent2">
                    <a:lumMod val="75000"/>
                  </a:schemeClr>
                </a:solidFill>
              </a:rPr>
              <a:t>the analog front end design;</a:t>
            </a:r>
          </a:p>
          <a:p>
            <a:pPr lvl="1">
              <a:buFont typeface="Arial" pitchFamily="34" charset="0"/>
              <a:buChar char="•"/>
            </a:pPr>
            <a:r>
              <a:rPr lang="en-US" sz="1600" dirty="0" smtClean="0">
                <a:solidFill>
                  <a:schemeClr val="accent2">
                    <a:lumMod val="75000"/>
                  </a:schemeClr>
                </a:solidFill>
              </a:rPr>
              <a:t> Robust to multi-path fading;</a:t>
            </a:r>
          </a:p>
          <a:p>
            <a:pPr lvl="1">
              <a:buFont typeface="Arial" pitchFamily="34" charset="0"/>
              <a:buChar char="•"/>
            </a:pPr>
            <a:r>
              <a:rPr lang="en-US" sz="1600" dirty="0" smtClean="0">
                <a:solidFill>
                  <a:schemeClr val="accent2">
                    <a:lumMod val="75000"/>
                  </a:schemeClr>
                </a:solidFill>
              </a:rPr>
              <a:t> Robust to carrier frequency offset;</a:t>
            </a:r>
          </a:p>
          <a:p>
            <a:pPr lvl="1">
              <a:buFont typeface="Arial" pitchFamily="34" charset="0"/>
              <a:buChar char="•"/>
            </a:pPr>
            <a:endParaRPr lang="en-US" sz="1600" dirty="0" smtClean="0">
              <a:solidFill>
                <a:schemeClr val="accent2">
                  <a:lumMod val="75000"/>
                </a:schemeClr>
              </a:solidFill>
            </a:endParaRPr>
          </a:p>
          <a:p>
            <a:pPr lvl="1">
              <a:buFont typeface="Arial" pitchFamily="34" charset="0"/>
              <a:buChar char="•"/>
            </a:pPr>
            <a:endParaRPr lang="en-US" sz="2000" b="1" dirty="0" smtClean="0"/>
          </a:p>
          <a:p>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Bands and Channel</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13</a:t>
            </a:fld>
            <a:endParaRPr lang="en-US" altLang="zh-CN" dirty="0"/>
          </a:p>
        </p:txBody>
      </p:sp>
      <p:sp>
        <p:nvSpPr>
          <p:cNvPr id="7" name="TextBox 6"/>
          <p:cNvSpPr txBox="1"/>
          <p:nvPr/>
        </p:nvSpPr>
        <p:spPr>
          <a:xfrm>
            <a:off x="642910" y="1714488"/>
            <a:ext cx="7786742" cy="3416320"/>
          </a:xfrm>
          <a:prstGeom prst="rect">
            <a:avLst/>
          </a:prstGeom>
          <a:noFill/>
        </p:spPr>
        <p:txBody>
          <a:bodyPr wrap="square" rtlCol="0">
            <a:spAutoFit/>
          </a:bodyPr>
          <a:lstStyle/>
          <a:p>
            <a:pPr>
              <a:buFont typeface="Arial" pitchFamily="34" charset="0"/>
              <a:buChar char="•"/>
            </a:pPr>
            <a:r>
              <a:rPr lang="en-US" sz="2000" b="1" dirty="0" smtClean="0"/>
              <a:t> 470MHz</a:t>
            </a:r>
          </a:p>
          <a:p>
            <a:pPr lvl="1">
              <a:buFont typeface="Arial" pitchFamily="34" charset="0"/>
              <a:buChar char="•"/>
            </a:pPr>
            <a:r>
              <a:rPr lang="en-US" sz="1800" dirty="0" smtClean="0">
                <a:solidFill>
                  <a:schemeClr val="accent2">
                    <a:lumMod val="75000"/>
                  </a:schemeClr>
                </a:solidFill>
              </a:rPr>
              <a:t> 470MHz – 510MHz</a:t>
            </a:r>
          </a:p>
          <a:p>
            <a:pPr lvl="1">
              <a:buFont typeface="Arial" pitchFamily="34" charset="0"/>
              <a:buChar char="•"/>
            </a:pPr>
            <a:r>
              <a:rPr lang="en-US" sz="1800" dirty="0" smtClean="0">
                <a:solidFill>
                  <a:schemeClr val="accent2">
                    <a:lumMod val="75000"/>
                  </a:schemeClr>
                </a:solidFill>
              </a:rPr>
              <a:t> Center Frequency</a:t>
            </a:r>
          </a:p>
          <a:p>
            <a:pPr lvl="2"/>
            <a:r>
              <a:rPr lang="en-US" sz="1800" dirty="0" smtClean="0">
                <a:solidFill>
                  <a:schemeClr val="accent2">
                    <a:lumMod val="75000"/>
                  </a:schemeClr>
                </a:solidFill>
              </a:rPr>
              <a:t> f(k) = 470.4+0.4</a:t>
            </a:r>
            <a:r>
              <a:rPr lang="zh-CN" altLang="en-US" sz="1800" dirty="0" smtClean="0">
                <a:solidFill>
                  <a:schemeClr val="accent2">
                    <a:lumMod val="75000"/>
                  </a:schemeClr>
                </a:solidFill>
              </a:rPr>
              <a:t>*</a:t>
            </a:r>
            <a:r>
              <a:rPr lang="en-US" altLang="zh-CN" sz="1800" dirty="0" smtClean="0">
                <a:solidFill>
                  <a:schemeClr val="accent2">
                    <a:lumMod val="75000"/>
                  </a:schemeClr>
                </a:solidFill>
              </a:rPr>
              <a:t>k; k= 0,…,98</a:t>
            </a:r>
          </a:p>
          <a:p>
            <a:pPr lvl="1">
              <a:buFont typeface="Arial" pitchFamily="34" charset="0"/>
              <a:buChar char="•"/>
            </a:pPr>
            <a:r>
              <a:rPr lang="en-US" sz="1800" dirty="0" smtClean="0">
                <a:solidFill>
                  <a:schemeClr val="accent2">
                    <a:lumMod val="75000"/>
                  </a:schemeClr>
                </a:solidFill>
              </a:rPr>
              <a:t> Chip Rate = 100Kchips/s</a:t>
            </a:r>
          </a:p>
          <a:p>
            <a:pPr>
              <a:buFont typeface="Arial" pitchFamily="34" charset="0"/>
              <a:buChar char="•"/>
            </a:pPr>
            <a:r>
              <a:rPr lang="zh-CN" altLang="en-US" sz="2000" b="1" dirty="0" smtClean="0"/>
              <a:t> </a:t>
            </a:r>
            <a:r>
              <a:rPr lang="en-US" altLang="zh-CN" sz="2000" b="1" dirty="0" smtClean="0"/>
              <a:t>780</a:t>
            </a:r>
            <a:r>
              <a:rPr lang="en-US" sz="2000" b="1" dirty="0" smtClean="0"/>
              <a:t>MHz</a:t>
            </a:r>
          </a:p>
          <a:p>
            <a:pPr lvl="1">
              <a:buFont typeface="Arial" pitchFamily="34" charset="0"/>
              <a:buChar char="•"/>
            </a:pPr>
            <a:r>
              <a:rPr lang="en-US" sz="1800" dirty="0" smtClean="0">
                <a:solidFill>
                  <a:schemeClr val="accent2">
                    <a:lumMod val="75000"/>
                  </a:schemeClr>
                </a:solidFill>
              </a:rPr>
              <a:t> </a:t>
            </a:r>
            <a:r>
              <a:rPr lang="en-US" altLang="zh-CN" sz="1800" dirty="0" smtClean="0">
                <a:solidFill>
                  <a:schemeClr val="accent2">
                    <a:lumMod val="75000"/>
                  </a:schemeClr>
                </a:solidFill>
              </a:rPr>
              <a:t>779</a:t>
            </a:r>
            <a:r>
              <a:rPr lang="en-US" sz="1800" dirty="0" smtClean="0">
                <a:solidFill>
                  <a:schemeClr val="accent2">
                    <a:lumMod val="75000"/>
                  </a:schemeClr>
                </a:solidFill>
              </a:rPr>
              <a:t>MHz – </a:t>
            </a:r>
            <a:r>
              <a:rPr lang="en-US" altLang="zh-CN" sz="1800" dirty="0" smtClean="0">
                <a:solidFill>
                  <a:schemeClr val="accent2">
                    <a:lumMod val="75000"/>
                  </a:schemeClr>
                </a:solidFill>
              </a:rPr>
              <a:t>787</a:t>
            </a:r>
            <a:r>
              <a:rPr lang="en-US" sz="1800" dirty="0" smtClean="0">
                <a:solidFill>
                  <a:schemeClr val="accent2">
                    <a:lumMod val="75000"/>
                  </a:schemeClr>
                </a:solidFill>
              </a:rPr>
              <a:t>MHz</a:t>
            </a:r>
          </a:p>
          <a:p>
            <a:pPr lvl="1">
              <a:buFont typeface="Arial" pitchFamily="34" charset="0"/>
              <a:buChar char="•"/>
            </a:pPr>
            <a:r>
              <a:rPr lang="en-US" sz="1800" dirty="0" smtClean="0">
                <a:solidFill>
                  <a:schemeClr val="accent2">
                    <a:lumMod val="75000"/>
                  </a:schemeClr>
                </a:solidFill>
              </a:rPr>
              <a:t> Center Frequency</a:t>
            </a:r>
          </a:p>
          <a:p>
            <a:pPr lvl="2"/>
            <a:r>
              <a:rPr lang="zh-CN" altLang="en-US" sz="1800" dirty="0" smtClean="0">
                <a:solidFill>
                  <a:schemeClr val="accent2">
                    <a:lumMod val="75000"/>
                  </a:schemeClr>
                </a:solidFill>
              </a:rPr>
              <a:t> </a:t>
            </a:r>
            <a:r>
              <a:rPr lang="en-US" altLang="zh-CN" sz="1800" dirty="0" smtClean="0">
                <a:solidFill>
                  <a:schemeClr val="accent2">
                    <a:lumMod val="75000"/>
                  </a:schemeClr>
                </a:solidFill>
              </a:rPr>
              <a:t>780/782/784/786MHz</a:t>
            </a:r>
          </a:p>
          <a:p>
            <a:pPr lvl="1">
              <a:buFont typeface="Arial" pitchFamily="34" charset="0"/>
              <a:buChar char="•"/>
            </a:pPr>
            <a:r>
              <a:rPr lang="en-US" sz="1800" dirty="0" smtClean="0">
                <a:solidFill>
                  <a:schemeClr val="accent2">
                    <a:lumMod val="75000"/>
                  </a:schemeClr>
                </a:solidFill>
              </a:rPr>
              <a:t> Chip Rate = 1Mchips/s</a:t>
            </a:r>
            <a:endParaRPr lang="zh-CN" altLang="en-US" sz="1800" dirty="0" smtClean="0">
              <a:solidFill>
                <a:schemeClr val="accent2">
                  <a:lumMod val="75000"/>
                </a:schemeClr>
              </a:solidFill>
            </a:endParaRPr>
          </a:p>
          <a:p>
            <a:pPr lvl="1">
              <a:buFont typeface="Arial" pitchFamily="34" charset="0"/>
              <a:buChar char="•"/>
            </a:pPr>
            <a:endParaRPr lang="en-US" sz="2000" b="1" dirty="0" smtClean="0"/>
          </a:p>
          <a:p>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FEC</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14</a:t>
            </a:fld>
            <a:endParaRPr lang="en-US" altLang="zh-CN" dirty="0"/>
          </a:p>
        </p:txBody>
      </p:sp>
      <p:sp>
        <p:nvSpPr>
          <p:cNvPr id="5" name="TextBox 4"/>
          <p:cNvSpPr txBox="1"/>
          <p:nvPr/>
        </p:nvSpPr>
        <p:spPr>
          <a:xfrm>
            <a:off x="642910" y="1714488"/>
            <a:ext cx="7786742" cy="3724096"/>
          </a:xfrm>
          <a:prstGeom prst="rect">
            <a:avLst/>
          </a:prstGeom>
          <a:noFill/>
        </p:spPr>
        <p:txBody>
          <a:bodyPr wrap="square" rtlCol="0">
            <a:spAutoFit/>
          </a:bodyPr>
          <a:lstStyle/>
          <a:p>
            <a:pPr>
              <a:buFont typeface="Arial" pitchFamily="34" charset="0"/>
              <a:buChar char="•"/>
            </a:pPr>
            <a:r>
              <a:rPr lang="en-US" sz="2000" b="1" dirty="0" smtClean="0"/>
              <a:t> Spread Spectrum can not Lower the Power Cost</a:t>
            </a:r>
          </a:p>
          <a:p>
            <a:pPr lvl="1">
              <a:buFont typeface="Arial" pitchFamily="34" charset="0"/>
              <a:buChar char="•"/>
            </a:pPr>
            <a:r>
              <a:rPr lang="en-US" sz="1800" dirty="0" smtClean="0">
                <a:solidFill>
                  <a:schemeClr val="accent2">
                    <a:lumMod val="75000"/>
                  </a:schemeClr>
                </a:solidFill>
              </a:rPr>
              <a:t> </a:t>
            </a:r>
            <a:r>
              <a:rPr lang="en-US" sz="1800" dirty="0" err="1" smtClean="0">
                <a:solidFill>
                  <a:schemeClr val="accent2">
                    <a:lumMod val="75000"/>
                  </a:schemeClr>
                </a:solidFill>
              </a:rPr>
              <a:t>Eb</a:t>
            </a:r>
            <a:r>
              <a:rPr lang="en-US" sz="1800" dirty="0" smtClean="0">
                <a:solidFill>
                  <a:schemeClr val="accent2">
                    <a:lumMod val="75000"/>
                  </a:schemeClr>
                </a:solidFill>
              </a:rPr>
              <a:t>/No keep the same;</a:t>
            </a:r>
          </a:p>
          <a:p>
            <a:pPr lvl="1">
              <a:buFont typeface="Arial" pitchFamily="34" charset="0"/>
              <a:buChar char="•"/>
            </a:pPr>
            <a:r>
              <a:rPr lang="en-US" sz="1800" dirty="0" smtClean="0">
                <a:solidFill>
                  <a:schemeClr val="accent2">
                    <a:lumMod val="75000"/>
                  </a:schemeClr>
                </a:solidFill>
              </a:rPr>
              <a:t> Spread Factor k will extent the bandwidth to introduce k times noise;</a:t>
            </a:r>
          </a:p>
          <a:p>
            <a:pPr>
              <a:buFont typeface="Arial" pitchFamily="34" charset="0"/>
              <a:buChar char="•"/>
            </a:pPr>
            <a:r>
              <a:rPr lang="en-US" sz="2000" b="1" dirty="0" smtClean="0"/>
              <a:t> Effective Channel Code</a:t>
            </a:r>
          </a:p>
          <a:p>
            <a:pPr marL="457200" lvl="2">
              <a:buFont typeface="Arial" pitchFamily="34" charset="0"/>
              <a:buChar char="•"/>
            </a:pPr>
            <a:r>
              <a:rPr lang="en-US" sz="1800" dirty="0" smtClean="0">
                <a:solidFill>
                  <a:schemeClr val="accent2">
                    <a:lumMod val="75000"/>
                  </a:schemeClr>
                </a:solidFill>
              </a:rPr>
              <a:t> Channel code provide additional code gain;</a:t>
            </a:r>
          </a:p>
          <a:p>
            <a:pPr marL="457200" lvl="2">
              <a:buFont typeface="Arial" pitchFamily="34" charset="0"/>
              <a:buChar char="•"/>
            </a:pPr>
            <a:r>
              <a:rPr lang="en-US" sz="1800" dirty="0" smtClean="0">
                <a:solidFill>
                  <a:schemeClr val="accent2">
                    <a:lumMod val="75000"/>
                  </a:schemeClr>
                </a:solidFill>
              </a:rPr>
              <a:t> Employ channel code with performance near Shannon limit;</a:t>
            </a:r>
          </a:p>
          <a:p>
            <a:pPr marL="457200" lvl="2">
              <a:buFont typeface="Arial" pitchFamily="34" charset="0"/>
              <a:buChar char="•"/>
            </a:pPr>
            <a:r>
              <a:rPr lang="en-US" sz="1800" dirty="0" smtClean="0">
                <a:solidFill>
                  <a:schemeClr val="accent2">
                    <a:lumMod val="75000"/>
                  </a:schemeClr>
                </a:solidFill>
              </a:rPr>
              <a:t> Consider the encoder and decoder complexity;</a:t>
            </a:r>
          </a:p>
          <a:p>
            <a:pPr>
              <a:buFont typeface="Arial" pitchFamily="34" charset="0"/>
              <a:buChar char="•"/>
            </a:pPr>
            <a:r>
              <a:rPr lang="en-US" sz="2000" b="1" dirty="0" smtClean="0"/>
              <a:t> Using Different Code Scheme in Uplink and Downlink</a:t>
            </a:r>
          </a:p>
          <a:p>
            <a:pPr marL="457200" lvl="2">
              <a:buFont typeface="Arial" pitchFamily="34" charset="0"/>
              <a:buChar char="•"/>
            </a:pPr>
            <a:r>
              <a:rPr lang="en-US" sz="1800" dirty="0" smtClean="0">
                <a:solidFill>
                  <a:schemeClr val="accent2">
                    <a:lumMod val="75000"/>
                  </a:schemeClr>
                </a:solidFill>
              </a:rPr>
              <a:t> Extreme difference in capabilities and performance between endpoint devices and coordinating devices (collectors)</a:t>
            </a:r>
            <a:endParaRPr lang="zh-CN" altLang="en-US" sz="1800" dirty="0" smtClean="0">
              <a:solidFill>
                <a:schemeClr val="accent2">
                  <a:lumMod val="75000"/>
                </a:schemeClr>
              </a:solidFill>
            </a:endParaRPr>
          </a:p>
          <a:p>
            <a:pPr marL="457200" lvl="2">
              <a:buFont typeface="Arial" pitchFamily="34" charset="0"/>
              <a:buChar char="•"/>
            </a:pPr>
            <a:r>
              <a:rPr lang="en-US" sz="1800" dirty="0" smtClean="0">
                <a:solidFill>
                  <a:schemeClr val="accent2">
                    <a:lumMod val="75000"/>
                  </a:schemeClr>
                </a:solidFill>
              </a:rPr>
              <a:t> End point must be able to conserve energy</a:t>
            </a:r>
            <a:endParaRPr lang="zh-CN" altLang="en-US" sz="1800" dirty="0" smtClean="0">
              <a:solidFill>
                <a:schemeClr val="accent2">
                  <a:lumMod val="75000"/>
                </a:schemeClr>
              </a:solidFill>
            </a:endParaRPr>
          </a:p>
          <a:p>
            <a:pPr lvl="1">
              <a:buFont typeface="Arial" pitchFamily="34" charset="0"/>
              <a:buChar char="•"/>
            </a:pPr>
            <a:endParaRPr lang="en-US" sz="2000" b="1" dirty="0" smtClean="0"/>
          </a:p>
          <a:p>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FEC</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15</a:t>
            </a:fld>
            <a:endParaRPr lang="en-US" altLang="zh-CN" dirty="0"/>
          </a:p>
        </p:txBody>
      </p:sp>
      <p:sp>
        <p:nvSpPr>
          <p:cNvPr id="5" name="TextBox 4"/>
          <p:cNvSpPr txBox="1"/>
          <p:nvPr/>
        </p:nvSpPr>
        <p:spPr>
          <a:xfrm>
            <a:off x="642910" y="1714488"/>
            <a:ext cx="7786742" cy="3231654"/>
          </a:xfrm>
          <a:prstGeom prst="rect">
            <a:avLst/>
          </a:prstGeom>
          <a:noFill/>
        </p:spPr>
        <p:txBody>
          <a:bodyPr wrap="square" rtlCol="0">
            <a:spAutoFit/>
          </a:bodyPr>
          <a:lstStyle/>
          <a:p>
            <a:pPr>
              <a:buFont typeface="Arial" pitchFamily="34" charset="0"/>
              <a:buChar char="•"/>
            </a:pPr>
            <a:r>
              <a:rPr lang="en-US" sz="2000" b="1" dirty="0" smtClean="0"/>
              <a:t> Convolution Code in Downlink</a:t>
            </a:r>
          </a:p>
          <a:p>
            <a:pPr lvl="1">
              <a:buFont typeface="Arial" pitchFamily="34" charset="0"/>
              <a:buChar char="•"/>
            </a:pPr>
            <a:r>
              <a:rPr lang="en-US" sz="1800" dirty="0" smtClean="0">
                <a:solidFill>
                  <a:schemeClr val="accent2">
                    <a:lumMod val="75000"/>
                  </a:schemeClr>
                </a:solidFill>
              </a:rPr>
              <a:t> (2,1,7) with polynomials  [171,133] plus interleave</a:t>
            </a:r>
          </a:p>
          <a:p>
            <a:pPr lvl="1">
              <a:buFont typeface="Arial" pitchFamily="34" charset="0"/>
              <a:buChar char="•"/>
            </a:pPr>
            <a:r>
              <a:rPr lang="en-US" altLang="zh-CN" sz="1800" dirty="0" smtClean="0">
                <a:solidFill>
                  <a:schemeClr val="accent2">
                    <a:lumMod val="75000"/>
                  </a:schemeClr>
                </a:solidFill>
              </a:rPr>
              <a:t> Same as TG4g Device</a:t>
            </a:r>
          </a:p>
          <a:p>
            <a:pPr>
              <a:buFont typeface="Arial" pitchFamily="34" charset="0"/>
              <a:buChar char="•"/>
            </a:pPr>
            <a:r>
              <a:rPr lang="en-US" altLang="zh-CN" sz="2000" b="1" dirty="0" smtClean="0"/>
              <a:t> LDPC Code in Uplink</a:t>
            </a:r>
            <a:endParaRPr lang="zh-CN" altLang="en-US" sz="1800" dirty="0" smtClean="0"/>
          </a:p>
          <a:p>
            <a:pPr lvl="1">
              <a:buFont typeface="Arial" pitchFamily="34" charset="0"/>
              <a:buChar char="•"/>
            </a:pPr>
            <a:r>
              <a:rPr lang="en-US" sz="1800" dirty="0" smtClean="0">
                <a:solidFill>
                  <a:schemeClr val="accent2">
                    <a:lumMod val="75000"/>
                  </a:schemeClr>
                </a:solidFill>
              </a:rPr>
              <a:t> Large sample clock and low bit rate provides feasible to employ complexity iteration decode;</a:t>
            </a:r>
          </a:p>
          <a:p>
            <a:pPr lvl="1">
              <a:buFont typeface="Arial" pitchFamily="34" charset="0"/>
              <a:buChar char="•"/>
            </a:pPr>
            <a:r>
              <a:rPr lang="en-US" sz="1800" dirty="0" smtClean="0">
                <a:solidFill>
                  <a:schemeClr val="accent2">
                    <a:lumMod val="75000"/>
                  </a:schemeClr>
                </a:solidFill>
              </a:rPr>
              <a:t> Take complex encoder to collector</a:t>
            </a:r>
          </a:p>
          <a:p>
            <a:pPr lvl="1">
              <a:buFont typeface="Arial" pitchFamily="34" charset="0"/>
              <a:buChar char="•"/>
            </a:pPr>
            <a:r>
              <a:rPr lang="en-US" sz="1800" dirty="0" smtClean="0">
                <a:solidFill>
                  <a:schemeClr val="accent2">
                    <a:lumMod val="75000"/>
                  </a:schemeClr>
                </a:solidFill>
              </a:rPr>
              <a:t> Very close to Shannon limit</a:t>
            </a:r>
          </a:p>
          <a:p>
            <a:pPr>
              <a:buFont typeface="Arial" pitchFamily="34" charset="0"/>
              <a:buChar char="•"/>
            </a:pPr>
            <a:r>
              <a:rPr lang="en-US" altLang="zh-CN" sz="2000" b="1" dirty="0" smtClean="0"/>
              <a:t> End point view</a:t>
            </a:r>
          </a:p>
          <a:p>
            <a:pPr lvl="1">
              <a:buFont typeface="Arial" pitchFamily="34" charset="0"/>
              <a:buChar char="•"/>
            </a:pPr>
            <a:r>
              <a:rPr lang="en-US" altLang="zh-CN" sz="1800" dirty="0" smtClean="0">
                <a:solidFill>
                  <a:schemeClr val="accent2">
                    <a:lumMod val="75000"/>
                  </a:schemeClr>
                </a:solidFill>
              </a:rPr>
              <a:t> Avoid complexity convolution decoder and LDPC encoder to reserve power;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chemeClr val="accent1">
                    <a:lumMod val="75000"/>
                  </a:schemeClr>
                </a:solidFill>
              </a:rPr>
              <a:t>Differential Code</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16</a:t>
            </a:fld>
            <a:endParaRPr lang="en-US" altLang="zh-CN" dirty="0"/>
          </a:p>
        </p:txBody>
      </p:sp>
      <p:sp>
        <p:nvSpPr>
          <p:cNvPr id="5" name="TextBox 4"/>
          <p:cNvSpPr txBox="1"/>
          <p:nvPr/>
        </p:nvSpPr>
        <p:spPr>
          <a:xfrm>
            <a:off x="642910" y="1714488"/>
            <a:ext cx="7786742" cy="954107"/>
          </a:xfrm>
          <a:prstGeom prst="rect">
            <a:avLst/>
          </a:prstGeom>
          <a:noFill/>
        </p:spPr>
        <p:txBody>
          <a:bodyPr wrap="square" rtlCol="0">
            <a:spAutoFit/>
          </a:bodyPr>
          <a:lstStyle/>
          <a:p>
            <a:pPr>
              <a:buFont typeface="Arial" pitchFamily="34" charset="0"/>
              <a:buChar char="•"/>
            </a:pPr>
            <a:r>
              <a:rPr lang="en-US" sz="2000" b="1" dirty="0" smtClean="0"/>
              <a:t> Employ Differential</a:t>
            </a:r>
            <a:r>
              <a:rPr lang="zh-CN" altLang="en-US" sz="2000" b="1" dirty="0" smtClean="0"/>
              <a:t> </a:t>
            </a:r>
            <a:r>
              <a:rPr lang="en-US" altLang="zh-CN" sz="2000" b="1" dirty="0" smtClean="0"/>
              <a:t>Encode to Interleaved and Coded Bits</a:t>
            </a:r>
            <a:r>
              <a:rPr lang="en-US" sz="2000" b="1" dirty="0" smtClean="0"/>
              <a:t> </a:t>
            </a:r>
          </a:p>
          <a:p>
            <a:pPr lvl="1">
              <a:buFont typeface="Arial" pitchFamily="34" charset="0"/>
              <a:buChar char="•"/>
            </a:pPr>
            <a:r>
              <a:rPr lang="en-US" sz="1800" dirty="0" smtClean="0">
                <a:solidFill>
                  <a:schemeClr val="accent2">
                    <a:lumMod val="75000"/>
                  </a:schemeClr>
                </a:solidFill>
              </a:rPr>
              <a:t> Support Non-coherent to Simple the Receiver;</a:t>
            </a:r>
          </a:p>
          <a:p>
            <a:pPr lvl="1">
              <a:buFont typeface="Arial" pitchFamily="34" charset="0"/>
              <a:buChar char="•"/>
            </a:pPr>
            <a:r>
              <a:rPr lang="en-US" altLang="zh-CN" sz="1800" dirty="0" smtClean="0">
                <a:solidFill>
                  <a:schemeClr val="accent2">
                    <a:lumMod val="75000"/>
                  </a:schemeClr>
                </a:solidFill>
              </a:rPr>
              <a:t> Enhance Robust in Low SNR environment;</a:t>
            </a:r>
            <a:endParaRPr lang="zh-CN" altLang="en-US" dirty="0"/>
          </a:p>
        </p:txBody>
      </p:sp>
      <p:pic>
        <p:nvPicPr>
          <p:cNvPr id="1026" name="Picture 2"/>
          <p:cNvPicPr>
            <a:picLocks noChangeAspect="1" noChangeArrowheads="1"/>
          </p:cNvPicPr>
          <p:nvPr/>
        </p:nvPicPr>
        <p:blipFill>
          <a:blip r:embed="rId3"/>
          <a:srcRect/>
          <a:stretch>
            <a:fillRect/>
          </a:stretch>
        </p:blipFill>
        <p:spPr bwMode="auto">
          <a:xfrm>
            <a:off x="3357554" y="3071810"/>
            <a:ext cx="2095500" cy="1123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chemeClr val="accent1">
                    <a:lumMod val="75000"/>
                  </a:schemeClr>
                </a:solidFill>
              </a:rPr>
              <a:t>Spread</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17</a:t>
            </a:fld>
            <a:endParaRPr lang="en-US" altLang="zh-CN" dirty="0"/>
          </a:p>
        </p:txBody>
      </p:sp>
      <p:sp>
        <p:nvSpPr>
          <p:cNvPr id="5" name="TextBox 4"/>
          <p:cNvSpPr txBox="1"/>
          <p:nvPr/>
        </p:nvSpPr>
        <p:spPr>
          <a:xfrm>
            <a:off x="642910" y="1714488"/>
            <a:ext cx="7786742" cy="3200876"/>
          </a:xfrm>
          <a:prstGeom prst="rect">
            <a:avLst/>
          </a:prstGeom>
          <a:noFill/>
        </p:spPr>
        <p:txBody>
          <a:bodyPr wrap="square" rtlCol="0">
            <a:spAutoFit/>
          </a:bodyPr>
          <a:lstStyle/>
          <a:p>
            <a:pPr>
              <a:buFont typeface="Arial" pitchFamily="34" charset="0"/>
              <a:buChar char="•"/>
            </a:pPr>
            <a:r>
              <a:rPr lang="en-US" sz="2000" b="1" dirty="0" smtClean="0"/>
              <a:t> Spread Factor</a:t>
            </a:r>
          </a:p>
          <a:p>
            <a:pPr lvl="1">
              <a:buFont typeface="Arial" pitchFamily="34" charset="0"/>
              <a:buChar char="•"/>
            </a:pPr>
            <a:r>
              <a:rPr lang="en-US" sz="1800" dirty="0" smtClean="0">
                <a:solidFill>
                  <a:schemeClr val="accent2">
                    <a:lumMod val="75000"/>
                  </a:schemeClr>
                </a:solidFill>
              </a:rPr>
              <a:t>  470MHz:  SF16- SF128</a:t>
            </a:r>
          </a:p>
          <a:p>
            <a:pPr lvl="1">
              <a:buFont typeface="Arial" pitchFamily="34" charset="0"/>
              <a:buChar char="•"/>
            </a:pPr>
            <a:r>
              <a:rPr lang="en-US" altLang="zh-CN" sz="1800" dirty="0" smtClean="0">
                <a:solidFill>
                  <a:schemeClr val="accent2">
                    <a:lumMod val="75000"/>
                  </a:schemeClr>
                </a:solidFill>
              </a:rPr>
              <a:t>  780MHz:  SF32- SF1024</a:t>
            </a:r>
          </a:p>
          <a:p>
            <a:pPr lvl="1">
              <a:buFont typeface="Arial" pitchFamily="34" charset="0"/>
              <a:buChar char="•"/>
            </a:pPr>
            <a:r>
              <a:rPr lang="en-US" altLang="zh-CN" sz="1800" dirty="0" smtClean="0">
                <a:solidFill>
                  <a:schemeClr val="accent2">
                    <a:lumMod val="75000"/>
                  </a:schemeClr>
                </a:solidFill>
              </a:rPr>
              <a:t> Spread factor design should consider frequency offset estimation performance and link budge at the same time</a:t>
            </a:r>
          </a:p>
          <a:p>
            <a:pPr>
              <a:buFont typeface="Arial" pitchFamily="34" charset="0"/>
              <a:buChar char="•"/>
            </a:pPr>
            <a:r>
              <a:rPr lang="en-US" altLang="zh-CN" sz="2000" b="1" dirty="0" smtClean="0"/>
              <a:t> Spread Sequences</a:t>
            </a:r>
          </a:p>
          <a:p>
            <a:pPr lvl="1">
              <a:buFont typeface="Arial" pitchFamily="34" charset="0"/>
              <a:buChar char="•"/>
            </a:pPr>
            <a:r>
              <a:rPr lang="en-US" altLang="zh-CN" sz="1800" dirty="0" smtClean="0">
                <a:solidFill>
                  <a:schemeClr val="accent2">
                    <a:lumMod val="75000"/>
                  </a:schemeClr>
                </a:solidFill>
              </a:rPr>
              <a:t> Gold Code</a:t>
            </a:r>
          </a:p>
          <a:p>
            <a:pPr lvl="1">
              <a:buFont typeface="Arial" pitchFamily="34" charset="0"/>
              <a:buChar char="•"/>
            </a:pPr>
            <a:r>
              <a:rPr lang="en-US" altLang="zh-CN" sz="1800" dirty="0" smtClean="0">
                <a:solidFill>
                  <a:schemeClr val="accent2">
                    <a:lumMod val="75000"/>
                  </a:schemeClr>
                </a:solidFill>
              </a:rPr>
              <a:t> Distinguish different network</a:t>
            </a:r>
          </a:p>
          <a:p>
            <a:pPr lvl="1">
              <a:buFont typeface="Arial" pitchFamily="34" charset="0"/>
              <a:buChar char="•"/>
            </a:pPr>
            <a:r>
              <a:rPr lang="en-US" altLang="zh-CN" sz="1800" dirty="0" smtClean="0">
                <a:solidFill>
                  <a:schemeClr val="accent2">
                    <a:lumMod val="75000"/>
                  </a:schemeClr>
                </a:solidFill>
              </a:rPr>
              <a:t> Distinguish different collector</a:t>
            </a:r>
          </a:p>
          <a:p>
            <a:pPr lvl="1">
              <a:buFont typeface="Arial" pitchFamily="34" charset="0"/>
              <a:buChar char="•"/>
            </a:pPr>
            <a:r>
              <a:rPr lang="en-US" altLang="zh-CN" sz="1800" dirty="0" smtClean="0">
                <a:solidFill>
                  <a:schemeClr val="accent2">
                    <a:lumMod val="75000"/>
                  </a:schemeClr>
                </a:solidFill>
              </a:rPr>
              <a:t> When the longest PN sequence is applied, the phase shift can be used to support multi-user(end points)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Modulation</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18</a:t>
            </a:fld>
            <a:endParaRPr lang="en-US" altLang="zh-CN" dirty="0"/>
          </a:p>
        </p:txBody>
      </p:sp>
      <p:sp>
        <p:nvSpPr>
          <p:cNvPr id="5" name="TextBox 4"/>
          <p:cNvSpPr txBox="1"/>
          <p:nvPr/>
        </p:nvSpPr>
        <p:spPr>
          <a:xfrm>
            <a:off x="642910" y="1714488"/>
            <a:ext cx="7786742" cy="2554545"/>
          </a:xfrm>
          <a:prstGeom prst="rect">
            <a:avLst/>
          </a:prstGeom>
          <a:noFill/>
        </p:spPr>
        <p:txBody>
          <a:bodyPr wrap="square" rtlCol="0">
            <a:spAutoFit/>
          </a:bodyPr>
          <a:lstStyle/>
          <a:p>
            <a:pPr>
              <a:buFont typeface="Arial" pitchFamily="34" charset="0"/>
              <a:buChar char="•"/>
            </a:pPr>
            <a:r>
              <a:rPr lang="en-US" sz="2000" b="1" dirty="0" smtClean="0"/>
              <a:t> O-QPSK</a:t>
            </a:r>
          </a:p>
          <a:p>
            <a:pPr lvl="1">
              <a:buFont typeface="Arial" pitchFamily="34" charset="0"/>
              <a:buChar char="•"/>
            </a:pPr>
            <a:r>
              <a:rPr lang="en-US" sz="1800" dirty="0" smtClean="0">
                <a:solidFill>
                  <a:schemeClr val="accent2">
                    <a:lumMod val="75000"/>
                  </a:schemeClr>
                </a:solidFill>
              </a:rPr>
              <a:t> Compatible with existed standard of IEEE802.15.4c and TG4g</a:t>
            </a:r>
          </a:p>
          <a:p>
            <a:pPr lvl="1">
              <a:buFont typeface="Arial" pitchFamily="34" charset="0"/>
              <a:buChar char="•"/>
            </a:pPr>
            <a:r>
              <a:rPr lang="en-US" sz="1800" dirty="0" smtClean="0">
                <a:solidFill>
                  <a:schemeClr val="accent2">
                    <a:lumMod val="75000"/>
                  </a:schemeClr>
                </a:solidFill>
              </a:rPr>
              <a:t> Near constant envelope</a:t>
            </a:r>
          </a:p>
          <a:p>
            <a:pPr lvl="1">
              <a:buFont typeface="Arial" pitchFamily="34" charset="0"/>
              <a:buChar char="•"/>
            </a:pPr>
            <a:r>
              <a:rPr lang="en-US" sz="1800" dirty="0" smtClean="0">
                <a:solidFill>
                  <a:schemeClr val="accent2">
                    <a:lumMod val="75000"/>
                  </a:schemeClr>
                </a:solidFill>
              </a:rPr>
              <a:t> Same demodulation requirement as BPSK and MSK</a:t>
            </a:r>
          </a:p>
          <a:p>
            <a:pPr>
              <a:buFont typeface="Arial" pitchFamily="34" charset="0"/>
              <a:buChar char="•"/>
            </a:pPr>
            <a:r>
              <a:rPr lang="en-US" altLang="zh-CN" sz="2000" b="1" dirty="0" smtClean="0"/>
              <a:t> Shape Filter</a:t>
            </a:r>
          </a:p>
          <a:p>
            <a:pPr lvl="1">
              <a:buFont typeface="Arial" pitchFamily="34" charset="0"/>
              <a:buChar char="•"/>
            </a:pPr>
            <a:r>
              <a:rPr lang="en-US" altLang="zh-CN" sz="1800" dirty="0" smtClean="0">
                <a:solidFill>
                  <a:schemeClr val="accent2">
                    <a:lumMod val="75000"/>
                  </a:schemeClr>
                </a:solidFill>
              </a:rPr>
              <a:t> Raised cosine pulse shape with roll-off factor r = 0.8</a:t>
            </a:r>
          </a:p>
          <a:p>
            <a:pPr lvl="1">
              <a:buFont typeface="Arial" pitchFamily="34" charset="0"/>
              <a:buChar char="•"/>
            </a:pPr>
            <a:r>
              <a:rPr lang="en-US" altLang="zh-CN" sz="1800" dirty="0" smtClean="0">
                <a:solidFill>
                  <a:schemeClr val="accent2">
                    <a:lumMod val="75000"/>
                  </a:schemeClr>
                </a:solidFill>
              </a:rPr>
              <a:t> Meet the Chinese low power device regularity with spurious emission should be no larger than -36dBm</a:t>
            </a:r>
          </a:p>
          <a:p>
            <a:pPr lvl="1">
              <a:buFont typeface="Arial" pitchFamily="34" charset="0"/>
              <a:buChar char="•"/>
            </a:pP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Reference Block Diagram</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19</a:t>
            </a:fld>
            <a:endParaRPr lang="en-US" altLang="zh-CN" dirty="0"/>
          </a:p>
        </p:txBody>
      </p:sp>
      <p:sp>
        <p:nvSpPr>
          <p:cNvPr id="5" name="TextBox 4"/>
          <p:cNvSpPr txBox="1"/>
          <p:nvPr/>
        </p:nvSpPr>
        <p:spPr>
          <a:xfrm>
            <a:off x="642910" y="1714488"/>
            <a:ext cx="7786742" cy="1785104"/>
          </a:xfrm>
          <a:prstGeom prst="rect">
            <a:avLst/>
          </a:prstGeom>
          <a:noFill/>
        </p:spPr>
        <p:txBody>
          <a:bodyPr wrap="square" rtlCol="0">
            <a:spAutoFit/>
          </a:bodyPr>
          <a:lstStyle/>
          <a:p>
            <a:pPr>
              <a:buFont typeface="Arial" pitchFamily="34" charset="0"/>
              <a:buChar char="•"/>
            </a:pPr>
            <a:r>
              <a:rPr lang="en-US" sz="2000" b="1" dirty="0" smtClean="0"/>
              <a:t> Block</a:t>
            </a:r>
          </a:p>
          <a:p>
            <a:pPr lvl="1">
              <a:buFont typeface="Arial" pitchFamily="34" charset="0"/>
              <a:buChar char="•"/>
            </a:pPr>
            <a:r>
              <a:rPr lang="en-US" sz="1800" dirty="0" smtClean="0">
                <a:solidFill>
                  <a:schemeClr val="accent2">
                    <a:lumMod val="75000"/>
                  </a:schemeClr>
                </a:solidFill>
              </a:rPr>
              <a:t> Channel Code (Convolution Code/LDPC)</a:t>
            </a:r>
          </a:p>
          <a:p>
            <a:pPr lvl="1">
              <a:buFont typeface="Arial" pitchFamily="34" charset="0"/>
              <a:buChar char="•"/>
            </a:pPr>
            <a:r>
              <a:rPr lang="en-US" altLang="zh-CN" sz="1800" dirty="0" smtClean="0">
                <a:solidFill>
                  <a:schemeClr val="accent2">
                    <a:lumMod val="75000"/>
                  </a:schemeClr>
                </a:solidFill>
              </a:rPr>
              <a:t> Interleave</a:t>
            </a:r>
          </a:p>
          <a:p>
            <a:pPr lvl="1">
              <a:buFont typeface="Arial" pitchFamily="34" charset="0"/>
              <a:buChar char="•"/>
            </a:pPr>
            <a:r>
              <a:rPr lang="en-US" altLang="zh-CN" sz="1800" dirty="0" smtClean="0">
                <a:solidFill>
                  <a:schemeClr val="accent2">
                    <a:lumMod val="75000"/>
                  </a:schemeClr>
                </a:solidFill>
              </a:rPr>
              <a:t> Differential Code</a:t>
            </a:r>
          </a:p>
          <a:p>
            <a:pPr lvl="1">
              <a:buFont typeface="Arial" pitchFamily="34" charset="0"/>
              <a:buChar char="•"/>
            </a:pPr>
            <a:r>
              <a:rPr lang="en-US" altLang="zh-CN" sz="1800" dirty="0" smtClean="0">
                <a:solidFill>
                  <a:schemeClr val="accent2">
                    <a:lumMod val="75000"/>
                  </a:schemeClr>
                </a:solidFill>
              </a:rPr>
              <a:t> Spread</a:t>
            </a:r>
          </a:p>
          <a:p>
            <a:pPr lvl="1">
              <a:buFont typeface="Arial" pitchFamily="34" charset="0"/>
              <a:buChar char="•"/>
            </a:pPr>
            <a:r>
              <a:rPr lang="en-US" altLang="zh-CN" sz="1800" dirty="0" smtClean="0">
                <a:solidFill>
                  <a:schemeClr val="accent2">
                    <a:lumMod val="75000"/>
                  </a:schemeClr>
                </a:solidFill>
              </a:rPr>
              <a:t> Shape and Modulator</a:t>
            </a:r>
            <a:endParaRPr lang="zh-CN" altLang="en-US" dirty="0"/>
          </a:p>
        </p:txBody>
      </p:sp>
      <p:pic>
        <p:nvPicPr>
          <p:cNvPr id="2050" name="Picture 2"/>
          <p:cNvPicPr>
            <a:picLocks noChangeAspect="1" noChangeArrowheads="1"/>
          </p:cNvPicPr>
          <p:nvPr/>
        </p:nvPicPr>
        <p:blipFill>
          <a:blip r:embed="rId3"/>
          <a:srcRect/>
          <a:stretch>
            <a:fillRect/>
          </a:stretch>
        </p:blipFill>
        <p:spPr bwMode="auto">
          <a:xfrm>
            <a:off x="1071538" y="3857628"/>
            <a:ext cx="6848475" cy="552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Outline</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2</a:t>
            </a:fld>
            <a:endParaRPr lang="en-US" altLang="zh-CN" dirty="0"/>
          </a:p>
        </p:txBody>
      </p:sp>
      <p:sp>
        <p:nvSpPr>
          <p:cNvPr id="5" name="TextBox 4"/>
          <p:cNvSpPr txBox="1"/>
          <p:nvPr/>
        </p:nvSpPr>
        <p:spPr>
          <a:xfrm>
            <a:off x="928662" y="1714488"/>
            <a:ext cx="7500990" cy="2246769"/>
          </a:xfrm>
          <a:prstGeom prst="rect">
            <a:avLst/>
          </a:prstGeom>
          <a:noFill/>
        </p:spPr>
        <p:txBody>
          <a:bodyPr wrap="square" rtlCol="0">
            <a:spAutoFit/>
          </a:bodyPr>
          <a:lstStyle/>
          <a:p>
            <a:pPr>
              <a:buFont typeface="Arial" pitchFamily="34" charset="0"/>
              <a:buChar char="•"/>
            </a:pPr>
            <a:r>
              <a:rPr lang="en-US" sz="2000" b="1" dirty="0" smtClean="0"/>
              <a:t> LECIM Application in China</a:t>
            </a:r>
          </a:p>
          <a:p>
            <a:pPr>
              <a:buFont typeface="Arial" pitchFamily="34" charset="0"/>
              <a:buChar char="•"/>
            </a:pPr>
            <a:r>
              <a:rPr lang="en-US" sz="2000" b="1" dirty="0" smtClean="0"/>
              <a:t>TG4g MR-O-QPSK</a:t>
            </a:r>
          </a:p>
          <a:p>
            <a:pPr>
              <a:buFont typeface="Arial" pitchFamily="34" charset="0"/>
              <a:buChar char="•"/>
            </a:pPr>
            <a:r>
              <a:rPr lang="en-US" sz="2000" b="1" dirty="0" smtClean="0"/>
              <a:t> Scenario Analysis</a:t>
            </a:r>
          </a:p>
          <a:p>
            <a:pPr>
              <a:buFont typeface="Arial" pitchFamily="34" charset="0"/>
              <a:buChar char="•"/>
            </a:pPr>
            <a:r>
              <a:rPr lang="en-US" sz="2000" b="1" dirty="0" smtClean="0"/>
              <a:t> DSSS</a:t>
            </a:r>
          </a:p>
          <a:p>
            <a:pPr>
              <a:buFont typeface="Arial" pitchFamily="34" charset="0"/>
              <a:buChar char="•"/>
            </a:pPr>
            <a:r>
              <a:rPr lang="en-US" sz="2000" b="1" dirty="0" smtClean="0"/>
              <a:t> Channel Allocation</a:t>
            </a:r>
          </a:p>
          <a:p>
            <a:pPr>
              <a:buFont typeface="Arial" pitchFamily="34" charset="0"/>
              <a:buChar char="•"/>
            </a:pPr>
            <a:r>
              <a:rPr lang="en-US" sz="2000" b="1" dirty="0" smtClean="0"/>
              <a:t> Code and Modulation</a:t>
            </a:r>
          </a:p>
          <a:p>
            <a:pPr>
              <a:buFont typeface="Arial" pitchFamily="34" charset="0"/>
              <a:buChar char="•"/>
            </a:pPr>
            <a:r>
              <a:rPr lang="en-US" sz="2000" b="1" dirty="0" smtClean="0"/>
              <a:t> Summary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Summary</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20</a:t>
            </a:fld>
            <a:endParaRPr lang="en-US" altLang="zh-CN" dirty="0"/>
          </a:p>
        </p:txBody>
      </p:sp>
      <p:sp>
        <p:nvSpPr>
          <p:cNvPr id="5" name="TextBox 4"/>
          <p:cNvSpPr txBox="1"/>
          <p:nvPr/>
        </p:nvSpPr>
        <p:spPr>
          <a:xfrm>
            <a:off x="642910" y="1714488"/>
            <a:ext cx="7786742" cy="1938992"/>
          </a:xfrm>
          <a:prstGeom prst="rect">
            <a:avLst/>
          </a:prstGeom>
          <a:noFill/>
        </p:spPr>
        <p:txBody>
          <a:bodyPr wrap="square" rtlCol="0">
            <a:spAutoFit/>
          </a:bodyPr>
          <a:lstStyle/>
          <a:p>
            <a:pPr>
              <a:buFont typeface="Arial" pitchFamily="34" charset="0"/>
              <a:buChar char="•"/>
            </a:pPr>
            <a:r>
              <a:rPr lang="en-US" sz="2000" b="1" dirty="0" smtClean="0"/>
              <a:t> TG4k and TG4g can complement to each other, TG4g can cover some scenario but not enough for others;</a:t>
            </a:r>
          </a:p>
          <a:p>
            <a:endParaRPr lang="en-US" sz="2000" b="1" dirty="0" smtClean="0"/>
          </a:p>
          <a:p>
            <a:pPr>
              <a:buFont typeface="Arial" pitchFamily="34" charset="0"/>
              <a:buChar char="•"/>
            </a:pPr>
            <a:r>
              <a:rPr lang="en-US" sz="2000" b="1" dirty="0" smtClean="0"/>
              <a:t> PHY proposal on 470MHz and 780MHz Chinese Band;</a:t>
            </a:r>
          </a:p>
          <a:p>
            <a:endParaRPr lang="en-US" sz="2000" b="1" dirty="0" smtClean="0"/>
          </a:p>
          <a:p>
            <a:pPr>
              <a:buFont typeface="Arial" pitchFamily="34" charset="0"/>
              <a:buChar char="•"/>
            </a:pPr>
            <a:r>
              <a:rPr lang="en-US" altLang="zh-CN" sz="2000" b="1" dirty="0" smtClean="0"/>
              <a:t> Wish to Merge with Other DSSS Proposal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4348" y="3000372"/>
            <a:ext cx="7772400" cy="814374"/>
          </a:xfrm>
        </p:spPr>
        <p:txBody>
          <a:bodyPr/>
          <a:lstStyle/>
          <a:p>
            <a:r>
              <a:rPr lang="en-US" b="1" dirty="0" smtClean="0">
                <a:solidFill>
                  <a:schemeClr val="accent1">
                    <a:lumMod val="75000"/>
                  </a:schemeClr>
                </a:solidFill>
              </a:rPr>
              <a:t>Thank you</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21</a:t>
            </a:fld>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LECIM Application in China</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3</a:t>
            </a:fld>
            <a:endParaRPr lang="en-US" altLang="zh-CN" dirty="0"/>
          </a:p>
        </p:txBody>
      </p:sp>
      <p:sp>
        <p:nvSpPr>
          <p:cNvPr id="5" name="TextBox 4"/>
          <p:cNvSpPr txBox="1"/>
          <p:nvPr/>
        </p:nvSpPr>
        <p:spPr>
          <a:xfrm>
            <a:off x="642910" y="1714488"/>
            <a:ext cx="7786742" cy="2492990"/>
          </a:xfrm>
          <a:prstGeom prst="rect">
            <a:avLst/>
          </a:prstGeom>
          <a:noFill/>
        </p:spPr>
        <p:txBody>
          <a:bodyPr wrap="square" rtlCol="0">
            <a:spAutoFit/>
          </a:bodyPr>
          <a:lstStyle/>
          <a:p>
            <a:pPr>
              <a:buFont typeface="Arial" pitchFamily="34" charset="0"/>
              <a:buChar char="•"/>
            </a:pPr>
            <a:r>
              <a:rPr lang="en-US" sz="2000" b="1" dirty="0" smtClean="0"/>
              <a:t> 15-11-0207-00-004k-smart-grid-applications-in-china</a:t>
            </a:r>
          </a:p>
          <a:p>
            <a:pPr lvl="1">
              <a:buFont typeface="Arial" pitchFamily="34" charset="0"/>
              <a:buChar char="•"/>
            </a:pPr>
            <a:r>
              <a:rPr lang="en-US" sz="1600" b="1" dirty="0" smtClean="0"/>
              <a:t> </a:t>
            </a:r>
            <a:r>
              <a:rPr lang="en-US" sz="1600" dirty="0" smtClean="0"/>
              <a:t>monitor environmental information, like weather, vibration, inclination</a:t>
            </a:r>
          </a:p>
          <a:p>
            <a:pPr lvl="1">
              <a:buFont typeface="Arial" pitchFamily="34" charset="0"/>
              <a:buChar char="•"/>
            </a:pPr>
            <a:r>
              <a:rPr lang="en-US" sz="1600" dirty="0" smtClean="0"/>
              <a:t> find fault circuit quickly</a:t>
            </a:r>
          </a:p>
          <a:p>
            <a:pPr lvl="1">
              <a:buFont typeface="Arial" pitchFamily="34" charset="0"/>
              <a:buChar char="•"/>
            </a:pPr>
            <a:r>
              <a:rPr lang="en-US" sz="1600" dirty="0" smtClean="0"/>
              <a:t> prevent equipment from stolen or damage</a:t>
            </a:r>
          </a:p>
          <a:p>
            <a:pPr>
              <a:buFont typeface="Arial" pitchFamily="34" charset="0"/>
              <a:buChar char="•"/>
            </a:pPr>
            <a:r>
              <a:rPr lang="en-US" sz="2000" b="1" dirty="0" smtClean="0"/>
              <a:t>  15-10-0307-00-leci-low-energy-critical-infrastructure-monitoring-application-in-china</a:t>
            </a:r>
          </a:p>
          <a:p>
            <a:pPr lvl="1">
              <a:buFont typeface="Arial" pitchFamily="34" charset="0"/>
              <a:buChar char="•"/>
            </a:pPr>
            <a:r>
              <a:rPr lang="en-US" sz="1600" dirty="0" smtClean="0"/>
              <a:t> Container Monitoring</a:t>
            </a:r>
          </a:p>
          <a:p>
            <a:pPr lvl="1">
              <a:buFont typeface="Arial" pitchFamily="34" charset="0"/>
              <a:buChar char="•"/>
            </a:pPr>
            <a:r>
              <a:rPr lang="en-US" sz="1600" dirty="0" smtClean="0"/>
              <a:t> Pipeline Monitoring</a:t>
            </a:r>
          </a:p>
          <a:p>
            <a:pPr lvl="1">
              <a:buFont typeface="Arial" pitchFamily="34" charset="0"/>
              <a:buChar char="•"/>
            </a:pPr>
            <a:r>
              <a:rPr lang="en-US" sz="1600" dirty="0" smtClean="0"/>
              <a:t> Water Leak Detection</a:t>
            </a:r>
          </a:p>
        </p:txBody>
      </p:sp>
      <p:pic>
        <p:nvPicPr>
          <p:cNvPr id="6" name="Picture 9"/>
          <p:cNvPicPr>
            <a:picLocks noChangeAspect="1" noChangeArrowheads="1"/>
          </p:cNvPicPr>
          <p:nvPr/>
        </p:nvPicPr>
        <p:blipFill>
          <a:blip r:embed="rId3" cstate="print"/>
          <a:srcRect/>
          <a:stretch>
            <a:fillRect/>
          </a:stretch>
        </p:blipFill>
        <p:spPr bwMode="auto">
          <a:xfrm>
            <a:off x="4732898" y="3786190"/>
            <a:ext cx="2123575" cy="1793242"/>
          </a:xfrm>
          <a:prstGeom prst="rect">
            <a:avLst/>
          </a:prstGeom>
          <a:ln>
            <a:noFill/>
          </a:ln>
          <a:effectLst>
            <a:softEdge rad="112500"/>
          </a:effectLst>
        </p:spPr>
      </p:pic>
      <p:pic>
        <p:nvPicPr>
          <p:cNvPr id="7" name="图片 1" descr="出线 _cr"/>
          <p:cNvPicPr>
            <a:picLocks noChangeAspect="1" noChangeArrowheads="1"/>
          </p:cNvPicPr>
          <p:nvPr/>
        </p:nvPicPr>
        <p:blipFill>
          <a:blip r:embed="rId4" cstate="print"/>
          <a:stretch>
            <a:fillRect/>
          </a:stretch>
        </p:blipFill>
        <p:spPr bwMode="auto">
          <a:xfrm>
            <a:off x="5804468" y="3286124"/>
            <a:ext cx="1305833" cy="1253156"/>
          </a:xfrm>
          <a:prstGeom prst="rect">
            <a:avLst/>
          </a:prstGeom>
          <a:ln>
            <a:noFill/>
          </a:ln>
          <a:effectLst>
            <a:softEdge rad="112500"/>
          </a:effectLst>
        </p:spPr>
      </p:pic>
      <p:pic>
        <p:nvPicPr>
          <p:cNvPr id="8" name="图片 2" descr="开关柜_cr"/>
          <p:cNvPicPr>
            <a:picLocks noChangeAspect="1" noChangeArrowheads="1"/>
          </p:cNvPicPr>
          <p:nvPr/>
        </p:nvPicPr>
        <p:blipFill>
          <a:blip r:embed="rId5" cstate="print"/>
          <a:stretch>
            <a:fillRect/>
          </a:stretch>
        </p:blipFill>
        <p:spPr bwMode="auto">
          <a:xfrm>
            <a:off x="6692418" y="4285735"/>
            <a:ext cx="1308606" cy="1486044"/>
          </a:xfrm>
          <a:prstGeom prst="rect">
            <a:avLst/>
          </a:prstGeom>
          <a:ln>
            <a:noFill/>
          </a:ln>
          <a:effectLst>
            <a:softEdge rad="112500"/>
          </a:effectLst>
        </p:spPr>
      </p:pic>
      <p:pic>
        <p:nvPicPr>
          <p:cNvPr id="9" name="图片 4" descr="电缆中间头_cr"/>
          <p:cNvPicPr>
            <a:picLocks noChangeAspect="1" noChangeArrowheads="1"/>
          </p:cNvPicPr>
          <p:nvPr/>
        </p:nvPicPr>
        <p:blipFill>
          <a:blip r:embed="rId6" cstate="print"/>
          <a:stretch>
            <a:fillRect/>
          </a:stretch>
        </p:blipFill>
        <p:spPr bwMode="auto">
          <a:xfrm>
            <a:off x="5947344" y="5286388"/>
            <a:ext cx="1026839" cy="846379"/>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TG4g SUN</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4</a:t>
            </a:fld>
            <a:endParaRPr lang="en-US" altLang="zh-CN" dirty="0"/>
          </a:p>
        </p:txBody>
      </p:sp>
      <p:sp>
        <p:nvSpPr>
          <p:cNvPr id="5" name="TextBox 4"/>
          <p:cNvSpPr txBox="1"/>
          <p:nvPr/>
        </p:nvSpPr>
        <p:spPr>
          <a:xfrm>
            <a:off x="642910" y="1714488"/>
            <a:ext cx="7786742" cy="2554545"/>
          </a:xfrm>
          <a:prstGeom prst="rect">
            <a:avLst/>
          </a:prstGeom>
          <a:noFill/>
        </p:spPr>
        <p:txBody>
          <a:bodyPr wrap="square" rtlCol="0">
            <a:spAutoFit/>
          </a:bodyPr>
          <a:lstStyle/>
          <a:p>
            <a:pPr>
              <a:buFont typeface="Arial" pitchFamily="34" charset="0"/>
              <a:buChar char="•"/>
            </a:pPr>
            <a:r>
              <a:rPr lang="en-US" sz="2000" b="1" dirty="0" smtClean="0"/>
              <a:t> </a:t>
            </a:r>
            <a:r>
              <a:rPr lang="en-US" sz="2000" dirty="0" smtClean="0"/>
              <a:t>Smart Utility Networks </a:t>
            </a:r>
          </a:p>
          <a:p>
            <a:pPr>
              <a:buFont typeface="Arial" pitchFamily="34" charset="0"/>
              <a:buChar char="•"/>
            </a:pPr>
            <a:r>
              <a:rPr lang="en-US" altLang="zh-CN" sz="2000" dirty="0" smtClean="0"/>
              <a:t> Enable multiple applications to operate over shared network resources, providing monitoring and control of a utility system</a:t>
            </a:r>
            <a:endParaRPr lang="en-US" sz="2000" dirty="0" smtClean="0"/>
          </a:p>
          <a:p>
            <a:pPr>
              <a:buFont typeface="Arial" pitchFamily="34" charset="0"/>
              <a:buChar char="•"/>
            </a:pPr>
            <a:r>
              <a:rPr lang="en-US" sz="2000" b="1" dirty="0" smtClean="0"/>
              <a:t> </a:t>
            </a:r>
            <a:r>
              <a:rPr lang="en-US" altLang="zh-CN" sz="2000" dirty="0" smtClean="0"/>
              <a:t>Mesh or peer-to-peer multi-hop techniques to communicate with an access point</a:t>
            </a:r>
          </a:p>
          <a:p>
            <a:pPr>
              <a:buFont typeface="Arial" pitchFamily="34" charset="0"/>
              <a:buChar char="•"/>
            </a:pPr>
            <a:r>
              <a:rPr lang="en-US" altLang="zh-CN" sz="2000" dirty="0" smtClean="0"/>
              <a:t> MR-FSK</a:t>
            </a:r>
            <a:endParaRPr lang="en-US" sz="2000" b="1" dirty="0" smtClean="0"/>
          </a:p>
          <a:p>
            <a:pPr>
              <a:buFont typeface="Arial" pitchFamily="34" charset="0"/>
              <a:buChar char="•"/>
            </a:pPr>
            <a:r>
              <a:rPr lang="en-US" sz="2000" b="1" dirty="0" smtClean="0"/>
              <a:t> </a:t>
            </a:r>
            <a:r>
              <a:rPr lang="en-US" sz="2000" dirty="0" smtClean="0"/>
              <a:t>MR-OFDM</a:t>
            </a:r>
          </a:p>
          <a:p>
            <a:pPr>
              <a:buFont typeface="Arial" pitchFamily="34" charset="0"/>
              <a:buChar char="•"/>
            </a:pPr>
            <a:r>
              <a:rPr lang="en-US" sz="2000" dirty="0" smtClean="0"/>
              <a:t> MR-O-QPSK</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TG4g MR-O-QPSK</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5</a:t>
            </a:fld>
            <a:endParaRPr lang="en-US" altLang="zh-CN" dirty="0"/>
          </a:p>
        </p:txBody>
      </p:sp>
      <p:sp>
        <p:nvSpPr>
          <p:cNvPr id="5" name="TextBox 4"/>
          <p:cNvSpPr txBox="1"/>
          <p:nvPr/>
        </p:nvSpPr>
        <p:spPr>
          <a:xfrm>
            <a:off x="642910" y="1714488"/>
            <a:ext cx="7786742" cy="1508105"/>
          </a:xfrm>
          <a:prstGeom prst="rect">
            <a:avLst/>
          </a:prstGeom>
          <a:noFill/>
        </p:spPr>
        <p:txBody>
          <a:bodyPr wrap="square" rtlCol="0">
            <a:spAutoFit/>
          </a:bodyPr>
          <a:lstStyle/>
          <a:p>
            <a:pPr>
              <a:buFont typeface="Arial" pitchFamily="34" charset="0"/>
              <a:buChar char="•"/>
            </a:pPr>
            <a:r>
              <a:rPr lang="en-US" sz="2000" b="1" dirty="0" smtClean="0"/>
              <a:t> 470MHz</a:t>
            </a:r>
          </a:p>
          <a:p>
            <a:pPr lvl="1">
              <a:buFont typeface="Arial" pitchFamily="34" charset="0"/>
              <a:buChar char="•"/>
            </a:pPr>
            <a:r>
              <a:rPr lang="en-US" sz="1800" dirty="0" smtClean="0">
                <a:solidFill>
                  <a:schemeClr val="accent2">
                    <a:lumMod val="75000"/>
                  </a:schemeClr>
                </a:solidFill>
              </a:rPr>
              <a:t> Max </a:t>
            </a:r>
            <a:r>
              <a:rPr lang="en-US" sz="1800" dirty="0" err="1" smtClean="0">
                <a:solidFill>
                  <a:schemeClr val="accent2">
                    <a:lumMod val="75000"/>
                  </a:schemeClr>
                </a:solidFill>
              </a:rPr>
              <a:t>tx</a:t>
            </a:r>
            <a:r>
              <a:rPr lang="en-US" sz="1800" dirty="0" smtClean="0">
                <a:solidFill>
                  <a:schemeClr val="accent2">
                    <a:lumMod val="75000"/>
                  </a:schemeClr>
                </a:solidFill>
              </a:rPr>
              <a:t> power = 17dBm</a:t>
            </a:r>
          </a:p>
          <a:p>
            <a:pPr lvl="1">
              <a:buFont typeface="Arial" pitchFamily="34" charset="0"/>
              <a:buChar char="•"/>
            </a:pPr>
            <a:r>
              <a:rPr lang="en-US" sz="1800" dirty="0" smtClean="0">
                <a:solidFill>
                  <a:schemeClr val="accent2">
                    <a:lumMod val="75000"/>
                  </a:schemeClr>
                </a:solidFill>
              </a:rPr>
              <a:t> Chip rate = 100 </a:t>
            </a:r>
            <a:r>
              <a:rPr lang="en-US" sz="1800" dirty="0" err="1" smtClean="0">
                <a:solidFill>
                  <a:schemeClr val="accent2">
                    <a:lumMod val="75000"/>
                  </a:schemeClr>
                </a:solidFill>
              </a:rPr>
              <a:t>kchip</a:t>
            </a:r>
            <a:r>
              <a:rPr lang="en-US" sz="1800" dirty="0" smtClean="0">
                <a:solidFill>
                  <a:schemeClr val="accent2">
                    <a:lumMod val="75000"/>
                  </a:schemeClr>
                </a:solidFill>
              </a:rPr>
              <a:t>/s</a:t>
            </a:r>
          </a:p>
          <a:p>
            <a:pPr lvl="1">
              <a:buFont typeface="Arial" pitchFamily="34" charset="0"/>
              <a:buChar char="•"/>
            </a:pPr>
            <a:r>
              <a:rPr lang="en-US" sz="1800" dirty="0" smtClean="0">
                <a:solidFill>
                  <a:schemeClr val="accent2">
                    <a:lumMod val="75000"/>
                  </a:schemeClr>
                </a:solidFill>
              </a:rPr>
              <a:t> Data rate = 6.25/12.5/25/50Kbps</a:t>
            </a:r>
          </a:p>
          <a:p>
            <a:pPr lvl="1">
              <a:buFont typeface="Arial" pitchFamily="34" charset="0"/>
              <a:buChar char="•"/>
            </a:pPr>
            <a:r>
              <a:rPr lang="en-US" sz="1800" dirty="0" smtClean="0">
                <a:solidFill>
                  <a:schemeClr val="accent2">
                    <a:lumMod val="75000"/>
                  </a:schemeClr>
                </a:solidFill>
              </a:rPr>
              <a:t> Minimum Sensitivity = -125dBm (5dB Noise Figure)</a:t>
            </a:r>
          </a:p>
        </p:txBody>
      </p:sp>
      <p:sp>
        <p:nvSpPr>
          <p:cNvPr id="6" name="TextBox 5"/>
          <p:cNvSpPr txBox="1"/>
          <p:nvPr/>
        </p:nvSpPr>
        <p:spPr>
          <a:xfrm>
            <a:off x="642910" y="3429000"/>
            <a:ext cx="7786742" cy="1508105"/>
          </a:xfrm>
          <a:prstGeom prst="rect">
            <a:avLst/>
          </a:prstGeom>
          <a:noFill/>
        </p:spPr>
        <p:txBody>
          <a:bodyPr wrap="square" rtlCol="0">
            <a:spAutoFit/>
          </a:bodyPr>
          <a:lstStyle/>
          <a:p>
            <a:pPr>
              <a:buFont typeface="Arial" pitchFamily="34" charset="0"/>
              <a:buChar char="•"/>
            </a:pPr>
            <a:r>
              <a:rPr lang="en-US" sz="2000" b="1" dirty="0" smtClean="0"/>
              <a:t> 780MHz</a:t>
            </a:r>
          </a:p>
          <a:p>
            <a:pPr lvl="1">
              <a:buFont typeface="Arial" pitchFamily="34" charset="0"/>
              <a:buChar char="•"/>
            </a:pPr>
            <a:r>
              <a:rPr lang="en-US" sz="1800" dirty="0" smtClean="0">
                <a:solidFill>
                  <a:schemeClr val="accent2">
                    <a:lumMod val="75000"/>
                  </a:schemeClr>
                </a:solidFill>
              </a:rPr>
              <a:t> Max </a:t>
            </a:r>
            <a:r>
              <a:rPr lang="en-US" sz="1800" dirty="0" err="1" smtClean="0">
                <a:solidFill>
                  <a:schemeClr val="accent2">
                    <a:lumMod val="75000"/>
                  </a:schemeClr>
                </a:solidFill>
              </a:rPr>
              <a:t>tx</a:t>
            </a:r>
            <a:r>
              <a:rPr lang="en-US" sz="1800" dirty="0" smtClean="0">
                <a:solidFill>
                  <a:schemeClr val="accent2">
                    <a:lumMod val="75000"/>
                  </a:schemeClr>
                </a:solidFill>
              </a:rPr>
              <a:t> power = 10dBm</a:t>
            </a:r>
          </a:p>
          <a:p>
            <a:pPr lvl="1">
              <a:buFont typeface="Arial" pitchFamily="34" charset="0"/>
              <a:buChar char="•"/>
            </a:pPr>
            <a:r>
              <a:rPr lang="en-US" sz="1800" dirty="0" smtClean="0">
                <a:solidFill>
                  <a:schemeClr val="accent2">
                    <a:lumMod val="75000"/>
                  </a:schemeClr>
                </a:solidFill>
              </a:rPr>
              <a:t> Chip rate = 1000 </a:t>
            </a:r>
            <a:r>
              <a:rPr lang="en-US" sz="1800" dirty="0" err="1" smtClean="0">
                <a:solidFill>
                  <a:schemeClr val="accent2">
                    <a:lumMod val="75000"/>
                  </a:schemeClr>
                </a:solidFill>
              </a:rPr>
              <a:t>kchip</a:t>
            </a:r>
            <a:r>
              <a:rPr lang="en-US" sz="1800" dirty="0" smtClean="0">
                <a:solidFill>
                  <a:schemeClr val="accent2">
                    <a:lumMod val="75000"/>
                  </a:schemeClr>
                </a:solidFill>
              </a:rPr>
              <a:t>/s</a:t>
            </a:r>
          </a:p>
          <a:p>
            <a:pPr lvl="1">
              <a:buFont typeface="Arial" pitchFamily="34" charset="0"/>
              <a:buChar char="•"/>
            </a:pPr>
            <a:r>
              <a:rPr lang="en-US" sz="1800" dirty="0" smtClean="0">
                <a:solidFill>
                  <a:schemeClr val="accent2">
                    <a:lumMod val="75000"/>
                  </a:schemeClr>
                </a:solidFill>
              </a:rPr>
              <a:t> Data rate = 31.25/125/250/500Kbps</a:t>
            </a:r>
          </a:p>
          <a:p>
            <a:pPr lvl="1">
              <a:buFont typeface="Arial" pitchFamily="34" charset="0"/>
              <a:buChar char="•"/>
            </a:pPr>
            <a:r>
              <a:rPr lang="en-US" sz="1800" dirty="0" smtClean="0">
                <a:solidFill>
                  <a:schemeClr val="accent2">
                    <a:lumMod val="75000"/>
                  </a:schemeClr>
                </a:solidFill>
              </a:rPr>
              <a:t> Minimum Sensitivity = -118dBm (5dB Noise Figure)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TG4g MR-O-QPSK</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6</a:t>
            </a:fld>
            <a:endParaRPr lang="en-US" altLang="zh-CN" dirty="0"/>
          </a:p>
        </p:txBody>
      </p:sp>
      <p:pic>
        <p:nvPicPr>
          <p:cNvPr id="7" name="Picture 2"/>
          <p:cNvPicPr>
            <a:picLocks noChangeAspect="1" noChangeArrowheads="1"/>
          </p:cNvPicPr>
          <p:nvPr/>
        </p:nvPicPr>
        <p:blipFill>
          <a:blip r:embed="rId3"/>
          <a:srcRect/>
          <a:stretch>
            <a:fillRect/>
          </a:stretch>
        </p:blipFill>
        <p:spPr bwMode="auto">
          <a:xfrm>
            <a:off x="614364" y="1709738"/>
            <a:ext cx="5273204" cy="2290766"/>
          </a:xfrm>
          <a:prstGeom prst="rect">
            <a:avLst/>
          </a:prstGeom>
          <a:noFill/>
          <a:ln w="9525">
            <a:noFill/>
            <a:miter lim="800000"/>
            <a:headEnd/>
            <a:tailEnd/>
          </a:ln>
          <a:effectLst/>
        </p:spPr>
      </p:pic>
      <p:pic>
        <p:nvPicPr>
          <p:cNvPr id="1026" name="Picture 2"/>
          <p:cNvPicPr>
            <a:picLocks noChangeAspect="1" noChangeArrowheads="1"/>
          </p:cNvPicPr>
          <p:nvPr/>
        </p:nvPicPr>
        <p:blipFill>
          <a:blip r:embed="rId4"/>
          <a:srcRect/>
          <a:stretch>
            <a:fillRect/>
          </a:stretch>
        </p:blipFill>
        <p:spPr bwMode="auto">
          <a:xfrm>
            <a:off x="2928926" y="4357694"/>
            <a:ext cx="5643546" cy="181961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Scenario Analysis</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7</a:t>
            </a:fld>
            <a:endParaRPr lang="en-US" altLang="zh-CN" dirty="0"/>
          </a:p>
        </p:txBody>
      </p:sp>
      <p:sp>
        <p:nvSpPr>
          <p:cNvPr id="5" name="TextBox 4"/>
          <p:cNvSpPr txBox="1"/>
          <p:nvPr/>
        </p:nvSpPr>
        <p:spPr>
          <a:xfrm>
            <a:off x="642910" y="1714488"/>
            <a:ext cx="7786742" cy="1969770"/>
          </a:xfrm>
          <a:prstGeom prst="rect">
            <a:avLst/>
          </a:prstGeom>
          <a:noFill/>
        </p:spPr>
        <p:txBody>
          <a:bodyPr wrap="square" rtlCol="0">
            <a:spAutoFit/>
          </a:bodyPr>
          <a:lstStyle/>
          <a:p>
            <a:pPr>
              <a:buFont typeface="Arial" pitchFamily="34" charset="0"/>
              <a:buChar char="•"/>
            </a:pPr>
            <a:r>
              <a:rPr lang="en-US" sz="2000" b="1" dirty="0" smtClean="0"/>
              <a:t> Scenario Analysis</a:t>
            </a:r>
          </a:p>
          <a:p>
            <a:pPr lvl="1">
              <a:buFont typeface="Arial" pitchFamily="34" charset="0"/>
              <a:buChar char="•"/>
            </a:pPr>
            <a:r>
              <a:rPr lang="en-US" sz="1800" dirty="0" smtClean="0">
                <a:solidFill>
                  <a:schemeClr val="accent2">
                    <a:lumMod val="75000"/>
                  </a:schemeClr>
                </a:solidFill>
              </a:rPr>
              <a:t> 15-11-0511-00-004k-lecim-high-gain-dsss-phy-preliminary-proposal</a:t>
            </a:r>
          </a:p>
          <a:p>
            <a:pPr lvl="1">
              <a:buFont typeface="Arial" pitchFamily="34" charset="0"/>
              <a:buChar char="•"/>
            </a:pPr>
            <a:r>
              <a:rPr lang="en-US" sz="1800" dirty="0" smtClean="0">
                <a:solidFill>
                  <a:schemeClr val="accent2">
                    <a:lumMod val="75000"/>
                  </a:schemeClr>
                </a:solidFill>
              </a:rPr>
              <a:t> 15-11-0464-01-004k-tg4k-hata-channel-model-worksheet</a:t>
            </a:r>
            <a:r>
              <a:rPr lang="en-US" sz="1800" dirty="0" smtClean="0"/>
              <a:t> </a:t>
            </a:r>
          </a:p>
          <a:p>
            <a:pPr lvl="1">
              <a:buFont typeface="Arial" pitchFamily="34" charset="0"/>
              <a:buChar char="•"/>
            </a:pPr>
            <a:r>
              <a:rPr lang="en-US" sz="1800" dirty="0" smtClean="0"/>
              <a:t> Utility Pole Height Into Basement 1 km radius</a:t>
            </a:r>
          </a:p>
          <a:p>
            <a:pPr lvl="1">
              <a:buFont typeface="Arial" pitchFamily="34" charset="0"/>
              <a:buChar char="•"/>
            </a:pPr>
            <a:r>
              <a:rPr lang="en-US" sz="1800" dirty="0" smtClean="0"/>
              <a:t> Rooftop height into underground vault, 200 meters radius</a:t>
            </a:r>
          </a:p>
          <a:p>
            <a:pPr lvl="1">
              <a:buFont typeface="Arial" pitchFamily="34" charset="0"/>
              <a:buChar char="•"/>
            </a:pPr>
            <a:r>
              <a:rPr lang="en-US" sz="1800" dirty="0" smtClean="0"/>
              <a:t> Mountain top into remote areas, 20 km radius</a:t>
            </a:r>
          </a:p>
          <a:p>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z="2400" b="1" u="sng" dirty="0" smtClean="0">
                <a:solidFill>
                  <a:schemeClr val="accent1">
                    <a:lumMod val="75000"/>
                  </a:schemeClr>
                </a:solidFill>
              </a:rPr>
              <a:t>Scenario 1</a:t>
            </a:r>
            <a:r>
              <a:rPr lang="en-US" sz="2400" b="1" dirty="0" smtClean="0">
                <a:solidFill>
                  <a:schemeClr val="accent1">
                    <a:lumMod val="75000"/>
                  </a:schemeClr>
                </a:solidFill>
              </a:rPr>
              <a:t>: Utility Pole Height Into Basement </a:t>
            </a:r>
            <a:r>
              <a:rPr lang="en-US" sz="2400" b="1" u="sng" dirty="0" smtClean="0">
                <a:solidFill>
                  <a:schemeClr val="accent1">
                    <a:lumMod val="75000"/>
                  </a:schemeClr>
                </a:solidFill>
              </a:rPr>
              <a:t>1 km </a:t>
            </a:r>
            <a:r>
              <a:rPr lang="en-US" sz="2400" b="1" dirty="0" smtClean="0">
                <a:solidFill>
                  <a:schemeClr val="accent1">
                    <a:lumMod val="75000"/>
                  </a:schemeClr>
                </a:solidFill>
              </a:rPr>
              <a:t>radius</a:t>
            </a:r>
            <a:endParaRPr lang="zh-CN" altLang="en-US" sz="2400"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8</a:t>
            </a:fld>
            <a:endParaRPr lang="en-US" altLang="zh-CN" dirty="0"/>
          </a:p>
        </p:txBody>
      </p:sp>
      <p:pic>
        <p:nvPicPr>
          <p:cNvPr id="4" name="Picture 2"/>
          <p:cNvPicPr>
            <a:picLocks noChangeAspect="1" noChangeArrowheads="1"/>
          </p:cNvPicPr>
          <p:nvPr/>
        </p:nvPicPr>
        <p:blipFill>
          <a:blip r:embed="rId3"/>
          <a:srcRect/>
          <a:stretch>
            <a:fillRect/>
          </a:stretch>
        </p:blipFill>
        <p:spPr bwMode="auto">
          <a:xfrm>
            <a:off x="857224" y="1585873"/>
            <a:ext cx="3505200" cy="3790950"/>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4781576" y="1571612"/>
            <a:ext cx="3505200" cy="3810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z="2400" b="1" u="sng" dirty="0" smtClean="0">
                <a:solidFill>
                  <a:schemeClr val="accent1">
                    <a:lumMod val="75000"/>
                  </a:schemeClr>
                </a:solidFill>
              </a:rPr>
              <a:t>Scenario 2</a:t>
            </a:r>
            <a:r>
              <a:rPr lang="en-US" sz="2400" b="1" dirty="0" smtClean="0">
                <a:solidFill>
                  <a:schemeClr val="accent1">
                    <a:lumMod val="75000"/>
                  </a:schemeClr>
                </a:solidFill>
              </a:rPr>
              <a:t>: Rooftop height into underground vault, </a:t>
            </a:r>
            <a:r>
              <a:rPr lang="en-US" sz="2400" b="1" u="sng" dirty="0" smtClean="0">
                <a:solidFill>
                  <a:schemeClr val="accent1">
                    <a:lumMod val="75000"/>
                  </a:schemeClr>
                </a:solidFill>
              </a:rPr>
              <a:t>200 meters </a:t>
            </a:r>
            <a:r>
              <a:rPr lang="en-US" sz="2400" b="1" dirty="0" smtClean="0">
                <a:solidFill>
                  <a:schemeClr val="accent1">
                    <a:lumMod val="75000"/>
                  </a:schemeClr>
                </a:solidFill>
              </a:rPr>
              <a:t>radius</a:t>
            </a:r>
            <a:endParaRPr lang="zh-CN" altLang="en-US" sz="2400"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9</a:t>
            </a:fld>
            <a:endParaRPr lang="en-US" altLang="zh-CN" dirty="0"/>
          </a:p>
        </p:txBody>
      </p:sp>
      <p:pic>
        <p:nvPicPr>
          <p:cNvPr id="4" name="Picture 2"/>
          <p:cNvPicPr>
            <a:picLocks noChangeAspect="1" noChangeArrowheads="1"/>
          </p:cNvPicPr>
          <p:nvPr/>
        </p:nvPicPr>
        <p:blipFill>
          <a:blip r:embed="rId3"/>
          <a:srcRect/>
          <a:stretch>
            <a:fillRect/>
          </a:stretch>
        </p:blipFill>
        <p:spPr bwMode="auto">
          <a:xfrm>
            <a:off x="857224" y="1571612"/>
            <a:ext cx="3486150" cy="3790950"/>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4729188" y="1576401"/>
            <a:ext cx="3486150" cy="37814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自定义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711</TotalTime>
  <Words>1251</Words>
  <Application>Microsoft Office PowerPoint</Application>
  <PresentationFormat>全屏显示(4:3)</PresentationFormat>
  <Paragraphs>249</Paragraphs>
  <Slides>21</Slides>
  <Notes>21</Notes>
  <HiddenSlides>0</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IEEE-P802_15</vt:lpstr>
      <vt:lpstr>幻灯片 1</vt:lpstr>
      <vt:lpstr>Outline</vt:lpstr>
      <vt:lpstr>LECIM Application in China</vt:lpstr>
      <vt:lpstr>TG4g SUN</vt:lpstr>
      <vt:lpstr>TG4g MR-O-QPSK</vt:lpstr>
      <vt:lpstr>TG4g MR-O-QPSK</vt:lpstr>
      <vt:lpstr>Scenario Analysis</vt:lpstr>
      <vt:lpstr>Scenario 1: Utility Pole Height Into Basement 1 km radius</vt:lpstr>
      <vt:lpstr>Scenario 2: Rooftop height into underground vault, 200 meters radius</vt:lpstr>
      <vt:lpstr>Scenario 3: Mountain top into remote areas, 20 km radius</vt:lpstr>
      <vt:lpstr>Scenario Analysis</vt:lpstr>
      <vt:lpstr>DSSS</vt:lpstr>
      <vt:lpstr>Bands and Channel</vt:lpstr>
      <vt:lpstr>FEC</vt:lpstr>
      <vt:lpstr>FEC</vt:lpstr>
      <vt:lpstr>Differential Code</vt:lpstr>
      <vt:lpstr>Spread</vt:lpstr>
      <vt:lpstr>Modulation</vt:lpstr>
      <vt:lpstr>Reference Block Diagram</vt:lpstr>
      <vt:lpstr>Summary</vt:lpstr>
      <vt:lpstr>Thank you</vt:lpstr>
    </vt:vector>
  </TitlesOfParts>
  <Company>微软中国</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微软用户</dc:creator>
  <dc:description>&lt;doc#&gt;</dc:description>
  <cp:lastModifiedBy>Wilson</cp:lastModifiedBy>
  <cp:revision>235</cp:revision>
  <cp:lastPrinted>1998-02-10T13:28:06Z</cp:lastPrinted>
  <dcterms:created xsi:type="dcterms:W3CDTF">2011-07-15T22:39:14Z</dcterms:created>
  <dcterms:modified xsi:type="dcterms:W3CDTF">2011-09-09T01:35:10Z</dcterms:modified>
</cp:coreProperties>
</file>