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81" r:id="rId4"/>
    <p:sldId id="291" r:id="rId5"/>
    <p:sldId id="280" r:id="rId6"/>
    <p:sldId id="263" r:id="rId7"/>
    <p:sldId id="288" r:id="rId8"/>
    <p:sldId id="265" r:id="rId9"/>
    <p:sldId id="292" r:id="rId10"/>
    <p:sldId id="303" r:id="rId11"/>
    <p:sldId id="322" r:id="rId12"/>
    <p:sldId id="299" r:id="rId13"/>
    <p:sldId id="326" r:id="rId14"/>
    <p:sldId id="304" r:id="rId15"/>
    <p:sldId id="300" r:id="rId16"/>
    <p:sldId id="323" r:id="rId17"/>
    <p:sldId id="324" r:id="rId18"/>
    <p:sldId id="327" r:id="rId19"/>
    <p:sldId id="282" r:id="rId20"/>
    <p:sldId id="270" r:id="rId21"/>
    <p:sldId id="287" r:id="rId22"/>
    <p:sldId id="325" r:id="rId23"/>
    <p:sldId id="289" r:id="rId24"/>
    <p:sldId id="328" r:id="rId25"/>
    <p:sldId id="272" r:id="rId26"/>
    <p:sldId id="273" r:id="rId27"/>
    <p:sldId id="329" r:id="rId28"/>
    <p:sldId id="274" r:id="rId29"/>
    <p:sldId id="278" r:id="rId30"/>
    <p:sldId id="290" r:id="rId31"/>
    <p:sldId id="330" r:id="rId32"/>
    <p:sldId id="319" r:id="rId33"/>
    <p:sldId id="331" r:id="rId34"/>
    <p:sldId id="332" r:id="rId35"/>
    <p:sldId id="318" r:id="rId36"/>
    <p:sldId id="267"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9/19/2011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Broadcast possible but not yet addressed – one step at a time!</a:t>
            </a:r>
            <a:endParaRPr lang="en-US" dirty="0"/>
          </a:p>
        </p:txBody>
      </p:sp>
      <p:sp>
        <p:nvSpPr>
          <p:cNvPr id="4" name="Slide Number Placeholder 3"/>
          <p:cNvSpPr>
            <a:spLocks noGrp="1"/>
          </p:cNvSpPr>
          <p:nvPr>
            <p:ph type="sldNum" sz="quarter" idx="10"/>
          </p:nvPr>
        </p:nvSpPr>
        <p:spPr/>
        <p:txBody>
          <a:bodyPr/>
          <a:lstStyle/>
          <a:p>
            <a:fld id="{AD512165-F37E-48CD-800D-E9B93D29D8AE}" type="slidenum">
              <a:rPr lang="en-US" smtClean="0"/>
              <a:pPr/>
              <a:t>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Probably deleting this slide (use</a:t>
            </a:r>
            <a:r>
              <a:rPr lang="en-US" baseline="0" dirty="0" smtClean="0"/>
              <a:t> it as backup if needed or for next time)</a:t>
            </a:r>
            <a:endParaRPr lang="en-US" dirty="0"/>
          </a:p>
        </p:txBody>
      </p:sp>
      <p:sp>
        <p:nvSpPr>
          <p:cNvPr id="4" name="Slide Number Placeholder 3"/>
          <p:cNvSpPr>
            <a:spLocks noGrp="1"/>
          </p:cNvSpPr>
          <p:nvPr>
            <p:ph type="sldNum" sz="quarter" idx="10"/>
          </p:nvPr>
        </p:nvSpPr>
        <p:spPr/>
        <p:txBody>
          <a:bodyPr/>
          <a:lstStyle/>
          <a:p>
            <a:fld id="{AD512165-F37E-48CD-800D-E9B93D29D8AE}"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Sept  2011</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Sept  2011</a:t>
            </a:r>
            <a:endParaRPr lang="en-US"/>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  2011</a:t>
            </a:r>
            <a:endParaRPr lang="en-US"/>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  2011</a:t>
            </a:r>
            <a:endParaRPr lang="en-US"/>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smtClean="0"/>
              <a:t>Sept  2011</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Ben Rolfe</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p:nvSpPr>
        <p:spPr>
          <a:xfrm>
            <a:off x="5181600" y="76200"/>
            <a:ext cx="3733800" cy="381000"/>
          </a:xfrm>
          <a:prstGeom prst="rect">
            <a:avLst/>
          </a:prstGeom>
          <a:noFill/>
        </p:spPr>
        <p:txBody>
          <a:bodyPr wrap="square" rtlCol="0">
            <a:spAutoFit/>
          </a:bodyPr>
          <a:lstStyle/>
          <a:p>
            <a:pPr algn="r"/>
            <a:r>
              <a:rPr lang="en-US" dirty="0" smtClean="0"/>
              <a:t>Doc: IEEE 802</a:t>
            </a:r>
            <a:r>
              <a:rPr lang="en-US" b="1" dirty="0" smtClean="0"/>
              <a:t> 15-11-0589-00-004k</a:t>
            </a:r>
            <a:endParaRPr lang="en-US" sz="1800" kern="1200" dirty="0">
              <a:solidFill>
                <a:schemeClr val="tx1"/>
              </a:solidFill>
              <a:latin typeface="+mn-lt"/>
              <a:ea typeface="+mn-ea"/>
              <a:cs typeface="+mn-cs"/>
            </a:endParaRPr>
          </a:p>
        </p:txBody>
      </p:sp>
      <p:cxnSp>
        <p:nvCxnSpPr>
          <p:cNvPr id="9" name="Straight Connector 8"/>
          <p:cNvCxnSpPr/>
          <p:nvPr/>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TG4k Submission</a:t>
            </a:r>
            <a:endParaRPr lang="en-US" sz="1400" dirty="0">
              <a:solidFill>
                <a:schemeClr val="tx1"/>
              </a:solidFill>
            </a:endParaRPr>
          </a:p>
        </p:txBody>
      </p:sp>
      <p:cxnSp>
        <p:nvCxnSpPr>
          <p:cNvPr id="11" name="Straight Connector 10"/>
          <p:cNvCxnSpPr/>
          <p:nvPr/>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355312"/>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a:t>
            </a:r>
            <a:r>
              <a:rPr lang="en-US" b="1" dirty="0" smtClean="0"/>
              <a:t>:[Updated on MPDU Fragmentation Proposal for TG4k]</a:t>
            </a:r>
            <a:endParaRPr lang="en-US" b="1" dirty="0"/>
          </a:p>
          <a:p>
            <a:r>
              <a:rPr lang="en-US" b="1" dirty="0"/>
              <a:t>Date Submitted: </a:t>
            </a:r>
            <a:r>
              <a:rPr lang="en-US" b="1" dirty="0" smtClean="0"/>
              <a:t>[Sept 16, </a:t>
            </a:r>
            <a:r>
              <a:rPr lang="en-US" b="1" dirty="0"/>
              <a:t>2011]</a:t>
            </a:r>
          </a:p>
          <a:p>
            <a:r>
              <a:rPr lang="en-US" b="1" dirty="0"/>
              <a:t>Source</a:t>
            </a:r>
            <a:r>
              <a:rPr lang="en-US" b="1" dirty="0" smtClean="0"/>
              <a:t>:[Benjamin Rolfe]</a:t>
            </a:r>
            <a:endParaRPr lang="en-US" b="1" dirty="0"/>
          </a:p>
          <a:p>
            <a:r>
              <a:rPr lang="en-US" dirty="0"/>
              <a:t>Company </a:t>
            </a:r>
            <a:r>
              <a:rPr lang="en-US" dirty="0" smtClean="0"/>
              <a:t>[Blind Creek Associates]</a:t>
            </a:r>
            <a:endParaRPr lang="en-US" dirty="0"/>
          </a:p>
          <a:p>
            <a:r>
              <a:rPr lang="fi-FI" dirty="0"/>
              <a:t>Address </a:t>
            </a:r>
            <a:r>
              <a:rPr lang="fi-FI" dirty="0" smtClean="0"/>
              <a:t>[]</a:t>
            </a:r>
            <a:endParaRPr lang="fi-FI" dirty="0"/>
          </a:p>
          <a:p>
            <a:r>
              <a:rPr lang="fr-FR" dirty="0"/>
              <a:t>Voice: </a:t>
            </a:r>
            <a:r>
              <a:rPr lang="fr-FR" dirty="0" smtClean="0"/>
              <a:t>[+1.408.395.7207],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r>
              <a:rPr lang="en-US" b="1" dirty="0" smtClean="0"/>
              <a:t>:[</a:t>
            </a:r>
            <a:r>
              <a:rPr lang="en-US" dirty="0" smtClean="0"/>
              <a:t>Follow-on to doc 11-0478-02 and group discussions</a:t>
            </a:r>
            <a:r>
              <a:rPr lang="en-US" b="1" dirty="0" smtClean="0"/>
              <a:t>]</a:t>
            </a:r>
            <a:endParaRPr lang="en-US" b="1" dirty="0"/>
          </a:p>
          <a:p>
            <a:r>
              <a:rPr lang="en-US" b="1" dirty="0"/>
              <a:t>Abstract</a:t>
            </a:r>
            <a:r>
              <a:rPr lang="en-US" b="1" dirty="0" smtClean="0"/>
              <a:t>:[</a:t>
            </a:r>
            <a:r>
              <a:rPr lang="en-US" dirty="0" smtClean="0"/>
              <a:t>MPDU Fragmentation concept, updated with input from group discussion and contributions, and further detailed and refined</a:t>
            </a:r>
            <a:r>
              <a:rPr lang="en-US" b="1" dirty="0" smtClean="0"/>
              <a:t>]</a:t>
            </a:r>
            <a:endParaRPr lang="en-US" b="1" dirty="0"/>
          </a:p>
          <a:p>
            <a:r>
              <a:rPr lang="en-US" b="1" dirty="0"/>
              <a:t>Purpose</a:t>
            </a:r>
            <a:r>
              <a:rPr lang="en-US" b="1" dirty="0" smtClean="0"/>
              <a:t>:[</a:t>
            </a:r>
            <a:r>
              <a:rPr lang="en-US" dirty="0" smtClean="0"/>
              <a:t>Final proposal presentation for Sept 2011 meeting]</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smtClean="0"/>
              <a:t>Sept  2011</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dirty="0" smtClean="0"/>
              <a:t>Ben Rolfe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a CID </a:t>
            </a:r>
            <a:endParaRPr lang="en-US" dirty="0"/>
          </a:p>
        </p:txBody>
      </p:sp>
      <p:sp>
        <p:nvSpPr>
          <p:cNvPr id="3" name="Content Placeholder 2"/>
          <p:cNvSpPr>
            <a:spLocks noGrp="1"/>
          </p:cNvSpPr>
          <p:nvPr>
            <p:ph idx="1"/>
          </p:nvPr>
        </p:nvSpPr>
        <p:spPr>
          <a:xfrm>
            <a:off x="457200" y="1447800"/>
            <a:ext cx="8229600" cy="4876800"/>
          </a:xfrm>
        </p:spPr>
        <p:txBody>
          <a:bodyPr>
            <a:normAutofit/>
          </a:bodyPr>
          <a:lstStyle/>
          <a:p>
            <a:pPr>
              <a:buNone/>
            </a:pPr>
            <a:r>
              <a:rPr lang="en-US" dirty="0" smtClean="0"/>
              <a:t>Possible methods:</a:t>
            </a:r>
          </a:p>
          <a:p>
            <a:r>
              <a:rPr lang="en-US" dirty="0" smtClean="0"/>
              <a:t>Provisioned </a:t>
            </a:r>
          </a:p>
          <a:p>
            <a:pPr lvl="1"/>
            <a:r>
              <a:rPr lang="en-US" dirty="0" smtClean="0"/>
              <a:t>Set by higher layer to set at each device (PIB)</a:t>
            </a:r>
          </a:p>
          <a:p>
            <a:r>
              <a:rPr lang="en-US" dirty="0" smtClean="0"/>
              <a:t>Use existing MAC mechanisms </a:t>
            </a:r>
          </a:p>
          <a:p>
            <a:pPr lvl="1"/>
            <a:r>
              <a:rPr lang="en-US" dirty="0" smtClean="0"/>
              <a:t>Provide for non-fragmented transfer</a:t>
            </a:r>
          </a:p>
          <a:p>
            <a:pPr lvl="1"/>
            <a:r>
              <a:rPr lang="en-US" dirty="0" smtClean="0"/>
              <a:t>Provide dedicated CIDs for certain exchanges</a:t>
            </a:r>
          </a:p>
          <a:p>
            <a:r>
              <a:rPr lang="en-US" dirty="0" smtClean="0"/>
              <a:t>Other implementation specific?</a:t>
            </a:r>
          </a:p>
          <a:p>
            <a:pPr lvl="2">
              <a:buNone/>
            </a:pPr>
            <a:endParaRPr lang="en-US" dirty="0" smtClean="0"/>
          </a:p>
          <a:p>
            <a:pPr lvl="2"/>
            <a:endParaRPr lang="en-US" dirty="0" smtClean="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r>
              <a:rPr lang="en-US" dirty="0" smtClean="0"/>
              <a:t>Fragmentation Cell</a:t>
            </a:r>
            <a:endParaRPr lang="en-US" dirty="0"/>
          </a:p>
        </p:txBody>
      </p:sp>
      <p:sp>
        <p:nvSpPr>
          <p:cNvPr id="3" name="Content Placeholder 2"/>
          <p:cNvSpPr>
            <a:spLocks noGrp="1"/>
          </p:cNvSpPr>
          <p:nvPr>
            <p:ph idx="1"/>
          </p:nvPr>
        </p:nvSpPr>
        <p:spPr>
          <a:xfrm>
            <a:off x="457200" y="2209800"/>
            <a:ext cx="8229600" cy="4343400"/>
          </a:xfrm>
        </p:spPr>
        <p:txBody>
          <a:bodyPr>
            <a:normAutofit fontScale="55000" lnSpcReduction="20000"/>
          </a:bodyPr>
          <a:lstStyle/>
          <a:p>
            <a:r>
              <a:rPr lang="en-US" dirty="0" err="1" smtClean="0"/>
              <a:t>Frag</a:t>
            </a:r>
            <a:r>
              <a:rPr lang="en-US" dirty="0" smtClean="0"/>
              <a:t>-</a:t>
            </a:r>
            <a:r>
              <a:rPr lang="en-US" dirty="0" err="1" smtClean="0"/>
              <a:t>hdr</a:t>
            </a:r>
            <a:r>
              <a:rPr lang="en-US" dirty="0" smtClean="0"/>
              <a:t>: flags that indicate presence of other fields in fragmentation cell</a:t>
            </a:r>
          </a:p>
          <a:p>
            <a:pPr lvl="1"/>
            <a:r>
              <a:rPr lang="en-US" dirty="0" smtClean="0"/>
              <a:t>Allows for suppressing information that may be </a:t>
            </a:r>
            <a:r>
              <a:rPr lang="en-US" dirty="0" smtClean="0"/>
              <a:t> </a:t>
            </a:r>
            <a:r>
              <a:rPr lang="en-US" dirty="0" smtClean="0"/>
              <a:t>available from context</a:t>
            </a:r>
            <a:endParaRPr lang="en-US" dirty="0" smtClean="0"/>
          </a:p>
          <a:p>
            <a:r>
              <a:rPr lang="en-US" dirty="0" smtClean="0"/>
              <a:t>CID </a:t>
            </a:r>
            <a:r>
              <a:rPr lang="en-US" dirty="0" smtClean="0"/>
              <a:t>= 16 bits </a:t>
            </a:r>
          </a:p>
          <a:p>
            <a:r>
              <a:rPr lang="en-US" dirty="0" smtClean="0"/>
              <a:t>Sequence ID assigned when MPDU constructed</a:t>
            </a:r>
          </a:p>
          <a:p>
            <a:pPr lvl="1"/>
            <a:r>
              <a:rPr lang="en-US" dirty="0" smtClean="0"/>
              <a:t>Unique within context and some time-frame</a:t>
            </a:r>
          </a:p>
          <a:p>
            <a:pPr lvl="1"/>
            <a:r>
              <a:rPr lang="en-US" dirty="0" smtClean="0"/>
              <a:t>15.4-2011 MPDU sequence # (DSN/BSN) for this example (8 bits)</a:t>
            </a:r>
          </a:p>
          <a:p>
            <a:r>
              <a:rPr lang="en-US" dirty="0" smtClean="0"/>
              <a:t>Fragment number (which fragmentation cell is this in sequence)</a:t>
            </a:r>
          </a:p>
          <a:p>
            <a:pPr lvl="1"/>
            <a:r>
              <a:rPr lang="en-US" dirty="0" smtClean="0"/>
              <a:t>7 bits would support Ethernet MTU with 16 octet fragment size</a:t>
            </a:r>
          </a:p>
          <a:p>
            <a:r>
              <a:rPr lang="en-US" dirty="0" smtClean="0"/>
              <a:t>Auth flag indicates if FCS field  contains a MIC-32 or a CRC-32</a:t>
            </a:r>
          </a:p>
          <a:p>
            <a:r>
              <a:rPr lang="en-US" dirty="0" smtClean="0"/>
              <a:t>More fragments/end of fragment sequence </a:t>
            </a:r>
          </a:p>
          <a:p>
            <a:r>
              <a:rPr lang="en-US" dirty="0" smtClean="0"/>
              <a:t>PHY specific info </a:t>
            </a:r>
          </a:p>
          <a:p>
            <a:pPr lvl="1"/>
            <a:r>
              <a:rPr lang="en-US" dirty="0" smtClean="0"/>
              <a:t>Medium quality/status feedback [sync with PHY proposal]</a:t>
            </a:r>
          </a:p>
          <a:p>
            <a:pPr lvl="1"/>
            <a:r>
              <a:rPr lang="en-US" dirty="0" smtClean="0"/>
              <a:t>Other PHY parameters that may be used for adaptation</a:t>
            </a:r>
          </a:p>
          <a:p>
            <a:r>
              <a:rPr lang="en-US" dirty="0" smtClean="0"/>
              <a:t>FCS</a:t>
            </a:r>
          </a:p>
          <a:p>
            <a:pPr lvl="1"/>
            <a:r>
              <a:rPr lang="en-US" dirty="0" smtClean="0"/>
              <a:t>When Auth == FALSE standard FCS; when Auth == TRUE authenticated MIC</a:t>
            </a:r>
          </a:p>
          <a:p>
            <a:pPr lvl="1"/>
            <a:endParaRPr lang="en-US" dirty="0" smtClean="0"/>
          </a:p>
          <a:p>
            <a:pPr lvl="2"/>
            <a:endParaRPr lang="en-US" dirty="0" smtClean="0"/>
          </a:p>
          <a:p>
            <a:pPr lvl="2"/>
            <a:endParaRPr lang="en-US" dirty="0" smtClean="0"/>
          </a:p>
          <a:p>
            <a:pPr lvl="2"/>
            <a:endParaRPr lang="en-US" dirty="0" smtClean="0"/>
          </a:p>
          <a:p>
            <a:endParaRPr lang="en-US"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11</a:t>
            </a:fld>
            <a:endParaRPr lang="en-US" dirty="0"/>
          </a:p>
        </p:txBody>
      </p:sp>
      <p:graphicFrame>
        <p:nvGraphicFramePr>
          <p:cNvPr id="7" name="Table 6"/>
          <p:cNvGraphicFramePr>
            <a:graphicFrameLocks noGrp="1"/>
          </p:cNvGraphicFramePr>
          <p:nvPr/>
        </p:nvGraphicFramePr>
        <p:xfrm>
          <a:off x="457200" y="1143000"/>
          <a:ext cx="8153400" cy="914400"/>
        </p:xfrm>
        <a:graphic>
          <a:graphicData uri="http://schemas.openxmlformats.org/drawingml/2006/table">
            <a:tbl>
              <a:tblPr firstRow="1" bandRow="1">
                <a:tableStyleId>{5C22544A-7EE6-4342-B048-85BDC9FD1C3A}</a:tableStyleId>
              </a:tblPr>
              <a:tblGrid>
                <a:gridCol w="762000"/>
                <a:gridCol w="533400"/>
                <a:gridCol w="1295400"/>
                <a:gridCol w="1143000"/>
                <a:gridCol w="685800"/>
                <a:gridCol w="838200"/>
                <a:gridCol w="914400"/>
                <a:gridCol w="1295400"/>
                <a:gridCol w="6858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Frag</a:t>
                      </a:r>
                      <a:r>
                        <a:rPr lang="en-US" dirty="0" smtClean="0"/>
                        <a:t> -</a:t>
                      </a:r>
                      <a:r>
                        <a:rPr lang="en-US" dirty="0" err="1" smtClean="0"/>
                        <a:t>hdr</a:t>
                      </a:r>
                      <a:endParaRPr lang="en-US" dirty="0" smtClean="0"/>
                    </a:p>
                    <a:p>
                      <a:endParaRPr lang="en-US" dirty="0"/>
                    </a:p>
                  </a:txBody>
                  <a:tcPr/>
                </a:tc>
                <a:tc>
                  <a:txBody>
                    <a:bodyPr/>
                    <a:lstStyle/>
                    <a:p>
                      <a:r>
                        <a:rPr lang="en-US" dirty="0" smtClean="0"/>
                        <a:t>CID</a:t>
                      </a:r>
                      <a:endParaRPr lang="en-US" dirty="0"/>
                    </a:p>
                  </a:txBody>
                  <a:tcPr/>
                </a:tc>
                <a:tc>
                  <a:txBody>
                    <a:bodyPr/>
                    <a:lstStyle/>
                    <a:p>
                      <a:r>
                        <a:rPr lang="en-US" dirty="0" smtClean="0"/>
                        <a:t>Sequence ID</a:t>
                      </a:r>
                      <a:endParaRPr lang="en-US" dirty="0"/>
                    </a:p>
                  </a:txBody>
                  <a:tcPr/>
                </a:tc>
                <a:tc>
                  <a:txBody>
                    <a:bodyPr/>
                    <a:lstStyle/>
                    <a:p>
                      <a:r>
                        <a:rPr lang="en-US" dirty="0" smtClean="0"/>
                        <a:t>Fragment Number</a:t>
                      </a:r>
                      <a:endParaRPr lang="en-US" dirty="0"/>
                    </a:p>
                  </a:txBody>
                  <a:tcPr/>
                </a:tc>
                <a:tc>
                  <a:txBody>
                    <a:bodyPr/>
                    <a:lstStyle/>
                    <a:p>
                      <a:r>
                        <a:rPr lang="en-US" dirty="0" smtClean="0"/>
                        <a:t>Auth</a:t>
                      </a:r>
                      <a:endParaRPr lang="en-US" dirty="0"/>
                    </a:p>
                  </a:txBody>
                  <a:tcPr/>
                </a:tc>
                <a:tc>
                  <a:txBody>
                    <a:bodyPr/>
                    <a:lstStyle/>
                    <a:p>
                      <a:r>
                        <a:rPr lang="en-US" dirty="0" smtClean="0"/>
                        <a:t>More/end</a:t>
                      </a:r>
                      <a:endParaRPr lang="en-US" dirty="0"/>
                    </a:p>
                  </a:txBody>
                  <a:tcPr/>
                </a:tc>
                <a:tc>
                  <a:txBody>
                    <a:bodyPr/>
                    <a:lstStyle/>
                    <a:p>
                      <a:r>
                        <a:rPr lang="en-US" dirty="0" smtClean="0"/>
                        <a:t>PHY specific</a:t>
                      </a:r>
                    </a:p>
                    <a:p>
                      <a:r>
                        <a:rPr lang="en-US" baseline="0" dirty="0" smtClean="0"/>
                        <a:t>info</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MPDU Data Fragment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FCS</a:t>
                      </a: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 Acknowledgement </a:t>
            </a:r>
            <a:endParaRPr lang="en-US" dirty="0"/>
          </a:p>
        </p:txBody>
      </p:sp>
      <p:sp>
        <p:nvSpPr>
          <p:cNvPr id="3" name="Content Placeholder 2"/>
          <p:cNvSpPr>
            <a:spLocks noGrp="1"/>
          </p:cNvSpPr>
          <p:nvPr>
            <p:ph idx="1"/>
          </p:nvPr>
        </p:nvSpPr>
        <p:spPr/>
        <p:txBody>
          <a:bodyPr/>
          <a:lstStyle/>
          <a:p>
            <a:pPr>
              <a:buNone/>
            </a:pPr>
            <a:r>
              <a:rPr lang="en-US" dirty="0" smtClean="0"/>
              <a:t>Possible acknowledgement schemes:</a:t>
            </a:r>
          </a:p>
          <a:p>
            <a:r>
              <a:rPr lang="en-US" dirty="0" smtClean="0"/>
              <a:t>Simple per-fragment acknowledge</a:t>
            </a:r>
          </a:p>
          <a:p>
            <a:r>
              <a:rPr lang="en-US" dirty="0" smtClean="0"/>
              <a:t>per-fragment acknowledge with parameters to support fragment by fragment adaptation</a:t>
            </a:r>
          </a:p>
          <a:p>
            <a:r>
              <a:rPr lang="en-US" dirty="0" smtClean="0"/>
              <a:t>Aggregated acknowledgment</a:t>
            </a:r>
          </a:p>
          <a:p>
            <a:r>
              <a:rPr lang="en-US" dirty="0" smtClean="0">
                <a:sym typeface="Wingdings" pitchFamily="2" charset="2"/>
              </a:rPr>
              <a:t>Some combination?</a:t>
            </a:r>
          </a:p>
          <a:p>
            <a:endParaRPr lang="en-US"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33400"/>
          </a:xfrm>
        </p:spPr>
        <p:txBody>
          <a:bodyPr>
            <a:noAutofit/>
          </a:bodyPr>
          <a:lstStyle/>
          <a:p>
            <a:r>
              <a:rPr lang="en-US" sz="2800" dirty="0" smtClean="0"/>
              <a:t>MSC for Data Transfer Example</a:t>
            </a:r>
            <a:br>
              <a:rPr lang="en-US" sz="2800" dirty="0" smtClean="0"/>
            </a:br>
            <a:r>
              <a:rPr lang="en-US" sz="2800" dirty="0" smtClean="0"/>
              <a:t>(Simple fragment ACK)</a:t>
            </a:r>
            <a:endParaRPr lang="en-US" sz="2800"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13</a:t>
            </a:fld>
            <a:endParaRPr lang="en-US" dirty="0"/>
          </a:p>
        </p:txBody>
      </p:sp>
      <p:pic>
        <p:nvPicPr>
          <p:cNvPr id="3" name="Picture 2"/>
          <p:cNvPicPr>
            <a:picLocks noChangeAspect="1" noChangeArrowheads="1"/>
          </p:cNvPicPr>
          <p:nvPr/>
        </p:nvPicPr>
        <p:blipFill>
          <a:blip r:embed="rId2" cstate="print"/>
          <a:srcRect/>
          <a:stretch>
            <a:fillRect/>
          </a:stretch>
        </p:blipFill>
        <p:spPr bwMode="auto">
          <a:xfrm>
            <a:off x="656418" y="1418800"/>
            <a:ext cx="7877982" cy="4879822"/>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MSC for Data Transfer Example</a:t>
            </a:r>
            <a:br>
              <a:rPr lang="en-US" sz="2800" dirty="0" smtClean="0"/>
            </a:br>
            <a:r>
              <a:rPr lang="en-US" sz="2800" dirty="0" smtClean="0"/>
              <a:t>(Aggregate ACK)</a:t>
            </a:r>
            <a:endParaRPr lang="en-US" sz="2800"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14</a:t>
            </a:fld>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379709" y="1676400"/>
            <a:ext cx="8383291" cy="41958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 Validation</a:t>
            </a:r>
            <a:endParaRPr lang="en-US" dirty="0"/>
          </a:p>
        </p:txBody>
      </p:sp>
      <p:sp>
        <p:nvSpPr>
          <p:cNvPr id="3" name="Content Placeholder 2"/>
          <p:cNvSpPr>
            <a:spLocks noGrp="1"/>
          </p:cNvSpPr>
          <p:nvPr>
            <p:ph idx="1"/>
          </p:nvPr>
        </p:nvSpPr>
        <p:spPr/>
        <p:txBody>
          <a:bodyPr/>
          <a:lstStyle/>
          <a:p>
            <a:r>
              <a:rPr lang="en-US" dirty="0" smtClean="0"/>
              <a:t>Simple FCS </a:t>
            </a:r>
          </a:p>
          <a:p>
            <a:pPr lvl="1"/>
            <a:r>
              <a:rPr lang="en-US" dirty="0" smtClean="0"/>
              <a:t>Use already defined 16-bit  or 32-bit defined in 15.4-2011 + amendment 4g</a:t>
            </a:r>
          </a:p>
          <a:p>
            <a:r>
              <a:rPr lang="en-US" dirty="0" smtClean="0"/>
              <a:t>Secure FCS</a:t>
            </a:r>
          </a:p>
          <a:p>
            <a:pPr lvl="1"/>
            <a:r>
              <a:rPr lang="en-US" dirty="0" smtClean="0"/>
              <a:t>Use an authenticated MIC in place of FCS?</a:t>
            </a:r>
          </a:p>
          <a:p>
            <a:pPr lvl="2"/>
            <a:r>
              <a:rPr lang="en-US" dirty="0" smtClean="0"/>
              <a:t>Provides validation and authentication</a:t>
            </a:r>
          </a:p>
          <a:p>
            <a:pPr lvl="2"/>
            <a:r>
              <a:rPr lang="en-US" dirty="0" smtClean="0"/>
              <a:t>Possibly plugs hole suggested in July (Ed C.)</a:t>
            </a:r>
          </a:p>
          <a:p>
            <a:pPr lvl="1"/>
            <a:r>
              <a:rPr lang="en-US" dirty="0" smtClean="0"/>
              <a:t>Use 802.15.4-2011 MIC-32 </a:t>
            </a:r>
          </a:p>
          <a:p>
            <a:endParaRPr lang="en-US" dirty="0" smtClean="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09600"/>
          </a:xfrm>
        </p:spPr>
        <p:txBody>
          <a:bodyPr>
            <a:normAutofit fontScale="90000"/>
          </a:bodyPr>
          <a:lstStyle/>
          <a:p>
            <a:r>
              <a:rPr lang="en-US" dirty="0" smtClean="0"/>
              <a:t>MPDU Reassembly</a:t>
            </a:r>
            <a:endParaRPr lang="en-US"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16</a:t>
            </a:fld>
            <a:endParaRPr lang="en-US" dirty="0"/>
          </a:p>
        </p:txBody>
      </p:sp>
      <p:pic>
        <p:nvPicPr>
          <p:cNvPr id="3075" name="Picture 3"/>
          <p:cNvPicPr>
            <a:picLocks noChangeAspect="1" noChangeArrowheads="1"/>
          </p:cNvPicPr>
          <p:nvPr/>
        </p:nvPicPr>
        <p:blipFill>
          <a:blip r:embed="rId2" cstate="print"/>
          <a:srcRect/>
          <a:stretch>
            <a:fillRect/>
          </a:stretch>
        </p:blipFill>
        <p:spPr bwMode="auto">
          <a:xfrm>
            <a:off x="685800" y="1079788"/>
            <a:ext cx="7772400" cy="5205943"/>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MPDU Validation</a:t>
            </a:r>
            <a:endParaRPr lang="en-US" dirty="0"/>
          </a:p>
        </p:txBody>
      </p:sp>
      <p:sp>
        <p:nvSpPr>
          <p:cNvPr id="3" name="Content Placeholder 2"/>
          <p:cNvSpPr>
            <a:spLocks noGrp="1"/>
          </p:cNvSpPr>
          <p:nvPr>
            <p:ph idx="1"/>
          </p:nvPr>
        </p:nvSpPr>
        <p:spPr/>
        <p:txBody>
          <a:bodyPr>
            <a:normAutofit/>
          </a:bodyPr>
          <a:lstStyle/>
          <a:p>
            <a:r>
              <a:rPr lang="en-US" dirty="0" smtClean="0"/>
              <a:t>Per 802.15.4-2011</a:t>
            </a:r>
          </a:p>
          <a:p>
            <a:pPr lvl="1"/>
            <a:r>
              <a:rPr lang="en-US" dirty="0" smtClean="0"/>
              <a:t>MPDU FCS validation</a:t>
            </a:r>
          </a:p>
          <a:p>
            <a:pPr lvl="1"/>
            <a:r>
              <a:rPr lang="en-US" dirty="0" smtClean="0"/>
              <a:t>Address filtering, security validation, etc</a:t>
            </a:r>
          </a:p>
          <a:p>
            <a:pPr lvl="1"/>
            <a:r>
              <a:rPr lang="en-US" dirty="0" smtClean="0"/>
              <a:t>Acknowledgement options</a:t>
            </a:r>
          </a:p>
          <a:p>
            <a:r>
              <a:rPr lang="en-US" dirty="0" smtClean="0"/>
              <a:t>Acknowledgement failures and thus MPDU retransmission occurrences greatly reduced</a:t>
            </a:r>
          </a:p>
          <a:p>
            <a:pPr lvl="1">
              <a:buNone/>
            </a:pPr>
            <a:endParaRPr lang="en-US"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8915400" cy="533400"/>
          </a:xfrm>
        </p:spPr>
        <p:txBody>
          <a:bodyPr>
            <a:noAutofit/>
          </a:bodyPr>
          <a:lstStyle/>
          <a:p>
            <a:r>
              <a:rPr lang="en-US" sz="2800" dirty="0" smtClean="0"/>
              <a:t>MSC for Data Transfer Example</a:t>
            </a:r>
            <a:br>
              <a:rPr lang="en-US" sz="2800" dirty="0" smtClean="0"/>
            </a:br>
            <a:r>
              <a:rPr lang="en-US" sz="2800" dirty="0" smtClean="0"/>
              <a:t>(Aggregated fragment Acknowledge , MPDU Acknowledge)</a:t>
            </a:r>
            <a:endParaRPr lang="en-US" sz="2800"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18</a:t>
            </a:fld>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685801" y="1447800"/>
            <a:ext cx="7664250" cy="48006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884238"/>
          </a:xfrm>
        </p:spPr>
        <p:txBody>
          <a:bodyPr/>
          <a:lstStyle/>
          <a:p>
            <a:r>
              <a:rPr lang="en-US" dirty="0" smtClean="0"/>
              <a:t>Consideration with specific PHYs</a:t>
            </a:r>
            <a:endParaRPr lang="en-US"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Content Placeholder 2"/>
          <p:cNvSpPr>
            <a:spLocks noGrp="1"/>
          </p:cNvSpPr>
          <p:nvPr>
            <p:ph idx="1"/>
          </p:nvPr>
        </p:nvSpPr>
        <p:spPr/>
        <p:txBody>
          <a:bodyPr>
            <a:normAutofit/>
          </a:bodyPr>
          <a:lstStyle/>
          <a:p>
            <a:r>
              <a:rPr lang="en-US" dirty="0" smtClean="0"/>
              <a:t>Progress since July</a:t>
            </a:r>
          </a:p>
          <a:p>
            <a:r>
              <a:rPr lang="en-US" dirty="0" smtClean="0"/>
              <a:t>Questions from September</a:t>
            </a:r>
          </a:p>
          <a:p>
            <a:r>
              <a:rPr lang="en-US" dirty="0" smtClean="0"/>
              <a:t>Recap of fragmentation</a:t>
            </a:r>
          </a:p>
          <a:p>
            <a:r>
              <a:rPr lang="en-US" dirty="0" smtClean="0"/>
              <a:t>Mapping to a NB and a WD PHY example based on proposals </a:t>
            </a:r>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 PHYs for example</a:t>
            </a:r>
            <a:endParaRPr lang="en-US" dirty="0"/>
          </a:p>
        </p:txBody>
      </p:sp>
      <p:sp>
        <p:nvSpPr>
          <p:cNvPr id="3" name="Content Placeholder 2"/>
          <p:cNvSpPr>
            <a:spLocks noGrp="1"/>
          </p:cNvSpPr>
          <p:nvPr>
            <p:ph idx="1"/>
          </p:nvPr>
        </p:nvSpPr>
        <p:spPr/>
        <p:txBody>
          <a:bodyPr>
            <a:normAutofit/>
          </a:bodyPr>
          <a:lstStyle/>
          <a:p>
            <a:r>
              <a:rPr lang="en-US" dirty="0" smtClean="0"/>
              <a:t>High Gain DSSS 1 to 30 kbps PHY			 (802.15-0511-01-004k)</a:t>
            </a:r>
          </a:p>
          <a:p>
            <a:pPr lvl="2"/>
            <a:endParaRPr lang="en-US" dirty="0" smtClean="0"/>
          </a:p>
          <a:p>
            <a:r>
              <a:rPr lang="en-US" dirty="0" smtClean="0"/>
              <a:t>802.15.4-2011 BPSK 20kbps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Messages</a:t>
            </a:r>
            <a:endParaRPr lang="en-US" dirty="0"/>
          </a:p>
        </p:txBody>
      </p:sp>
      <p:sp>
        <p:nvSpPr>
          <p:cNvPr id="3" name="Content Placeholder 2"/>
          <p:cNvSpPr>
            <a:spLocks noGrp="1"/>
          </p:cNvSpPr>
          <p:nvPr>
            <p:ph idx="1"/>
          </p:nvPr>
        </p:nvSpPr>
        <p:spPr>
          <a:xfrm>
            <a:off x="457200" y="1524000"/>
            <a:ext cx="8229600" cy="4648199"/>
          </a:xfrm>
        </p:spPr>
        <p:txBody>
          <a:bodyPr>
            <a:normAutofit/>
          </a:bodyPr>
          <a:lstStyle/>
          <a:p>
            <a:r>
              <a:rPr lang="en-US" dirty="0" smtClean="0"/>
              <a:t>Example message: Environment monitor, temperature/humidity, daily reports:</a:t>
            </a:r>
          </a:p>
          <a:p>
            <a:pPr lvl="2"/>
            <a:r>
              <a:rPr lang="en-US" dirty="0" smtClean="0"/>
              <a:t>96 measurements per day</a:t>
            </a:r>
          </a:p>
          <a:p>
            <a:pPr lvl="2"/>
            <a:r>
              <a:rPr lang="en-US" dirty="0" smtClean="0"/>
              <a:t>32 bits per measurement</a:t>
            </a:r>
          </a:p>
          <a:p>
            <a:pPr lvl="2"/>
            <a:r>
              <a:rPr lang="en-US" dirty="0" smtClean="0"/>
              <a:t>384 octets payload</a:t>
            </a:r>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MPDU</a:t>
            </a:r>
            <a:endParaRPr lang="en-US" dirty="0"/>
          </a:p>
        </p:txBody>
      </p:sp>
      <p:sp>
        <p:nvSpPr>
          <p:cNvPr id="3" name="Content Placeholder 2"/>
          <p:cNvSpPr>
            <a:spLocks noGrp="1"/>
          </p:cNvSpPr>
          <p:nvPr>
            <p:ph idx="1"/>
          </p:nvPr>
        </p:nvSpPr>
        <p:spPr>
          <a:xfrm>
            <a:off x="457200" y="1600201"/>
            <a:ext cx="8229600" cy="2133600"/>
          </a:xfrm>
        </p:spPr>
        <p:txBody>
          <a:bodyPr/>
          <a:lstStyle/>
          <a:p>
            <a:r>
              <a:rPr lang="en-US" dirty="0" smtClean="0"/>
              <a:t>Package into 802.15.4 MAC data frame</a:t>
            </a:r>
          </a:p>
          <a:p>
            <a:pPr lvl="1"/>
            <a:r>
              <a:rPr lang="en-US" dirty="0" smtClean="0"/>
              <a:t>no security header, MPDU = 405 octets</a:t>
            </a:r>
          </a:p>
          <a:p>
            <a:pPr lvl="1"/>
            <a:r>
              <a:rPr lang="en-US" dirty="0" smtClean="0"/>
              <a:t>Security header, MPDU = 419 octets</a:t>
            </a:r>
          </a:p>
          <a:p>
            <a:endParaRPr lang="en-US"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22</a:t>
            </a:fld>
            <a:endParaRPr lang="en-US" dirty="0"/>
          </a:p>
        </p:txBody>
      </p:sp>
      <p:graphicFrame>
        <p:nvGraphicFramePr>
          <p:cNvPr id="7" name="Table 6"/>
          <p:cNvGraphicFramePr>
            <a:graphicFrameLocks noGrp="1"/>
          </p:cNvGraphicFramePr>
          <p:nvPr/>
        </p:nvGraphicFramePr>
        <p:xfrm>
          <a:off x="457200" y="3581400"/>
          <a:ext cx="7696200" cy="741680"/>
        </p:xfrm>
        <a:graphic>
          <a:graphicData uri="http://schemas.openxmlformats.org/drawingml/2006/table">
            <a:tbl>
              <a:tblPr firstRow="1" bandRow="1">
                <a:tableStyleId>{5C22544A-7EE6-4342-B048-85BDC9FD1C3A}</a:tableStyleId>
              </a:tblPr>
              <a:tblGrid>
                <a:gridCol w="1282700"/>
                <a:gridCol w="698500"/>
                <a:gridCol w="1143000"/>
                <a:gridCol w="1447800"/>
                <a:gridCol w="2133600"/>
                <a:gridCol w="990600"/>
              </a:tblGrid>
              <a:tr h="370840">
                <a:tc>
                  <a:txBody>
                    <a:bodyPr/>
                    <a:lstStyle/>
                    <a:p>
                      <a:pPr algn="ctr"/>
                      <a:r>
                        <a:rPr lang="en-US" dirty="0" smtClean="0"/>
                        <a:t>Octets: 2</a:t>
                      </a:r>
                      <a:endParaRPr lang="en-US" dirty="0"/>
                    </a:p>
                  </a:txBody>
                  <a:tcPr/>
                </a:tc>
                <a:tc>
                  <a:txBody>
                    <a:bodyPr/>
                    <a:lstStyle/>
                    <a:p>
                      <a:pPr algn="ctr"/>
                      <a:r>
                        <a:rPr lang="en-US" dirty="0" smtClean="0"/>
                        <a:t>1</a:t>
                      </a:r>
                      <a:endParaRPr lang="en-US" dirty="0"/>
                    </a:p>
                  </a:txBody>
                  <a:tcPr/>
                </a:tc>
                <a:tc>
                  <a:txBody>
                    <a:bodyPr/>
                    <a:lstStyle/>
                    <a:p>
                      <a:pPr algn="ctr"/>
                      <a:r>
                        <a:rPr lang="en-US" dirty="0" smtClean="0"/>
                        <a:t>8</a:t>
                      </a:r>
                      <a:endParaRPr lang="en-US" dirty="0"/>
                    </a:p>
                  </a:txBody>
                  <a:tcPr/>
                </a:tc>
                <a:tc>
                  <a:txBody>
                    <a:bodyPr/>
                    <a:lstStyle/>
                    <a:p>
                      <a:pPr algn="ctr"/>
                      <a:r>
                        <a:rPr lang="en-US" dirty="0" smtClean="0"/>
                        <a:t>8</a:t>
                      </a:r>
                      <a:endParaRPr lang="en-US" dirty="0"/>
                    </a:p>
                  </a:txBody>
                  <a:tcPr/>
                </a:tc>
                <a:tc>
                  <a:txBody>
                    <a:bodyPr/>
                    <a:lstStyle/>
                    <a:p>
                      <a:pPr algn="ctr"/>
                      <a:r>
                        <a:rPr lang="en-US" dirty="0" smtClean="0"/>
                        <a:t>384</a:t>
                      </a:r>
                      <a:endParaRPr lang="en-US" dirty="0"/>
                    </a:p>
                  </a:txBody>
                  <a:tcPr/>
                </a:tc>
                <a:tc>
                  <a:txBody>
                    <a:bodyPr/>
                    <a:lstStyle/>
                    <a:p>
                      <a:pPr algn="ctr"/>
                      <a:r>
                        <a:rPr lang="en-US" dirty="0" smtClean="0"/>
                        <a:t>2</a:t>
                      </a:r>
                      <a:endParaRPr lang="en-US" dirty="0"/>
                    </a:p>
                  </a:txBody>
                  <a:tcPr/>
                </a:tc>
              </a:tr>
              <a:tr h="370840">
                <a:tc>
                  <a:txBody>
                    <a:bodyPr/>
                    <a:lstStyle/>
                    <a:p>
                      <a:pPr algn="ctr"/>
                      <a:r>
                        <a:rPr lang="en-US" dirty="0" smtClean="0"/>
                        <a:t>FCF</a:t>
                      </a:r>
                      <a:endParaRPr lang="en-US" dirty="0"/>
                    </a:p>
                  </a:txBody>
                  <a:tcPr/>
                </a:tc>
                <a:tc>
                  <a:txBody>
                    <a:bodyPr/>
                    <a:lstStyle/>
                    <a:p>
                      <a:pPr algn="ctr"/>
                      <a:r>
                        <a:rPr lang="en-US" dirty="0" smtClean="0"/>
                        <a:t>DSN</a:t>
                      </a:r>
                      <a:endParaRPr lang="en-US" dirty="0"/>
                    </a:p>
                  </a:txBody>
                  <a:tcPr/>
                </a:tc>
                <a:tc>
                  <a:txBody>
                    <a:bodyPr/>
                    <a:lstStyle/>
                    <a:p>
                      <a:pPr algn="ctr"/>
                      <a:r>
                        <a:rPr lang="en-US" dirty="0" err="1" smtClean="0"/>
                        <a:t>Dest</a:t>
                      </a:r>
                      <a:r>
                        <a:rPr lang="en-US" dirty="0" smtClean="0"/>
                        <a:t> </a:t>
                      </a:r>
                      <a:r>
                        <a:rPr lang="en-US" dirty="0" err="1" smtClean="0"/>
                        <a:t>Addr</a:t>
                      </a:r>
                      <a:endParaRPr lang="en-US" dirty="0"/>
                    </a:p>
                  </a:txBody>
                  <a:tcPr/>
                </a:tc>
                <a:tc>
                  <a:txBody>
                    <a:bodyPr/>
                    <a:lstStyle/>
                    <a:p>
                      <a:pPr algn="ctr"/>
                      <a:r>
                        <a:rPr lang="en-US" dirty="0" smtClean="0"/>
                        <a:t>Source </a:t>
                      </a:r>
                      <a:r>
                        <a:rPr lang="en-US" dirty="0" err="1" smtClean="0"/>
                        <a:t>Addr</a:t>
                      </a:r>
                      <a:endParaRPr lang="en-US" dirty="0"/>
                    </a:p>
                  </a:txBody>
                  <a:tcPr/>
                </a:tc>
                <a:tc>
                  <a:txBody>
                    <a:bodyPr/>
                    <a:lstStyle/>
                    <a:p>
                      <a:pPr algn="ctr"/>
                      <a:r>
                        <a:rPr lang="en-US" dirty="0" smtClean="0"/>
                        <a:t>Payload</a:t>
                      </a:r>
                      <a:r>
                        <a:rPr lang="en-US" baseline="0" dirty="0" smtClean="0"/>
                        <a:t> (MSDU)</a:t>
                      </a:r>
                      <a:endParaRPr lang="en-US" dirty="0"/>
                    </a:p>
                  </a:txBody>
                  <a:tcPr/>
                </a:tc>
                <a:tc>
                  <a:txBody>
                    <a:bodyPr/>
                    <a:lstStyle/>
                    <a:p>
                      <a:pPr algn="ctr"/>
                      <a:r>
                        <a:rPr lang="en-US" dirty="0" smtClean="0"/>
                        <a:t>FCS</a:t>
                      </a:r>
                      <a:endParaRPr lang="en-US" dirty="0"/>
                    </a:p>
                  </a:txBody>
                  <a:tcPr/>
                </a:tc>
              </a:tr>
            </a:tbl>
          </a:graphicData>
        </a:graphic>
      </p:graphicFrame>
      <p:graphicFrame>
        <p:nvGraphicFramePr>
          <p:cNvPr id="8" name="Table 7"/>
          <p:cNvGraphicFramePr>
            <a:graphicFrameLocks noGrp="1"/>
          </p:cNvGraphicFramePr>
          <p:nvPr/>
        </p:nvGraphicFramePr>
        <p:xfrm>
          <a:off x="457200" y="4495800"/>
          <a:ext cx="8229600" cy="1010920"/>
        </p:xfrm>
        <a:graphic>
          <a:graphicData uri="http://schemas.openxmlformats.org/drawingml/2006/table">
            <a:tbl>
              <a:tblPr firstRow="1" bandRow="1">
                <a:tableStyleId>{5C22544A-7EE6-4342-B048-85BDC9FD1C3A}</a:tableStyleId>
              </a:tblPr>
              <a:tblGrid>
                <a:gridCol w="1073888"/>
                <a:gridCol w="584791"/>
                <a:gridCol w="956930"/>
                <a:gridCol w="1212112"/>
                <a:gridCol w="1786270"/>
                <a:gridCol w="1786270"/>
                <a:gridCol w="829339"/>
              </a:tblGrid>
              <a:tr h="370840">
                <a:tc>
                  <a:txBody>
                    <a:bodyPr/>
                    <a:lstStyle/>
                    <a:p>
                      <a:pPr algn="ctr"/>
                      <a:r>
                        <a:rPr lang="en-US" dirty="0" smtClean="0"/>
                        <a:t>Octets: 2</a:t>
                      </a:r>
                      <a:endParaRPr lang="en-US" dirty="0"/>
                    </a:p>
                  </a:txBody>
                  <a:tcPr/>
                </a:tc>
                <a:tc>
                  <a:txBody>
                    <a:bodyPr/>
                    <a:lstStyle/>
                    <a:p>
                      <a:pPr algn="ctr"/>
                      <a:r>
                        <a:rPr lang="en-US" dirty="0" smtClean="0"/>
                        <a:t>1</a:t>
                      </a:r>
                      <a:endParaRPr lang="en-US" dirty="0"/>
                    </a:p>
                  </a:txBody>
                  <a:tcPr/>
                </a:tc>
                <a:tc>
                  <a:txBody>
                    <a:bodyPr/>
                    <a:lstStyle/>
                    <a:p>
                      <a:pPr algn="ctr"/>
                      <a:r>
                        <a:rPr lang="en-US" dirty="0" smtClean="0"/>
                        <a:t>8</a:t>
                      </a:r>
                      <a:endParaRPr lang="en-US" dirty="0"/>
                    </a:p>
                  </a:txBody>
                  <a:tcPr/>
                </a:tc>
                <a:tc>
                  <a:txBody>
                    <a:bodyPr/>
                    <a:lstStyle/>
                    <a:p>
                      <a:pPr algn="ctr"/>
                      <a:r>
                        <a:rPr lang="en-US" dirty="0" smtClean="0"/>
                        <a:t>8</a:t>
                      </a:r>
                      <a:endParaRPr lang="en-US" dirty="0"/>
                    </a:p>
                  </a:txBody>
                  <a:tcPr/>
                </a:tc>
                <a:tc>
                  <a:txBody>
                    <a:bodyPr/>
                    <a:lstStyle/>
                    <a:p>
                      <a:pPr algn="ctr"/>
                      <a:r>
                        <a:rPr lang="en-US" dirty="0" smtClean="0"/>
                        <a:t>14</a:t>
                      </a:r>
                      <a:endParaRPr lang="en-US" dirty="0"/>
                    </a:p>
                  </a:txBody>
                  <a:tcPr/>
                </a:tc>
                <a:tc>
                  <a:txBody>
                    <a:bodyPr/>
                    <a:lstStyle/>
                    <a:p>
                      <a:pPr algn="ctr"/>
                      <a:r>
                        <a:rPr lang="en-US" dirty="0" smtClean="0"/>
                        <a:t>384</a:t>
                      </a:r>
                      <a:endParaRPr lang="en-US" dirty="0"/>
                    </a:p>
                  </a:txBody>
                  <a:tcPr/>
                </a:tc>
                <a:tc>
                  <a:txBody>
                    <a:bodyPr/>
                    <a:lstStyle/>
                    <a:p>
                      <a:pPr algn="ctr"/>
                      <a:r>
                        <a:rPr lang="en-US" dirty="0" smtClean="0"/>
                        <a:t>2</a:t>
                      </a:r>
                      <a:endParaRPr lang="en-US" dirty="0"/>
                    </a:p>
                  </a:txBody>
                  <a:tcPr/>
                </a:tc>
              </a:tr>
              <a:tr h="370840">
                <a:tc>
                  <a:txBody>
                    <a:bodyPr/>
                    <a:lstStyle/>
                    <a:p>
                      <a:pPr algn="ctr"/>
                      <a:r>
                        <a:rPr lang="en-US" dirty="0" smtClean="0"/>
                        <a:t>FCF</a:t>
                      </a:r>
                      <a:endParaRPr lang="en-US" dirty="0"/>
                    </a:p>
                  </a:txBody>
                  <a:tcPr/>
                </a:tc>
                <a:tc>
                  <a:txBody>
                    <a:bodyPr/>
                    <a:lstStyle/>
                    <a:p>
                      <a:pPr algn="ctr"/>
                      <a:r>
                        <a:rPr lang="en-US" dirty="0" smtClean="0"/>
                        <a:t>DSN</a:t>
                      </a:r>
                      <a:endParaRPr lang="en-US" dirty="0"/>
                    </a:p>
                  </a:txBody>
                  <a:tcPr/>
                </a:tc>
                <a:tc>
                  <a:txBody>
                    <a:bodyPr/>
                    <a:lstStyle/>
                    <a:p>
                      <a:pPr algn="ctr"/>
                      <a:r>
                        <a:rPr lang="en-US" dirty="0" err="1" smtClean="0"/>
                        <a:t>Dest</a:t>
                      </a:r>
                      <a:r>
                        <a:rPr lang="en-US" dirty="0" smtClean="0"/>
                        <a:t> </a:t>
                      </a:r>
                      <a:r>
                        <a:rPr lang="en-US" dirty="0" err="1" smtClean="0"/>
                        <a:t>Addr</a:t>
                      </a:r>
                      <a:endParaRPr lang="en-US" dirty="0"/>
                    </a:p>
                  </a:txBody>
                  <a:tcPr/>
                </a:tc>
                <a:tc>
                  <a:txBody>
                    <a:bodyPr/>
                    <a:lstStyle/>
                    <a:p>
                      <a:pPr algn="ctr"/>
                      <a:r>
                        <a:rPr lang="en-US" dirty="0" smtClean="0"/>
                        <a:t>Source </a:t>
                      </a:r>
                      <a:r>
                        <a:rPr lang="en-US" dirty="0" err="1" smtClean="0"/>
                        <a:t>Addr</a:t>
                      </a:r>
                      <a:endParaRPr lang="en-US" dirty="0"/>
                    </a:p>
                  </a:txBody>
                  <a:tcPr/>
                </a:tc>
                <a:tc>
                  <a:txBody>
                    <a:bodyPr/>
                    <a:lstStyle/>
                    <a:p>
                      <a:pPr algn="ctr"/>
                      <a:r>
                        <a:rPr lang="en-US" dirty="0" smtClean="0"/>
                        <a:t>Aux</a:t>
                      </a:r>
                      <a:r>
                        <a:rPr lang="en-US" baseline="0" dirty="0" smtClean="0"/>
                        <a:t> security </a:t>
                      </a:r>
                      <a:r>
                        <a:rPr lang="en-US" baseline="0" dirty="0" err="1" smtClean="0"/>
                        <a:t>hdr</a:t>
                      </a:r>
                      <a:endParaRPr lang="en-US" dirty="0"/>
                    </a:p>
                  </a:txBody>
                  <a:tcPr/>
                </a:tc>
                <a:tc>
                  <a:txBody>
                    <a:bodyPr/>
                    <a:lstStyle/>
                    <a:p>
                      <a:pPr algn="ctr"/>
                      <a:r>
                        <a:rPr lang="en-US" dirty="0" smtClean="0"/>
                        <a:t>Payload</a:t>
                      </a:r>
                      <a:r>
                        <a:rPr lang="en-US" baseline="0" dirty="0" smtClean="0"/>
                        <a:t> (MSDU)</a:t>
                      </a:r>
                      <a:endParaRPr lang="en-US" dirty="0"/>
                    </a:p>
                  </a:txBody>
                  <a:tcPr/>
                </a:tc>
                <a:tc>
                  <a:txBody>
                    <a:bodyPr/>
                    <a:lstStyle/>
                    <a:p>
                      <a:pPr algn="ctr"/>
                      <a:r>
                        <a:rPr lang="en-US" dirty="0" smtClean="0"/>
                        <a:t>FCS</a:t>
                      </a:r>
                      <a:endParaRPr lang="en-US" dirty="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Example:</a:t>
            </a:r>
            <a:br>
              <a:rPr lang="en-US" dirty="0" smtClean="0"/>
            </a:br>
            <a:r>
              <a:rPr lang="en-US" dirty="0" smtClean="0"/>
              <a:t> </a:t>
            </a:r>
            <a:r>
              <a:rPr lang="en-US" dirty="0" smtClean="0">
                <a:solidFill>
                  <a:schemeClr val="tx2">
                    <a:lumMod val="75000"/>
                  </a:schemeClr>
                </a:solidFill>
              </a:rPr>
              <a:t>LECIM High Gain DSSS PHY</a:t>
            </a:r>
            <a:endParaRPr lang="en-US" dirty="0"/>
          </a:p>
        </p:txBody>
      </p:sp>
      <p:sp>
        <p:nvSpPr>
          <p:cNvPr id="8" name="Subtitle 7"/>
          <p:cNvSpPr>
            <a:spLocks noGrp="1"/>
          </p:cNvSpPr>
          <p:nvPr>
            <p:ph type="subTitle" idx="1"/>
          </p:nvPr>
        </p:nvSpPr>
        <p:spPr/>
        <p:txBody>
          <a:bodyPr/>
          <a:lstStyle/>
          <a:p>
            <a:r>
              <a:rPr lang="en-US" dirty="0" smtClean="0"/>
              <a:t> (802.15-0511-01-004k)</a:t>
            </a:r>
            <a:endParaRPr lang="en-US"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Characteristics</a:t>
            </a:r>
            <a:endParaRPr lang="en-US" dirty="0"/>
          </a:p>
        </p:txBody>
      </p:sp>
      <p:sp>
        <p:nvSpPr>
          <p:cNvPr id="3" name="Content Placeholder 2"/>
          <p:cNvSpPr>
            <a:spLocks noGrp="1"/>
          </p:cNvSpPr>
          <p:nvPr>
            <p:ph idx="1"/>
          </p:nvPr>
        </p:nvSpPr>
        <p:spPr>
          <a:xfrm>
            <a:off x="457200" y="1524000"/>
            <a:ext cx="8229600" cy="3581400"/>
          </a:xfrm>
        </p:spPr>
        <p:txBody>
          <a:bodyPr>
            <a:normAutofit lnSpcReduction="10000"/>
          </a:bodyPr>
          <a:lstStyle/>
          <a:p>
            <a:r>
              <a:rPr lang="en-US" dirty="0" smtClean="0"/>
              <a:t>For this example:</a:t>
            </a:r>
          </a:p>
          <a:p>
            <a:pPr lvl="1"/>
            <a:r>
              <a:rPr lang="en-US" dirty="0" smtClean="0"/>
              <a:t>Rate ½ FEC </a:t>
            </a:r>
          </a:p>
          <a:p>
            <a:pPr lvl="1"/>
            <a:r>
              <a:rPr lang="en-US" dirty="0" smtClean="0"/>
              <a:t>SHR 16 symbols = </a:t>
            </a:r>
            <a:r>
              <a:rPr lang="en-US" dirty="0" smtClean="0"/>
              <a:t>16 </a:t>
            </a:r>
            <a:r>
              <a:rPr lang="en-US" dirty="0" smtClean="0"/>
              <a:t>bit times (per PPDU)</a:t>
            </a:r>
          </a:p>
          <a:p>
            <a:pPr lvl="1"/>
            <a:r>
              <a:rPr lang="en-US" dirty="0" smtClean="0"/>
              <a:t>PPDU payload size fixed at </a:t>
            </a:r>
            <a:r>
              <a:rPr lang="en-US" dirty="0" smtClean="0"/>
              <a:t>24 </a:t>
            </a:r>
            <a:r>
              <a:rPr lang="en-US" dirty="0" smtClean="0"/>
              <a:t>octets</a:t>
            </a:r>
          </a:p>
          <a:p>
            <a:pPr lvl="1"/>
            <a:r>
              <a:rPr lang="en-US" dirty="0" smtClean="0"/>
              <a:t>Zero-length PHR (no size or signaling)</a:t>
            </a:r>
          </a:p>
          <a:p>
            <a:pPr lvl="1"/>
            <a:r>
              <a:rPr lang="en-US" dirty="0" smtClean="0"/>
              <a:t>PPDU duration @ 8kbps (after coding)  </a:t>
            </a:r>
            <a:r>
              <a:rPr lang="en-US" dirty="0" smtClean="0"/>
              <a:t>~</a:t>
            </a:r>
            <a:r>
              <a:rPr lang="en-US" dirty="0" smtClean="0"/>
              <a:t> 25ms</a:t>
            </a:r>
            <a:endParaRPr lang="en-US" dirty="0" smtClean="0"/>
          </a:p>
          <a:p>
            <a:pPr lvl="1">
              <a:buNone/>
            </a:pPr>
            <a:r>
              <a:rPr lang="en-US" dirty="0" smtClean="0"/>
              <a:t> </a:t>
            </a:r>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24</a:t>
            </a:fld>
            <a:endParaRPr lang="en-US" dirty="0"/>
          </a:p>
        </p:txBody>
      </p:sp>
      <p:graphicFrame>
        <p:nvGraphicFramePr>
          <p:cNvPr id="9" name="Table 8"/>
          <p:cNvGraphicFramePr>
            <a:graphicFrameLocks noGrp="1"/>
          </p:cNvGraphicFramePr>
          <p:nvPr/>
        </p:nvGraphicFramePr>
        <p:xfrm>
          <a:off x="1066800" y="4876800"/>
          <a:ext cx="7086600" cy="1402080"/>
        </p:xfrm>
        <a:graphic>
          <a:graphicData uri="http://schemas.openxmlformats.org/drawingml/2006/table">
            <a:tbl>
              <a:tblPr/>
              <a:tblGrid>
                <a:gridCol w="3393584"/>
                <a:gridCol w="3693016"/>
              </a:tblGrid>
              <a:tr h="342900">
                <a:tc>
                  <a:txBody>
                    <a:bodyPr/>
                    <a:lstStyle/>
                    <a:p>
                      <a:pPr marL="0" marR="0" algn="ctr">
                        <a:lnSpc>
                          <a:spcPct val="115000"/>
                        </a:lnSpc>
                        <a:spcBef>
                          <a:spcPts val="0"/>
                        </a:spcBef>
                        <a:spcAft>
                          <a:spcPts val="0"/>
                        </a:spcAft>
                      </a:pPr>
                      <a:endParaRPr lang="en-US" sz="2000" dirty="0">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2000">
                          <a:latin typeface="Calibri"/>
                          <a:ea typeface="Calibri"/>
                          <a:cs typeface="Times New Roman"/>
                        </a:rPr>
                        <a:t>Octets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gn="ctr">
                        <a:lnSpc>
                          <a:spcPct val="115000"/>
                        </a:lnSpc>
                        <a:spcBef>
                          <a:spcPts val="0"/>
                        </a:spcBef>
                        <a:spcAft>
                          <a:spcPts val="0"/>
                        </a:spcAft>
                      </a:pPr>
                      <a:r>
                        <a:rPr lang="en-US" sz="2000">
                          <a:latin typeface="Calibri"/>
                          <a:ea typeface="Calibri"/>
                          <a:cs typeface="Times New Roman"/>
                        </a:rPr>
                        <a:t>16 symbols (32 bit times)</a:t>
                      </a: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24</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gn="ctr">
                        <a:lnSpc>
                          <a:spcPct val="115000"/>
                        </a:lnSpc>
                        <a:spcBef>
                          <a:spcPts val="0"/>
                        </a:spcBef>
                        <a:spcAft>
                          <a:spcPts val="0"/>
                        </a:spcAft>
                      </a:pPr>
                      <a:r>
                        <a:rPr lang="en-US" sz="2000">
                          <a:latin typeface="Calibri"/>
                          <a:ea typeface="Calibri"/>
                          <a:cs typeface="Times New Roman"/>
                        </a:rPr>
                        <a:t>Preamble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a:latin typeface="Calibri"/>
                          <a:ea typeface="Calibri"/>
                          <a:cs typeface="Times New Roman"/>
                        </a:rPr>
                        <a:t>PSDU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900">
                <a:tc>
                  <a:txBody>
                    <a:bodyPr/>
                    <a:lstStyle/>
                    <a:p>
                      <a:pPr marL="0" marR="0" algn="ctr">
                        <a:lnSpc>
                          <a:spcPct val="115000"/>
                        </a:lnSpc>
                        <a:spcBef>
                          <a:spcPts val="0"/>
                        </a:spcBef>
                        <a:spcAft>
                          <a:spcPts val="0"/>
                        </a:spcAft>
                      </a:pPr>
                      <a:r>
                        <a:rPr lang="en-US" sz="2000">
                          <a:latin typeface="Calibri"/>
                          <a:ea typeface="Calibri"/>
                          <a:cs typeface="Times New Roman"/>
                        </a:rPr>
                        <a:t>SHR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a:latin typeface="Calibri"/>
                          <a:ea typeface="Calibri"/>
                          <a:cs typeface="Times New Roman"/>
                        </a:rPr>
                        <a:t>PHY Payload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State information associated with MPDU</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smtClean="0"/>
              <a:t>Context ID: Assigned by upper layer process [provisioned or discovered] 		</a:t>
            </a:r>
          </a:p>
          <a:p>
            <a:r>
              <a:rPr lang="en-US" dirty="0" smtClean="0"/>
              <a:t>Fragments always acknowledged</a:t>
            </a:r>
          </a:p>
          <a:p>
            <a:r>
              <a:rPr lang="en-US" dirty="0" smtClean="0"/>
              <a:t>Fragment sequence ID </a:t>
            </a:r>
          </a:p>
          <a:p>
            <a:pPr lvl="1"/>
            <a:r>
              <a:rPr lang="en-US" dirty="0" smtClean="0"/>
              <a:t>Assigned when MPDU generated by MAC (DSN/BSN)</a:t>
            </a:r>
          </a:p>
          <a:p>
            <a:r>
              <a:rPr lang="en-US" dirty="0" smtClean="0"/>
              <a:t>PHY specific transmit parameters w/service request</a:t>
            </a:r>
          </a:p>
          <a:p>
            <a:pPr lvl="1"/>
            <a:r>
              <a:rPr lang="en-US" dirty="0" smtClean="0"/>
              <a:t>Parameter set to use for initial transfer (fragment 1) [TX power, Spreading Factor, FEC] </a:t>
            </a:r>
          </a:p>
          <a:p>
            <a:pPr lvl="1"/>
            <a:r>
              <a:rPr lang="en-US" dirty="0" smtClean="0"/>
              <a:t>Parameter set and ranges that can be adjusted fragment to fragment</a:t>
            </a:r>
          </a:p>
          <a:p>
            <a:endParaRPr lang="en-US"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MPDU Construction and Fragmentation</a:t>
            </a:r>
            <a:endParaRPr lang="en-US" sz="3600"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26</a:t>
            </a:fld>
            <a:endParaRPr lang="en-US" dirty="0"/>
          </a:p>
        </p:txBody>
      </p:sp>
      <p:pic>
        <p:nvPicPr>
          <p:cNvPr id="35841" name="Picture 1"/>
          <p:cNvPicPr>
            <a:picLocks noChangeAspect="1" noChangeArrowheads="1"/>
          </p:cNvPicPr>
          <p:nvPr/>
        </p:nvPicPr>
        <p:blipFill>
          <a:blip r:embed="rId2" cstate="print"/>
          <a:srcRect/>
          <a:stretch>
            <a:fillRect/>
          </a:stretch>
        </p:blipFill>
        <p:spPr bwMode="auto">
          <a:xfrm>
            <a:off x="758662" y="1371600"/>
            <a:ext cx="7731140" cy="48768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PPDU Construction</a:t>
            </a:r>
            <a:endParaRPr lang="en-US" dirty="0"/>
          </a:p>
        </p:txBody>
      </p:sp>
      <p:sp>
        <p:nvSpPr>
          <p:cNvPr id="3" name="Content Placeholder 2"/>
          <p:cNvSpPr>
            <a:spLocks noGrp="1"/>
          </p:cNvSpPr>
          <p:nvPr>
            <p:ph idx="1"/>
          </p:nvPr>
        </p:nvSpPr>
        <p:spPr>
          <a:xfrm>
            <a:off x="457200" y="1447800"/>
            <a:ext cx="8229600" cy="685799"/>
          </a:xfrm>
        </p:spPr>
        <p:txBody>
          <a:bodyPr/>
          <a:lstStyle/>
          <a:p>
            <a:pPr>
              <a:buNone/>
            </a:pPr>
            <a:r>
              <a:rPr lang="en-US" dirty="0" smtClean="0"/>
              <a:t>Proposed PPDU payload 20 octets</a:t>
            </a:r>
            <a:endParaRPr lang="en-US"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27</a:t>
            </a:fld>
            <a:endParaRPr lang="en-US" dirty="0"/>
          </a:p>
        </p:txBody>
      </p:sp>
      <p:graphicFrame>
        <p:nvGraphicFramePr>
          <p:cNvPr id="8" name="Table 7"/>
          <p:cNvGraphicFramePr>
            <a:graphicFrameLocks noGrp="1"/>
          </p:cNvGraphicFramePr>
          <p:nvPr/>
        </p:nvGraphicFramePr>
        <p:xfrm>
          <a:off x="914400" y="2133600"/>
          <a:ext cx="7086600" cy="1051560"/>
        </p:xfrm>
        <a:graphic>
          <a:graphicData uri="http://schemas.openxmlformats.org/drawingml/2006/table">
            <a:tbl>
              <a:tblPr/>
              <a:tblGrid>
                <a:gridCol w="3393584"/>
                <a:gridCol w="3693016"/>
              </a:tblGrid>
              <a:tr h="285750">
                <a:tc>
                  <a:txBody>
                    <a:bodyPr/>
                    <a:lstStyle/>
                    <a:p>
                      <a:pPr marL="0" marR="0" algn="ctr">
                        <a:lnSpc>
                          <a:spcPct val="115000"/>
                        </a:lnSpc>
                        <a:spcBef>
                          <a:spcPts val="0"/>
                        </a:spcBef>
                        <a:spcAft>
                          <a:spcPts val="0"/>
                        </a:spcAft>
                      </a:pPr>
                      <a:endParaRPr lang="en-US" sz="2000" dirty="0">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15000"/>
                        </a:lnSpc>
                        <a:spcBef>
                          <a:spcPts val="0"/>
                        </a:spcBef>
                        <a:spcAft>
                          <a:spcPts val="0"/>
                        </a:spcAft>
                      </a:pPr>
                      <a:r>
                        <a:rPr lang="en-US" sz="2000">
                          <a:latin typeface="Calibri"/>
                          <a:ea typeface="Calibri"/>
                          <a:cs typeface="Times New Roman"/>
                        </a:rPr>
                        <a:t>Octets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750">
                <a:tc>
                  <a:txBody>
                    <a:bodyPr/>
                    <a:lstStyle/>
                    <a:p>
                      <a:pPr marL="0" marR="0" algn="ctr">
                        <a:lnSpc>
                          <a:spcPct val="115000"/>
                        </a:lnSpc>
                        <a:spcBef>
                          <a:spcPts val="0"/>
                        </a:spcBef>
                        <a:spcAft>
                          <a:spcPts val="0"/>
                        </a:spcAft>
                      </a:pPr>
                      <a:r>
                        <a:rPr lang="en-US" sz="2000">
                          <a:latin typeface="Calibri"/>
                          <a:ea typeface="Calibri"/>
                          <a:cs typeface="Times New Roman"/>
                        </a:rPr>
                        <a:t>16 symbols (32 bit times)</a:t>
                      </a: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smtClean="0">
                          <a:latin typeface="Calibri"/>
                          <a:ea typeface="Calibri"/>
                          <a:cs typeface="Times New Roman"/>
                        </a:rPr>
                        <a:t>24</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750">
                <a:tc>
                  <a:txBody>
                    <a:bodyPr/>
                    <a:lstStyle/>
                    <a:p>
                      <a:pPr marL="0" marR="0" algn="ctr">
                        <a:lnSpc>
                          <a:spcPct val="115000"/>
                        </a:lnSpc>
                        <a:spcBef>
                          <a:spcPts val="0"/>
                        </a:spcBef>
                        <a:spcAft>
                          <a:spcPts val="0"/>
                        </a:spcAft>
                      </a:pPr>
                      <a:r>
                        <a:rPr lang="en-US" sz="2000" dirty="0">
                          <a:latin typeface="Calibri"/>
                          <a:ea typeface="Calibri"/>
                          <a:cs typeface="Times New Roman"/>
                        </a:rPr>
                        <a:t>Preamble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a:latin typeface="Calibri"/>
                          <a:ea typeface="Calibri"/>
                          <a:cs typeface="Times New Roman"/>
                        </a:rPr>
                        <a:t>PSDU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685800" y="4495800"/>
          <a:ext cx="8153401" cy="1371600"/>
        </p:xfrm>
        <a:graphic>
          <a:graphicData uri="http://schemas.openxmlformats.org/drawingml/2006/table">
            <a:tbl>
              <a:tblPr firstRow="1" bandRow="1">
                <a:tableStyleId>{5C22544A-7EE6-4342-B048-85BDC9FD1C3A}</a:tableStyleId>
              </a:tblPr>
              <a:tblGrid>
                <a:gridCol w="762000"/>
                <a:gridCol w="609600"/>
                <a:gridCol w="914400"/>
                <a:gridCol w="1143000"/>
                <a:gridCol w="697717"/>
                <a:gridCol w="1155483"/>
                <a:gridCol w="646021"/>
                <a:gridCol w="1435599"/>
                <a:gridCol w="789581"/>
              </a:tblGrid>
              <a:tr h="0">
                <a:tc>
                  <a:txBody>
                    <a:bodyPr/>
                    <a:lstStyle/>
                    <a:p>
                      <a:r>
                        <a:rPr lang="en-US" dirty="0" smtClean="0"/>
                        <a:t>Bits:4</a:t>
                      </a:r>
                      <a:endParaRPr lang="en-US" dirty="0"/>
                    </a:p>
                  </a:txBody>
                  <a:tcPr/>
                </a:tc>
                <a:tc>
                  <a:txBody>
                    <a:bodyPr/>
                    <a:lstStyle/>
                    <a:p>
                      <a:r>
                        <a:rPr lang="en-US" baseline="0" dirty="0" smtClean="0"/>
                        <a:t>1</a:t>
                      </a:r>
                      <a:r>
                        <a:rPr lang="en-US" dirty="0" smtClean="0"/>
                        <a:t>6</a:t>
                      </a:r>
                      <a:endParaRPr lang="en-US" dirty="0"/>
                    </a:p>
                  </a:txBody>
                  <a:tcPr/>
                </a:tc>
                <a:tc>
                  <a:txBody>
                    <a:bodyPr/>
                    <a:lstStyle/>
                    <a:p>
                      <a:r>
                        <a:rPr lang="en-US" dirty="0" smtClean="0"/>
                        <a:t>4</a:t>
                      </a:r>
                      <a:endParaRPr lang="en-US" dirty="0"/>
                    </a:p>
                  </a:txBody>
                  <a:tcPr/>
                </a:tc>
                <a:tc>
                  <a:txBody>
                    <a:bodyPr/>
                    <a:lstStyle/>
                    <a:p>
                      <a:r>
                        <a:rPr lang="en-US" dirty="0" smtClean="0"/>
                        <a:t>7</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7</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15*8</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32</a:t>
                      </a:r>
                      <a:endParaRPr lang="en-US" dirty="0"/>
                    </a:p>
                  </a:txBody>
                  <a:tcPr/>
                </a:tc>
              </a:tr>
              <a:tr h="0">
                <a:tc>
                  <a:txBody>
                    <a:bodyPr/>
                    <a:lstStyle/>
                    <a:p>
                      <a:r>
                        <a:rPr lang="en-US" dirty="0" err="1" smtClean="0"/>
                        <a:t>Frag</a:t>
                      </a:r>
                      <a:r>
                        <a:rPr lang="en-US" dirty="0" smtClean="0"/>
                        <a:t> </a:t>
                      </a:r>
                      <a:r>
                        <a:rPr lang="en-US" dirty="0" err="1" smtClean="0"/>
                        <a:t>Hdr</a:t>
                      </a:r>
                      <a:endParaRPr lang="en-US" dirty="0"/>
                    </a:p>
                  </a:txBody>
                  <a:tcPr/>
                </a:tc>
                <a:tc>
                  <a:txBody>
                    <a:bodyPr/>
                    <a:lstStyle/>
                    <a:p>
                      <a:r>
                        <a:rPr lang="en-US" dirty="0" smtClean="0"/>
                        <a:t>CID</a:t>
                      </a:r>
                      <a:endParaRPr lang="en-US" dirty="0"/>
                    </a:p>
                  </a:txBody>
                  <a:tcPr/>
                </a:tc>
                <a:tc>
                  <a:txBody>
                    <a:bodyPr/>
                    <a:lstStyle/>
                    <a:p>
                      <a:r>
                        <a:rPr lang="en-US" dirty="0" smtClean="0"/>
                        <a:t>Sequ.ID</a:t>
                      </a:r>
                      <a:endParaRPr lang="en-US" dirty="0"/>
                    </a:p>
                  </a:txBody>
                  <a:tcPr/>
                </a:tc>
                <a:tc>
                  <a:txBody>
                    <a:bodyPr/>
                    <a:lstStyle/>
                    <a:p>
                      <a:r>
                        <a:rPr lang="en-US" dirty="0" smtClean="0"/>
                        <a:t>Fragment Number</a:t>
                      </a:r>
                      <a:endParaRPr lang="en-US" dirty="0"/>
                    </a:p>
                  </a:txBody>
                  <a:tcPr/>
                </a:tc>
                <a:tc>
                  <a:txBody>
                    <a:bodyPr/>
                    <a:lstStyle/>
                    <a:p>
                      <a:r>
                        <a:rPr lang="en-US" dirty="0" smtClean="0"/>
                        <a:t>Sec</a:t>
                      </a:r>
                      <a:endParaRPr lang="en-US" dirty="0"/>
                    </a:p>
                  </a:txBody>
                  <a:tcPr/>
                </a:tc>
                <a:tc>
                  <a:txBody>
                    <a:bodyPr/>
                    <a:lstStyle/>
                    <a:p>
                      <a:r>
                        <a:rPr lang="en-US" dirty="0" smtClean="0"/>
                        <a:t>More/end</a:t>
                      </a:r>
                      <a:endParaRPr lang="en-US" dirty="0"/>
                    </a:p>
                  </a:txBody>
                  <a:tcPr/>
                </a:tc>
                <a:tc>
                  <a:txBody>
                    <a:bodyPr/>
                    <a:lstStyle/>
                    <a:p>
                      <a:r>
                        <a:rPr lang="en-US" dirty="0" smtClean="0"/>
                        <a:t>PHY</a:t>
                      </a:r>
                    </a:p>
                    <a:p>
                      <a:r>
                        <a:rPr lang="en-US" baseline="0" dirty="0" smtClean="0"/>
                        <a:t>info</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MPDU Data Fragment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FCS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/MIC</a:t>
                      </a:r>
                      <a:endParaRPr lang="en-US" dirty="0"/>
                    </a:p>
                  </a:txBody>
                  <a:tcPr/>
                </a:tc>
              </a:tr>
              <a:tr h="0">
                <a:tc gridSpan="7">
                  <a:txBody>
                    <a:bodyPr/>
                    <a:lstStyle/>
                    <a:p>
                      <a:pPr algn="ctr"/>
                      <a:r>
                        <a:rPr lang="en-US" dirty="0" smtClean="0"/>
                        <a:t>Octets: </a:t>
                      </a:r>
                      <a:r>
                        <a:rPr lang="en-US" dirty="0" smtClean="0"/>
                        <a:t>5</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4</a:t>
                      </a:r>
                      <a:endParaRPr lang="en-US" dirty="0"/>
                    </a:p>
                  </a:txBody>
                  <a:tcPr/>
                </a:tc>
              </a:tr>
            </a:tbl>
          </a:graphicData>
        </a:graphic>
      </p:graphicFrame>
      <p:cxnSp>
        <p:nvCxnSpPr>
          <p:cNvPr id="11" name="Straight Connector 10"/>
          <p:cNvCxnSpPr/>
          <p:nvPr/>
        </p:nvCxnSpPr>
        <p:spPr>
          <a:xfrm flipH="1">
            <a:off x="762000" y="3200400"/>
            <a:ext cx="3505200" cy="129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001000" y="3200400"/>
            <a:ext cx="838200" cy="12954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r>
              <a:rPr lang="en-US" dirty="0" smtClean="0"/>
              <a:t>Fragmentation Cell Construction</a:t>
            </a:r>
            <a:endParaRPr lang="en-US" dirty="0"/>
          </a:p>
        </p:txBody>
      </p:sp>
      <p:sp>
        <p:nvSpPr>
          <p:cNvPr id="3" name="Content Placeholder 2"/>
          <p:cNvSpPr>
            <a:spLocks noGrp="1"/>
          </p:cNvSpPr>
          <p:nvPr>
            <p:ph idx="1"/>
          </p:nvPr>
        </p:nvSpPr>
        <p:spPr>
          <a:xfrm>
            <a:off x="457200" y="2971800"/>
            <a:ext cx="8229600" cy="3048000"/>
          </a:xfrm>
        </p:spPr>
        <p:txBody>
          <a:bodyPr>
            <a:normAutofit/>
          </a:bodyPr>
          <a:lstStyle/>
          <a:p>
            <a:r>
              <a:rPr lang="en-US" dirty="0" smtClean="0"/>
              <a:t>PHY info (specific to PHY)</a:t>
            </a:r>
          </a:p>
          <a:p>
            <a:pPr lvl="1"/>
            <a:r>
              <a:rPr lang="en-US" dirty="0" smtClean="0"/>
              <a:t>Medium quality/status feedback </a:t>
            </a:r>
          </a:p>
          <a:p>
            <a:pPr lvl="1"/>
            <a:r>
              <a:rPr lang="en-US" dirty="0" smtClean="0"/>
              <a:t>Spreading factor to use in </a:t>
            </a:r>
            <a:r>
              <a:rPr lang="en-US" dirty="0" smtClean="0"/>
              <a:t>reply</a:t>
            </a:r>
            <a:endParaRPr lang="en-US" dirty="0" smtClean="0"/>
          </a:p>
          <a:p>
            <a:pPr lvl="1"/>
            <a:endParaRPr lang="en-US" dirty="0" smtClean="0"/>
          </a:p>
          <a:p>
            <a:pPr lvl="2"/>
            <a:endParaRPr lang="en-US" dirty="0" smtClean="0"/>
          </a:p>
          <a:p>
            <a:pPr lvl="2"/>
            <a:endParaRPr lang="en-US" dirty="0" smtClean="0"/>
          </a:p>
          <a:p>
            <a:pPr lvl="2"/>
            <a:endParaRPr lang="en-US" dirty="0" smtClean="0"/>
          </a:p>
          <a:p>
            <a:endParaRPr lang="en-US"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28</a:t>
            </a:fld>
            <a:endParaRPr lang="en-US" dirty="0"/>
          </a:p>
        </p:txBody>
      </p:sp>
      <p:graphicFrame>
        <p:nvGraphicFramePr>
          <p:cNvPr id="7" name="Table 6"/>
          <p:cNvGraphicFramePr>
            <a:graphicFrameLocks noGrp="1"/>
          </p:cNvGraphicFramePr>
          <p:nvPr/>
        </p:nvGraphicFramePr>
        <p:xfrm>
          <a:off x="457200" y="1143000"/>
          <a:ext cx="8153401" cy="1381760"/>
        </p:xfrm>
        <a:graphic>
          <a:graphicData uri="http://schemas.openxmlformats.org/drawingml/2006/table">
            <a:tbl>
              <a:tblPr firstRow="1" bandRow="1">
                <a:tableStyleId>{5C22544A-7EE6-4342-B048-85BDC9FD1C3A}</a:tableStyleId>
              </a:tblPr>
              <a:tblGrid>
                <a:gridCol w="838199"/>
                <a:gridCol w="1143000"/>
                <a:gridCol w="1160477"/>
                <a:gridCol w="571083"/>
                <a:gridCol w="1274271"/>
                <a:gridCol w="712434"/>
                <a:gridCol w="1583184"/>
                <a:gridCol w="870753"/>
              </a:tblGrid>
              <a:tr h="370840">
                <a:tc>
                  <a:txBody>
                    <a:bodyPr/>
                    <a:lstStyle/>
                    <a:p>
                      <a:r>
                        <a:rPr lang="en-US" dirty="0" smtClean="0"/>
                        <a:t>Bits:</a:t>
                      </a:r>
                      <a:r>
                        <a:rPr lang="en-US" baseline="0" dirty="0" smtClean="0"/>
                        <a:t>1</a:t>
                      </a:r>
                      <a:r>
                        <a:rPr lang="en-US" dirty="0" smtClean="0"/>
                        <a:t>6</a:t>
                      </a:r>
                      <a:endParaRPr lang="en-US" dirty="0"/>
                    </a:p>
                  </a:txBody>
                  <a:tcPr/>
                </a:tc>
                <a:tc>
                  <a:txBody>
                    <a:bodyPr/>
                    <a:lstStyle/>
                    <a:p>
                      <a:r>
                        <a:rPr lang="en-US" dirty="0" smtClean="0"/>
                        <a:t>8</a:t>
                      </a:r>
                      <a:endParaRPr lang="en-US" dirty="0"/>
                    </a:p>
                  </a:txBody>
                  <a:tcPr/>
                </a:tc>
                <a:tc>
                  <a:txBody>
                    <a:bodyPr/>
                    <a:lstStyle/>
                    <a:p>
                      <a:r>
                        <a:rPr lang="en-US" dirty="0" smtClean="0"/>
                        <a:t>7</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15*8</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32</a:t>
                      </a:r>
                      <a:endParaRPr lang="en-US" dirty="0"/>
                    </a:p>
                  </a:txBody>
                  <a:tcPr/>
                </a:tc>
              </a:tr>
              <a:tr h="370840">
                <a:tc>
                  <a:txBody>
                    <a:bodyPr/>
                    <a:lstStyle/>
                    <a:p>
                      <a:r>
                        <a:rPr lang="en-US" dirty="0" smtClean="0"/>
                        <a:t>CID</a:t>
                      </a:r>
                      <a:endParaRPr lang="en-US" dirty="0"/>
                    </a:p>
                  </a:txBody>
                  <a:tcPr/>
                </a:tc>
                <a:tc>
                  <a:txBody>
                    <a:bodyPr/>
                    <a:lstStyle/>
                    <a:p>
                      <a:r>
                        <a:rPr lang="en-US" dirty="0" smtClean="0"/>
                        <a:t>Sequence ID</a:t>
                      </a:r>
                      <a:endParaRPr lang="en-US" dirty="0"/>
                    </a:p>
                  </a:txBody>
                  <a:tcPr/>
                </a:tc>
                <a:tc>
                  <a:txBody>
                    <a:bodyPr/>
                    <a:lstStyle/>
                    <a:p>
                      <a:r>
                        <a:rPr lang="en-US" dirty="0" smtClean="0"/>
                        <a:t>Fragment Number</a:t>
                      </a:r>
                      <a:endParaRPr lang="en-US" dirty="0"/>
                    </a:p>
                  </a:txBody>
                  <a:tcPr/>
                </a:tc>
                <a:tc>
                  <a:txBody>
                    <a:bodyPr/>
                    <a:lstStyle/>
                    <a:p>
                      <a:r>
                        <a:rPr lang="en-US" dirty="0" smtClean="0"/>
                        <a:t>Sec</a:t>
                      </a:r>
                      <a:endParaRPr lang="en-US" dirty="0"/>
                    </a:p>
                  </a:txBody>
                  <a:tcPr/>
                </a:tc>
                <a:tc>
                  <a:txBody>
                    <a:bodyPr/>
                    <a:lstStyle/>
                    <a:p>
                      <a:r>
                        <a:rPr lang="en-US" dirty="0" smtClean="0"/>
                        <a:t>More/end</a:t>
                      </a:r>
                      <a:endParaRPr lang="en-US" dirty="0"/>
                    </a:p>
                  </a:txBody>
                  <a:tcPr/>
                </a:tc>
                <a:tc>
                  <a:txBody>
                    <a:bodyPr/>
                    <a:lstStyle/>
                    <a:p>
                      <a:r>
                        <a:rPr lang="en-US" dirty="0" smtClean="0"/>
                        <a:t>PHY</a:t>
                      </a:r>
                    </a:p>
                    <a:p>
                      <a:r>
                        <a:rPr lang="en-US" baseline="0" dirty="0" smtClean="0"/>
                        <a:t>info</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MPDU Data Fragment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FCS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/MIC</a:t>
                      </a:r>
                      <a:endParaRPr lang="en-US" dirty="0"/>
                    </a:p>
                  </a:txBody>
                  <a:tcPr/>
                </a:tc>
              </a:tr>
              <a:tr h="370840">
                <a:tc gridSpan="6">
                  <a:txBody>
                    <a:bodyPr/>
                    <a:lstStyle/>
                    <a:p>
                      <a:r>
                        <a:rPr lang="en-US" dirty="0" smtClean="0"/>
                        <a:t>Octets:  6</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4</a:t>
                      </a:r>
                      <a:endParaRPr lang="en-US" dirty="0"/>
                    </a:p>
                  </a:txBody>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Adaptation</a:t>
            </a:r>
            <a:endParaRPr lang="en-US" dirty="0"/>
          </a:p>
        </p:txBody>
      </p:sp>
      <p:sp>
        <p:nvSpPr>
          <p:cNvPr id="3" name="Content Placeholder 2"/>
          <p:cNvSpPr>
            <a:spLocks noGrp="1"/>
          </p:cNvSpPr>
          <p:nvPr>
            <p:ph idx="1"/>
          </p:nvPr>
        </p:nvSpPr>
        <p:spPr/>
        <p:txBody>
          <a:bodyPr>
            <a:normAutofit/>
          </a:bodyPr>
          <a:lstStyle/>
          <a:p>
            <a:r>
              <a:rPr lang="en-US" dirty="0" smtClean="0"/>
              <a:t>Per fragment Acknowledgment</a:t>
            </a:r>
          </a:p>
          <a:p>
            <a:pPr lvl="1"/>
            <a:r>
              <a:rPr lang="en-US" dirty="0" smtClean="0"/>
              <a:t>Acknowledgment contains receive quality that can be used for adaptation</a:t>
            </a:r>
          </a:p>
          <a:p>
            <a:pPr lvl="1"/>
            <a:r>
              <a:rPr lang="en-US" dirty="0" smtClean="0"/>
              <a:t>Lack of acknowledgement (failure) can be used for adaptation</a:t>
            </a:r>
          </a:p>
          <a:p>
            <a:r>
              <a:rPr lang="en-US" dirty="0" smtClean="0"/>
              <a:t>Parameters that can be adjusted</a:t>
            </a:r>
          </a:p>
          <a:p>
            <a:pPr lvl="1"/>
            <a:r>
              <a:rPr lang="en-US" dirty="0" smtClean="0"/>
              <a:t>Spreading factor (data rate)</a:t>
            </a:r>
          </a:p>
          <a:p>
            <a:pPr lvl="1"/>
            <a:r>
              <a:rPr lang="en-US" dirty="0" smtClean="0"/>
              <a:t>Transmit power </a:t>
            </a:r>
          </a:p>
          <a:p>
            <a:pPr lvl="1"/>
            <a:endParaRPr lang="en-US" dirty="0" smtClean="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since July (SF)</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Worked on open issues and questions from July</a:t>
            </a:r>
          </a:p>
          <a:p>
            <a:pPr lvl="1"/>
            <a:r>
              <a:rPr lang="en-US" dirty="0" smtClean="0"/>
              <a:t>Presented “open questions” in SF and had some very lively discussion</a:t>
            </a:r>
          </a:p>
          <a:p>
            <a:pPr lvl="1"/>
            <a:r>
              <a:rPr lang="en-US" dirty="0" smtClean="0"/>
              <a:t>Follow-up email discussions with interested people provided some good ideas</a:t>
            </a:r>
          </a:p>
          <a:p>
            <a:pPr lvl="1"/>
            <a:r>
              <a:rPr lang="en-US" dirty="0" smtClean="0"/>
              <a:t>Discussed input and ideas on TG4k teleconferences provided more ideas</a:t>
            </a:r>
          </a:p>
          <a:p>
            <a:r>
              <a:rPr lang="en-US" dirty="0" smtClean="0"/>
              <a:t>Applied to the preliminary PHY proposals presented in SF and details provided for this meeting (Sept 2011 Okinawa)</a:t>
            </a:r>
            <a:endParaRPr lang="en-US"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dirty="0" smtClean="0"/>
              <a:t>Example:</a:t>
            </a:r>
            <a:br>
              <a:rPr lang="en-US" dirty="0" smtClean="0"/>
            </a:br>
            <a:r>
              <a:rPr lang="en-US" dirty="0" smtClean="0">
                <a:solidFill>
                  <a:schemeClr val="tx2">
                    <a:lumMod val="75000"/>
                  </a:schemeClr>
                </a:solidFill>
              </a:rPr>
              <a:t> 802.15.4-2011 BPSK 20kbps</a:t>
            </a:r>
            <a:endParaRPr lang="en-US" dirty="0"/>
          </a:p>
        </p:txBody>
      </p:sp>
      <p:sp>
        <p:nvSpPr>
          <p:cNvPr id="8" name="Subtitle 7"/>
          <p:cNvSpPr>
            <a:spLocks noGrp="1"/>
          </p:cNvSpPr>
          <p:nvPr>
            <p:ph type="subTitle" idx="1"/>
          </p:nvPr>
        </p:nvSpPr>
        <p:spPr/>
        <p:txBody>
          <a:bodyPr/>
          <a:lstStyle/>
          <a:p>
            <a:endParaRPr lang="en-US"/>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Summary</a:t>
            </a:r>
            <a:endParaRPr lang="en-US" dirty="0"/>
          </a:p>
        </p:txBody>
      </p:sp>
      <p:sp>
        <p:nvSpPr>
          <p:cNvPr id="3" name="Content Placeholder 2"/>
          <p:cNvSpPr>
            <a:spLocks noGrp="1"/>
          </p:cNvSpPr>
          <p:nvPr>
            <p:ph idx="1"/>
          </p:nvPr>
        </p:nvSpPr>
        <p:spPr/>
        <p:txBody>
          <a:bodyPr/>
          <a:lstStyle/>
          <a:p>
            <a:r>
              <a:rPr lang="en-US" dirty="0" smtClean="0"/>
              <a:t>Maximum PPDU payload size 127 octets</a:t>
            </a:r>
          </a:p>
          <a:p>
            <a:r>
              <a:rPr lang="en-US" dirty="0" smtClean="0"/>
              <a:t>BPSK</a:t>
            </a:r>
          </a:p>
          <a:p>
            <a:r>
              <a:rPr lang="en-US" dirty="0" smtClean="0"/>
              <a:t>No FEC</a:t>
            </a:r>
          </a:p>
          <a:p>
            <a:r>
              <a:rPr lang="en-US" dirty="0" smtClean="0"/>
              <a:t>Data rate 20kbps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33400"/>
          </a:xfrm>
        </p:spPr>
        <p:txBody>
          <a:bodyPr>
            <a:normAutofit fontScale="90000"/>
          </a:bodyPr>
          <a:lstStyle/>
          <a:p>
            <a:r>
              <a:rPr lang="en-US" dirty="0" smtClean="0"/>
              <a:t>PPDU</a:t>
            </a:r>
            <a:endParaRPr lang="en-US"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32</a:t>
            </a:fld>
            <a:endParaRPr lang="en-US" dirty="0"/>
          </a:p>
        </p:txBody>
      </p:sp>
      <p:pic>
        <p:nvPicPr>
          <p:cNvPr id="5123" name="Picture 3"/>
          <p:cNvPicPr>
            <a:picLocks noChangeAspect="1" noChangeArrowheads="1"/>
          </p:cNvPicPr>
          <p:nvPr/>
        </p:nvPicPr>
        <p:blipFill>
          <a:blip r:embed="rId2" cstate="print"/>
          <a:srcRect/>
          <a:stretch>
            <a:fillRect/>
          </a:stretch>
        </p:blipFill>
        <p:spPr bwMode="auto">
          <a:xfrm>
            <a:off x="609600" y="1143000"/>
            <a:ext cx="8095307" cy="2209800"/>
          </a:xfrm>
          <a:prstGeom prst="rect">
            <a:avLst/>
          </a:prstGeom>
          <a:noFill/>
          <a:ln w="9525">
            <a:noFill/>
            <a:miter lim="800000"/>
            <a:headEnd/>
            <a:tailEnd/>
          </a:ln>
        </p:spPr>
      </p:pic>
      <p:sp>
        <p:nvSpPr>
          <p:cNvPr id="9" name="Content Placeholder 2"/>
          <p:cNvSpPr txBox="1">
            <a:spLocks/>
          </p:cNvSpPr>
          <p:nvPr/>
        </p:nvSpPr>
        <p:spPr>
          <a:xfrm>
            <a:off x="533400" y="3886200"/>
            <a:ext cx="8229600" cy="2438400"/>
          </a:xfrm>
          <a:prstGeom prst="rect">
            <a:avLst/>
          </a:prstGeom>
        </p:spPr>
        <p:txBody>
          <a:bodyPr vert="horz" lIns="91440" tIns="45720" rIns="91440" bIns="45720" rtlCol="0">
            <a:normAutofit fontScale="92500" lnSpcReduction="20000"/>
          </a:bodyPr>
          <a:lstStyle/>
          <a:p>
            <a:r>
              <a:rPr lang="en-US" sz="3200" dirty="0" smtClean="0"/>
              <a:t>Maximum PPDU duration =</a:t>
            </a:r>
          </a:p>
          <a:p>
            <a:r>
              <a:rPr lang="en-US" sz="3200" dirty="0" smtClean="0"/>
              <a:t>        (127 + 8 + 1) * 8 / 20kbps = 54.4ms</a:t>
            </a:r>
          </a:p>
          <a:p>
            <a:endParaRPr lang="en-US" sz="3200" dirty="0" smtClean="0"/>
          </a:p>
          <a:p>
            <a:r>
              <a:rPr lang="en-US" sz="3200" dirty="0" smtClean="0"/>
              <a:t>Sample message needs at least 4 packets</a:t>
            </a:r>
          </a:p>
          <a:p>
            <a:endParaRPr lang="en-US" sz="3200" dirty="0" smtClean="0"/>
          </a:p>
          <a:p>
            <a:r>
              <a:rPr lang="en-US" sz="3200" dirty="0" smtClean="0"/>
              <a:t>20ms PPDU duration =&gt; 50-8-1 = 41 Octet payload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3" name="Content Placeholder 2"/>
          <p:cNvSpPr>
            <a:spLocks noGrp="1"/>
          </p:cNvSpPr>
          <p:nvPr>
            <p:ph idx="1"/>
          </p:nvPr>
        </p:nvSpPr>
        <p:spPr>
          <a:xfrm>
            <a:off x="609600" y="1447800"/>
            <a:ext cx="3200400" cy="457199"/>
          </a:xfrm>
        </p:spPr>
        <p:txBody>
          <a:bodyPr>
            <a:normAutofit fontScale="85000" lnSpcReduction="20000"/>
          </a:bodyPr>
          <a:lstStyle/>
          <a:p>
            <a:pPr>
              <a:buNone/>
            </a:pPr>
            <a:r>
              <a:rPr lang="en-US" dirty="0" smtClean="0"/>
              <a:t>SHR = 4 + 1 = 8 octets </a:t>
            </a:r>
          </a:p>
          <a:p>
            <a:pPr>
              <a:buNone/>
            </a:pPr>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33400"/>
          </a:xfrm>
        </p:spPr>
        <p:txBody>
          <a:bodyPr>
            <a:normAutofit fontScale="90000"/>
          </a:bodyPr>
          <a:lstStyle/>
          <a:p>
            <a:r>
              <a:rPr lang="en-US" dirty="0" smtClean="0"/>
              <a:t>PPDU</a:t>
            </a:r>
            <a:endParaRPr lang="en-US"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33</a:t>
            </a:fld>
            <a:endParaRPr lang="en-US" dirty="0"/>
          </a:p>
        </p:txBody>
      </p:sp>
      <p:pic>
        <p:nvPicPr>
          <p:cNvPr id="5123" name="Picture 3"/>
          <p:cNvPicPr>
            <a:picLocks noChangeAspect="1" noChangeArrowheads="1"/>
          </p:cNvPicPr>
          <p:nvPr/>
        </p:nvPicPr>
        <p:blipFill>
          <a:blip r:embed="rId2" cstate="print"/>
          <a:srcRect/>
          <a:stretch>
            <a:fillRect/>
          </a:stretch>
        </p:blipFill>
        <p:spPr bwMode="auto">
          <a:xfrm>
            <a:off x="609600" y="1143000"/>
            <a:ext cx="8095307" cy="2209800"/>
          </a:xfrm>
          <a:prstGeom prst="rect">
            <a:avLst/>
          </a:prstGeom>
          <a:noFill/>
          <a:ln w="9525">
            <a:noFill/>
            <a:miter lim="800000"/>
            <a:headEnd/>
            <a:tailEnd/>
          </a:ln>
        </p:spPr>
      </p:pic>
      <p:sp>
        <p:nvSpPr>
          <p:cNvPr id="9" name="Content Placeholder 2"/>
          <p:cNvSpPr txBox="1">
            <a:spLocks/>
          </p:cNvSpPr>
          <p:nvPr/>
        </p:nvSpPr>
        <p:spPr>
          <a:xfrm>
            <a:off x="533400" y="57150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11" name="Table 10"/>
          <p:cNvGraphicFramePr>
            <a:graphicFrameLocks noGrp="1"/>
          </p:cNvGraphicFramePr>
          <p:nvPr/>
        </p:nvGraphicFramePr>
        <p:xfrm>
          <a:off x="457200" y="4191000"/>
          <a:ext cx="8305799" cy="1381760"/>
        </p:xfrm>
        <a:graphic>
          <a:graphicData uri="http://schemas.openxmlformats.org/drawingml/2006/table">
            <a:tbl>
              <a:tblPr firstRow="1" bandRow="1">
                <a:tableStyleId>{5C22544A-7EE6-4342-B048-85BDC9FD1C3A}</a:tableStyleId>
              </a:tblPr>
              <a:tblGrid>
                <a:gridCol w="774268"/>
                <a:gridCol w="774268"/>
                <a:gridCol w="1055822"/>
                <a:gridCol w="1071966"/>
                <a:gridCol w="527525"/>
                <a:gridCol w="1177081"/>
                <a:gridCol w="658096"/>
                <a:gridCol w="1462433"/>
                <a:gridCol w="804340"/>
              </a:tblGrid>
              <a:tr h="370840">
                <a:tc>
                  <a:txBody>
                    <a:bodyPr/>
                    <a:lstStyle/>
                    <a:p>
                      <a:r>
                        <a:rPr lang="en-US" dirty="0" smtClean="0"/>
                        <a:t>Bits: 4</a:t>
                      </a:r>
                      <a:endParaRPr lang="en-US" dirty="0"/>
                    </a:p>
                  </a:txBody>
                  <a:tcPr/>
                </a:tc>
                <a:tc>
                  <a:txBody>
                    <a:bodyPr/>
                    <a:lstStyle/>
                    <a:p>
                      <a:pPr algn="ctr"/>
                      <a:r>
                        <a:rPr lang="en-US" baseline="0" dirty="0" smtClean="0"/>
                        <a:t>1</a:t>
                      </a:r>
                      <a:r>
                        <a:rPr lang="en-US" dirty="0" smtClean="0"/>
                        <a:t>6</a:t>
                      </a:r>
                      <a:endParaRPr lang="en-US" dirty="0"/>
                    </a:p>
                  </a:txBody>
                  <a:tcPr/>
                </a:tc>
                <a:tc>
                  <a:txBody>
                    <a:bodyPr/>
                    <a:lstStyle/>
                    <a:p>
                      <a:pPr algn="ctr"/>
                      <a:r>
                        <a:rPr lang="en-US" dirty="0" smtClean="0"/>
                        <a:t>4</a:t>
                      </a:r>
                      <a:endParaRPr lang="en-US" dirty="0"/>
                    </a:p>
                  </a:txBody>
                  <a:tcPr/>
                </a:tc>
                <a:tc>
                  <a:txBody>
                    <a:bodyPr/>
                    <a:lstStyle/>
                    <a:p>
                      <a:pPr algn="ctr"/>
                      <a:r>
                        <a:rPr lang="en-US" dirty="0" smtClean="0"/>
                        <a:t>6</a:t>
                      </a:r>
                      <a:endParaRPr lang="en-US" dirty="0"/>
                    </a:p>
                  </a:txBody>
                  <a:tcPr/>
                </a:tc>
                <a:tc>
                  <a:txBody>
                    <a:bodyPr/>
                    <a:lstStyle/>
                    <a:p>
                      <a:pPr algn="ctr"/>
                      <a:r>
                        <a:rPr lang="en-US" dirty="0" smtClean="0"/>
                        <a:t>1</a:t>
                      </a:r>
                      <a:endParaRPr lang="en-US" dirty="0"/>
                    </a:p>
                  </a:txBody>
                  <a:tcPr/>
                </a:tc>
                <a:tc>
                  <a:txBody>
                    <a:bodyPr/>
                    <a:lstStyle/>
                    <a:p>
                      <a:pPr algn="ctr"/>
                      <a:r>
                        <a:rPr lang="en-US" dirty="0" smtClean="0"/>
                        <a:t>1</a:t>
                      </a:r>
                      <a:endParaRPr lang="en-US" dirty="0"/>
                    </a:p>
                  </a:txBody>
                  <a:tcPr/>
                </a:tc>
                <a:tc>
                  <a:txBody>
                    <a:bodyPr/>
                    <a:lstStyle/>
                    <a:p>
                      <a:pPr algn="ctr"/>
                      <a:r>
                        <a:rPr lang="en-US" dirty="0" smtClean="0"/>
                        <a:t>8</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32 * 8</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32</a:t>
                      </a:r>
                      <a:endParaRPr lang="en-US" dirty="0"/>
                    </a:p>
                  </a:txBody>
                  <a:tcPr/>
                </a:tc>
              </a:tr>
              <a:tr h="370840">
                <a:tc>
                  <a:txBody>
                    <a:bodyPr/>
                    <a:lstStyle/>
                    <a:p>
                      <a:endParaRPr lang="en-US" dirty="0"/>
                    </a:p>
                  </a:txBody>
                  <a:tcPr/>
                </a:tc>
                <a:tc>
                  <a:txBody>
                    <a:bodyPr/>
                    <a:lstStyle/>
                    <a:p>
                      <a:r>
                        <a:rPr lang="en-US" dirty="0" smtClean="0"/>
                        <a:t>CID</a:t>
                      </a:r>
                      <a:endParaRPr lang="en-US" dirty="0"/>
                    </a:p>
                  </a:txBody>
                  <a:tcPr/>
                </a:tc>
                <a:tc>
                  <a:txBody>
                    <a:bodyPr/>
                    <a:lstStyle/>
                    <a:p>
                      <a:r>
                        <a:rPr lang="en-US" dirty="0" smtClean="0"/>
                        <a:t>Sequence ID</a:t>
                      </a:r>
                      <a:endParaRPr lang="en-US" dirty="0"/>
                    </a:p>
                  </a:txBody>
                  <a:tcPr/>
                </a:tc>
                <a:tc>
                  <a:txBody>
                    <a:bodyPr/>
                    <a:lstStyle/>
                    <a:p>
                      <a:r>
                        <a:rPr lang="en-US" dirty="0" smtClean="0"/>
                        <a:t>Fragment Number</a:t>
                      </a:r>
                      <a:endParaRPr lang="en-US" dirty="0"/>
                    </a:p>
                  </a:txBody>
                  <a:tcPr/>
                </a:tc>
                <a:tc>
                  <a:txBody>
                    <a:bodyPr/>
                    <a:lstStyle/>
                    <a:p>
                      <a:r>
                        <a:rPr lang="en-US" dirty="0" smtClean="0"/>
                        <a:t>Sec</a:t>
                      </a:r>
                      <a:endParaRPr lang="en-US" dirty="0"/>
                    </a:p>
                  </a:txBody>
                  <a:tcPr/>
                </a:tc>
                <a:tc>
                  <a:txBody>
                    <a:bodyPr/>
                    <a:lstStyle/>
                    <a:p>
                      <a:r>
                        <a:rPr lang="en-US" dirty="0" smtClean="0"/>
                        <a:t>More/end</a:t>
                      </a:r>
                      <a:endParaRPr lang="en-US" dirty="0"/>
                    </a:p>
                  </a:txBody>
                  <a:tcPr/>
                </a:tc>
                <a:tc>
                  <a:txBody>
                    <a:bodyPr/>
                    <a:lstStyle/>
                    <a:p>
                      <a:r>
                        <a:rPr lang="en-US" dirty="0" smtClean="0"/>
                        <a:t>LQI</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MPDU Data Fragment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FCS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/MIC</a:t>
                      </a:r>
                      <a:endParaRPr lang="en-US" dirty="0"/>
                    </a:p>
                  </a:txBody>
                  <a:tcPr/>
                </a:tc>
              </a:tr>
              <a:tr h="370840">
                <a:tc>
                  <a:txBody>
                    <a:bodyPr/>
                    <a:lstStyle/>
                    <a:p>
                      <a:endParaRPr lang="en-US" dirty="0"/>
                    </a:p>
                  </a:txBody>
                  <a:tcPr/>
                </a:tc>
                <a:tc gridSpan="6">
                  <a:txBody>
                    <a:bodyPr/>
                    <a:lstStyle/>
                    <a:p>
                      <a:r>
                        <a:rPr lang="en-US" dirty="0" smtClean="0"/>
                        <a:t>Octets:  5</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4</a:t>
                      </a:r>
                      <a:endParaRPr lang="en-US" dirty="0"/>
                    </a:p>
                  </a:txBody>
                  <a:tcPr/>
                </a:tc>
              </a:tr>
            </a:tbl>
          </a:graphicData>
        </a:graphic>
      </p:graphicFrame>
      <p:sp>
        <p:nvSpPr>
          <p:cNvPr id="3" name="Content Placeholder 2"/>
          <p:cNvSpPr>
            <a:spLocks noGrp="1"/>
          </p:cNvSpPr>
          <p:nvPr>
            <p:ph idx="1"/>
          </p:nvPr>
        </p:nvSpPr>
        <p:spPr>
          <a:xfrm>
            <a:off x="609600" y="1447800"/>
            <a:ext cx="3200400" cy="457199"/>
          </a:xfrm>
        </p:spPr>
        <p:txBody>
          <a:bodyPr>
            <a:normAutofit fontScale="85000" lnSpcReduction="20000"/>
          </a:bodyPr>
          <a:lstStyle/>
          <a:p>
            <a:pPr>
              <a:buNone/>
            </a:pPr>
            <a:r>
              <a:rPr lang="en-US" dirty="0" smtClean="0"/>
              <a:t>SHR = 4 + 1 = 8 octets </a:t>
            </a:r>
          </a:p>
          <a:p>
            <a:pPr>
              <a:buNone/>
            </a:pPr>
            <a:endParaRPr lang="en-US" dirty="0" smtClean="0"/>
          </a:p>
          <a:p>
            <a:endParaRPr lang="en-US" dirty="0"/>
          </a:p>
        </p:txBody>
      </p:sp>
      <p:cxnSp>
        <p:nvCxnSpPr>
          <p:cNvPr id="12" name="Straight Connector 11"/>
          <p:cNvCxnSpPr/>
          <p:nvPr/>
        </p:nvCxnSpPr>
        <p:spPr>
          <a:xfrm flipH="1">
            <a:off x="457200" y="2895600"/>
            <a:ext cx="6629400" cy="129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610600" y="2895600"/>
            <a:ext cx="152400" cy="12954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Conclusion</a:t>
            </a:r>
            <a:endParaRPr lang="en-US"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Agree to move forward (include in baseline)</a:t>
            </a:r>
          </a:p>
          <a:p>
            <a:r>
              <a:rPr lang="en-US" dirty="0" smtClean="0"/>
              <a:t>Explore and validate  </a:t>
            </a:r>
          </a:p>
          <a:p>
            <a:pPr lvl="1"/>
            <a:r>
              <a:rPr lang="en-US" dirty="0" smtClean="0"/>
              <a:t>CID establishment (transition cases)</a:t>
            </a:r>
          </a:p>
          <a:p>
            <a:pPr lvl="1"/>
            <a:r>
              <a:rPr lang="en-US" dirty="0" smtClean="0"/>
              <a:t>Fragment validation methods</a:t>
            </a:r>
          </a:p>
          <a:p>
            <a:pPr lvl="1"/>
            <a:r>
              <a:rPr lang="en-US" dirty="0" smtClean="0"/>
              <a:t>Fragment acknowledge/retry methods</a:t>
            </a:r>
          </a:p>
          <a:p>
            <a:r>
              <a:rPr lang="en-US" dirty="0" smtClean="0"/>
              <a:t>Begin drafting</a:t>
            </a:r>
          </a:p>
          <a:p>
            <a:pPr lvl="1"/>
            <a:endParaRPr lang="en-US" dirty="0" smtClean="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Thanks for Listening</a:t>
            </a:r>
            <a:endParaRPr lang="en-US"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36</a:t>
            </a:fld>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2286000" y="1752600"/>
            <a:ext cx="4610100" cy="30003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this presentation</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Address questions opened in July:</a:t>
            </a:r>
          </a:p>
          <a:p>
            <a:pPr lvl="1"/>
            <a:r>
              <a:rPr lang="en-US" dirty="0" smtClean="0"/>
              <a:t>Fragment context</a:t>
            </a:r>
          </a:p>
          <a:p>
            <a:pPr lvl="1"/>
            <a:r>
              <a:rPr lang="en-US" dirty="0" smtClean="0"/>
              <a:t>Parameterized hybrid ACK scheme to support upper layer adaptation </a:t>
            </a:r>
            <a:endParaRPr lang="en-US" dirty="0" smtClean="0">
              <a:sym typeface="Wingdings" pitchFamily="2" charset="2"/>
            </a:endParaRPr>
          </a:p>
          <a:p>
            <a:pPr lvl="1"/>
            <a:r>
              <a:rPr lang="en-US" dirty="0" smtClean="0"/>
              <a:t>Need to validate each FP</a:t>
            </a:r>
          </a:p>
          <a:p>
            <a:r>
              <a:rPr lang="en-US" dirty="0" smtClean="0"/>
              <a:t>Examples of how it might work</a:t>
            </a:r>
          </a:p>
          <a:p>
            <a:pPr lvl="1"/>
            <a:r>
              <a:rPr lang="en-US" dirty="0" smtClean="0"/>
              <a:t>Using characteristics of two PHYs</a:t>
            </a:r>
          </a:p>
          <a:p>
            <a:pPr lvl="2"/>
            <a:r>
              <a:rPr lang="en-US" dirty="0" smtClean="0"/>
              <a:t>4k proposed PHY</a:t>
            </a:r>
          </a:p>
          <a:p>
            <a:pPr lvl="2"/>
            <a:r>
              <a:rPr lang="en-US" dirty="0" smtClean="0"/>
              <a:t>802.15.4-2011 BPSK</a:t>
            </a:r>
          </a:p>
          <a:p>
            <a:pPr lvl="1"/>
            <a:r>
              <a:rPr lang="en-US" dirty="0" smtClean="0"/>
              <a:t>Existence proof, not implementation specification</a:t>
            </a:r>
          </a:p>
          <a:p>
            <a:pPr lvl="1"/>
            <a:endParaRPr lang="en-US" dirty="0" smtClean="0"/>
          </a:p>
          <a:p>
            <a:endParaRPr lang="en-US" dirty="0" smtClean="0"/>
          </a:p>
          <a:p>
            <a:pPr lvl="3"/>
            <a:endParaRPr lang="en-US" dirty="0" smtClean="0"/>
          </a:p>
          <a:p>
            <a:endParaRPr lang="en-US"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a:t>
            </a:r>
            <a:endParaRPr lang="en-US" dirty="0"/>
          </a:p>
        </p:txBody>
      </p:sp>
      <p:sp>
        <p:nvSpPr>
          <p:cNvPr id="3" name="Content Placeholder 2"/>
          <p:cNvSpPr>
            <a:spLocks noGrp="1"/>
          </p:cNvSpPr>
          <p:nvPr>
            <p:ph idx="1"/>
          </p:nvPr>
        </p:nvSpPr>
        <p:spPr/>
        <p:txBody>
          <a:bodyPr>
            <a:normAutofit lnSpcReduction="10000"/>
          </a:bodyPr>
          <a:lstStyle/>
          <a:p>
            <a:r>
              <a:rPr lang="en-US" dirty="0" smtClean="0"/>
              <a:t>Concept presented included ideas shared in May 2011 meeting, teleconference call discussions and email exchanges.  </a:t>
            </a:r>
          </a:p>
          <a:p>
            <a:r>
              <a:rPr lang="en-US" dirty="0" smtClean="0"/>
              <a:t>Productive discussion in SF, general interest and support for developing the idea further</a:t>
            </a:r>
          </a:p>
          <a:p>
            <a:r>
              <a:rPr lang="en-US" dirty="0" smtClean="0"/>
              <a:t>Reference documents:</a:t>
            </a:r>
          </a:p>
          <a:p>
            <a:pPr lvl="1"/>
            <a:r>
              <a:rPr lang="en-US" dirty="0" smtClean="0"/>
              <a:t>P802-15-11-0478-02 </a:t>
            </a:r>
          </a:p>
          <a:p>
            <a:pPr lvl="1"/>
            <a:r>
              <a:rPr lang="en-US" dirty="0" smtClean="0"/>
              <a:t>P802.15-11-0395-00</a:t>
            </a:r>
          </a:p>
          <a:p>
            <a:pPr lvl="1"/>
            <a:r>
              <a:rPr lang="en-US" dirty="0" smtClean="0"/>
              <a:t>P802.15-11-0348-00</a:t>
            </a:r>
          </a:p>
          <a:p>
            <a:pPr lvl="1">
              <a:buNone/>
            </a:pPr>
            <a:endParaRPr lang="en-US" dirty="0" smtClean="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eft Arrow 6"/>
          <p:cNvSpPr/>
          <p:nvPr/>
        </p:nvSpPr>
        <p:spPr>
          <a:xfrm>
            <a:off x="6096000" y="1295400"/>
            <a:ext cx="2869737" cy="4343400"/>
          </a:xfrm>
          <a:prstGeom prst="lef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accent1">
                    <a:lumMod val="75000"/>
                  </a:schemeClr>
                </a:solidFill>
              </a:rPr>
              <a:t>Same Goals..we have more info to work with</a:t>
            </a:r>
            <a:endParaRPr lang="en-US" sz="2800" dirty="0">
              <a:solidFill>
                <a:schemeClr val="accent1">
                  <a:lumMod val="75000"/>
                </a:schemeClr>
              </a:solidFill>
            </a:endParaRPr>
          </a:p>
        </p:txBody>
      </p:sp>
      <p:sp>
        <p:nvSpPr>
          <p:cNvPr id="2" name="Title 1"/>
          <p:cNvSpPr>
            <a:spLocks noGrp="1"/>
          </p:cNvSpPr>
          <p:nvPr>
            <p:ph type="title"/>
          </p:nvPr>
        </p:nvSpPr>
        <p:spPr/>
        <p:txBody>
          <a:bodyPr/>
          <a:lstStyle/>
          <a:p>
            <a:r>
              <a:rPr lang="en-US" dirty="0" smtClean="0"/>
              <a:t>Goals for Fragmentation</a:t>
            </a:r>
            <a:endParaRPr lang="en-US" dirty="0"/>
          </a:p>
        </p:txBody>
      </p:sp>
      <p:sp>
        <p:nvSpPr>
          <p:cNvPr id="3" name="Content Placeholder 2"/>
          <p:cNvSpPr>
            <a:spLocks noGrp="1"/>
          </p:cNvSpPr>
          <p:nvPr>
            <p:ph idx="1"/>
          </p:nvPr>
        </p:nvSpPr>
        <p:spPr>
          <a:xfrm>
            <a:off x="457200" y="1600200"/>
            <a:ext cx="6477000" cy="4648200"/>
          </a:xfrm>
        </p:spPr>
        <p:txBody>
          <a:bodyPr>
            <a:normAutofit fontScale="85000" lnSpcReduction="10000"/>
          </a:bodyPr>
          <a:lstStyle/>
          <a:p>
            <a:r>
              <a:rPr lang="en-US" dirty="0" smtClean="0"/>
              <a:t>Adapt LECIM PHYs to operate with existing MAC transparently</a:t>
            </a:r>
          </a:p>
          <a:p>
            <a:r>
              <a:rPr lang="en-US" dirty="0" smtClean="0"/>
              <a:t>Improve apparent reliability of the medium</a:t>
            </a:r>
          </a:p>
          <a:p>
            <a:r>
              <a:rPr lang="en-US" dirty="0" smtClean="0"/>
              <a:t>Fit expected channel conditions, data rates and other PHY characteristics for LECIM</a:t>
            </a:r>
          </a:p>
          <a:p>
            <a:r>
              <a:rPr lang="en-US" dirty="0" smtClean="0"/>
              <a:t>Reduce on the air overhead </a:t>
            </a:r>
          </a:p>
          <a:p>
            <a:r>
              <a:rPr lang="en-US" dirty="0" smtClean="0"/>
              <a:t>Coexistence: reduce interference footprint and improve interference tolerance</a:t>
            </a:r>
          </a:p>
          <a:p>
            <a:r>
              <a:rPr lang="en-US" dirty="0" smtClean="0"/>
              <a:t>Consider generalizations to make useful beyond LECIM PHYs and applications</a:t>
            </a:r>
          </a:p>
          <a:p>
            <a:pPr lvl="1"/>
            <a:endParaRPr lang="en-US"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Overview of Fragmentation Process </a:t>
            </a:r>
            <a:endParaRPr lang="en-US" dirty="0"/>
          </a:p>
        </p:txBody>
      </p:sp>
      <p:sp>
        <p:nvSpPr>
          <p:cNvPr id="3" name="Content Placeholder 2"/>
          <p:cNvSpPr>
            <a:spLocks noGrp="1"/>
          </p:cNvSpPr>
          <p:nvPr>
            <p:ph idx="1"/>
          </p:nvPr>
        </p:nvSpPr>
        <p:spPr/>
        <p:txBody>
          <a:bodyPr>
            <a:normAutofit/>
          </a:bodyPr>
          <a:lstStyle/>
          <a:p>
            <a:r>
              <a:rPr lang="en-US" dirty="0" smtClean="0"/>
              <a:t>MPDU constructed in the normal 15.4 process</a:t>
            </a:r>
          </a:p>
          <a:p>
            <a:r>
              <a:rPr lang="en-US" dirty="0" smtClean="0"/>
              <a:t>Fragment 15.4 MPDU into multiple PHY packets, compress/suppress MHR fields</a:t>
            </a:r>
          </a:p>
          <a:p>
            <a:r>
              <a:rPr lang="en-US" dirty="0" smtClean="0"/>
              <a:t>Establish a “fragment sequence context”</a:t>
            </a:r>
          </a:p>
          <a:p>
            <a:r>
              <a:rPr lang="en-US" dirty="0" smtClean="0"/>
              <a:t>Each fragment validated, acknowledged</a:t>
            </a:r>
          </a:p>
          <a:p>
            <a:r>
              <a:rPr lang="en-US" dirty="0" smtClean="0"/>
              <a:t>Retransmission of failed fragments only</a:t>
            </a:r>
          </a:p>
          <a:p>
            <a:pPr>
              <a:buNone/>
            </a:pPr>
            <a:endParaRPr lang="en-US" dirty="0" smtClean="0"/>
          </a:p>
          <a:p>
            <a:endParaRPr lang="en-US" dirty="0"/>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8</a:t>
            </a:fld>
            <a:endParaRPr lang="en-US" dirty="0"/>
          </a:p>
        </p:txBody>
      </p:sp>
      <p:sp>
        <p:nvSpPr>
          <p:cNvPr id="8" name="Title 1"/>
          <p:cNvSpPr>
            <a:spLocks noGrp="1"/>
          </p:cNvSpPr>
          <p:nvPr>
            <p:ph type="title"/>
          </p:nvPr>
        </p:nvSpPr>
        <p:spPr>
          <a:xfrm>
            <a:off x="457200" y="533400"/>
            <a:ext cx="8229600" cy="884238"/>
          </a:xfrm>
        </p:spPr>
        <p:txBody>
          <a:bodyPr>
            <a:normAutofit fontScale="90000"/>
          </a:bodyPr>
          <a:lstStyle/>
          <a:p>
            <a:r>
              <a:rPr lang="en-US" dirty="0" smtClean="0"/>
              <a:t>Overview of Fragmentation Process </a:t>
            </a: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238125" y="1495425"/>
            <a:ext cx="8667750" cy="38671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 Context</a:t>
            </a:r>
            <a:endParaRPr lang="en-US" dirty="0"/>
          </a:p>
        </p:txBody>
      </p:sp>
      <p:sp>
        <p:nvSpPr>
          <p:cNvPr id="3" name="Content Placeholder 2"/>
          <p:cNvSpPr>
            <a:spLocks noGrp="1"/>
          </p:cNvSpPr>
          <p:nvPr>
            <p:ph idx="1"/>
          </p:nvPr>
        </p:nvSpPr>
        <p:spPr>
          <a:xfrm>
            <a:off x="457200" y="1447800"/>
            <a:ext cx="8229600" cy="4876800"/>
          </a:xfrm>
        </p:spPr>
        <p:txBody>
          <a:bodyPr>
            <a:normAutofit fontScale="85000" lnSpcReduction="20000"/>
          </a:bodyPr>
          <a:lstStyle/>
          <a:p>
            <a:pPr lvl="0"/>
            <a:endParaRPr lang="en-US" dirty="0" smtClean="0"/>
          </a:p>
          <a:p>
            <a:r>
              <a:rPr lang="en-US" dirty="0" smtClean="0"/>
              <a:t>Fragment context assumptions (for this example)</a:t>
            </a:r>
          </a:p>
          <a:p>
            <a:pPr lvl="1"/>
            <a:r>
              <a:rPr lang="en-US" dirty="0" smtClean="0"/>
              <a:t>Fragment is unicast with one source and one destination (single link)</a:t>
            </a:r>
          </a:p>
          <a:p>
            <a:pPr lvl="1"/>
            <a:r>
              <a:rPr lang="en-US" dirty="0" smtClean="0"/>
              <a:t>Fragment belongs to a single fragment sequence</a:t>
            </a:r>
          </a:p>
          <a:p>
            <a:r>
              <a:rPr lang="en-US" dirty="0" smtClean="0"/>
              <a:t>Context  ==  {Context ID, Sequence ID, Fragment number} </a:t>
            </a:r>
          </a:p>
          <a:p>
            <a:r>
              <a:rPr lang="en-US" dirty="0" smtClean="0"/>
              <a:t>Sequence ID &lt;- MPDU being transferred</a:t>
            </a:r>
          </a:p>
          <a:p>
            <a:r>
              <a:rPr lang="en-US" dirty="0" smtClean="0"/>
              <a:t>Fragment number &lt;- by fragmentation process</a:t>
            </a:r>
          </a:p>
          <a:p>
            <a:r>
              <a:rPr lang="en-US" dirty="0" smtClean="0"/>
              <a:t>Context ID (CID) associates device address pairing  </a:t>
            </a:r>
          </a:p>
          <a:p>
            <a:pPr lvl="1"/>
            <a:r>
              <a:rPr lang="en-US" dirty="0" smtClean="0"/>
              <a:t>Each end knows what a CID means, can be used for directed (unicast) exchange between devices</a:t>
            </a:r>
          </a:p>
        </p:txBody>
      </p:sp>
      <p:sp>
        <p:nvSpPr>
          <p:cNvPr id="4" name="Date Placeholder 3"/>
          <p:cNvSpPr>
            <a:spLocks noGrp="1"/>
          </p:cNvSpPr>
          <p:nvPr>
            <p:ph type="dt" sz="half" idx="10"/>
          </p:nvPr>
        </p:nvSpPr>
        <p:spPr/>
        <p:txBody>
          <a:bodyPr/>
          <a:lstStyle/>
          <a:p>
            <a:r>
              <a:rPr lang="en-US" smtClean="0"/>
              <a:t>Sept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17337</TotalTime>
  <Words>1558</Words>
  <Application>Microsoft Office PowerPoint</Application>
  <PresentationFormat>On-screen Show (4:3)</PresentationFormat>
  <Paragraphs>418</Paragraphs>
  <Slides>36</Slides>
  <Notes>2</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Slide 1</vt:lpstr>
      <vt:lpstr>Content</vt:lpstr>
      <vt:lpstr>Progress since July (SF)</vt:lpstr>
      <vt:lpstr>Goals for this presentation</vt:lpstr>
      <vt:lpstr>Recap</vt:lpstr>
      <vt:lpstr>Goals for Fragmentation</vt:lpstr>
      <vt:lpstr>Overview of Fragmentation Process </vt:lpstr>
      <vt:lpstr>Overview of Fragmentation Process </vt:lpstr>
      <vt:lpstr>Fragment Context</vt:lpstr>
      <vt:lpstr>Getting a CID </vt:lpstr>
      <vt:lpstr>Fragmentation Cell</vt:lpstr>
      <vt:lpstr>Fragment Acknowledgement </vt:lpstr>
      <vt:lpstr>MSC for Data Transfer Example (Simple fragment ACK)</vt:lpstr>
      <vt:lpstr>MSC for Data Transfer Example (Aggregate ACK)</vt:lpstr>
      <vt:lpstr>Fragment Validation</vt:lpstr>
      <vt:lpstr>MPDU Reassembly</vt:lpstr>
      <vt:lpstr>MPDU Validation</vt:lpstr>
      <vt:lpstr>MSC for Data Transfer Example (Aggregated fragment Acknowledge , MPDU Acknowledge)</vt:lpstr>
      <vt:lpstr>Consideration with specific PHYs</vt:lpstr>
      <vt:lpstr>2 PHYs for example</vt:lpstr>
      <vt:lpstr>Sample Messages</vt:lpstr>
      <vt:lpstr>Sample MPDU</vt:lpstr>
      <vt:lpstr>Example:  LECIM High Gain DSSS PHY</vt:lpstr>
      <vt:lpstr>PHY Characteristics</vt:lpstr>
      <vt:lpstr>State information associated with MPDU</vt:lpstr>
      <vt:lpstr>MPDU Construction and Fragmentation</vt:lpstr>
      <vt:lpstr>PPDU Construction</vt:lpstr>
      <vt:lpstr>Fragmentation Cell Construction</vt:lpstr>
      <vt:lpstr>Adaptation</vt:lpstr>
      <vt:lpstr>Example:  802.15.4-2011 BPSK 20kbps</vt:lpstr>
      <vt:lpstr>PHY Summary</vt:lpstr>
      <vt:lpstr>PPDU</vt:lpstr>
      <vt:lpstr>PPDU</vt:lpstr>
      <vt:lpstr>Conclusion</vt:lpstr>
      <vt:lpstr>Next Steps</vt:lpstr>
      <vt:lpstr>Thanks for Listening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184</cp:revision>
  <dcterms:created xsi:type="dcterms:W3CDTF">2011-01-14T17:45:45Z</dcterms:created>
  <dcterms:modified xsi:type="dcterms:W3CDTF">2011-09-20T01:19:33Z</dcterms:modified>
</cp:coreProperties>
</file>