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tiff" ContentType="image/tiff"/>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4"/>
  </p:notesMasterIdLst>
  <p:handoutMasterIdLst>
    <p:handoutMasterId r:id="rId25"/>
  </p:handoutMasterIdLst>
  <p:sldIdLst>
    <p:sldId id="259" r:id="rId2"/>
    <p:sldId id="330" r:id="rId3"/>
    <p:sldId id="260" r:id="rId4"/>
    <p:sldId id="321" r:id="rId5"/>
    <p:sldId id="312" r:id="rId6"/>
    <p:sldId id="316" r:id="rId7"/>
    <p:sldId id="320" r:id="rId8"/>
    <p:sldId id="334" r:id="rId9"/>
    <p:sldId id="335" r:id="rId10"/>
    <p:sldId id="341" r:id="rId11"/>
    <p:sldId id="344" r:id="rId12"/>
    <p:sldId id="323" r:id="rId13"/>
    <p:sldId id="342" r:id="rId14"/>
    <p:sldId id="333" r:id="rId15"/>
    <p:sldId id="336" r:id="rId16"/>
    <p:sldId id="338" r:id="rId17"/>
    <p:sldId id="339" r:id="rId18"/>
    <p:sldId id="343" r:id="rId19"/>
    <p:sldId id="346" r:id="rId20"/>
    <p:sldId id="325" r:id="rId21"/>
    <p:sldId id="347" r:id="rId22"/>
    <p:sldId id="263" r:id="rId23"/>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xmlns="">
        <p14:section name="Default Section" id="{53447653-77C8-463F-B287-3410D0CC32D1}">
          <p14:sldIdLst>
            <p14:sldId id="259"/>
            <p14:sldId id="330"/>
            <p14:sldId id="260"/>
          </p14:sldIdLst>
        </p14:section>
        <p14:section name="Path loss models for the 900 MHz band" id="{D053FB71-2B7E-49B2-A538-379E8DC3339C}">
          <p14:sldIdLst>
            <p14:sldId id="321"/>
            <p14:sldId id="312"/>
            <p14:sldId id="316"/>
            <p14:sldId id="320"/>
            <p14:sldId id="334"/>
            <p14:sldId id="335"/>
          </p14:sldIdLst>
        </p14:section>
        <p14:section name="PDP models for the 900 MHz band" id="{A40AF393-B357-46F9-9C6B-4D196F2789F3}">
          <p14:sldIdLst>
            <p14:sldId id="341"/>
            <p14:sldId id="344"/>
            <p14:sldId id="323"/>
          </p14:sldIdLst>
        </p14:section>
        <p14:section name="Path loss models for the 2.4 GHz band" id="{C0634DCA-C640-47CA-8848-7F53CE93FC39}">
          <p14:sldIdLst>
            <p14:sldId id="342"/>
            <p14:sldId id="333"/>
            <p14:sldId id="336"/>
            <p14:sldId id="338"/>
            <p14:sldId id="339"/>
          </p14:sldIdLst>
        </p14:section>
        <p14:section name="PDP models for the 2.4 GHz band" id="{C513EBDF-99CA-4F5B-A822-F21C8D5721CF}">
          <p14:sldIdLst>
            <p14:sldId id="343"/>
            <p14:sldId id="346"/>
            <p14:sldId id="325"/>
          </p14:sldIdLst>
        </p14:section>
        <p14:section name="Conclusion" id="{15CD4D18-F515-4FA4-8C5C-01B56BF02E42}">
          <p14:sldIdLst>
            <p14:sldId id="347"/>
            <p14:sldId id="263"/>
          </p14:sldIdLst>
        </p14:section>
        <p14:section name="Appendix" id="{8FEE943D-A811-4D30-A06C-F5B89509D55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81" autoAdjust="0"/>
    <p:restoredTop sz="97966" autoAdjust="0"/>
  </p:normalViewPr>
  <p:slideViewPr>
    <p:cSldViewPr>
      <p:cViewPr>
        <p:scale>
          <a:sx n="70" d="100"/>
          <a:sy n="70" d="100"/>
        </p:scale>
        <p:origin x="-1661" y="-768"/>
      </p:cViewPr>
      <p:guideLst>
        <p:guide orient="horz" pos="2160"/>
        <p:guide pos="2880"/>
      </p:guideLst>
    </p:cSldViewPr>
  </p:slideViewPr>
  <p:outlineViewPr>
    <p:cViewPr>
      <p:scale>
        <a:sx n="33" d="100"/>
        <a:sy n="33" d="100"/>
      </p:scale>
      <p:origin x="0" y="846"/>
    </p:cViewPr>
  </p:outlineViewPr>
  <p:notesTextViewPr>
    <p:cViewPr>
      <p:scale>
        <a:sx n="1" d="1"/>
        <a:sy n="1" d="1"/>
      </p:scale>
      <p:origin x="0" y="0"/>
    </p:cViewPr>
  </p:notesTextViewPr>
  <p:sorterViewPr>
    <p:cViewPr>
      <p:scale>
        <a:sx n="100" d="100"/>
        <a:sy n="100" d="100"/>
      </p:scale>
      <p:origin x="0" y="240"/>
    </p:cViewPr>
  </p:sorterViewPr>
  <p:notesViewPr>
    <p:cSldViewPr>
      <p:cViewPr varScale="1">
        <p:scale>
          <a:sx n="52" d="100"/>
          <a:sy n="52" d="100"/>
        </p:scale>
        <p:origin x="-1590" y="-90"/>
      </p:cViewPr>
      <p:guideLst>
        <p:guide orient="horz" pos="3108"/>
        <p:guide pos="212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5" y="199732"/>
            <a:ext cx="2616892"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2048">
              <a:defRPr sz="1400" b="1"/>
            </a:lvl1pPr>
          </a:lstStyle>
          <a:p>
            <a:r>
              <a:rPr lang="en-US" dirty="0" smtClean="0"/>
              <a:t>doc.: IEEE 802.15-&lt;-11-0507-00-004k&gt;</a:t>
            </a:r>
            <a:endParaRPr lang="en-US" dirty="0"/>
          </a:p>
        </p:txBody>
      </p:sp>
      <p:sp>
        <p:nvSpPr>
          <p:cNvPr id="3075" name="Rectangle 3"/>
          <p:cNvSpPr>
            <a:spLocks noGrp="1" noChangeArrowheads="1"/>
          </p:cNvSpPr>
          <p:nvPr>
            <p:ph type="dt" sz="quarter" idx="1"/>
          </p:nvPr>
        </p:nvSpPr>
        <p:spPr bwMode="auto">
          <a:xfrm>
            <a:off x="675430" y="199732"/>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2048">
              <a:defRPr sz="1400" b="1"/>
            </a:lvl1pPr>
          </a:lstStyle>
          <a:p>
            <a:r>
              <a:rPr lang="en-US" dirty="0"/>
              <a:t>&lt;month year&gt;</a:t>
            </a:r>
          </a:p>
        </p:txBody>
      </p:sp>
      <p:sp>
        <p:nvSpPr>
          <p:cNvPr id="3076" name="Rectangle 4"/>
          <p:cNvSpPr>
            <a:spLocks noGrp="1" noChangeArrowheads="1"/>
          </p:cNvSpPr>
          <p:nvPr>
            <p:ph type="ftr" sz="quarter" idx="2"/>
          </p:nvPr>
        </p:nvSpPr>
        <p:spPr bwMode="auto">
          <a:xfrm>
            <a:off x="4041767" y="9549026"/>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2048">
              <a:defRPr sz="1000"/>
            </a:lvl1pPr>
          </a:lstStyle>
          <a:p>
            <a:r>
              <a:rPr lang="en-US" dirty="0"/>
              <a:t>&lt;author&gt;, &lt;company&gt;</a:t>
            </a:r>
          </a:p>
        </p:txBody>
      </p:sp>
      <p:sp>
        <p:nvSpPr>
          <p:cNvPr id="3077" name="Rectangle 5"/>
          <p:cNvSpPr>
            <a:spLocks noGrp="1" noChangeArrowheads="1"/>
          </p:cNvSpPr>
          <p:nvPr>
            <p:ph type="sldNum" sz="quarter" idx="3"/>
          </p:nvPr>
        </p:nvSpPr>
        <p:spPr bwMode="auto">
          <a:xfrm>
            <a:off x="2619981" y="9549026"/>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2048">
              <a:defRPr sz="1000"/>
            </a:lvl1pPr>
          </a:lstStyle>
          <a:p>
            <a:r>
              <a:rPr lang="en-US" dirty="0"/>
              <a:t>Page </a:t>
            </a:r>
            <a:fld id="{31882E30-A70B-4AB2-91BE-14F54053323A}" type="slidenum">
              <a:rPr lang="en-US"/>
              <a:pPr/>
              <a:t>&lt;#&gt;</a:t>
            </a:fld>
            <a:endParaRPr lang="en-US" dirty="0"/>
          </a:p>
        </p:txBody>
      </p:sp>
      <p:sp>
        <p:nvSpPr>
          <p:cNvPr id="3078" name="Line 6"/>
          <p:cNvSpPr>
            <a:spLocks noChangeShapeType="1"/>
          </p:cNvSpPr>
          <p:nvPr/>
        </p:nvSpPr>
        <p:spPr bwMode="auto">
          <a:xfrm>
            <a:off x="673888" y="411800"/>
            <a:ext cx="538799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303" tIns="45651" rIns="91303" bIns="45651" anchor="ctr"/>
          <a:lstStyle/>
          <a:p>
            <a:endParaRPr lang="en-US" dirty="0"/>
          </a:p>
        </p:txBody>
      </p:sp>
      <p:sp>
        <p:nvSpPr>
          <p:cNvPr id="3079" name="Rectangle 7"/>
          <p:cNvSpPr>
            <a:spLocks noChangeArrowheads="1"/>
          </p:cNvSpPr>
          <p:nvPr/>
        </p:nvSpPr>
        <p:spPr bwMode="auto">
          <a:xfrm>
            <a:off x="673885" y="9549024"/>
            <a:ext cx="690848"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2048"/>
            <a:r>
              <a:rPr lang="en-US" dirty="0"/>
              <a:t>Submission</a:t>
            </a:r>
          </a:p>
        </p:txBody>
      </p:sp>
      <p:sp>
        <p:nvSpPr>
          <p:cNvPr id="3080" name="Line 8"/>
          <p:cNvSpPr>
            <a:spLocks noChangeShapeType="1"/>
          </p:cNvSpPr>
          <p:nvPr/>
        </p:nvSpPr>
        <p:spPr bwMode="auto">
          <a:xfrm>
            <a:off x="673886" y="9537212"/>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303" tIns="45651" rIns="91303" bIns="45651" anchor="ctr"/>
          <a:lstStyle/>
          <a:p>
            <a:endParaRPr lang="en-US" dirty="0"/>
          </a:p>
        </p:txBody>
      </p:sp>
    </p:spTree>
    <p:extLst>
      <p:ext uri="{BB962C8B-B14F-4D97-AF65-F5344CB8AC3E}">
        <p14:creationId xmlns:p14="http://schemas.microsoft.com/office/powerpoint/2010/main" xmlns="" val="15905124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4" y="115347"/>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2048">
              <a:defRPr sz="1400" b="1"/>
            </a:lvl1pPr>
          </a:lstStyle>
          <a:p>
            <a:r>
              <a:rPr lang="en-US" dirty="0" smtClean="0"/>
              <a:t>doc.: IEEE 802.15-&lt;-11-0507-00-004k&gt;</a:t>
            </a:r>
            <a:endParaRPr lang="en-US" dirty="0"/>
          </a:p>
        </p:txBody>
      </p:sp>
      <p:sp>
        <p:nvSpPr>
          <p:cNvPr id="2051" name="Rectangle 3"/>
          <p:cNvSpPr>
            <a:spLocks noGrp="1" noChangeArrowheads="1"/>
          </p:cNvSpPr>
          <p:nvPr>
            <p:ph type="dt" idx="1"/>
          </p:nvPr>
        </p:nvSpPr>
        <p:spPr bwMode="auto">
          <a:xfrm>
            <a:off x="635336" y="115347"/>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2048">
              <a:defRPr sz="1400" b="1"/>
            </a:lvl1pPr>
          </a:lstStyle>
          <a:p>
            <a:r>
              <a:rPr lang="en-US" dirty="0"/>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897488" y="4686755"/>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522" tIns="45970" rIns="93522" bIns="4597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663962" y="9552403"/>
            <a:ext cx="243801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6514" lvl="4" algn="r" defTabSz="932048">
              <a:defRPr/>
            </a:lvl5pPr>
          </a:lstStyle>
          <a:p>
            <a:pPr lvl="4"/>
            <a:r>
              <a:rPr lang="en-US" dirty="0"/>
              <a:t>&lt;author&gt;, &lt;company&gt;</a:t>
            </a:r>
          </a:p>
        </p:txBody>
      </p:sp>
      <p:sp>
        <p:nvSpPr>
          <p:cNvPr id="2055" name="Rectangle 7"/>
          <p:cNvSpPr>
            <a:spLocks noGrp="1" noChangeArrowheads="1"/>
          </p:cNvSpPr>
          <p:nvPr>
            <p:ph type="sldNum" sz="quarter" idx="5"/>
          </p:nvPr>
        </p:nvSpPr>
        <p:spPr bwMode="auto">
          <a:xfrm>
            <a:off x="2849746" y="9552403"/>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2048">
              <a:defRPr/>
            </a:lvl1pPr>
          </a:lstStyle>
          <a:p>
            <a:r>
              <a:rPr lang="en-US" dirty="0"/>
              <a:t>Page </a:t>
            </a:r>
            <a:fld id="{BCC64AF9-33B9-4961-BDFB-A151663FB1CB}" type="slidenum">
              <a:rPr lang="en-US"/>
              <a:pPr/>
              <a:t>&lt;#&gt;</a:t>
            </a:fld>
            <a:endParaRPr lang="en-US" dirty="0"/>
          </a:p>
        </p:txBody>
      </p:sp>
      <p:sp>
        <p:nvSpPr>
          <p:cNvPr id="2056" name="Rectangle 8"/>
          <p:cNvSpPr>
            <a:spLocks noChangeArrowheads="1"/>
          </p:cNvSpPr>
          <p:nvPr/>
        </p:nvSpPr>
        <p:spPr bwMode="auto">
          <a:xfrm>
            <a:off x="703183" y="9552401"/>
            <a:ext cx="690848"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dirty="0"/>
              <a:t>Submission</a:t>
            </a:r>
          </a:p>
        </p:txBody>
      </p:sp>
      <p:sp>
        <p:nvSpPr>
          <p:cNvPr id="2057" name="Line 9"/>
          <p:cNvSpPr>
            <a:spLocks noChangeShapeType="1"/>
          </p:cNvSpPr>
          <p:nvPr/>
        </p:nvSpPr>
        <p:spPr bwMode="auto">
          <a:xfrm>
            <a:off x="703187"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303" tIns="45651" rIns="91303" bIns="45651" anchor="ctr"/>
          <a:lstStyle/>
          <a:p>
            <a:endParaRPr 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303" tIns="45651" rIns="91303" bIns="45651" anchor="ctr"/>
          <a:lstStyle/>
          <a:p>
            <a:endParaRPr lang="en-US" dirty="0"/>
          </a:p>
        </p:txBody>
      </p:sp>
    </p:spTree>
    <p:extLst>
      <p:ext uri="{BB962C8B-B14F-4D97-AF65-F5344CB8AC3E}">
        <p14:creationId xmlns:p14="http://schemas.microsoft.com/office/powerpoint/2010/main" xmlns="" val="127239742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a:t>
            </a:fld>
            <a:endParaRPr lang="en-US" dirty="0"/>
          </a:p>
        </p:txBody>
      </p:sp>
    </p:spTree>
    <p:extLst>
      <p:ext uri="{BB962C8B-B14F-4D97-AF65-F5344CB8AC3E}">
        <p14:creationId xmlns:p14="http://schemas.microsoft.com/office/powerpoint/2010/main" xmlns="" val="2753553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10</a:t>
            </a:fld>
            <a:endParaRPr lang="en-US" dirty="0"/>
          </a:p>
        </p:txBody>
      </p:sp>
    </p:spTree>
    <p:extLst>
      <p:ext uri="{BB962C8B-B14F-4D97-AF65-F5344CB8AC3E}">
        <p14:creationId xmlns:p14="http://schemas.microsoft.com/office/powerpoint/2010/main" xmlns="" val="2539989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11</a:t>
            </a:fld>
            <a:endParaRPr lang="en-US" dirty="0"/>
          </a:p>
        </p:txBody>
      </p:sp>
    </p:spTree>
    <p:extLst>
      <p:ext uri="{BB962C8B-B14F-4D97-AF65-F5344CB8AC3E}">
        <p14:creationId xmlns:p14="http://schemas.microsoft.com/office/powerpoint/2010/main" xmlns="" val="349532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12</a:t>
            </a:fld>
            <a:endParaRPr lang="en-US" dirty="0"/>
          </a:p>
        </p:txBody>
      </p:sp>
    </p:spTree>
    <p:extLst>
      <p:ext uri="{BB962C8B-B14F-4D97-AF65-F5344CB8AC3E}">
        <p14:creationId xmlns:p14="http://schemas.microsoft.com/office/powerpoint/2010/main" xmlns="" val="14935947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13</a:t>
            </a:fld>
            <a:endParaRPr lang="en-US" dirty="0"/>
          </a:p>
        </p:txBody>
      </p:sp>
    </p:spTree>
    <p:extLst>
      <p:ext uri="{BB962C8B-B14F-4D97-AF65-F5344CB8AC3E}">
        <p14:creationId xmlns:p14="http://schemas.microsoft.com/office/powerpoint/2010/main" xmlns="" val="2539989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14</a:t>
            </a:fld>
            <a:endParaRPr lang="en-US" dirty="0"/>
          </a:p>
        </p:txBody>
      </p:sp>
    </p:spTree>
    <p:extLst>
      <p:ext uri="{BB962C8B-B14F-4D97-AF65-F5344CB8AC3E}">
        <p14:creationId xmlns:p14="http://schemas.microsoft.com/office/powerpoint/2010/main" xmlns="" val="2511794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15</a:t>
            </a:fld>
            <a:endParaRPr lang="en-US" dirty="0"/>
          </a:p>
        </p:txBody>
      </p:sp>
    </p:spTree>
    <p:extLst>
      <p:ext uri="{BB962C8B-B14F-4D97-AF65-F5344CB8AC3E}">
        <p14:creationId xmlns:p14="http://schemas.microsoft.com/office/powerpoint/2010/main" xmlns="" val="3116478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16</a:t>
            </a:fld>
            <a:endParaRPr lang="en-US" dirty="0"/>
          </a:p>
        </p:txBody>
      </p:sp>
    </p:spTree>
    <p:extLst>
      <p:ext uri="{BB962C8B-B14F-4D97-AF65-F5344CB8AC3E}">
        <p14:creationId xmlns:p14="http://schemas.microsoft.com/office/powerpoint/2010/main" xmlns="" val="3116478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17</a:t>
            </a:fld>
            <a:endParaRPr lang="en-US" dirty="0"/>
          </a:p>
        </p:txBody>
      </p:sp>
    </p:spTree>
    <p:extLst>
      <p:ext uri="{BB962C8B-B14F-4D97-AF65-F5344CB8AC3E}">
        <p14:creationId xmlns:p14="http://schemas.microsoft.com/office/powerpoint/2010/main" xmlns="" val="3116478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18</a:t>
            </a:fld>
            <a:endParaRPr lang="en-US" dirty="0"/>
          </a:p>
        </p:txBody>
      </p:sp>
    </p:spTree>
    <p:extLst>
      <p:ext uri="{BB962C8B-B14F-4D97-AF65-F5344CB8AC3E}">
        <p14:creationId xmlns:p14="http://schemas.microsoft.com/office/powerpoint/2010/main" xmlns="" val="2539989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19</a:t>
            </a:fld>
            <a:endParaRPr lang="en-US" dirty="0"/>
          </a:p>
        </p:txBody>
      </p:sp>
    </p:spTree>
    <p:extLst>
      <p:ext uri="{BB962C8B-B14F-4D97-AF65-F5344CB8AC3E}">
        <p14:creationId xmlns:p14="http://schemas.microsoft.com/office/powerpoint/2010/main" xmlns="" val="3495323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2</a:t>
            </a:fld>
            <a:endParaRPr lang="en-US" dirty="0"/>
          </a:p>
        </p:txBody>
      </p:sp>
    </p:spTree>
    <p:extLst>
      <p:ext uri="{BB962C8B-B14F-4D97-AF65-F5344CB8AC3E}">
        <p14:creationId xmlns:p14="http://schemas.microsoft.com/office/powerpoint/2010/main" xmlns="" val="24432002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20</a:t>
            </a:fld>
            <a:endParaRPr lang="en-US" dirty="0"/>
          </a:p>
        </p:txBody>
      </p:sp>
    </p:spTree>
    <p:extLst>
      <p:ext uri="{BB962C8B-B14F-4D97-AF65-F5344CB8AC3E}">
        <p14:creationId xmlns:p14="http://schemas.microsoft.com/office/powerpoint/2010/main" xmlns="" val="1923005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21</a:t>
            </a:fld>
            <a:endParaRPr lang="en-US" dirty="0"/>
          </a:p>
        </p:txBody>
      </p:sp>
    </p:spTree>
    <p:extLst>
      <p:ext uri="{BB962C8B-B14F-4D97-AF65-F5344CB8AC3E}">
        <p14:creationId xmlns:p14="http://schemas.microsoft.com/office/powerpoint/2010/main" xmlns="" val="24432002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22</a:t>
            </a:fld>
            <a:endParaRPr lang="en-US" dirty="0"/>
          </a:p>
        </p:txBody>
      </p:sp>
    </p:spTree>
    <p:extLst>
      <p:ext uri="{BB962C8B-B14F-4D97-AF65-F5344CB8AC3E}">
        <p14:creationId xmlns:p14="http://schemas.microsoft.com/office/powerpoint/2010/main" xmlns="" val="1114965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3</a:t>
            </a:fld>
            <a:endParaRPr lang="en-US" dirty="0"/>
          </a:p>
        </p:txBody>
      </p:sp>
    </p:spTree>
    <p:extLst>
      <p:ext uri="{BB962C8B-B14F-4D97-AF65-F5344CB8AC3E}">
        <p14:creationId xmlns:p14="http://schemas.microsoft.com/office/powerpoint/2010/main" xmlns="" val="3205711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4</a:t>
            </a:fld>
            <a:endParaRPr lang="en-US" dirty="0"/>
          </a:p>
        </p:txBody>
      </p:sp>
    </p:spTree>
    <p:extLst>
      <p:ext uri="{BB962C8B-B14F-4D97-AF65-F5344CB8AC3E}">
        <p14:creationId xmlns:p14="http://schemas.microsoft.com/office/powerpoint/2010/main" xmlns="" val="2539989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5</a:t>
            </a:fld>
            <a:endParaRPr lang="en-US" dirty="0"/>
          </a:p>
        </p:txBody>
      </p:sp>
    </p:spTree>
    <p:extLst>
      <p:ext uri="{BB962C8B-B14F-4D97-AF65-F5344CB8AC3E}">
        <p14:creationId xmlns:p14="http://schemas.microsoft.com/office/powerpoint/2010/main" xmlns="" val="2511794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6</a:t>
            </a:fld>
            <a:endParaRPr lang="en-US" dirty="0"/>
          </a:p>
        </p:txBody>
      </p:sp>
    </p:spTree>
    <p:extLst>
      <p:ext uri="{BB962C8B-B14F-4D97-AF65-F5344CB8AC3E}">
        <p14:creationId xmlns:p14="http://schemas.microsoft.com/office/powerpoint/2010/main" xmlns="" val="3116478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7</a:t>
            </a:fld>
            <a:endParaRPr lang="en-US" dirty="0"/>
          </a:p>
        </p:txBody>
      </p:sp>
    </p:spTree>
    <p:extLst>
      <p:ext uri="{BB962C8B-B14F-4D97-AF65-F5344CB8AC3E}">
        <p14:creationId xmlns:p14="http://schemas.microsoft.com/office/powerpoint/2010/main" xmlns="" val="3642368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8</a:t>
            </a:fld>
            <a:endParaRPr lang="en-US" dirty="0"/>
          </a:p>
        </p:txBody>
      </p:sp>
    </p:spTree>
    <p:extLst>
      <p:ext uri="{BB962C8B-B14F-4D97-AF65-F5344CB8AC3E}">
        <p14:creationId xmlns:p14="http://schemas.microsoft.com/office/powerpoint/2010/main" xmlns="" val="919253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802.15-&lt;-11-0507-00-004k&gt;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BCC64AF9-33B9-4961-BDFB-A151663FB1CB}" type="slidenum">
              <a:rPr lang="en-US" smtClean="0"/>
              <a:pPr/>
              <a:t>9</a:t>
            </a:fld>
            <a:endParaRPr lang="en-US" dirty="0"/>
          </a:p>
        </p:txBody>
      </p:sp>
    </p:spTree>
    <p:extLst>
      <p:ext uri="{BB962C8B-B14F-4D97-AF65-F5344CB8AC3E}">
        <p14:creationId xmlns:p14="http://schemas.microsoft.com/office/powerpoint/2010/main" xmlns="" val="359197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10" name="Date Placeholder 9"/>
          <p:cNvSpPr>
            <a:spLocks noGrp="1"/>
          </p:cNvSpPr>
          <p:nvPr>
            <p:ph type="dt" sz="half" idx="10"/>
          </p:nvPr>
        </p:nvSpPr>
        <p:spPr/>
        <p:txBody>
          <a:bodyPr/>
          <a:lstStyle/>
          <a:p>
            <a:r>
              <a:rPr lang="en-US" smtClean="0"/>
              <a:t>August 2011</a:t>
            </a:r>
            <a:endParaRPr lang="en-US" dirty="0"/>
          </a:p>
        </p:txBody>
      </p:sp>
      <p:sp>
        <p:nvSpPr>
          <p:cNvPr id="11" name="Footer Placeholder 10"/>
          <p:cNvSpPr>
            <a:spLocks noGrp="1"/>
          </p:cNvSpPr>
          <p:nvPr>
            <p:ph type="ftr" sz="quarter" idx="11"/>
          </p:nvPr>
        </p:nvSpPr>
        <p:spPr/>
        <p:txBody>
          <a:bodyPr/>
          <a:lstStyle/>
          <a:p>
            <a:r>
              <a:rPr lang="en-US" dirty="0" smtClean="0"/>
              <a:t>Lawrence Materum, Shuzo Kato, and Hirokazu Sawada , RIEC</a:t>
            </a:r>
            <a:endParaRPr lang="en-US" dirty="0"/>
          </a:p>
        </p:txBody>
      </p:sp>
      <p:sp>
        <p:nvSpPr>
          <p:cNvPr id="12" name="Slide Number Placeholder 11"/>
          <p:cNvSpPr>
            <a:spLocks noGrp="1"/>
          </p:cNvSpPr>
          <p:nvPr>
            <p:ph type="sldNum" sz="quarter" idx="12"/>
          </p:nvPr>
        </p:nvSpPr>
        <p:spPr/>
        <p:txBody>
          <a:bodyPr/>
          <a:lstStyle/>
          <a:p>
            <a:r>
              <a:rPr lang="en-US" dirty="0" smtClean="0"/>
              <a:t>Slide </a:t>
            </a:r>
            <a:fld id="{645DC936-F473-4559-83C1-251D519C9803}" type="slidenum">
              <a:rPr lang="en-US" smtClean="0"/>
              <a:pPr/>
              <a:t>&lt;#&gt;</a:t>
            </a:fld>
            <a:endParaRPr lang="en-US" dirty="0"/>
          </a:p>
        </p:txBody>
      </p:sp>
    </p:spTree>
    <p:extLst>
      <p:ext uri="{BB962C8B-B14F-4D97-AF65-F5344CB8AC3E}">
        <p14:creationId xmlns:p14="http://schemas.microsoft.com/office/powerpoint/2010/main" xmlns="" val="4631496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August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Lawrence Materum, Shuzo Kato, and Hirokazu Sawada , RIEC</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0F5A8929-27B4-4AC5-83AF-1E132C9DEEC2}" type="slidenum">
              <a:rPr lang="en-US"/>
              <a:pPr/>
              <a:t>&lt;#&gt;</a:t>
            </a:fld>
            <a:endParaRPr lang="en-US" dirty="0"/>
          </a:p>
        </p:txBody>
      </p:sp>
    </p:spTree>
    <p:extLst>
      <p:ext uri="{BB962C8B-B14F-4D97-AF65-F5344CB8AC3E}">
        <p14:creationId xmlns:p14="http://schemas.microsoft.com/office/powerpoint/2010/main" xmlns="" val="263947252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August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Lawrence Materum, Shuzo Kato, and Hirokazu Sawada , RIEC</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D912B6AB-9EC1-4F16-90A9-40739818959D}" type="slidenum">
              <a:rPr lang="en-US"/>
              <a:pPr/>
              <a:t>&lt;#&gt;</a:t>
            </a:fld>
            <a:endParaRPr lang="en-US" dirty="0"/>
          </a:p>
        </p:txBody>
      </p:sp>
    </p:spTree>
    <p:extLst>
      <p:ext uri="{BB962C8B-B14F-4D97-AF65-F5344CB8AC3E}">
        <p14:creationId xmlns:p14="http://schemas.microsoft.com/office/powerpoint/2010/main" xmlns="" val="30342301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267200"/>
          </a:xfrm>
        </p:spPr>
        <p:txBody>
          <a:bodyPr/>
          <a:lstStyle>
            <a:lvl1pPr>
              <a:defRPr>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Calibri" pitchFamily="34" charset="0"/>
                <a:cs typeface="Calibri" pitchFamily="34" charset="0"/>
              </a:defRPr>
            </a:lvl1pPr>
          </a:lstStyle>
          <a:p>
            <a:r>
              <a:rPr lang="en-US" smtClean="0"/>
              <a:t>August 2011</a:t>
            </a:r>
            <a:endParaRPr lang="en-US" dirty="0"/>
          </a:p>
        </p:txBody>
      </p:sp>
      <p:sp>
        <p:nvSpPr>
          <p:cNvPr id="5" name="Footer Placeholder 4"/>
          <p:cNvSpPr>
            <a:spLocks noGrp="1"/>
          </p:cNvSpPr>
          <p:nvPr>
            <p:ph type="ftr" sz="quarter" idx="11"/>
          </p:nvPr>
        </p:nvSpPr>
        <p:spPr/>
        <p:txBody>
          <a:bodyPr/>
          <a:lstStyle>
            <a:lvl1pPr>
              <a:defRPr>
                <a:latin typeface="Calibri" pitchFamily="34" charset="0"/>
                <a:cs typeface="Calibri" pitchFamily="34" charset="0"/>
              </a:defRPr>
            </a:lvl1pPr>
          </a:lstStyle>
          <a:p>
            <a:r>
              <a:rPr lang="en-US" dirty="0" smtClean="0"/>
              <a:t>Lawrence Materum, Shuzo Kato, and Hirokazu Sawada , RIEC</a:t>
            </a:r>
            <a:endParaRPr lang="en-US" dirty="0"/>
          </a:p>
        </p:txBody>
      </p:sp>
      <p:sp>
        <p:nvSpPr>
          <p:cNvPr id="6" name="Slide Number Placeholder 5"/>
          <p:cNvSpPr>
            <a:spLocks noGrp="1"/>
          </p:cNvSpPr>
          <p:nvPr>
            <p:ph type="sldNum" sz="quarter" idx="12"/>
          </p:nvPr>
        </p:nvSpPr>
        <p:spPr/>
        <p:txBody>
          <a:bodyPr/>
          <a:lstStyle>
            <a:lvl1pPr>
              <a:defRPr>
                <a:latin typeface="Calibri" pitchFamily="34" charset="0"/>
                <a:cs typeface="Calibri" pitchFamily="34" charset="0"/>
              </a:defRPr>
            </a:lvl1pPr>
          </a:lstStyle>
          <a:p>
            <a:r>
              <a:rPr lang="en-US" dirty="0" smtClean="0"/>
              <a:t>Slide </a:t>
            </a:r>
            <a:fld id="{803C92C4-4962-45F3-A3C6-DBA3BD949A24}" type="slidenum">
              <a:rPr lang="en-US" smtClean="0"/>
              <a:pPr/>
              <a:t>&lt;#&gt;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36542724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August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Lawrence Materum, Shuzo Kato, and Hirokazu Sawada , RIEC</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C66726E3-6E45-4335-8641-A7418E002FC4}" type="slidenum">
              <a:rPr lang="en-US"/>
              <a:pPr/>
              <a:t>&lt;#&gt;</a:t>
            </a:fld>
            <a:endParaRPr lang="en-US" dirty="0"/>
          </a:p>
        </p:txBody>
      </p:sp>
    </p:spTree>
    <p:extLst>
      <p:ext uri="{BB962C8B-B14F-4D97-AF65-F5344CB8AC3E}">
        <p14:creationId xmlns:p14="http://schemas.microsoft.com/office/powerpoint/2010/main" xmlns="" val="31186687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August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Lawrence Materum, Shuzo Kato, and Hirokazu Sawada , RIEC</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8E080DBA-543E-4589-90C6-801042586DBB}" type="slidenum">
              <a:rPr lang="en-US"/>
              <a:pPr/>
              <a:t>&lt;#&gt;</a:t>
            </a:fld>
            <a:endParaRPr lang="en-US" dirty="0"/>
          </a:p>
        </p:txBody>
      </p:sp>
    </p:spTree>
    <p:extLst>
      <p:ext uri="{BB962C8B-B14F-4D97-AF65-F5344CB8AC3E}">
        <p14:creationId xmlns:p14="http://schemas.microsoft.com/office/powerpoint/2010/main" xmlns="" val="19987982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August 2011</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Lawrence Materum, Shuzo Kato, and Hirokazu Sawada , RIEC</a:t>
            </a:r>
            <a:endParaRPr lang="en-US" dirty="0"/>
          </a:p>
        </p:txBody>
      </p:sp>
      <p:sp>
        <p:nvSpPr>
          <p:cNvPr id="9" name="Slide Number Placeholder 8"/>
          <p:cNvSpPr>
            <a:spLocks noGrp="1"/>
          </p:cNvSpPr>
          <p:nvPr>
            <p:ph type="sldNum" sz="quarter" idx="12"/>
          </p:nvPr>
        </p:nvSpPr>
        <p:spPr/>
        <p:txBody>
          <a:bodyPr/>
          <a:lstStyle>
            <a:lvl1pPr>
              <a:defRPr/>
            </a:lvl1pPr>
          </a:lstStyle>
          <a:p>
            <a:r>
              <a:rPr lang="en-US" dirty="0"/>
              <a:t>Slide </a:t>
            </a:r>
            <a:fld id="{B2BFE9B3-B4B9-4E6D-9BD2-53DC2C817363}" type="slidenum">
              <a:rPr lang="en-US"/>
              <a:pPr/>
              <a:t>&lt;#&gt;</a:t>
            </a:fld>
            <a:endParaRPr lang="en-US" dirty="0"/>
          </a:p>
        </p:txBody>
      </p:sp>
    </p:spTree>
    <p:extLst>
      <p:ext uri="{BB962C8B-B14F-4D97-AF65-F5344CB8AC3E}">
        <p14:creationId xmlns:p14="http://schemas.microsoft.com/office/powerpoint/2010/main" xmlns="" val="155204796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August 2011</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lvl1pPr>
              <a:defRPr/>
            </a:lvl1pPr>
          </a:lstStyle>
          <a:p>
            <a:r>
              <a:rPr lang="en-US" dirty="0"/>
              <a:t>Slide </a:t>
            </a:r>
            <a:fld id="{47F1A91C-C666-4CFB-9C14-D39BD53E3CE1}" type="slidenum">
              <a:rPr lang="en-US"/>
              <a:pPr/>
              <a:t>&lt;#&gt;</a:t>
            </a:fld>
            <a:endParaRPr lang="en-US" dirty="0"/>
          </a:p>
        </p:txBody>
      </p:sp>
    </p:spTree>
    <p:extLst>
      <p:ext uri="{BB962C8B-B14F-4D97-AF65-F5344CB8AC3E}">
        <p14:creationId xmlns:p14="http://schemas.microsoft.com/office/powerpoint/2010/main" xmlns="" val="44391562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r>
              <a:rPr lang="en-US" smtClean="0"/>
              <a:t>August 2011</a:t>
            </a:r>
            <a:endParaRPr lang="en-US" dirty="0"/>
          </a:p>
        </p:txBody>
      </p:sp>
      <p:sp>
        <p:nvSpPr>
          <p:cNvPr id="9" name="Footer Placeholder 8"/>
          <p:cNvSpPr>
            <a:spLocks noGrp="1"/>
          </p:cNvSpPr>
          <p:nvPr>
            <p:ph type="ftr" sz="quarter" idx="11"/>
          </p:nvPr>
        </p:nvSpPr>
        <p:spPr>
          <a:xfrm>
            <a:off x="4800600" y="6477000"/>
            <a:ext cx="3733800" cy="184666"/>
          </a:xfrm>
        </p:spPr>
        <p:txBody>
          <a:bodyPr/>
          <a:lstStyle/>
          <a:p>
            <a:r>
              <a:rPr lang="en-US" dirty="0" smtClean="0"/>
              <a:t>Lawrence Materum, Shuzo Kato, and Hirokazu Sawada , RIEC</a:t>
            </a:r>
            <a:endParaRPr lang="en-US" dirty="0"/>
          </a:p>
        </p:txBody>
      </p:sp>
      <p:sp>
        <p:nvSpPr>
          <p:cNvPr id="10" name="Slide Number Placeholder 9"/>
          <p:cNvSpPr>
            <a:spLocks noGrp="1"/>
          </p:cNvSpPr>
          <p:nvPr>
            <p:ph type="sldNum" sz="quarter" idx="12"/>
          </p:nvPr>
        </p:nvSpPr>
        <p:spPr/>
        <p:txBody>
          <a:bodyPr/>
          <a:lstStyle/>
          <a:p>
            <a:r>
              <a:rPr lang="en-US" dirty="0" smtClean="0"/>
              <a:t>Slide </a:t>
            </a:r>
            <a:fld id="{645DC936-F473-4559-83C1-251D519C9803}" type="slidenum">
              <a:rPr lang="en-US" smtClean="0"/>
              <a:pPr/>
              <a:t>&lt;#&gt;</a:t>
            </a:fld>
            <a:endParaRPr lang="en-US" dirty="0"/>
          </a:p>
        </p:txBody>
      </p:sp>
    </p:spTree>
    <p:extLst>
      <p:ext uri="{BB962C8B-B14F-4D97-AF65-F5344CB8AC3E}">
        <p14:creationId xmlns:p14="http://schemas.microsoft.com/office/powerpoint/2010/main" xmlns="" val="5338021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August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Lawrence Materum, Shuzo Kato, and Hirokazu Sawada , RIEC</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527D33EA-B331-4A39-AF60-599E8526D60D}" type="slidenum">
              <a:rPr lang="en-US"/>
              <a:pPr/>
              <a:t>&lt;#&gt;</a:t>
            </a:fld>
            <a:endParaRPr lang="en-US" dirty="0"/>
          </a:p>
        </p:txBody>
      </p:sp>
    </p:spTree>
    <p:extLst>
      <p:ext uri="{BB962C8B-B14F-4D97-AF65-F5344CB8AC3E}">
        <p14:creationId xmlns:p14="http://schemas.microsoft.com/office/powerpoint/2010/main" xmlns="" val="1407078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August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Lawrence Materum, Shuzo Kato, and Hirokazu Sawada , RIEC</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6DBEEE2A-50B6-4F79-8348-45A02D851A4C}" type="slidenum">
              <a:rPr lang="en-US"/>
              <a:pPr/>
              <a:t>&lt;#&gt;</a:t>
            </a:fld>
            <a:endParaRPr lang="en-US" dirty="0"/>
          </a:p>
        </p:txBody>
      </p:sp>
    </p:spTree>
    <p:extLst>
      <p:ext uri="{BB962C8B-B14F-4D97-AF65-F5344CB8AC3E}">
        <p14:creationId xmlns:p14="http://schemas.microsoft.com/office/powerpoint/2010/main" xmlns="" val="425375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828800"/>
            <a:ext cx="7772400" cy="426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altLang="ja-JP" dirty="0" smtClean="0"/>
              <a:t>Fifth</a:t>
            </a:r>
            <a:r>
              <a:rPr lang="en-US" dirty="0" smtClean="0"/>
              <a:t>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smtClean="0"/>
              <a:t>August 2011</a:t>
            </a:r>
            <a:endParaRPr lang="en-US" dirty="0"/>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dirty="0" smtClean="0"/>
              <a:t>Lawrence Materum, Shuzo Kato, and Hirokazu Sawada , RIEC</a:t>
            </a:r>
            <a:endParaRPr lang="en-US" dirty="0"/>
          </a:p>
        </p:txBody>
      </p:sp>
      <p:sp>
        <p:nvSpPr>
          <p:cNvPr id="1030" name="Rectangle 6"/>
          <p:cNvSpPr>
            <a:spLocks noGrp="1" noChangeArrowheads="1"/>
          </p:cNvSpPr>
          <p:nvPr>
            <p:ph type="sldNum" sz="quarter" idx="4"/>
          </p:nvPr>
        </p:nvSpPr>
        <p:spPr bwMode="auto">
          <a:xfrm>
            <a:off x="4228098" y="6475413"/>
            <a:ext cx="53540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645DC936-F473-4559-83C1-251D519C9803}" type="slidenum">
              <a:rPr lang="en-US" smtClean="0"/>
              <a:pPr/>
              <a:t>&lt;#&gt;</a:t>
            </a:fld>
            <a:endParaRPr lang="en-US" dirty="0"/>
          </a:p>
        </p:txBody>
      </p:sp>
      <p:sp>
        <p:nvSpPr>
          <p:cNvPr id="1031" name="Rectangle 7"/>
          <p:cNvSpPr>
            <a:spLocks noChangeArrowheads="1"/>
          </p:cNvSpPr>
          <p:nvPr/>
        </p:nvSpPr>
        <p:spPr bwMode="auto">
          <a:xfrm>
            <a:off x="4495800" y="394157"/>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lvl="2" algn="r"/>
            <a:r>
              <a:rPr lang="en-US" sz="1400" b="1" dirty="0">
                <a:latin typeface="Calibri" pitchFamily="34" charset="0"/>
                <a:cs typeface="Calibri" pitchFamily="34" charset="0"/>
              </a:rPr>
              <a:t>doc.: IEEE </a:t>
            </a:r>
            <a:r>
              <a:rPr lang="en-US" sz="1400" b="1" dirty="0" smtClean="0">
                <a:latin typeface="Calibri" pitchFamily="34" charset="0"/>
                <a:cs typeface="Calibri" pitchFamily="34" charset="0"/>
              </a:rPr>
              <a:t>802</a:t>
            </a:r>
            <a:r>
              <a:rPr lang="en-US" sz="1400" b="1" dirty="0" smtClean="0">
                <a:latin typeface="Calibri" pitchFamily="34" charset="0"/>
                <a:cs typeface="Calibri" pitchFamily="34" charset="0"/>
              </a:rPr>
              <a:t>.</a:t>
            </a:r>
            <a:r>
              <a:rPr lang="en-US" altLang="ja-JP" sz="1400" b="1" dirty="0" smtClean="0">
                <a:latin typeface="Calibri" pitchFamily="34" charset="0"/>
                <a:cs typeface="Calibri" pitchFamily="34" charset="0"/>
              </a:rPr>
              <a:t> 15-11-0571-00-004k</a:t>
            </a:r>
            <a:endParaRPr lang="en-US" sz="1400" b="1" dirty="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1" y="6475413"/>
            <a:ext cx="711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sz="1200" dirty="0" smtClean="0">
                <a:latin typeface="Calibri" pitchFamily="34" charset="0"/>
                <a:cs typeface="Calibri" pitchFamily="34" charset="0"/>
              </a:rPr>
              <a:t>Submission</a:t>
            </a:r>
            <a:endParaRPr lang="en-US" sz="1200" dirty="0">
              <a:latin typeface="Calibri" pitchFamily="34" charset="0"/>
              <a:cs typeface="Calibri" pitchFamily="34" charset="0"/>
            </a:endParaRPr>
          </a:p>
        </p:txBody>
      </p:sp>
      <p:sp>
        <p:nvSpPr>
          <p:cNvPr id="1034" name="Line 10"/>
          <p:cNvSpPr>
            <a:spLocks noChangeShapeType="1"/>
          </p:cNvSpPr>
          <p:nvPr/>
        </p:nvSpPr>
        <p:spPr bwMode="auto">
          <a:xfrm>
            <a:off x="647700" y="64135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defTabSz="180000" rtl="0" eaLnBrk="1" fontAlgn="base" hangingPunct="1">
        <a:spcBef>
          <a:spcPct val="20000"/>
        </a:spcBef>
        <a:spcAft>
          <a:spcPct val="0"/>
        </a:spcAft>
        <a:buChar char="•"/>
        <a:defRPr sz="2800">
          <a:solidFill>
            <a:schemeClr val="tx1"/>
          </a:solidFill>
          <a:latin typeface="Calibri" pitchFamily="34" charset="0"/>
          <a:ea typeface="+mn-ea"/>
          <a:cs typeface="Calibri" pitchFamily="34" charset="0"/>
        </a:defRPr>
      </a:lvl1pPr>
      <a:lvl2pPr marL="742950" indent="-285750" algn="l" defTabSz="180000"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defTabSz="180000" rtl="0" eaLnBrk="1" fontAlgn="base" hangingPunct="1">
        <a:spcBef>
          <a:spcPct val="20000"/>
        </a:spcBef>
        <a:spcAft>
          <a:spcPct val="0"/>
        </a:spcAft>
        <a:buChar char="•"/>
        <a:defRPr sz="1800">
          <a:solidFill>
            <a:schemeClr val="tx1"/>
          </a:solidFill>
          <a:latin typeface="Calibri" pitchFamily="34" charset="0"/>
          <a:cs typeface="Calibri" pitchFamily="34" charset="0"/>
        </a:defRPr>
      </a:lvl3pPr>
      <a:lvl4pPr marL="1428750" indent="-228600" algn="l" defTabSz="180000"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defTabSz="180000"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August 2011</a:t>
            </a:r>
            <a:endParaRPr lang="en-US" dirty="0"/>
          </a:p>
        </p:txBody>
      </p:sp>
      <p:sp>
        <p:nvSpPr>
          <p:cNvPr id="5" name="Footer Placeholder 2"/>
          <p:cNvSpPr>
            <a:spLocks noGrp="1"/>
          </p:cNvSpPr>
          <p:nvPr>
            <p:ph type="ftr" sz="quarter" idx="11"/>
          </p:nvPr>
        </p:nvSpPr>
        <p:spPr>
          <a:xfrm>
            <a:off x="4876800" y="6477000"/>
            <a:ext cx="3733800" cy="183078"/>
          </a:xfrm>
        </p:spPr>
        <p:txBody>
          <a:bodyPr/>
          <a:lstStyle/>
          <a:p>
            <a:r>
              <a:rPr lang="en-US" dirty="0" smtClean="0"/>
              <a:t>Lawrence Materum, Shuzo Kato, and Hirokazu Sawada , RIEC</a:t>
            </a:r>
            <a:endParaRPr lang="en-US" dirty="0"/>
          </a:p>
        </p:txBody>
      </p:sp>
      <p:sp>
        <p:nvSpPr>
          <p:cNvPr id="6" name="Slide Number Placeholder 3"/>
          <p:cNvSpPr>
            <a:spLocks noGrp="1"/>
          </p:cNvSpPr>
          <p:nvPr>
            <p:ph type="sldNum" sz="quarter" idx="12"/>
          </p:nvPr>
        </p:nvSpPr>
        <p:spPr>
          <a:xfrm>
            <a:off x="4229999" y="6475413"/>
            <a:ext cx="536400" cy="184666"/>
          </a:xfrm>
        </p:spPr>
        <p:txBody>
          <a:bodyPr/>
          <a:lstStyle/>
          <a:p>
            <a:r>
              <a:rPr lang="en-US" dirty="0"/>
              <a:t>Slide </a:t>
            </a:r>
            <a:fld id="{7B2FB8D9-073A-416D-8A82-A5167625ECC2}" type="slidenum">
              <a:rPr lang="en-US"/>
              <a:pPr/>
              <a:t>1</a:t>
            </a:fld>
            <a:endParaRPr lang="en-US" dirty="0"/>
          </a:p>
        </p:txBody>
      </p:sp>
      <p:sp>
        <p:nvSpPr>
          <p:cNvPr id="27651" name="Rectangle 3"/>
          <p:cNvSpPr>
            <a:spLocks noChangeArrowheads="1"/>
          </p:cNvSpPr>
          <p:nvPr/>
        </p:nvSpPr>
        <p:spPr bwMode="auto">
          <a:xfrm>
            <a:off x="381000" y="762000"/>
            <a:ext cx="8610600" cy="57554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US" sz="1800" b="1" u="sng" dirty="0">
                <a:solidFill>
                  <a:schemeClr val="tx2"/>
                </a:solidFill>
                <a:effectLst>
                  <a:outerShdw blurRad="38100" dist="38100" dir="2700000" algn="tl">
                    <a:srgbClr val="C0C0C0"/>
                  </a:outerShdw>
                </a:effectLst>
                <a:latin typeface="Calibri" pitchFamily="34" charset="0"/>
                <a:cs typeface="Calibri" pitchFamily="34" charset="0"/>
              </a:rPr>
              <a:t>Project: IEEE P802.15 Working Group for Wireless Personal Area Networks (WPANs)</a:t>
            </a:r>
            <a:endParaRPr lang="en-US" sz="1600" b="1" dirty="0">
              <a:solidFill>
                <a:schemeClr val="tx2"/>
              </a:solidFill>
              <a:latin typeface="Calibri" pitchFamily="34" charset="0"/>
              <a:cs typeface="Calibri" pitchFamily="34" charset="0"/>
            </a:endParaRPr>
          </a:p>
          <a:p>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Submission Title: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[Channel Model Comparison for 802.15 TG4k]</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Date Submitted: </a:t>
            </a:r>
            <a:r>
              <a:rPr lang="en-US" sz="1600" dirty="0" smtClean="0">
                <a:solidFill>
                  <a:schemeClr val="tx2"/>
                </a:solidFill>
                <a:latin typeface="Calibri" pitchFamily="34" charset="0"/>
                <a:cs typeface="Calibri" pitchFamily="34" charset="0"/>
              </a:rPr>
              <a:t>[24 </a:t>
            </a:r>
            <a:r>
              <a:rPr lang="en-US" sz="1600" dirty="0" smtClean="0">
                <a:latin typeface="Calibri" pitchFamily="34" charset="0"/>
                <a:cs typeface="Calibri" pitchFamily="34" charset="0"/>
              </a:rPr>
              <a:t>August, 2011</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Source: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a:t>
            </a:r>
            <a:r>
              <a:rPr lang="en-US" sz="1600" dirty="0" smtClean="0">
                <a:latin typeface="Calibri" pitchFamily="34" charset="0"/>
                <a:cs typeface="Calibri" pitchFamily="34" charset="0"/>
              </a:rPr>
              <a:t>Lawrence Materum</a:t>
            </a:r>
            <a:r>
              <a:rPr lang="en-US" sz="1600" dirty="0">
                <a:latin typeface="Calibri" pitchFamily="34" charset="0"/>
                <a:cs typeface="Calibri" pitchFamily="34" charset="0"/>
              </a:rPr>
              <a:t>, Shuzo Kato, </a:t>
            </a:r>
            <a:r>
              <a:rPr lang="en-US" sz="1600" dirty="0" smtClean="0">
                <a:latin typeface="Calibri" pitchFamily="34" charset="0"/>
                <a:cs typeface="Calibri" pitchFamily="34" charset="0"/>
              </a:rPr>
              <a:t>and </a:t>
            </a:r>
            <a:r>
              <a:rPr lang="en-US" sz="1600" dirty="0" err="1" smtClean="0">
                <a:latin typeface="Calibri" pitchFamily="34" charset="0"/>
                <a:cs typeface="Calibri" pitchFamily="34" charset="0"/>
              </a:rPr>
              <a:t>Hirokazu</a:t>
            </a:r>
            <a:r>
              <a:rPr lang="en-US" sz="1600" dirty="0" smtClean="0">
                <a:latin typeface="Calibri" pitchFamily="34" charset="0"/>
                <a:cs typeface="Calibri" pitchFamily="34" charset="0"/>
              </a:rPr>
              <a:t> Sawada] </a:t>
            </a:r>
            <a:r>
              <a:rPr lang="en-US" sz="1600" dirty="0">
                <a:solidFill>
                  <a:schemeClr val="tx2"/>
                </a:solidFill>
                <a:latin typeface="Calibri" pitchFamily="34" charset="0"/>
                <a:cs typeface="Calibri" pitchFamily="34" charset="0"/>
              </a:rPr>
              <a:t>Company </a:t>
            </a:r>
            <a:r>
              <a:rPr lang="en-US" sz="1600" dirty="0" smtClean="0">
                <a:solidFill>
                  <a:schemeClr val="tx2"/>
                </a:solidFill>
                <a:latin typeface="Calibri" pitchFamily="34" charset="0"/>
                <a:cs typeface="Calibri" pitchFamily="34" charset="0"/>
              </a:rPr>
              <a:t> </a:t>
            </a:r>
            <a:r>
              <a:rPr lang="en-US" sz="1600" dirty="0" smtClean="0">
                <a:latin typeface="Calibri" pitchFamily="34" charset="0"/>
                <a:cs typeface="Calibri" pitchFamily="34" charset="0"/>
              </a:rPr>
              <a:t>[</a:t>
            </a:r>
            <a:r>
              <a:rPr lang="en-US" sz="1600" dirty="0" smtClean="0">
                <a:solidFill>
                  <a:schemeClr val="tx2"/>
                </a:solidFill>
                <a:latin typeface="Calibri" pitchFamily="34" charset="0"/>
                <a:cs typeface="Calibri" pitchFamily="34" charset="0"/>
              </a:rPr>
              <a:t>RIEC </a:t>
            </a:r>
            <a:r>
              <a:rPr lang="en-US" sz="1600" dirty="0">
                <a:solidFill>
                  <a:schemeClr val="tx2"/>
                </a:solidFill>
                <a:latin typeface="Calibri" pitchFamily="34" charset="0"/>
                <a:cs typeface="Calibri" pitchFamily="34" charset="0"/>
              </a:rPr>
              <a:t>of </a:t>
            </a:r>
            <a:r>
              <a:rPr lang="en-US" sz="1600" dirty="0">
                <a:latin typeface="Calibri" pitchFamily="34" charset="0"/>
                <a:cs typeface="Calibri" pitchFamily="34" charset="0"/>
              </a:rPr>
              <a:t>Tohoku University</a:t>
            </a:r>
            <a:r>
              <a:rPr lang="en-US" sz="1600" dirty="0" smtClean="0">
                <a:latin typeface="Calibri" pitchFamily="34" charset="0"/>
                <a:cs typeface="Calibri" pitchFamily="34" charset="0"/>
              </a:rPr>
              <a:t>] </a:t>
            </a:r>
            <a:r>
              <a:rPr lang="en-US" sz="1600" dirty="0">
                <a:latin typeface="Calibri" pitchFamily="34" charset="0"/>
                <a:cs typeface="Calibri" pitchFamily="34" charset="0"/>
              </a:rPr>
              <a:t>and </a:t>
            </a:r>
            <a:r>
              <a:rPr lang="en-US" sz="1600" dirty="0" smtClean="0">
                <a:latin typeface="Calibri" pitchFamily="34" charset="0"/>
                <a:cs typeface="Calibri" pitchFamily="34" charset="0"/>
              </a:rPr>
              <a:t>[</a:t>
            </a:r>
            <a:r>
              <a:rPr lang="en-US" sz="1600" dirty="0" err="1" smtClean="0">
                <a:latin typeface="Calibri" pitchFamily="34" charset="0"/>
                <a:cs typeface="Calibri" pitchFamily="34" charset="0"/>
              </a:rPr>
              <a:t>Sourav</a:t>
            </a:r>
            <a:r>
              <a:rPr lang="en-US" sz="1600" dirty="0" smtClean="0">
                <a:latin typeface="Calibri" pitchFamily="34" charset="0"/>
                <a:cs typeface="Calibri" pitchFamily="34" charset="0"/>
              </a:rPr>
              <a:t> </a:t>
            </a:r>
            <a:r>
              <a:rPr lang="en-US" sz="1600" dirty="0" err="1">
                <a:latin typeface="Calibri" pitchFamily="34" charset="0"/>
                <a:cs typeface="Calibri" pitchFamily="34" charset="0"/>
              </a:rPr>
              <a:t>Dey</a:t>
            </a:r>
            <a:r>
              <a:rPr lang="en-US" sz="1600" dirty="0" smtClean="0">
                <a:solidFill>
                  <a:schemeClr val="tx2"/>
                </a:solidFill>
                <a:latin typeface="Calibri" pitchFamily="34" charset="0"/>
                <a:cs typeface="Calibri" pitchFamily="34" charset="0"/>
              </a:rPr>
              <a:t>] Company [</a:t>
            </a:r>
            <a:r>
              <a:rPr lang="en-US" sz="1600" dirty="0" smtClean="0">
                <a:latin typeface="Calibri" pitchFamily="34" charset="0"/>
                <a:cs typeface="Calibri" pitchFamily="34" charset="0"/>
              </a:rPr>
              <a:t>On-Ramp </a:t>
            </a:r>
            <a:r>
              <a:rPr lang="en-US" sz="1600" dirty="0">
                <a:latin typeface="Calibri" pitchFamily="34" charset="0"/>
                <a:cs typeface="Calibri" pitchFamily="34" charset="0"/>
              </a:rPr>
              <a:t>Wireless</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Address [2-1-1 Katahira, Aoba-ku, Sendai 980-8577, </a:t>
            </a:r>
            <a:r>
              <a:rPr lang="en-US" sz="1600" dirty="0" smtClean="0">
                <a:solidFill>
                  <a:schemeClr val="tx2"/>
                </a:solidFill>
                <a:latin typeface="Calibri" pitchFamily="34" charset="0"/>
                <a:cs typeface="Calibri" pitchFamily="34" charset="0"/>
              </a:rPr>
              <a:t>Japan;  </a:t>
            </a:r>
            <a:r>
              <a:rPr lang="it-IT" sz="1600" dirty="0" smtClean="0">
                <a:solidFill>
                  <a:schemeClr val="tx2"/>
                </a:solidFill>
                <a:latin typeface="Calibri" pitchFamily="34" charset="0"/>
                <a:cs typeface="Calibri" pitchFamily="34" charset="0"/>
              </a:rPr>
              <a:t>10920 Via </a:t>
            </a:r>
            <a:r>
              <a:rPr lang="it-IT" sz="1600" dirty="0">
                <a:solidFill>
                  <a:schemeClr val="tx2"/>
                </a:solidFill>
                <a:latin typeface="Calibri" pitchFamily="34" charset="0"/>
                <a:cs typeface="Calibri" pitchFamily="34" charset="0"/>
              </a:rPr>
              <a:t>Frontera, Suite 200, San Diego, CA 92127, USA</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Voice</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81-22-217-5477; +</a:t>
            </a:r>
            <a:r>
              <a:rPr lang="en-US" sz="1600" dirty="0" smtClean="0">
                <a:solidFill>
                  <a:schemeClr val="tx2"/>
                </a:solidFill>
                <a:latin typeface="Calibri" pitchFamily="34" charset="0"/>
                <a:cs typeface="Calibri" pitchFamily="34" charset="0"/>
              </a:rPr>
              <a:t>1-858-592-6008], </a:t>
            </a:r>
            <a:r>
              <a:rPr lang="en-US" sz="1600" dirty="0">
                <a:solidFill>
                  <a:schemeClr val="tx2"/>
                </a:solidFill>
                <a:latin typeface="Calibri" pitchFamily="34" charset="0"/>
                <a:cs typeface="Calibri" pitchFamily="34" charset="0"/>
              </a:rPr>
              <a:t>FAX: </a:t>
            </a:r>
            <a:r>
              <a:rPr lang="en-US" sz="1600" dirty="0" smtClean="0">
                <a:solidFill>
                  <a:schemeClr val="tx2"/>
                </a:solidFill>
                <a:latin typeface="Calibri" pitchFamily="34" charset="0"/>
                <a:cs typeface="Calibri" pitchFamily="34" charset="0"/>
              </a:rPr>
              <a:t>[+81-22-217-5476; </a:t>
            </a:r>
            <a:r>
              <a:rPr lang="en-US" sz="1600" dirty="0">
                <a:solidFill>
                  <a:schemeClr val="tx2"/>
                </a:solidFill>
                <a:latin typeface="Calibri" pitchFamily="34" charset="0"/>
                <a:cs typeface="Calibri" pitchFamily="34" charset="0"/>
              </a:rPr>
              <a:t>+</a:t>
            </a:r>
            <a:r>
              <a:rPr lang="en-US" sz="1600" dirty="0" smtClean="0">
                <a:solidFill>
                  <a:schemeClr val="tx2"/>
                </a:solidFill>
                <a:latin typeface="Calibri" pitchFamily="34" charset="0"/>
                <a:cs typeface="Calibri" pitchFamily="34" charset="0"/>
              </a:rPr>
              <a:t>1-858-592-6009] </a:t>
            </a:r>
          </a:p>
          <a:p>
            <a:r>
              <a:rPr lang="en-US" sz="1600" dirty="0" smtClean="0">
                <a:solidFill>
                  <a:schemeClr val="tx2"/>
                </a:solidFill>
                <a:latin typeface="Calibri" pitchFamily="34" charset="0"/>
                <a:cs typeface="Calibri" pitchFamily="34" charset="0"/>
              </a:rPr>
              <a:t>E-mail:[{</a:t>
            </a:r>
            <a:r>
              <a:rPr lang="en-US" sz="1600" dirty="0" err="1" smtClean="0">
                <a:solidFill>
                  <a:schemeClr val="tx2"/>
                </a:solidFill>
                <a:latin typeface="Calibri" pitchFamily="34" charset="0"/>
                <a:cs typeface="Calibri" pitchFamily="34" charset="0"/>
              </a:rPr>
              <a:t>lawrence</a:t>
            </a:r>
            <a:r>
              <a:rPr lang="en-US" sz="1600" dirty="0" smtClean="0">
                <a:solidFill>
                  <a:schemeClr val="tx2"/>
                </a:solidFill>
                <a:latin typeface="Calibri" pitchFamily="34" charset="0"/>
                <a:cs typeface="Calibri" pitchFamily="34" charset="0"/>
              </a:rPr>
              <a:t>, </a:t>
            </a:r>
            <a:r>
              <a:rPr lang="en-US" sz="1600" dirty="0" err="1" smtClean="0">
                <a:solidFill>
                  <a:schemeClr val="tx2"/>
                </a:solidFill>
                <a:latin typeface="Calibri" pitchFamily="34" charset="0"/>
                <a:cs typeface="Calibri" pitchFamily="34" charset="0"/>
              </a:rPr>
              <a:t>shukato</a:t>
            </a:r>
            <a:r>
              <a:rPr lang="en-US" sz="1600" dirty="0" smtClean="0">
                <a:solidFill>
                  <a:schemeClr val="tx2"/>
                </a:solidFill>
                <a:latin typeface="Calibri" pitchFamily="34" charset="0"/>
                <a:cs typeface="Calibri" pitchFamily="34" charset="0"/>
              </a:rPr>
              <a:t>, </a:t>
            </a:r>
            <a:r>
              <a:rPr lang="en-US" sz="1600" dirty="0" err="1" smtClean="0">
                <a:solidFill>
                  <a:schemeClr val="tx2"/>
                </a:solidFill>
                <a:latin typeface="Calibri" pitchFamily="34" charset="0"/>
                <a:cs typeface="Calibri" pitchFamily="34" charset="0"/>
              </a:rPr>
              <a:t>sawahiro</a:t>
            </a:r>
            <a:r>
              <a:rPr lang="en-US" sz="1600" dirty="0">
                <a:solidFill>
                  <a:schemeClr val="tx2"/>
                </a:solidFill>
                <a:latin typeface="Calibri" pitchFamily="34" charset="0"/>
                <a:cs typeface="Calibri" pitchFamily="34" charset="0"/>
              </a:rPr>
              <a:t>}@riec.tohoku.ac.jp; sourav.dey@onrampwireless.com]</a:t>
            </a:r>
            <a:endParaRPr lang="en-US" sz="1600" dirty="0" smtClean="0">
              <a:solidFill>
                <a:schemeClr val="tx2"/>
              </a:solidFill>
              <a:latin typeface="Calibri" pitchFamily="34" charset="0"/>
              <a:cs typeface="Calibri" pitchFamily="34" charset="0"/>
            </a:endParaRPr>
          </a:p>
          <a:p>
            <a:pPr>
              <a:spcBef>
                <a:spcPts val="600"/>
              </a:spcBef>
              <a:spcAft>
                <a:spcPts val="600"/>
              </a:spcAft>
            </a:pPr>
            <a:r>
              <a:rPr lang="en-US" sz="1600" b="1" dirty="0" smtClean="0">
                <a:solidFill>
                  <a:schemeClr val="tx2"/>
                </a:solidFill>
                <a:latin typeface="Calibri" pitchFamily="34" charset="0"/>
                <a:cs typeface="Calibri" pitchFamily="34" charset="0"/>
              </a:rPr>
              <a:t>Re:</a:t>
            </a:r>
            <a:r>
              <a:rPr lang="en-US" sz="1600" dirty="0" smtClean="0">
                <a:solidFill>
                  <a:schemeClr val="tx2"/>
                </a:solidFill>
                <a:latin typeface="Calibri" pitchFamily="34" charset="0"/>
                <a:cs typeface="Calibri" pitchFamily="34" charset="0"/>
              </a:rPr>
              <a:t> [Final</a:t>
            </a:r>
            <a:r>
              <a:rPr lang="en-US" sz="1600" dirty="0" smtClean="0">
                <a:latin typeface="Calibri" pitchFamily="34" charset="0"/>
                <a:cs typeface="Calibri" pitchFamily="34" charset="0"/>
              </a:rPr>
              <a:t> Proposals </a:t>
            </a:r>
            <a:r>
              <a:rPr lang="en-US" sz="1600" dirty="0">
                <a:latin typeface="Calibri" pitchFamily="34" charset="0"/>
                <a:cs typeface="Calibri" pitchFamily="34" charset="0"/>
              </a:rPr>
              <a:t>in TG4k Closing Report </a:t>
            </a:r>
            <a:r>
              <a:rPr lang="en-US" sz="1600" dirty="0" smtClean="0">
                <a:latin typeface="Calibri" pitchFamily="34" charset="0"/>
                <a:cs typeface="Calibri" pitchFamily="34" charset="0"/>
              </a:rPr>
              <a:t>(15-11-0538-00) 22 July, 2011</a:t>
            </a:r>
            <a:r>
              <a:rPr lang="en-US" sz="1600" dirty="0" smtClean="0">
                <a:solidFill>
                  <a:schemeClr val="tx2"/>
                </a:solidFill>
                <a:latin typeface="Calibri" pitchFamily="34" charset="0"/>
                <a:cs typeface="Calibri" pitchFamily="34" charset="0"/>
              </a:rPr>
              <a:t>]</a:t>
            </a:r>
          </a:p>
          <a:p>
            <a:pPr>
              <a:spcBef>
                <a:spcPts val="600"/>
              </a:spcBef>
              <a:spcAft>
                <a:spcPts val="600"/>
              </a:spcAft>
            </a:pPr>
            <a:r>
              <a:rPr lang="en-US" sz="1600" b="1" dirty="0" smtClean="0">
                <a:solidFill>
                  <a:schemeClr val="tx2"/>
                </a:solidFill>
                <a:latin typeface="Calibri" pitchFamily="34" charset="0"/>
                <a:cs typeface="Calibri" pitchFamily="34" charset="0"/>
              </a:rPr>
              <a:t>Abstract</a:t>
            </a:r>
            <a:r>
              <a:rPr lang="en-US" sz="1600" b="1" dirty="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[This submission shows a comparison of proposed </a:t>
            </a:r>
            <a:r>
              <a:rPr lang="en-US" sz="1600" dirty="0" smtClean="0">
                <a:latin typeface="Calibri" pitchFamily="34" charset="0"/>
                <a:cs typeface="Calibri" pitchFamily="34" charset="0"/>
              </a:rPr>
              <a:t>and existing </a:t>
            </a:r>
            <a:r>
              <a:rPr lang="en-US" sz="1600" dirty="0">
                <a:solidFill>
                  <a:schemeClr val="tx2"/>
                </a:solidFill>
                <a:latin typeface="Calibri" pitchFamily="34" charset="0"/>
                <a:cs typeface="Calibri" pitchFamily="34" charset="0"/>
              </a:rPr>
              <a:t>c</a:t>
            </a:r>
            <a:r>
              <a:rPr lang="en-US" sz="1600" dirty="0">
                <a:latin typeface="Calibri" pitchFamily="34" charset="0"/>
                <a:cs typeface="Calibri" pitchFamily="34" charset="0"/>
              </a:rPr>
              <a:t>hannel models </a:t>
            </a:r>
            <a:r>
              <a:rPr lang="en-US" sz="1600" dirty="0" smtClean="0">
                <a:latin typeface="Calibri" pitchFamily="34" charset="0"/>
                <a:cs typeface="Calibri" pitchFamily="34" charset="0"/>
              </a:rPr>
              <a:t>for TG4k.  Recommended channel models are provided and their basis for selection.</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Purpose: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a:t>
            </a:r>
            <a:r>
              <a:rPr lang="en-US" sz="1600" dirty="0" smtClean="0">
                <a:latin typeface="Calibri" pitchFamily="34" charset="0"/>
                <a:cs typeface="Calibri" pitchFamily="34" charset="0"/>
              </a:rPr>
              <a:t>Provide this </a:t>
            </a:r>
            <a:r>
              <a:rPr lang="en-US" sz="1600" dirty="0">
                <a:latin typeface="Calibri" pitchFamily="34" charset="0"/>
                <a:cs typeface="Calibri" pitchFamily="34" charset="0"/>
              </a:rPr>
              <a:t>channel modeling information to the attention of TG4k for </a:t>
            </a:r>
            <a:r>
              <a:rPr lang="en-US" sz="1600" dirty="0" smtClean="0">
                <a:latin typeface="Calibri" pitchFamily="34" charset="0"/>
                <a:cs typeface="Calibri" pitchFamily="34" charset="0"/>
              </a:rPr>
              <a:t>discussion, </a:t>
            </a:r>
            <a:r>
              <a:rPr lang="en-US" sz="1600" dirty="0">
                <a:latin typeface="Calibri" pitchFamily="34" charset="0"/>
                <a:cs typeface="Calibri" pitchFamily="34" charset="0"/>
              </a:rPr>
              <a:t>and </a:t>
            </a:r>
            <a:r>
              <a:rPr lang="en-US" sz="1600" dirty="0" smtClean="0">
                <a:latin typeface="Calibri" pitchFamily="34" charset="0"/>
                <a:cs typeface="Calibri" pitchFamily="34" charset="0"/>
              </a:rPr>
              <a:t>see the differences of proposed and existing channel models.</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Notice:</a:t>
            </a:r>
            <a:r>
              <a:rPr lang="en-US" sz="1600" dirty="0">
                <a:solidFill>
                  <a:schemeClr val="tx2"/>
                </a:solidFill>
                <a:latin typeface="Calibri" pitchFamily="34" charset="0"/>
                <a:cs typeface="Calibri"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latin typeface="Calibri" pitchFamily="34" charset="0"/>
                <a:cs typeface="Calibri" pitchFamily="34" charset="0"/>
              </a:rPr>
              <a:t>Release:</a:t>
            </a:r>
            <a:r>
              <a:rPr lang="en-US" sz="1600" dirty="0">
                <a:solidFill>
                  <a:schemeClr val="tx2"/>
                </a:solidFill>
                <a:latin typeface="Calibri" pitchFamily="34" charset="0"/>
                <a:cs typeface="Calibri" pitchFamily="34"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533400" y="2130427"/>
            <a:ext cx="8153400" cy="1470025"/>
          </a:xfrm>
        </p:spPr>
        <p:txBody>
          <a:bodyPr/>
          <a:lstStyle/>
          <a:p>
            <a:pPr defTabSz="180000"/>
            <a:r>
              <a:rPr lang="en-US" dirty="0" smtClean="0"/>
              <a:t>1.		Channel </a:t>
            </a:r>
            <a:r>
              <a:rPr lang="en-US" dirty="0"/>
              <a:t>models for the 900 </a:t>
            </a:r>
            <a:r>
              <a:rPr lang="en-US" dirty="0" smtClean="0"/>
              <a:t>MHz</a:t>
            </a:r>
            <a:endParaRPr lang="en-US" dirty="0"/>
          </a:p>
        </p:txBody>
      </p:sp>
      <p:sp>
        <p:nvSpPr>
          <p:cNvPr id="12" name="Subtitle 11"/>
          <p:cNvSpPr>
            <a:spLocks noGrp="1"/>
          </p:cNvSpPr>
          <p:nvPr>
            <p:ph type="subTitle" idx="1"/>
          </p:nvPr>
        </p:nvSpPr>
        <p:spPr/>
        <p:txBody>
          <a:bodyPr/>
          <a:lstStyle/>
          <a:p>
            <a:pPr marL="0" lvl="1"/>
            <a:r>
              <a:rPr lang="en-US" dirty="0" smtClean="0"/>
              <a:t>1.2</a:t>
            </a:r>
            <a:r>
              <a:rPr lang="en-US" dirty="0"/>
              <a:t>		Power delay profile </a:t>
            </a:r>
            <a:r>
              <a:rPr lang="en-US" dirty="0" smtClean="0"/>
              <a:t>models</a:t>
            </a:r>
            <a:endParaRPr lang="en-US" dirty="0"/>
          </a:p>
          <a:p>
            <a:endParaRPr lang="en-US" dirty="0"/>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10</a:t>
            </a:fld>
            <a:endParaRPr lang="en-US" dirty="0"/>
          </a:p>
        </p:txBody>
      </p:sp>
    </p:spTree>
    <p:extLst>
      <p:ext uri="{BB962C8B-B14F-4D97-AF65-F5344CB8AC3E}">
        <p14:creationId xmlns:p14="http://schemas.microsoft.com/office/powerpoint/2010/main" xmlns="" val="2825009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11</a:t>
            </a:fld>
            <a:endParaRPr lang="en-US" dirty="0"/>
          </a:p>
        </p:txBody>
      </p:sp>
      <p:sp>
        <p:nvSpPr>
          <p:cNvPr id="6" name="Title 5"/>
          <p:cNvSpPr>
            <a:spLocks noGrp="1"/>
          </p:cNvSpPr>
          <p:nvPr>
            <p:ph type="title"/>
          </p:nvPr>
        </p:nvSpPr>
        <p:spPr/>
        <p:txBody>
          <a:bodyPr/>
          <a:lstStyle/>
          <a:p>
            <a:r>
              <a:rPr lang="en-US" dirty="0" smtClean="0"/>
              <a:t>Environment type </a:t>
            </a:r>
            <a:r>
              <a:rPr lang="en-US" dirty="0"/>
              <a:t>comparison of the </a:t>
            </a:r>
            <a:r>
              <a:rPr lang="en-US" dirty="0" smtClean="0"/>
              <a:t>PDP </a:t>
            </a:r>
            <a:r>
              <a:rPr lang="en-US" dirty="0"/>
              <a:t>models </a:t>
            </a:r>
            <a:r>
              <a:rPr lang="en-US" dirty="0">
                <a:solidFill>
                  <a:srgbClr val="C00000"/>
                </a:solidFill>
              </a:rPr>
              <a:t>for the 900 MHz band</a:t>
            </a:r>
          </a:p>
        </p:txBody>
      </p:sp>
      <p:graphicFrame>
        <p:nvGraphicFramePr>
          <p:cNvPr id="7" name="Content Placeholder 8"/>
          <p:cNvGraphicFramePr>
            <a:graphicFrameLocks/>
          </p:cNvGraphicFramePr>
          <p:nvPr>
            <p:extLst>
              <p:ext uri="{D42A27DB-BD31-4B8C-83A1-F6EECF244321}">
                <p14:modId xmlns:p14="http://schemas.microsoft.com/office/powerpoint/2010/main" xmlns="" val="1777512846"/>
              </p:ext>
            </p:extLst>
          </p:nvPr>
        </p:nvGraphicFramePr>
        <p:xfrm>
          <a:off x="762000" y="2286000"/>
          <a:ext cx="7696199" cy="3329940"/>
        </p:xfrm>
        <a:graphic>
          <a:graphicData uri="http://schemas.openxmlformats.org/drawingml/2006/table">
            <a:tbl>
              <a:tblPr firstRow="1" bandRow="1">
                <a:tableStyleId>{EB344D84-9AFB-497E-A393-DC336BA19D2E}</a:tableStyleId>
              </a:tblPr>
              <a:tblGrid>
                <a:gridCol w="1905000"/>
                <a:gridCol w="1905000"/>
                <a:gridCol w="2438400"/>
                <a:gridCol w="1447799"/>
              </a:tblGrid>
              <a:tr h="524890">
                <a:tc>
                  <a:txBody>
                    <a:bodyPr/>
                    <a:lstStyle/>
                    <a:p>
                      <a:pPr algn="ctr" fontAlgn="b"/>
                      <a:endParaRPr lang="en-US" sz="1800" b="1" i="0" u="none" strike="noStrike" dirty="0">
                        <a:solidFill>
                          <a:schemeClr val="tx1"/>
                        </a:solidFill>
                        <a:effectLst/>
                        <a:latin typeface="Calibri" pitchFamily="34" charset="0"/>
                        <a:cs typeface="Calibri" pitchFamily="34" charset="0"/>
                      </a:endParaRPr>
                    </a:p>
                  </a:txBody>
                  <a:tcPr marL="9525" marR="9525" marT="9525" marB="0" anchor="b"/>
                </a:tc>
                <a:tc>
                  <a:txBody>
                    <a:bodyPr/>
                    <a:lstStyle/>
                    <a:p>
                      <a:pPr algn="ctr" fontAlgn="b"/>
                      <a:r>
                        <a:rPr lang="en-US" sz="1800" b="1" i="0" u="none" strike="noStrike" dirty="0" smtClean="0">
                          <a:solidFill>
                            <a:schemeClr val="tx1"/>
                          </a:solidFill>
                          <a:effectLst/>
                          <a:latin typeface="Calibri" pitchFamily="34" charset="0"/>
                          <a:cs typeface="Calibri" pitchFamily="34" charset="0"/>
                        </a:rPr>
                        <a:t>PDP model</a:t>
                      </a:r>
                    </a:p>
                    <a:p>
                      <a:pPr algn="ctr" fontAlgn="b"/>
                      <a:endParaRPr lang="en-US" sz="1800" b="1" i="0" u="none" strike="noStrike" dirty="0">
                        <a:solidFill>
                          <a:schemeClr val="tx1"/>
                        </a:solidFill>
                        <a:effectLst/>
                        <a:latin typeface="Calibri" pitchFamily="34" charset="0"/>
                        <a:cs typeface="Calibri" pitchFamily="34" charset="0"/>
                      </a:endParaRPr>
                    </a:p>
                  </a:txBody>
                  <a:tcPr marL="9525" marR="9525" marT="9525" marB="0" anchor="b"/>
                </a:tc>
                <a:tc>
                  <a:txBody>
                    <a:bodyPr/>
                    <a:lstStyle/>
                    <a:p>
                      <a:pPr algn="ctr" fontAlgn="t"/>
                      <a:r>
                        <a:rPr lang="en-US" sz="1800" u="none" strike="noStrike" dirty="0" smtClean="0">
                          <a:solidFill>
                            <a:schemeClr val="tx1"/>
                          </a:solidFill>
                          <a:effectLst/>
                          <a:latin typeface="Calibri" pitchFamily="34" charset="0"/>
                          <a:cs typeface="Calibri" pitchFamily="34" charset="0"/>
                        </a:rPr>
                        <a:t>Environment types </a:t>
                      </a:r>
                    </a:p>
                    <a:p>
                      <a:pPr algn="ctr" fontAlgn="t"/>
                      <a:r>
                        <a:rPr lang="en-US" sz="1800" u="none" strike="noStrike" dirty="0" smtClean="0">
                          <a:solidFill>
                            <a:schemeClr val="tx1"/>
                          </a:solidFill>
                          <a:effectLst/>
                          <a:latin typeface="Calibri" pitchFamily="34" charset="0"/>
                          <a:cs typeface="Calibri" pitchFamily="34" charset="0"/>
                        </a:rPr>
                        <a:t>considered</a:t>
                      </a:r>
                      <a:endParaRPr lang="en-US" sz="1800" b="0" i="0" u="none" strike="noStrike" dirty="0">
                        <a:solidFill>
                          <a:schemeClr val="tx1"/>
                        </a:solidFill>
                        <a:effectLst/>
                        <a:latin typeface="Calibri" pitchFamily="34" charset="0"/>
                        <a:cs typeface="Calibri" pitchFamily="34" charset="0"/>
                      </a:endParaRPr>
                    </a:p>
                  </a:txBody>
                  <a:tcPr marL="9525" marR="9525" marT="9525" marB="0"/>
                </a:tc>
                <a:tc>
                  <a:txBody>
                    <a:bodyPr/>
                    <a:lstStyle/>
                    <a:p>
                      <a:pPr algn="ctr" fontAlgn="t"/>
                      <a:r>
                        <a:rPr lang="en-US" sz="1800" b="1" i="0" u="none" strike="noStrike" dirty="0" smtClean="0">
                          <a:solidFill>
                            <a:schemeClr val="tx1"/>
                          </a:solidFill>
                          <a:effectLst/>
                          <a:latin typeface="Calibri" pitchFamily="34" charset="0"/>
                          <a:cs typeface="Calibri" pitchFamily="34" charset="0"/>
                        </a:rPr>
                        <a:t>Transmission </a:t>
                      </a:r>
                    </a:p>
                    <a:p>
                      <a:pPr algn="ctr" fontAlgn="t"/>
                      <a:r>
                        <a:rPr lang="en-US" sz="1800" b="1" i="0" u="none" strike="noStrike" dirty="0" smtClean="0">
                          <a:solidFill>
                            <a:schemeClr val="tx1"/>
                          </a:solidFill>
                          <a:effectLst/>
                          <a:latin typeface="Calibri" pitchFamily="34" charset="0"/>
                          <a:cs typeface="Calibri" pitchFamily="34" charset="0"/>
                        </a:rPr>
                        <a:t>range</a:t>
                      </a:r>
                      <a:endParaRPr lang="en-US" sz="1800" b="1" i="0" u="none" strike="noStrike" dirty="0">
                        <a:solidFill>
                          <a:schemeClr val="tx1"/>
                        </a:solidFill>
                        <a:effectLst/>
                        <a:latin typeface="Calibri" pitchFamily="34" charset="0"/>
                        <a:cs typeface="Calibri" pitchFamily="34" charset="0"/>
                      </a:endParaRPr>
                    </a:p>
                  </a:txBody>
                  <a:tcPr marL="9525" marR="9525" marT="9525" marB="0"/>
                </a:tc>
              </a:tr>
              <a:tr h="789269">
                <a:tc>
                  <a:txBody>
                    <a:bodyPr/>
                    <a:lstStyle/>
                    <a:p>
                      <a:pPr algn="l" fontAlgn="t"/>
                      <a:r>
                        <a:rPr lang="en-US" sz="1800" b="1" u="none" strike="noStrike" dirty="0" smtClean="0">
                          <a:effectLst/>
                          <a:latin typeface="Calibri" pitchFamily="34" charset="0"/>
                          <a:cs typeface="Calibri" pitchFamily="34" charset="0"/>
                        </a:rPr>
                        <a:t>Tohoku Univ. </a:t>
                      </a:r>
                    </a:p>
                    <a:p>
                      <a:pPr algn="l" fontAlgn="t"/>
                      <a:r>
                        <a:rPr lang="en-US" sz="1800" b="1" u="none" strike="noStrike" dirty="0" smtClean="0">
                          <a:effectLst/>
                          <a:latin typeface="Calibri" pitchFamily="34" charset="0"/>
                          <a:cs typeface="Calibri" pitchFamily="34" charset="0"/>
                        </a:rPr>
                        <a:t>(for LECIM)  [1]</a:t>
                      </a: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COST 207 [9]</a:t>
                      </a:r>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Rural Area, Hilly Terrain, </a:t>
                      </a:r>
                    </a:p>
                    <a:p>
                      <a:pPr algn="ctr" fontAlgn="t"/>
                      <a:r>
                        <a:rPr lang="en-US" sz="1800" b="0" i="0" u="none" strike="noStrike" dirty="0" smtClean="0">
                          <a:effectLst/>
                          <a:latin typeface="Calibri" pitchFamily="34" charset="0"/>
                          <a:cs typeface="Calibri" pitchFamily="34" charset="0"/>
                        </a:rPr>
                        <a:t>Typical Urban, Bad Urban</a:t>
                      </a:r>
                    </a:p>
                    <a:p>
                      <a:pPr algn="ctr" fontAlgn="t"/>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~10 km</a:t>
                      </a:r>
                      <a:endParaRPr lang="en-US" sz="1800" b="0" i="0" u="none" strike="noStrike" dirty="0">
                        <a:effectLst/>
                        <a:latin typeface="Calibri" pitchFamily="34" charset="0"/>
                        <a:cs typeface="Calibri" pitchFamily="34" charset="0"/>
                      </a:endParaRPr>
                    </a:p>
                  </a:txBody>
                  <a:tcPr marL="9525" marR="9525" marT="9525" marB="0"/>
                </a:tc>
              </a:tr>
              <a:tr h="74295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u="none" strike="noStrike" dirty="0" smtClean="0">
                          <a:effectLst/>
                          <a:latin typeface="Calibri" pitchFamily="34" charset="0"/>
                          <a:cs typeface="Calibri" pitchFamily="34" charset="0"/>
                        </a:rPr>
                        <a:t>802.15 TG4g (SUN) [3]</a:t>
                      </a:r>
                      <a:endParaRPr lang="en-US" sz="1800" b="1"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Two-path Rayleigh, and </a:t>
                      </a:r>
                    </a:p>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COST 207 derivative</a:t>
                      </a:r>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b"/>
                      <a:r>
                        <a:rPr lang="en-US" sz="1800" u="none" strike="noStrike" baseline="0" dirty="0" smtClean="0">
                          <a:effectLst/>
                          <a:latin typeface="Calibri" pitchFamily="34" charset="0"/>
                          <a:cs typeface="Calibri" pitchFamily="34" charset="0"/>
                        </a:rPr>
                        <a:t>COST 207 derivative: ditto</a:t>
                      </a:r>
                    </a:p>
                    <a:p>
                      <a:pPr algn="ctr" fontAlgn="b"/>
                      <a:endParaRPr lang="en-US" sz="1800" b="0" i="0" u="none" strike="noStrike" baseline="0" dirty="0" smtClean="0">
                        <a:effectLst/>
                        <a:latin typeface="Calibri" pitchFamily="34" charset="0"/>
                        <a:cs typeface="Calibri" pitchFamily="34" charset="0"/>
                      </a:endParaRPr>
                    </a:p>
                    <a:p>
                      <a:pPr algn="ctr" fontAlgn="b"/>
                      <a:endParaRPr lang="en-US" sz="1800" b="0" i="0" u="none" strike="noStrike" baseline="0" dirty="0" smtClean="0">
                        <a:effectLst/>
                        <a:latin typeface="Calibri" pitchFamily="34" charset="0"/>
                        <a:cs typeface="Calibri" pitchFamily="34" charset="0"/>
                      </a:endParaRPr>
                    </a:p>
                    <a:p>
                      <a:pPr algn="ctr" fontAlgn="b"/>
                      <a:endParaRPr lang="en-US" sz="1800" b="0" i="0" u="none" strike="noStrike" dirty="0">
                        <a:effectLst/>
                        <a:latin typeface="Calibri" pitchFamily="34" charset="0"/>
                        <a:cs typeface="Calibri" pitchFamily="34" charset="0"/>
                      </a:endParaRPr>
                    </a:p>
                  </a:txBody>
                  <a:tcPr marL="9525" marR="9525" marT="9525" marB="0" anchor="b"/>
                </a:tc>
                <a:tc>
                  <a:txBody>
                    <a:bodyPr/>
                    <a:lstStyle/>
                    <a:p>
                      <a:pPr algn="ctr" fontAlgn="b"/>
                      <a:r>
                        <a:rPr lang="en-US" sz="1800" b="0" i="0" u="none" strike="noStrike" dirty="0" smtClean="0">
                          <a:effectLst/>
                          <a:latin typeface="Calibri" pitchFamily="34" charset="0"/>
                          <a:cs typeface="Calibri" pitchFamily="34" charset="0"/>
                        </a:rPr>
                        <a:t>~1 km</a:t>
                      </a:r>
                    </a:p>
                    <a:p>
                      <a:pPr algn="ctr" fontAlgn="b"/>
                      <a:endParaRPr lang="en-US" sz="1800" b="0" i="0" u="none" strike="noStrike" dirty="0" smtClean="0">
                        <a:effectLst/>
                        <a:latin typeface="Calibri" pitchFamily="34" charset="0"/>
                        <a:cs typeface="Calibri" pitchFamily="34" charset="0"/>
                      </a:endParaRPr>
                    </a:p>
                    <a:p>
                      <a:pPr algn="ctr" fontAlgn="b"/>
                      <a:endParaRPr lang="en-US" sz="1800" b="0" i="0" u="none" strike="noStrike" dirty="0" smtClean="0">
                        <a:effectLst/>
                        <a:latin typeface="Calibri" pitchFamily="34" charset="0"/>
                        <a:cs typeface="Calibri" pitchFamily="34" charset="0"/>
                      </a:endParaRPr>
                    </a:p>
                    <a:p>
                      <a:pPr algn="ctr" fontAlgn="b"/>
                      <a:endParaRPr lang="en-US" sz="1800" b="0" i="0" u="none" strike="noStrike" dirty="0">
                        <a:effectLst/>
                        <a:latin typeface="Calibri" pitchFamily="34" charset="0"/>
                        <a:cs typeface="Calibri" pitchFamily="34" charset="0"/>
                      </a:endParaRPr>
                    </a:p>
                  </a:txBody>
                  <a:tcPr marL="9525" marR="9525" marT="9525" marB="0" anchor="b"/>
                </a:tc>
              </a:tr>
              <a:tr h="789269">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u="none" strike="noStrike" dirty="0" smtClean="0">
                          <a:effectLst/>
                          <a:latin typeface="Calibri" pitchFamily="34" charset="0"/>
                          <a:cs typeface="Calibri" pitchFamily="34" charset="0"/>
                        </a:rPr>
                        <a:t>802.11 TGah </a:t>
                      </a:r>
                    </a:p>
                    <a:p>
                      <a:pPr marL="0" marR="0" indent="0" algn="l" defTabSz="914400" rtl="0" eaLnBrk="1" fontAlgn="t" latinLnBrk="0" hangingPunct="1">
                        <a:lnSpc>
                          <a:spcPct val="100000"/>
                        </a:lnSpc>
                        <a:spcBef>
                          <a:spcPts val="0"/>
                        </a:spcBef>
                        <a:spcAft>
                          <a:spcPts val="0"/>
                        </a:spcAft>
                        <a:buClrTx/>
                        <a:buSzTx/>
                        <a:buFontTx/>
                        <a:buNone/>
                        <a:tabLst/>
                        <a:defRPr/>
                      </a:pPr>
                      <a:r>
                        <a:rPr lang="en-US" sz="1800" b="1" u="none" strike="noStrike" dirty="0" smtClean="0">
                          <a:effectLst/>
                          <a:latin typeface="Calibri" pitchFamily="34" charset="0"/>
                          <a:cs typeface="Calibri" pitchFamily="34" charset="0"/>
                        </a:rPr>
                        <a:t>(Sub 1 GHz) [4]</a:t>
                      </a:r>
                      <a:endParaRPr lang="en-US" sz="1800" b="1"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Modified 3GPP SCM</a:t>
                      </a:r>
                      <a:endParaRPr lang="en-US" sz="1800" b="0" i="0" u="none" strike="noStrike" dirty="0" smtClean="0">
                        <a:effectLst/>
                        <a:latin typeface="Calibri" pitchFamily="34" charset="0"/>
                        <a:cs typeface="Calibri" pitchFamily="34" charset="0"/>
                      </a:endParaRPr>
                    </a:p>
                    <a:p>
                      <a:pPr algn="ctr" fontAlgn="t"/>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b"/>
                      <a:r>
                        <a:rPr lang="en-US" sz="1800" b="0" i="0" u="none" strike="noStrike" dirty="0" smtClean="0">
                          <a:effectLst/>
                          <a:latin typeface="Calibri" pitchFamily="34" charset="0"/>
                          <a:cs typeface="Calibri" pitchFamily="34" charset="0"/>
                        </a:rPr>
                        <a:t>Suburban Macrocell, </a:t>
                      </a:r>
                    </a:p>
                    <a:p>
                      <a:pPr algn="ctr" fontAlgn="b"/>
                      <a:r>
                        <a:rPr lang="en-US" sz="1800" b="0" i="0" u="none" strike="noStrike" dirty="0" smtClean="0">
                          <a:effectLst/>
                          <a:latin typeface="Calibri" pitchFamily="34" charset="0"/>
                          <a:cs typeface="Calibri" pitchFamily="34" charset="0"/>
                        </a:rPr>
                        <a:t>Urban Macrocell, </a:t>
                      </a:r>
                    </a:p>
                    <a:p>
                      <a:pPr algn="ctr" fontAlgn="b"/>
                      <a:r>
                        <a:rPr lang="en-US" sz="1800" b="0" i="0" u="none" strike="noStrike" dirty="0" smtClean="0">
                          <a:effectLst/>
                          <a:latin typeface="Calibri" pitchFamily="34" charset="0"/>
                          <a:cs typeface="Calibri" pitchFamily="34" charset="0"/>
                        </a:rPr>
                        <a:t>Urban Microcell </a:t>
                      </a:r>
                    </a:p>
                  </a:txBody>
                  <a:tcPr marL="9525" marR="9525" marT="9525" marB="0" anchor="b"/>
                </a:tc>
                <a:tc>
                  <a:txBody>
                    <a:bodyPr/>
                    <a:lstStyle/>
                    <a:p>
                      <a:pPr algn="ctr" fontAlgn="b"/>
                      <a:r>
                        <a:rPr lang="en-US" sz="1800" b="0" i="0" u="none" strike="noStrike" dirty="0" smtClean="0">
                          <a:effectLst/>
                          <a:latin typeface="Calibri" pitchFamily="34" charset="0"/>
                          <a:cs typeface="Calibri" pitchFamily="34" charset="0"/>
                        </a:rPr>
                        <a:t>~1</a:t>
                      </a:r>
                      <a:r>
                        <a:rPr lang="en-US" sz="1800" b="0" i="0" u="none" strike="noStrike" baseline="0" dirty="0" smtClean="0">
                          <a:effectLst/>
                          <a:latin typeface="Calibri" pitchFamily="34" charset="0"/>
                          <a:cs typeface="Calibri" pitchFamily="34" charset="0"/>
                        </a:rPr>
                        <a:t> km</a:t>
                      </a:r>
                    </a:p>
                    <a:p>
                      <a:pPr algn="ctr" fontAlgn="b"/>
                      <a:endParaRPr lang="en-US" sz="1800" b="0" i="0" u="none" strike="noStrike" baseline="0" dirty="0" smtClean="0">
                        <a:effectLst/>
                        <a:latin typeface="Calibri" pitchFamily="34" charset="0"/>
                        <a:cs typeface="Calibri" pitchFamily="34" charset="0"/>
                      </a:endParaRPr>
                    </a:p>
                    <a:p>
                      <a:pPr algn="ctr" fontAlgn="b"/>
                      <a:endParaRPr lang="en-US" sz="1800" b="0" i="0" u="none" strike="noStrike" dirty="0" smtClean="0">
                        <a:effectLst/>
                        <a:latin typeface="Calibri" pitchFamily="34" charset="0"/>
                        <a:cs typeface="Calibri" pitchFamily="34" charset="0"/>
                      </a:endParaRPr>
                    </a:p>
                  </a:txBody>
                  <a:tcPr marL="9525" marR="9525" marT="9525" marB="0" anchor="b"/>
                </a:tc>
              </a:tr>
            </a:tbl>
          </a:graphicData>
        </a:graphic>
      </p:graphicFrame>
    </p:spTree>
    <p:extLst>
      <p:ext uri="{BB962C8B-B14F-4D97-AF65-F5344CB8AC3E}">
        <p14:creationId xmlns:p14="http://schemas.microsoft.com/office/powerpoint/2010/main" xmlns="" val="963458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8153400" cy="4267200"/>
          </a:xfrm>
        </p:spPr>
        <p:txBody>
          <a:bodyPr/>
          <a:lstStyle/>
          <a:p>
            <a:r>
              <a:rPr lang="en-US" dirty="0"/>
              <a:t>COST 207 is recommended for TG4k</a:t>
            </a:r>
          </a:p>
          <a:p>
            <a:pPr lvl="1"/>
            <a:r>
              <a:rPr lang="en-US" dirty="0"/>
              <a:t>Representative environment types are adequate for LECIM applications</a:t>
            </a:r>
          </a:p>
          <a:p>
            <a:pPr lvl="1"/>
            <a:r>
              <a:rPr lang="en-US" dirty="0"/>
              <a:t>Different </a:t>
            </a:r>
            <a:r>
              <a:rPr lang="en-US" dirty="0" smtClean="0"/>
              <a:t>Doppler shifts can be </a:t>
            </a:r>
            <a:r>
              <a:rPr lang="en-US" dirty="0"/>
              <a:t>assigned to each </a:t>
            </a:r>
            <a:r>
              <a:rPr lang="en-US" dirty="0" smtClean="0"/>
              <a:t>path</a:t>
            </a:r>
          </a:p>
          <a:p>
            <a:r>
              <a:rPr lang="en-US" dirty="0" smtClean="0"/>
              <a:t>The 2-path Rayleigh of TG4g might be oversimplified</a:t>
            </a:r>
          </a:p>
          <a:p>
            <a:pPr lvl="1"/>
            <a:r>
              <a:rPr lang="en-US" dirty="0" smtClean="0"/>
              <a:t>Inference was based on one measured environment</a:t>
            </a:r>
          </a:p>
          <a:p>
            <a:pPr lvl="1"/>
            <a:r>
              <a:rPr lang="en-US" dirty="0" smtClean="0"/>
              <a:t>Transmission range considered was limited (~1 km in TG4g PAR)</a:t>
            </a:r>
          </a:p>
          <a:p>
            <a:r>
              <a:rPr lang="en-US" dirty="0" smtClean="0"/>
              <a:t>The modified SCM of TGah may not be realistic</a:t>
            </a:r>
          </a:p>
          <a:p>
            <a:pPr lvl="1"/>
            <a:r>
              <a:rPr lang="en-US" dirty="0" smtClean="0"/>
              <a:t>Assigning a </a:t>
            </a:r>
            <a:r>
              <a:rPr lang="en-US" dirty="0"/>
              <a:t>higher Doppler </a:t>
            </a:r>
            <a:r>
              <a:rPr lang="en-US" dirty="0" smtClean="0"/>
              <a:t>to </a:t>
            </a:r>
            <a:r>
              <a:rPr lang="en-US" dirty="0"/>
              <a:t>one of </a:t>
            </a:r>
            <a:r>
              <a:rPr lang="en-US" dirty="0" smtClean="0"/>
              <a:t>the </a:t>
            </a:r>
            <a:r>
              <a:rPr lang="en-US" dirty="0"/>
              <a:t>paths </a:t>
            </a:r>
            <a:r>
              <a:rPr lang="en-US" dirty="0" smtClean="0"/>
              <a:t>may not be useful in TG4k since the effective Doppler shift may not only come from </a:t>
            </a:r>
            <a:r>
              <a:rPr lang="en-US" dirty="0"/>
              <a:t>one </a:t>
            </a:r>
            <a:r>
              <a:rPr lang="en-US" dirty="0" smtClean="0"/>
              <a:t>source—</a:t>
            </a:r>
            <a:r>
              <a:rPr lang="en-US" dirty="0" smtClean="0">
                <a:solidFill>
                  <a:srgbClr val="C00000"/>
                </a:solidFill>
              </a:rPr>
              <a:t>lacks </a:t>
            </a:r>
            <a:r>
              <a:rPr lang="en-US" dirty="0">
                <a:solidFill>
                  <a:srgbClr val="C00000"/>
                </a:solidFill>
              </a:rPr>
              <a:t>rationale</a:t>
            </a:r>
          </a:p>
          <a:p>
            <a:pPr lvl="1"/>
            <a:r>
              <a:rPr lang="en-US" dirty="0" smtClean="0"/>
              <a:t>Limited to 1 km</a:t>
            </a:r>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12</a:t>
            </a:fld>
            <a:endParaRPr lang="en-US" dirty="0"/>
          </a:p>
        </p:txBody>
      </p:sp>
      <p:sp>
        <p:nvSpPr>
          <p:cNvPr id="6" name="Title 5"/>
          <p:cNvSpPr>
            <a:spLocks noGrp="1"/>
          </p:cNvSpPr>
          <p:nvPr>
            <p:ph type="title"/>
          </p:nvPr>
        </p:nvSpPr>
        <p:spPr>
          <a:xfrm>
            <a:off x="381000" y="685800"/>
            <a:ext cx="8382000" cy="1066800"/>
          </a:xfrm>
        </p:spPr>
        <p:txBody>
          <a:bodyPr/>
          <a:lstStyle/>
          <a:p>
            <a:r>
              <a:rPr lang="en-US" dirty="0" smtClean="0"/>
              <a:t>Recommended PDP model </a:t>
            </a:r>
            <a:br>
              <a:rPr lang="en-US" dirty="0" smtClean="0"/>
            </a:br>
            <a:r>
              <a:rPr lang="en-US" dirty="0" smtClean="0">
                <a:solidFill>
                  <a:srgbClr val="C00000"/>
                </a:solidFill>
              </a:rPr>
              <a:t>for </a:t>
            </a:r>
            <a:r>
              <a:rPr lang="en-US" dirty="0">
                <a:solidFill>
                  <a:srgbClr val="C00000"/>
                </a:solidFill>
              </a:rPr>
              <a:t>the 900 MHz band</a:t>
            </a:r>
            <a:r>
              <a:rPr lang="en-US" dirty="0">
                <a:solidFill>
                  <a:schemeClr val="tx1"/>
                </a:solidFill>
              </a:rPr>
              <a:t>: COST </a:t>
            </a:r>
            <a:r>
              <a:rPr lang="en-US" dirty="0" smtClean="0">
                <a:solidFill>
                  <a:schemeClr val="tx1"/>
                </a:solidFill>
              </a:rPr>
              <a:t>207</a:t>
            </a:r>
            <a:endParaRPr lang="en-US" dirty="0">
              <a:solidFill>
                <a:schemeClr val="tx1"/>
              </a:solidFill>
            </a:endParaRPr>
          </a:p>
        </p:txBody>
      </p:sp>
    </p:spTree>
    <p:extLst>
      <p:ext uri="{BB962C8B-B14F-4D97-AF65-F5344CB8AC3E}">
        <p14:creationId xmlns:p14="http://schemas.microsoft.com/office/powerpoint/2010/main" xmlns="" val="1055598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533400" y="2130427"/>
            <a:ext cx="8153400" cy="1470025"/>
          </a:xfrm>
        </p:spPr>
        <p:txBody>
          <a:bodyPr/>
          <a:lstStyle/>
          <a:p>
            <a:pPr defTabSz="180000"/>
            <a:r>
              <a:rPr lang="en-US" dirty="0" smtClean="0"/>
              <a:t>2.		Channel </a:t>
            </a:r>
            <a:r>
              <a:rPr lang="en-US" dirty="0"/>
              <a:t>models for </a:t>
            </a:r>
            <a:r>
              <a:rPr lang="en-US" dirty="0" smtClean="0"/>
              <a:t>the </a:t>
            </a:r>
            <a:r>
              <a:rPr lang="en-US" dirty="0"/>
              <a:t>2.4 GHz band</a:t>
            </a:r>
          </a:p>
        </p:txBody>
      </p:sp>
      <p:sp>
        <p:nvSpPr>
          <p:cNvPr id="12" name="Subtitle 11"/>
          <p:cNvSpPr>
            <a:spLocks noGrp="1"/>
          </p:cNvSpPr>
          <p:nvPr>
            <p:ph type="subTitle" idx="1"/>
          </p:nvPr>
        </p:nvSpPr>
        <p:spPr/>
        <p:txBody>
          <a:bodyPr/>
          <a:lstStyle/>
          <a:p>
            <a:pPr marL="0" lvl="1"/>
            <a:r>
              <a:rPr lang="en-US" dirty="0"/>
              <a:t>2</a:t>
            </a:r>
            <a:r>
              <a:rPr lang="en-US" dirty="0" smtClean="0"/>
              <a:t>.1</a:t>
            </a:r>
            <a:r>
              <a:rPr lang="en-US" dirty="0"/>
              <a:t>		</a:t>
            </a:r>
            <a:r>
              <a:rPr lang="en-US" dirty="0" smtClean="0"/>
              <a:t>Path loss models</a:t>
            </a:r>
            <a:endParaRPr lang="en-US" dirty="0"/>
          </a:p>
          <a:p>
            <a:endParaRPr lang="en-US" dirty="0"/>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13</a:t>
            </a:fld>
            <a:endParaRPr lang="en-US" dirty="0"/>
          </a:p>
        </p:txBody>
      </p:sp>
    </p:spTree>
    <p:extLst>
      <p:ext uri="{BB962C8B-B14F-4D97-AF65-F5344CB8AC3E}">
        <p14:creationId xmlns:p14="http://schemas.microsoft.com/office/powerpoint/2010/main" xmlns="" val="2577168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14</a:t>
            </a:fld>
            <a:endParaRPr lang="en-US" dirty="0"/>
          </a:p>
        </p:txBody>
      </p:sp>
      <p:sp>
        <p:nvSpPr>
          <p:cNvPr id="6" name="Title 5"/>
          <p:cNvSpPr>
            <a:spLocks noGrp="1"/>
          </p:cNvSpPr>
          <p:nvPr>
            <p:ph type="title"/>
          </p:nvPr>
        </p:nvSpPr>
        <p:spPr/>
        <p:txBody>
          <a:bodyPr/>
          <a:lstStyle/>
          <a:p>
            <a:r>
              <a:rPr lang="en-US" dirty="0" smtClean="0"/>
              <a:t>Transmission range comparison of the path loss models </a:t>
            </a:r>
            <a:r>
              <a:rPr lang="en-US" dirty="0" smtClean="0">
                <a:solidFill>
                  <a:srgbClr val="C00000"/>
                </a:solidFill>
              </a:rPr>
              <a:t>for </a:t>
            </a:r>
            <a:r>
              <a:rPr lang="en-US" dirty="0">
                <a:solidFill>
                  <a:srgbClr val="C00000"/>
                </a:solidFill>
              </a:rPr>
              <a:t>the </a:t>
            </a:r>
            <a:r>
              <a:rPr lang="en-US" dirty="0" smtClean="0">
                <a:solidFill>
                  <a:srgbClr val="C00000"/>
                </a:solidFill>
              </a:rPr>
              <a:t>2.4 GHz band</a:t>
            </a:r>
            <a:endParaRPr lang="en-US" dirty="0">
              <a:solidFill>
                <a:srgbClr val="C00000"/>
              </a:solidFill>
            </a:endParaRPr>
          </a:p>
        </p:txBody>
      </p:sp>
      <p:sp>
        <p:nvSpPr>
          <p:cNvPr id="8" name="Content Placeholder 7"/>
          <p:cNvSpPr txBox="1">
            <a:spLocks/>
          </p:cNvSpPr>
          <p:nvPr/>
        </p:nvSpPr>
        <p:spPr bwMode="auto">
          <a:xfrm>
            <a:off x="609600" y="6096000"/>
            <a:ext cx="50292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pPr>
            <a:r>
              <a:rPr lang="en-US" sz="1800" b="1" dirty="0" smtClean="0"/>
              <a:t>*</a:t>
            </a:r>
            <a:r>
              <a:rPr lang="en-US" sz="1800" dirty="0" smtClean="0"/>
              <a:t> In terms of the transmission </a:t>
            </a:r>
            <a:r>
              <a:rPr lang="en-US" sz="1800" dirty="0"/>
              <a:t>range </a:t>
            </a:r>
            <a:r>
              <a:rPr lang="en-US" sz="1800" dirty="0" smtClean="0"/>
              <a:t>for </a:t>
            </a:r>
            <a:r>
              <a:rPr lang="en-US" sz="1800" dirty="0"/>
              <a:t>802.15.4k</a:t>
            </a:r>
          </a:p>
        </p:txBody>
      </p:sp>
      <p:graphicFrame>
        <p:nvGraphicFramePr>
          <p:cNvPr id="10" name="Content Placeholder 8"/>
          <p:cNvGraphicFramePr>
            <a:graphicFrameLocks/>
          </p:cNvGraphicFramePr>
          <p:nvPr>
            <p:extLst>
              <p:ext uri="{D42A27DB-BD31-4B8C-83A1-F6EECF244321}">
                <p14:modId xmlns:p14="http://schemas.microsoft.com/office/powerpoint/2010/main" xmlns="" val="2313150363"/>
              </p:ext>
            </p:extLst>
          </p:nvPr>
        </p:nvGraphicFramePr>
        <p:xfrm>
          <a:off x="685800" y="1987949"/>
          <a:ext cx="7848600" cy="4162425"/>
        </p:xfrm>
        <a:graphic>
          <a:graphicData uri="http://schemas.openxmlformats.org/drawingml/2006/table">
            <a:tbl>
              <a:tblPr firstRow="1" bandRow="1">
                <a:tableStyleId>{EB344D84-9AFB-497E-A393-DC336BA19D2E}</a:tableStyleId>
              </a:tblPr>
              <a:tblGrid>
                <a:gridCol w="2720832"/>
                <a:gridCol w="1507888"/>
                <a:gridCol w="2301514"/>
                <a:gridCol w="1318366"/>
              </a:tblGrid>
              <a:tr h="351419">
                <a:tc>
                  <a:txBody>
                    <a:bodyPr/>
                    <a:lstStyle/>
                    <a:p>
                      <a:pPr algn="ctr" fontAlgn="t"/>
                      <a:endParaRPr lang="en-US" sz="1800" b="0" i="0" u="none" strike="noStrike" dirty="0">
                        <a:solidFill>
                          <a:schemeClr val="tx1"/>
                        </a:solidFill>
                        <a:effectLst/>
                        <a:latin typeface="Calibri" pitchFamily="34" charset="0"/>
                        <a:cs typeface="Calibri" pitchFamily="34" charset="0"/>
                      </a:endParaRPr>
                    </a:p>
                  </a:txBody>
                  <a:tcPr marL="9433" marR="9433" marT="9525" marB="0"/>
                </a:tc>
                <a:tc>
                  <a:txBody>
                    <a:bodyPr/>
                    <a:lstStyle/>
                    <a:p>
                      <a:pPr algn="ctr" fontAlgn="t"/>
                      <a:r>
                        <a:rPr lang="en-US" sz="1800" u="none" strike="noStrike" dirty="0">
                          <a:solidFill>
                            <a:schemeClr val="tx1"/>
                          </a:solidFill>
                          <a:effectLst/>
                          <a:latin typeface="Calibri" pitchFamily="34" charset="0"/>
                          <a:cs typeface="Calibri" pitchFamily="34" charset="0"/>
                        </a:rPr>
                        <a:t>Path loss</a:t>
                      </a:r>
                      <a:endParaRPr lang="en-US" sz="1800" b="0" i="0" u="none" strike="noStrike" dirty="0">
                        <a:solidFill>
                          <a:schemeClr val="tx1"/>
                        </a:solidFill>
                        <a:effectLst/>
                        <a:latin typeface="Calibri" pitchFamily="34" charset="0"/>
                        <a:cs typeface="Calibri" pitchFamily="34" charset="0"/>
                      </a:endParaRPr>
                    </a:p>
                  </a:txBody>
                  <a:tcPr marL="9433" marR="9433" marT="9525" marB="0"/>
                </a:tc>
                <a:tc>
                  <a:txBody>
                    <a:bodyPr/>
                    <a:lstStyle/>
                    <a:p>
                      <a:pPr algn="ctr" fontAlgn="t"/>
                      <a:r>
                        <a:rPr lang="en-US" sz="1800" u="none" strike="noStrike" dirty="0" smtClean="0">
                          <a:solidFill>
                            <a:schemeClr val="tx1"/>
                          </a:solidFill>
                          <a:effectLst/>
                          <a:latin typeface="Calibri" pitchFamily="34" charset="0"/>
                          <a:cs typeface="Calibri" pitchFamily="34" charset="0"/>
                        </a:rPr>
                        <a:t>Transmission range</a:t>
                      </a:r>
                    </a:p>
                    <a:p>
                      <a:pPr algn="ctr" fontAlgn="t"/>
                      <a:endParaRPr lang="en-US" sz="1800" b="0" i="0" u="none" strike="noStrike" dirty="0">
                        <a:solidFill>
                          <a:schemeClr val="tx1"/>
                        </a:solidFill>
                        <a:effectLst/>
                        <a:latin typeface="Calibri" pitchFamily="34" charset="0"/>
                        <a:cs typeface="Calibri" pitchFamily="34" charset="0"/>
                      </a:endParaRPr>
                    </a:p>
                  </a:txBody>
                  <a:tcPr marL="9433" marR="9433" marT="9525" marB="0"/>
                </a:tc>
                <a:tc>
                  <a:txBody>
                    <a:bodyPr/>
                    <a:lstStyle/>
                    <a:p>
                      <a:pPr algn="ctr" fontAlgn="t"/>
                      <a:r>
                        <a:rPr lang="en-US" sz="1800" b="1" i="0" u="none" strike="noStrike" dirty="0" smtClean="0">
                          <a:solidFill>
                            <a:schemeClr val="tx1"/>
                          </a:solidFill>
                          <a:effectLst/>
                          <a:latin typeface="Calibri" pitchFamily="34" charset="0"/>
                          <a:cs typeface="Calibri" pitchFamily="34" charset="0"/>
                        </a:rPr>
                        <a:t>Applicability* (Y/N)</a:t>
                      </a:r>
                      <a:endParaRPr lang="en-US" sz="1800" b="0" i="0" u="none" strike="noStrike" dirty="0">
                        <a:solidFill>
                          <a:schemeClr val="tx1"/>
                        </a:solidFill>
                        <a:effectLst/>
                        <a:latin typeface="Calibri" pitchFamily="34" charset="0"/>
                        <a:cs typeface="Calibri" pitchFamily="34" charset="0"/>
                      </a:endParaRPr>
                    </a:p>
                  </a:txBody>
                  <a:tcPr marL="9433" marR="9433" marT="9525" marB="0"/>
                </a:tc>
              </a:tr>
              <a:tr h="80178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u="none" strike="noStrike" dirty="0" smtClean="0">
                          <a:effectLst/>
                          <a:latin typeface="Calibri" pitchFamily="34" charset="0"/>
                          <a:cs typeface="Calibri" pitchFamily="34" charset="0"/>
                        </a:rPr>
                        <a:t>Tohoku</a:t>
                      </a:r>
                      <a:r>
                        <a:rPr lang="en-US" sz="1800" b="1" u="none" strike="noStrike" baseline="0" dirty="0" smtClean="0">
                          <a:effectLst/>
                          <a:latin typeface="Calibri" pitchFamily="34" charset="0"/>
                          <a:cs typeface="Calibri" pitchFamily="34" charset="0"/>
                        </a:rPr>
                        <a:t> Univ.</a:t>
                      </a:r>
                      <a:r>
                        <a:rPr lang="en-US" sz="1800" b="1" u="none" strike="noStrike" dirty="0" smtClean="0">
                          <a:effectLst/>
                          <a:latin typeface="Calibri" pitchFamily="34" charset="0"/>
                          <a:cs typeface="Calibri" pitchFamily="34" charset="0"/>
                        </a:rPr>
                        <a:t> (for LECIM) [1]</a:t>
                      </a:r>
                      <a:endParaRPr lang="en-US" sz="1800" b="1" i="0" u="none" strike="noStrike" dirty="0" smtClean="0">
                        <a:effectLst/>
                        <a:latin typeface="Calibri" pitchFamily="34" charset="0"/>
                        <a:cs typeface="Calibri" pitchFamily="34" charset="0"/>
                      </a:endParaRPr>
                    </a:p>
                    <a:p>
                      <a:pPr algn="l" fontAlgn="t"/>
                      <a:endParaRPr lang="en-US" sz="1800" b="0" i="0" u="none" strike="noStrike" dirty="0">
                        <a:effectLst/>
                        <a:latin typeface="Calibri" pitchFamily="34" charset="0"/>
                        <a:cs typeface="Calibri" pitchFamily="34" charset="0"/>
                      </a:endParaRPr>
                    </a:p>
                  </a:txBody>
                  <a:tcPr marL="9433" marR="9433" marT="9525" marB="0"/>
                </a:tc>
                <a:tc>
                  <a:txBody>
                    <a:bodyPr/>
                    <a:lstStyle/>
                    <a:p>
                      <a:pPr algn="ctr" fontAlgn="t"/>
                      <a:r>
                        <a:rPr lang="en-US" sz="1800" u="none" strike="noStrike" dirty="0" smtClean="0">
                          <a:effectLst/>
                          <a:latin typeface="Calibri" pitchFamily="34" charset="0"/>
                          <a:cs typeface="Calibri" pitchFamily="34" charset="0"/>
                        </a:rPr>
                        <a:t>COST 231-Hata and Erceg</a:t>
                      </a:r>
                    </a:p>
                    <a:p>
                      <a:pPr algn="ctr" fontAlgn="t"/>
                      <a:endParaRPr lang="en-US" sz="1800" b="0" i="0" u="none" strike="noStrike" dirty="0">
                        <a:effectLst/>
                        <a:latin typeface="Calibri" pitchFamily="34" charset="0"/>
                        <a:cs typeface="Calibri" pitchFamily="34" charset="0"/>
                      </a:endParaRPr>
                    </a:p>
                  </a:txBody>
                  <a:tcPr marL="9433" marR="9433" marT="9525" marB="0"/>
                </a:tc>
                <a:tc>
                  <a:txBody>
                    <a:bodyPr/>
                    <a:lstStyle/>
                    <a:p>
                      <a:pPr algn="ctr" fontAlgn="t"/>
                      <a:r>
                        <a:rPr lang="en-US" sz="1800" u="none" strike="noStrike" dirty="0" smtClean="0">
                          <a:effectLst/>
                          <a:latin typeface="Calibri" pitchFamily="34" charset="0"/>
                          <a:cs typeface="Calibri" pitchFamily="34" charset="0"/>
                        </a:rPr>
                        <a:t>1 to 20 km (COST)</a:t>
                      </a:r>
                    </a:p>
                    <a:p>
                      <a:pPr marL="0" marR="0" indent="0" algn="ctr" defTabSz="914400" rtl="0" eaLnBrk="1" fontAlgn="t" latinLnBrk="0" hangingPunct="1">
                        <a:lnSpc>
                          <a:spcPct val="100000"/>
                        </a:lnSpc>
                        <a:spcBef>
                          <a:spcPts val="0"/>
                        </a:spcBef>
                        <a:spcAft>
                          <a:spcPts val="0"/>
                        </a:spcAft>
                        <a:buClrTx/>
                        <a:buSzTx/>
                        <a:buFontTx/>
                        <a:buNone/>
                        <a:tabLst/>
                        <a:defRPr/>
                      </a:pPr>
                      <a:r>
                        <a:rPr lang="en-US" sz="1800" b="0" i="0" u="none" strike="noStrike" dirty="0" smtClean="0">
                          <a:effectLst/>
                          <a:latin typeface="Calibri" pitchFamily="34" charset="0"/>
                          <a:cs typeface="Calibri" pitchFamily="34" charset="0"/>
                        </a:rPr>
                        <a:t>0.01 to 8 km (Erceg)</a:t>
                      </a:r>
                    </a:p>
                    <a:p>
                      <a:pPr algn="ctr" fontAlgn="t"/>
                      <a:endParaRPr lang="en-US" sz="1800" b="0" i="0" u="none" strike="noStrike" dirty="0">
                        <a:effectLst/>
                        <a:latin typeface="Calibri" pitchFamily="34" charset="0"/>
                        <a:cs typeface="Calibri" pitchFamily="34" charset="0"/>
                      </a:endParaRPr>
                    </a:p>
                  </a:txBody>
                  <a:tcPr marL="9433" marR="9433" marT="9525" marB="0"/>
                </a:tc>
                <a:tc>
                  <a:txBody>
                    <a:bodyPr/>
                    <a:lstStyle/>
                    <a:p>
                      <a:pPr algn="ctr" fontAlgn="t"/>
                      <a:r>
                        <a:rPr lang="en-US" sz="1800" b="0" i="0" u="none" strike="noStrike" dirty="0" smtClean="0">
                          <a:effectLst/>
                          <a:latin typeface="Calibri" pitchFamily="34" charset="0"/>
                          <a:cs typeface="Calibri" pitchFamily="34" charset="0"/>
                        </a:rPr>
                        <a:t>Y</a:t>
                      </a:r>
                      <a:endParaRPr lang="en-US" sz="1800" b="0" i="0" u="none" strike="noStrike" dirty="0">
                        <a:effectLst/>
                        <a:latin typeface="Calibri" pitchFamily="34" charset="0"/>
                        <a:cs typeface="Calibri" pitchFamily="34" charset="0"/>
                      </a:endParaRPr>
                    </a:p>
                  </a:txBody>
                  <a:tcPr marL="9433" marR="9433" marT="9525" marB="0"/>
                </a:tc>
              </a:tr>
              <a:tr h="80178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u="none" strike="noStrike" dirty="0" smtClean="0">
                          <a:effectLst/>
                          <a:latin typeface="Calibri" pitchFamily="34" charset="0"/>
                          <a:cs typeface="Calibri" pitchFamily="34" charset="0"/>
                        </a:rPr>
                        <a:t>On-Ramp (for LECIM) [2</a:t>
                      </a:r>
                      <a:r>
                        <a:rPr lang="en-US" sz="1800" b="1" u="none" strike="noStrike" baseline="0" dirty="0" smtClean="0">
                          <a:effectLst/>
                          <a:latin typeface="Calibri" pitchFamily="34" charset="0"/>
                          <a:cs typeface="Calibri" pitchFamily="34" charset="0"/>
                        </a:rPr>
                        <a:t>]</a:t>
                      </a:r>
                      <a:r>
                        <a:rPr lang="en-US" sz="1800" b="1" u="none" strike="noStrike" dirty="0" smtClean="0">
                          <a:effectLst/>
                          <a:latin typeface="Calibri" pitchFamily="34" charset="0"/>
                          <a:cs typeface="Calibri" pitchFamily="34" charset="0"/>
                        </a:rPr>
                        <a:t> </a:t>
                      </a:r>
                      <a:endParaRPr lang="en-US" sz="1800" b="1" i="0" u="none" strike="noStrike" dirty="0" smtClean="0">
                        <a:effectLst/>
                        <a:latin typeface="Calibri" pitchFamily="34" charset="0"/>
                        <a:cs typeface="Calibri" pitchFamily="34" charset="0"/>
                      </a:endParaRPr>
                    </a:p>
                    <a:p>
                      <a:pPr algn="l" fontAlgn="t"/>
                      <a:endParaRPr lang="en-US" sz="1800" b="0" i="0" u="none" strike="noStrike" dirty="0">
                        <a:effectLst/>
                        <a:latin typeface="Calibri" pitchFamily="34" charset="0"/>
                        <a:cs typeface="Calibri" pitchFamily="34" charset="0"/>
                      </a:endParaRPr>
                    </a:p>
                  </a:txBody>
                  <a:tcPr marL="9433" marR="9433" marT="9525" marB="0"/>
                </a:tc>
                <a:tc>
                  <a:txBody>
                    <a:bodyPr/>
                    <a:lstStyle/>
                    <a:p>
                      <a:pPr algn="ctr" fontAlgn="t"/>
                      <a:r>
                        <a:rPr lang="en-US" sz="1800" u="none" strike="noStrike" dirty="0" smtClean="0">
                          <a:effectLst/>
                          <a:latin typeface="Calibri" pitchFamily="34" charset="0"/>
                          <a:cs typeface="Calibri" pitchFamily="34" charset="0"/>
                        </a:rPr>
                        <a:t>COST 231-Hata </a:t>
                      </a:r>
                      <a:endParaRPr lang="en-US" sz="1800" b="0" i="0" u="none" strike="noStrike" dirty="0">
                        <a:effectLst/>
                        <a:latin typeface="Calibri" pitchFamily="34" charset="0"/>
                        <a:cs typeface="Calibri" pitchFamily="34" charset="0"/>
                      </a:endParaRPr>
                    </a:p>
                  </a:txBody>
                  <a:tcPr marL="9433" marR="9433" marT="9525" marB="0"/>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1 to 20 km</a:t>
                      </a:r>
                    </a:p>
                    <a:p>
                      <a:pPr marL="0" marR="0" indent="0" algn="ctr" defTabSz="914400" rtl="0" eaLnBrk="1" fontAlgn="b" latinLnBrk="0" hangingPunct="1">
                        <a:lnSpc>
                          <a:spcPct val="100000"/>
                        </a:lnSpc>
                        <a:spcBef>
                          <a:spcPts val="0"/>
                        </a:spcBef>
                        <a:spcAft>
                          <a:spcPts val="0"/>
                        </a:spcAft>
                        <a:buClrTx/>
                        <a:buSzTx/>
                        <a:buFontTx/>
                        <a:buNone/>
                        <a:tabLst/>
                        <a:defRPr/>
                      </a:pPr>
                      <a:endParaRPr lang="en-US" sz="1800" b="0" i="0" u="none" strike="noStrike" dirty="0" smtClean="0">
                        <a:effectLst/>
                        <a:latin typeface="Calibri" pitchFamily="34" charset="0"/>
                        <a:cs typeface="Calibri" pitchFamily="34" charset="0"/>
                      </a:endParaRPr>
                    </a:p>
                    <a:p>
                      <a:pPr algn="ctr" fontAlgn="b"/>
                      <a:endParaRPr lang="en-US" sz="1800" b="0" i="0" u="none" strike="noStrike" dirty="0">
                        <a:effectLst/>
                        <a:latin typeface="Calibri" pitchFamily="34" charset="0"/>
                        <a:cs typeface="Calibri" pitchFamily="34" charset="0"/>
                      </a:endParaRPr>
                    </a:p>
                  </a:txBody>
                  <a:tcPr marL="9433" marR="9433" marT="9525" marB="0" anchor="b"/>
                </a:tc>
                <a:tc>
                  <a:txBody>
                    <a:bodyPr/>
                    <a:lstStyle/>
                    <a:p>
                      <a:pPr algn="ctr" fontAlgn="b"/>
                      <a:r>
                        <a:rPr lang="en-US" sz="1800" b="0" i="0" u="none" strike="noStrike" dirty="0" smtClean="0">
                          <a:effectLst/>
                          <a:latin typeface="Calibri" pitchFamily="34" charset="0"/>
                          <a:cs typeface="Calibri" pitchFamily="34" charset="0"/>
                        </a:rPr>
                        <a:t>Y</a:t>
                      </a:r>
                    </a:p>
                    <a:p>
                      <a:pPr algn="ctr" fontAlgn="b"/>
                      <a:endParaRPr lang="en-US" sz="1800" b="0" i="0" u="none" strike="noStrike" dirty="0" smtClean="0">
                        <a:effectLst/>
                        <a:latin typeface="Calibri" pitchFamily="34" charset="0"/>
                        <a:cs typeface="Calibri" pitchFamily="34" charset="0"/>
                      </a:endParaRPr>
                    </a:p>
                    <a:p>
                      <a:pPr algn="ctr" fontAlgn="b"/>
                      <a:endParaRPr lang="en-US" sz="1800" b="0" i="0" u="none" strike="noStrike" dirty="0">
                        <a:effectLst/>
                        <a:latin typeface="Calibri" pitchFamily="34" charset="0"/>
                        <a:cs typeface="Calibri" pitchFamily="34" charset="0"/>
                      </a:endParaRPr>
                    </a:p>
                  </a:txBody>
                  <a:tcPr marL="9433" marR="9433" marT="9525" marB="0" anchor="b"/>
                </a:tc>
              </a:tr>
              <a:tr h="772424">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u="none" strike="noStrike" dirty="0" smtClean="0">
                          <a:effectLst/>
                          <a:latin typeface="Calibri" pitchFamily="34" charset="0"/>
                          <a:cs typeface="Calibri" pitchFamily="34" charset="0"/>
                        </a:rPr>
                        <a:t>802.15 TG4g (SUN) [3] </a:t>
                      </a:r>
                    </a:p>
                    <a:p>
                      <a:pPr marL="0" marR="0" indent="0" algn="l" defTabSz="914400" rtl="0" eaLnBrk="1" fontAlgn="t" latinLnBrk="0" hangingPunct="1">
                        <a:lnSpc>
                          <a:spcPct val="100000"/>
                        </a:lnSpc>
                        <a:spcBef>
                          <a:spcPts val="0"/>
                        </a:spcBef>
                        <a:spcAft>
                          <a:spcPts val="0"/>
                        </a:spcAft>
                        <a:buClrTx/>
                        <a:buSzTx/>
                        <a:buFontTx/>
                        <a:buNone/>
                        <a:tabLst/>
                        <a:defRPr/>
                      </a:pPr>
                      <a:endParaRPr lang="en-US" sz="1800" b="0" i="0" u="none" strike="noStrike" dirty="0">
                        <a:effectLst/>
                        <a:latin typeface="Calibri" pitchFamily="34" charset="0"/>
                        <a:cs typeface="Calibri" pitchFamily="34" charset="0"/>
                      </a:endParaRPr>
                    </a:p>
                  </a:txBody>
                  <a:tcPr marL="9433" marR="9433" marT="9525" marB="0"/>
                </a:tc>
                <a:tc>
                  <a:txBody>
                    <a:bodyPr/>
                    <a:lstStyle/>
                    <a:p>
                      <a:pPr algn="ctr" fontAlgn="t"/>
                      <a:r>
                        <a:rPr lang="en-US" sz="1800" b="0" i="0" u="none" strike="noStrike" dirty="0" err="1" smtClean="0">
                          <a:effectLst/>
                          <a:latin typeface="Calibri" pitchFamily="34" charset="0"/>
                          <a:cs typeface="Calibri" pitchFamily="34" charset="0"/>
                        </a:rPr>
                        <a:t>n.a</a:t>
                      </a:r>
                      <a:r>
                        <a:rPr lang="en-US" sz="1800" b="0" i="0" u="none" strike="noStrike" dirty="0" smtClean="0">
                          <a:effectLst/>
                          <a:latin typeface="Calibri" pitchFamily="34" charset="0"/>
                          <a:cs typeface="Calibri" pitchFamily="34" charset="0"/>
                        </a:rPr>
                        <a:t>.</a:t>
                      </a:r>
                      <a:endParaRPr lang="en-US" sz="1800" b="0" i="0" u="none" strike="noStrike" dirty="0">
                        <a:effectLst/>
                        <a:latin typeface="Calibri" pitchFamily="34" charset="0"/>
                        <a:cs typeface="Calibri" pitchFamily="34" charset="0"/>
                      </a:endParaRPr>
                    </a:p>
                  </a:txBody>
                  <a:tcPr marL="9433" marR="9433" marT="9525" marB="0"/>
                </a:tc>
                <a:tc>
                  <a:txBody>
                    <a:bodyPr/>
                    <a:lstStyle/>
                    <a:p>
                      <a:pPr algn="ctr" fontAlgn="b"/>
                      <a:r>
                        <a:rPr lang="en-US" sz="1800" b="0" i="0" u="none" strike="noStrike" dirty="0" err="1" smtClean="0">
                          <a:effectLst/>
                          <a:latin typeface="Calibri" pitchFamily="34" charset="0"/>
                          <a:cs typeface="Calibri" pitchFamily="34" charset="0"/>
                        </a:rPr>
                        <a:t>n.a</a:t>
                      </a:r>
                      <a:r>
                        <a:rPr lang="en-US" sz="1800" b="0" i="0" u="none" strike="noStrike" dirty="0" smtClean="0">
                          <a:effectLst/>
                          <a:latin typeface="Calibri" pitchFamily="34" charset="0"/>
                          <a:cs typeface="Calibri" pitchFamily="34" charset="0"/>
                        </a:rPr>
                        <a:t>.</a:t>
                      </a:r>
                    </a:p>
                    <a:p>
                      <a:pPr algn="ctr" fontAlgn="b"/>
                      <a:endParaRPr lang="en-US" sz="1800" b="0" i="0" u="none" strike="noStrike" dirty="0" smtClean="0">
                        <a:effectLst/>
                        <a:latin typeface="Calibri" pitchFamily="34" charset="0"/>
                        <a:cs typeface="Calibri" pitchFamily="34" charset="0"/>
                      </a:endParaRPr>
                    </a:p>
                    <a:p>
                      <a:pPr algn="ctr" fontAlgn="b"/>
                      <a:endParaRPr lang="en-US" sz="1800" b="0" i="0" u="none" strike="noStrike" dirty="0" smtClean="0">
                        <a:effectLst/>
                        <a:latin typeface="Calibri" pitchFamily="34" charset="0"/>
                        <a:cs typeface="Calibri" pitchFamily="34" charset="0"/>
                      </a:endParaRPr>
                    </a:p>
                  </a:txBody>
                  <a:tcPr marL="9433" marR="9433" marT="9525" marB="0" anchor="b"/>
                </a:tc>
                <a:tc>
                  <a:txBody>
                    <a:bodyPr/>
                    <a:lstStyle/>
                    <a:p>
                      <a:pPr algn="ctr" fontAlgn="b"/>
                      <a:r>
                        <a:rPr lang="en-US" sz="1800" b="0" i="0" u="none" strike="noStrike" dirty="0" smtClean="0">
                          <a:effectLst/>
                          <a:latin typeface="Calibri" pitchFamily="34" charset="0"/>
                          <a:cs typeface="Calibri" pitchFamily="34" charset="0"/>
                        </a:rPr>
                        <a:t>N</a:t>
                      </a:r>
                    </a:p>
                    <a:p>
                      <a:pPr algn="ctr" fontAlgn="b"/>
                      <a:endParaRPr lang="en-US" sz="1800" b="0" i="0" u="none" strike="noStrike" dirty="0" smtClean="0">
                        <a:effectLst/>
                        <a:latin typeface="Calibri" pitchFamily="34" charset="0"/>
                        <a:cs typeface="Calibri" pitchFamily="34" charset="0"/>
                      </a:endParaRPr>
                    </a:p>
                    <a:p>
                      <a:pPr algn="ctr" fontAlgn="b"/>
                      <a:endParaRPr lang="en-US" sz="1800" b="0" i="0" u="none" strike="noStrike" dirty="0">
                        <a:effectLst/>
                        <a:latin typeface="Calibri" pitchFamily="34" charset="0"/>
                        <a:cs typeface="Calibri" pitchFamily="34" charset="0"/>
                      </a:endParaRPr>
                    </a:p>
                  </a:txBody>
                  <a:tcPr marL="9433" marR="9433" marT="9525" marB="0" anchor="b"/>
                </a:tc>
              </a:tr>
              <a:tr h="1065982">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i="0" u="none" strike="noStrike" baseline="0" dirty="0" smtClean="0">
                          <a:effectLst/>
                          <a:latin typeface="Calibri" pitchFamily="34" charset="0"/>
                          <a:cs typeface="Calibri" pitchFamily="34" charset="0"/>
                        </a:rPr>
                        <a:t>From Question ITU-R 250/5 in [5] </a:t>
                      </a:r>
                      <a:endParaRPr lang="en-US" sz="1800" b="0" i="0" u="none" strike="noStrike" dirty="0">
                        <a:effectLst/>
                        <a:latin typeface="Calibri" pitchFamily="34" charset="0"/>
                        <a:cs typeface="Calibri" pitchFamily="34" charset="0"/>
                      </a:endParaRPr>
                    </a:p>
                  </a:txBody>
                  <a:tcPr marL="9433" marR="9433"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a:effectLst/>
                          <a:latin typeface="Calibri" pitchFamily="34" charset="0"/>
                          <a:cs typeface="Calibri" pitchFamily="34" charset="0"/>
                        </a:rPr>
                        <a:t>ITU-R </a:t>
                      </a:r>
                      <a:r>
                        <a:rPr lang="en-US" sz="1800" u="none" strike="noStrike" dirty="0" smtClean="0">
                          <a:effectLst/>
                          <a:latin typeface="Calibri" pitchFamily="34" charset="0"/>
                          <a:cs typeface="Calibri" pitchFamily="34" charset="0"/>
                        </a:rPr>
                        <a:t>P.1812/P.1546</a:t>
                      </a:r>
                      <a:endParaRPr lang="en-US" sz="1800" b="0" i="0" u="none" strike="noStrike" dirty="0">
                        <a:effectLst/>
                        <a:latin typeface="Calibri" pitchFamily="34" charset="0"/>
                        <a:cs typeface="Calibri" pitchFamily="34" charset="0"/>
                      </a:endParaRPr>
                    </a:p>
                  </a:txBody>
                  <a:tcPr marL="9433" marR="9433" marT="9525" marB="0"/>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effectLst/>
                          <a:latin typeface="Calibri" pitchFamily="34" charset="0"/>
                          <a:cs typeface="Calibri" pitchFamily="34" charset="0"/>
                        </a:rPr>
                        <a:t>0.25 to 3000 km </a:t>
                      </a:r>
                    </a:p>
                    <a:p>
                      <a:pPr algn="ctr" fontAlgn="b"/>
                      <a:r>
                        <a:rPr lang="en-US" sz="1800" b="0" i="0" u="none" strike="noStrike" dirty="0" smtClean="0">
                          <a:effectLst/>
                          <a:latin typeface="Calibri" pitchFamily="34" charset="0"/>
                          <a:cs typeface="Calibri" pitchFamily="34" charset="0"/>
                        </a:rPr>
                        <a:t>(P.1812)</a:t>
                      </a:r>
                    </a:p>
                    <a:p>
                      <a:pPr algn="ctr" fontAlgn="b"/>
                      <a:r>
                        <a:rPr lang="en-US" sz="1800" b="0" i="0" u="none" strike="noStrike" dirty="0" smtClean="0">
                          <a:effectLst/>
                          <a:latin typeface="Calibri" pitchFamily="34" charset="0"/>
                          <a:cs typeface="Calibri" pitchFamily="34" charset="0"/>
                        </a:rPr>
                        <a:t>1 to 1000 km</a:t>
                      </a:r>
                    </a:p>
                    <a:p>
                      <a:pPr algn="ctr" fontAlgn="b"/>
                      <a:r>
                        <a:rPr lang="en-US" sz="1800" b="0" i="0" u="none" strike="noStrike" dirty="0" smtClean="0">
                          <a:effectLst/>
                          <a:latin typeface="Calibri" pitchFamily="34" charset="0"/>
                          <a:cs typeface="Calibri" pitchFamily="34" charset="0"/>
                        </a:rPr>
                        <a:t>(P.1546)</a:t>
                      </a:r>
                      <a:endParaRPr lang="en-US" sz="1800" b="0" i="0" u="none" strike="noStrike" dirty="0">
                        <a:effectLst/>
                        <a:latin typeface="Calibri" pitchFamily="34" charset="0"/>
                        <a:cs typeface="Calibri" pitchFamily="34" charset="0"/>
                      </a:endParaRPr>
                    </a:p>
                  </a:txBody>
                  <a:tcPr marL="9433" marR="9433" marT="9525" marB="0" anchor="b"/>
                </a:tc>
                <a:tc>
                  <a:txBody>
                    <a:bodyPr/>
                    <a:lstStyle/>
                    <a:p>
                      <a:pPr algn="ctr" fontAlgn="b"/>
                      <a:r>
                        <a:rPr lang="en-US" sz="1800" b="0" i="0" u="none" strike="noStrike" dirty="0" smtClean="0">
                          <a:effectLst/>
                          <a:latin typeface="Calibri" pitchFamily="34" charset="0"/>
                          <a:cs typeface="Calibri" pitchFamily="34" charset="0"/>
                        </a:rPr>
                        <a:t>Y</a:t>
                      </a:r>
                    </a:p>
                    <a:p>
                      <a:pPr algn="ctr" fontAlgn="b"/>
                      <a:endParaRPr lang="en-US" sz="1800" b="0" i="0" u="none" strike="noStrike" dirty="0" smtClean="0">
                        <a:effectLst/>
                        <a:latin typeface="Calibri" pitchFamily="34" charset="0"/>
                        <a:cs typeface="Calibri" pitchFamily="34" charset="0"/>
                      </a:endParaRPr>
                    </a:p>
                    <a:p>
                      <a:pPr algn="ctr" fontAlgn="b"/>
                      <a:endParaRPr lang="en-US" sz="1800" b="0" i="0" u="none" strike="noStrike" dirty="0" smtClean="0">
                        <a:effectLst/>
                        <a:latin typeface="Calibri" pitchFamily="34" charset="0"/>
                        <a:cs typeface="Calibri" pitchFamily="34" charset="0"/>
                      </a:endParaRPr>
                    </a:p>
                    <a:p>
                      <a:pPr algn="ctr" fontAlgn="b"/>
                      <a:endParaRPr lang="en-US" sz="1800" b="0" i="0" u="none" strike="noStrike" dirty="0">
                        <a:effectLst/>
                        <a:latin typeface="Calibri" pitchFamily="34" charset="0"/>
                        <a:cs typeface="Calibri" pitchFamily="34" charset="0"/>
                      </a:endParaRPr>
                    </a:p>
                  </a:txBody>
                  <a:tcPr marL="9433" marR="9433" marT="9525" marB="0" anchor="b"/>
                </a:tc>
              </a:tr>
            </a:tbl>
          </a:graphicData>
        </a:graphic>
      </p:graphicFrame>
    </p:spTree>
    <p:extLst>
      <p:ext uri="{BB962C8B-B14F-4D97-AF65-F5344CB8AC3E}">
        <p14:creationId xmlns:p14="http://schemas.microsoft.com/office/powerpoint/2010/main" xmlns="" val="468730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15</a:t>
            </a:fld>
            <a:endParaRPr lang="en-US" dirty="0"/>
          </a:p>
        </p:txBody>
      </p:sp>
      <p:sp>
        <p:nvSpPr>
          <p:cNvPr id="6" name="Title 5"/>
          <p:cNvSpPr>
            <a:spLocks noGrp="1"/>
          </p:cNvSpPr>
          <p:nvPr>
            <p:ph type="title"/>
          </p:nvPr>
        </p:nvSpPr>
        <p:spPr>
          <a:xfrm>
            <a:off x="533400" y="685800"/>
            <a:ext cx="8153400" cy="1066800"/>
          </a:xfrm>
        </p:spPr>
        <p:txBody>
          <a:bodyPr/>
          <a:lstStyle/>
          <a:p>
            <a:r>
              <a:rPr lang="en-US" dirty="0"/>
              <a:t>Path </a:t>
            </a:r>
            <a:r>
              <a:rPr lang="en-US" dirty="0" smtClean="0"/>
              <a:t>loss model comparison: COST 231-Hata, Erceg, P.1546-4, and P.1812-1 (1)</a:t>
            </a:r>
            <a:endParaRPr lang="en-US" dirty="0"/>
          </a:p>
        </p:txBody>
      </p:sp>
      <p:graphicFrame>
        <p:nvGraphicFramePr>
          <p:cNvPr id="7" name="Content Placeholder 8"/>
          <p:cNvGraphicFramePr>
            <a:graphicFrameLocks noGrp="1"/>
          </p:cNvGraphicFramePr>
          <p:nvPr>
            <p:ph idx="1"/>
            <p:extLst>
              <p:ext uri="{D42A27DB-BD31-4B8C-83A1-F6EECF244321}">
                <p14:modId xmlns:p14="http://schemas.microsoft.com/office/powerpoint/2010/main" xmlns="" val="724616892"/>
              </p:ext>
            </p:extLst>
          </p:nvPr>
        </p:nvGraphicFramePr>
        <p:xfrm>
          <a:off x="685800" y="1828800"/>
          <a:ext cx="7848601" cy="4496241"/>
        </p:xfrm>
        <a:graphic>
          <a:graphicData uri="http://schemas.openxmlformats.org/drawingml/2006/table">
            <a:tbl>
              <a:tblPr firstRow="1" bandRow="1">
                <a:tableStyleId>{EB344D84-9AFB-497E-A393-DC336BA19D2E}</a:tableStyleId>
              </a:tblPr>
              <a:tblGrid>
                <a:gridCol w="1219200"/>
                <a:gridCol w="1752600"/>
                <a:gridCol w="1447800"/>
                <a:gridCol w="1828800"/>
                <a:gridCol w="1600201"/>
              </a:tblGrid>
              <a:tr h="228599">
                <a:tc>
                  <a:txBody>
                    <a:bodyPr/>
                    <a:lstStyle/>
                    <a:p>
                      <a:pPr algn="ctr" fontAlgn="b"/>
                      <a:endParaRPr lang="en-US" sz="1600" b="1" i="0" u="none" strike="noStrike" dirty="0" smtClean="0">
                        <a:solidFill>
                          <a:schemeClr val="tx1"/>
                        </a:solidFill>
                        <a:effectLst/>
                        <a:latin typeface="Calibri" pitchFamily="34" charset="0"/>
                        <a:cs typeface="Calibri" pitchFamily="34" charset="0"/>
                      </a:endParaRPr>
                    </a:p>
                    <a:p>
                      <a:pPr algn="ctr" fontAlgn="b"/>
                      <a:endParaRPr lang="en-US" sz="1600" b="1" i="0" u="none" strike="noStrike" dirty="0">
                        <a:solidFill>
                          <a:schemeClr val="tx1"/>
                        </a:solidFill>
                        <a:effectLst/>
                        <a:latin typeface="Calibri" pitchFamily="34" charset="0"/>
                        <a:cs typeface="Calibri" pitchFamily="34" charset="0"/>
                      </a:endParaRPr>
                    </a:p>
                  </a:txBody>
                  <a:tcPr marL="9525" marR="9525" marT="9525" marB="0" anchor="b"/>
                </a:tc>
                <a:tc>
                  <a:txBody>
                    <a:bodyPr/>
                    <a:lstStyle/>
                    <a:p>
                      <a:pPr algn="ctr" fontAlgn="t"/>
                      <a:r>
                        <a:rPr lang="en-US" sz="1600" u="none" strike="noStrike" dirty="0" smtClean="0">
                          <a:solidFill>
                            <a:schemeClr val="tx1"/>
                          </a:solidFill>
                          <a:effectLst/>
                          <a:latin typeface="Calibri" pitchFamily="34" charset="0"/>
                          <a:cs typeface="Calibri" pitchFamily="34" charset="0"/>
                        </a:rPr>
                        <a:t>COST 231-Hata [10]</a:t>
                      </a:r>
                      <a:endParaRPr lang="en-US" sz="1600" b="0" i="0" u="none" strike="noStrike" dirty="0">
                        <a:solidFill>
                          <a:schemeClr val="tx1"/>
                        </a:solidFill>
                        <a:effectLst/>
                        <a:latin typeface="Calibri" pitchFamily="34" charset="0"/>
                        <a:cs typeface="Calibri" pitchFamily="34" charset="0"/>
                      </a:endParaRPr>
                    </a:p>
                  </a:txBody>
                  <a:tcPr marL="9525" marR="9525" marT="9525" marB="0"/>
                </a:tc>
                <a:tc>
                  <a:txBody>
                    <a:bodyPr/>
                    <a:lstStyle/>
                    <a:p>
                      <a:pPr algn="ctr" fontAlgn="t"/>
                      <a:r>
                        <a:rPr lang="en-US" sz="1600" b="1" i="0" u="none" strike="noStrike" dirty="0" smtClean="0">
                          <a:solidFill>
                            <a:schemeClr val="tx1"/>
                          </a:solidFill>
                          <a:effectLst/>
                          <a:latin typeface="Calibri" pitchFamily="34" charset="0"/>
                          <a:cs typeface="Calibri" pitchFamily="34" charset="0"/>
                        </a:rPr>
                        <a:t>Erceg [11]</a:t>
                      </a:r>
                      <a:endParaRPr lang="en-US" sz="1600" b="1" i="0" u="none" strike="noStrike" dirty="0">
                        <a:solidFill>
                          <a:schemeClr val="tx1"/>
                        </a:solidFill>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solidFill>
                            <a:schemeClr val="tx1"/>
                          </a:solidFill>
                          <a:effectLst/>
                          <a:latin typeface="Calibri" pitchFamily="34" charset="0"/>
                          <a:cs typeface="Calibri" pitchFamily="34" charset="0"/>
                        </a:rPr>
                        <a:t>ITU-R P.1546-4 [7]</a:t>
                      </a:r>
                      <a:endParaRPr lang="en-US" sz="1600" b="0" i="0" u="none" strike="noStrike" dirty="0">
                        <a:solidFill>
                          <a:schemeClr val="tx1"/>
                        </a:solidFill>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u="none" strike="noStrike" dirty="0" smtClean="0">
                          <a:solidFill>
                            <a:schemeClr val="tx1"/>
                          </a:solidFill>
                          <a:effectLst/>
                          <a:latin typeface="Calibri" pitchFamily="34" charset="0"/>
                          <a:cs typeface="Calibri" pitchFamily="34" charset="0"/>
                        </a:rPr>
                        <a:t>ITU-R P.1812-1 [8]</a:t>
                      </a:r>
                      <a:endParaRPr lang="en-US" sz="1600" b="0" i="0" u="none" strike="noStrike" dirty="0" smtClean="0">
                        <a:solidFill>
                          <a:schemeClr val="tx1"/>
                        </a:solidFill>
                        <a:effectLst/>
                        <a:latin typeface="Calibri" pitchFamily="34" charset="0"/>
                        <a:cs typeface="Calibri" pitchFamily="34" charset="0"/>
                      </a:endParaRPr>
                    </a:p>
                  </a:txBody>
                  <a:tcPr marL="9525" marR="9525" marT="9525" marB="0"/>
                </a:tc>
              </a:tr>
              <a:tr h="418756">
                <a:tc>
                  <a:txBody>
                    <a:bodyPr/>
                    <a:lstStyle/>
                    <a:p>
                      <a:pPr algn="l" fontAlgn="t"/>
                      <a:r>
                        <a:rPr lang="en-US" sz="1600" b="1" i="0" u="none" strike="noStrike" dirty="0" smtClean="0">
                          <a:effectLst/>
                          <a:latin typeface="Calibri" pitchFamily="34" charset="0"/>
                          <a:cs typeface="Calibri" pitchFamily="34" charset="0"/>
                        </a:rPr>
                        <a:t>Frequency</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1.5  to 2 GHz</a:t>
                      </a: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1.9 GHz</a:t>
                      </a:r>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30 MHz to 3 GHz</a:t>
                      </a:r>
                      <a:endParaRPr lang="en-US" sz="16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b="0" i="0" u="none" strike="noStrike" dirty="0" smtClean="0">
                          <a:effectLst/>
                          <a:latin typeface="Calibri" pitchFamily="34" charset="0"/>
                          <a:cs typeface="Calibri" pitchFamily="34" charset="0"/>
                        </a:rPr>
                        <a:t>30 MHz to 3 GHz</a:t>
                      </a:r>
                    </a:p>
                    <a:p>
                      <a:pPr algn="ctr" fontAlgn="t"/>
                      <a:endParaRPr lang="en-US" sz="1600" b="0" i="0" u="none" strike="noStrike" dirty="0">
                        <a:effectLst/>
                        <a:latin typeface="Calibri" pitchFamily="34" charset="0"/>
                        <a:cs typeface="Calibri" pitchFamily="34" charset="0"/>
                      </a:endParaRPr>
                    </a:p>
                  </a:txBody>
                  <a:tcPr marL="9525" marR="9525" marT="9525" marB="0"/>
                </a:tc>
              </a:tr>
              <a:tr h="431054">
                <a:tc>
                  <a:txBody>
                    <a:bodyPr/>
                    <a:lstStyle/>
                    <a:p>
                      <a:pPr algn="l" fontAlgn="t"/>
                      <a:r>
                        <a:rPr lang="en-US" sz="1600" b="1" u="none" strike="noStrike" dirty="0" smtClean="0">
                          <a:effectLst/>
                          <a:latin typeface="Calibri" pitchFamily="34" charset="0"/>
                          <a:cs typeface="Calibri" pitchFamily="34" charset="0"/>
                        </a:rPr>
                        <a:t>Transmission range</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effectLst/>
                          <a:latin typeface="Calibri" pitchFamily="34" charset="0"/>
                          <a:cs typeface="Calibri" pitchFamily="34" charset="0"/>
                        </a:rPr>
                        <a:t>1 to 20 km</a:t>
                      </a:r>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0.01 to 8 km</a:t>
                      </a:r>
                    </a:p>
                    <a:p>
                      <a:pPr algn="ctr" fontAlgn="t"/>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1 to 1000 km</a:t>
                      </a:r>
                    </a:p>
                    <a:p>
                      <a:pPr algn="ctr" fontAlgn="t"/>
                      <a:endParaRPr lang="en-US" sz="16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b="0" i="0" u="none" strike="noStrike" baseline="0" dirty="0" smtClean="0">
                          <a:effectLst/>
                          <a:latin typeface="Calibri" pitchFamily="34" charset="0"/>
                          <a:cs typeface="Calibri" pitchFamily="34" charset="0"/>
                        </a:rPr>
                        <a:t>0.25 to 3000 km</a:t>
                      </a:r>
                      <a:endParaRPr lang="en-US" sz="1600" b="0" i="0" u="none" strike="noStrike" dirty="0">
                        <a:effectLst/>
                        <a:latin typeface="Calibri" pitchFamily="34" charset="0"/>
                        <a:cs typeface="Calibri" pitchFamily="34" charset="0"/>
                      </a:endParaRPr>
                    </a:p>
                  </a:txBody>
                  <a:tcPr marL="9525" marR="9525" marT="9525" marB="0"/>
                </a:tc>
              </a:tr>
              <a:tr h="829489">
                <a:tc>
                  <a:txBody>
                    <a:bodyPr/>
                    <a:lstStyle/>
                    <a:p>
                      <a:pPr algn="l" fontAlgn="t"/>
                      <a:r>
                        <a:rPr lang="en-US" sz="1600" b="1" u="none" strike="noStrike" dirty="0" smtClean="0">
                          <a:effectLst/>
                          <a:latin typeface="Calibri" pitchFamily="34" charset="0"/>
                          <a:cs typeface="Calibri" pitchFamily="34" charset="0"/>
                        </a:rPr>
                        <a:t>BS antenna</a:t>
                      </a:r>
                      <a:r>
                        <a:rPr lang="en-US" sz="1600" b="1" u="none" strike="noStrike" baseline="0" dirty="0" smtClean="0">
                          <a:effectLst/>
                          <a:latin typeface="Calibri" pitchFamily="34" charset="0"/>
                          <a:cs typeface="Calibri" pitchFamily="34" charset="0"/>
                        </a:rPr>
                        <a:t> height</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30 to 200 m</a:t>
                      </a:r>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10 to 80 m</a:t>
                      </a:r>
                    </a:p>
                    <a:p>
                      <a:pPr algn="ctr" fontAlgn="t"/>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effectLst/>
                          <a:latin typeface="Calibri" pitchFamily="34" charset="0"/>
                          <a:cs typeface="Calibri" pitchFamily="34" charset="0"/>
                        </a:rPr>
                        <a:t>&lt; 3000</a:t>
                      </a:r>
                      <a:r>
                        <a:rPr lang="en-US" sz="1600" u="none" strike="noStrike" baseline="0" dirty="0" smtClean="0">
                          <a:effectLst/>
                          <a:latin typeface="Calibri" pitchFamily="34" charset="0"/>
                          <a:cs typeface="Calibri" pitchFamily="34" charset="0"/>
                        </a:rPr>
                        <a:t> m; </a:t>
                      </a:r>
                    </a:p>
                    <a:p>
                      <a:pPr algn="ctr" fontAlgn="t"/>
                      <a:r>
                        <a:rPr lang="en-US" sz="1600" u="none" strike="noStrike" baseline="0" dirty="0" smtClean="0">
                          <a:effectLst/>
                          <a:latin typeface="Calibri" pitchFamily="34" charset="0"/>
                          <a:cs typeface="Calibri" pitchFamily="34" charset="0"/>
                        </a:rPr>
                        <a:t>interpolation  for </a:t>
                      </a:r>
                    </a:p>
                    <a:p>
                      <a:pPr algn="ctr" fontAlgn="t"/>
                      <a:r>
                        <a:rPr lang="en-US" sz="1600" u="none" strike="noStrike" baseline="0" dirty="0" smtClean="0">
                          <a:effectLst/>
                          <a:latin typeface="Calibri" pitchFamily="34" charset="0"/>
                          <a:cs typeface="Calibri" pitchFamily="34" charset="0"/>
                        </a:rPr>
                        <a:t>&lt; 10 m</a:t>
                      </a:r>
                    </a:p>
                    <a:p>
                      <a:pPr algn="ctr" fontAlgn="t"/>
                      <a:endParaRPr lang="en-US" sz="1600" b="0" i="0" u="none" strike="noStrike" dirty="0">
                        <a:effectLst/>
                        <a:latin typeface="Calibri" pitchFamily="34" charset="0"/>
                        <a:cs typeface="Calibri" pitchFamily="34" charset="0"/>
                      </a:endParaRPr>
                    </a:p>
                  </a:txBody>
                  <a:tcPr marL="9525" marR="9525" marT="9525" marB="0" anchor="b"/>
                </a:tc>
                <a:tc>
                  <a:txBody>
                    <a:bodyPr/>
                    <a:lstStyle/>
                    <a:p>
                      <a:pPr algn="ctr" fontAlgn="b"/>
                      <a:r>
                        <a:rPr lang="en-US" sz="1600" b="0" i="0" u="none" strike="noStrike" baseline="0" dirty="0" smtClean="0">
                          <a:effectLst/>
                          <a:latin typeface="Calibri" pitchFamily="34" charset="0"/>
                          <a:cs typeface="Calibri" pitchFamily="34" charset="0"/>
                        </a:rPr>
                        <a:t>1 to 3000 m </a:t>
                      </a:r>
                    </a:p>
                    <a:p>
                      <a:pPr algn="ctr" fontAlgn="b"/>
                      <a:endParaRPr lang="en-US" sz="1600" b="0" i="0" u="none" strike="noStrike" baseline="0" dirty="0" smtClean="0">
                        <a:effectLst/>
                        <a:latin typeface="Calibri" pitchFamily="34" charset="0"/>
                        <a:cs typeface="Calibri" pitchFamily="34" charset="0"/>
                      </a:endParaRPr>
                    </a:p>
                    <a:p>
                      <a:pPr algn="ctr" fontAlgn="b"/>
                      <a:endParaRPr lang="en-US" sz="1600" b="0" i="0" u="none" strike="noStrike" baseline="0" dirty="0" smtClean="0">
                        <a:effectLst/>
                        <a:latin typeface="Calibri" pitchFamily="34" charset="0"/>
                        <a:cs typeface="Calibri" pitchFamily="34" charset="0"/>
                      </a:endParaRPr>
                    </a:p>
                    <a:p>
                      <a:pPr algn="ctr" fontAlgn="b"/>
                      <a:endParaRPr lang="en-US" sz="1600" b="0" i="0" u="none" strike="noStrike" dirty="0">
                        <a:effectLst/>
                        <a:latin typeface="Calibri" pitchFamily="34" charset="0"/>
                        <a:cs typeface="Calibri" pitchFamily="34" charset="0"/>
                      </a:endParaRPr>
                    </a:p>
                  </a:txBody>
                  <a:tcPr marL="9525" marR="9525" marT="9525" marB="0" anchor="b"/>
                </a:tc>
              </a:tr>
              <a:tr h="829489">
                <a:tc>
                  <a:txBody>
                    <a:bodyPr/>
                    <a:lstStyle/>
                    <a:p>
                      <a:pPr algn="l" fontAlgn="t"/>
                      <a:r>
                        <a:rPr lang="en-US" sz="1600" b="1" u="none" strike="noStrike" dirty="0" smtClean="0">
                          <a:effectLst/>
                          <a:latin typeface="Calibri" pitchFamily="34" charset="0"/>
                          <a:cs typeface="Calibri" pitchFamily="34" charset="0"/>
                        </a:rPr>
                        <a:t>MS antenna</a:t>
                      </a:r>
                      <a:r>
                        <a:rPr lang="en-US" sz="1600" b="1" u="none" strike="noStrike" baseline="0" dirty="0" smtClean="0">
                          <a:effectLst/>
                          <a:latin typeface="Calibri" pitchFamily="34" charset="0"/>
                          <a:cs typeface="Calibri" pitchFamily="34" charset="0"/>
                        </a:rPr>
                        <a:t> height</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1</a:t>
                      </a:r>
                      <a:r>
                        <a:rPr lang="en-US" sz="1600" b="0" i="0" u="none" strike="noStrike" baseline="0" dirty="0" smtClean="0">
                          <a:effectLst/>
                          <a:latin typeface="Calibri" pitchFamily="34" charset="0"/>
                          <a:cs typeface="Calibri" pitchFamily="34" charset="0"/>
                        </a:rPr>
                        <a:t> to 10 m; </a:t>
                      </a:r>
                    </a:p>
                    <a:p>
                      <a:pPr algn="ctr" fontAlgn="t"/>
                      <a:r>
                        <a:rPr lang="en-US" sz="1600" b="0" i="0" u="none" strike="noStrike" baseline="0" dirty="0" smtClean="0">
                          <a:effectLst/>
                          <a:latin typeface="Calibri" pitchFamily="34" charset="0"/>
                          <a:cs typeface="Calibri" pitchFamily="34" charset="0"/>
                        </a:rPr>
                        <a:t>with correction factor</a:t>
                      </a:r>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2 m height;</a:t>
                      </a:r>
                    </a:p>
                    <a:p>
                      <a:pPr algn="ctr" fontAlgn="t"/>
                      <a:r>
                        <a:rPr lang="en-US" sz="1600" b="0" i="0" u="none" strike="noStrike" dirty="0" smtClean="0">
                          <a:effectLst/>
                          <a:latin typeface="Calibri" pitchFamily="34" charset="0"/>
                          <a:cs typeface="Calibri" pitchFamily="34" charset="0"/>
                        </a:rPr>
                        <a:t>correction for</a:t>
                      </a:r>
                    </a:p>
                    <a:p>
                      <a:pPr algn="ctr" fontAlgn="t"/>
                      <a:r>
                        <a:rPr lang="en-US" sz="1600" b="0" i="0" u="none" strike="noStrike" dirty="0" smtClean="0">
                          <a:effectLst/>
                          <a:latin typeface="Calibri" pitchFamily="34" charset="0"/>
                          <a:cs typeface="Calibri" pitchFamily="34" charset="0"/>
                        </a:rPr>
                        <a:t>2 to 10 m height</a:t>
                      </a:r>
                    </a:p>
                    <a:p>
                      <a:pPr algn="ctr" fontAlgn="t"/>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effectLst/>
                          <a:latin typeface="Calibri" pitchFamily="34" charset="0"/>
                          <a:cs typeface="Calibri" pitchFamily="34" charset="0"/>
                        </a:rPr>
                        <a:t> ≥</a:t>
                      </a:r>
                      <a:r>
                        <a:rPr lang="en-US" sz="1600" u="none" strike="noStrike" baseline="0" dirty="0" smtClean="0">
                          <a:effectLst/>
                          <a:latin typeface="Calibri" pitchFamily="34" charset="0"/>
                          <a:cs typeface="Calibri" pitchFamily="34" charset="0"/>
                        </a:rPr>
                        <a:t> </a:t>
                      </a:r>
                      <a:r>
                        <a:rPr lang="en-US" sz="1600" u="none" strike="noStrike" dirty="0" smtClean="0">
                          <a:effectLst/>
                          <a:latin typeface="Calibri" pitchFamily="34" charset="0"/>
                          <a:cs typeface="Calibri" pitchFamily="34" charset="0"/>
                        </a:rPr>
                        <a:t>1 m and  &lt; 3000 m;</a:t>
                      </a:r>
                      <a:endParaRPr lang="en-US" sz="1600" u="none" strike="noStrike" baseline="0" dirty="0" smtClean="0">
                        <a:effectLst/>
                        <a:latin typeface="Calibri" pitchFamily="34" charset="0"/>
                        <a:cs typeface="Calibri" pitchFamily="34" charset="0"/>
                      </a:endParaRPr>
                    </a:p>
                    <a:p>
                      <a:pPr algn="ctr" fontAlgn="t"/>
                      <a:r>
                        <a:rPr lang="en-US" sz="1600" u="none" strike="noStrike" dirty="0" smtClean="0">
                          <a:effectLst/>
                          <a:latin typeface="Calibri" pitchFamily="34" charset="0"/>
                          <a:cs typeface="Calibri" pitchFamily="34" charset="0"/>
                        </a:rPr>
                        <a:t>with correction for clutter height</a:t>
                      </a: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b="0" i="0" u="none" strike="noStrike" baseline="0" dirty="0" smtClean="0">
                          <a:effectLst/>
                          <a:latin typeface="Calibri" pitchFamily="34" charset="0"/>
                          <a:cs typeface="Calibri" pitchFamily="34" charset="0"/>
                        </a:rPr>
                        <a:t>1 to 3000 m </a:t>
                      </a:r>
                      <a:endParaRPr lang="en-US" sz="1600" b="0" i="0" u="none" strike="noStrike" dirty="0" smtClean="0">
                        <a:effectLst/>
                        <a:latin typeface="Calibri" pitchFamily="34" charset="0"/>
                        <a:cs typeface="Calibri" pitchFamily="34" charset="0"/>
                      </a:endParaRPr>
                    </a:p>
                    <a:p>
                      <a:pPr algn="ctr" fontAlgn="t"/>
                      <a:endParaRPr lang="en-US" sz="1600" u="none" strike="noStrike" dirty="0" smtClean="0">
                        <a:effectLst/>
                        <a:latin typeface="Calibri" pitchFamily="34" charset="0"/>
                        <a:cs typeface="Calibri" pitchFamily="34" charset="0"/>
                      </a:endParaRPr>
                    </a:p>
                  </a:txBody>
                  <a:tcPr marL="9525" marR="9525" marT="9525" marB="0"/>
                </a:tc>
              </a:tr>
              <a:tr h="1034856">
                <a:tc>
                  <a:txBody>
                    <a:bodyPr/>
                    <a:lstStyle/>
                    <a:p>
                      <a:pPr algn="l" fontAlgn="t"/>
                      <a:r>
                        <a:rPr lang="en-US" sz="1600" b="1" i="0" u="none" strike="noStrike" dirty="0" smtClean="0">
                          <a:effectLst/>
                          <a:latin typeface="Calibri" pitchFamily="34" charset="0"/>
                          <a:cs typeface="Calibri" pitchFamily="34" charset="0"/>
                        </a:rPr>
                        <a:t>Environment</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Mid-urban</a:t>
                      </a:r>
                      <a:r>
                        <a:rPr lang="en-US" sz="1600" b="0" i="0" u="none" strike="noStrike" baseline="0" dirty="0" smtClean="0">
                          <a:effectLst/>
                          <a:latin typeface="Calibri" pitchFamily="34" charset="0"/>
                          <a:cs typeface="Calibri" pitchFamily="34" charset="0"/>
                        </a:rPr>
                        <a:t> and </a:t>
                      </a:r>
                      <a:r>
                        <a:rPr lang="en-US" sz="1600" b="0" i="0" u="none" strike="noStrike" dirty="0" smtClean="0">
                          <a:effectLst/>
                          <a:latin typeface="Calibri" pitchFamily="34" charset="0"/>
                          <a:cs typeface="Calibri" pitchFamily="34" charset="0"/>
                        </a:rPr>
                        <a:t>Suburban</a:t>
                      </a:r>
                      <a:r>
                        <a:rPr lang="en-US" sz="1600" b="0" i="0" u="none" strike="noStrike" baseline="0" dirty="0" smtClean="0">
                          <a:effectLst/>
                          <a:latin typeface="Calibri" pitchFamily="34" charset="0"/>
                          <a:cs typeface="Calibri" pitchFamily="34" charset="0"/>
                        </a:rPr>
                        <a:t> with </a:t>
                      </a:r>
                    </a:p>
                    <a:p>
                      <a:pPr algn="ctr" fontAlgn="t"/>
                      <a:r>
                        <a:rPr lang="en-US" sz="1600" b="0" i="0" u="none" strike="noStrike" baseline="0" dirty="0" smtClean="0">
                          <a:effectLst/>
                          <a:latin typeface="Calibri" pitchFamily="34" charset="0"/>
                          <a:cs typeface="Calibri" pitchFamily="34" charset="0"/>
                        </a:rPr>
                        <a:t>mid-foliage,</a:t>
                      </a:r>
                    </a:p>
                    <a:p>
                      <a:pPr algn="ctr" fontAlgn="t"/>
                      <a:r>
                        <a:rPr lang="en-US" sz="1600" b="0" i="0" u="none" strike="noStrike" baseline="0" dirty="0" smtClean="0">
                          <a:effectLst/>
                          <a:latin typeface="Calibri" pitchFamily="34" charset="0"/>
                          <a:cs typeface="Calibri" pitchFamily="34" charset="0"/>
                        </a:rPr>
                        <a:t>Large Urban</a:t>
                      </a:r>
                      <a:endParaRPr lang="en-US" sz="1600" b="0" i="0" u="none" strike="noStrike" dirty="0" smtClean="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Hilly,  Mid-Hilly/Flat,</a:t>
                      </a:r>
                      <a:r>
                        <a:rPr lang="en-US" sz="1600" b="0" i="0" u="none" strike="noStrike" baseline="0" dirty="0" smtClean="0">
                          <a:effectLst/>
                          <a:latin typeface="Calibri" pitchFamily="34" charset="0"/>
                          <a:cs typeface="Calibri" pitchFamily="34" charset="0"/>
                        </a:rPr>
                        <a:t> Flat</a:t>
                      </a:r>
                      <a:endParaRPr lang="en-US" sz="1600" b="0" i="0" u="none" strike="noStrike" dirty="0" smtClean="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u="none" strike="noStrike" baseline="0" dirty="0" smtClean="0">
                          <a:effectLst/>
                          <a:latin typeface="Calibri" pitchFamily="34" charset="0"/>
                          <a:cs typeface="Calibri" pitchFamily="34" charset="0"/>
                        </a:rPr>
                        <a:t>Dense Urban, Urban, Suburban, Rural, </a:t>
                      </a:r>
                      <a:r>
                        <a:rPr lang="en-US" sz="1600" i="0" u="none" strike="noStrike" baseline="0" dirty="0" smtClean="0">
                          <a:effectLst/>
                          <a:latin typeface="Calibri" pitchFamily="34" charset="0"/>
                          <a:cs typeface="Calibri" pitchFamily="34" charset="0"/>
                        </a:rPr>
                        <a:t>Warm Sea, Cold Sea, Mixed Land-Sea</a:t>
                      </a:r>
                      <a:endParaRPr lang="en-US" sz="1600" u="none" strike="noStrike" dirty="0" smtClean="0">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effectLst/>
                          <a:latin typeface="Calibri" pitchFamily="34" charset="0"/>
                          <a:cs typeface="Calibri" pitchFamily="34" charset="0"/>
                        </a:rPr>
                        <a:t>Dense Urban, Urban/Trees, Suburban, Open,</a:t>
                      </a:r>
                      <a:r>
                        <a:rPr lang="en-US" sz="1600" u="none" strike="noStrike" baseline="0" dirty="0" smtClean="0">
                          <a:effectLst/>
                          <a:latin typeface="Calibri" pitchFamily="34" charset="0"/>
                          <a:cs typeface="Calibri" pitchFamily="34" charset="0"/>
                        </a:rPr>
                        <a:t> Coastal, Sea</a:t>
                      </a:r>
                      <a:endParaRPr lang="en-US" sz="1600" u="none" strike="noStrike" dirty="0" smtClean="0">
                        <a:effectLst/>
                        <a:latin typeface="Calibri" pitchFamily="34" charset="0"/>
                        <a:cs typeface="Calibri" pitchFamily="34" charset="0"/>
                      </a:endParaRPr>
                    </a:p>
                  </a:txBody>
                  <a:tcPr marL="9525" marR="9525" marT="9525" marB="0"/>
                </a:tc>
              </a:tr>
            </a:tbl>
          </a:graphicData>
        </a:graphic>
      </p:graphicFrame>
    </p:spTree>
    <p:extLst>
      <p:ext uri="{BB962C8B-B14F-4D97-AF65-F5344CB8AC3E}">
        <p14:creationId xmlns:p14="http://schemas.microsoft.com/office/powerpoint/2010/main" xmlns="" val="387277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16</a:t>
            </a:fld>
            <a:endParaRPr lang="en-US" dirty="0"/>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1828800" y="1676400"/>
            <a:ext cx="5599285" cy="4680000"/>
          </a:xfrm>
        </p:spPr>
      </p:pic>
      <p:sp>
        <p:nvSpPr>
          <p:cNvPr id="10" name="TextBox 9"/>
          <p:cNvSpPr txBox="1"/>
          <p:nvPr/>
        </p:nvSpPr>
        <p:spPr>
          <a:xfrm>
            <a:off x="4343400" y="3489278"/>
            <a:ext cx="2971800" cy="646331"/>
          </a:xfrm>
          <a:prstGeom prst="rect">
            <a:avLst/>
          </a:prstGeom>
          <a:solidFill>
            <a:schemeClr val="bg1"/>
          </a:solidFill>
        </p:spPr>
        <p:txBody>
          <a:bodyPr wrap="square" rtlCol="0">
            <a:spAutoFit/>
          </a:bodyPr>
          <a:lstStyle/>
          <a:p>
            <a:r>
              <a:rPr lang="en-US" u="sng" dirty="0" smtClean="0">
                <a:latin typeface="Calibri" pitchFamily="34" charset="0"/>
                <a:cs typeface="Calibri" pitchFamily="34" charset="0"/>
              </a:rPr>
              <a:t>For ITU-R P.1546-4 curves:</a:t>
            </a:r>
          </a:p>
          <a:p>
            <a:r>
              <a:rPr lang="en-US" dirty="0">
                <a:latin typeface="Calibri" pitchFamily="34" charset="0"/>
                <a:cs typeface="Calibri" pitchFamily="34" charset="0"/>
              </a:rPr>
              <a:t>• </a:t>
            </a:r>
            <a:r>
              <a:rPr lang="en-US" dirty="0" smtClean="0">
                <a:latin typeface="Calibri" pitchFamily="34" charset="0"/>
                <a:cs typeface="Calibri" pitchFamily="34" charset="0"/>
              </a:rPr>
              <a:t>% </a:t>
            </a:r>
            <a:r>
              <a:rPr lang="en-US" dirty="0">
                <a:latin typeface="Calibri" pitchFamily="34" charset="0"/>
                <a:cs typeface="Calibri" pitchFamily="34" charset="0"/>
              </a:rPr>
              <a:t>loc. </a:t>
            </a:r>
            <a:r>
              <a:rPr lang="en-US" dirty="0" smtClean="0">
                <a:latin typeface="Calibri" pitchFamily="34" charset="0"/>
                <a:cs typeface="Calibri" pitchFamily="34" charset="0"/>
              </a:rPr>
              <a:t>: </a:t>
            </a:r>
            <a:r>
              <a:rPr lang="en-US" dirty="0">
                <a:latin typeface="Calibri" pitchFamily="34" charset="0"/>
                <a:cs typeface="Calibri" pitchFamily="34" charset="0"/>
              </a:rPr>
              <a:t>path loss exceeded at </a:t>
            </a:r>
            <a:r>
              <a:rPr lang="en-US" dirty="0" smtClean="0">
                <a:latin typeface="Calibri" pitchFamily="34" charset="0"/>
                <a:cs typeface="Calibri" pitchFamily="34" charset="0"/>
              </a:rPr>
              <a:t>% locations</a:t>
            </a:r>
          </a:p>
          <a:p>
            <a:r>
              <a:rPr lang="en-US" dirty="0">
                <a:latin typeface="Calibri" pitchFamily="34" charset="0"/>
                <a:cs typeface="Calibri" pitchFamily="34" charset="0"/>
              </a:rPr>
              <a:t>• 15 m </a:t>
            </a:r>
            <a:r>
              <a:rPr lang="en-US" dirty="0" smtClean="0">
                <a:latin typeface="Calibri" pitchFamily="34" charset="0"/>
                <a:cs typeface="Calibri" pitchFamily="34" charset="0"/>
              </a:rPr>
              <a:t>clutter </a:t>
            </a:r>
            <a:r>
              <a:rPr lang="en-US" dirty="0">
                <a:latin typeface="Calibri" pitchFamily="34" charset="0"/>
                <a:cs typeface="Calibri" pitchFamily="34" charset="0"/>
              </a:rPr>
              <a:t>height </a:t>
            </a:r>
            <a:r>
              <a:rPr lang="en-US" dirty="0" smtClean="0">
                <a:latin typeface="Calibri" pitchFamily="34" charset="0"/>
                <a:cs typeface="Calibri" pitchFamily="34" charset="0"/>
              </a:rPr>
              <a:t>at the terminal</a:t>
            </a:r>
            <a:endParaRPr lang="en-US" dirty="0">
              <a:latin typeface="Calibri" pitchFamily="34" charset="0"/>
              <a:cs typeface="Calibri" pitchFamily="34" charset="0"/>
            </a:endParaRPr>
          </a:p>
        </p:txBody>
      </p:sp>
      <p:sp>
        <p:nvSpPr>
          <p:cNvPr id="7" name="Title 5"/>
          <p:cNvSpPr>
            <a:spLocks noGrp="1"/>
          </p:cNvSpPr>
          <p:nvPr>
            <p:ph type="title"/>
          </p:nvPr>
        </p:nvSpPr>
        <p:spPr>
          <a:xfrm>
            <a:off x="685800" y="685800"/>
            <a:ext cx="7772400" cy="1066800"/>
          </a:xfrm>
        </p:spPr>
        <p:txBody>
          <a:bodyPr/>
          <a:lstStyle/>
          <a:p>
            <a:r>
              <a:rPr lang="en-US" dirty="0"/>
              <a:t>Path loss </a:t>
            </a:r>
            <a:r>
              <a:rPr lang="en-US" dirty="0" smtClean="0"/>
              <a:t>comparison at 2.4 GHz</a:t>
            </a:r>
            <a:endParaRPr lang="en-US" dirty="0">
              <a:solidFill>
                <a:srgbClr val="C00000"/>
              </a:solidFill>
            </a:endParaRPr>
          </a:p>
        </p:txBody>
      </p:sp>
    </p:spTree>
    <p:extLst>
      <p:ext uri="{BB962C8B-B14F-4D97-AF65-F5344CB8AC3E}">
        <p14:creationId xmlns:p14="http://schemas.microsoft.com/office/powerpoint/2010/main" xmlns="" val="3554774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17</a:t>
            </a:fld>
            <a:endParaRPr lang="en-US" dirty="0"/>
          </a:p>
        </p:txBody>
      </p:sp>
      <p:sp>
        <p:nvSpPr>
          <p:cNvPr id="6" name="Title 5"/>
          <p:cNvSpPr>
            <a:spLocks noGrp="1"/>
          </p:cNvSpPr>
          <p:nvPr>
            <p:ph type="title"/>
          </p:nvPr>
        </p:nvSpPr>
        <p:spPr>
          <a:xfrm>
            <a:off x="381000" y="685800"/>
            <a:ext cx="8458200" cy="1066800"/>
          </a:xfrm>
        </p:spPr>
        <p:txBody>
          <a:bodyPr/>
          <a:lstStyle/>
          <a:p>
            <a:r>
              <a:rPr lang="en-US" dirty="0"/>
              <a:t>Path </a:t>
            </a:r>
            <a:r>
              <a:rPr lang="en-US" dirty="0" smtClean="0"/>
              <a:t>loss model comparison: </a:t>
            </a:r>
            <a:br>
              <a:rPr lang="en-US" dirty="0" smtClean="0"/>
            </a:br>
            <a:r>
              <a:rPr lang="en-US" dirty="0" smtClean="0"/>
              <a:t>COST 231-Hata and Erceg are recommended</a:t>
            </a:r>
            <a:endParaRPr lang="en-US" dirty="0"/>
          </a:p>
        </p:txBody>
      </p:sp>
      <p:sp>
        <p:nvSpPr>
          <p:cNvPr id="2" name="Content Placeholder 1"/>
          <p:cNvSpPr>
            <a:spLocks noGrp="1"/>
          </p:cNvSpPr>
          <p:nvPr>
            <p:ph idx="1"/>
          </p:nvPr>
        </p:nvSpPr>
        <p:spPr>
          <a:xfrm>
            <a:off x="685800" y="1828800"/>
            <a:ext cx="8382000" cy="4267200"/>
          </a:xfrm>
        </p:spPr>
        <p:txBody>
          <a:bodyPr/>
          <a:lstStyle/>
          <a:p>
            <a:pPr>
              <a:lnSpc>
                <a:spcPts val="2800"/>
              </a:lnSpc>
            </a:pPr>
            <a:r>
              <a:rPr lang="en-US" dirty="0"/>
              <a:t>Recommended path loss models for </a:t>
            </a:r>
            <a:r>
              <a:rPr lang="en-US" dirty="0">
                <a:solidFill>
                  <a:srgbClr val="C00000"/>
                </a:solidFill>
              </a:rPr>
              <a:t>2.4 GHz band</a:t>
            </a:r>
            <a:r>
              <a:rPr lang="en-US" dirty="0"/>
              <a:t>: </a:t>
            </a:r>
          </a:p>
          <a:p>
            <a:pPr lvl="1">
              <a:lnSpc>
                <a:spcPts val="2800"/>
              </a:lnSpc>
            </a:pPr>
            <a:r>
              <a:rPr lang="en-US" dirty="0"/>
              <a:t>COST 231-Hata for 30-200 m BS antenna height </a:t>
            </a:r>
          </a:p>
          <a:p>
            <a:pPr lvl="1">
              <a:lnSpc>
                <a:spcPts val="2800"/>
              </a:lnSpc>
            </a:pPr>
            <a:r>
              <a:rPr lang="en-US" dirty="0"/>
              <a:t>Erceg for 10-80 m BS antenna height,  8 km range</a:t>
            </a:r>
          </a:p>
          <a:p>
            <a:pPr lvl="1">
              <a:lnSpc>
                <a:spcPts val="2800"/>
              </a:lnSpc>
            </a:pPr>
            <a:r>
              <a:rPr lang="en-US" dirty="0"/>
              <a:t>COST 231-Hata and Erceg are practically equivalent to the median path loss of ITU-R </a:t>
            </a:r>
            <a:r>
              <a:rPr lang="en-US" dirty="0" smtClean="0"/>
              <a:t>P.1546-4—both are simpler to calculate than P.1546-4 </a:t>
            </a:r>
          </a:p>
          <a:p>
            <a:pPr>
              <a:lnSpc>
                <a:spcPts val="2800"/>
              </a:lnSpc>
            </a:pPr>
            <a:r>
              <a:rPr lang="en-US" dirty="0" smtClean="0"/>
              <a:t>COST 231-Hata </a:t>
            </a:r>
            <a:r>
              <a:rPr lang="en-US" dirty="0"/>
              <a:t>and P.1546-4</a:t>
            </a:r>
          </a:p>
          <a:p>
            <a:pPr lvl="1">
              <a:lnSpc>
                <a:spcPts val="2800"/>
              </a:lnSpc>
            </a:pPr>
            <a:r>
              <a:rPr lang="en-US" dirty="0"/>
              <a:t>Similar from 1 to </a:t>
            </a:r>
            <a:r>
              <a:rPr lang="en-US" dirty="0" smtClean="0"/>
              <a:t>8 </a:t>
            </a:r>
            <a:r>
              <a:rPr lang="en-US" dirty="0"/>
              <a:t>km for the 50% loc.</a:t>
            </a:r>
          </a:p>
          <a:p>
            <a:pPr lvl="1">
              <a:lnSpc>
                <a:spcPts val="2800"/>
              </a:lnSpc>
            </a:pPr>
            <a:r>
              <a:rPr lang="en-US" dirty="0" smtClean="0"/>
              <a:t>8 </a:t>
            </a:r>
            <a:r>
              <a:rPr lang="en-US" dirty="0"/>
              <a:t>to 20 </a:t>
            </a:r>
            <a:r>
              <a:rPr lang="en-US" dirty="0" smtClean="0"/>
              <a:t>km: COST 231-Hata </a:t>
            </a:r>
            <a:r>
              <a:rPr lang="en-US" dirty="0"/>
              <a:t>gives conservative median path </a:t>
            </a:r>
            <a:r>
              <a:rPr lang="en-US" dirty="0" smtClean="0"/>
              <a:t>loss est.</a:t>
            </a:r>
          </a:p>
          <a:p>
            <a:pPr lvl="1">
              <a:lnSpc>
                <a:spcPts val="2800"/>
              </a:lnSpc>
            </a:pPr>
            <a:r>
              <a:rPr lang="en-US" dirty="0" smtClean="0"/>
              <a:t>COST 231-Hata PL  is much easier to get for TG4k system simulations</a:t>
            </a:r>
          </a:p>
          <a:p>
            <a:pPr>
              <a:lnSpc>
                <a:spcPts val="2800"/>
              </a:lnSpc>
            </a:pPr>
            <a:r>
              <a:rPr lang="en-US" dirty="0" smtClean="0"/>
              <a:t>Erceg and P.1546-4: </a:t>
            </a:r>
          </a:p>
          <a:p>
            <a:pPr lvl="1">
              <a:lnSpc>
                <a:spcPts val="2800"/>
              </a:lnSpc>
            </a:pPr>
            <a:r>
              <a:rPr lang="en-US" dirty="0" smtClean="0"/>
              <a:t>Variation in Erceg covers the % </a:t>
            </a:r>
            <a:r>
              <a:rPr lang="en-US" dirty="0" err="1" smtClean="0"/>
              <a:t>locs</a:t>
            </a:r>
            <a:r>
              <a:rPr lang="en-US" dirty="0" smtClean="0"/>
              <a:t>. of P.1546-4</a:t>
            </a:r>
            <a:endParaRPr lang="en-US" dirty="0" smtClean="0">
              <a:solidFill>
                <a:srgbClr val="C00000"/>
              </a:solidFill>
            </a:endParaRPr>
          </a:p>
          <a:p>
            <a:pPr>
              <a:lnSpc>
                <a:spcPts val="2800"/>
              </a:lnSpc>
            </a:pPr>
            <a:endParaRPr lang="en-US" dirty="0"/>
          </a:p>
        </p:txBody>
      </p:sp>
    </p:spTree>
    <p:extLst>
      <p:ext uri="{BB962C8B-B14F-4D97-AF65-F5344CB8AC3E}">
        <p14:creationId xmlns:p14="http://schemas.microsoft.com/office/powerpoint/2010/main" xmlns="" val="3142167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533400" y="2130427"/>
            <a:ext cx="8153400" cy="1470025"/>
          </a:xfrm>
        </p:spPr>
        <p:txBody>
          <a:bodyPr/>
          <a:lstStyle/>
          <a:p>
            <a:pPr defTabSz="180000"/>
            <a:r>
              <a:rPr lang="en-US" dirty="0" smtClean="0"/>
              <a:t>2.		Channel </a:t>
            </a:r>
            <a:r>
              <a:rPr lang="en-US" dirty="0"/>
              <a:t>models for </a:t>
            </a:r>
            <a:r>
              <a:rPr lang="en-US" dirty="0" smtClean="0"/>
              <a:t>the </a:t>
            </a:r>
            <a:r>
              <a:rPr lang="en-US" dirty="0"/>
              <a:t>2.4 GHz band</a:t>
            </a:r>
          </a:p>
        </p:txBody>
      </p:sp>
      <p:sp>
        <p:nvSpPr>
          <p:cNvPr id="12" name="Subtitle 11"/>
          <p:cNvSpPr>
            <a:spLocks noGrp="1"/>
          </p:cNvSpPr>
          <p:nvPr>
            <p:ph type="subTitle" idx="1"/>
          </p:nvPr>
        </p:nvSpPr>
        <p:spPr/>
        <p:txBody>
          <a:bodyPr/>
          <a:lstStyle/>
          <a:p>
            <a:pPr marL="0" lvl="1"/>
            <a:r>
              <a:rPr lang="en-US" dirty="0"/>
              <a:t>2</a:t>
            </a:r>
            <a:r>
              <a:rPr lang="en-US" dirty="0" smtClean="0"/>
              <a:t>.2</a:t>
            </a:r>
            <a:r>
              <a:rPr lang="en-US" dirty="0"/>
              <a:t>		Power delay profile </a:t>
            </a:r>
            <a:r>
              <a:rPr lang="en-US" dirty="0" smtClean="0"/>
              <a:t>models</a:t>
            </a:r>
            <a:endParaRPr lang="en-US" dirty="0"/>
          </a:p>
          <a:p>
            <a:endParaRPr lang="en-US" dirty="0"/>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18</a:t>
            </a:fld>
            <a:endParaRPr lang="en-US" dirty="0"/>
          </a:p>
        </p:txBody>
      </p:sp>
    </p:spTree>
    <p:extLst>
      <p:ext uri="{BB962C8B-B14F-4D97-AF65-F5344CB8AC3E}">
        <p14:creationId xmlns:p14="http://schemas.microsoft.com/office/powerpoint/2010/main" xmlns="" val="3258923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19</a:t>
            </a:fld>
            <a:endParaRPr lang="en-US" dirty="0"/>
          </a:p>
        </p:txBody>
      </p:sp>
      <p:sp>
        <p:nvSpPr>
          <p:cNvPr id="6" name="Title 5"/>
          <p:cNvSpPr>
            <a:spLocks noGrp="1"/>
          </p:cNvSpPr>
          <p:nvPr>
            <p:ph type="title"/>
          </p:nvPr>
        </p:nvSpPr>
        <p:spPr/>
        <p:txBody>
          <a:bodyPr/>
          <a:lstStyle/>
          <a:p>
            <a:r>
              <a:rPr lang="en-US" dirty="0" smtClean="0"/>
              <a:t>Environment type </a:t>
            </a:r>
            <a:r>
              <a:rPr lang="en-US" dirty="0"/>
              <a:t>comparison of the </a:t>
            </a:r>
            <a:r>
              <a:rPr lang="en-US" dirty="0" smtClean="0"/>
              <a:t>PDP </a:t>
            </a:r>
            <a:r>
              <a:rPr lang="en-US" dirty="0"/>
              <a:t>models </a:t>
            </a:r>
            <a:r>
              <a:rPr lang="en-US" dirty="0">
                <a:solidFill>
                  <a:srgbClr val="C00000"/>
                </a:solidFill>
              </a:rPr>
              <a:t>for the </a:t>
            </a:r>
            <a:r>
              <a:rPr lang="en-US" dirty="0" smtClean="0">
                <a:solidFill>
                  <a:srgbClr val="C00000"/>
                </a:solidFill>
              </a:rPr>
              <a:t>2.4 GHz </a:t>
            </a:r>
            <a:r>
              <a:rPr lang="en-US" dirty="0">
                <a:solidFill>
                  <a:srgbClr val="C00000"/>
                </a:solidFill>
              </a:rPr>
              <a:t>band</a:t>
            </a:r>
          </a:p>
        </p:txBody>
      </p:sp>
      <p:graphicFrame>
        <p:nvGraphicFramePr>
          <p:cNvPr id="7" name="Content Placeholder 8"/>
          <p:cNvGraphicFramePr>
            <a:graphicFrameLocks/>
          </p:cNvGraphicFramePr>
          <p:nvPr>
            <p:extLst>
              <p:ext uri="{D42A27DB-BD31-4B8C-83A1-F6EECF244321}">
                <p14:modId xmlns:p14="http://schemas.microsoft.com/office/powerpoint/2010/main" xmlns="" val="4284727976"/>
              </p:ext>
            </p:extLst>
          </p:nvPr>
        </p:nvGraphicFramePr>
        <p:xfrm>
          <a:off x="762000" y="2057400"/>
          <a:ext cx="7696199" cy="4152900"/>
        </p:xfrm>
        <a:graphic>
          <a:graphicData uri="http://schemas.openxmlformats.org/drawingml/2006/table">
            <a:tbl>
              <a:tblPr firstRow="1" bandRow="1">
                <a:tableStyleId>{EB344D84-9AFB-497E-A393-DC336BA19D2E}</a:tableStyleId>
              </a:tblPr>
              <a:tblGrid>
                <a:gridCol w="1752600"/>
                <a:gridCol w="2286000"/>
                <a:gridCol w="2286000"/>
                <a:gridCol w="1371599"/>
              </a:tblGrid>
              <a:tr h="533400">
                <a:tc>
                  <a:txBody>
                    <a:bodyPr/>
                    <a:lstStyle/>
                    <a:p>
                      <a:pPr algn="ctr" fontAlgn="b"/>
                      <a:endParaRPr lang="en-US" sz="1800" b="1" i="0" u="none" strike="noStrike" dirty="0">
                        <a:solidFill>
                          <a:schemeClr val="tx1"/>
                        </a:solidFill>
                        <a:effectLst/>
                        <a:latin typeface="Calibri" pitchFamily="34" charset="0"/>
                        <a:cs typeface="Calibri" pitchFamily="34" charset="0"/>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1" i="0" u="none" strike="noStrike" dirty="0" smtClean="0">
                          <a:solidFill>
                            <a:schemeClr val="tx1"/>
                          </a:solidFill>
                          <a:effectLst/>
                          <a:latin typeface="Calibri" pitchFamily="34" charset="0"/>
                          <a:cs typeface="Calibri" pitchFamily="34" charset="0"/>
                        </a:rPr>
                        <a:t>PDP model </a:t>
                      </a:r>
                      <a:r>
                        <a:rPr lang="en-US" sz="1800" u="none" strike="noStrike" dirty="0" smtClean="0">
                          <a:solidFill>
                            <a:schemeClr val="tx1"/>
                          </a:solidFill>
                          <a:effectLst/>
                          <a:latin typeface="Calibri" pitchFamily="34" charset="0"/>
                          <a:cs typeface="Calibri" pitchFamily="34" charset="0"/>
                        </a:rPr>
                        <a:t>used/proposed</a:t>
                      </a:r>
                      <a:endParaRPr lang="en-US" sz="1800" b="1" i="0" u="none" strike="noStrike" dirty="0">
                        <a:solidFill>
                          <a:schemeClr val="tx1"/>
                        </a:solidFill>
                        <a:effectLst/>
                        <a:latin typeface="Calibri" pitchFamily="34" charset="0"/>
                        <a:cs typeface="Calibri" pitchFamily="34" charset="0"/>
                      </a:endParaRPr>
                    </a:p>
                  </a:txBody>
                  <a:tcPr marL="9525" marR="9525" marT="9525" marB="0" anchor="b"/>
                </a:tc>
                <a:tc>
                  <a:txBody>
                    <a:bodyPr/>
                    <a:lstStyle/>
                    <a:p>
                      <a:pPr algn="ctr" fontAlgn="t"/>
                      <a:r>
                        <a:rPr lang="en-US" sz="1800" u="none" strike="noStrike" dirty="0" smtClean="0">
                          <a:solidFill>
                            <a:schemeClr val="tx1"/>
                          </a:solidFill>
                          <a:effectLst/>
                          <a:latin typeface="Calibri" pitchFamily="34" charset="0"/>
                          <a:cs typeface="Calibri" pitchFamily="34" charset="0"/>
                        </a:rPr>
                        <a:t>Environment types </a:t>
                      </a:r>
                    </a:p>
                    <a:p>
                      <a:pPr algn="ctr" fontAlgn="t"/>
                      <a:r>
                        <a:rPr lang="en-US" sz="1800" u="none" strike="noStrike" dirty="0" smtClean="0">
                          <a:solidFill>
                            <a:schemeClr val="tx1"/>
                          </a:solidFill>
                          <a:effectLst/>
                          <a:latin typeface="Calibri" pitchFamily="34" charset="0"/>
                          <a:cs typeface="Calibri" pitchFamily="34" charset="0"/>
                        </a:rPr>
                        <a:t>considered</a:t>
                      </a:r>
                      <a:endParaRPr lang="en-US" sz="1800" b="0" i="0" u="none" strike="noStrike" dirty="0">
                        <a:solidFill>
                          <a:schemeClr val="tx1"/>
                        </a:solidFill>
                        <a:effectLst/>
                        <a:latin typeface="Calibri" pitchFamily="34" charset="0"/>
                        <a:cs typeface="Calibri" pitchFamily="34" charset="0"/>
                      </a:endParaRPr>
                    </a:p>
                  </a:txBody>
                  <a:tcPr marL="9525" marR="9525" marT="9525" marB="0"/>
                </a:tc>
                <a:tc>
                  <a:txBody>
                    <a:bodyPr/>
                    <a:lstStyle/>
                    <a:p>
                      <a:pPr algn="ctr" fontAlgn="t"/>
                      <a:r>
                        <a:rPr lang="en-US" sz="1800" b="1" i="0" u="none" strike="noStrike" dirty="0" smtClean="0">
                          <a:solidFill>
                            <a:schemeClr val="tx1"/>
                          </a:solidFill>
                          <a:effectLst/>
                          <a:latin typeface="Calibri" pitchFamily="34" charset="0"/>
                          <a:cs typeface="Calibri" pitchFamily="34" charset="0"/>
                        </a:rPr>
                        <a:t>Transmission</a:t>
                      </a:r>
                      <a:r>
                        <a:rPr lang="en-US" sz="1800" b="1" i="0" u="none" strike="noStrike" baseline="0" dirty="0" smtClean="0">
                          <a:solidFill>
                            <a:schemeClr val="tx1"/>
                          </a:solidFill>
                          <a:effectLst/>
                          <a:latin typeface="Calibri" pitchFamily="34" charset="0"/>
                          <a:cs typeface="Calibri" pitchFamily="34" charset="0"/>
                        </a:rPr>
                        <a:t> </a:t>
                      </a:r>
                    </a:p>
                    <a:p>
                      <a:pPr algn="ctr" fontAlgn="t"/>
                      <a:r>
                        <a:rPr lang="en-US" sz="1800" b="1" i="0" u="none" strike="noStrike" baseline="0" dirty="0" smtClean="0">
                          <a:solidFill>
                            <a:schemeClr val="tx1"/>
                          </a:solidFill>
                          <a:effectLst/>
                          <a:latin typeface="Calibri" pitchFamily="34" charset="0"/>
                          <a:cs typeface="Calibri" pitchFamily="34" charset="0"/>
                        </a:rPr>
                        <a:t>range</a:t>
                      </a:r>
                      <a:endParaRPr lang="en-US" sz="1800" b="1" i="0" u="none" strike="noStrike" dirty="0">
                        <a:solidFill>
                          <a:schemeClr val="tx1"/>
                        </a:solidFill>
                        <a:effectLst/>
                        <a:latin typeface="Calibri" pitchFamily="34" charset="0"/>
                        <a:cs typeface="Calibri" pitchFamily="34" charset="0"/>
                      </a:endParaRPr>
                    </a:p>
                  </a:txBody>
                  <a:tcPr marL="9525" marR="9525" marT="9525" marB="0"/>
                </a:tc>
              </a:tr>
              <a:tr h="657350">
                <a:tc>
                  <a:txBody>
                    <a:bodyPr/>
                    <a:lstStyle/>
                    <a:p>
                      <a:pPr algn="l" fontAlgn="t"/>
                      <a:r>
                        <a:rPr lang="en-US" sz="1800" b="1" u="none" strike="noStrike" dirty="0" smtClean="0">
                          <a:effectLst/>
                          <a:latin typeface="Calibri" pitchFamily="34" charset="0"/>
                          <a:cs typeface="Calibri" pitchFamily="34" charset="0"/>
                        </a:rPr>
                        <a:t>Tohoku Univ. (for LECIM) [1] </a:t>
                      </a: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ITU-R IMT-Advanced [12]</a:t>
                      </a: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Urban Macrocell, </a:t>
                      </a:r>
                    </a:p>
                    <a:p>
                      <a:pPr algn="ctr" fontAlgn="t"/>
                      <a:r>
                        <a:rPr lang="en-US" sz="1800" b="0" i="0" u="none" strike="noStrike" dirty="0" smtClean="0">
                          <a:effectLst/>
                          <a:latin typeface="Calibri" pitchFamily="34" charset="0"/>
                          <a:cs typeface="Calibri" pitchFamily="34" charset="0"/>
                        </a:rPr>
                        <a:t>Urban Microcell,</a:t>
                      </a:r>
                      <a:r>
                        <a:rPr lang="en-US" sz="1800" b="0" i="0" u="none" strike="noStrike" baseline="0" dirty="0" smtClean="0">
                          <a:effectLst/>
                          <a:latin typeface="Calibri" pitchFamily="34" charset="0"/>
                          <a:cs typeface="Calibri" pitchFamily="34" charset="0"/>
                        </a:rPr>
                        <a:t> </a:t>
                      </a:r>
                    </a:p>
                    <a:p>
                      <a:pPr algn="ctr" fontAlgn="t"/>
                      <a:r>
                        <a:rPr lang="en-US" sz="1800" b="0" i="0" u="none" strike="noStrike" baseline="0" dirty="0" smtClean="0">
                          <a:effectLst/>
                          <a:latin typeface="Calibri" pitchFamily="34" charset="0"/>
                          <a:cs typeface="Calibri" pitchFamily="34" charset="0"/>
                        </a:rPr>
                        <a:t>Indoor Hotspot, Suburban Macrocell, </a:t>
                      </a:r>
                    </a:p>
                    <a:p>
                      <a:pPr algn="ctr" fontAlgn="t"/>
                      <a:r>
                        <a:rPr lang="en-US" sz="1800" b="0" i="0" u="none" strike="noStrike" baseline="0" dirty="0" smtClean="0">
                          <a:effectLst/>
                          <a:latin typeface="Calibri" pitchFamily="34" charset="0"/>
                          <a:cs typeface="Calibri" pitchFamily="34" charset="0"/>
                        </a:rPr>
                        <a:t>Rural Macrocell</a:t>
                      </a:r>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~5 km</a:t>
                      </a:r>
                      <a:endParaRPr lang="en-US" sz="1800" b="0" i="0" u="none" strike="noStrike" dirty="0">
                        <a:effectLst/>
                        <a:latin typeface="Calibri" pitchFamily="34" charset="0"/>
                        <a:cs typeface="Calibri" pitchFamily="34" charset="0"/>
                      </a:endParaRPr>
                    </a:p>
                  </a:txBody>
                  <a:tcPr marL="9525" marR="9525" marT="9525" marB="0"/>
                </a:tc>
              </a:tr>
              <a:tr h="875799">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u="none" strike="noStrike" dirty="0" smtClean="0">
                          <a:effectLst/>
                          <a:latin typeface="Calibri" pitchFamily="34" charset="0"/>
                          <a:cs typeface="Calibri" pitchFamily="34" charset="0"/>
                        </a:rPr>
                        <a:t>802.15 TG4g (SUN) [3]</a:t>
                      </a:r>
                      <a:endParaRPr lang="en-US" sz="1800" b="1"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Two-path Rayleigh, and COST 207 derivative</a:t>
                      </a:r>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b"/>
                      <a:r>
                        <a:rPr lang="en-US" sz="1800" u="none" strike="noStrike" baseline="0" dirty="0" smtClean="0">
                          <a:effectLst/>
                          <a:latin typeface="Calibri" pitchFamily="34" charset="0"/>
                          <a:cs typeface="Calibri" pitchFamily="34" charset="0"/>
                        </a:rPr>
                        <a:t>Rural Area, </a:t>
                      </a:r>
                    </a:p>
                    <a:p>
                      <a:pPr algn="ctr" fontAlgn="b"/>
                      <a:r>
                        <a:rPr lang="en-US" sz="1800" u="none" strike="noStrike" baseline="0" dirty="0" smtClean="0">
                          <a:effectLst/>
                          <a:latin typeface="Calibri" pitchFamily="34" charset="0"/>
                          <a:cs typeface="Calibri" pitchFamily="34" charset="0"/>
                        </a:rPr>
                        <a:t>Typical Urban, </a:t>
                      </a:r>
                    </a:p>
                    <a:p>
                      <a:pPr algn="ctr" fontAlgn="b"/>
                      <a:r>
                        <a:rPr lang="en-US" sz="1800" u="none" strike="noStrike" baseline="0" dirty="0" smtClean="0">
                          <a:effectLst/>
                          <a:latin typeface="Calibri" pitchFamily="34" charset="0"/>
                          <a:cs typeface="Calibri" pitchFamily="34" charset="0"/>
                        </a:rPr>
                        <a:t>Bad Urban, Hilly Terrain</a:t>
                      </a:r>
                      <a:endParaRPr lang="en-US" sz="1800" u="none" strike="noStrike" dirty="0" smtClean="0">
                        <a:effectLst/>
                        <a:latin typeface="Calibri" pitchFamily="34" charset="0"/>
                        <a:cs typeface="Calibri" pitchFamily="34" charset="0"/>
                      </a:endParaRPr>
                    </a:p>
                    <a:p>
                      <a:pPr algn="ctr" fontAlgn="b"/>
                      <a:endParaRPr lang="en-US" sz="1800" b="0" i="0" u="none" strike="noStrike" dirty="0">
                        <a:effectLst/>
                        <a:latin typeface="Calibri" pitchFamily="34" charset="0"/>
                        <a:cs typeface="Calibri" pitchFamily="34" charset="0"/>
                      </a:endParaRPr>
                    </a:p>
                  </a:txBody>
                  <a:tcPr marL="9525" marR="9525" marT="9525" marB="0" anchor="b"/>
                </a:tc>
                <a:tc>
                  <a:txBody>
                    <a:bodyPr/>
                    <a:lstStyle/>
                    <a:p>
                      <a:pPr algn="ctr" fontAlgn="b"/>
                      <a:r>
                        <a:rPr lang="en-US" sz="1800" b="0" i="0" u="none" strike="noStrike" dirty="0" smtClean="0">
                          <a:effectLst/>
                          <a:latin typeface="Calibri" pitchFamily="34" charset="0"/>
                          <a:cs typeface="Calibri" pitchFamily="34" charset="0"/>
                        </a:rPr>
                        <a:t>~1 km</a:t>
                      </a:r>
                    </a:p>
                    <a:p>
                      <a:pPr algn="ctr" fontAlgn="b"/>
                      <a:endParaRPr lang="en-US" sz="1800" b="0" i="0" u="none" strike="noStrike" dirty="0" smtClean="0">
                        <a:effectLst/>
                        <a:latin typeface="Calibri" pitchFamily="34" charset="0"/>
                        <a:cs typeface="Calibri" pitchFamily="34" charset="0"/>
                      </a:endParaRPr>
                    </a:p>
                    <a:p>
                      <a:pPr algn="ctr" fontAlgn="b"/>
                      <a:endParaRPr lang="en-US" sz="1800" b="0" i="0" u="none" strike="noStrike" dirty="0" smtClean="0">
                        <a:effectLst/>
                        <a:latin typeface="Calibri" pitchFamily="34" charset="0"/>
                        <a:cs typeface="Calibri" pitchFamily="34" charset="0"/>
                      </a:endParaRPr>
                    </a:p>
                    <a:p>
                      <a:pPr algn="ctr" fontAlgn="b"/>
                      <a:endParaRPr lang="en-US" sz="1800" b="0" i="0" u="none" strike="noStrike" dirty="0">
                        <a:effectLst/>
                        <a:latin typeface="Calibri" pitchFamily="34" charset="0"/>
                        <a:cs typeface="Calibri" pitchFamily="34" charset="0"/>
                      </a:endParaRPr>
                    </a:p>
                  </a:txBody>
                  <a:tcPr marL="9525" marR="9525" marT="9525" marB="0" anchor="b"/>
                </a:tc>
              </a:tr>
              <a:tr h="65735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u="none" strike="noStrike" dirty="0" smtClean="0">
                          <a:effectLst/>
                          <a:latin typeface="Calibri" pitchFamily="34" charset="0"/>
                          <a:cs typeface="Calibri" pitchFamily="34" charset="0"/>
                        </a:rPr>
                        <a:t>(802.11 TGah)</a:t>
                      </a: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i="0" u="none" strike="noStrike" dirty="0" smtClean="0">
                          <a:effectLst/>
                          <a:latin typeface="Calibri" pitchFamily="34" charset="0"/>
                          <a:cs typeface="Calibri" pitchFamily="34" charset="0"/>
                        </a:rPr>
                        <a:t>3GPP SCM (per se applies to 2.4 GHz, though TGah is below</a:t>
                      </a:r>
                      <a:r>
                        <a:rPr lang="en-US" sz="1800" b="0" i="0" u="none" strike="noStrike" baseline="0" dirty="0" smtClean="0">
                          <a:effectLst/>
                          <a:latin typeface="Calibri" pitchFamily="34" charset="0"/>
                          <a:cs typeface="Calibri" pitchFamily="34" charset="0"/>
                        </a:rPr>
                        <a:t> </a:t>
                      </a:r>
                    </a:p>
                    <a:p>
                      <a:pPr marL="0" marR="0" indent="0" algn="ctr" defTabSz="914400" rtl="0" eaLnBrk="1" fontAlgn="t" latinLnBrk="0" hangingPunct="1">
                        <a:lnSpc>
                          <a:spcPct val="100000"/>
                        </a:lnSpc>
                        <a:spcBef>
                          <a:spcPts val="0"/>
                        </a:spcBef>
                        <a:spcAft>
                          <a:spcPts val="0"/>
                        </a:spcAft>
                        <a:buClrTx/>
                        <a:buSzTx/>
                        <a:buFontTx/>
                        <a:buNone/>
                        <a:tabLst/>
                        <a:defRPr/>
                      </a:pPr>
                      <a:r>
                        <a:rPr lang="en-US" sz="1800" b="0" i="0" u="none" strike="noStrike" baseline="0" dirty="0" smtClean="0">
                          <a:effectLst/>
                          <a:latin typeface="Calibri" pitchFamily="34" charset="0"/>
                          <a:cs typeface="Calibri" pitchFamily="34" charset="0"/>
                        </a:rPr>
                        <a:t>1 GHz</a:t>
                      </a:r>
                      <a:r>
                        <a:rPr lang="en-US" sz="1800" b="0" i="0" u="none" strike="noStrike" dirty="0" smtClean="0">
                          <a:effectLst/>
                          <a:latin typeface="Calibri" pitchFamily="34" charset="0"/>
                          <a:cs typeface="Calibri" pitchFamily="34" charset="0"/>
                        </a:rPr>
                        <a:t>)</a:t>
                      </a:r>
                      <a:endParaRPr lang="en-US" sz="18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Suburban</a:t>
                      </a:r>
                      <a:r>
                        <a:rPr lang="en-US" sz="1800" u="none" strike="noStrike" baseline="0" dirty="0" smtClean="0">
                          <a:effectLst/>
                          <a:latin typeface="Calibri" pitchFamily="34" charset="0"/>
                          <a:cs typeface="Calibri" pitchFamily="34" charset="0"/>
                        </a:rPr>
                        <a:t> Macrocell, </a:t>
                      </a:r>
                    </a:p>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Urban Macrocell, </a:t>
                      </a:r>
                    </a:p>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Urban Microcell </a:t>
                      </a: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~1 km</a:t>
                      </a:r>
                    </a:p>
                  </a:txBody>
                  <a:tcPr marL="9525" marR="9525" marT="9525" marB="0"/>
                </a:tc>
              </a:tr>
            </a:tbl>
          </a:graphicData>
        </a:graphic>
      </p:graphicFrame>
    </p:spTree>
    <p:extLst>
      <p:ext uri="{BB962C8B-B14F-4D97-AF65-F5344CB8AC3E}">
        <p14:creationId xmlns:p14="http://schemas.microsoft.com/office/powerpoint/2010/main" xmlns="" val="3916735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848600" cy="4267200"/>
          </a:xfrm>
        </p:spPr>
        <p:txBody>
          <a:bodyPr/>
          <a:lstStyle/>
          <a:p>
            <a:r>
              <a:rPr lang="en-US" dirty="0"/>
              <a:t>Recommended channel models for </a:t>
            </a:r>
            <a:r>
              <a:rPr lang="en-US" dirty="0" smtClean="0"/>
              <a:t>the </a:t>
            </a:r>
            <a:r>
              <a:rPr lang="en-US" dirty="0"/>
              <a:t>802.15.4k</a:t>
            </a:r>
            <a:r>
              <a:rPr lang="en-US" dirty="0" smtClean="0"/>
              <a:t> 900 </a:t>
            </a:r>
            <a:r>
              <a:rPr lang="en-US" dirty="0"/>
              <a:t>MHz band </a:t>
            </a:r>
            <a:endParaRPr lang="en-US" dirty="0" smtClean="0"/>
          </a:p>
          <a:p>
            <a:pPr lvl="1"/>
            <a:r>
              <a:rPr lang="en-US" dirty="0" smtClean="0"/>
              <a:t>Path </a:t>
            </a:r>
            <a:r>
              <a:rPr lang="en-US" dirty="0"/>
              <a:t>loss:  </a:t>
            </a:r>
            <a:r>
              <a:rPr lang="en-US" dirty="0" smtClean="0"/>
              <a:t>Okumura-Hata</a:t>
            </a:r>
          </a:p>
          <a:p>
            <a:pPr lvl="1"/>
            <a:r>
              <a:rPr lang="en-US" dirty="0" smtClean="0"/>
              <a:t>Power </a:t>
            </a:r>
            <a:r>
              <a:rPr lang="en-US" dirty="0"/>
              <a:t>delay profile:  </a:t>
            </a:r>
            <a:r>
              <a:rPr lang="en-US" dirty="0" smtClean="0"/>
              <a:t>COST 207</a:t>
            </a:r>
          </a:p>
          <a:p>
            <a:r>
              <a:rPr lang="en-US" dirty="0" smtClean="0"/>
              <a:t>Recommended </a:t>
            </a:r>
            <a:r>
              <a:rPr lang="en-US" dirty="0"/>
              <a:t>channel models for the </a:t>
            </a:r>
            <a:r>
              <a:rPr lang="en-US" dirty="0" smtClean="0"/>
              <a:t>802.15.4k 2.4 GHz band </a:t>
            </a:r>
          </a:p>
          <a:p>
            <a:pPr lvl="1"/>
            <a:r>
              <a:rPr lang="en-US" dirty="0" smtClean="0"/>
              <a:t>Path </a:t>
            </a:r>
            <a:r>
              <a:rPr lang="en-US" dirty="0"/>
              <a:t>loss:  </a:t>
            </a:r>
            <a:r>
              <a:rPr lang="en-US" dirty="0" smtClean="0"/>
              <a:t>COST 231-Hata and Erceg</a:t>
            </a:r>
          </a:p>
          <a:p>
            <a:pPr lvl="1"/>
            <a:r>
              <a:rPr lang="en-US" dirty="0" smtClean="0"/>
              <a:t>Power </a:t>
            </a:r>
            <a:r>
              <a:rPr lang="en-US" dirty="0"/>
              <a:t>delay profile:  </a:t>
            </a:r>
            <a:r>
              <a:rPr lang="en-US" dirty="0" smtClean="0"/>
              <a:t>ITU-R IMT-Advanced</a:t>
            </a:r>
            <a:endParaRPr lang="en-US" dirty="0"/>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2</a:t>
            </a:fld>
            <a:endParaRPr lang="en-US" dirty="0"/>
          </a:p>
        </p:txBody>
      </p:sp>
      <p:sp>
        <p:nvSpPr>
          <p:cNvPr id="6" name="Title 5"/>
          <p:cNvSpPr>
            <a:spLocks noGrp="1"/>
          </p:cNvSpPr>
          <p:nvPr>
            <p:ph type="title"/>
          </p:nvPr>
        </p:nvSpPr>
        <p:spPr/>
        <p:txBody>
          <a:bodyPr/>
          <a:lstStyle/>
          <a:p>
            <a:r>
              <a:rPr lang="en-US" dirty="0" smtClean="0"/>
              <a:t>Summary</a:t>
            </a:r>
            <a:endParaRPr lang="en-US" dirty="0"/>
          </a:p>
        </p:txBody>
      </p:sp>
    </p:spTree>
    <p:extLst>
      <p:ext uri="{BB962C8B-B14F-4D97-AF65-F5344CB8AC3E}">
        <p14:creationId xmlns:p14="http://schemas.microsoft.com/office/powerpoint/2010/main" xmlns="" val="1459200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8382000" cy="4572000"/>
          </a:xfrm>
        </p:spPr>
        <p:txBody>
          <a:bodyPr/>
          <a:lstStyle/>
          <a:p>
            <a:r>
              <a:rPr lang="en-US" dirty="0"/>
              <a:t>ITU-R IMT-Advanced </a:t>
            </a:r>
            <a:r>
              <a:rPr lang="en-US" dirty="0" smtClean="0"/>
              <a:t>is </a:t>
            </a:r>
            <a:r>
              <a:rPr lang="en-US" dirty="0"/>
              <a:t>recommended for TG4k</a:t>
            </a:r>
          </a:p>
          <a:p>
            <a:pPr lvl="1"/>
            <a:r>
              <a:rPr lang="en-US" dirty="0"/>
              <a:t>Representative environment types are good enough for LECIM applications since </a:t>
            </a:r>
            <a:r>
              <a:rPr lang="en-US" dirty="0" smtClean="0"/>
              <a:t>DEV </a:t>
            </a:r>
            <a:r>
              <a:rPr lang="en-US" dirty="0"/>
              <a:t>environment may be similar to </a:t>
            </a:r>
            <a:r>
              <a:rPr lang="en-US" dirty="0" smtClean="0"/>
              <a:t>mobile </a:t>
            </a:r>
            <a:r>
              <a:rPr lang="en-US" dirty="0"/>
              <a:t>surroundings</a:t>
            </a:r>
          </a:p>
          <a:p>
            <a:pPr lvl="1"/>
            <a:r>
              <a:rPr lang="en-US" dirty="0" smtClean="0"/>
              <a:t>Range is up </a:t>
            </a:r>
            <a:r>
              <a:rPr lang="en-US" dirty="0"/>
              <a:t>to ~5 </a:t>
            </a:r>
            <a:r>
              <a:rPr lang="en-US" dirty="0" smtClean="0"/>
              <a:t>km, and Doppler </a:t>
            </a:r>
            <a:r>
              <a:rPr lang="en-US" dirty="0"/>
              <a:t>can be separately assigned to </a:t>
            </a:r>
            <a:r>
              <a:rPr lang="en-US" dirty="0" smtClean="0"/>
              <a:t>              each tap</a:t>
            </a:r>
          </a:p>
          <a:p>
            <a:pPr lvl="1"/>
            <a:r>
              <a:rPr lang="en-US" dirty="0" smtClean="0"/>
              <a:t>Condition:  need to verify/measure the channel characteristics </a:t>
            </a:r>
            <a:r>
              <a:rPr lang="en-US" smtClean="0"/>
              <a:t>in                real </a:t>
            </a:r>
            <a:r>
              <a:rPr lang="en-US" dirty="0" smtClean="0"/>
              <a:t>situations</a:t>
            </a:r>
          </a:p>
          <a:p>
            <a:r>
              <a:rPr lang="en-US" dirty="0" smtClean="0"/>
              <a:t>The 2-path </a:t>
            </a:r>
            <a:r>
              <a:rPr lang="en-US" dirty="0"/>
              <a:t>Rayleigh of TG4g might be  oversimplified</a:t>
            </a:r>
          </a:p>
          <a:p>
            <a:pPr lvl="1"/>
            <a:r>
              <a:rPr lang="en-US" dirty="0"/>
              <a:t>Inference was based on one measured environment</a:t>
            </a:r>
          </a:p>
          <a:p>
            <a:pPr lvl="1"/>
            <a:r>
              <a:rPr lang="en-US" dirty="0"/>
              <a:t>Transmission range considered was </a:t>
            </a:r>
            <a:r>
              <a:rPr lang="en-US" dirty="0" smtClean="0"/>
              <a:t>limited (up to ~1km in PAR)</a:t>
            </a:r>
            <a:endParaRPr lang="en-US" dirty="0"/>
          </a:p>
          <a:p>
            <a:r>
              <a:rPr lang="en-US" dirty="0" smtClean="0"/>
              <a:t>Modified SCM of TGah lacks rationale</a:t>
            </a:r>
          </a:p>
          <a:p>
            <a:pPr marL="0" indent="0">
              <a:buNone/>
            </a:pPr>
            <a:endParaRPr lang="en-US" dirty="0"/>
          </a:p>
          <a:p>
            <a:pPr lvl="1"/>
            <a:endParaRPr lang="en-US" dirty="0"/>
          </a:p>
          <a:p>
            <a:pPr lvl="1"/>
            <a:endParaRPr lang="en-US" dirty="0" smtClean="0"/>
          </a:p>
          <a:p>
            <a:pPr lvl="1"/>
            <a:endParaRPr lang="en-US" dirty="0"/>
          </a:p>
          <a:p>
            <a:pPr marL="457200" lvl="1" indent="0">
              <a:buNone/>
            </a:pPr>
            <a:r>
              <a:rPr lang="en-US" dirty="0" smtClean="0"/>
              <a:t> </a:t>
            </a:r>
            <a:endParaRPr lang="en-US" dirty="0"/>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20</a:t>
            </a:fld>
            <a:endParaRPr lang="en-US" dirty="0"/>
          </a:p>
        </p:txBody>
      </p:sp>
      <p:sp>
        <p:nvSpPr>
          <p:cNvPr id="6" name="Title 5"/>
          <p:cNvSpPr>
            <a:spLocks noGrp="1"/>
          </p:cNvSpPr>
          <p:nvPr>
            <p:ph type="title"/>
          </p:nvPr>
        </p:nvSpPr>
        <p:spPr>
          <a:xfrm>
            <a:off x="381000" y="685800"/>
            <a:ext cx="8229600" cy="1066800"/>
          </a:xfrm>
        </p:spPr>
        <p:txBody>
          <a:bodyPr/>
          <a:lstStyle/>
          <a:p>
            <a:r>
              <a:rPr lang="en-US" dirty="0" smtClean="0"/>
              <a:t>Recommended power delay profile model </a:t>
            </a:r>
            <a:r>
              <a:rPr lang="en-US" dirty="0" smtClean="0">
                <a:solidFill>
                  <a:srgbClr val="C00000"/>
                </a:solidFill>
              </a:rPr>
              <a:t>for </a:t>
            </a:r>
            <a:r>
              <a:rPr lang="en-US" dirty="0">
                <a:solidFill>
                  <a:srgbClr val="C00000"/>
                </a:solidFill>
              </a:rPr>
              <a:t>the </a:t>
            </a:r>
            <a:r>
              <a:rPr lang="en-US" dirty="0" smtClean="0">
                <a:solidFill>
                  <a:srgbClr val="C00000"/>
                </a:solidFill>
              </a:rPr>
              <a:t>2.4 GHz band</a:t>
            </a:r>
            <a:r>
              <a:rPr lang="en-US" dirty="0" smtClean="0">
                <a:solidFill>
                  <a:schemeClr val="tx1"/>
                </a:solidFill>
              </a:rPr>
              <a:t>: ITU-R IMT-Advanced</a:t>
            </a:r>
            <a:endParaRPr lang="en-US" dirty="0">
              <a:solidFill>
                <a:schemeClr val="tx1"/>
              </a:solidFill>
            </a:endParaRPr>
          </a:p>
        </p:txBody>
      </p:sp>
    </p:spTree>
    <p:extLst>
      <p:ext uri="{BB962C8B-B14F-4D97-AF65-F5344CB8AC3E}">
        <p14:creationId xmlns:p14="http://schemas.microsoft.com/office/powerpoint/2010/main" xmlns="" val="2723083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848600" cy="4267200"/>
          </a:xfrm>
        </p:spPr>
        <p:txBody>
          <a:bodyPr/>
          <a:lstStyle/>
          <a:p>
            <a:r>
              <a:rPr lang="en-US" dirty="0"/>
              <a:t>Recommended </a:t>
            </a:r>
            <a:r>
              <a:rPr lang="en-US" dirty="0" smtClean="0"/>
              <a:t>models </a:t>
            </a:r>
            <a:r>
              <a:rPr lang="en-US" dirty="0"/>
              <a:t>for </a:t>
            </a:r>
            <a:r>
              <a:rPr lang="en-US" dirty="0" smtClean="0"/>
              <a:t>the 900 </a:t>
            </a:r>
            <a:r>
              <a:rPr lang="en-US" dirty="0"/>
              <a:t>MHz band </a:t>
            </a:r>
            <a:endParaRPr lang="en-US" dirty="0" smtClean="0"/>
          </a:p>
          <a:p>
            <a:pPr lvl="1"/>
            <a:r>
              <a:rPr lang="en-US" dirty="0" smtClean="0"/>
              <a:t>Path </a:t>
            </a:r>
            <a:r>
              <a:rPr lang="en-US" dirty="0"/>
              <a:t>loss:  </a:t>
            </a:r>
            <a:r>
              <a:rPr lang="en-US" dirty="0" smtClean="0"/>
              <a:t>Okumura-Hata</a:t>
            </a:r>
          </a:p>
          <a:p>
            <a:pPr lvl="1"/>
            <a:r>
              <a:rPr lang="en-US" dirty="0" smtClean="0"/>
              <a:t>PDP:  COST 207</a:t>
            </a:r>
          </a:p>
          <a:p>
            <a:r>
              <a:rPr lang="en-US" dirty="0" smtClean="0"/>
              <a:t>Recommended models </a:t>
            </a:r>
            <a:r>
              <a:rPr lang="en-US" dirty="0"/>
              <a:t>for the </a:t>
            </a:r>
            <a:r>
              <a:rPr lang="en-US" dirty="0" smtClean="0"/>
              <a:t>2.4 GHz band </a:t>
            </a:r>
          </a:p>
          <a:p>
            <a:pPr lvl="1"/>
            <a:r>
              <a:rPr lang="en-US" dirty="0" smtClean="0"/>
              <a:t>Path </a:t>
            </a:r>
            <a:r>
              <a:rPr lang="en-US" dirty="0"/>
              <a:t>loss:  </a:t>
            </a:r>
            <a:r>
              <a:rPr lang="en-US" dirty="0" smtClean="0"/>
              <a:t>COST 231-Hata and Erceg</a:t>
            </a:r>
          </a:p>
          <a:p>
            <a:pPr lvl="1"/>
            <a:r>
              <a:rPr lang="en-US" dirty="0" smtClean="0"/>
              <a:t>PDP:  ITU-R IMT-Advanced</a:t>
            </a:r>
          </a:p>
          <a:p>
            <a:r>
              <a:rPr lang="en-US" dirty="0" smtClean="0"/>
              <a:t>It is recommended to verify/measure the two PDPs mentioned above in </a:t>
            </a:r>
            <a:r>
              <a:rPr lang="en-US" dirty="0"/>
              <a:t>real situations</a:t>
            </a:r>
            <a:r>
              <a:rPr lang="en-US" dirty="0" smtClean="0"/>
              <a:t>—(transmission range extrapolation for ~16 km may not be 100% correct)</a:t>
            </a:r>
          </a:p>
          <a:p>
            <a:endParaRPr lang="en-US" sz="4000" dirty="0"/>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21</a:t>
            </a:fld>
            <a:endParaRPr lang="en-US" dirty="0"/>
          </a:p>
        </p:txBody>
      </p:sp>
      <p:sp>
        <p:nvSpPr>
          <p:cNvPr id="6" name="Title 5"/>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xmlns="" val="2278378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References</a:t>
            </a:r>
            <a:br>
              <a:rPr lang="en-US" dirty="0" smtClean="0"/>
            </a:br>
            <a:endParaRPr lang="en-US" dirty="0"/>
          </a:p>
        </p:txBody>
      </p:sp>
      <p:sp>
        <p:nvSpPr>
          <p:cNvPr id="3" name="Content Placeholder 2"/>
          <p:cNvSpPr>
            <a:spLocks noGrp="1"/>
          </p:cNvSpPr>
          <p:nvPr>
            <p:ph idx="1"/>
          </p:nvPr>
        </p:nvSpPr>
        <p:spPr>
          <a:xfrm>
            <a:off x="685800" y="1371600"/>
            <a:ext cx="8001000" cy="4572000"/>
          </a:xfrm>
        </p:spPr>
        <p:txBody>
          <a:bodyPr/>
          <a:lstStyle/>
          <a:p>
            <a:pPr marL="0" indent="0" defTabSz="228600">
              <a:buNone/>
            </a:pPr>
            <a:r>
              <a:rPr lang="en-US" sz="1400" dirty="0" smtClean="0"/>
              <a:t>[1]</a:t>
            </a:r>
            <a:r>
              <a:rPr lang="en-US" sz="1400" dirty="0"/>
              <a:t>	</a:t>
            </a:r>
            <a:r>
              <a:rPr lang="en-US" sz="1400" dirty="0" smtClean="0"/>
              <a:t>	L</a:t>
            </a:r>
            <a:r>
              <a:rPr lang="en-US" sz="1400" dirty="0"/>
              <a:t>. Materum, H. Sawada, and S. Kato, “Path loss and power delay profile models for 802.15 TG4k,” </a:t>
            </a:r>
            <a:r>
              <a:rPr lang="en-US" sz="1400" dirty="0" smtClean="0"/>
              <a:t>				</a:t>
            </a:r>
            <a:r>
              <a:rPr lang="en-US" sz="1400" i="1" dirty="0" smtClean="0"/>
              <a:t>IEEE </a:t>
            </a:r>
            <a:r>
              <a:rPr lang="en-US" sz="1400" i="1" dirty="0"/>
              <a:t>802.15-11-0507-00-004k</a:t>
            </a:r>
            <a:r>
              <a:rPr lang="en-US" sz="1400" dirty="0"/>
              <a:t>, Jul. 2011</a:t>
            </a:r>
            <a:r>
              <a:rPr lang="en-US" sz="1400" dirty="0" smtClean="0"/>
              <a:t>.</a:t>
            </a:r>
          </a:p>
          <a:p>
            <a:pPr marL="0" indent="0" defTabSz="228600">
              <a:buNone/>
            </a:pPr>
            <a:r>
              <a:rPr lang="en-US" sz="1400" dirty="0" smtClean="0"/>
              <a:t>[2]</a:t>
            </a:r>
            <a:r>
              <a:rPr lang="en-US" sz="1400" dirty="0"/>
              <a:t>	</a:t>
            </a:r>
            <a:r>
              <a:rPr lang="en-US" sz="1400" dirty="0" smtClean="0"/>
              <a:t>	S</a:t>
            </a:r>
            <a:r>
              <a:rPr lang="en-US" sz="1400" dirty="0"/>
              <a:t>. Dey, “802.15.4k LECIM channel characteristics,” </a:t>
            </a:r>
            <a:r>
              <a:rPr lang="en-US" sz="1400" i="1" dirty="0"/>
              <a:t>IEEE 802.15-11-0465-00-004k</a:t>
            </a:r>
            <a:r>
              <a:rPr lang="en-US" sz="1400" dirty="0"/>
              <a:t>, Jul. 2011.</a:t>
            </a:r>
          </a:p>
          <a:p>
            <a:pPr marL="0" indent="0" defTabSz="228600">
              <a:buNone/>
            </a:pPr>
            <a:r>
              <a:rPr lang="en-US" sz="1400" dirty="0" smtClean="0"/>
              <a:t>[3]</a:t>
            </a:r>
            <a:r>
              <a:rPr lang="en-US" sz="1400" dirty="0"/>
              <a:t>	</a:t>
            </a:r>
            <a:r>
              <a:rPr lang="en-US" sz="1400" dirty="0" smtClean="0"/>
              <a:t>	E</a:t>
            </a:r>
            <a:r>
              <a:rPr lang="en-US" sz="1400" dirty="0"/>
              <a:t>. Monnerie, G. Flammer, S. Shearer, S. Shimada, and C. Powell, “Channel characterization for SUN,” </a:t>
            </a:r>
            <a:r>
              <a:rPr lang="en-US" sz="1400" dirty="0" smtClean="0"/>
              <a:t>			</a:t>
            </a:r>
            <a:r>
              <a:rPr lang="en-US" sz="1400" i="1" dirty="0" smtClean="0"/>
              <a:t>IEEE 802.15-09-0279-01-004g</a:t>
            </a:r>
            <a:r>
              <a:rPr lang="en-US" sz="1400" dirty="0"/>
              <a:t>, </a:t>
            </a:r>
            <a:r>
              <a:rPr lang="en-US" sz="1400" dirty="0" smtClean="0"/>
              <a:t>Jul. </a:t>
            </a:r>
            <a:r>
              <a:rPr lang="en-US" sz="1400" dirty="0"/>
              <a:t>2009.</a:t>
            </a:r>
          </a:p>
          <a:p>
            <a:pPr marL="0" indent="0" defTabSz="228600">
              <a:buNone/>
            </a:pPr>
            <a:r>
              <a:rPr lang="en-US" sz="1400" dirty="0" smtClean="0"/>
              <a:t>[4]</a:t>
            </a:r>
            <a:r>
              <a:rPr lang="en-US" sz="1400" dirty="0"/>
              <a:t>	</a:t>
            </a:r>
            <a:r>
              <a:rPr lang="en-US" sz="1400" dirty="0" smtClean="0"/>
              <a:t>	</a:t>
            </a:r>
            <a:r>
              <a:rPr lang="en-US" sz="1400" dirty="0"/>
              <a:t>R. </a:t>
            </a:r>
            <a:r>
              <a:rPr lang="en-US" sz="1400" dirty="0" err="1"/>
              <a:t>Porat</a:t>
            </a:r>
            <a:r>
              <a:rPr lang="en-US" sz="1400" dirty="0"/>
              <a:t> and </a:t>
            </a:r>
            <a:r>
              <a:rPr lang="en-US" sz="1400" dirty="0" smtClean="0"/>
              <a:t>S. K. Yong, </a:t>
            </a:r>
            <a:r>
              <a:rPr lang="en-US" sz="1400" dirty="0"/>
              <a:t>“TGah channel model proposed text,” </a:t>
            </a:r>
            <a:r>
              <a:rPr lang="en-US" sz="1400" i="1" dirty="0"/>
              <a:t>IEEE 802.11-11/0968r1</a:t>
            </a:r>
            <a:r>
              <a:rPr lang="en-US" sz="1400" dirty="0"/>
              <a:t>, Jul. 2011</a:t>
            </a:r>
            <a:r>
              <a:rPr lang="en-US" sz="1400" dirty="0" smtClean="0"/>
              <a:t>.</a:t>
            </a:r>
          </a:p>
          <a:p>
            <a:pPr marL="0" indent="0" defTabSz="228600">
              <a:buNone/>
            </a:pPr>
            <a:r>
              <a:rPr lang="en-US" sz="1400" dirty="0" smtClean="0"/>
              <a:t>[5]		P. </a:t>
            </a:r>
            <a:r>
              <a:rPr lang="en-US" sz="1400" dirty="0"/>
              <a:t>Kinney, “Task Group 15.4k </a:t>
            </a:r>
            <a:r>
              <a:rPr lang="en-US" sz="1400" dirty="0" smtClean="0"/>
              <a:t>Minutes,” </a:t>
            </a:r>
            <a:r>
              <a:rPr lang="en-US" sz="1400" i="1" dirty="0"/>
              <a:t>IEEE </a:t>
            </a:r>
            <a:r>
              <a:rPr lang="en-US" sz="1400" i="1" dirty="0" smtClean="0"/>
              <a:t>802.15-11-0557-01-004k</a:t>
            </a:r>
            <a:r>
              <a:rPr lang="en-US" sz="1400" dirty="0" smtClean="0"/>
              <a:t>, Jul. 2011.</a:t>
            </a:r>
          </a:p>
          <a:p>
            <a:pPr marL="0" indent="0" defTabSz="228600">
              <a:buNone/>
            </a:pPr>
            <a:r>
              <a:rPr lang="en-US" sz="1400" dirty="0" smtClean="0"/>
              <a:t>[6]		M</a:t>
            </a:r>
            <a:r>
              <a:rPr lang="en-US" sz="1400" dirty="0"/>
              <a:t>. Hata, “Empirical formula for propagation loss in land mobile radio services,” </a:t>
            </a:r>
            <a:r>
              <a:rPr lang="en-US" sz="1400" i="1" dirty="0"/>
              <a:t>IEEE  Trans. </a:t>
            </a:r>
            <a:r>
              <a:rPr lang="en-US" sz="1400" i="1" dirty="0" err="1"/>
              <a:t>Veh</a:t>
            </a:r>
            <a:r>
              <a:rPr lang="en-US" sz="1400" i="1" dirty="0"/>
              <a:t>. </a:t>
            </a:r>
          </a:p>
          <a:p>
            <a:pPr marL="0" indent="0" defTabSz="228600">
              <a:buNone/>
            </a:pPr>
            <a:r>
              <a:rPr lang="en-US" sz="1400" i="1" dirty="0"/>
              <a:t>		Technol.</a:t>
            </a:r>
            <a:r>
              <a:rPr lang="en-US" sz="1400" dirty="0"/>
              <a:t>, vol. 29, pp. 317–325, Aug. </a:t>
            </a:r>
            <a:r>
              <a:rPr lang="en-US" sz="1400" dirty="0" smtClean="0"/>
              <a:t>1980.</a:t>
            </a:r>
            <a:endParaRPr lang="en-US" sz="1400" dirty="0"/>
          </a:p>
          <a:p>
            <a:pPr marL="0" indent="0" defTabSz="228600">
              <a:buNone/>
            </a:pPr>
            <a:r>
              <a:rPr lang="en-US" sz="1400" dirty="0" smtClean="0"/>
              <a:t>[7] 	ITU-R</a:t>
            </a:r>
            <a:r>
              <a:rPr lang="en-US" sz="1400" dirty="0"/>
              <a:t>, “Method for point-to-area predictions for terrestrial services in the frequency range 30 MHz </a:t>
            </a:r>
            <a:r>
              <a:rPr lang="en-US" sz="1400" dirty="0" smtClean="0"/>
              <a:t>			to </a:t>
            </a:r>
            <a:r>
              <a:rPr lang="en-US" sz="1400" dirty="0"/>
              <a:t>3000 MHz,” </a:t>
            </a:r>
            <a:r>
              <a:rPr lang="en-US" sz="1400" i="1" dirty="0"/>
              <a:t>Recommendation </a:t>
            </a:r>
            <a:r>
              <a:rPr lang="en-US" sz="1400" i="1" dirty="0" smtClean="0"/>
              <a:t>ITU-R P.1546-4</a:t>
            </a:r>
            <a:r>
              <a:rPr lang="en-US" sz="1400" dirty="0" smtClean="0"/>
              <a:t>, Oct. 2009.</a:t>
            </a:r>
            <a:endParaRPr lang="en-US" sz="1400" dirty="0"/>
          </a:p>
          <a:p>
            <a:pPr marL="0" indent="0" defTabSz="228600">
              <a:buNone/>
            </a:pPr>
            <a:r>
              <a:rPr lang="en-US" sz="1400" dirty="0" smtClean="0"/>
              <a:t>[8] </a:t>
            </a:r>
            <a:r>
              <a:rPr lang="en-US" sz="1400" dirty="0"/>
              <a:t>	ITU-R, “A path-specific propagation prediction method for point-to-area terrestrial services in the 				VHF and UHF bands,” </a:t>
            </a:r>
            <a:r>
              <a:rPr lang="en-US" sz="1400" i="1" dirty="0"/>
              <a:t>Recommendation ITU-R P. P.1812-1</a:t>
            </a:r>
            <a:r>
              <a:rPr lang="en-US" sz="1400" dirty="0"/>
              <a:t>, Oct. 2009</a:t>
            </a:r>
            <a:r>
              <a:rPr lang="en-US" sz="1400" dirty="0" smtClean="0"/>
              <a:t>.</a:t>
            </a:r>
          </a:p>
          <a:p>
            <a:pPr marL="0" indent="0" defTabSz="228600">
              <a:buNone/>
            </a:pPr>
            <a:r>
              <a:rPr lang="en-US" sz="1400" dirty="0" smtClean="0"/>
              <a:t>[9]</a:t>
            </a:r>
            <a:r>
              <a:rPr lang="en-US" sz="1400" dirty="0"/>
              <a:t>	</a:t>
            </a:r>
            <a:r>
              <a:rPr lang="en-US" sz="1400" dirty="0" smtClean="0"/>
              <a:t>	M</a:t>
            </a:r>
            <a:r>
              <a:rPr lang="en-US" sz="1400" dirty="0"/>
              <a:t>. </a:t>
            </a:r>
            <a:r>
              <a:rPr lang="en-US" sz="1400" dirty="0" err="1"/>
              <a:t>Failli</a:t>
            </a:r>
            <a:r>
              <a:rPr lang="en-US" sz="1400" dirty="0"/>
              <a:t>, Ed., </a:t>
            </a:r>
            <a:r>
              <a:rPr lang="en-US" sz="1400" i="1" dirty="0"/>
              <a:t>COST 207–Digital Land Mobile Radio Communications</a:t>
            </a:r>
            <a:r>
              <a:rPr lang="en-US" sz="1400" dirty="0"/>
              <a:t>. Luxembourg: 	European 					Communities, 1989.</a:t>
            </a:r>
          </a:p>
          <a:p>
            <a:pPr marL="0" indent="0" defTabSz="228600">
              <a:buNone/>
            </a:pPr>
            <a:r>
              <a:rPr lang="en-US" sz="1400" dirty="0"/>
              <a:t>[</a:t>
            </a:r>
            <a:r>
              <a:rPr lang="en-US" sz="1400" dirty="0" smtClean="0"/>
              <a:t>10]</a:t>
            </a:r>
            <a:r>
              <a:rPr lang="en-US" sz="1400" dirty="0"/>
              <a:t>	E. </a:t>
            </a:r>
            <a:r>
              <a:rPr lang="en-US" sz="1400" dirty="0" err="1"/>
              <a:t>Damosso</a:t>
            </a:r>
            <a:r>
              <a:rPr lang="en-US" sz="1400" dirty="0"/>
              <a:t> and L. M. </a:t>
            </a:r>
            <a:r>
              <a:rPr lang="en-US" sz="1400" dirty="0" err="1"/>
              <a:t>Correia</a:t>
            </a:r>
            <a:r>
              <a:rPr lang="en-US" sz="1400" dirty="0"/>
              <a:t>, Eds., </a:t>
            </a:r>
            <a:r>
              <a:rPr lang="en-US" sz="1400" i="1" dirty="0"/>
              <a:t>COST Action 231–Digital Mobile Radio Towards  Future 						Generation Systems</a:t>
            </a:r>
            <a:r>
              <a:rPr lang="en-US" sz="1400" dirty="0"/>
              <a:t>. Luxembourg: European Communities, 1999</a:t>
            </a:r>
            <a:r>
              <a:rPr lang="en-US" sz="1400" dirty="0" smtClean="0"/>
              <a:t>.</a:t>
            </a:r>
          </a:p>
          <a:p>
            <a:pPr marL="0" indent="0" defTabSz="228600">
              <a:buNone/>
            </a:pPr>
            <a:r>
              <a:rPr lang="en-US" sz="1400" dirty="0"/>
              <a:t>[11]	V. Erceg et al., “An empirically based path loss model for wireless channels in suburban 							environments,” </a:t>
            </a:r>
            <a:r>
              <a:rPr lang="en-US" sz="1400" i="1" dirty="0"/>
              <a:t>IEEE J. Sel. Areas </a:t>
            </a:r>
            <a:r>
              <a:rPr lang="en-US" sz="1400" i="1" dirty="0" err="1"/>
              <a:t>Commun</a:t>
            </a:r>
            <a:r>
              <a:rPr lang="en-US" sz="1400" i="1" dirty="0"/>
              <a:t>.</a:t>
            </a:r>
            <a:r>
              <a:rPr lang="en-US" sz="1400" dirty="0"/>
              <a:t>, vol. 17, pp. 1205–1211, Jul. 1999.</a:t>
            </a:r>
          </a:p>
          <a:p>
            <a:pPr marL="0" indent="0" defTabSz="228600">
              <a:buNone/>
            </a:pPr>
            <a:r>
              <a:rPr lang="en-US" sz="1400" dirty="0"/>
              <a:t>[12]	ITU-R, “Guidelines for evaluation of radio interface technologies for IMT-Advanced,” Rep. ITU-R 				M.2135-1, Dec. 2009.</a:t>
            </a:r>
          </a:p>
          <a:p>
            <a:pPr marL="0" indent="0" defTabSz="228600">
              <a:buNone/>
            </a:pPr>
            <a:endParaRPr lang="en-US" sz="1400" dirty="0"/>
          </a:p>
          <a:p>
            <a:pPr marL="0" indent="0" defTabSz="228600">
              <a:buNone/>
            </a:pPr>
            <a:endParaRPr lang="en-US" sz="1400" dirty="0"/>
          </a:p>
        </p:txBody>
      </p:sp>
      <p:sp>
        <p:nvSpPr>
          <p:cNvPr id="4" name="Date Placeholder 3"/>
          <p:cNvSpPr>
            <a:spLocks noGrp="1"/>
          </p:cNvSpPr>
          <p:nvPr>
            <p:ph type="dt" sz="half" idx="10"/>
          </p:nvPr>
        </p:nvSpPr>
        <p:spPr/>
        <p:txBody>
          <a:bodyPr/>
          <a:lstStyle/>
          <a:p>
            <a:r>
              <a:rPr lang="en-US" smtClean="0"/>
              <a:t>August 2011</a:t>
            </a:r>
            <a:endParaRPr lang="en-US" dirty="0"/>
          </a:p>
        </p:txBody>
      </p:sp>
      <p:sp>
        <p:nvSpPr>
          <p:cNvPr id="5" name="Footer Placeholder 4"/>
          <p:cNvSpPr>
            <a:spLocks noGrp="1"/>
          </p:cNvSpPr>
          <p:nvPr>
            <p:ph type="ftr" sz="quarter" idx="11"/>
          </p:nvPr>
        </p:nvSpPr>
        <p:spPr/>
        <p:txBody>
          <a:bodyPr/>
          <a:lstStyle/>
          <a:p>
            <a:r>
              <a:rPr lang="en-US" dirty="0" smtClean="0"/>
              <a:t>Lawrence Materum, Shuzo Kato, and Hirokazu Sawada , RIEC</a:t>
            </a:r>
            <a:endParaRPr lang="en-US" dirty="0"/>
          </a:p>
        </p:txBody>
      </p:sp>
      <p:sp>
        <p:nvSpPr>
          <p:cNvPr id="6" name="Slide Number Placeholder 5"/>
          <p:cNvSpPr>
            <a:spLocks noGrp="1"/>
          </p:cNvSpPr>
          <p:nvPr>
            <p:ph type="sldNum" sz="quarter" idx="12"/>
          </p:nvPr>
        </p:nvSpPr>
        <p:spPr>
          <a:xfrm>
            <a:off x="4230000" y="6475413"/>
            <a:ext cx="536400" cy="184666"/>
          </a:xfrm>
        </p:spPr>
        <p:txBody>
          <a:bodyPr/>
          <a:lstStyle/>
          <a:p>
            <a:r>
              <a:rPr lang="en-US" dirty="0" smtClean="0"/>
              <a:t>Slide </a:t>
            </a:r>
            <a:fld id="{803C92C4-4962-45F3-A3C6-DBA3BD949A24}" type="slidenum">
              <a:rPr lang="en-US" smtClean="0"/>
              <a:pPr/>
              <a:t>22</a:t>
            </a:fld>
            <a:endParaRPr lang="en-US" dirty="0"/>
          </a:p>
        </p:txBody>
      </p:sp>
    </p:spTree>
    <p:extLst>
      <p:ext uri="{BB962C8B-B14F-4D97-AF65-F5344CB8AC3E}">
        <p14:creationId xmlns:p14="http://schemas.microsoft.com/office/powerpoint/2010/main" xmlns="" val="2878793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1066800"/>
          </a:xfrm>
        </p:spPr>
        <p:txBody>
          <a:bodyPr/>
          <a:lstStyle/>
          <a:p>
            <a:r>
              <a:rPr lang="en-US" dirty="0" smtClean="0"/>
              <a:t>Contents</a:t>
            </a:r>
            <a:endParaRPr lang="en-US" dirty="0"/>
          </a:p>
        </p:txBody>
      </p:sp>
      <p:sp>
        <p:nvSpPr>
          <p:cNvPr id="6" name="Content Placeholder 5"/>
          <p:cNvSpPr>
            <a:spLocks noGrp="1"/>
          </p:cNvSpPr>
          <p:nvPr>
            <p:ph idx="1"/>
          </p:nvPr>
        </p:nvSpPr>
        <p:spPr>
          <a:xfrm>
            <a:off x="685800" y="1828800"/>
            <a:ext cx="7924800" cy="4267200"/>
          </a:xfrm>
        </p:spPr>
        <p:txBody>
          <a:bodyPr/>
          <a:lstStyle/>
          <a:p>
            <a:pPr marL="0" indent="0" defTabSz="180000">
              <a:buNone/>
            </a:pPr>
            <a:r>
              <a:rPr lang="en-US" dirty="0" smtClean="0"/>
              <a:t>1.		Channel models for the 900 MHz band</a:t>
            </a:r>
          </a:p>
          <a:p>
            <a:pPr marL="400050" lvl="1" indent="0" defTabSz="180000">
              <a:buNone/>
            </a:pPr>
            <a:r>
              <a:rPr lang="en-US" dirty="0" smtClean="0"/>
              <a:t>	1.1			Path loss models</a:t>
            </a:r>
          </a:p>
          <a:p>
            <a:pPr marL="400050" lvl="1" indent="0" defTabSz="180000">
              <a:buNone/>
            </a:pPr>
            <a:r>
              <a:rPr lang="en-US" dirty="0" smtClean="0"/>
              <a:t>	1.2</a:t>
            </a:r>
            <a:r>
              <a:rPr lang="en-US" dirty="0"/>
              <a:t>		</a:t>
            </a:r>
            <a:r>
              <a:rPr lang="en-US" dirty="0" smtClean="0"/>
              <a:t>	Power delay profile models</a:t>
            </a:r>
          </a:p>
          <a:p>
            <a:pPr marL="0" indent="0" defTabSz="180000">
              <a:buNone/>
            </a:pPr>
            <a:r>
              <a:rPr lang="en-US" dirty="0" smtClean="0"/>
              <a:t>2.		Channel </a:t>
            </a:r>
            <a:r>
              <a:rPr lang="en-US" dirty="0"/>
              <a:t>models for the </a:t>
            </a:r>
            <a:r>
              <a:rPr lang="en-US" dirty="0" smtClean="0"/>
              <a:t>2.4 G</a:t>
            </a:r>
            <a:r>
              <a:rPr lang="en-US" dirty="0"/>
              <a:t>Hz </a:t>
            </a:r>
            <a:r>
              <a:rPr lang="en-US" dirty="0" smtClean="0"/>
              <a:t>band</a:t>
            </a:r>
          </a:p>
          <a:p>
            <a:pPr marL="400050" lvl="1" indent="0" defTabSz="180000">
              <a:buNone/>
            </a:pPr>
            <a:r>
              <a:rPr lang="en-US" dirty="0" smtClean="0"/>
              <a:t>	2.1			Path loss models</a:t>
            </a:r>
          </a:p>
          <a:p>
            <a:pPr marL="400050" lvl="1" indent="0" defTabSz="180000">
              <a:buNone/>
            </a:pPr>
            <a:r>
              <a:rPr lang="en-US" dirty="0" smtClean="0"/>
              <a:t>	2.2			Power delay profile models</a:t>
            </a:r>
          </a:p>
          <a:p>
            <a:pPr defTabSz="180000">
              <a:buFont typeface="Arial" pitchFamily="34" charset="0"/>
              <a:buChar char="•"/>
            </a:pPr>
            <a:r>
              <a:rPr lang="en-US" dirty="0" smtClean="0"/>
              <a:t>Conclusion</a:t>
            </a:r>
          </a:p>
          <a:p>
            <a:pPr>
              <a:buFont typeface="Arial" pitchFamily="34" charset="0"/>
              <a:buChar char="•"/>
            </a:pPr>
            <a:r>
              <a:rPr lang="en-US" dirty="0"/>
              <a:t>References</a:t>
            </a:r>
          </a:p>
          <a:p>
            <a:pPr defTabSz="180000">
              <a:buFont typeface="Arial" pitchFamily="34" charset="0"/>
              <a:buChar char="•"/>
            </a:pPr>
            <a:endParaRPr lang="en-US" dirty="0"/>
          </a:p>
        </p:txBody>
      </p:sp>
      <p:sp>
        <p:nvSpPr>
          <p:cNvPr id="2" name="Date Placeholder 1"/>
          <p:cNvSpPr>
            <a:spLocks noGrp="1"/>
          </p:cNvSpPr>
          <p:nvPr>
            <p:ph type="dt" sz="half" idx="10"/>
          </p:nvPr>
        </p:nvSpPr>
        <p:spPr/>
        <p:txBody>
          <a:bodyPr/>
          <a:lstStyle/>
          <a:p>
            <a:r>
              <a:rPr lang="en-US" smtClean="0"/>
              <a:t>August 2011</a:t>
            </a:r>
            <a:endParaRPr lang="en-US" dirty="0"/>
          </a:p>
        </p:txBody>
      </p:sp>
      <p:sp>
        <p:nvSpPr>
          <p:cNvPr id="3" name="Footer Placeholder 2"/>
          <p:cNvSpPr>
            <a:spLocks noGrp="1"/>
          </p:cNvSpPr>
          <p:nvPr>
            <p:ph type="ftr" sz="quarter" idx="11"/>
          </p:nvPr>
        </p:nvSpPr>
        <p:spPr/>
        <p:txBody>
          <a:bodyPr/>
          <a:lstStyle/>
          <a:p>
            <a:r>
              <a:rPr lang="en-US" dirty="0" smtClean="0"/>
              <a:t>Lawrence Materum, Shuzo Kato, and Hirokazu Sawada , RIEC</a:t>
            </a:r>
            <a:endParaRPr lang="en-US" dirty="0"/>
          </a:p>
        </p:txBody>
      </p:sp>
      <p:sp>
        <p:nvSpPr>
          <p:cNvPr id="4" name="Slide Number Placeholder 3"/>
          <p:cNvSpPr>
            <a:spLocks noGrp="1"/>
          </p:cNvSpPr>
          <p:nvPr>
            <p:ph type="sldNum" sz="quarter" idx="12"/>
          </p:nvPr>
        </p:nvSpPr>
        <p:spPr>
          <a:xfrm>
            <a:off x="4229999" y="6475413"/>
            <a:ext cx="536400" cy="184666"/>
          </a:xfrm>
        </p:spPr>
        <p:txBody>
          <a:bodyPr/>
          <a:lstStyle/>
          <a:p>
            <a:r>
              <a:rPr lang="en-US" dirty="0"/>
              <a:t>Slide</a:t>
            </a:r>
            <a:r>
              <a:rPr lang="en-US" dirty="0" smtClean="0"/>
              <a:t> </a:t>
            </a:r>
            <a:fld id="{7258AB2D-A8BE-4729-B3AB-599435DF7B02}" type="slidenum">
              <a:rPr lang="en-US" smtClean="0"/>
              <a:pPr/>
              <a:t>3</a:t>
            </a:fld>
            <a:endParaRPr lang="en-US" dirty="0"/>
          </a:p>
        </p:txBody>
      </p:sp>
    </p:spTree>
    <p:extLst>
      <p:ext uri="{BB962C8B-B14F-4D97-AF65-F5344CB8AC3E}">
        <p14:creationId xmlns:p14="http://schemas.microsoft.com/office/powerpoint/2010/main" xmlns="" val="1621405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533400" y="2130427"/>
            <a:ext cx="8153400" cy="1470025"/>
          </a:xfrm>
        </p:spPr>
        <p:txBody>
          <a:bodyPr/>
          <a:lstStyle/>
          <a:p>
            <a:pPr defTabSz="180000"/>
            <a:r>
              <a:rPr lang="en-US" dirty="0" smtClean="0"/>
              <a:t>1.		Channel </a:t>
            </a:r>
            <a:r>
              <a:rPr lang="en-US" dirty="0"/>
              <a:t>models for the 900 </a:t>
            </a:r>
            <a:r>
              <a:rPr lang="en-US" dirty="0" smtClean="0"/>
              <a:t>MHz</a:t>
            </a:r>
            <a:endParaRPr lang="en-US" dirty="0"/>
          </a:p>
        </p:txBody>
      </p:sp>
      <p:sp>
        <p:nvSpPr>
          <p:cNvPr id="12" name="Subtitle 11"/>
          <p:cNvSpPr>
            <a:spLocks noGrp="1"/>
          </p:cNvSpPr>
          <p:nvPr>
            <p:ph type="subTitle" idx="1"/>
          </p:nvPr>
        </p:nvSpPr>
        <p:spPr/>
        <p:txBody>
          <a:bodyPr/>
          <a:lstStyle/>
          <a:p>
            <a:pPr marL="0" lvl="1"/>
            <a:r>
              <a:rPr lang="en-US" dirty="0"/>
              <a:t>1.1		Path loss models</a:t>
            </a:r>
          </a:p>
          <a:p>
            <a:endParaRPr lang="en-US" dirty="0"/>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4</a:t>
            </a:fld>
            <a:endParaRPr lang="en-US" dirty="0"/>
          </a:p>
        </p:txBody>
      </p:sp>
    </p:spTree>
    <p:extLst>
      <p:ext uri="{BB962C8B-B14F-4D97-AF65-F5344CB8AC3E}">
        <p14:creationId xmlns:p14="http://schemas.microsoft.com/office/powerpoint/2010/main" xmlns="" val="4055875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xmlns="" val="37641010"/>
              </p:ext>
            </p:extLst>
          </p:nvPr>
        </p:nvGraphicFramePr>
        <p:xfrm>
          <a:off x="633484" y="1882457"/>
          <a:ext cx="7848599" cy="4194209"/>
        </p:xfrm>
        <a:graphic>
          <a:graphicData uri="http://schemas.openxmlformats.org/drawingml/2006/table">
            <a:tbl>
              <a:tblPr firstRow="1" bandRow="1">
                <a:tableStyleId>{EB344D84-9AFB-497E-A393-DC336BA19D2E}</a:tableStyleId>
              </a:tblPr>
              <a:tblGrid>
                <a:gridCol w="2795516"/>
                <a:gridCol w="1905000"/>
                <a:gridCol w="1828800"/>
                <a:gridCol w="1319283"/>
              </a:tblGrid>
              <a:tr h="580424">
                <a:tc>
                  <a:txBody>
                    <a:bodyPr/>
                    <a:lstStyle/>
                    <a:p>
                      <a:pPr algn="ctr" fontAlgn="b"/>
                      <a:endParaRPr lang="en-US" sz="1800" b="1" i="0" u="none" strike="noStrike" dirty="0">
                        <a:solidFill>
                          <a:schemeClr val="tx1"/>
                        </a:solidFill>
                        <a:effectLst/>
                        <a:latin typeface="Calibri" pitchFamily="34" charset="0"/>
                        <a:cs typeface="Calibri" pitchFamily="34" charset="0"/>
                      </a:endParaRPr>
                    </a:p>
                  </a:txBody>
                  <a:tcPr marL="9525" marR="9525" marT="9525" marB="0" anchor="b"/>
                </a:tc>
                <a:tc>
                  <a:txBody>
                    <a:bodyPr/>
                    <a:lstStyle/>
                    <a:p>
                      <a:pPr algn="ctr" fontAlgn="t"/>
                      <a:r>
                        <a:rPr lang="en-US" sz="1800" u="none" strike="noStrike" dirty="0" smtClean="0">
                          <a:solidFill>
                            <a:schemeClr val="tx1"/>
                          </a:solidFill>
                          <a:effectLst/>
                          <a:latin typeface="Calibri" pitchFamily="34" charset="0"/>
                          <a:cs typeface="Calibri" pitchFamily="34" charset="0"/>
                        </a:rPr>
                        <a:t>Path loss model used/proposed</a:t>
                      </a:r>
                      <a:endParaRPr lang="en-US" sz="1800" b="0" i="0" u="none" strike="noStrike" dirty="0">
                        <a:solidFill>
                          <a:schemeClr val="tx1"/>
                        </a:solidFill>
                        <a:effectLst/>
                        <a:latin typeface="Calibri" pitchFamily="34" charset="0"/>
                        <a:cs typeface="Calibri" pitchFamily="34" charset="0"/>
                      </a:endParaRPr>
                    </a:p>
                  </a:txBody>
                  <a:tcPr marL="9525" marR="9525" marT="9525" marB="0"/>
                </a:tc>
                <a:tc>
                  <a:txBody>
                    <a:bodyPr/>
                    <a:lstStyle/>
                    <a:p>
                      <a:pPr algn="ctr" fontAlgn="t"/>
                      <a:r>
                        <a:rPr lang="en-US" sz="1800" b="1" i="0" u="none" strike="noStrike" dirty="0" smtClean="0">
                          <a:solidFill>
                            <a:schemeClr val="tx1"/>
                          </a:solidFill>
                          <a:effectLst/>
                          <a:latin typeface="Calibri" pitchFamily="34" charset="0"/>
                          <a:cs typeface="Calibri" pitchFamily="34" charset="0"/>
                        </a:rPr>
                        <a:t>Transmission </a:t>
                      </a:r>
                    </a:p>
                    <a:p>
                      <a:pPr algn="ctr" fontAlgn="t"/>
                      <a:r>
                        <a:rPr lang="en-US" sz="1800" b="1" i="0" u="none" strike="noStrike" dirty="0" smtClean="0">
                          <a:solidFill>
                            <a:schemeClr val="tx1"/>
                          </a:solidFill>
                          <a:effectLst/>
                          <a:latin typeface="Calibri" pitchFamily="34" charset="0"/>
                          <a:cs typeface="Calibri" pitchFamily="34" charset="0"/>
                        </a:rPr>
                        <a:t>range</a:t>
                      </a:r>
                    </a:p>
                  </a:txBody>
                  <a:tcPr marL="9525" marR="9525" marT="9525" marB="0"/>
                </a:tc>
                <a:tc>
                  <a:txBody>
                    <a:bodyPr/>
                    <a:lstStyle/>
                    <a:p>
                      <a:pPr algn="ctr" fontAlgn="t"/>
                      <a:r>
                        <a:rPr lang="en-US" sz="1800" b="1" i="0" u="none" strike="noStrike" dirty="0" smtClean="0">
                          <a:solidFill>
                            <a:schemeClr val="tx1"/>
                          </a:solidFill>
                          <a:effectLst/>
                          <a:latin typeface="Calibri" pitchFamily="34" charset="0"/>
                          <a:cs typeface="Calibri" pitchFamily="34" charset="0"/>
                        </a:rPr>
                        <a:t>Applicability* </a:t>
                      </a:r>
                    </a:p>
                    <a:p>
                      <a:pPr algn="ctr" fontAlgn="t"/>
                      <a:r>
                        <a:rPr lang="en-US" sz="1800" b="1" i="0" u="none" strike="noStrike" dirty="0" smtClean="0">
                          <a:solidFill>
                            <a:schemeClr val="tx1"/>
                          </a:solidFill>
                          <a:effectLst/>
                          <a:latin typeface="Calibri" pitchFamily="34" charset="0"/>
                          <a:cs typeface="Calibri" pitchFamily="34" charset="0"/>
                        </a:rPr>
                        <a:t>(Y/N)</a:t>
                      </a:r>
                      <a:endParaRPr lang="en-US" sz="1800" b="1" i="0" u="none" strike="noStrike" dirty="0">
                        <a:solidFill>
                          <a:schemeClr val="tx1"/>
                        </a:solidFill>
                        <a:effectLst/>
                        <a:latin typeface="Calibri" pitchFamily="34" charset="0"/>
                        <a:cs typeface="Calibri" pitchFamily="34" charset="0"/>
                      </a:endParaRPr>
                    </a:p>
                  </a:txBody>
                  <a:tcPr marL="9525" marR="9525" marT="9525" marB="0"/>
                </a:tc>
              </a:tr>
              <a:tr h="548050">
                <a:tc>
                  <a:txBody>
                    <a:bodyPr/>
                    <a:lstStyle/>
                    <a:p>
                      <a:pPr algn="l" fontAlgn="t"/>
                      <a:r>
                        <a:rPr lang="en-US" sz="1800" b="1" u="none" strike="noStrike" dirty="0" smtClean="0">
                          <a:effectLst/>
                          <a:latin typeface="Calibri" pitchFamily="34" charset="0"/>
                          <a:cs typeface="Calibri" pitchFamily="34" charset="0"/>
                        </a:rPr>
                        <a:t>Tohoku Univ. </a:t>
                      </a:r>
                      <a:r>
                        <a:rPr lang="en-US" sz="1800" b="1" u="none" strike="noStrike" dirty="0">
                          <a:effectLst/>
                          <a:latin typeface="Calibri" pitchFamily="34" charset="0"/>
                          <a:cs typeface="Calibri" pitchFamily="34" charset="0"/>
                        </a:rPr>
                        <a:t>(for LECIM</a:t>
                      </a:r>
                      <a:r>
                        <a:rPr lang="en-US" sz="1800" b="1" u="none" strike="noStrike" dirty="0" smtClean="0">
                          <a:effectLst/>
                          <a:latin typeface="Calibri" pitchFamily="34" charset="0"/>
                          <a:cs typeface="Calibri" pitchFamily="34" charset="0"/>
                        </a:rPr>
                        <a:t>) [1]</a:t>
                      </a:r>
                      <a:endParaRPr lang="en-US" sz="1800" b="1" i="0" u="none" strike="noStrike" dirty="0">
                        <a:effectLst/>
                        <a:latin typeface="Calibri" pitchFamily="34" charset="0"/>
                        <a:cs typeface="Calibri" pitchFamily="34" charset="0"/>
                      </a:endParaRPr>
                    </a:p>
                  </a:txBody>
                  <a:tcPr marL="9525" marR="9525" marT="9525" marB="0"/>
                </a:tc>
                <a:tc>
                  <a:txBody>
                    <a:bodyPr/>
                    <a:lstStyle/>
                    <a:p>
                      <a:pPr algn="ctr" fontAlgn="t"/>
                      <a:r>
                        <a:rPr lang="en-US" sz="1800" u="none" strike="noStrike" dirty="0" smtClean="0">
                          <a:effectLst/>
                          <a:latin typeface="Calibri" pitchFamily="34" charset="0"/>
                          <a:cs typeface="Calibri" pitchFamily="34" charset="0"/>
                        </a:rPr>
                        <a:t>Okumura-Hata</a:t>
                      </a:r>
                    </a:p>
                    <a:p>
                      <a:pPr algn="ctr" fontAlgn="t"/>
                      <a:endParaRPr lang="en-US" sz="18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1 to 20 km</a:t>
                      </a:r>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Y</a:t>
                      </a:r>
                      <a:endParaRPr lang="en-US" sz="1800" b="0" i="0" u="none" strike="noStrike" dirty="0">
                        <a:effectLst/>
                        <a:latin typeface="Calibri" pitchFamily="34" charset="0"/>
                        <a:cs typeface="Calibri" pitchFamily="34" charset="0"/>
                      </a:endParaRPr>
                    </a:p>
                  </a:txBody>
                  <a:tcPr marL="9525" marR="9525" marT="9525" marB="0"/>
                </a:tc>
              </a:tr>
              <a:tr h="548050">
                <a:tc>
                  <a:txBody>
                    <a:bodyPr/>
                    <a:lstStyle/>
                    <a:p>
                      <a:pPr algn="l" fontAlgn="t"/>
                      <a:r>
                        <a:rPr lang="en-US" sz="1800" b="1" u="none" strike="noStrike" dirty="0" smtClean="0">
                          <a:effectLst/>
                          <a:latin typeface="Calibri" pitchFamily="34" charset="0"/>
                          <a:cs typeface="Calibri" pitchFamily="34" charset="0"/>
                        </a:rPr>
                        <a:t>On-Ramp (for LECIM) [2]</a:t>
                      </a:r>
                      <a:endParaRPr lang="en-US" sz="1800" b="1" i="0" u="none" strike="noStrike" dirty="0">
                        <a:effectLst/>
                        <a:latin typeface="Calibri" pitchFamily="34" charset="0"/>
                        <a:cs typeface="Calibri" pitchFamily="34" charset="0"/>
                      </a:endParaRPr>
                    </a:p>
                  </a:txBody>
                  <a:tcPr marL="9525" marR="9525" marT="9525" marB="0"/>
                </a:tc>
                <a:tc>
                  <a:txBody>
                    <a:bodyPr/>
                    <a:lstStyle/>
                    <a:p>
                      <a:pPr algn="ctr" fontAlgn="t"/>
                      <a:r>
                        <a:rPr lang="en-US" sz="1800" u="none" strike="noStrike" dirty="0" smtClean="0">
                          <a:effectLst/>
                          <a:latin typeface="Calibri" pitchFamily="34" charset="0"/>
                          <a:cs typeface="Calibri" pitchFamily="34" charset="0"/>
                        </a:rPr>
                        <a:t>Okumura-Hata</a:t>
                      </a:r>
                    </a:p>
                    <a:p>
                      <a:pPr algn="ctr" fontAlgn="t"/>
                      <a:endParaRPr lang="en-US" sz="18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1 to 20 km</a:t>
                      </a:r>
                      <a:endParaRPr lang="en-US" sz="1800" b="0" i="0" u="none" strike="noStrike" dirty="0" smtClean="0">
                        <a:effectLst/>
                        <a:latin typeface="Calibri" pitchFamily="34" charset="0"/>
                        <a:cs typeface="Calibri" pitchFamily="34" charset="0"/>
                      </a:endParaRPr>
                    </a:p>
                    <a:p>
                      <a:pPr algn="ctr" fontAlgn="t"/>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Y</a:t>
                      </a:r>
                      <a:endParaRPr lang="en-US" sz="1800" b="0" i="0" u="none" strike="noStrike" dirty="0">
                        <a:effectLst/>
                        <a:latin typeface="Calibri" pitchFamily="34" charset="0"/>
                        <a:cs typeface="Calibri" pitchFamily="34" charset="0"/>
                      </a:endParaRPr>
                    </a:p>
                  </a:txBody>
                  <a:tcPr marL="9525" marR="9525" marT="9525" marB="0"/>
                </a:tc>
              </a:tr>
              <a:tr h="548050">
                <a:tc>
                  <a:txBody>
                    <a:bodyPr/>
                    <a:lstStyle/>
                    <a:p>
                      <a:pPr algn="l" fontAlgn="t"/>
                      <a:r>
                        <a:rPr lang="en-US" sz="1800" b="1" u="none" strike="noStrike" dirty="0">
                          <a:effectLst/>
                          <a:latin typeface="Calibri" pitchFamily="34" charset="0"/>
                          <a:cs typeface="Calibri" pitchFamily="34" charset="0"/>
                        </a:rPr>
                        <a:t>802.15 TG4g (</a:t>
                      </a:r>
                      <a:r>
                        <a:rPr lang="en-US" sz="1800" b="1" u="none" strike="noStrike" dirty="0" smtClean="0">
                          <a:effectLst/>
                          <a:latin typeface="Calibri" pitchFamily="34" charset="0"/>
                          <a:cs typeface="Calibri" pitchFamily="34" charset="0"/>
                        </a:rPr>
                        <a:t>SUN) [3]</a:t>
                      </a:r>
                      <a:endParaRPr lang="en-US" sz="1800" b="1" i="0" u="none" strike="noStrike" dirty="0">
                        <a:effectLst/>
                        <a:latin typeface="Calibri" pitchFamily="34" charset="0"/>
                        <a:cs typeface="Calibri" pitchFamily="34" charset="0"/>
                      </a:endParaRPr>
                    </a:p>
                  </a:txBody>
                  <a:tcPr marL="9525" marR="9525" marT="9525" marB="0"/>
                </a:tc>
                <a:tc>
                  <a:txBody>
                    <a:bodyPr/>
                    <a:lstStyle/>
                    <a:p>
                      <a:pPr algn="ctr" fontAlgn="t"/>
                      <a:r>
                        <a:rPr lang="en-US" sz="1800" u="none" strike="noStrike" dirty="0" smtClean="0">
                          <a:effectLst/>
                          <a:latin typeface="Calibri" pitchFamily="34" charset="0"/>
                          <a:cs typeface="Calibri" pitchFamily="34" charset="0"/>
                        </a:rPr>
                        <a:t>n. a.</a:t>
                      </a:r>
                    </a:p>
                    <a:p>
                      <a:pPr algn="ctr" fontAlgn="t"/>
                      <a:endParaRPr lang="en-US" sz="18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n. a.</a:t>
                      </a:r>
                    </a:p>
                    <a:p>
                      <a:pPr algn="ctr" fontAlgn="t"/>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N</a:t>
                      </a:r>
                      <a:endParaRPr lang="en-US" sz="1800" b="0" i="0" u="none" strike="noStrike" dirty="0">
                        <a:effectLst/>
                        <a:latin typeface="Calibri" pitchFamily="34" charset="0"/>
                        <a:cs typeface="Calibri" pitchFamily="34" charset="0"/>
                      </a:endParaRPr>
                    </a:p>
                  </a:txBody>
                  <a:tcPr marL="9525" marR="9525" marT="9525" marB="0"/>
                </a:tc>
              </a:tr>
              <a:tr h="817399">
                <a:tc>
                  <a:txBody>
                    <a:bodyPr/>
                    <a:lstStyle/>
                    <a:p>
                      <a:pPr algn="l" fontAlgn="t"/>
                      <a:r>
                        <a:rPr lang="en-US" sz="1800" b="1" u="none" strike="noStrike" dirty="0">
                          <a:effectLst/>
                          <a:latin typeface="Calibri" pitchFamily="34" charset="0"/>
                          <a:cs typeface="Calibri" pitchFamily="34" charset="0"/>
                        </a:rPr>
                        <a:t>802.11 TGah (Sub 1 GHz</a:t>
                      </a:r>
                      <a:r>
                        <a:rPr lang="en-US" sz="1800" b="1" u="none" strike="noStrike" dirty="0" smtClean="0">
                          <a:effectLst/>
                          <a:latin typeface="Calibri" pitchFamily="34" charset="0"/>
                          <a:cs typeface="Calibri" pitchFamily="34" charset="0"/>
                        </a:rPr>
                        <a:t>) [4]</a:t>
                      </a:r>
                      <a:endParaRPr lang="en-US" sz="1800" b="1" i="0" u="none" strike="noStrike" dirty="0">
                        <a:effectLst/>
                        <a:latin typeface="Calibri" pitchFamily="34" charset="0"/>
                        <a:cs typeface="Calibri" pitchFamily="34" charset="0"/>
                      </a:endParaRPr>
                    </a:p>
                  </a:txBody>
                  <a:tcPr marL="9525" marR="9525" marT="9525" marB="0"/>
                </a:tc>
                <a:tc>
                  <a:txBody>
                    <a:bodyPr/>
                    <a:lstStyle/>
                    <a:p>
                      <a:pPr algn="ctr" fontAlgn="t"/>
                      <a:r>
                        <a:rPr lang="en-US" sz="1800" u="none" strike="noStrike" dirty="0" smtClean="0">
                          <a:effectLst/>
                          <a:latin typeface="Calibri" pitchFamily="34" charset="0"/>
                          <a:cs typeface="Calibri" pitchFamily="34" charset="0"/>
                        </a:rPr>
                        <a:t>Modified 3GPP TR 36.814</a:t>
                      </a:r>
                    </a:p>
                    <a:p>
                      <a:pPr algn="ctr" fontAlgn="t"/>
                      <a:endParaRPr lang="en-US" sz="18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u="none" strike="noStrike" dirty="0" smtClean="0">
                          <a:effectLst/>
                          <a:latin typeface="Calibri" pitchFamily="34" charset="0"/>
                          <a:cs typeface="Calibri" pitchFamily="34" charset="0"/>
                        </a:rPr>
                        <a:t>Up to 5 km</a:t>
                      </a:r>
                    </a:p>
                    <a:p>
                      <a:pPr algn="ctr" fontAlgn="t"/>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N</a:t>
                      </a:r>
                      <a:endParaRPr lang="en-US" sz="1800" b="0" i="0" u="none" strike="noStrike" dirty="0">
                        <a:effectLst/>
                        <a:latin typeface="Calibri" pitchFamily="34" charset="0"/>
                        <a:cs typeface="Calibri" pitchFamily="34" charset="0"/>
                      </a:endParaRPr>
                    </a:p>
                  </a:txBody>
                  <a:tcPr marL="9525" marR="9525" marT="9525" marB="0"/>
                </a:tc>
              </a:tr>
              <a:tr h="1086748">
                <a:tc>
                  <a:txBody>
                    <a:bodyPr/>
                    <a:lstStyle/>
                    <a:p>
                      <a:pPr algn="l" fontAlgn="t"/>
                      <a:r>
                        <a:rPr lang="en-US" sz="1800" b="1" i="0" u="none" strike="noStrike" baseline="0" dirty="0" smtClean="0">
                          <a:effectLst/>
                          <a:latin typeface="Calibri" pitchFamily="34" charset="0"/>
                          <a:cs typeface="Calibri" pitchFamily="34" charset="0"/>
                        </a:rPr>
                        <a:t>From Question ITU-R 250/5 in [5] </a:t>
                      </a:r>
                      <a:endParaRPr lang="en-US" sz="1800" b="1" i="0" u="none" strike="noStrike" dirty="0">
                        <a:effectLst/>
                        <a:latin typeface="Calibri" pitchFamily="34" charset="0"/>
                        <a:cs typeface="Calibri" pitchFamily="34" charset="0"/>
                      </a:endParaRP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ITU-R P.1812</a:t>
                      </a:r>
                      <a:r>
                        <a:rPr lang="en-US" sz="1800" b="0" i="0" u="none" strike="noStrike" baseline="0" dirty="0" smtClean="0">
                          <a:effectLst/>
                          <a:latin typeface="Calibri" pitchFamily="34" charset="0"/>
                          <a:cs typeface="Calibri" pitchFamily="34" charset="0"/>
                        </a:rPr>
                        <a:t> / P.1546</a:t>
                      </a:r>
                      <a:endParaRPr lang="en-US" sz="18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i="0" u="none" strike="noStrike" dirty="0" smtClean="0">
                          <a:effectLst/>
                          <a:latin typeface="Calibri" pitchFamily="34" charset="0"/>
                          <a:cs typeface="Calibri" pitchFamily="34" charset="0"/>
                        </a:rPr>
                        <a:t>0.25 to 3000 km (P.1812) </a:t>
                      </a:r>
                    </a:p>
                    <a:p>
                      <a:pPr marL="0" marR="0" indent="0" algn="ctr" defTabSz="914400" rtl="0" eaLnBrk="1" fontAlgn="t" latinLnBrk="0" hangingPunct="1">
                        <a:lnSpc>
                          <a:spcPct val="100000"/>
                        </a:lnSpc>
                        <a:spcBef>
                          <a:spcPts val="0"/>
                        </a:spcBef>
                        <a:spcAft>
                          <a:spcPts val="0"/>
                        </a:spcAft>
                        <a:buClrTx/>
                        <a:buSzTx/>
                        <a:buFontTx/>
                        <a:buNone/>
                        <a:tabLst/>
                        <a:defRPr/>
                      </a:pPr>
                      <a:r>
                        <a:rPr lang="en-US" sz="1800" b="0" i="0" u="none" strike="noStrike" dirty="0" smtClean="0">
                          <a:effectLst/>
                          <a:latin typeface="Calibri" pitchFamily="34" charset="0"/>
                          <a:cs typeface="Calibri" pitchFamily="34" charset="0"/>
                        </a:rPr>
                        <a:t>1 to 1000 km (P.1546)</a:t>
                      </a:r>
                      <a:endParaRPr lang="en-US" sz="1800" b="0" i="0" u="none" strike="noStrike" dirty="0">
                        <a:effectLst/>
                        <a:latin typeface="Calibri" pitchFamily="34" charset="0"/>
                        <a:cs typeface="Calibri" pitchFamily="34" charset="0"/>
                      </a:endParaRPr>
                    </a:p>
                  </a:txBody>
                  <a:tcPr marL="9525" marR="9525" marT="9525" marB="0"/>
                </a:tc>
                <a:tc>
                  <a:txBody>
                    <a:bodyPr/>
                    <a:lstStyle/>
                    <a:p>
                      <a:pPr algn="ctr" fontAlgn="t"/>
                      <a:r>
                        <a:rPr lang="en-US" sz="1800" b="0" i="0" u="none" strike="noStrike" dirty="0" smtClean="0">
                          <a:effectLst/>
                          <a:latin typeface="Calibri" pitchFamily="34" charset="0"/>
                          <a:cs typeface="Calibri" pitchFamily="34" charset="0"/>
                        </a:rPr>
                        <a:t>Y</a:t>
                      </a:r>
                      <a:endParaRPr lang="en-US" sz="1800" b="0" i="0" u="none" strike="noStrike" dirty="0">
                        <a:effectLst/>
                        <a:latin typeface="Calibri" pitchFamily="34" charset="0"/>
                        <a:cs typeface="Calibri" pitchFamily="34" charset="0"/>
                      </a:endParaRPr>
                    </a:p>
                  </a:txBody>
                  <a:tcPr marL="9525" marR="9525" marT="9525" marB="0"/>
                </a:tc>
              </a:tr>
            </a:tbl>
          </a:graphicData>
        </a:graphic>
      </p:graphicFrame>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5</a:t>
            </a:fld>
            <a:endParaRPr lang="en-US" dirty="0"/>
          </a:p>
        </p:txBody>
      </p:sp>
      <p:sp>
        <p:nvSpPr>
          <p:cNvPr id="6" name="Title 5"/>
          <p:cNvSpPr>
            <a:spLocks noGrp="1"/>
          </p:cNvSpPr>
          <p:nvPr>
            <p:ph type="title"/>
          </p:nvPr>
        </p:nvSpPr>
        <p:spPr/>
        <p:txBody>
          <a:bodyPr/>
          <a:lstStyle/>
          <a:p>
            <a:r>
              <a:rPr lang="en-US" dirty="0"/>
              <a:t>Path loss </a:t>
            </a:r>
            <a:r>
              <a:rPr lang="en-US" dirty="0" smtClean="0"/>
              <a:t>model </a:t>
            </a:r>
            <a:r>
              <a:rPr lang="en-US" dirty="0"/>
              <a:t>comparison </a:t>
            </a:r>
            <a:r>
              <a:rPr lang="en-US" dirty="0" smtClean="0"/>
              <a:t/>
            </a:r>
            <a:br>
              <a:rPr lang="en-US" dirty="0" smtClean="0"/>
            </a:br>
            <a:r>
              <a:rPr lang="en-US" dirty="0" smtClean="0">
                <a:solidFill>
                  <a:srgbClr val="C00000"/>
                </a:solidFill>
              </a:rPr>
              <a:t>for </a:t>
            </a:r>
            <a:r>
              <a:rPr lang="en-US" dirty="0">
                <a:solidFill>
                  <a:srgbClr val="C00000"/>
                </a:solidFill>
              </a:rPr>
              <a:t>the 900 MHz </a:t>
            </a:r>
            <a:r>
              <a:rPr lang="en-US" dirty="0" smtClean="0">
                <a:solidFill>
                  <a:srgbClr val="C00000"/>
                </a:solidFill>
              </a:rPr>
              <a:t>band</a:t>
            </a:r>
            <a:endParaRPr lang="en-US" dirty="0">
              <a:solidFill>
                <a:srgbClr val="C00000"/>
              </a:solidFill>
            </a:endParaRPr>
          </a:p>
        </p:txBody>
      </p:sp>
      <p:sp>
        <p:nvSpPr>
          <p:cNvPr id="7" name="Content Placeholder 7"/>
          <p:cNvSpPr txBox="1">
            <a:spLocks/>
          </p:cNvSpPr>
          <p:nvPr/>
        </p:nvSpPr>
        <p:spPr bwMode="auto">
          <a:xfrm>
            <a:off x="618699" y="6076666"/>
            <a:ext cx="5324901"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pPr>
            <a:r>
              <a:rPr lang="en-US" sz="1800" b="1" dirty="0" smtClean="0"/>
              <a:t>*</a:t>
            </a:r>
            <a:r>
              <a:rPr lang="en-US" sz="1800" dirty="0" smtClean="0"/>
              <a:t> In terms of the transmission </a:t>
            </a:r>
            <a:r>
              <a:rPr lang="en-US" sz="1800" dirty="0"/>
              <a:t>range </a:t>
            </a:r>
            <a:r>
              <a:rPr lang="en-US" sz="1800" dirty="0" smtClean="0"/>
              <a:t>for </a:t>
            </a:r>
            <a:r>
              <a:rPr lang="en-US" sz="1800" dirty="0"/>
              <a:t>802.15.4k</a:t>
            </a:r>
          </a:p>
        </p:txBody>
      </p:sp>
    </p:spTree>
    <p:extLst>
      <p:ext uri="{BB962C8B-B14F-4D97-AF65-F5344CB8AC3E}">
        <p14:creationId xmlns:p14="http://schemas.microsoft.com/office/powerpoint/2010/main" xmlns="" val="4183392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6</a:t>
            </a:fld>
            <a:endParaRPr lang="en-US" dirty="0"/>
          </a:p>
        </p:txBody>
      </p:sp>
      <p:sp>
        <p:nvSpPr>
          <p:cNvPr id="6" name="Title 5"/>
          <p:cNvSpPr>
            <a:spLocks noGrp="1"/>
          </p:cNvSpPr>
          <p:nvPr>
            <p:ph type="title"/>
          </p:nvPr>
        </p:nvSpPr>
        <p:spPr>
          <a:xfrm>
            <a:off x="533400" y="685800"/>
            <a:ext cx="8153400" cy="1066800"/>
          </a:xfrm>
        </p:spPr>
        <p:txBody>
          <a:bodyPr/>
          <a:lstStyle/>
          <a:p>
            <a:r>
              <a:rPr lang="en-US" dirty="0"/>
              <a:t>Path </a:t>
            </a:r>
            <a:r>
              <a:rPr lang="en-US" dirty="0" smtClean="0"/>
              <a:t>loss model comparison for TG4k:</a:t>
            </a:r>
            <a:br>
              <a:rPr lang="en-US" dirty="0" smtClean="0"/>
            </a:br>
            <a:r>
              <a:rPr lang="en-US" dirty="0" smtClean="0"/>
              <a:t>Okumura-Hata, P.1546-4, and P.1812-1</a:t>
            </a:r>
            <a:endParaRPr lang="en-US" dirty="0"/>
          </a:p>
        </p:txBody>
      </p:sp>
      <p:graphicFrame>
        <p:nvGraphicFramePr>
          <p:cNvPr id="7" name="Content Placeholder 8"/>
          <p:cNvGraphicFramePr>
            <a:graphicFrameLocks noGrp="1"/>
          </p:cNvGraphicFramePr>
          <p:nvPr>
            <p:ph idx="1"/>
            <p:extLst>
              <p:ext uri="{D42A27DB-BD31-4B8C-83A1-F6EECF244321}">
                <p14:modId xmlns:p14="http://schemas.microsoft.com/office/powerpoint/2010/main" xmlns="" val="3574210887"/>
              </p:ext>
            </p:extLst>
          </p:nvPr>
        </p:nvGraphicFramePr>
        <p:xfrm>
          <a:off x="609600" y="1981200"/>
          <a:ext cx="7848600" cy="4265295"/>
        </p:xfrm>
        <a:graphic>
          <a:graphicData uri="http://schemas.openxmlformats.org/drawingml/2006/table">
            <a:tbl>
              <a:tblPr firstRow="1" bandRow="1">
                <a:tableStyleId>{EB344D84-9AFB-497E-A393-DC336BA19D2E}</a:tableStyleId>
              </a:tblPr>
              <a:tblGrid>
                <a:gridCol w="1371600"/>
                <a:gridCol w="2286000"/>
                <a:gridCol w="2286000"/>
                <a:gridCol w="1905000"/>
              </a:tblGrid>
              <a:tr h="381000">
                <a:tc>
                  <a:txBody>
                    <a:bodyPr/>
                    <a:lstStyle/>
                    <a:p>
                      <a:pPr algn="ctr" fontAlgn="b"/>
                      <a:endParaRPr lang="en-US" sz="1600" b="1" i="0" u="none" strike="noStrike" dirty="0">
                        <a:solidFill>
                          <a:schemeClr val="tx1"/>
                        </a:solidFill>
                        <a:effectLst/>
                        <a:latin typeface="Calibri" pitchFamily="34" charset="0"/>
                        <a:cs typeface="Calibri" pitchFamily="34" charset="0"/>
                      </a:endParaRPr>
                    </a:p>
                  </a:txBody>
                  <a:tcPr marL="9525" marR="9525" marT="9525" marB="0" anchor="b"/>
                </a:tc>
                <a:tc>
                  <a:txBody>
                    <a:bodyPr/>
                    <a:lstStyle/>
                    <a:p>
                      <a:pPr algn="ctr" fontAlgn="t"/>
                      <a:r>
                        <a:rPr lang="en-US" sz="1600" u="none" strike="noStrike" dirty="0" smtClean="0">
                          <a:solidFill>
                            <a:schemeClr val="tx1"/>
                          </a:solidFill>
                          <a:effectLst/>
                          <a:latin typeface="Calibri" pitchFamily="34" charset="0"/>
                          <a:cs typeface="Calibri" pitchFamily="34" charset="0"/>
                        </a:rPr>
                        <a:t>Okumura-Hata [6]</a:t>
                      </a:r>
                      <a:endParaRPr lang="en-US" sz="1600" b="0" i="0" u="none" strike="noStrike" dirty="0">
                        <a:solidFill>
                          <a:schemeClr val="tx1"/>
                        </a:solidFill>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solidFill>
                            <a:schemeClr val="tx1"/>
                          </a:solidFill>
                          <a:effectLst/>
                          <a:latin typeface="Calibri" pitchFamily="34" charset="0"/>
                          <a:cs typeface="Calibri" pitchFamily="34" charset="0"/>
                        </a:rPr>
                        <a:t>ITU-R P.1546-4 [7]</a:t>
                      </a:r>
                      <a:endParaRPr lang="en-US" sz="1600" b="0" i="0" u="none" strike="noStrike" dirty="0">
                        <a:solidFill>
                          <a:schemeClr val="tx1"/>
                        </a:solidFill>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u="none" strike="noStrike" dirty="0" smtClean="0">
                          <a:solidFill>
                            <a:schemeClr val="tx1"/>
                          </a:solidFill>
                          <a:effectLst/>
                          <a:latin typeface="Calibri" pitchFamily="34" charset="0"/>
                          <a:cs typeface="Calibri" pitchFamily="34" charset="0"/>
                        </a:rPr>
                        <a:t>ITU-R P.1812-1 [8]</a:t>
                      </a:r>
                      <a:endParaRPr lang="en-US" sz="1600" b="0" i="0" u="none" strike="noStrike" dirty="0" smtClean="0">
                        <a:solidFill>
                          <a:schemeClr val="tx1"/>
                        </a:solidFill>
                        <a:effectLst/>
                        <a:latin typeface="Calibri" pitchFamily="34" charset="0"/>
                        <a:cs typeface="Calibri" pitchFamily="34" charset="0"/>
                      </a:endParaRPr>
                    </a:p>
                    <a:p>
                      <a:pPr algn="ctr" fontAlgn="t"/>
                      <a:endParaRPr lang="en-US" sz="1600" b="0" i="0" u="none" strike="noStrike" dirty="0">
                        <a:solidFill>
                          <a:schemeClr val="tx1"/>
                        </a:solidFill>
                        <a:effectLst/>
                        <a:latin typeface="Calibri" pitchFamily="34" charset="0"/>
                        <a:cs typeface="Calibri" pitchFamily="34" charset="0"/>
                      </a:endParaRPr>
                    </a:p>
                  </a:txBody>
                  <a:tcPr marL="9525" marR="9525" marT="9525" marB="0"/>
                </a:tc>
              </a:tr>
              <a:tr h="370840">
                <a:tc>
                  <a:txBody>
                    <a:bodyPr/>
                    <a:lstStyle/>
                    <a:p>
                      <a:pPr algn="l" fontAlgn="t"/>
                      <a:r>
                        <a:rPr lang="en-US" sz="1600" b="1" i="0" u="none" strike="noStrike" dirty="0" smtClean="0">
                          <a:effectLst/>
                          <a:latin typeface="Calibri" pitchFamily="34" charset="0"/>
                          <a:cs typeface="Calibri" pitchFamily="34" charset="0"/>
                        </a:rPr>
                        <a:t>Frequency</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150 MHz to 1.5 GHz</a:t>
                      </a:r>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30 MHz to 3 GHz</a:t>
                      </a:r>
                      <a:endParaRPr lang="en-US" sz="16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b="0" i="0" u="none" strike="noStrike" dirty="0" smtClean="0">
                          <a:effectLst/>
                          <a:latin typeface="Calibri" pitchFamily="34" charset="0"/>
                          <a:cs typeface="Calibri" pitchFamily="34" charset="0"/>
                        </a:rPr>
                        <a:t>30 MHz to 3 GHz</a:t>
                      </a:r>
                    </a:p>
                    <a:p>
                      <a:pPr algn="ctr" fontAlgn="t"/>
                      <a:endParaRPr lang="en-US" sz="1600" b="0" i="0" u="none" strike="noStrike" dirty="0">
                        <a:effectLst/>
                        <a:latin typeface="Calibri" pitchFamily="34" charset="0"/>
                        <a:cs typeface="Calibri" pitchFamily="34" charset="0"/>
                      </a:endParaRPr>
                    </a:p>
                  </a:txBody>
                  <a:tcPr marL="9525" marR="9525" marT="9525" marB="0"/>
                </a:tc>
              </a:tr>
              <a:tr h="560070">
                <a:tc>
                  <a:txBody>
                    <a:bodyPr/>
                    <a:lstStyle/>
                    <a:p>
                      <a:pPr algn="l" fontAlgn="t"/>
                      <a:r>
                        <a:rPr lang="en-US" sz="1600" b="1" u="none" strike="noStrike" dirty="0" smtClean="0">
                          <a:effectLst/>
                          <a:latin typeface="Calibri" pitchFamily="34" charset="0"/>
                          <a:cs typeface="Calibri" pitchFamily="34" charset="0"/>
                        </a:rPr>
                        <a:t>Transmission range</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effectLst/>
                          <a:latin typeface="Calibri" pitchFamily="34" charset="0"/>
                          <a:cs typeface="Calibri" pitchFamily="34" charset="0"/>
                        </a:rPr>
                        <a:t>1 to 20 km</a:t>
                      </a:r>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1 to 1000 km</a:t>
                      </a:r>
                    </a:p>
                    <a:p>
                      <a:pPr algn="ctr" fontAlgn="t"/>
                      <a:endParaRPr lang="en-US" sz="1600" b="0" i="0" u="none" strike="noStrike" dirty="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b="0" i="0" u="none" strike="noStrike" baseline="0" dirty="0" smtClean="0">
                          <a:effectLst/>
                          <a:latin typeface="Calibri" pitchFamily="34" charset="0"/>
                          <a:cs typeface="Calibri" pitchFamily="34" charset="0"/>
                        </a:rPr>
                        <a:t>0.25 to 3000 km</a:t>
                      </a:r>
                      <a:endParaRPr lang="en-US" sz="1600" b="0" i="0" u="none" strike="noStrike" dirty="0">
                        <a:effectLst/>
                        <a:latin typeface="Calibri" pitchFamily="34" charset="0"/>
                        <a:cs typeface="Calibri" pitchFamily="34" charset="0"/>
                      </a:endParaRPr>
                    </a:p>
                  </a:txBody>
                  <a:tcPr marL="9525" marR="9525" marT="9525" marB="0"/>
                </a:tc>
              </a:tr>
              <a:tr h="370840">
                <a:tc>
                  <a:txBody>
                    <a:bodyPr/>
                    <a:lstStyle/>
                    <a:p>
                      <a:pPr algn="l" fontAlgn="t"/>
                      <a:r>
                        <a:rPr lang="en-US" sz="1600" b="1" u="none" strike="noStrike" dirty="0" smtClean="0">
                          <a:effectLst/>
                          <a:latin typeface="Calibri" pitchFamily="34" charset="0"/>
                          <a:cs typeface="Calibri" pitchFamily="34" charset="0"/>
                        </a:rPr>
                        <a:t>BS antenna</a:t>
                      </a:r>
                      <a:r>
                        <a:rPr lang="en-US" sz="1600" b="1" u="none" strike="noStrike" baseline="0" dirty="0" smtClean="0">
                          <a:effectLst/>
                          <a:latin typeface="Calibri" pitchFamily="34" charset="0"/>
                          <a:cs typeface="Calibri" pitchFamily="34" charset="0"/>
                        </a:rPr>
                        <a:t> height</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30 to 200 m</a:t>
                      </a:r>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effectLst/>
                          <a:latin typeface="Calibri" pitchFamily="34" charset="0"/>
                          <a:cs typeface="Calibri" pitchFamily="34" charset="0"/>
                        </a:rPr>
                        <a:t>&lt; 3000</a:t>
                      </a:r>
                      <a:r>
                        <a:rPr lang="en-US" sz="1600" u="none" strike="noStrike" baseline="0" dirty="0" smtClean="0">
                          <a:effectLst/>
                          <a:latin typeface="Calibri" pitchFamily="34" charset="0"/>
                          <a:cs typeface="Calibri" pitchFamily="34" charset="0"/>
                        </a:rPr>
                        <a:t> m; </a:t>
                      </a:r>
                    </a:p>
                    <a:p>
                      <a:pPr algn="ctr" fontAlgn="t"/>
                      <a:r>
                        <a:rPr lang="en-US" sz="1600" u="none" strike="noStrike" baseline="0" dirty="0" smtClean="0">
                          <a:effectLst/>
                          <a:latin typeface="Calibri" pitchFamily="34" charset="0"/>
                          <a:cs typeface="Calibri" pitchFamily="34" charset="0"/>
                        </a:rPr>
                        <a:t>interpolation  for  &lt; 10 m</a:t>
                      </a:r>
                      <a:endParaRPr lang="en-US" sz="1600" b="0" i="0" u="none" strike="noStrike" baseline="0" dirty="0">
                        <a:effectLst/>
                        <a:latin typeface="Calibri" pitchFamily="34" charset="0"/>
                        <a:cs typeface="Calibri" pitchFamily="34" charset="0"/>
                      </a:endParaRPr>
                    </a:p>
                    <a:p>
                      <a:pPr algn="ctr" fontAlgn="t"/>
                      <a:endParaRPr lang="en-US" sz="1600" u="none" strike="noStrike" baseline="0" dirty="0" smtClean="0">
                        <a:effectLst/>
                        <a:latin typeface="Calibri" pitchFamily="34" charset="0"/>
                        <a:cs typeface="Calibri" pitchFamily="34" charset="0"/>
                      </a:endParaRPr>
                    </a:p>
                  </a:txBody>
                  <a:tcPr marL="9525" marR="9525" marT="9525" marB="0" anchor="b"/>
                </a:tc>
                <a:tc>
                  <a:txBody>
                    <a:bodyPr/>
                    <a:lstStyle/>
                    <a:p>
                      <a:pPr algn="ctr" fontAlgn="b"/>
                      <a:r>
                        <a:rPr lang="en-US" sz="1600" b="0" i="0" u="none" strike="noStrike" baseline="0" dirty="0" smtClean="0">
                          <a:effectLst/>
                          <a:latin typeface="Calibri" pitchFamily="34" charset="0"/>
                          <a:cs typeface="Calibri" pitchFamily="34" charset="0"/>
                        </a:rPr>
                        <a:t>1 to 3000 m </a:t>
                      </a:r>
                    </a:p>
                    <a:p>
                      <a:pPr algn="ctr" fontAlgn="b"/>
                      <a:endParaRPr lang="en-US" sz="1600" b="0" i="0" u="none" strike="noStrike" baseline="0" dirty="0" smtClean="0">
                        <a:effectLst/>
                        <a:latin typeface="Calibri" pitchFamily="34" charset="0"/>
                        <a:cs typeface="Calibri" pitchFamily="34" charset="0"/>
                      </a:endParaRPr>
                    </a:p>
                    <a:p>
                      <a:pPr algn="ctr" fontAlgn="b"/>
                      <a:endParaRPr lang="en-US" sz="1600" b="0" i="0" u="none" strike="noStrike" dirty="0">
                        <a:effectLst/>
                        <a:latin typeface="Calibri" pitchFamily="34" charset="0"/>
                        <a:cs typeface="Calibri" pitchFamily="34" charset="0"/>
                      </a:endParaRPr>
                    </a:p>
                  </a:txBody>
                  <a:tcPr marL="9525" marR="9525" marT="9525" marB="0" anchor="b"/>
                </a:tc>
              </a:tr>
              <a:tr h="370840">
                <a:tc>
                  <a:txBody>
                    <a:bodyPr/>
                    <a:lstStyle/>
                    <a:p>
                      <a:pPr algn="l" fontAlgn="t"/>
                      <a:r>
                        <a:rPr lang="en-US" sz="1600" b="1" u="none" strike="noStrike" dirty="0" smtClean="0">
                          <a:effectLst/>
                          <a:latin typeface="Calibri" pitchFamily="34" charset="0"/>
                          <a:cs typeface="Calibri" pitchFamily="34" charset="0"/>
                        </a:rPr>
                        <a:t>MS antenna</a:t>
                      </a:r>
                      <a:r>
                        <a:rPr lang="en-US" sz="1600" b="1" u="none" strike="noStrike" baseline="0" dirty="0" smtClean="0">
                          <a:effectLst/>
                          <a:latin typeface="Calibri" pitchFamily="34" charset="0"/>
                          <a:cs typeface="Calibri" pitchFamily="34" charset="0"/>
                        </a:rPr>
                        <a:t> height</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1</a:t>
                      </a:r>
                      <a:r>
                        <a:rPr lang="en-US" sz="1600" b="0" i="0" u="none" strike="noStrike" baseline="0" dirty="0" smtClean="0">
                          <a:effectLst/>
                          <a:latin typeface="Calibri" pitchFamily="34" charset="0"/>
                          <a:cs typeface="Calibri" pitchFamily="34" charset="0"/>
                        </a:rPr>
                        <a:t> to 10 m; </a:t>
                      </a:r>
                    </a:p>
                    <a:p>
                      <a:pPr algn="ctr" fontAlgn="t"/>
                      <a:r>
                        <a:rPr lang="en-US" sz="1600" b="0" i="0" u="none" strike="noStrike" baseline="0" dirty="0" smtClean="0">
                          <a:effectLst/>
                          <a:latin typeface="Calibri" pitchFamily="34" charset="0"/>
                          <a:cs typeface="Calibri" pitchFamily="34" charset="0"/>
                        </a:rPr>
                        <a:t>with correction factor</a:t>
                      </a:r>
                      <a:endParaRPr lang="en-US" sz="1600" b="0" i="0" u="none" strike="noStrike" dirty="0">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effectLst/>
                          <a:latin typeface="Calibri" pitchFamily="34" charset="0"/>
                          <a:cs typeface="Calibri" pitchFamily="34" charset="0"/>
                        </a:rPr>
                        <a:t> ≥</a:t>
                      </a:r>
                      <a:r>
                        <a:rPr lang="en-US" sz="1600" u="none" strike="noStrike" baseline="0" dirty="0" smtClean="0">
                          <a:effectLst/>
                          <a:latin typeface="Calibri" pitchFamily="34" charset="0"/>
                          <a:cs typeface="Calibri" pitchFamily="34" charset="0"/>
                        </a:rPr>
                        <a:t> </a:t>
                      </a:r>
                      <a:r>
                        <a:rPr lang="en-US" sz="1600" u="none" strike="noStrike" dirty="0" smtClean="0">
                          <a:effectLst/>
                          <a:latin typeface="Calibri" pitchFamily="34" charset="0"/>
                          <a:cs typeface="Calibri" pitchFamily="34" charset="0"/>
                        </a:rPr>
                        <a:t>1 m and  &lt; 3000 m;</a:t>
                      </a:r>
                      <a:endParaRPr lang="en-US" sz="1600" u="none" strike="noStrike" baseline="0" dirty="0" smtClean="0">
                        <a:effectLst/>
                        <a:latin typeface="Calibri" pitchFamily="34" charset="0"/>
                        <a:cs typeface="Calibri" pitchFamily="34" charset="0"/>
                      </a:endParaRPr>
                    </a:p>
                    <a:p>
                      <a:pPr algn="ctr" fontAlgn="t"/>
                      <a:r>
                        <a:rPr lang="en-US" sz="1600" u="none" strike="noStrike" dirty="0" smtClean="0">
                          <a:effectLst/>
                          <a:latin typeface="Calibri" pitchFamily="34" charset="0"/>
                          <a:cs typeface="Calibri" pitchFamily="34" charset="0"/>
                        </a:rPr>
                        <a:t>with correction for </a:t>
                      </a:r>
                    </a:p>
                    <a:p>
                      <a:pPr algn="ctr" fontAlgn="t"/>
                      <a:r>
                        <a:rPr lang="en-US" sz="1600" u="none" strike="noStrike" dirty="0" smtClean="0">
                          <a:effectLst/>
                          <a:latin typeface="Calibri" pitchFamily="34" charset="0"/>
                          <a:cs typeface="Calibri" pitchFamily="34" charset="0"/>
                        </a:rPr>
                        <a:t>clutter height</a:t>
                      </a: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b="0" i="0" u="none" strike="noStrike" baseline="0" dirty="0" smtClean="0">
                          <a:effectLst/>
                          <a:latin typeface="Calibri" pitchFamily="34" charset="0"/>
                          <a:cs typeface="Calibri" pitchFamily="34" charset="0"/>
                        </a:rPr>
                        <a:t>1 to 3000 m </a:t>
                      </a:r>
                      <a:endParaRPr lang="en-US" sz="1600" b="0" i="0" u="none" strike="noStrike" dirty="0" smtClean="0">
                        <a:effectLst/>
                        <a:latin typeface="Calibri" pitchFamily="34" charset="0"/>
                        <a:cs typeface="Calibri" pitchFamily="34" charset="0"/>
                      </a:endParaRPr>
                    </a:p>
                    <a:p>
                      <a:pPr algn="ctr" fontAlgn="t"/>
                      <a:endParaRPr lang="en-US" sz="1600" u="none" strike="noStrike" dirty="0" smtClean="0">
                        <a:effectLst/>
                        <a:latin typeface="Calibri" pitchFamily="34" charset="0"/>
                        <a:cs typeface="Calibri" pitchFamily="34" charset="0"/>
                      </a:endParaRPr>
                    </a:p>
                  </a:txBody>
                  <a:tcPr marL="9525" marR="9525" marT="9525" marB="0"/>
                </a:tc>
              </a:tr>
              <a:tr h="370840">
                <a:tc>
                  <a:txBody>
                    <a:bodyPr/>
                    <a:lstStyle/>
                    <a:p>
                      <a:pPr algn="l" fontAlgn="t"/>
                      <a:r>
                        <a:rPr lang="en-US" sz="1600" b="1" i="0" u="none" strike="noStrike" dirty="0" smtClean="0">
                          <a:effectLst/>
                          <a:latin typeface="Calibri" pitchFamily="34" charset="0"/>
                          <a:cs typeface="Calibri" pitchFamily="34" charset="0"/>
                        </a:rPr>
                        <a:t>Environment</a:t>
                      </a:r>
                      <a:endParaRPr lang="en-US" sz="1600" b="1" i="0" u="none" strike="noStrike" dirty="0">
                        <a:effectLst/>
                        <a:latin typeface="Calibri" pitchFamily="34" charset="0"/>
                        <a:cs typeface="Calibri" pitchFamily="34" charset="0"/>
                      </a:endParaRPr>
                    </a:p>
                  </a:txBody>
                  <a:tcPr marL="9525" marR="9525" marT="9525" marB="0"/>
                </a:tc>
                <a:tc>
                  <a:txBody>
                    <a:bodyPr/>
                    <a:lstStyle/>
                    <a:p>
                      <a:pPr algn="ctr" fontAlgn="t"/>
                      <a:r>
                        <a:rPr lang="en-US" sz="1600" b="0" i="0" u="none" strike="noStrike" dirty="0" smtClean="0">
                          <a:effectLst/>
                          <a:latin typeface="Calibri" pitchFamily="34" charset="0"/>
                          <a:cs typeface="Calibri" pitchFamily="34" charset="0"/>
                        </a:rPr>
                        <a:t>Mid/Small Urban,</a:t>
                      </a:r>
                      <a:r>
                        <a:rPr lang="en-US" sz="1600" b="0" i="0" u="none" strike="noStrike" baseline="0" dirty="0" smtClean="0">
                          <a:effectLst/>
                          <a:latin typeface="Calibri" pitchFamily="34" charset="0"/>
                          <a:cs typeface="Calibri" pitchFamily="34" charset="0"/>
                        </a:rPr>
                        <a:t> </a:t>
                      </a:r>
                    </a:p>
                    <a:p>
                      <a:pPr algn="ctr" fontAlgn="t"/>
                      <a:r>
                        <a:rPr lang="en-US" sz="1600" b="0" i="0" u="none" strike="noStrike" baseline="0" dirty="0" smtClean="0">
                          <a:effectLst/>
                          <a:latin typeface="Calibri" pitchFamily="34" charset="0"/>
                          <a:cs typeface="Calibri" pitchFamily="34" charset="0"/>
                        </a:rPr>
                        <a:t>Large Urban, Suburban, Rural (Open)</a:t>
                      </a:r>
                      <a:endParaRPr lang="en-US" sz="1600" b="0" i="0" u="none" strike="noStrike" dirty="0" smtClean="0">
                        <a:effectLst/>
                        <a:latin typeface="Calibri" pitchFamily="34" charset="0"/>
                        <a:cs typeface="Calibri" pitchFamily="34" charset="0"/>
                      </a:endParaRPr>
                    </a:p>
                  </a:txBody>
                  <a:tcPr marL="9525" marR="9525" marT="9525"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600" u="none" strike="noStrike" baseline="0" dirty="0" smtClean="0">
                          <a:effectLst/>
                          <a:latin typeface="Calibri" pitchFamily="34" charset="0"/>
                          <a:cs typeface="Calibri" pitchFamily="34" charset="0"/>
                        </a:rPr>
                        <a:t>Dense Urban, Urban, Suburban, Rural, </a:t>
                      </a:r>
                    </a:p>
                    <a:p>
                      <a:pPr marL="0" marR="0" indent="0" algn="ctr" defTabSz="914400" rtl="0" eaLnBrk="1" fontAlgn="t" latinLnBrk="0" hangingPunct="1">
                        <a:lnSpc>
                          <a:spcPct val="100000"/>
                        </a:lnSpc>
                        <a:spcBef>
                          <a:spcPts val="0"/>
                        </a:spcBef>
                        <a:spcAft>
                          <a:spcPts val="0"/>
                        </a:spcAft>
                        <a:buClrTx/>
                        <a:buSzTx/>
                        <a:buFontTx/>
                        <a:buNone/>
                        <a:tabLst/>
                        <a:defRPr/>
                      </a:pPr>
                      <a:r>
                        <a:rPr lang="en-US" sz="1600" i="0" u="none" strike="noStrike" baseline="0" dirty="0" smtClean="0">
                          <a:effectLst/>
                          <a:latin typeface="Calibri" pitchFamily="34" charset="0"/>
                          <a:cs typeface="Calibri" pitchFamily="34" charset="0"/>
                        </a:rPr>
                        <a:t>Warm Sea, Cold Sea,</a:t>
                      </a:r>
                    </a:p>
                    <a:p>
                      <a:pPr marL="0" marR="0" indent="0" algn="ctr" defTabSz="914400" rtl="0" eaLnBrk="1" fontAlgn="t" latinLnBrk="0" hangingPunct="1">
                        <a:lnSpc>
                          <a:spcPct val="100000"/>
                        </a:lnSpc>
                        <a:spcBef>
                          <a:spcPts val="0"/>
                        </a:spcBef>
                        <a:spcAft>
                          <a:spcPts val="0"/>
                        </a:spcAft>
                        <a:buClrTx/>
                        <a:buSzTx/>
                        <a:buFontTx/>
                        <a:buNone/>
                        <a:tabLst/>
                        <a:defRPr/>
                      </a:pPr>
                      <a:r>
                        <a:rPr lang="en-US" sz="1600" i="0" u="none" strike="noStrike" baseline="0" dirty="0" smtClean="0">
                          <a:effectLst/>
                          <a:latin typeface="Calibri" pitchFamily="34" charset="0"/>
                          <a:cs typeface="Calibri" pitchFamily="34" charset="0"/>
                        </a:rPr>
                        <a:t> Mixed Land-Sea</a:t>
                      </a:r>
                      <a:endParaRPr lang="en-US" sz="1600" i="0" u="none" strike="noStrike" dirty="0" smtClean="0">
                        <a:effectLst/>
                        <a:latin typeface="Calibri" pitchFamily="34" charset="0"/>
                        <a:cs typeface="Calibri" pitchFamily="34" charset="0"/>
                      </a:endParaRPr>
                    </a:p>
                    <a:p>
                      <a:pPr algn="ctr" fontAlgn="t"/>
                      <a:endParaRPr lang="en-US" sz="1600" u="none" strike="noStrike" dirty="0" smtClean="0">
                        <a:effectLst/>
                        <a:latin typeface="Calibri" pitchFamily="34" charset="0"/>
                        <a:cs typeface="Calibri" pitchFamily="34" charset="0"/>
                      </a:endParaRPr>
                    </a:p>
                  </a:txBody>
                  <a:tcPr marL="9525" marR="9525" marT="9525" marB="0"/>
                </a:tc>
                <a:tc>
                  <a:txBody>
                    <a:bodyPr/>
                    <a:lstStyle/>
                    <a:p>
                      <a:pPr algn="ctr" fontAlgn="t"/>
                      <a:r>
                        <a:rPr lang="en-US" sz="1600" u="none" strike="noStrike" dirty="0" smtClean="0">
                          <a:effectLst/>
                          <a:latin typeface="Calibri" pitchFamily="34" charset="0"/>
                          <a:cs typeface="Calibri" pitchFamily="34" charset="0"/>
                        </a:rPr>
                        <a:t>Dense Urban, Urban/Trees, Suburban, Open,</a:t>
                      </a:r>
                      <a:r>
                        <a:rPr lang="en-US" sz="1600" u="none" strike="noStrike" baseline="0" dirty="0" smtClean="0">
                          <a:effectLst/>
                          <a:latin typeface="Calibri" pitchFamily="34" charset="0"/>
                          <a:cs typeface="Calibri" pitchFamily="34" charset="0"/>
                        </a:rPr>
                        <a:t> Coastal, Sea</a:t>
                      </a:r>
                      <a:endParaRPr lang="en-US" sz="1600" u="none" strike="noStrike" dirty="0" smtClean="0">
                        <a:effectLst/>
                        <a:latin typeface="Calibri" pitchFamily="34" charset="0"/>
                        <a:cs typeface="Calibri" pitchFamily="34" charset="0"/>
                      </a:endParaRPr>
                    </a:p>
                  </a:txBody>
                  <a:tcPr marL="9525" marR="9525" marT="9525" marB="0"/>
                </a:tc>
              </a:tr>
            </a:tbl>
          </a:graphicData>
        </a:graphic>
      </p:graphicFrame>
    </p:spTree>
    <p:extLst>
      <p:ext uri="{BB962C8B-B14F-4D97-AF65-F5344CB8AC3E}">
        <p14:creationId xmlns:p14="http://schemas.microsoft.com/office/powerpoint/2010/main" xmlns="" val="40712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828800"/>
            <a:ext cx="8229600" cy="4267200"/>
          </a:xfrm>
        </p:spPr>
        <p:txBody>
          <a:bodyPr/>
          <a:lstStyle/>
          <a:p>
            <a:pPr>
              <a:lnSpc>
                <a:spcPts val="2800"/>
              </a:lnSpc>
            </a:pPr>
            <a:r>
              <a:rPr lang="en-US" sz="2800" dirty="0" smtClean="0"/>
              <a:t>ITU-R P.1546-4</a:t>
            </a:r>
          </a:p>
          <a:p>
            <a:pPr lvl="1">
              <a:lnSpc>
                <a:spcPts val="2800"/>
              </a:lnSpc>
            </a:pPr>
            <a:r>
              <a:rPr lang="en-US" sz="2000" dirty="0" smtClean="0"/>
              <a:t>Terrain </a:t>
            </a:r>
            <a:r>
              <a:rPr lang="en-US" sz="2000" dirty="0"/>
              <a:t>database is </a:t>
            </a:r>
            <a:r>
              <a:rPr lang="en-US" dirty="0"/>
              <a:t>optional (unneeded for detailed path loss calc.)</a:t>
            </a:r>
            <a:endParaRPr lang="en-US" sz="2000" dirty="0" smtClean="0"/>
          </a:p>
          <a:p>
            <a:pPr lvl="1">
              <a:lnSpc>
                <a:spcPts val="2800"/>
              </a:lnSpc>
            </a:pPr>
            <a:r>
              <a:rPr lang="en-US" sz="2000" dirty="0" smtClean="0"/>
              <a:t>Includes:  % time and % location variability, clutter ht. at the terminal</a:t>
            </a:r>
          </a:p>
          <a:p>
            <a:pPr lvl="1">
              <a:lnSpc>
                <a:spcPts val="2800"/>
              </a:lnSpc>
            </a:pPr>
            <a:r>
              <a:rPr lang="en-US" sz="2000" dirty="0" err="1" smtClean="0"/>
              <a:t>Unreciprocal</a:t>
            </a:r>
            <a:r>
              <a:rPr lang="en-US" sz="2000" dirty="0" smtClean="0"/>
              <a:t> BS and terminal designation</a:t>
            </a:r>
          </a:p>
          <a:p>
            <a:pPr marL="342900" lvl="1" indent="-342900">
              <a:lnSpc>
                <a:spcPts val="2800"/>
              </a:lnSpc>
              <a:buFontTx/>
              <a:buChar char="•"/>
            </a:pPr>
            <a:r>
              <a:rPr lang="en-US" sz="2800" dirty="0"/>
              <a:t>ITU-R </a:t>
            </a:r>
            <a:r>
              <a:rPr lang="en-US" sz="2800" dirty="0" smtClean="0"/>
              <a:t>P.1812-1 (</a:t>
            </a:r>
            <a:r>
              <a:rPr lang="en-US" sz="2800" dirty="0"/>
              <a:t>≈ ITU-R P.1546-4 </a:t>
            </a:r>
            <a:r>
              <a:rPr lang="en-US" sz="2800" dirty="0">
                <a:solidFill>
                  <a:srgbClr val="FF0000"/>
                </a:solidFill>
              </a:rPr>
              <a:t>+</a:t>
            </a:r>
            <a:r>
              <a:rPr lang="en-US" sz="2800" dirty="0"/>
              <a:t> terrain </a:t>
            </a:r>
            <a:r>
              <a:rPr lang="en-US" sz="2800" dirty="0" smtClean="0"/>
              <a:t>profile)</a:t>
            </a:r>
            <a:endParaRPr lang="en-US" sz="2800" dirty="0"/>
          </a:p>
          <a:p>
            <a:pPr lvl="1">
              <a:lnSpc>
                <a:spcPts val="2800"/>
              </a:lnSpc>
            </a:pPr>
            <a:r>
              <a:rPr lang="en-US" sz="2000" dirty="0" smtClean="0"/>
              <a:t>Requires terrain database</a:t>
            </a:r>
          </a:p>
          <a:p>
            <a:pPr lvl="1">
              <a:lnSpc>
                <a:spcPts val="2800"/>
              </a:lnSpc>
            </a:pPr>
            <a:r>
              <a:rPr lang="en-US" sz="2000" dirty="0" smtClean="0"/>
              <a:t>Includes:  % time and % location variability, building entry loss</a:t>
            </a:r>
          </a:p>
          <a:p>
            <a:pPr lvl="1">
              <a:lnSpc>
                <a:spcPts val="2800"/>
              </a:lnSpc>
            </a:pPr>
            <a:r>
              <a:rPr lang="en-US" dirty="0" smtClean="0"/>
              <a:t>Suggested </a:t>
            </a:r>
            <a:r>
              <a:rPr lang="en-US" dirty="0"/>
              <a:t>to be used for system deployment</a:t>
            </a:r>
          </a:p>
          <a:p>
            <a:pPr>
              <a:lnSpc>
                <a:spcPts val="2800"/>
              </a:lnSpc>
            </a:pPr>
            <a:r>
              <a:rPr lang="en-US" dirty="0"/>
              <a:t>Okumura-Hata</a:t>
            </a:r>
          </a:p>
          <a:p>
            <a:pPr lvl="1">
              <a:lnSpc>
                <a:spcPts val="2800"/>
              </a:lnSpc>
            </a:pPr>
            <a:r>
              <a:rPr lang="en-US" dirty="0"/>
              <a:t>Straightforward </a:t>
            </a:r>
            <a:r>
              <a:rPr lang="en-US" dirty="0" smtClean="0"/>
              <a:t>calculation</a:t>
            </a:r>
          </a:p>
          <a:p>
            <a:pPr lvl="1"/>
            <a:r>
              <a:rPr lang="en-US" dirty="0"/>
              <a:t>Number of calculation steps: </a:t>
            </a:r>
            <a:r>
              <a:rPr lang="en-US" dirty="0" smtClean="0"/>
              <a:t>  Okumura-Hata  </a:t>
            </a:r>
            <a:r>
              <a:rPr lang="en-US" dirty="0">
                <a:solidFill>
                  <a:srgbClr val="FF0000"/>
                </a:solidFill>
              </a:rPr>
              <a:t>&lt;</a:t>
            </a:r>
            <a:r>
              <a:rPr lang="en-US" dirty="0"/>
              <a:t>  P.1546-4  </a:t>
            </a:r>
            <a:r>
              <a:rPr lang="en-US" dirty="0">
                <a:solidFill>
                  <a:srgbClr val="FF0000"/>
                </a:solidFill>
              </a:rPr>
              <a:t>&lt;</a:t>
            </a:r>
            <a:r>
              <a:rPr lang="en-US" dirty="0"/>
              <a:t>  P.1812-1</a:t>
            </a:r>
          </a:p>
          <a:p>
            <a:pPr>
              <a:lnSpc>
                <a:spcPts val="2800"/>
              </a:lnSpc>
            </a:pPr>
            <a:endParaRPr lang="en-US" sz="2800" dirty="0" smtClean="0"/>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7</a:t>
            </a:fld>
            <a:endParaRPr lang="en-US" dirty="0"/>
          </a:p>
        </p:txBody>
      </p:sp>
      <p:sp>
        <p:nvSpPr>
          <p:cNvPr id="13" name="Title 5"/>
          <p:cNvSpPr>
            <a:spLocks noGrp="1"/>
          </p:cNvSpPr>
          <p:nvPr>
            <p:ph type="title"/>
          </p:nvPr>
        </p:nvSpPr>
        <p:spPr>
          <a:xfrm>
            <a:off x="533400" y="685800"/>
            <a:ext cx="8153400" cy="1066800"/>
          </a:xfrm>
        </p:spPr>
        <p:txBody>
          <a:bodyPr/>
          <a:lstStyle/>
          <a:p>
            <a:r>
              <a:rPr lang="en-US" dirty="0"/>
              <a:t>Path </a:t>
            </a:r>
            <a:r>
              <a:rPr lang="en-US" dirty="0" smtClean="0"/>
              <a:t>loss model comparison:</a:t>
            </a:r>
            <a:br>
              <a:rPr lang="en-US" dirty="0" smtClean="0"/>
            </a:br>
            <a:r>
              <a:rPr lang="en-US" sz="2800" dirty="0" smtClean="0"/>
              <a:t>P.1546-4 is selected rather than P.1812-1</a:t>
            </a:r>
            <a:endParaRPr lang="en-US" sz="2800" dirty="0"/>
          </a:p>
        </p:txBody>
      </p:sp>
    </p:spTree>
    <p:extLst>
      <p:ext uri="{BB962C8B-B14F-4D97-AF65-F5344CB8AC3E}">
        <p14:creationId xmlns:p14="http://schemas.microsoft.com/office/powerpoint/2010/main" xmlns="" val="33896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1752600" y="1676400"/>
            <a:ext cx="5599286" cy="4680000"/>
          </a:xfrm>
        </p:spPr>
      </p:pic>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8</a:t>
            </a:fld>
            <a:endParaRPr lang="en-US" dirty="0"/>
          </a:p>
        </p:txBody>
      </p:sp>
      <p:sp>
        <p:nvSpPr>
          <p:cNvPr id="8" name="TextBox 7"/>
          <p:cNvSpPr txBox="1"/>
          <p:nvPr/>
        </p:nvSpPr>
        <p:spPr>
          <a:xfrm>
            <a:off x="2397457" y="2060807"/>
            <a:ext cx="3200399" cy="692497"/>
          </a:xfrm>
          <a:prstGeom prst="rect">
            <a:avLst/>
          </a:prstGeom>
          <a:solidFill>
            <a:schemeClr val="bg1"/>
          </a:solidFill>
        </p:spPr>
        <p:txBody>
          <a:bodyPr wrap="square" rtlCol="0">
            <a:spAutoFit/>
          </a:bodyPr>
          <a:lstStyle/>
          <a:p>
            <a:r>
              <a:rPr lang="en-US" sz="1300" u="sng" dirty="0" smtClean="0">
                <a:latin typeface="Calibri" pitchFamily="34" charset="0"/>
                <a:cs typeface="Calibri" pitchFamily="34" charset="0"/>
              </a:rPr>
              <a:t>For ITU-R P.1546-4 curves:</a:t>
            </a:r>
          </a:p>
          <a:p>
            <a:r>
              <a:rPr lang="en-US" sz="1300" dirty="0">
                <a:latin typeface="Calibri" pitchFamily="34" charset="0"/>
                <a:cs typeface="Calibri" pitchFamily="34" charset="0"/>
              </a:rPr>
              <a:t>• </a:t>
            </a:r>
            <a:r>
              <a:rPr lang="en-US" sz="1300" dirty="0" smtClean="0">
                <a:latin typeface="Calibri" pitchFamily="34" charset="0"/>
                <a:cs typeface="Calibri" pitchFamily="34" charset="0"/>
              </a:rPr>
              <a:t>% </a:t>
            </a:r>
            <a:r>
              <a:rPr lang="en-US" sz="1300" dirty="0">
                <a:latin typeface="Calibri" pitchFamily="34" charset="0"/>
                <a:cs typeface="Calibri" pitchFamily="34" charset="0"/>
              </a:rPr>
              <a:t>loc. </a:t>
            </a:r>
            <a:r>
              <a:rPr lang="en-US" sz="1300" dirty="0" smtClean="0">
                <a:latin typeface="Calibri" pitchFamily="34" charset="0"/>
                <a:cs typeface="Calibri" pitchFamily="34" charset="0"/>
              </a:rPr>
              <a:t>: </a:t>
            </a:r>
            <a:r>
              <a:rPr lang="en-US" sz="1300" dirty="0">
                <a:latin typeface="Calibri" pitchFamily="34" charset="0"/>
                <a:cs typeface="Calibri" pitchFamily="34" charset="0"/>
              </a:rPr>
              <a:t>path loss exceeded at </a:t>
            </a:r>
            <a:r>
              <a:rPr lang="en-US" sz="1300" dirty="0" smtClean="0">
                <a:latin typeface="Calibri" pitchFamily="34" charset="0"/>
                <a:cs typeface="Calibri" pitchFamily="34" charset="0"/>
              </a:rPr>
              <a:t>% locations</a:t>
            </a:r>
          </a:p>
          <a:p>
            <a:r>
              <a:rPr lang="en-US" sz="1300" dirty="0">
                <a:latin typeface="Calibri" pitchFamily="34" charset="0"/>
                <a:cs typeface="Calibri" pitchFamily="34" charset="0"/>
              </a:rPr>
              <a:t>• 15 m </a:t>
            </a:r>
            <a:r>
              <a:rPr lang="en-US" sz="1300" dirty="0" smtClean="0">
                <a:latin typeface="Calibri" pitchFamily="34" charset="0"/>
                <a:cs typeface="Calibri" pitchFamily="34" charset="0"/>
              </a:rPr>
              <a:t>clutter </a:t>
            </a:r>
            <a:r>
              <a:rPr lang="en-US" sz="1300" dirty="0">
                <a:latin typeface="Calibri" pitchFamily="34" charset="0"/>
                <a:cs typeface="Calibri" pitchFamily="34" charset="0"/>
              </a:rPr>
              <a:t>height </a:t>
            </a:r>
            <a:r>
              <a:rPr lang="en-US" sz="1300" dirty="0" smtClean="0">
                <a:latin typeface="Calibri" pitchFamily="34" charset="0"/>
                <a:cs typeface="Calibri" pitchFamily="34" charset="0"/>
              </a:rPr>
              <a:t>at the terminal</a:t>
            </a:r>
            <a:endParaRPr lang="en-US" sz="1300" dirty="0">
              <a:latin typeface="Calibri" pitchFamily="34" charset="0"/>
              <a:cs typeface="Calibri" pitchFamily="34" charset="0"/>
            </a:endParaRPr>
          </a:p>
        </p:txBody>
      </p:sp>
      <p:sp>
        <p:nvSpPr>
          <p:cNvPr id="9" name="Title 5"/>
          <p:cNvSpPr>
            <a:spLocks noGrp="1"/>
          </p:cNvSpPr>
          <p:nvPr>
            <p:ph type="title"/>
          </p:nvPr>
        </p:nvSpPr>
        <p:spPr>
          <a:xfrm>
            <a:off x="685800" y="685800"/>
            <a:ext cx="7772400" cy="1066800"/>
          </a:xfrm>
        </p:spPr>
        <p:txBody>
          <a:bodyPr/>
          <a:lstStyle/>
          <a:p>
            <a:r>
              <a:rPr lang="en-US" dirty="0"/>
              <a:t>Path loss </a:t>
            </a:r>
            <a:r>
              <a:rPr lang="en-US" dirty="0" smtClean="0"/>
              <a:t>comparison at 900 MHz</a:t>
            </a:r>
            <a:endParaRPr lang="en-US" dirty="0">
              <a:solidFill>
                <a:srgbClr val="C00000"/>
              </a:solidFill>
            </a:endParaRPr>
          </a:p>
        </p:txBody>
      </p:sp>
    </p:spTree>
    <p:extLst>
      <p:ext uri="{BB962C8B-B14F-4D97-AF65-F5344CB8AC3E}">
        <p14:creationId xmlns:p14="http://schemas.microsoft.com/office/powerpoint/2010/main" xmlns="" val="292358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267200"/>
          </a:xfrm>
        </p:spPr>
        <p:txBody>
          <a:bodyPr/>
          <a:lstStyle/>
          <a:p>
            <a:r>
              <a:rPr lang="en-US" dirty="0"/>
              <a:t>Recommended path loss model </a:t>
            </a:r>
            <a:r>
              <a:rPr lang="en-US" dirty="0">
                <a:solidFill>
                  <a:srgbClr val="C00000"/>
                </a:solidFill>
              </a:rPr>
              <a:t>for the 900 MHz band</a:t>
            </a:r>
            <a:r>
              <a:rPr lang="en-US" dirty="0"/>
              <a:t>:   Okumura-Hata</a:t>
            </a:r>
          </a:p>
          <a:p>
            <a:pPr lvl="1"/>
            <a:r>
              <a:rPr lang="en-US" dirty="0"/>
              <a:t>Close enough to the median path </a:t>
            </a:r>
            <a:r>
              <a:rPr lang="en-US" dirty="0" smtClean="0"/>
              <a:t>loss of P.1546-4  </a:t>
            </a:r>
            <a:r>
              <a:rPr lang="en-US" dirty="0"/>
              <a:t>for the intended transmission </a:t>
            </a:r>
            <a:r>
              <a:rPr lang="en-US" dirty="0" smtClean="0"/>
              <a:t>range</a:t>
            </a:r>
          </a:p>
          <a:p>
            <a:pPr lvl="1"/>
            <a:r>
              <a:rPr lang="en-US" dirty="0" smtClean="0"/>
              <a:t>Path loss is easier to obtain for TG4k system simulations</a:t>
            </a:r>
            <a:endParaRPr lang="en-US" sz="2800" dirty="0" smtClean="0"/>
          </a:p>
          <a:p>
            <a:r>
              <a:rPr lang="en-US" sz="2800" dirty="0" smtClean="0"/>
              <a:t>Okumura-Hata and P.1546-4</a:t>
            </a:r>
          </a:p>
          <a:p>
            <a:pPr lvl="1"/>
            <a:r>
              <a:rPr lang="en-US" dirty="0" smtClean="0"/>
              <a:t>Similar from 1 to 10 km for the 50% loc</a:t>
            </a:r>
            <a:r>
              <a:rPr lang="en-US" dirty="0"/>
              <a:t>. </a:t>
            </a:r>
            <a:r>
              <a:rPr lang="en-US" dirty="0" smtClean="0"/>
              <a:t> (curves </a:t>
            </a:r>
            <a:r>
              <a:rPr lang="en-US" dirty="0"/>
              <a:t>are </a:t>
            </a:r>
            <a:r>
              <a:rPr lang="en-US" dirty="0" smtClean="0"/>
              <a:t>similar)</a:t>
            </a:r>
          </a:p>
          <a:p>
            <a:pPr lvl="1"/>
            <a:r>
              <a:rPr lang="en-US" dirty="0" smtClean="0"/>
              <a:t>Okumura-Hata gives conservative median path loss estimate </a:t>
            </a:r>
          </a:p>
        </p:txBody>
      </p:sp>
      <p:sp>
        <p:nvSpPr>
          <p:cNvPr id="3" name="Date Placeholder 2"/>
          <p:cNvSpPr>
            <a:spLocks noGrp="1"/>
          </p:cNvSpPr>
          <p:nvPr>
            <p:ph type="dt" sz="half" idx="10"/>
          </p:nvPr>
        </p:nvSpPr>
        <p:spPr/>
        <p:txBody>
          <a:bodyPr/>
          <a:lstStyle/>
          <a:p>
            <a:r>
              <a:rPr lang="en-US" smtClean="0"/>
              <a:t>August 2011</a:t>
            </a:r>
            <a:endParaRPr lang="en-US" dirty="0"/>
          </a:p>
        </p:txBody>
      </p:sp>
      <p:sp>
        <p:nvSpPr>
          <p:cNvPr id="4" name="Footer Placeholder 3"/>
          <p:cNvSpPr>
            <a:spLocks noGrp="1"/>
          </p:cNvSpPr>
          <p:nvPr>
            <p:ph type="ftr" sz="quarter" idx="11"/>
          </p:nvPr>
        </p:nvSpPr>
        <p:spPr/>
        <p:txBody>
          <a:bodyPr/>
          <a:lstStyle/>
          <a:p>
            <a:r>
              <a:rPr lang="en-US" dirty="0" smtClean="0"/>
              <a:t>Lawrence Materum, Shuzo Kato, and Hirokazu Sawada , RIEC</a:t>
            </a:r>
            <a:endParaRPr lang="en-US" dirty="0"/>
          </a:p>
        </p:txBody>
      </p:sp>
      <p:sp>
        <p:nvSpPr>
          <p:cNvPr id="5" name="Slide Number Placeholder 4"/>
          <p:cNvSpPr>
            <a:spLocks noGrp="1"/>
          </p:cNvSpPr>
          <p:nvPr>
            <p:ph type="sldNum" sz="quarter" idx="12"/>
          </p:nvPr>
        </p:nvSpPr>
        <p:spPr/>
        <p:txBody>
          <a:bodyPr/>
          <a:lstStyle/>
          <a:p>
            <a:r>
              <a:rPr lang="en-US" dirty="0" smtClean="0"/>
              <a:t>Slide </a:t>
            </a:r>
            <a:fld id="{803C92C4-4962-45F3-A3C6-DBA3BD949A24}" type="slidenum">
              <a:rPr lang="en-US" smtClean="0"/>
              <a:pPr/>
              <a:t>9</a:t>
            </a:fld>
            <a:endParaRPr lang="en-US" dirty="0"/>
          </a:p>
        </p:txBody>
      </p:sp>
      <p:sp>
        <p:nvSpPr>
          <p:cNvPr id="6" name="Title 5"/>
          <p:cNvSpPr>
            <a:spLocks noGrp="1"/>
          </p:cNvSpPr>
          <p:nvPr>
            <p:ph type="title"/>
          </p:nvPr>
        </p:nvSpPr>
        <p:spPr>
          <a:xfrm>
            <a:off x="533400" y="685800"/>
            <a:ext cx="8153400" cy="1066800"/>
          </a:xfrm>
        </p:spPr>
        <p:txBody>
          <a:bodyPr/>
          <a:lstStyle/>
          <a:p>
            <a:r>
              <a:rPr lang="en-US" dirty="0" smtClean="0"/>
              <a:t>Okumura-Hata is recommended </a:t>
            </a:r>
            <a:r>
              <a:rPr lang="en-US" dirty="0"/>
              <a:t>for </a:t>
            </a:r>
            <a:r>
              <a:rPr lang="en-US" dirty="0" smtClean="0"/>
              <a:t>TG4k</a:t>
            </a:r>
            <a:endParaRPr lang="en-US" dirty="0"/>
          </a:p>
        </p:txBody>
      </p:sp>
    </p:spTree>
    <p:extLst>
      <p:ext uri="{BB962C8B-B14F-4D97-AF65-F5344CB8AC3E}">
        <p14:creationId xmlns:p14="http://schemas.microsoft.com/office/powerpoint/2010/main" xmlns="" val="180936711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2179</Words>
  <Application>Microsoft Office PowerPoint</Application>
  <PresentationFormat>画面に合わせる (4:3)</PresentationFormat>
  <Paragraphs>452</Paragraphs>
  <Slides>22</Slides>
  <Notes>22</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IEEE-P802_15</vt:lpstr>
      <vt:lpstr>スライド 1</vt:lpstr>
      <vt:lpstr>Summary</vt:lpstr>
      <vt:lpstr>Contents</vt:lpstr>
      <vt:lpstr>1.  Channel models for the 900 MHz</vt:lpstr>
      <vt:lpstr>Path loss model comparison  for the 900 MHz band</vt:lpstr>
      <vt:lpstr>Path loss model comparison for TG4k: Okumura-Hata, P.1546-4, and P.1812-1</vt:lpstr>
      <vt:lpstr>Path loss model comparison: P.1546-4 is selected rather than P.1812-1</vt:lpstr>
      <vt:lpstr>Path loss comparison at 900 MHz</vt:lpstr>
      <vt:lpstr>Okumura-Hata is recommended for TG4k</vt:lpstr>
      <vt:lpstr>1.  Channel models for the 900 MHz</vt:lpstr>
      <vt:lpstr>Environment type comparison of the PDP models for the 900 MHz band</vt:lpstr>
      <vt:lpstr>Recommended PDP model  for the 900 MHz band: COST 207</vt:lpstr>
      <vt:lpstr>2.  Channel models for the 2.4 GHz band</vt:lpstr>
      <vt:lpstr>Transmission range comparison of the path loss models for the 2.4 GHz band</vt:lpstr>
      <vt:lpstr>Path loss model comparison: COST 231-Hata, Erceg, P.1546-4, and P.1812-1 (1)</vt:lpstr>
      <vt:lpstr>Path loss comparison at 2.4 GHz</vt:lpstr>
      <vt:lpstr>Path loss model comparison:  COST 231-Hata and Erceg are recommended</vt:lpstr>
      <vt:lpstr>2.  Channel models for the 2.4 GHz band</vt:lpstr>
      <vt:lpstr>Environment type comparison of the PDP models for the 2.4 GHz band</vt:lpstr>
      <vt:lpstr>Recommended power delay profile model for the 2.4 GHz band: ITU-R IMT-Advanced</vt:lpstr>
      <vt:lpstr>Conclusion</vt:lpstr>
      <vt:lpstr>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2011-07-21T10:37:23Z</dcterms:created>
  <dcterms:modified xsi:type="dcterms:W3CDTF">2011-08-25T01:32:52Z</dcterms:modified>
</cp:coreProperties>
</file>