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6"/>
  </p:notesMasterIdLst>
  <p:sldIdLst>
    <p:sldId id="324" r:id="rId3"/>
    <p:sldId id="327" r:id="rId4"/>
    <p:sldId id="411" r:id="rId5"/>
    <p:sldId id="666" r:id="rId6"/>
    <p:sldId id="412" r:id="rId7"/>
    <p:sldId id="670" r:id="rId8"/>
    <p:sldId id="668" r:id="rId9"/>
    <p:sldId id="669" r:id="rId10"/>
    <p:sldId id="671" r:id="rId11"/>
    <p:sldId id="672" r:id="rId12"/>
    <p:sldId id="673" r:id="rId13"/>
    <p:sldId id="496" r:id="rId14"/>
    <p:sldId id="6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99FF"/>
    <a:srgbClr val="E33E1D"/>
    <a:srgbClr val="D46C2C"/>
    <a:srgbClr val="D7E4B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p:cViewPr varScale="1">
        <p:scale>
          <a:sx n="71" d="100"/>
          <a:sy n="71" d="100"/>
        </p:scale>
        <p:origin x="-1314" y="-90"/>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80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8/16/2011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8/16/2011</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2954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Aug. </a:t>
            </a:r>
            <a:r>
              <a:rPr lang="en-US" sz="1400" b="1" dirty="0" smtClean="0">
                <a:latin typeface="Times New Roman" pitchFamily="18" charset="0"/>
                <a:cs typeface="Times New Roman" pitchFamily="18" charset="0"/>
              </a:rPr>
              <a:t>2011</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15-11-0566-00-0psc</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Soo</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-Young Chang, CSUS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8/16/2011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8/16/2011</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8/16/2011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8/16/2011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8/16/2011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8/16/2011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8/16/2011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8/16/2011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8/16/2011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8/16/2011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8/16/2011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8/16/2011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8/16/2011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8/16/2011</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err="1" smtClean="0">
                <a:ln>
                  <a:noFill/>
                </a:ln>
                <a:solidFill>
                  <a:schemeClr val="tx1"/>
                </a:solidFill>
                <a:effectLst/>
                <a:uLnTx/>
                <a:uFillTx/>
                <a:latin typeface="Times New Roman" pitchFamily="18" charset="0"/>
                <a:ea typeface="+mn-ea"/>
                <a:cs typeface="Times New Roman" pitchFamily="18" charset="0"/>
              </a:rPr>
              <a:t>Soo</a:t>
            </a: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-Young Chang, CSUS</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2011</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15-11-0566-00-0psc</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8/16/2011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8/16/2011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8/16/2011</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8/16/2011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8/16/2011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PSC PAR and 5C subgroup activities</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a:t>
            </a:r>
            <a:r>
              <a:rPr lang="en-US" sz="1600" dirty="0" smtClean="0">
                <a:latin typeface="Times New Roman" pitchFamily="18" charset="0"/>
                <a:cs typeface="Times New Roman" pitchFamily="18" charset="0"/>
              </a:rPr>
              <a:t>Aug.</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2011</a:t>
            </a:r>
            <a:r>
              <a:rPr lang="en-US" sz="1600" dirty="0">
                <a:latin typeface="Times New Roman" pitchFamily="18" charset="0"/>
                <a:cs typeface="Times New Roman" pitchFamily="18" charset="0"/>
              </a:rPr>
              <a:t>	</a:t>
            </a:r>
          </a:p>
          <a:p>
            <a:pPr marL="228600"/>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a:t>
            </a:r>
            <a:r>
              <a:rPr lang="en-US" sz="1600" dirty="0" smtClean="0">
                <a:latin typeface="Times New Roman" pitchFamily="18" charset="0"/>
                <a:cs typeface="Times New Roman" pitchFamily="18" charset="0"/>
              </a:rPr>
              <a:t>-Young Chang, </a:t>
            </a:r>
            <a:r>
              <a:rPr lang="en-US" sz="1600" dirty="0" smtClean="0">
                <a:latin typeface="Times New Roman" pitchFamily="18" charset="0"/>
                <a:cs typeface="Times New Roman" pitchFamily="18" charset="0"/>
              </a:rPr>
              <a:t>CSUS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Contact Information: 530 574 2741 [</a:t>
            </a:r>
            <a:r>
              <a:rPr lang="en-US" sz="1600" dirty="0" smtClean="0">
                <a:latin typeface="Times New Roman" pitchFamily="18" charset="0"/>
                <a:cs typeface="Times New Roman" pitchFamily="18" charset="0"/>
              </a:rPr>
              <a:t>sychang@ecs.csus.edu]</a:t>
            </a:r>
            <a:r>
              <a:rPr lang="en-US" sz="1600" dirty="0">
                <a:latin typeface="Times New Roman" pitchFamily="18" charset="0"/>
                <a:cs typeface="Times New Roman" pitchFamily="18" charset="0"/>
              </a:rPr>
              <a:t>	</a:t>
            </a:r>
          </a:p>
          <a:p>
            <a:pPr marL="228600">
              <a:spcBef>
                <a:spcPts val="600"/>
              </a:spcBef>
              <a:spcAft>
                <a:spcPts val="600"/>
              </a:spcAft>
            </a:pPr>
            <a:r>
              <a:rPr lang="en-US" sz="1600" b="1" dirty="0" smtClean="0">
                <a:latin typeface="Times New Roman" pitchFamily="18" charset="0"/>
                <a:cs typeface="Times New Roman" pitchFamily="18" charset="0"/>
              </a:rPr>
              <a:t>Re:</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contribution is prepared </a:t>
            </a:r>
            <a:r>
              <a:rPr lang="en-US" sz="1600" dirty="0" smtClean="0">
                <a:latin typeface="Times New Roman" pitchFamily="18" charset="0"/>
                <a:cs typeface="Times New Roman" pitchFamily="18" charset="0"/>
              </a:rPr>
              <a:t>to list activities of PSC PAR and 5C subgroup.</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a:t>
            </a:r>
            <a:r>
              <a:rPr lang="en-US" sz="1600" dirty="0">
                <a:latin typeface="Times New Roman" pitchFamily="18" charset="0"/>
                <a:cs typeface="Times New Roman" pitchFamily="18" charset="0"/>
              </a:rPr>
              <a:t>	</a:t>
            </a: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BUM JIN JEON’S COMMENTS </a:t>
            </a:r>
            <a:r>
              <a:rPr lang="en-US" sz="3200" b="1" i="1" dirty="0" smtClean="0">
                <a:solidFill>
                  <a:srgbClr val="FF0000"/>
                </a:solidFill>
                <a:cs typeface="Times New Roman" pitchFamily="18" charset="0"/>
              </a:rPr>
              <a:t>FOR SEUNG HOON PARK’S RESPONSE (2)</a:t>
            </a:r>
            <a:endParaRPr lang="en-US" sz="2000"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fontScale="70000" lnSpcReduction="20000"/>
          </a:bodyPr>
          <a:lstStyle/>
          <a:p>
            <a:pPr marL="457200" indent="-457200"/>
            <a:r>
              <a:rPr lang="en-US" sz="2600" dirty="0" smtClean="0"/>
              <a:t>The key question is “Why there should be NO centralized coordination in which use cases?”  </a:t>
            </a:r>
            <a:endParaRPr lang="en-US" sz="2600" dirty="0" smtClean="0"/>
          </a:p>
          <a:p>
            <a:pPr marL="457200" indent="-457200"/>
            <a:r>
              <a:rPr lang="en-US" sz="2600" dirty="0" smtClean="0"/>
              <a:t>There </a:t>
            </a:r>
            <a:r>
              <a:rPr lang="en-US" sz="2600" dirty="0" smtClean="0"/>
              <a:t>are several reasons of requirement for NO centralized coordination.</a:t>
            </a:r>
            <a:r>
              <a:rPr lang="en-US" sz="2000" dirty="0" smtClean="0"/>
              <a:t> </a:t>
            </a:r>
            <a:endParaRPr lang="en-US" sz="2000" dirty="0" smtClean="0"/>
          </a:p>
          <a:p>
            <a:pPr marL="914400" lvl="1" indent="-514350">
              <a:buNone/>
            </a:pPr>
            <a:r>
              <a:rPr lang="en-US" sz="2600" dirty="0" smtClean="0"/>
              <a:t>2.    Capacity </a:t>
            </a:r>
            <a:r>
              <a:rPr lang="en-US" sz="2600" dirty="0" smtClean="0"/>
              <a:t>aspect  </a:t>
            </a:r>
          </a:p>
          <a:p>
            <a:pPr marL="1314450" lvl="2" indent="-514350"/>
            <a:r>
              <a:rPr lang="en-US" sz="2100" dirty="0" smtClean="0"/>
              <a:t>if </a:t>
            </a:r>
            <a:r>
              <a:rPr lang="en-US" sz="2100" dirty="0" smtClean="0"/>
              <a:t>coordinator collects data and send to </a:t>
            </a:r>
            <a:r>
              <a:rPr lang="en-US" sz="2100" dirty="0" smtClean="0"/>
              <a:t>recipients</a:t>
            </a:r>
          </a:p>
          <a:p>
            <a:pPr marL="1771650" lvl="3" indent="-514350"/>
            <a:r>
              <a:rPr lang="en-US" sz="2100" dirty="0" smtClean="0"/>
              <a:t>resource </a:t>
            </a:r>
            <a:r>
              <a:rPr lang="en-US" sz="2100" dirty="0" smtClean="0"/>
              <a:t>is wasted twice compared to direct transmission </a:t>
            </a:r>
            <a:r>
              <a:rPr lang="en-US" sz="2100" dirty="0" smtClean="0"/>
              <a:t>case</a:t>
            </a:r>
          </a:p>
          <a:p>
            <a:pPr marL="1771650" lvl="3" indent="-514350"/>
            <a:r>
              <a:rPr lang="en-US" sz="2100" dirty="0" smtClean="0"/>
              <a:t>single </a:t>
            </a:r>
            <a:r>
              <a:rPr lang="en-US" sz="2100" dirty="0" smtClean="0"/>
              <a:t>point of failure </a:t>
            </a:r>
          </a:p>
          <a:p>
            <a:pPr marL="1771650" lvl="3" indent="-514350">
              <a:buNone/>
            </a:pPr>
            <a:r>
              <a:rPr lang="en-US" dirty="0" smtClean="0">
                <a:solidFill>
                  <a:srgbClr val="00B0F0"/>
                </a:solidFill>
              </a:rPr>
              <a:t>=&gt; The coordinator does NOT collects data and send to others. No issue.  But there are always possibility of missing beacons or coordinators.</a:t>
            </a:r>
            <a:endParaRPr lang="en-US" sz="2100" dirty="0" smtClean="0">
              <a:solidFill>
                <a:srgbClr val="00B0F0"/>
              </a:solidFill>
            </a:endParaRPr>
          </a:p>
          <a:p>
            <a:pPr marL="1314450" lvl="2" indent="-514350"/>
            <a:r>
              <a:rPr lang="en-US" sz="2100" dirty="0" smtClean="0"/>
              <a:t>if </a:t>
            </a:r>
            <a:r>
              <a:rPr lang="en-US" sz="2100" dirty="0" smtClean="0"/>
              <a:t>coordinator just schedule resource and use direct </a:t>
            </a:r>
            <a:r>
              <a:rPr lang="en-US" sz="2100" dirty="0" smtClean="0"/>
              <a:t>link</a:t>
            </a:r>
          </a:p>
          <a:p>
            <a:pPr marL="1771650" lvl="3" indent="-514350"/>
            <a:r>
              <a:rPr lang="en-US" sz="2100" dirty="0" smtClean="0"/>
              <a:t>coordinator </a:t>
            </a:r>
            <a:r>
              <a:rPr lang="en-US" sz="2100" dirty="0" smtClean="0"/>
              <a:t>should know channel information of all managed links : scalability and scheduling delay </a:t>
            </a:r>
            <a:r>
              <a:rPr lang="en-US" sz="2100" dirty="0" smtClean="0"/>
              <a:t>problem</a:t>
            </a:r>
          </a:p>
          <a:p>
            <a:pPr marL="1771650" lvl="3" indent="-514350">
              <a:buFont typeface="Symbol"/>
              <a:buChar char="Þ"/>
            </a:pPr>
            <a:r>
              <a:rPr lang="en-US" sz="1800" dirty="0" smtClean="0">
                <a:solidFill>
                  <a:srgbClr val="00B0F0"/>
                </a:solidFill>
              </a:rPr>
              <a:t>Well</a:t>
            </a:r>
            <a:r>
              <a:rPr lang="en-US" sz="1800" dirty="0" smtClean="0">
                <a:solidFill>
                  <a:srgbClr val="00B0F0"/>
                </a:solidFill>
              </a:rPr>
              <a:t>, I am NOT sure the coordinator should know the channel information.  It just receives association message and channel time requests for reserved channel time blocks for quality services and sends out beacons.    But if two stations want to use unreserved time blocks (CSMA/CA mode),it can find such time blocks also.   (In a super frame, there are both reserved time blocks and </a:t>
            </a:r>
            <a:r>
              <a:rPr lang="en-US" sz="1800" dirty="0" smtClean="0">
                <a:solidFill>
                  <a:srgbClr val="00B0F0"/>
                </a:solidFill>
              </a:rPr>
              <a:t>unreserved time </a:t>
            </a:r>
            <a:r>
              <a:rPr lang="en-US" sz="1800" dirty="0" smtClean="0">
                <a:solidFill>
                  <a:srgbClr val="00B0F0"/>
                </a:solidFill>
              </a:rPr>
              <a:t>blocks</a:t>
            </a:r>
            <a:r>
              <a:rPr lang="en-US" sz="1800" dirty="0" smtClean="0">
                <a:solidFill>
                  <a:srgbClr val="00B0F0"/>
                </a:solidFill>
              </a:rPr>
              <a:t>.)</a:t>
            </a:r>
          </a:p>
          <a:p>
            <a:pPr marL="1771650" lvl="3" indent="-514350"/>
            <a:r>
              <a:rPr lang="en-US" sz="2100" dirty="0" smtClean="0"/>
              <a:t>a </a:t>
            </a:r>
            <a:r>
              <a:rPr lang="en-US" sz="2100" dirty="0" smtClean="0"/>
              <a:t>kind of cell boundary by coordinator : not optimized resource reuse </a:t>
            </a:r>
            <a:endParaRPr lang="en-US" sz="2100" dirty="0" smtClean="0"/>
          </a:p>
          <a:p>
            <a:pPr marL="1771650" lvl="3" indent="-514350"/>
            <a:r>
              <a:rPr lang="en-US" sz="2100" dirty="0" smtClean="0"/>
              <a:t>single </a:t>
            </a:r>
            <a:r>
              <a:rPr lang="en-US" sz="2100" dirty="0" smtClean="0"/>
              <a:t>point of failure </a:t>
            </a:r>
            <a:endParaRPr lang="en-US" sz="2100" dirty="0" smtClean="0"/>
          </a:p>
          <a:p>
            <a:pPr marL="1771650" lvl="3" indent="-514350">
              <a:buNone/>
            </a:pPr>
            <a:r>
              <a:rPr lang="en-US" sz="1800" dirty="0" smtClean="0">
                <a:solidFill>
                  <a:srgbClr val="00B0F0"/>
                </a:solidFill>
              </a:rPr>
              <a:t>=&gt; Yes. There are always such issues and there are some solutions also(NOT perfect though).Like multi hopping, neighboring </a:t>
            </a:r>
            <a:r>
              <a:rPr lang="en-US" sz="1800" dirty="0" err="1" smtClean="0">
                <a:solidFill>
                  <a:srgbClr val="00B0F0"/>
                </a:solidFill>
              </a:rPr>
              <a:t>piconets</a:t>
            </a:r>
            <a:r>
              <a:rPr lang="en-US" sz="1800" dirty="0" smtClean="0">
                <a:solidFill>
                  <a:srgbClr val="00B0F0"/>
                </a:solidFill>
              </a:rPr>
              <a:t>, secondary coordinator, ….So, I am afraid that if we bring these issues up, they might ask us </a:t>
            </a:r>
            <a:r>
              <a:rPr lang="en-US" sz="1800" dirty="0" smtClean="0">
                <a:solidFill>
                  <a:srgbClr val="00B0F0"/>
                </a:solidFill>
              </a:rPr>
              <a:t>to enhance </a:t>
            </a:r>
            <a:r>
              <a:rPr lang="en-US" sz="1800" dirty="0" smtClean="0">
                <a:solidFill>
                  <a:srgbClr val="00B0F0"/>
                </a:solidFill>
              </a:rPr>
              <a:t>existing MAC &amp; PHY to solve these issues</a:t>
            </a:r>
            <a:r>
              <a:rPr lang="en-US" sz="1800" dirty="0" smtClean="0">
                <a:solidFill>
                  <a:srgbClr val="00B0F0"/>
                </a:solidFill>
              </a:rPr>
              <a:t>. What </a:t>
            </a:r>
            <a:r>
              <a:rPr lang="en-US" sz="1800" dirty="0" smtClean="0">
                <a:solidFill>
                  <a:srgbClr val="00B0F0"/>
                </a:solidFill>
              </a:rPr>
              <a:t>will be our logic to answer such comments?</a:t>
            </a:r>
            <a:endParaRPr lang="en-US" sz="2100" dirty="0" smtClean="0">
              <a:solidFill>
                <a:srgbClr val="00B0F0"/>
              </a:solidFill>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10</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SUNGGEUN JIN’S COMMENTS </a:t>
            </a:r>
            <a:r>
              <a:rPr lang="en-US" sz="3200" b="1" i="1" dirty="0" smtClean="0">
                <a:solidFill>
                  <a:srgbClr val="FF0000"/>
                </a:solidFill>
                <a:cs typeface="Times New Roman" pitchFamily="18" charset="0"/>
              </a:rPr>
              <a:t>FOR SEUNG HOON PARK’S RESPONSE</a:t>
            </a:r>
            <a:endParaRPr lang="en-US" sz="2000"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fontScale="85000" lnSpcReduction="20000"/>
          </a:bodyPr>
          <a:lstStyle/>
          <a:p>
            <a:pPr marL="457200" indent="-457200"/>
            <a:r>
              <a:rPr lang="en-US" sz="2400" dirty="0" smtClean="0"/>
              <a:t>The key question is “Why there should be NO centralized coordination in which use cases?”  </a:t>
            </a:r>
            <a:endParaRPr lang="en-US" sz="2400" dirty="0" smtClean="0"/>
          </a:p>
          <a:p>
            <a:pPr marL="457200" indent="-457200"/>
            <a:r>
              <a:rPr lang="en-US" sz="2400" dirty="0" smtClean="0"/>
              <a:t>There </a:t>
            </a:r>
            <a:r>
              <a:rPr lang="en-US" sz="2400" dirty="0" smtClean="0"/>
              <a:t>are several reasons of requirement for NO centralized coordination. </a:t>
            </a:r>
            <a:endParaRPr lang="en-US" sz="2400" dirty="0" smtClean="0"/>
          </a:p>
          <a:p>
            <a:pPr marL="914400" lvl="1" indent="-514350">
              <a:buNone/>
            </a:pPr>
            <a:r>
              <a:rPr lang="en-US" sz="2400" dirty="0" smtClean="0"/>
              <a:t>2.    Capacity </a:t>
            </a:r>
            <a:r>
              <a:rPr lang="en-US" sz="2400" dirty="0" smtClean="0"/>
              <a:t>aspect  </a:t>
            </a:r>
          </a:p>
          <a:p>
            <a:pPr marL="1314450" lvl="2" indent="-514350"/>
            <a:r>
              <a:rPr lang="en-US" sz="1900" dirty="0" smtClean="0"/>
              <a:t>if </a:t>
            </a:r>
            <a:r>
              <a:rPr lang="en-US" sz="1900" dirty="0" smtClean="0"/>
              <a:t>coordinator just schedule resource and use direct </a:t>
            </a:r>
            <a:r>
              <a:rPr lang="en-US" sz="1900" dirty="0" smtClean="0"/>
              <a:t>link</a:t>
            </a:r>
          </a:p>
          <a:p>
            <a:pPr marL="1771650" lvl="3" indent="-514350"/>
            <a:r>
              <a:rPr lang="en-US" sz="1900" dirty="0" smtClean="0"/>
              <a:t>coordinator </a:t>
            </a:r>
            <a:r>
              <a:rPr lang="en-US" sz="1900" dirty="0" smtClean="0"/>
              <a:t>should know channel information of all managed links : scalability and scheduling delay </a:t>
            </a:r>
            <a:r>
              <a:rPr lang="en-US" sz="1900" dirty="0" smtClean="0"/>
              <a:t>problem</a:t>
            </a:r>
          </a:p>
          <a:p>
            <a:pPr marL="1771650" lvl="3" indent="-514350">
              <a:buFont typeface="Symbol"/>
              <a:buChar char="Þ"/>
            </a:pPr>
            <a:r>
              <a:rPr lang="en-US" sz="1900" dirty="0" smtClean="0">
                <a:solidFill>
                  <a:srgbClr val="00B0F0"/>
                </a:solidFill>
              </a:rPr>
              <a:t>Well</a:t>
            </a:r>
            <a:r>
              <a:rPr lang="en-US" sz="1900" dirty="0" smtClean="0">
                <a:solidFill>
                  <a:srgbClr val="00B0F0"/>
                </a:solidFill>
              </a:rPr>
              <a:t>, I am NOT sure the coordinator should know the channel information.  It just receives association message and channel time requests for reserved channel time blocks for quality services and sends out beacons.    But if two stations want to use unreserved time blocks (CSMA/CA mode),it can find such time blocks also.   (In a super frame, there are both reserved time blocks and </a:t>
            </a:r>
            <a:r>
              <a:rPr lang="en-US" sz="1900" dirty="0" smtClean="0">
                <a:solidFill>
                  <a:srgbClr val="00B0F0"/>
                </a:solidFill>
              </a:rPr>
              <a:t>unreserved time </a:t>
            </a:r>
            <a:r>
              <a:rPr lang="en-US" sz="1900" dirty="0" smtClean="0">
                <a:solidFill>
                  <a:srgbClr val="00B0F0"/>
                </a:solidFill>
              </a:rPr>
              <a:t>blocks</a:t>
            </a:r>
            <a:r>
              <a:rPr lang="en-US" sz="1900" dirty="0" smtClean="0">
                <a:solidFill>
                  <a:srgbClr val="00B0F0"/>
                </a:solidFill>
              </a:rPr>
              <a:t>.)</a:t>
            </a:r>
          </a:p>
          <a:p>
            <a:pPr marL="1771650" lvl="3" indent="-514350">
              <a:buNone/>
            </a:pPr>
            <a:r>
              <a:rPr lang="en-US" sz="1900" dirty="0" err="1" smtClean="0">
                <a:solidFill>
                  <a:srgbClr val="7030A0"/>
                </a:solidFill>
              </a:rPr>
              <a:t>Sunggeun</a:t>
            </a:r>
            <a:r>
              <a:rPr lang="en-US" sz="1900" dirty="0" smtClean="0">
                <a:solidFill>
                  <a:srgbClr val="7030A0"/>
                </a:solidFill>
              </a:rPr>
              <a:t>: I don’t think coordinator should know channel information of all managed links for proper scheduling. A device can determine its transmission rates by itself.</a:t>
            </a:r>
            <a:endParaRPr lang="en-US" sz="1900" dirty="0" smtClean="0">
              <a:solidFill>
                <a:srgbClr val="7030A0"/>
              </a:solidFill>
            </a:endParaRPr>
          </a:p>
          <a:p>
            <a:pPr marL="1771650" lvl="3" indent="-514350"/>
            <a:r>
              <a:rPr lang="en-US" sz="1900" dirty="0" smtClean="0"/>
              <a:t>a </a:t>
            </a:r>
            <a:r>
              <a:rPr lang="en-US" sz="1900" dirty="0" smtClean="0"/>
              <a:t>kind of cell boundary by coordinator : not optimized resource reuse </a:t>
            </a:r>
            <a:endParaRPr lang="en-US" sz="1900" dirty="0" smtClean="0"/>
          </a:p>
          <a:p>
            <a:pPr marL="1771650" lvl="3" indent="-514350">
              <a:buNone/>
            </a:pPr>
            <a:r>
              <a:rPr lang="en-US" sz="1900" dirty="0" err="1" smtClean="0">
                <a:solidFill>
                  <a:srgbClr val="7030A0"/>
                </a:solidFill>
              </a:rPr>
              <a:t>Sunggeun</a:t>
            </a:r>
            <a:r>
              <a:rPr lang="en-US" sz="1900" dirty="0" smtClean="0">
                <a:solidFill>
                  <a:srgbClr val="7030A0"/>
                </a:solidFill>
              </a:rPr>
              <a:t>: standard does not deal with optimization issue. It’s up to individual research</a:t>
            </a:r>
            <a:r>
              <a:rPr lang="en-US" sz="1900" dirty="0" smtClean="0">
                <a:solidFill>
                  <a:srgbClr val="7030A0"/>
                </a:solidFill>
              </a:rPr>
              <a:t>.</a:t>
            </a:r>
          </a:p>
        </p:txBody>
      </p:sp>
      <p:sp>
        <p:nvSpPr>
          <p:cNvPr id="9" name="TextBox 8"/>
          <p:cNvSpPr txBox="1"/>
          <p:nvPr/>
        </p:nvSpPr>
        <p:spPr>
          <a:xfrm>
            <a:off x="4191000" y="6400800"/>
            <a:ext cx="7711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altLang="ko-KR" sz="3200" b="1" i="1" dirty="0" smtClean="0">
                <a:solidFill>
                  <a:srgbClr val="FF0000"/>
                </a:solidFill>
              </a:rPr>
              <a:t>SOME OBSERVATIONS</a:t>
            </a:r>
            <a:endParaRPr lang="en-US" sz="2000"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r>
              <a:rPr lang="en-US" sz="2000" dirty="0" smtClean="0"/>
              <a:t>Samsung came to a conclusion </a:t>
            </a:r>
            <a:r>
              <a:rPr lang="en-US" sz="2000" dirty="0" smtClean="0"/>
              <a:t>that a </a:t>
            </a:r>
            <a:r>
              <a:rPr lang="en-US" sz="2000" dirty="0" smtClean="0"/>
              <a:t>new standard is inevitable for their use cases after </a:t>
            </a:r>
            <a:r>
              <a:rPr lang="en-US" sz="2000" dirty="0" smtClean="0"/>
              <a:t>careful deliberation.</a:t>
            </a:r>
          </a:p>
          <a:p>
            <a:pPr lvl="1"/>
            <a:r>
              <a:rPr lang="en-US" altLang="ko-KR" sz="1800" dirty="0" smtClean="0">
                <a:latin typeface="Times New Roman" pitchFamily="18" charset="0"/>
                <a:cs typeface="Times New Roman" pitchFamily="18" charset="0"/>
              </a:rPr>
              <a:t>Samsung’s reasons are not reasonable?</a:t>
            </a:r>
          </a:p>
          <a:p>
            <a:pPr lvl="1"/>
            <a:r>
              <a:rPr lang="en-US" sz="1800" dirty="0" smtClean="0"/>
              <a:t>If these reasons are reasonable</a:t>
            </a:r>
            <a:r>
              <a:rPr lang="en-US" sz="1800" dirty="0" smtClean="0"/>
              <a:t>, </a:t>
            </a:r>
            <a:r>
              <a:rPr lang="en-US" sz="1800" dirty="0" smtClean="0"/>
              <a:t>we </a:t>
            </a:r>
            <a:r>
              <a:rPr lang="en-US" sz="1800" dirty="0" smtClean="0"/>
              <a:t>have to </a:t>
            </a:r>
            <a:r>
              <a:rPr lang="en-US" sz="1800" dirty="0" smtClean="0"/>
              <a:t>pursue a new </a:t>
            </a:r>
            <a:r>
              <a:rPr lang="en-US" sz="1800" dirty="0" smtClean="0"/>
              <a:t>standard.</a:t>
            </a:r>
          </a:p>
          <a:p>
            <a:pPr lvl="1"/>
            <a:endParaRPr lang="en-US" altLang="ko-KR" sz="1800" dirty="0" smtClean="0">
              <a:latin typeface="Times New Roman" pitchFamily="18" charset="0"/>
              <a:cs typeface="Times New Roman" pitchFamily="18" charset="0"/>
            </a:endParaRPr>
          </a:p>
          <a:p>
            <a:r>
              <a:rPr lang="en-US" sz="2000" dirty="0" smtClean="0"/>
              <a:t>Bum Jin’s </a:t>
            </a:r>
            <a:r>
              <a:rPr lang="en-US" sz="2000" dirty="0" smtClean="0"/>
              <a:t>recommendation is </a:t>
            </a:r>
            <a:r>
              <a:rPr lang="en-US" sz="2000" dirty="0" smtClean="0"/>
              <a:t>...</a:t>
            </a:r>
          </a:p>
          <a:p>
            <a:pPr lvl="1"/>
            <a:r>
              <a:rPr lang="en-US" sz="1800" dirty="0" smtClean="0"/>
              <a:t>Once </a:t>
            </a:r>
            <a:r>
              <a:rPr lang="en-US" sz="1800" dirty="0" err="1" smtClean="0"/>
              <a:t>Seung</a:t>
            </a:r>
            <a:r>
              <a:rPr lang="en-US" sz="1800" dirty="0" smtClean="0"/>
              <a:t> </a:t>
            </a:r>
            <a:r>
              <a:rPr lang="en-US" sz="1800" dirty="0" err="1" smtClean="0"/>
              <a:t>Hoon</a:t>
            </a:r>
            <a:r>
              <a:rPr lang="en-US" sz="1800" dirty="0" smtClean="0"/>
              <a:t> send those reasons in firm text, we immediately </a:t>
            </a:r>
            <a:r>
              <a:rPr lang="en-US" sz="1800" dirty="0" smtClean="0"/>
              <a:t>forward them </a:t>
            </a:r>
            <a:r>
              <a:rPr lang="en-US" sz="1800" dirty="0" smtClean="0"/>
              <a:t>to Bob </a:t>
            </a:r>
            <a:r>
              <a:rPr lang="en-US" sz="1800" dirty="0" err="1" smtClean="0"/>
              <a:t>Heile</a:t>
            </a:r>
            <a:r>
              <a:rPr lang="en-US" sz="1800" dirty="0" smtClean="0"/>
              <a:t> and ask his advice as early as possible</a:t>
            </a:r>
            <a:r>
              <a:rPr lang="en-US" sz="1800" dirty="0" smtClean="0"/>
              <a:t>. If </a:t>
            </a:r>
            <a:r>
              <a:rPr lang="en-US" sz="1800" dirty="0" smtClean="0"/>
              <a:t>he says "Yes", then we go in 15.8 approach. If he says "No", then we </a:t>
            </a:r>
            <a:r>
              <a:rPr lang="en-US" sz="1800" dirty="0" smtClean="0"/>
              <a:t>go in </a:t>
            </a:r>
            <a:r>
              <a:rPr lang="en-US" sz="1800" dirty="0" smtClean="0"/>
              <a:t>15.3d approach</a:t>
            </a:r>
            <a:r>
              <a:rPr lang="en-US" sz="1800" dirty="0" smtClean="0"/>
              <a:t>.</a:t>
            </a:r>
          </a:p>
          <a:p>
            <a:pPr lvl="1"/>
            <a:r>
              <a:rPr lang="en-US" altLang="ko-KR" sz="1800" dirty="0" err="1" smtClean="0">
                <a:latin typeface="Times New Roman" pitchFamily="18" charset="0"/>
                <a:cs typeface="Times New Roman" pitchFamily="18" charset="0"/>
              </a:rPr>
              <a:t>Seung</a:t>
            </a:r>
            <a:r>
              <a:rPr lang="en-US" altLang="ko-KR" sz="1800" dirty="0" smtClean="0">
                <a:latin typeface="Times New Roman" pitchFamily="18" charset="0"/>
                <a:cs typeface="Times New Roman" pitchFamily="18" charset="0"/>
              </a:rPr>
              <a:t> </a:t>
            </a:r>
            <a:r>
              <a:rPr lang="en-US" altLang="ko-KR" sz="1800" dirty="0" err="1" smtClean="0">
                <a:latin typeface="Times New Roman" pitchFamily="18" charset="0"/>
                <a:cs typeface="Times New Roman" pitchFamily="18" charset="0"/>
              </a:rPr>
              <a:t>Hoon’s</a:t>
            </a:r>
            <a:r>
              <a:rPr lang="en-US" altLang="ko-KR" sz="1800" dirty="0" smtClean="0">
                <a:latin typeface="Times New Roman" pitchFamily="18" charset="0"/>
                <a:cs typeface="Times New Roman" pitchFamily="18" charset="0"/>
              </a:rPr>
              <a:t> response to this recommendation</a:t>
            </a:r>
          </a:p>
          <a:p>
            <a:pPr lvl="2"/>
            <a:r>
              <a:rPr lang="en-US" sz="1800" dirty="0" smtClean="0"/>
              <a:t>our confidence is more important than outside's agreement</a:t>
            </a:r>
            <a:r>
              <a:rPr lang="en-US" sz="1800" dirty="0" smtClean="0"/>
              <a:t>.</a:t>
            </a:r>
          </a:p>
          <a:p>
            <a:pPr lvl="2"/>
            <a:r>
              <a:rPr lang="en-US" sz="1800" dirty="0" smtClean="0"/>
              <a:t>we need deep discussion on this issue, before deciding the group's way officially.</a:t>
            </a:r>
            <a:endParaRPr lang="en-US" altLang="ko-KR"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altLang="ko-KR" sz="3200" b="1" i="1" dirty="0" smtClean="0">
                <a:solidFill>
                  <a:srgbClr val="FF0000"/>
                </a:solidFill>
              </a:rPr>
              <a:t>SOME ISSUES RAISED</a:t>
            </a:r>
            <a:endParaRPr lang="en-US" sz="2000"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r>
              <a:rPr lang="en-US" sz="2000" dirty="0" smtClean="0"/>
              <a:t>How to integrate </a:t>
            </a:r>
            <a:r>
              <a:rPr lang="en-US" sz="2000" dirty="0" smtClean="0"/>
              <a:t>different types of technology </a:t>
            </a:r>
            <a:r>
              <a:rPr lang="en-US" sz="2000" dirty="0" smtClean="0"/>
              <a:t>bases in one standard (e.g</a:t>
            </a:r>
            <a:r>
              <a:rPr lang="en-US" sz="2000" dirty="0" smtClean="0"/>
              <a:t>. </a:t>
            </a:r>
            <a:r>
              <a:rPr lang="en-US" sz="2000" dirty="0" err="1" smtClean="0"/>
              <a:t>omni</a:t>
            </a:r>
            <a:r>
              <a:rPr lang="en-US" sz="2000" dirty="0" smtClean="0"/>
              <a:t> and </a:t>
            </a:r>
            <a:r>
              <a:rPr lang="en-US" sz="2000" dirty="0" err="1" smtClean="0"/>
              <a:t>mmWave</a:t>
            </a:r>
            <a:r>
              <a:rPr lang="en-US" sz="2000" dirty="0" smtClean="0"/>
              <a:t>)? – </a:t>
            </a:r>
            <a:r>
              <a:rPr lang="en-US" sz="2000" dirty="0" err="1" smtClean="0"/>
              <a:t>Seung</a:t>
            </a:r>
            <a:r>
              <a:rPr lang="en-US" sz="2000" dirty="0" smtClean="0"/>
              <a:t> </a:t>
            </a:r>
            <a:r>
              <a:rPr lang="en-US" sz="2000" dirty="0" err="1" smtClean="0"/>
              <a:t>Hoon</a:t>
            </a:r>
            <a:r>
              <a:rPr lang="en-US" sz="2000" dirty="0" smtClean="0"/>
              <a:t> Park</a:t>
            </a:r>
            <a:endParaRPr lang="en-US" altLang="ko-KR"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13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INTRODUCTION</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648200"/>
          </a:xfrm>
        </p:spPr>
        <p:txBody>
          <a:bodyPr>
            <a:normAutofit/>
          </a:bodyPr>
          <a:lstStyle/>
          <a:p>
            <a:pPr marL="342900" lvl="1" indent="-342900">
              <a:buFont typeface="Arial" pitchFamily="34" charset="0"/>
              <a:buChar char="•"/>
            </a:pPr>
            <a:r>
              <a:rPr lang="en-US" sz="2000" dirty="0" smtClean="0">
                <a:latin typeface="Times New Roman" pitchFamily="18" charset="0"/>
                <a:cs typeface="Times New Roman" pitchFamily="18" charset="0"/>
              </a:rPr>
              <a:t>This </a:t>
            </a:r>
            <a:r>
              <a:rPr lang="en-US" sz="2000" dirty="0" smtClean="0">
                <a:latin typeface="Times New Roman" pitchFamily="18" charset="0"/>
                <a:cs typeface="Times New Roman" pitchFamily="18" charset="0"/>
              </a:rPr>
              <a:t>PSC PAR and 5C subgroup </a:t>
            </a:r>
            <a:r>
              <a:rPr lang="en-US" sz="2000" dirty="0" smtClean="0">
                <a:latin typeface="Times New Roman" pitchFamily="18" charset="0"/>
                <a:cs typeface="Times New Roman" pitchFamily="18" charset="0"/>
              </a:rPr>
              <a:t>was formed in the first teleconference held on Aug. 9, 2011</a:t>
            </a:r>
            <a:r>
              <a:rPr lang="en-US" sz="2000" dirty="0" smtClean="0">
                <a:latin typeface="Times New Roman" pitchFamily="18" charset="0"/>
                <a:cs typeface="Times New Roman" pitchFamily="18" charset="0"/>
              </a:rPr>
              <a:t> to prepare the initial PAR and 5C draft</a:t>
            </a:r>
            <a:r>
              <a:rPr lang="en-US" sz="2000" dirty="0" smtClean="0">
                <a:latin typeface="Times New Roman" pitchFamily="18" charset="0"/>
                <a:cs typeface="Times New Roman" pitchFamily="18" charset="0"/>
              </a:rPr>
              <a:t>.</a:t>
            </a:r>
          </a:p>
          <a:p>
            <a:pPr marL="742950" lvl="2" indent="-342900"/>
            <a:r>
              <a:rPr lang="en-US" sz="1800" dirty="0" smtClean="0">
                <a:latin typeface="Times New Roman" pitchFamily="18" charset="0"/>
                <a:cs typeface="Times New Roman" pitchFamily="18" charset="0"/>
              </a:rPr>
              <a:t>Members of this group: </a:t>
            </a:r>
            <a:r>
              <a:rPr lang="en-US" sz="1800" dirty="0" err="1" smtClean="0">
                <a:latin typeface="Times New Roman" pitchFamily="18" charset="0"/>
                <a:cs typeface="Times New Roman" pitchFamily="18" charset="0"/>
              </a:rPr>
              <a:t>Soo</a:t>
            </a:r>
            <a:r>
              <a:rPr lang="en-US" sz="1800" dirty="0" smtClean="0">
                <a:latin typeface="Times New Roman" pitchFamily="18" charset="0"/>
                <a:cs typeface="Times New Roman" pitchFamily="18" charset="0"/>
              </a:rPr>
              <a:t>-Young Chang (CSUS, leader), </a:t>
            </a:r>
            <a:r>
              <a:rPr lang="en-US" sz="1800" dirty="0" err="1" smtClean="0">
                <a:latin typeface="Times New Roman" pitchFamily="18" charset="0"/>
                <a:cs typeface="Times New Roman" pitchFamily="18" charset="0"/>
              </a:rPr>
              <a:t>Seung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Hoon</a:t>
            </a:r>
            <a:r>
              <a:rPr lang="en-US" sz="1800" dirty="0" smtClean="0">
                <a:latin typeface="Times New Roman" pitchFamily="18" charset="0"/>
                <a:cs typeface="Times New Roman" pitchFamily="18" charset="0"/>
              </a:rPr>
              <a:t> Park (Samsung), </a:t>
            </a:r>
            <a:r>
              <a:rPr lang="en-US" sz="1800" dirty="0" smtClean="0"/>
              <a:t>Paul (</a:t>
            </a:r>
            <a:r>
              <a:rPr lang="en-US" sz="1800" dirty="0" err="1" smtClean="0"/>
              <a:t>Beom</a:t>
            </a:r>
            <a:r>
              <a:rPr lang="en-US" sz="1800" dirty="0" smtClean="0"/>
              <a:t> </a:t>
            </a:r>
            <a:r>
              <a:rPr lang="en-US" sz="1800" dirty="0" smtClean="0"/>
              <a:t>Jin) </a:t>
            </a:r>
            <a:r>
              <a:rPr lang="en-US" sz="1800" dirty="0" err="1" smtClean="0"/>
              <a:t>Jeon</a:t>
            </a:r>
            <a:r>
              <a:rPr lang="en-US" sz="1800" dirty="0" smtClean="0"/>
              <a:t> (LG), and </a:t>
            </a:r>
            <a:r>
              <a:rPr lang="en-US" sz="1800" dirty="0" err="1" smtClean="0"/>
              <a:t>Sunggeun</a:t>
            </a:r>
            <a:r>
              <a:rPr lang="en-US" sz="1800" dirty="0" smtClean="0"/>
              <a:t> Jin (ETRI)</a:t>
            </a:r>
            <a:endParaRPr lang="en-US" sz="1800" dirty="0" smtClean="0">
              <a:latin typeface="Times New Roman" pitchFamily="18" charset="0"/>
              <a:cs typeface="Times New Roman" pitchFamily="18" charset="0"/>
            </a:endParaRPr>
          </a:p>
          <a:p>
            <a:pPr marL="342900" lvl="1" indent="-342900">
              <a:buFont typeface="Arial" pitchFamily="34" charset="0"/>
              <a:buChar char="•"/>
            </a:pPr>
            <a:endParaRPr lang="en-US" sz="2000" dirty="0" smtClean="0">
              <a:latin typeface="Times New Roman" pitchFamily="18" charset="0"/>
              <a:cs typeface="Times New Roman" pitchFamily="18" charset="0"/>
            </a:endParaRPr>
          </a:p>
          <a:p>
            <a:pPr marL="342900" lvl="1" indent="-342900">
              <a:buFont typeface="Arial" pitchFamily="34" charset="0"/>
              <a:buChar char="•"/>
            </a:pPr>
            <a:r>
              <a:rPr lang="en-US" sz="2000" dirty="0" smtClean="0">
                <a:latin typeface="Times New Roman" pitchFamily="18" charset="0"/>
                <a:cs typeface="Times New Roman" pitchFamily="18" charset="0"/>
              </a:rPr>
              <a:t>After the first teleconference on Aug. 9, 2011, the </a:t>
            </a:r>
            <a:r>
              <a:rPr lang="en-US" sz="2000" dirty="0" smtClean="0">
                <a:latin typeface="Times New Roman" pitchFamily="18" charset="0"/>
                <a:cs typeface="Times New Roman" pitchFamily="18" charset="0"/>
              </a:rPr>
              <a:t>following issues are addressed:</a:t>
            </a:r>
          </a:p>
          <a:p>
            <a:pPr marL="742950" lvl="2" indent="-342900"/>
            <a:r>
              <a:rPr lang="en-US" sz="1800" dirty="0" smtClean="0">
                <a:latin typeface="Times New Roman" pitchFamily="18" charset="0"/>
                <a:cs typeface="Times New Roman" pitchFamily="18" charset="0"/>
              </a:rPr>
              <a:t>Samsung’s position on a new standard or amendment to 15.3: a new standard </a:t>
            </a:r>
          </a:p>
          <a:p>
            <a:pPr marL="742950" lvl="2" indent="-342900"/>
            <a:r>
              <a:rPr lang="en-US" sz="1800" dirty="0" smtClean="0">
                <a:latin typeface="Times New Roman" pitchFamily="18" charset="0"/>
                <a:cs typeface="Times New Roman" pitchFamily="18" charset="0"/>
              </a:rPr>
              <a:t>Samsung’s reasons for a new standard listed</a:t>
            </a:r>
          </a:p>
          <a:p>
            <a:pPr marL="742950" lvl="2" indent="-342900"/>
            <a:r>
              <a:rPr lang="en-US" sz="1800" dirty="0" smtClean="0">
                <a:latin typeface="Times New Roman" pitchFamily="18" charset="0"/>
                <a:cs typeface="Times New Roman" pitchFamily="18" charset="0"/>
              </a:rPr>
              <a:t>LG and ETRI’s comments on Samsung’s reasons</a:t>
            </a:r>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SAMSUNG’S BRIEF REASONS WHY A NEW STANDARD</a:t>
            </a:r>
            <a:endParaRPr lang="en-US" sz="2000" dirty="0">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r>
              <a:rPr lang="en-US" altLang="ko-KR" sz="2000" dirty="0" smtClean="0">
                <a:latin typeface="Times New Roman" pitchFamily="18" charset="0"/>
                <a:cs typeface="Times New Roman" pitchFamily="18" charset="0"/>
              </a:rPr>
              <a:t>Major use cases of interest</a:t>
            </a:r>
            <a:endParaRPr lang="en-US" altLang="ko-KR" sz="2000" dirty="0" smtClean="0">
              <a:latin typeface="Times New Roman" pitchFamily="18" charset="0"/>
              <a:cs typeface="Times New Roman" pitchFamily="18" charset="0"/>
            </a:endParaRPr>
          </a:p>
          <a:p>
            <a:pPr lvl="1"/>
            <a:r>
              <a:rPr lang="en-US" altLang="ko-KR" sz="1800" dirty="0" smtClean="0">
                <a:latin typeface="Times New Roman" pitchFamily="18" charset="0"/>
                <a:cs typeface="Times New Roman" pitchFamily="18" charset="0"/>
              </a:rPr>
              <a:t>Social network service, </a:t>
            </a:r>
            <a:r>
              <a:rPr lang="en-US" altLang="ko-KR" sz="1800" dirty="0" smtClean="0">
                <a:latin typeface="Times New Roman" pitchFamily="18" charset="0"/>
                <a:cs typeface="Times New Roman" pitchFamily="18" charset="0"/>
              </a:rPr>
              <a:t>g</a:t>
            </a:r>
            <a:r>
              <a:rPr lang="en-US" altLang="ko-KR" sz="1800" dirty="0" smtClean="0">
                <a:latin typeface="Times New Roman" pitchFamily="18" charset="0"/>
                <a:cs typeface="Times New Roman" pitchFamily="18" charset="0"/>
              </a:rPr>
              <a:t>aming and advertisement service  which require exchanges of discovery messages among many devices in a range of larger than 500m</a:t>
            </a:r>
          </a:p>
          <a:p>
            <a:pPr lvl="1"/>
            <a:r>
              <a:rPr lang="en-US" altLang="ko-KR" sz="1800" dirty="0" smtClean="0">
                <a:latin typeface="Times New Roman" pitchFamily="18" charset="0"/>
                <a:cs typeface="Times New Roman" pitchFamily="18" charset="0"/>
              </a:rPr>
              <a:t>Basically all the devices exchanges these messages without a master.</a:t>
            </a:r>
          </a:p>
          <a:p>
            <a:pPr lvl="1"/>
            <a:r>
              <a:rPr lang="en-US" altLang="ko-KR" sz="1800" dirty="0" smtClean="0">
                <a:latin typeface="Times New Roman" pitchFamily="18" charset="0"/>
                <a:cs typeface="Times New Roman" pitchFamily="18" charset="0"/>
              </a:rPr>
              <a:t>Hundreds of devices in an area of 500 m range should be discovered with  exchanges of relatively short messages.</a:t>
            </a:r>
          </a:p>
          <a:p>
            <a:pPr lvl="1"/>
            <a:r>
              <a:rPr lang="en-US" altLang="ko-KR" sz="1800" dirty="0" smtClean="0">
                <a:latin typeface="Times New Roman" pitchFamily="18" charset="0"/>
                <a:cs typeface="Times New Roman" pitchFamily="18" charset="0"/>
              </a:rPr>
              <a:t>Distributed coordination rather than centralized coordination</a:t>
            </a:r>
            <a:endParaRPr lang="en-US" altLang="ko-KR" sz="1800" dirty="0" smtClean="0">
              <a:latin typeface="Times New Roman" pitchFamily="18" charset="0"/>
              <a:cs typeface="Times New Roman" pitchFamily="18" charset="0"/>
            </a:endParaRPr>
          </a:p>
          <a:p>
            <a:pPr>
              <a:buNone/>
            </a:pPr>
            <a:endParaRPr lang="en-US" altLang="ko-KR" sz="2000" dirty="0" smtClean="0">
              <a:latin typeface="Times New Roman" pitchFamily="18" charset="0"/>
              <a:cs typeface="Times New Roman" pitchFamily="18" charset="0"/>
              <a:sym typeface="Wingdings" pitchFamily="2" charset="2"/>
            </a:endParaRPr>
          </a:p>
          <a:p>
            <a:pPr>
              <a:buNone/>
            </a:pPr>
            <a:r>
              <a:rPr lang="en-US" altLang="ko-KR" sz="2000" dirty="0" smtClean="0">
                <a:latin typeface="Times New Roman" pitchFamily="18" charset="0"/>
                <a:cs typeface="Times New Roman" pitchFamily="18" charset="0"/>
                <a:sym typeface="Wingdings" pitchFamily="2" charset="2"/>
              </a:rPr>
              <a:t> With 15.3c’s PNC which is for synchronization and resource control, high scalability can not be achieved to apply to numerous devices in a vast area.</a:t>
            </a:r>
          </a:p>
          <a:p>
            <a:pPr>
              <a:buNone/>
            </a:pPr>
            <a:r>
              <a:rPr lang="en-US" altLang="ko-KR" sz="2000" dirty="0" smtClean="0">
                <a:latin typeface="Times New Roman" pitchFamily="18" charset="0"/>
                <a:cs typeface="Times New Roman" pitchFamily="18" charset="0"/>
                <a:sym typeface="Wingdings" pitchFamily="2" charset="2"/>
              </a:rPr>
              <a:t> A new standard is required for proposed use cases.</a:t>
            </a:r>
            <a:endParaRPr lang="en-US" altLang="ko-KR"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LG’S POSITION FOR A NEW STANDARD</a:t>
            </a:r>
            <a:endParaRPr lang="en-US" sz="2000" dirty="0">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r>
              <a:rPr lang="en-US" sz="2000" dirty="0" smtClean="0"/>
              <a:t>LG's position is very clear</a:t>
            </a:r>
            <a:r>
              <a:rPr lang="en-US" sz="2000" dirty="0" smtClean="0"/>
              <a:t>.</a:t>
            </a:r>
          </a:p>
          <a:p>
            <a:pPr marL="800100" lvl="1" indent="-342900">
              <a:buFont typeface="+mj-lt"/>
              <a:buAutoNum type="arabicPeriod"/>
            </a:pPr>
            <a:r>
              <a:rPr lang="en-US" sz="1800" dirty="0" smtClean="0"/>
              <a:t>It </a:t>
            </a:r>
            <a:r>
              <a:rPr lang="en-US" sz="1800" dirty="0" smtClean="0"/>
              <a:t>does NOT object to going to totally new </a:t>
            </a:r>
            <a:r>
              <a:rPr lang="en-US" sz="1800" dirty="0" smtClean="0"/>
              <a:t>15.8</a:t>
            </a:r>
          </a:p>
          <a:p>
            <a:pPr marL="800100" lvl="1" indent="-342900">
              <a:buFont typeface="+mj-lt"/>
              <a:buAutoNum type="arabicPeriod"/>
            </a:pPr>
            <a:r>
              <a:rPr lang="en-US" sz="1800" dirty="0" smtClean="0"/>
              <a:t>But </a:t>
            </a:r>
            <a:r>
              <a:rPr lang="en-US" sz="1800" dirty="0" smtClean="0"/>
              <a:t>it strongly believes 15.3d is enough to support all use cases </a:t>
            </a:r>
            <a:r>
              <a:rPr lang="en-US" sz="1800" dirty="0" smtClean="0"/>
              <a:t>it suggested.</a:t>
            </a:r>
          </a:p>
          <a:p>
            <a:pPr marL="800100" lvl="1" indent="-342900">
              <a:buFont typeface="+mj-lt"/>
              <a:buAutoNum type="arabicPeriod"/>
            </a:pPr>
            <a:r>
              <a:rPr lang="en-US" sz="1800" dirty="0" smtClean="0"/>
              <a:t>So</a:t>
            </a:r>
            <a:r>
              <a:rPr lang="en-US" sz="1800" dirty="0" smtClean="0"/>
              <a:t>, if we cannot find compelling reasons to make totally new 15.8 </a:t>
            </a:r>
            <a:r>
              <a:rPr lang="en-US" sz="1800" dirty="0" smtClean="0"/>
              <a:t>in time </a:t>
            </a:r>
            <a:r>
              <a:rPr lang="en-US" sz="1800" dirty="0" smtClean="0"/>
              <a:t>(but when?), then we should turn back to 15.3d approach. </a:t>
            </a:r>
            <a:endParaRPr lang="en-US" sz="1800" dirty="0" smtClean="0"/>
          </a:p>
          <a:p>
            <a:endParaRPr lang="en-US" sz="2000" dirty="0" smtClean="0"/>
          </a:p>
          <a:p>
            <a:r>
              <a:rPr lang="en-US" sz="2000" dirty="0" smtClean="0"/>
              <a:t>The </a:t>
            </a:r>
            <a:r>
              <a:rPr lang="en-US" sz="2000" dirty="0" smtClean="0"/>
              <a:t>key question is "Are there any use cases (i.e. finding friends in a </a:t>
            </a:r>
            <a:r>
              <a:rPr lang="en-US" sz="2000" dirty="0" smtClean="0"/>
              <a:t>big stadium</a:t>
            </a:r>
            <a:r>
              <a:rPr lang="en-US" sz="2000" dirty="0" smtClean="0"/>
              <a:t>) which CAN NOT be supported with existing 15.3 MAC or PHY and their minor enhancements?"</a:t>
            </a:r>
            <a:endParaRPr lang="en-US" altLang="ko-KR"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4</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TECHNICAL FEATURES FOR PSC - SAMSUNG</a:t>
            </a:r>
            <a:endParaRPr lang="en-US" sz="2000"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pPr marL="457200" indent="-457200">
              <a:buFont typeface="+mj-lt"/>
              <a:buAutoNum type="arabicPeriod"/>
            </a:pPr>
            <a:r>
              <a:rPr lang="en-US" sz="2000" dirty="0" smtClean="0"/>
              <a:t>Flat </a:t>
            </a:r>
            <a:r>
              <a:rPr lang="en-US" sz="2000" dirty="0" smtClean="0"/>
              <a:t>structure (no hierarchy</a:t>
            </a:r>
            <a:r>
              <a:rPr lang="en-US" sz="2000" dirty="0" smtClean="0"/>
              <a:t>)</a:t>
            </a:r>
          </a:p>
          <a:p>
            <a:pPr lvl="1"/>
            <a:r>
              <a:rPr lang="en-US" sz="1800" dirty="0" smtClean="0"/>
              <a:t>all </a:t>
            </a:r>
            <a:r>
              <a:rPr lang="en-US" sz="1800" dirty="0" smtClean="0"/>
              <a:t>device can be a broadcast </a:t>
            </a:r>
            <a:r>
              <a:rPr lang="en-US" sz="1800" dirty="0" smtClean="0"/>
              <a:t>source </a:t>
            </a:r>
          </a:p>
          <a:p>
            <a:pPr lvl="1"/>
            <a:r>
              <a:rPr lang="en-US" sz="1800" dirty="0" smtClean="0"/>
              <a:t>all </a:t>
            </a:r>
            <a:r>
              <a:rPr lang="en-US" sz="1800" dirty="0" smtClean="0"/>
              <a:t>device should listen the broadcasted discovery </a:t>
            </a:r>
            <a:r>
              <a:rPr lang="en-US" sz="1800" dirty="0" smtClean="0"/>
              <a:t>message</a:t>
            </a:r>
          </a:p>
          <a:p>
            <a:pPr lvl="1"/>
            <a:r>
              <a:rPr lang="en-US" sz="1800" dirty="0" smtClean="0"/>
              <a:t>no </a:t>
            </a:r>
            <a:r>
              <a:rPr lang="en-US" sz="1800" dirty="0" smtClean="0"/>
              <a:t>centralized coordination for resource management (e.g. cellular BS, 15.3 PNC) </a:t>
            </a:r>
            <a:endParaRPr lang="en-US" sz="1800" dirty="0" smtClean="0"/>
          </a:p>
          <a:p>
            <a:pPr marL="457200" indent="-457200">
              <a:buFont typeface="+mj-lt"/>
              <a:buAutoNum type="arabicPeriod"/>
            </a:pPr>
            <a:r>
              <a:rPr lang="en-US" sz="2000" dirty="0" smtClean="0"/>
              <a:t>Scalability</a:t>
            </a:r>
          </a:p>
          <a:p>
            <a:pPr lvl="1"/>
            <a:r>
              <a:rPr lang="en-US" sz="1800" dirty="0" smtClean="0"/>
              <a:t>long </a:t>
            </a:r>
            <a:r>
              <a:rPr lang="en-US" sz="1800" dirty="0" smtClean="0"/>
              <a:t>range of discovery &amp;amp; short data transmission: 500m to </a:t>
            </a:r>
            <a:r>
              <a:rPr lang="en-US" sz="1800" dirty="0" smtClean="0"/>
              <a:t>1km</a:t>
            </a:r>
          </a:p>
          <a:p>
            <a:pPr lvl="1"/>
            <a:r>
              <a:rPr lang="en-US" sz="1800" dirty="0" smtClean="0"/>
              <a:t># </a:t>
            </a:r>
            <a:r>
              <a:rPr lang="en-US" sz="1800" dirty="0" smtClean="0"/>
              <a:t>of discovering devices: a </a:t>
            </a:r>
            <a:r>
              <a:rPr lang="en-US" sz="1800" dirty="0" smtClean="0"/>
              <a:t>thousands</a:t>
            </a:r>
          </a:p>
          <a:p>
            <a:pPr lvl="1"/>
            <a:r>
              <a:rPr lang="en-US" sz="1800" dirty="0" smtClean="0"/>
              <a:t># </a:t>
            </a:r>
            <a:r>
              <a:rPr lang="en-US" sz="1800" dirty="0" smtClean="0"/>
              <a:t>of connected devices: a </a:t>
            </a:r>
            <a:r>
              <a:rPr lang="en-US" sz="1800" dirty="0" smtClean="0"/>
              <a:t>hundreds</a:t>
            </a:r>
          </a:p>
          <a:p>
            <a:pPr lvl="1"/>
            <a:r>
              <a:rPr lang="en-US" sz="1800" dirty="0" smtClean="0"/>
              <a:t>no </a:t>
            </a:r>
            <a:r>
              <a:rPr lang="en-US" sz="1800" dirty="0" smtClean="0"/>
              <a:t>single point of synchronization source (e.g. cellular BS, Wi-Fi AP, 15.3 PNC)</a:t>
            </a:r>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5</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TECHNICAL FEATURES FOR PSC - ETRI</a:t>
            </a:r>
            <a:endParaRPr lang="en-US" sz="2000"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pPr marL="457200" indent="-457200">
              <a:buFont typeface="+mj-lt"/>
              <a:buAutoNum type="arabicPeriod"/>
            </a:pPr>
            <a:r>
              <a:rPr lang="en-US" sz="2000" dirty="0" smtClean="0"/>
              <a:t>Data </a:t>
            </a:r>
            <a:r>
              <a:rPr lang="en-US" sz="2000" dirty="0" smtClean="0"/>
              <a:t>rate should be supported up to 500 </a:t>
            </a:r>
            <a:r>
              <a:rPr lang="en-US" sz="2000" dirty="0" smtClean="0"/>
              <a:t>Mbps</a:t>
            </a:r>
          </a:p>
          <a:p>
            <a:pPr marL="457200" indent="-457200">
              <a:buFont typeface="+mj-lt"/>
              <a:buAutoNum type="arabicPeriod"/>
            </a:pPr>
            <a:r>
              <a:rPr lang="en-US" sz="2000" dirty="0" smtClean="0"/>
              <a:t>High </a:t>
            </a:r>
            <a:r>
              <a:rPr lang="en-US" sz="2000" dirty="0" smtClean="0"/>
              <a:t>precision localization is </a:t>
            </a:r>
            <a:r>
              <a:rPr lang="en-US" sz="2000" dirty="0" smtClean="0"/>
              <a:t>required.</a:t>
            </a:r>
          </a:p>
          <a:p>
            <a:pPr marL="457200" indent="-457200">
              <a:buFont typeface="+mj-lt"/>
              <a:buAutoNum type="arabicPeriod"/>
            </a:pPr>
            <a:r>
              <a:rPr lang="en-US" sz="2000" dirty="0" smtClean="0"/>
              <a:t>Coverage </a:t>
            </a:r>
            <a:r>
              <a:rPr lang="en-US" sz="2000" dirty="0" smtClean="0"/>
              <a:t>extension should be supported with multi-hop </a:t>
            </a:r>
            <a:r>
              <a:rPr lang="en-US" sz="2000" dirty="0" smtClean="0"/>
              <a:t>approach.</a:t>
            </a:r>
          </a:p>
          <a:p>
            <a:pPr marL="457200" indent="-457200">
              <a:buFont typeface="+mj-lt"/>
              <a:buAutoNum type="arabicPeriod"/>
            </a:pPr>
            <a:r>
              <a:rPr lang="en-US" sz="2000" dirty="0" smtClean="0"/>
              <a:t>Fast </a:t>
            </a:r>
            <a:r>
              <a:rPr lang="en-US" sz="2000" dirty="0" smtClean="0"/>
              <a:t>association need to be realized.</a:t>
            </a:r>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6</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COMMENTS FROM </a:t>
            </a:r>
            <a:r>
              <a:rPr lang="en-US" sz="3200" b="1" i="1" dirty="0" smtClean="0">
                <a:solidFill>
                  <a:srgbClr val="FF0000"/>
                </a:solidFill>
                <a:cs typeface="Times New Roman" pitchFamily="18" charset="0"/>
              </a:rPr>
              <a:t>BUM JIN JEON FOR </a:t>
            </a:r>
            <a:r>
              <a:rPr lang="en-US" sz="3200" b="1" i="1" dirty="0" smtClean="0">
                <a:solidFill>
                  <a:srgbClr val="FF0000"/>
                </a:solidFill>
                <a:cs typeface="Times New Roman" pitchFamily="18" charset="0"/>
              </a:rPr>
              <a:t>TECHNICAL FEATURES FOR PSC - SAMSUNG</a:t>
            </a:r>
            <a:endParaRPr lang="en-US" sz="2000"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pPr marL="457200" indent="-457200">
              <a:buFont typeface="+mj-lt"/>
              <a:buAutoNum type="arabicPeriod"/>
            </a:pPr>
            <a:r>
              <a:rPr lang="en-US" sz="2000" dirty="0" smtClean="0"/>
              <a:t>Flat </a:t>
            </a:r>
            <a:r>
              <a:rPr lang="en-US" sz="2000" dirty="0" smtClean="0"/>
              <a:t>structure (no hierarchy</a:t>
            </a:r>
            <a:r>
              <a:rPr lang="en-US" sz="2000" dirty="0" smtClean="0"/>
              <a:t>)</a:t>
            </a:r>
          </a:p>
          <a:p>
            <a:pPr lvl="1"/>
            <a:r>
              <a:rPr lang="en-US" sz="1800" dirty="0" smtClean="0"/>
              <a:t>all </a:t>
            </a:r>
            <a:r>
              <a:rPr lang="en-US" sz="1800" dirty="0" smtClean="0"/>
              <a:t>device can be a broadcast </a:t>
            </a:r>
            <a:r>
              <a:rPr lang="en-US" sz="1800" dirty="0" smtClean="0"/>
              <a:t>source </a:t>
            </a:r>
          </a:p>
          <a:p>
            <a:pPr lvl="1">
              <a:buNone/>
            </a:pPr>
            <a:r>
              <a:rPr lang="en-US" sz="1800" dirty="0" smtClean="0">
                <a:solidFill>
                  <a:srgbClr val="00B0F0"/>
                </a:solidFill>
                <a:sym typeface="Wingdings" pitchFamily="2" charset="2"/>
              </a:rPr>
              <a:t> </a:t>
            </a:r>
            <a:r>
              <a:rPr lang="en-US" sz="1800" dirty="0" smtClean="0">
                <a:solidFill>
                  <a:srgbClr val="00B0F0"/>
                </a:solidFill>
              </a:rPr>
              <a:t>It </a:t>
            </a:r>
            <a:r>
              <a:rPr lang="en-US" sz="1800" dirty="0" smtClean="0">
                <a:solidFill>
                  <a:srgbClr val="00B0F0"/>
                </a:solidFill>
              </a:rPr>
              <a:t>can be done with existing15.3. (using Broadcasting address as the target address)</a:t>
            </a:r>
            <a:endParaRPr lang="en-US" sz="1800" dirty="0" smtClean="0">
              <a:solidFill>
                <a:srgbClr val="00B0F0"/>
              </a:solidFill>
            </a:endParaRPr>
          </a:p>
          <a:p>
            <a:pPr lvl="1"/>
            <a:r>
              <a:rPr lang="en-US" sz="1800" dirty="0" smtClean="0"/>
              <a:t>all </a:t>
            </a:r>
            <a:r>
              <a:rPr lang="en-US" sz="1800" dirty="0" smtClean="0"/>
              <a:t>device should listen the broadcasted discovery </a:t>
            </a:r>
            <a:r>
              <a:rPr lang="en-US" sz="1800" dirty="0" smtClean="0"/>
              <a:t>message</a:t>
            </a:r>
          </a:p>
          <a:p>
            <a:pPr lvl="1">
              <a:buNone/>
            </a:pPr>
            <a:r>
              <a:rPr lang="en-US" sz="1800" dirty="0" smtClean="0">
                <a:solidFill>
                  <a:srgbClr val="00B0F0"/>
                </a:solidFill>
                <a:sym typeface="Wingdings" pitchFamily="2" charset="2"/>
              </a:rPr>
              <a:t> </a:t>
            </a:r>
            <a:r>
              <a:rPr lang="en-US" sz="1800" dirty="0" smtClean="0">
                <a:solidFill>
                  <a:srgbClr val="00B0F0"/>
                </a:solidFill>
              </a:rPr>
              <a:t>It can </a:t>
            </a:r>
            <a:r>
              <a:rPr lang="en-US" sz="1800" dirty="0" smtClean="0">
                <a:solidFill>
                  <a:srgbClr val="00B0F0"/>
                </a:solidFill>
              </a:rPr>
              <a:t>be done </a:t>
            </a:r>
            <a:r>
              <a:rPr lang="en-US" sz="1800" dirty="0" smtClean="0">
                <a:solidFill>
                  <a:srgbClr val="00B0F0"/>
                </a:solidFill>
              </a:rPr>
              <a:t>with existing 15.3. (If the Target address is set as </a:t>
            </a:r>
            <a:r>
              <a:rPr lang="en-US" sz="1800" dirty="0" smtClean="0">
                <a:solidFill>
                  <a:srgbClr val="00B0F0"/>
                </a:solidFill>
              </a:rPr>
              <a:t>Broadcasting address</a:t>
            </a:r>
            <a:r>
              <a:rPr lang="en-US" sz="1800" dirty="0" smtClean="0">
                <a:solidFill>
                  <a:srgbClr val="00B0F0"/>
                </a:solidFill>
              </a:rPr>
              <a:t>, they will </a:t>
            </a:r>
            <a:r>
              <a:rPr lang="en-US" sz="1800" dirty="0" smtClean="0">
                <a:solidFill>
                  <a:srgbClr val="00B0F0"/>
                </a:solidFill>
              </a:rPr>
              <a:t>listen.)</a:t>
            </a:r>
          </a:p>
          <a:p>
            <a:pPr lvl="1"/>
            <a:r>
              <a:rPr lang="en-US" sz="1800" dirty="0" smtClean="0"/>
              <a:t>no </a:t>
            </a:r>
            <a:r>
              <a:rPr lang="en-US" sz="1800" dirty="0" smtClean="0"/>
              <a:t>centralized coordination for resource management (e.g. cellular BS, 15.3 PNC) </a:t>
            </a:r>
            <a:endParaRPr lang="en-US" sz="1800" dirty="0" smtClean="0"/>
          </a:p>
          <a:p>
            <a:pPr lvl="1">
              <a:buNone/>
            </a:pPr>
            <a:r>
              <a:rPr lang="en-US" sz="1800" dirty="0" smtClean="0">
                <a:solidFill>
                  <a:srgbClr val="00B0F0"/>
                </a:solidFill>
                <a:sym typeface="Wingdings" pitchFamily="2" charset="2"/>
              </a:rPr>
              <a:t> </a:t>
            </a:r>
            <a:r>
              <a:rPr lang="en-US" sz="1800" dirty="0" smtClean="0">
                <a:solidFill>
                  <a:srgbClr val="00B0F0"/>
                </a:solidFill>
              </a:rPr>
              <a:t>It can NOT be done with 15.3. There should be a </a:t>
            </a:r>
            <a:r>
              <a:rPr lang="en-US" sz="1800" dirty="0" smtClean="0">
                <a:solidFill>
                  <a:srgbClr val="00B0F0"/>
                </a:solidFill>
              </a:rPr>
              <a:t>coordinator, but it </a:t>
            </a:r>
            <a:r>
              <a:rPr lang="en-US" sz="1800" dirty="0" smtClean="0">
                <a:solidFill>
                  <a:srgbClr val="00B0F0"/>
                </a:solidFill>
              </a:rPr>
              <a:t>is NOT designated. The role itself is distributed. So, if the reason for bullet number 3 is compelling, then we might be </a:t>
            </a:r>
            <a:r>
              <a:rPr lang="en-US" sz="1800" dirty="0" smtClean="0">
                <a:solidFill>
                  <a:srgbClr val="00B0F0"/>
                </a:solidFill>
              </a:rPr>
              <a:t>able to </a:t>
            </a:r>
            <a:r>
              <a:rPr lang="en-US" sz="1800" dirty="0" smtClean="0">
                <a:solidFill>
                  <a:srgbClr val="00B0F0"/>
                </a:solidFill>
              </a:rPr>
              <a:t>create 15.8. The key question is “Why there should be NO centralized coordination </a:t>
            </a:r>
            <a:r>
              <a:rPr lang="en-US" sz="1800" dirty="0" smtClean="0">
                <a:solidFill>
                  <a:srgbClr val="00B0F0"/>
                </a:solidFill>
              </a:rPr>
              <a:t>in which </a:t>
            </a:r>
            <a:r>
              <a:rPr lang="en-US" sz="1800" dirty="0" smtClean="0">
                <a:solidFill>
                  <a:srgbClr val="00B0F0"/>
                </a:solidFill>
              </a:rPr>
              <a:t>use cases?”  If such use cases “never” be supported with centralized coordination</a:t>
            </a:r>
            <a:r>
              <a:rPr lang="en-US" sz="1800" dirty="0" smtClean="0">
                <a:solidFill>
                  <a:srgbClr val="00B0F0"/>
                </a:solidFill>
              </a:rPr>
              <a:t>, then </a:t>
            </a:r>
            <a:r>
              <a:rPr lang="en-US" sz="1800" dirty="0" smtClean="0">
                <a:solidFill>
                  <a:srgbClr val="00B0F0"/>
                </a:solidFill>
              </a:rPr>
              <a:t>the reason for 15.8 will be really compelling.</a:t>
            </a:r>
            <a:endParaRPr lang="en-US" sz="1800" dirty="0" smtClean="0">
              <a:solidFill>
                <a:srgbClr val="00B0F0"/>
              </a:solidFill>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7</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RESPONSE</a:t>
            </a:r>
            <a:r>
              <a:rPr lang="en-US" sz="3200" b="1" i="1" dirty="0" smtClean="0">
                <a:solidFill>
                  <a:srgbClr val="FF0000"/>
                </a:solidFill>
                <a:cs typeface="Times New Roman" pitchFamily="18" charset="0"/>
              </a:rPr>
              <a:t> FROM SEUNG HOON PARK FOR BUM JIN JEON’S BASIC QUESTION</a:t>
            </a:r>
            <a:endParaRPr lang="en-US" sz="2000"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fontScale="70000" lnSpcReduction="20000"/>
          </a:bodyPr>
          <a:lstStyle/>
          <a:p>
            <a:pPr marL="457200" indent="-457200"/>
            <a:r>
              <a:rPr lang="en-US" sz="2600" dirty="0" smtClean="0"/>
              <a:t>The key </a:t>
            </a:r>
            <a:r>
              <a:rPr lang="en-US" sz="2600" dirty="0" smtClean="0"/>
              <a:t>question</a:t>
            </a:r>
          </a:p>
          <a:p>
            <a:pPr marL="857250" lvl="1" indent="-457200"/>
            <a:r>
              <a:rPr lang="en-US" sz="2200" dirty="0" smtClean="0"/>
              <a:t>“Why </a:t>
            </a:r>
            <a:r>
              <a:rPr lang="en-US" sz="2200" dirty="0" smtClean="0"/>
              <a:t>there should be NO centralized coordination in which use cases?”  </a:t>
            </a:r>
            <a:endParaRPr lang="en-US" sz="2200" dirty="0" smtClean="0"/>
          </a:p>
          <a:p>
            <a:pPr marL="457200" indent="-457200"/>
            <a:r>
              <a:rPr lang="en-US" sz="2600" dirty="0" smtClean="0"/>
              <a:t>There </a:t>
            </a:r>
            <a:r>
              <a:rPr lang="en-US" sz="2600" dirty="0" smtClean="0"/>
              <a:t>are several reasons of requirement for NO centralized coordination.</a:t>
            </a:r>
            <a:r>
              <a:rPr lang="en-US" sz="2000" dirty="0" smtClean="0"/>
              <a:t> </a:t>
            </a:r>
            <a:endParaRPr lang="en-US" sz="2000" dirty="0" smtClean="0"/>
          </a:p>
          <a:p>
            <a:pPr marL="857250" lvl="1" indent="-457200">
              <a:buFont typeface="+mj-lt"/>
              <a:buAutoNum type="arabicPeriod"/>
            </a:pPr>
            <a:r>
              <a:rPr lang="en-US" sz="2600" dirty="0" smtClean="0"/>
              <a:t>Topology </a:t>
            </a:r>
            <a:r>
              <a:rPr lang="en-US" sz="2600" dirty="0" smtClean="0"/>
              <a:t>aspect  </a:t>
            </a:r>
            <a:endParaRPr lang="en-US" sz="2600" dirty="0" smtClean="0"/>
          </a:p>
          <a:p>
            <a:pPr marL="1257300" lvl="2" indent="-457200"/>
            <a:r>
              <a:rPr lang="en-US" sz="2100" dirty="0" smtClean="0"/>
              <a:t>data </a:t>
            </a:r>
            <a:r>
              <a:rPr lang="en-US" sz="2100" dirty="0" smtClean="0"/>
              <a:t>sends through coordinator(master) node </a:t>
            </a:r>
            <a:endParaRPr lang="en-US" sz="2100" dirty="0" smtClean="0"/>
          </a:p>
          <a:p>
            <a:pPr marL="1714500" lvl="3" indent="-457200"/>
            <a:r>
              <a:rPr lang="en-US" sz="2100" dirty="0" smtClean="0"/>
              <a:t>if </a:t>
            </a:r>
            <a:r>
              <a:rPr lang="en-US" sz="2100" dirty="0" smtClean="0"/>
              <a:t>there is installed infrastructure for coordinator -&gt; cost problem  </a:t>
            </a:r>
          </a:p>
          <a:p>
            <a:pPr marL="1714500" lvl="3" indent="-457200"/>
            <a:r>
              <a:rPr lang="en-US" sz="2100" dirty="0" smtClean="0"/>
              <a:t>else </a:t>
            </a:r>
            <a:r>
              <a:rPr lang="en-US" sz="2100" dirty="0" smtClean="0"/>
              <a:t>if user device do as coordinator -&gt; why should I </a:t>
            </a:r>
            <a:r>
              <a:rPr lang="en-US" sz="2100" dirty="0" smtClean="0"/>
              <a:t>deliver </a:t>
            </a:r>
            <a:r>
              <a:rPr lang="en-US" sz="2100" dirty="0" smtClean="0"/>
              <a:t>another user's data? </a:t>
            </a:r>
            <a:endParaRPr lang="en-US" sz="2100" dirty="0" smtClean="0"/>
          </a:p>
          <a:p>
            <a:pPr marL="1714500" lvl="3" indent="-457200"/>
            <a:r>
              <a:rPr lang="en-US" sz="2100" dirty="0" smtClean="0"/>
              <a:t>privacy </a:t>
            </a:r>
            <a:r>
              <a:rPr lang="en-US" sz="2100" dirty="0" smtClean="0"/>
              <a:t>problem at both case : it is better to send my private information directly to the target. </a:t>
            </a:r>
          </a:p>
          <a:p>
            <a:pPr marL="914400" lvl="1" indent="-514350">
              <a:buFont typeface="+mj-lt"/>
              <a:buAutoNum type="arabicPeriod"/>
            </a:pPr>
            <a:r>
              <a:rPr lang="en-US" sz="2600" dirty="0" smtClean="0"/>
              <a:t>Capacity </a:t>
            </a:r>
            <a:r>
              <a:rPr lang="en-US" sz="2600" dirty="0" smtClean="0"/>
              <a:t>aspect  </a:t>
            </a:r>
          </a:p>
          <a:p>
            <a:pPr marL="1314450" lvl="2" indent="-514350"/>
            <a:r>
              <a:rPr lang="en-US" sz="2100" dirty="0" smtClean="0"/>
              <a:t>if </a:t>
            </a:r>
            <a:r>
              <a:rPr lang="en-US" sz="2100" dirty="0" smtClean="0"/>
              <a:t>coordinator collects data and send to </a:t>
            </a:r>
            <a:r>
              <a:rPr lang="en-US" sz="2100" dirty="0" smtClean="0"/>
              <a:t>recipients</a:t>
            </a:r>
          </a:p>
          <a:p>
            <a:pPr marL="1771650" lvl="3" indent="-514350"/>
            <a:r>
              <a:rPr lang="en-US" sz="2100" dirty="0" smtClean="0"/>
              <a:t>resource </a:t>
            </a:r>
            <a:r>
              <a:rPr lang="en-US" sz="2100" dirty="0" smtClean="0"/>
              <a:t>is wasted twice compared to direct transmission </a:t>
            </a:r>
            <a:r>
              <a:rPr lang="en-US" sz="2100" dirty="0" smtClean="0"/>
              <a:t>case</a:t>
            </a:r>
          </a:p>
          <a:p>
            <a:pPr marL="1771650" lvl="3" indent="-514350"/>
            <a:r>
              <a:rPr lang="en-US" sz="2100" dirty="0" smtClean="0"/>
              <a:t>single </a:t>
            </a:r>
            <a:r>
              <a:rPr lang="en-US" sz="2100" dirty="0" smtClean="0"/>
              <a:t>point of failure </a:t>
            </a:r>
            <a:endParaRPr lang="en-US" sz="2100" dirty="0" smtClean="0"/>
          </a:p>
          <a:p>
            <a:pPr marL="1314450" lvl="2" indent="-514350"/>
            <a:r>
              <a:rPr lang="en-US" sz="2100" dirty="0" smtClean="0"/>
              <a:t>if </a:t>
            </a:r>
            <a:r>
              <a:rPr lang="en-US" sz="2100" dirty="0" smtClean="0"/>
              <a:t>coordinator just schedule resource and use direct </a:t>
            </a:r>
            <a:r>
              <a:rPr lang="en-US" sz="2100" dirty="0" smtClean="0"/>
              <a:t>link</a:t>
            </a:r>
          </a:p>
          <a:p>
            <a:pPr marL="1771650" lvl="3" indent="-514350"/>
            <a:r>
              <a:rPr lang="en-US" sz="2100" dirty="0" smtClean="0"/>
              <a:t>coordinator </a:t>
            </a:r>
            <a:r>
              <a:rPr lang="en-US" sz="2100" dirty="0" smtClean="0"/>
              <a:t>should know channel information of all managed links : scalability and scheduling delay </a:t>
            </a:r>
            <a:r>
              <a:rPr lang="en-US" sz="2100" dirty="0" smtClean="0"/>
              <a:t>problem</a:t>
            </a:r>
          </a:p>
          <a:p>
            <a:pPr marL="1771650" lvl="3" indent="-514350"/>
            <a:r>
              <a:rPr lang="en-US" sz="2100" dirty="0" smtClean="0"/>
              <a:t>a </a:t>
            </a:r>
            <a:r>
              <a:rPr lang="en-US" sz="2100" dirty="0" smtClean="0"/>
              <a:t>kind of cell boundary by coordinator : not optimized resource reuse </a:t>
            </a:r>
            <a:endParaRPr lang="en-US" sz="2100" dirty="0" smtClean="0"/>
          </a:p>
          <a:p>
            <a:pPr marL="1771650" lvl="3" indent="-514350"/>
            <a:r>
              <a:rPr lang="en-US" sz="2100" dirty="0" smtClean="0"/>
              <a:t>single </a:t>
            </a:r>
            <a:r>
              <a:rPr lang="en-US" sz="2100" dirty="0" smtClean="0"/>
              <a:t>point of failure In summary, I think that only </a:t>
            </a:r>
            <a:r>
              <a:rPr lang="en-US" sz="2100" dirty="0" smtClean="0"/>
              <a:t>decentralized </a:t>
            </a:r>
            <a:r>
              <a:rPr lang="en-US" sz="2100" dirty="0" smtClean="0"/>
              <a:t>network and protocol can </a:t>
            </a:r>
            <a:r>
              <a:rPr lang="en-US" sz="2100" dirty="0" smtClean="0"/>
              <a:t>support Samsung </a:t>
            </a:r>
            <a:r>
              <a:rPr lang="en-US" sz="2100" dirty="0" smtClean="0"/>
              <a:t>use-cases involving hundreds or thousands devices.</a:t>
            </a:r>
            <a:endParaRPr lang="en-US" sz="21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8</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BUM JIN JEON’S COMMENTS </a:t>
            </a:r>
            <a:r>
              <a:rPr lang="en-US" sz="3200" b="1" i="1" dirty="0" smtClean="0">
                <a:solidFill>
                  <a:srgbClr val="FF0000"/>
                </a:solidFill>
                <a:cs typeface="Times New Roman" pitchFamily="18" charset="0"/>
              </a:rPr>
              <a:t>FOR SEUNG HOON PARK’S RESPONSE (1)</a:t>
            </a:r>
            <a:endParaRPr lang="en-US" sz="2000"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fontScale="77500" lnSpcReduction="20000"/>
          </a:bodyPr>
          <a:lstStyle/>
          <a:p>
            <a:pPr marL="457200" indent="-457200"/>
            <a:r>
              <a:rPr lang="en-US" sz="2600" dirty="0" smtClean="0"/>
              <a:t>The key </a:t>
            </a:r>
            <a:r>
              <a:rPr lang="en-US" sz="2600" dirty="0" smtClean="0"/>
              <a:t>question:</a:t>
            </a:r>
          </a:p>
          <a:p>
            <a:pPr marL="857250" lvl="1" indent="-457200"/>
            <a:r>
              <a:rPr lang="en-US" sz="2200" dirty="0" smtClean="0"/>
              <a:t>“</a:t>
            </a:r>
            <a:r>
              <a:rPr lang="en-US" sz="2200" dirty="0" smtClean="0"/>
              <a:t>Why there should be NO centralized coordination in which use cases?”  </a:t>
            </a:r>
            <a:endParaRPr lang="en-US" sz="2200" dirty="0" smtClean="0"/>
          </a:p>
          <a:p>
            <a:pPr marL="457200" indent="-457200"/>
            <a:r>
              <a:rPr lang="en-US" sz="2600" dirty="0" smtClean="0"/>
              <a:t>There </a:t>
            </a:r>
            <a:r>
              <a:rPr lang="en-US" sz="2600" dirty="0" smtClean="0"/>
              <a:t>are several reasons of requirement for NO centralized coordination.</a:t>
            </a:r>
            <a:r>
              <a:rPr lang="en-US" sz="2000" dirty="0" smtClean="0"/>
              <a:t> </a:t>
            </a:r>
            <a:endParaRPr lang="en-US" sz="2000" dirty="0" smtClean="0"/>
          </a:p>
          <a:p>
            <a:pPr marL="857250" lvl="1" indent="-457200">
              <a:buFont typeface="+mj-lt"/>
              <a:buAutoNum type="arabicPeriod"/>
            </a:pPr>
            <a:r>
              <a:rPr lang="en-US" sz="2600" dirty="0" smtClean="0"/>
              <a:t>Topology </a:t>
            </a:r>
            <a:r>
              <a:rPr lang="en-US" sz="2600" dirty="0" smtClean="0"/>
              <a:t>aspect  </a:t>
            </a:r>
            <a:endParaRPr lang="en-US" sz="2600" dirty="0" smtClean="0"/>
          </a:p>
          <a:p>
            <a:pPr marL="1257300" lvl="2" indent="-457200"/>
            <a:r>
              <a:rPr lang="en-US" sz="2100" dirty="0" smtClean="0"/>
              <a:t>data </a:t>
            </a:r>
            <a:r>
              <a:rPr lang="en-US" sz="2100" dirty="0" smtClean="0"/>
              <a:t>sends through coordinator(master) node </a:t>
            </a:r>
            <a:endParaRPr lang="en-US" sz="2100" dirty="0" smtClean="0"/>
          </a:p>
          <a:p>
            <a:pPr marL="1257300" lvl="2" indent="-457200">
              <a:buNone/>
            </a:pPr>
            <a:r>
              <a:rPr lang="en-US" sz="2000" dirty="0" smtClean="0">
                <a:solidFill>
                  <a:srgbClr val="00B0F0"/>
                </a:solidFill>
              </a:rPr>
              <a:t>=&gt; In 15.3, 1) There is no designated or installed coordinator. Each station may acts as coordinator.2) The coordinator does NOT serve as data bridge (transfer other’s data).3) It just manages the network resources (mainly scheduling the channel time by sending out beacons.)</a:t>
            </a:r>
            <a:endParaRPr lang="en-US" sz="2100" dirty="0" smtClean="0">
              <a:solidFill>
                <a:srgbClr val="00B0F0"/>
              </a:solidFill>
            </a:endParaRPr>
          </a:p>
          <a:p>
            <a:pPr marL="1714500" lvl="3" indent="-457200"/>
            <a:r>
              <a:rPr lang="en-US" sz="2100" dirty="0" smtClean="0"/>
              <a:t>if </a:t>
            </a:r>
            <a:r>
              <a:rPr lang="en-US" sz="2100" dirty="0" smtClean="0"/>
              <a:t>there is installed infrastructure for coordinator -&gt; cost </a:t>
            </a:r>
            <a:r>
              <a:rPr lang="en-US" sz="2100" dirty="0" smtClean="0"/>
              <a:t>problem</a:t>
            </a:r>
          </a:p>
          <a:p>
            <a:pPr marL="1714500" lvl="3" indent="-457200">
              <a:buNone/>
            </a:pPr>
            <a:r>
              <a:rPr lang="en-US" sz="2100" dirty="0" smtClean="0">
                <a:solidFill>
                  <a:srgbClr val="00B0F0"/>
                </a:solidFill>
              </a:rPr>
              <a:t> </a:t>
            </a:r>
            <a:r>
              <a:rPr lang="en-US" dirty="0" smtClean="0">
                <a:solidFill>
                  <a:srgbClr val="00B0F0"/>
                </a:solidFill>
              </a:rPr>
              <a:t>=&gt; No issue. There can be NO installed infrastructure for coordinator.</a:t>
            </a:r>
            <a:endParaRPr lang="en-US" sz="2100" dirty="0" smtClean="0">
              <a:solidFill>
                <a:srgbClr val="00B0F0"/>
              </a:solidFill>
            </a:endParaRPr>
          </a:p>
          <a:p>
            <a:pPr marL="1714500" lvl="3" indent="-457200"/>
            <a:r>
              <a:rPr lang="en-US" sz="2100" dirty="0" smtClean="0"/>
              <a:t>else </a:t>
            </a:r>
            <a:r>
              <a:rPr lang="en-US" sz="2100" dirty="0" smtClean="0"/>
              <a:t>if user device do as coordinator -&gt; why should I </a:t>
            </a:r>
            <a:r>
              <a:rPr lang="en-US" sz="2100" dirty="0" smtClean="0"/>
              <a:t>deliver </a:t>
            </a:r>
            <a:r>
              <a:rPr lang="en-US" sz="2100" dirty="0" smtClean="0"/>
              <a:t>another user's data? </a:t>
            </a:r>
            <a:endParaRPr lang="en-US" sz="2100" dirty="0" smtClean="0"/>
          </a:p>
          <a:p>
            <a:pPr marL="1714500" lvl="3" indent="-457200">
              <a:buNone/>
            </a:pPr>
            <a:r>
              <a:rPr lang="en-US" dirty="0" smtClean="0">
                <a:solidFill>
                  <a:srgbClr val="00B0F0"/>
                </a:solidFill>
              </a:rPr>
              <a:t>=&gt; NO issue. The PAN coordinator does NOT deliver other’s data.</a:t>
            </a:r>
            <a:endParaRPr lang="en-US" sz="2100" dirty="0" smtClean="0">
              <a:solidFill>
                <a:srgbClr val="00B0F0"/>
              </a:solidFill>
            </a:endParaRPr>
          </a:p>
          <a:p>
            <a:pPr marL="1714500" lvl="3" indent="-457200"/>
            <a:r>
              <a:rPr lang="en-US" sz="2100" dirty="0" smtClean="0"/>
              <a:t>privacy </a:t>
            </a:r>
            <a:r>
              <a:rPr lang="en-US" sz="2100" dirty="0" smtClean="0"/>
              <a:t>problem at both case : it is better to send my private information directly to the target. </a:t>
            </a:r>
            <a:endParaRPr lang="en-US" sz="2100" dirty="0" smtClean="0"/>
          </a:p>
          <a:p>
            <a:pPr marL="1714500" lvl="3" indent="-457200">
              <a:buNone/>
            </a:pPr>
            <a:r>
              <a:rPr lang="en-US" dirty="0" smtClean="0">
                <a:solidFill>
                  <a:srgbClr val="00B0F0"/>
                </a:solidFill>
              </a:rPr>
              <a:t>=&gt; NO issue. Two stations can talk to each other </a:t>
            </a:r>
            <a:r>
              <a:rPr lang="en-US" dirty="0" err="1" smtClean="0">
                <a:solidFill>
                  <a:srgbClr val="00B0F0"/>
                </a:solidFill>
              </a:rPr>
              <a:t>directly.But</a:t>
            </a:r>
            <a:r>
              <a:rPr lang="en-US" dirty="0" smtClean="0">
                <a:solidFill>
                  <a:srgbClr val="00B0F0"/>
                </a:solidFill>
              </a:rPr>
              <a:t> if we can prove that the burden of simple 15.3 coordinator is </a:t>
            </a:r>
            <a:r>
              <a:rPr lang="en-US" dirty="0" err="1" smtClean="0">
                <a:solidFill>
                  <a:srgbClr val="00B0F0"/>
                </a:solidFill>
              </a:rPr>
              <a:t>tooheavy</a:t>
            </a:r>
            <a:r>
              <a:rPr lang="en-US" dirty="0" smtClean="0">
                <a:solidFill>
                  <a:srgbClr val="00B0F0"/>
                </a:solidFill>
              </a:rPr>
              <a:t> for mobile device, then we can insist our “NO coordinator” policy.</a:t>
            </a:r>
            <a:endParaRPr lang="en-US" sz="2100" dirty="0" smtClean="0">
              <a:solidFill>
                <a:srgbClr val="00B0F0"/>
              </a:solidFill>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a:t>
            </a:r>
            <a:r>
              <a:rPr lang="en-US" sz="1400" dirty="0" smtClean="0">
                <a:latin typeface="Times New Roman" pitchFamily="18" charset="0"/>
                <a:cs typeface="Times New Roman" pitchFamily="18" charset="0"/>
              </a:rPr>
              <a:t>9</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157228</TotalTime>
  <Words>782</Words>
  <Application>Microsoft Office PowerPoint</Application>
  <PresentationFormat>On-screen Show (4:3)</PresentationFormat>
  <Paragraphs>150</Paragraphs>
  <Slides>13</Slides>
  <Notes>12</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Custom Design</vt:lpstr>
      <vt:lpstr>Slide 1</vt:lpstr>
      <vt:lpstr>INTRODUCTION</vt:lpstr>
      <vt:lpstr>SAMSUNG’S BRIEF REASONS WHY A NEW STANDARD</vt:lpstr>
      <vt:lpstr>LG’S POSITION FOR A NEW STANDARD</vt:lpstr>
      <vt:lpstr>TECHNICAL FEATURES FOR PSC - SAMSUNG</vt:lpstr>
      <vt:lpstr>TECHNICAL FEATURES FOR PSC - ETRI</vt:lpstr>
      <vt:lpstr>COMMENTS FROM BUM JIN JEON FOR TECHNICAL FEATURES FOR PSC - SAMSUNG</vt:lpstr>
      <vt:lpstr>RESPONSE FROM SEUNG HOON PARK FOR BUM JIN JEON’S BASIC QUESTION</vt:lpstr>
      <vt:lpstr>BUM JIN JEON’S COMMENTS FOR SEUNG HOON PARK’S RESPONSE (1)</vt:lpstr>
      <vt:lpstr>BUM JIN JEON’S COMMENTS FOR SEUNG HOON PARK’S RESPONSE (2)</vt:lpstr>
      <vt:lpstr>SUNGGEUN JIN’S COMMENTS FOR SEUNG HOON PARK’S RESPONSE</vt:lpstr>
      <vt:lpstr>SOME OBSERVATIONS</vt:lpstr>
      <vt:lpstr>SOME ISSUES RAISED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PSC PAR and 5C subgroup activities</dc:title>
  <dc:creator>Soo-Young Chang</dc:creator>
  <cp:lastModifiedBy>Soo-Young Chang</cp:lastModifiedBy>
  <cp:revision>1922</cp:revision>
  <dcterms:created xsi:type="dcterms:W3CDTF">2010-05-03T18:32:55Z</dcterms:created>
  <dcterms:modified xsi:type="dcterms:W3CDTF">2011-08-17T08:33:25Z</dcterms:modified>
</cp:coreProperties>
</file>