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6" r:id="rId3"/>
    <p:sldId id="262" r:id="rId4"/>
    <p:sldId id="263" r:id="rId5"/>
    <p:sldId id="264" r:id="rId6"/>
    <p:sldId id="260" r:id="rId7"/>
    <p:sldId id="26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26" d="100"/>
          <a:sy n="126" d="100"/>
        </p:scale>
        <p:origin x="-119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D4C36CE-F993-734F-B262-7811880C8BA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4A3D57C-0D0F-C34B-AECA-07A88A455455}"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D7727BC8-EF0F-8B4C-B73D-BEFDC896DEB9}"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D7727BC8-EF0F-8B4C-B73D-BEFDC896DEB9}"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D7727BC8-EF0F-8B4C-B73D-BEFDC896DEB9}"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D7727BC8-EF0F-8B4C-B73D-BEFDC896DEB9}" type="slidenum">
              <a:rPr lang="en-US"/>
              <a:pPr/>
              <a:t>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BE4C740-B8AF-FA4B-8963-80CF1736D2B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9490433-4057-5346-8F3B-CBC96726980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8B6406B6-43BA-E149-8427-7B757AA7936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85F7822-D151-2148-B4DA-EB7F595E4EE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262D212-2269-4E4F-9A75-40AF9791E94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E268AB58-CDFC-3240-8C9C-1F19AC9E5EF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2011</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0FAA84F4-7087-FD4C-9314-F60D4AE4D46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2011</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04083565-E069-D944-944E-6AA093956D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2011</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CC2D7F09-EAB1-9C42-97D2-AD8E556B43C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EFE02DC-3C08-1843-A5F8-D1E605D49B4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03527D7-ECD6-5946-9A4C-8FB86B8EE99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July 2011</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4F508D3-BA95-D44B-B2CB-28924FABE81E}" type="slidenum">
              <a:rPr lang="en-US"/>
              <a:pPr/>
              <a:t>‹#›</a:t>
            </a:fld>
            <a:endParaRPr lang="en-US"/>
          </a:p>
        </p:txBody>
      </p:sp>
      <p:sp>
        <p:nvSpPr>
          <p:cNvPr id="1031" name="Rectangle 7"/>
          <p:cNvSpPr>
            <a:spLocks noChangeArrowheads="1"/>
          </p:cNvSpPr>
          <p:nvPr/>
        </p:nvSpPr>
        <p:spPr bwMode="auto">
          <a:xfrm>
            <a:off x="3810000" y="394156"/>
            <a:ext cx="4648200" cy="215444"/>
          </a:xfrm>
          <a:prstGeom prst="rect">
            <a:avLst/>
          </a:prstGeom>
          <a:noFill/>
          <a:ln w="9525">
            <a:noFill/>
            <a:miter lim="800000"/>
            <a:headEnd/>
            <a:tailEnd/>
          </a:ln>
          <a:effectLst/>
        </p:spPr>
        <p:txBody>
          <a:bodyPr wrap="square" lIns="0" tIns="0" rIns="0" bIns="0" anchor="b">
            <a:prstTxWarp prst="textNoShape">
              <a:avLst/>
            </a:prstTxWarp>
            <a:spAutoFit/>
          </a:bodyPr>
          <a:lstStyle/>
          <a:p>
            <a:pPr lvl="4" algn="r"/>
            <a:r>
              <a:rPr lang="en-US" sz="1400" b="1" dirty="0"/>
              <a:t>doc.: IEEE </a:t>
            </a:r>
            <a:r>
              <a:rPr lang="en-US" sz="1400" b="1" dirty="0" smtClean="0"/>
              <a:t>802.15-11/</a:t>
            </a:r>
            <a:r>
              <a:rPr lang="en-US" sz="1400" b="1" dirty="0" smtClean="0"/>
              <a:t>0548r0</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defRPr>
      </a:lvl2pPr>
      <a:lvl3pPr algn="ctr" rtl="0" eaLnBrk="0" fontAlgn="base" hangingPunct="0">
        <a:spcBef>
          <a:spcPct val="0"/>
        </a:spcBef>
        <a:spcAft>
          <a:spcPct val="0"/>
        </a:spcAft>
        <a:defRPr sz="3600">
          <a:solidFill>
            <a:schemeClr val="tx2"/>
          </a:solidFill>
          <a:latin typeface="Times New Roman" charset="0"/>
        </a:defRPr>
      </a:lvl3pPr>
      <a:lvl4pPr algn="ctr" rtl="0" eaLnBrk="0" fontAlgn="base" hangingPunct="0">
        <a:spcBef>
          <a:spcPct val="0"/>
        </a:spcBef>
        <a:spcAft>
          <a:spcPct val="0"/>
        </a:spcAft>
        <a:defRPr sz="3600">
          <a:solidFill>
            <a:schemeClr val="tx2"/>
          </a:solidFill>
          <a:latin typeface="Times New Roman" charset="0"/>
        </a:defRPr>
      </a:lvl4pPr>
      <a:lvl5pPr algn="ctr" rtl="0" eaLnBrk="0" fontAlgn="base" hangingPunct="0">
        <a:spcBef>
          <a:spcPct val="0"/>
        </a:spcBef>
        <a:spcAft>
          <a:spcPct val="0"/>
        </a:spcAft>
        <a:defRPr sz="3600">
          <a:solidFill>
            <a:schemeClr val="tx2"/>
          </a:solidFill>
          <a:latin typeface="Times New Roman" charset="0"/>
        </a:defRPr>
      </a:lvl5pPr>
      <a:lvl6pPr marL="457200" algn="ctr" rtl="0" eaLnBrk="0" fontAlgn="base" hangingPunct="0">
        <a:spcBef>
          <a:spcPct val="0"/>
        </a:spcBef>
        <a:spcAft>
          <a:spcPct val="0"/>
        </a:spcAft>
        <a:defRPr sz="3600">
          <a:solidFill>
            <a:schemeClr val="tx2"/>
          </a:solidFill>
          <a:latin typeface="Times New Roman" charset="0"/>
        </a:defRPr>
      </a:lvl6pPr>
      <a:lvl7pPr marL="914400" algn="ctr" rtl="0" eaLnBrk="0" fontAlgn="base" hangingPunct="0">
        <a:spcBef>
          <a:spcPct val="0"/>
        </a:spcBef>
        <a:spcAft>
          <a:spcPct val="0"/>
        </a:spcAft>
        <a:defRPr sz="3600">
          <a:solidFill>
            <a:schemeClr val="tx2"/>
          </a:solidFill>
          <a:latin typeface="Times New Roman" charset="0"/>
        </a:defRPr>
      </a:lvl7pPr>
      <a:lvl8pPr marL="1371600" algn="ctr" rtl="0" eaLnBrk="0" fontAlgn="base" hangingPunct="0">
        <a:spcBef>
          <a:spcPct val="0"/>
        </a:spcBef>
        <a:spcAft>
          <a:spcPct val="0"/>
        </a:spcAft>
        <a:defRPr sz="3600">
          <a:solidFill>
            <a:schemeClr val="tx2"/>
          </a:solidFill>
          <a:latin typeface="Times New Roman" charset="0"/>
        </a:defRPr>
      </a:lvl8pPr>
      <a:lvl9pPr marL="1828800" algn="ctr" rtl="0" eaLnBrk="0" fontAlgn="base" hangingPunct="0">
        <a:spcBef>
          <a:spcPct val="0"/>
        </a:spcBef>
        <a:spcAft>
          <a:spcPct val="0"/>
        </a:spcAft>
        <a:defRPr sz="36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July 2011</a:t>
            </a:r>
            <a:endParaRPr lang="en-US" dirty="0"/>
          </a:p>
        </p:txBody>
      </p:sp>
      <p:sp>
        <p:nvSpPr>
          <p:cNvPr id="5" name="Footer Placeholder 2"/>
          <p:cNvSpPr>
            <a:spLocks noGrp="1"/>
          </p:cNvSpPr>
          <p:nvPr>
            <p:ph type="ftr" sz="quarter" idx="11"/>
          </p:nvPr>
        </p:nvSpPr>
        <p:spPr/>
        <p:txBody>
          <a:bodyPr/>
          <a:lstStyle/>
          <a:p>
            <a:r>
              <a:rPr lang="en-US" smtClean="0"/>
              <a:t>John Notor, Notor Research</a:t>
            </a:r>
            <a:endParaRPr lang="en-US"/>
          </a:p>
        </p:txBody>
      </p:sp>
      <p:sp>
        <p:nvSpPr>
          <p:cNvPr id="6" name="Slide Number Placeholder 3"/>
          <p:cNvSpPr>
            <a:spLocks noGrp="1"/>
          </p:cNvSpPr>
          <p:nvPr>
            <p:ph type="sldNum" sz="quarter" idx="12"/>
          </p:nvPr>
        </p:nvSpPr>
        <p:spPr/>
        <p:txBody>
          <a:bodyPr/>
          <a:lstStyle/>
          <a:p>
            <a:r>
              <a:rPr lang="en-US"/>
              <a:t>Slide </a:t>
            </a:r>
            <a:fld id="{1D0ACF15-C2C7-6B45-BC1E-2EC369E68363}" type="slidenum">
              <a:rPr lang="en-US"/>
              <a:pPr/>
              <a:t>1</a:t>
            </a:fld>
            <a:endParaRPr lang="en-US"/>
          </a:p>
        </p:txBody>
      </p:sp>
      <p:sp>
        <p:nvSpPr>
          <p:cNvPr id="27651" name="Rectangle 3"/>
          <p:cNvSpPr>
            <a:spLocks noChangeArrowheads="1"/>
          </p:cNvSpPr>
          <p:nvPr/>
        </p:nvSpPr>
        <p:spPr bwMode="auto">
          <a:xfrm>
            <a:off x="152400" y="609600"/>
            <a:ext cx="8991600" cy="4462761"/>
          </a:xfrm>
          <a:prstGeom prst="rect">
            <a:avLst/>
          </a:prstGeom>
          <a:noFill/>
          <a:ln w="12700">
            <a:noFill/>
            <a:miter lim="800000"/>
            <a:headEnd type="none" w="sm" len="sm"/>
            <a:tailEnd type="none" w="sm" len="sm"/>
          </a:ln>
          <a:effectLst/>
        </p:spPr>
        <p:txBody>
          <a:bodyPr>
            <a:prstTxWarp prst="textNoShape">
              <a:avLst/>
            </a:prstTxWarp>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a:t>
            </a:r>
            <a:r>
              <a:rPr lang="en-US" sz="1800" b="1" u="sng" dirty="0" err="1">
                <a:solidFill>
                  <a:schemeClr val="tx2"/>
                </a:solidFill>
                <a:effectLst>
                  <a:outerShdw blurRad="38100" dist="38100" dir="2700000" algn="tl">
                    <a:srgbClr val="DDDDDD"/>
                  </a:outerShdw>
                </a:effectLst>
              </a:rPr>
              <a:t>WPANs</a:t>
            </a:r>
            <a:r>
              <a:rPr lang="en-US" sz="1800" b="1" u="sng" dirty="0">
                <a:solidFill>
                  <a:schemeClr val="tx2"/>
                </a:solidFill>
                <a:effectLst>
                  <a:outerShdw blurRad="38100" dist="38100" dir="2700000" algn="tl">
                    <a:srgbClr val="DDDDDD"/>
                  </a:outerShdw>
                </a:effectLst>
              </a:rPr>
              <a:t>)</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smtClean="0">
                <a:solidFill>
                  <a:schemeClr val="tx2"/>
                </a:solidFill>
              </a:rPr>
              <a:t> Liaison Report 802.18 to 802.15	</a:t>
            </a:r>
            <a:endParaRPr lang="en-US" sz="1600" dirty="0">
              <a:solidFill>
                <a:schemeClr val="tx2"/>
              </a:solidFill>
            </a:endParaRPr>
          </a:p>
          <a:p>
            <a:r>
              <a:rPr lang="en-US" sz="1600" b="1" dirty="0">
                <a:solidFill>
                  <a:schemeClr val="tx2"/>
                </a:solidFill>
              </a:rPr>
              <a:t>Date Submitted</a:t>
            </a:r>
            <a:r>
              <a:rPr lang="en-US" sz="1600" b="1">
                <a:solidFill>
                  <a:schemeClr val="tx2"/>
                </a:solidFill>
              </a:rPr>
              <a:t>:</a:t>
            </a:r>
            <a:r>
              <a:rPr lang="en-US" sz="1600" b="1" smtClean="0">
                <a:solidFill>
                  <a:schemeClr val="tx2"/>
                </a:solidFill>
              </a:rPr>
              <a:t> </a:t>
            </a:r>
            <a:r>
              <a:rPr lang="en-US" sz="1600" smtClean="0">
                <a:solidFill>
                  <a:schemeClr val="tx2"/>
                </a:solidFill>
              </a:rPr>
              <a:t>21, </a:t>
            </a:r>
            <a:r>
              <a:rPr lang="en-US" sz="1600" dirty="0" smtClean="0">
                <a:solidFill>
                  <a:schemeClr val="tx2"/>
                </a:solidFill>
              </a:rPr>
              <a:t>2011	</a:t>
            </a:r>
            <a:endParaRPr lang="en-US" sz="1600" dirty="0">
              <a:solidFill>
                <a:schemeClr val="tx2"/>
              </a:solidFill>
            </a:endParaRPr>
          </a:p>
          <a:p>
            <a:r>
              <a:rPr lang="en-US" sz="1600" b="1" dirty="0">
                <a:solidFill>
                  <a:schemeClr val="tx2"/>
                </a:solidFill>
              </a:rPr>
              <a:t>Source:</a:t>
            </a:r>
            <a:r>
              <a:rPr lang="en-US" sz="1600" dirty="0" smtClean="0">
                <a:solidFill>
                  <a:schemeClr val="tx2"/>
                </a:solidFill>
              </a:rPr>
              <a:t> John Notor, Notor Research</a:t>
            </a:r>
          </a:p>
          <a:p>
            <a:r>
              <a:rPr lang="en-US" sz="1600" dirty="0">
                <a:solidFill>
                  <a:schemeClr val="tx2"/>
                </a:solidFill>
              </a:rPr>
              <a:t>Address</a:t>
            </a:r>
            <a:r>
              <a:rPr lang="en-US" sz="1600" dirty="0" smtClean="0">
                <a:solidFill>
                  <a:schemeClr val="tx2"/>
                </a:solidFill>
              </a:rPr>
              <a:t> 1548 </a:t>
            </a:r>
            <a:r>
              <a:rPr lang="en-US" sz="1600" dirty="0" err="1" smtClean="0">
                <a:solidFill>
                  <a:schemeClr val="tx2"/>
                </a:solidFill>
              </a:rPr>
              <a:t>Arata</a:t>
            </a:r>
            <a:r>
              <a:rPr lang="en-US" sz="1600" dirty="0" smtClean="0">
                <a:solidFill>
                  <a:schemeClr val="tx2"/>
                </a:solidFill>
              </a:rPr>
              <a:t> Court, San Jose, CA 95125</a:t>
            </a:r>
          </a:p>
          <a:p>
            <a:r>
              <a:rPr lang="en-US" sz="1600" dirty="0">
                <a:solidFill>
                  <a:schemeClr val="tx2"/>
                </a:solidFill>
              </a:rPr>
              <a:t>Voice</a:t>
            </a:r>
            <a:r>
              <a:rPr lang="en-US" sz="1600" dirty="0" smtClean="0">
                <a:solidFill>
                  <a:schemeClr val="tx2"/>
                </a:solidFill>
              </a:rPr>
              <a:t>: 1-408-799-2738, E</a:t>
            </a:r>
            <a:r>
              <a:rPr lang="en-US" sz="1600" dirty="0">
                <a:solidFill>
                  <a:schemeClr val="tx2"/>
                </a:solidFill>
              </a:rPr>
              <a:t>-</a:t>
            </a:r>
            <a:r>
              <a:rPr lang="en-US" sz="1600" dirty="0" smtClean="0">
                <a:solidFill>
                  <a:schemeClr val="tx2"/>
                </a:solidFill>
              </a:rPr>
              <a:t>Mail: </a:t>
            </a:r>
            <a:r>
              <a:rPr lang="en-US" sz="1600" dirty="0" err="1" smtClean="0">
                <a:solidFill>
                  <a:schemeClr val="tx2"/>
                </a:solidFill>
              </a:rPr>
              <a:t>gnu@notor.com</a:t>
            </a:r>
            <a:r>
              <a:rPr lang="en-US" sz="1600" dirty="0" smtClean="0">
                <a:solidFill>
                  <a:schemeClr val="tx2"/>
                </a:solidFill>
              </a:rPr>
              <a:t>	</a:t>
            </a:r>
          </a:p>
          <a:p>
            <a:pPr>
              <a:spcBef>
                <a:spcPts val="600"/>
              </a:spcBef>
              <a:spcAft>
                <a:spcPts val="600"/>
              </a:spcAft>
            </a:pPr>
            <a:r>
              <a:rPr lang="en-US" dirty="0" smtClean="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smtClean="0">
                <a:solidFill>
                  <a:schemeClr val="tx2"/>
                </a:solidFill>
              </a:rPr>
              <a:t>	Summary of 802.18 actions at the May 2011 Wireless Interim Meeting in Singapore.</a:t>
            </a:r>
          </a:p>
          <a:p>
            <a:pPr>
              <a:spcBef>
                <a:spcPts val="600"/>
              </a:spcBef>
              <a:spcAft>
                <a:spcPts val="600"/>
              </a:spcAft>
            </a:pPr>
            <a:r>
              <a:rPr lang="en-US" sz="1600" b="1" dirty="0">
                <a:solidFill>
                  <a:schemeClr val="tx2"/>
                </a:solidFill>
              </a:rPr>
              <a:t>Purpose:</a:t>
            </a:r>
            <a:r>
              <a:rPr lang="en-US" sz="1600" dirty="0" smtClean="0">
                <a:solidFill>
                  <a:schemeClr val="tx2"/>
                </a:solidFill>
              </a:rPr>
              <a:t>	To inform the members of 802.15 of the actions taken by the RR-TAG at this session.</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a:t>
            </a:r>
            <a:r>
              <a:rPr lang="en-US" sz="1600" dirty="0" err="1">
                <a:solidFill>
                  <a:schemeClr val="tx2"/>
                </a:solidFill>
              </a:rPr>
              <a:t>individual(s</a:t>
            </a:r>
            <a:r>
              <a:rPr lang="en-US" sz="1600" dirty="0">
                <a:solidFill>
                  <a:schemeClr val="tx2"/>
                </a:solidFill>
              </a:rPr>
              <a:t>) or </a:t>
            </a:r>
            <a:r>
              <a:rPr lang="en-US" sz="1600" dirty="0" err="1">
                <a:solidFill>
                  <a:schemeClr val="tx2"/>
                </a:solidFill>
              </a:rPr>
              <a:t>organization(s</a:t>
            </a:r>
            <a:r>
              <a:rPr lang="en-US" sz="1600" dirty="0">
                <a:solidFill>
                  <a:schemeClr val="tx2"/>
                </a:solidFill>
              </a:rPr>
              <a:t>). The material in this document is subject to change in form and content after further study. The </a:t>
            </a:r>
            <a:r>
              <a:rPr lang="en-US" sz="1600" dirty="0" err="1">
                <a:solidFill>
                  <a:schemeClr val="tx2"/>
                </a:solidFill>
              </a:rPr>
              <a:t>contributor(s</a:t>
            </a:r>
            <a:r>
              <a:rPr lang="en-US" sz="1600" dirty="0">
                <a:solidFill>
                  <a:schemeClr val="tx2"/>
                </a:solidFill>
              </a:rPr>
              <a:t>) </a:t>
            </a:r>
            <a:r>
              <a:rPr lang="en-US" sz="1600" dirty="0" err="1">
                <a:solidFill>
                  <a:schemeClr val="tx2"/>
                </a:solidFill>
              </a:rPr>
              <a:t>reserve(s</a:t>
            </a:r>
            <a:r>
              <a:rPr lang="en-US" sz="1600" dirty="0">
                <a:solidFill>
                  <a:schemeClr val="tx2"/>
                </a:solidFill>
              </a:rPr>
              <a:t>)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70C1EFD9-5F30-4644-98B9-BEA05D0F3BDD}" type="slidenum">
              <a:rPr lang="en-US"/>
              <a:pPr/>
              <a:t>2</a:t>
            </a:fld>
            <a:endParaRPr lang="en-US"/>
          </a:p>
        </p:txBody>
      </p:sp>
      <p:sp>
        <p:nvSpPr>
          <p:cNvPr id="4098" name="Rectangle 2"/>
          <p:cNvSpPr>
            <a:spLocks noGrp="1" noChangeArrowheads="1"/>
          </p:cNvSpPr>
          <p:nvPr>
            <p:ph type="title"/>
          </p:nvPr>
        </p:nvSpPr>
        <p:spPr>
          <a:xfrm>
            <a:off x="685800" y="685800"/>
            <a:ext cx="7772400" cy="838200"/>
          </a:xfrm>
          <a:ln/>
        </p:spPr>
        <p:txBody>
          <a:bodyPr/>
          <a:lstStyle/>
          <a:p>
            <a:r>
              <a:rPr lang="en-US" sz="2800" dirty="0" smtClean="0"/>
              <a:t>Documents Approved by the RR-TAG</a:t>
            </a:r>
            <a:endParaRPr lang="en-US" sz="2800" dirty="0"/>
          </a:p>
        </p:txBody>
      </p:sp>
      <p:sp>
        <p:nvSpPr>
          <p:cNvPr id="4099" name="Rectangle 3"/>
          <p:cNvSpPr>
            <a:spLocks noGrp="1" noChangeArrowheads="1"/>
          </p:cNvSpPr>
          <p:nvPr>
            <p:ph type="body" idx="1"/>
          </p:nvPr>
        </p:nvSpPr>
        <p:spPr>
          <a:xfrm>
            <a:off x="762000" y="1600200"/>
            <a:ext cx="7772400" cy="4114800"/>
          </a:xfrm>
          <a:ln/>
        </p:spPr>
        <p:txBody>
          <a:bodyPr/>
          <a:lstStyle/>
          <a:p>
            <a:r>
              <a:rPr lang="en-GB" sz="2000" dirty="0" smtClean="0"/>
              <a:t>IMT</a:t>
            </a:r>
            <a:r>
              <a:rPr lang="en-GB" sz="2000" dirty="0" smtClean="0"/>
              <a:t>-2000 OFDMA TDD WMAN SUBMISSION TOWARD REVISION 11 OF RECOMMENDATION ITU-R M.1457 (MEETING X+1</a:t>
            </a:r>
            <a:r>
              <a:rPr lang="en-GB" sz="2000" dirty="0" smtClean="0"/>
              <a:t>), </a:t>
            </a:r>
            <a:r>
              <a:rPr lang="en-GB" sz="2000" dirty="0" smtClean="0"/>
              <a:t>18-11/</a:t>
            </a:r>
            <a:r>
              <a:rPr lang="en-GB" sz="2000" dirty="0" smtClean="0"/>
              <a:t>64r1 </a:t>
            </a:r>
          </a:p>
          <a:p>
            <a:pPr lvl="1"/>
            <a:r>
              <a:rPr lang="en-GB" sz="2000" dirty="0" smtClean="0"/>
              <a:t>Target </a:t>
            </a:r>
            <a:r>
              <a:rPr lang="en-GB" sz="2000" dirty="0" smtClean="0"/>
              <a:t>audience for the</a:t>
            </a:r>
            <a:r>
              <a:rPr lang="en-GB" sz="2000" dirty="0" smtClean="0"/>
              <a:t> document </a:t>
            </a:r>
            <a:r>
              <a:rPr lang="en-GB" sz="2000" dirty="0" smtClean="0"/>
              <a:t>is</a:t>
            </a:r>
            <a:r>
              <a:rPr lang="en-GB" sz="2000" dirty="0" smtClean="0"/>
              <a:t> ITU</a:t>
            </a:r>
            <a:r>
              <a:rPr lang="en-GB" sz="2000" dirty="0" smtClean="0"/>
              <a:t>-</a:t>
            </a:r>
            <a:r>
              <a:rPr lang="en-GB" sz="2000" dirty="0" smtClean="0"/>
              <a:t>R WP 5D.</a:t>
            </a:r>
          </a:p>
          <a:p>
            <a:pPr lvl="1"/>
            <a:r>
              <a:rPr lang="en-GB" sz="2000" dirty="0" smtClean="0"/>
              <a:t>The </a:t>
            </a:r>
            <a:r>
              <a:rPr lang="en-GB" sz="2000" dirty="0" smtClean="0"/>
              <a:t>Chair is authorized to edit the document as </a:t>
            </a:r>
            <a:r>
              <a:rPr lang="en-GB" sz="2000" dirty="0" smtClean="0"/>
              <a:t>needed.</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70C1EFD9-5F30-4644-98B9-BEA05D0F3BDD}" type="slidenum">
              <a:rPr lang="en-US"/>
              <a:pPr/>
              <a:t>3</a:t>
            </a:fld>
            <a:endParaRPr lang="en-US"/>
          </a:p>
        </p:txBody>
      </p:sp>
      <p:sp>
        <p:nvSpPr>
          <p:cNvPr id="4098" name="Rectangle 2"/>
          <p:cNvSpPr>
            <a:spLocks noGrp="1" noChangeArrowheads="1"/>
          </p:cNvSpPr>
          <p:nvPr>
            <p:ph type="title"/>
          </p:nvPr>
        </p:nvSpPr>
        <p:spPr>
          <a:xfrm>
            <a:off x="685800" y="685800"/>
            <a:ext cx="7772400" cy="838200"/>
          </a:xfrm>
          <a:ln/>
        </p:spPr>
        <p:txBody>
          <a:bodyPr/>
          <a:lstStyle/>
          <a:p>
            <a:r>
              <a:rPr lang="en-US" sz="2800" dirty="0" smtClean="0"/>
              <a:t>Documents Approved by the RR-TAG</a:t>
            </a:r>
            <a:endParaRPr lang="en-US" sz="2800" dirty="0"/>
          </a:p>
        </p:txBody>
      </p:sp>
      <p:sp>
        <p:nvSpPr>
          <p:cNvPr id="4099" name="Rectangle 3"/>
          <p:cNvSpPr>
            <a:spLocks noGrp="1" noChangeArrowheads="1"/>
          </p:cNvSpPr>
          <p:nvPr>
            <p:ph type="body" idx="1"/>
          </p:nvPr>
        </p:nvSpPr>
        <p:spPr>
          <a:xfrm>
            <a:off x="762000" y="1600200"/>
            <a:ext cx="7772400" cy="4114800"/>
          </a:xfrm>
          <a:ln/>
        </p:spPr>
        <p:txBody>
          <a:bodyPr/>
          <a:lstStyle/>
          <a:p>
            <a:r>
              <a:rPr lang="en-GB" sz="2000" dirty="0" smtClean="0"/>
              <a:t>IMT</a:t>
            </a:r>
            <a:r>
              <a:rPr lang="en-GB" sz="2000" dirty="0" smtClean="0"/>
              <a:t>-2000 ROADMAP UPDATE FOR OFDMA TDD </a:t>
            </a:r>
            <a:r>
              <a:rPr lang="en-GB" sz="2000" dirty="0" smtClean="0"/>
              <a:t>WMAN, 18</a:t>
            </a:r>
            <a:r>
              <a:rPr lang="en-GB" sz="2000" dirty="0" smtClean="0"/>
              <a:t>-11/63r1</a:t>
            </a:r>
            <a:r>
              <a:rPr lang="en-US" sz="2000" dirty="0" smtClean="0"/>
              <a:t> </a:t>
            </a:r>
          </a:p>
          <a:p>
            <a:pPr lvl="1"/>
            <a:r>
              <a:rPr lang="en-GB" sz="2000" dirty="0" smtClean="0"/>
              <a:t>Target </a:t>
            </a:r>
            <a:r>
              <a:rPr lang="en-GB" sz="2000" dirty="0" smtClean="0"/>
              <a:t>audience for the paper is</a:t>
            </a:r>
            <a:r>
              <a:rPr lang="en-GB" sz="2000" dirty="0" smtClean="0"/>
              <a:t> ITU</a:t>
            </a:r>
            <a:r>
              <a:rPr lang="en-GB" sz="2000" dirty="0" smtClean="0"/>
              <a:t>-</a:t>
            </a:r>
            <a:r>
              <a:rPr lang="en-GB" sz="2000" dirty="0" smtClean="0"/>
              <a:t>R WP 5D.</a:t>
            </a:r>
          </a:p>
          <a:p>
            <a:pPr lvl="1"/>
            <a:r>
              <a:rPr lang="en-GB" sz="2000" dirty="0" smtClean="0"/>
              <a:t>The </a:t>
            </a:r>
            <a:r>
              <a:rPr lang="en-GB" sz="2000" dirty="0" smtClean="0"/>
              <a:t>Chair is authorized to edit the document as </a:t>
            </a:r>
            <a:r>
              <a:rPr lang="en-GB" sz="2000" dirty="0" smtClean="0"/>
              <a:t>needed.</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70C1EFD9-5F30-4644-98B9-BEA05D0F3BDD}" type="slidenum">
              <a:rPr lang="en-US"/>
              <a:pPr/>
              <a:t>4</a:t>
            </a:fld>
            <a:endParaRPr lang="en-US"/>
          </a:p>
        </p:txBody>
      </p:sp>
      <p:sp>
        <p:nvSpPr>
          <p:cNvPr id="4098" name="Rectangle 2"/>
          <p:cNvSpPr>
            <a:spLocks noGrp="1" noChangeArrowheads="1"/>
          </p:cNvSpPr>
          <p:nvPr>
            <p:ph type="title"/>
          </p:nvPr>
        </p:nvSpPr>
        <p:spPr>
          <a:xfrm>
            <a:off x="685800" y="685800"/>
            <a:ext cx="7772400" cy="838200"/>
          </a:xfrm>
          <a:ln/>
        </p:spPr>
        <p:txBody>
          <a:bodyPr/>
          <a:lstStyle/>
          <a:p>
            <a:r>
              <a:rPr lang="en-US" sz="2800" dirty="0" smtClean="0"/>
              <a:t>Documents Approved by the RR-TAG</a:t>
            </a:r>
            <a:endParaRPr lang="en-US" sz="2800" dirty="0"/>
          </a:p>
        </p:txBody>
      </p:sp>
      <p:sp>
        <p:nvSpPr>
          <p:cNvPr id="4099" name="Rectangle 3"/>
          <p:cNvSpPr>
            <a:spLocks noGrp="1" noChangeArrowheads="1"/>
          </p:cNvSpPr>
          <p:nvPr>
            <p:ph type="body" idx="1"/>
          </p:nvPr>
        </p:nvSpPr>
        <p:spPr>
          <a:xfrm>
            <a:off x="762000" y="1600200"/>
            <a:ext cx="7772400" cy="4114800"/>
          </a:xfrm>
          <a:ln/>
        </p:spPr>
        <p:txBody>
          <a:bodyPr/>
          <a:lstStyle/>
          <a:p>
            <a:r>
              <a:rPr lang="en-GB" sz="2000" dirty="0" smtClean="0"/>
              <a:t>Vocabulary </a:t>
            </a:r>
            <a:r>
              <a:rPr lang="en-GB" sz="2000" dirty="0" smtClean="0"/>
              <a:t>Terms and Abbreviations related to IEEE 802.16 in Preliminary Draft Revision of Recommendation ITU-R M.</a:t>
            </a:r>
            <a:r>
              <a:rPr lang="en-GB" sz="2000" dirty="0" smtClean="0"/>
              <a:t>1224,</a:t>
            </a:r>
            <a:r>
              <a:rPr lang="en-US" sz="2000" dirty="0" smtClean="0"/>
              <a:t> </a:t>
            </a:r>
            <a:r>
              <a:rPr lang="en-GB" sz="2000" dirty="0" smtClean="0"/>
              <a:t>18-11/67r1 </a:t>
            </a:r>
            <a:endParaRPr lang="en-US" sz="2000" dirty="0" smtClean="0"/>
          </a:p>
          <a:p>
            <a:pPr lvl="1"/>
            <a:r>
              <a:rPr lang="en-GB" sz="2000" dirty="0" smtClean="0"/>
              <a:t>Target </a:t>
            </a:r>
            <a:r>
              <a:rPr lang="en-GB" sz="2000" dirty="0" smtClean="0"/>
              <a:t>audience for the paper is</a:t>
            </a:r>
            <a:r>
              <a:rPr lang="en-GB" sz="2000" dirty="0" smtClean="0"/>
              <a:t> ITU</a:t>
            </a:r>
            <a:r>
              <a:rPr lang="en-GB" sz="2000" dirty="0" smtClean="0"/>
              <a:t>-</a:t>
            </a:r>
            <a:r>
              <a:rPr lang="en-GB" sz="2000" dirty="0" smtClean="0"/>
              <a:t>R WP 5D.</a:t>
            </a:r>
          </a:p>
          <a:p>
            <a:pPr lvl="1"/>
            <a:r>
              <a:rPr lang="en-GB" sz="2000" dirty="0" smtClean="0"/>
              <a:t>The </a:t>
            </a:r>
            <a:r>
              <a:rPr lang="en-GB" sz="2000" dirty="0" smtClean="0"/>
              <a:t>Chair is authorized to edit the document as </a:t>
            </a:r>
            <a:r>
              <a:rPr lang="en-GB" sz="2000" dirty="0" smtClean="0"/>
              <a:t>needed.</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70C1EFD9-5F30-4644-98B9-BEA05D0F3BDD}" type="slidenum">
              <a:rPr lang="en-US"/>
              <a:pPr/>
              <a:t>5</a:t>
            </a:fld>
            <a:endParaRPr lang="en-US"/>
          </a:p>
        </p:txBody>
      </p:sp>
      <p:sp>
        <p:nvSpPr>
          <p:cNvPr id="4098" name="Rectangle 2"/>
          <p:cNvSpPr>
            <a:spLocks noGrp="1" noChangeArrowheads="1"/>
          </p:cNvSpPr>
          <p:nvPr>
            <p:ph type="title"/>
          </p:nvPr>
        </p:nvSpPr>
        <p:spPr>
          <a:xfrm>
            <a:off x="685800" y="685800"/>
            <a:ext cx="7772400" cy="838200"/>
          </a:xfrm>
          <a:ln/>
        </p:spPr>
        <p:txBody>
          <a:bodyPr/>
          <a:lstStyle/>
          <a:p>
            <a:r>
              <a:rPr lang="en-US" sz="2800" dirty="0" smtClean="0"/>
              <a:t>Documents Approved by the RR-TAG</a:t>
            </a:r>
            <a:endParaRPr lang="en-US" sz="2800" dirty="0"/>
          </a:p>
        </p:txBody>
      </p:sp>
      <p:sp>
        <p:nvSpPr>
          <p:cNvPr id="4099" name="Rectangle 3"/>
          <p:cNvSpPr>
            <a:spLocks noGrp="1" noChangeArrowheads="1"/>
          </p:cNvSpPr>
          <p:nvPr>
            <p:ph type="body" idx="1"/>
          </p:nvPr>
        </p:nvSpPr>
        <p:spPr>
          <a:xfrm>
            <a:off x="762000" y="1600200"/>
            <a:ext cx="7772400" cy="4114800"/>
          </a:xfrm>
          <a:ln/>
        </p:spPr>
        <p:txBody>
          <a:bodyPr/>
          <a:lstStyle/>
          <a:p>
            <a:r>
              <a:rPr lang="en-GB" sz="2000" dirty="0" smtClean="0"/>
              <a:t>Response </a:t>
            </a:r>
            <a:r>
              <a:rPr lang="en-GB" sz="2000" dirty="0" smtClean="0"/>
              <a:t>to ITU-R WP 5A on WASN </a:t>
            </a:r>
            <a:r>
              <a:rPr lang="en-GB" sz="2000" dirty="0" smtClean="0"/>
              <a:t>Systems, 18</a:t>
            </a:r>
            <a:r>
              <a:rPr lang="en-GB" sz="2000" dirty="0" smtClean="0"/>
              <a:t>-11/65r1</a:t>
            </a:r>
            <a:r>
              <a:rPr lang="en-US" sz="2000" dirty="0" smtClean="0"/>
              <a:t> </a:t>
            </a:r>
          </a:p>
          <a:p>
            <a:pPr lvl="1"/>
            <a:r>
              <a:rPr lang="en-GB" sz="2000" dirty="0" smtClean="0"/>
              <a:t>Target </a:t>
            </a:r>
            <a:r>
              <a:rPr lang="en-GB" sz="2000" dirty="0" smtClean="0"/>
              <a:t>audience for the paper is</a:t>
            </a:r>
            <a:r>
              <a:rPr lang="en-GB" sz="2000" dirty="0" smtClean="0"/>
              <a:t> ITU</a:t>
            </a:r>
            <a:r>
              <a:rPr lang="en-GB" sz="2000" dirty="0" smtClean="0"/>
              <a:t>-</a:t>
            </a:r>
            <a:r>
              <a:rPr lang="en-GB" sz="2000" dirty="0" smtClean="0"/>
              <a:t>R WP 5A.</a:t>
            </a:r>
          </a:p>
          <a:p>
            <a:pPr lvl="1"/>
            <a:r>
              <a:rPr lang="en-GB" sz="2000" dirty="0" smtClean="0"/>
              <a:t>The </a:t>
            </a:r>
            <a:r>
              <a:rPr lang="en-GB" sz="2000" dirty="0" smtClean="0"/>
              <a:t>Chair is authorized to edit the document as </a:t>
            </a:r>
            <a:r>
              <a:rPr lang="en-GB" sz="2000" dirty="0" smtClean="0"/>
              <a:t>needed.</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Teleconferences Scheduled</a:t>
            </a:r>
            <a:endParaRPr lang="en-US" sz="2800" dirty="0"/>
          </a:p>
        </p:txBody>
      </p:sp>
      <p:sp>
        <p:nvSpPr>
          <p:cNvPr id="3" name="Content Placeholder 2"/>
          <p:cNvSpPr>
            <a:spLocks noGrp="1"/>
          </p:cNvSpPr>
          <p:nvPr>
            <p:ph idx="1"/>
          </p:nvPr>
        </p:nvSpPr>
        <p:spPr/>
        <p:txBody>
          <a:bodyPr/>
          <a:lstStyle/>
          <a:p>
            <a:r>
              <a:rPr lang="en-US" sz="2000" dirty="0" smtClean="0"/>
              <a:t>No teleconferences have been scheduled</a:t>
            </a:r>
            <a:r>
              <a:rPr lang="en-US" sz="2000" dirty="0" smtClean="0"/>
              <a:t> between </a:t>
            </a:r>
            <a:r>
              <a:rPr lang="en-US" sz="2000" dirty="0" smtClean="0"/>
              <a:t>now and the</a:t>
            </a:r>
            <a:r>
              <a:rPr lang="en-US" sz="2000" dirty="0" smtClean="0"/>
              <a:t> September 2011 </a:t>
            </a:r>
            <a:r>
              <a:rPr lang="en-US" sz="2000" dirty="0" smtClean="0"/>
              <a:t>802</a:t>
            </a:r>
            <a:r>
              <a:rPr lang="en-US" sz="2000" dirty="0" smtClean="0"/>
              <a:t> Wireless Interim in Okinawa.</a:t>
            </a:r>
          </a:p>
          <a:p>
            <a:r>
              <a:rPr lang="en-US" sz="2000" dirty="0" smtClean="0"/>
              <a:t>The Chair of 802.18 has been authorized at this meeting to call teleconference meetings between the closing of the July 2011 Plenary in San Francisco and the closing of the November 2011 Plenary in Atlanta.</a:t>
            </a:r>
            <a:endParaRPr lang="en-US" sz="2000"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smtClean="0"/>
              <a:t>Slide </a:t>
            </a:r>
            <a:fld id="{985F7822-D151-2148-B4DA-EB7F595E4EE5}"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Other Items</a:t>
            </a:r>
            <a:endParaRPr lang="en-US" sz="2800" dirty="0"/>
          </a:p>
        </p:txBody>
      </p:sp>
      <p:sp>
        <p:nvSpPr>
          <p:cNvPr id="3" name="Content Placeholder 2"/>
          <p:cNvSpPr>
            <a:spLocks noGrp="1"/>
          </p:cNvSpPr>
          <p:nvPr>
            <p:ph idx="1"/>
          </p:nvPr>
        </p:nvSpPr>
        <p:spPr>
          <a:xfrm>
            <a:off x="685800" y="1828800"/>
            <a:ext cx="7772400" cy="4114800"/>
          </a:xfrm>
        </p:spPr>
        <p:txBody>
          <a:bodyPr/>
          <a:lstStyle/>
          <a:p>
            <a:r>
              <a:rPr lang="en-US" sz="2000" dirty="0" smtClean="0"/>
              <a:t>Richard </a:t>
            </a:r>
            <a:r>
              <a:rPr lang="en-US" sz="2000" dirty="0" smtClean="0"/>
              <a:t>Kennedy, Research in Motion, liaison between 802.11 and 802.18, reported on the following matters:</a:t>
            </a:r>
          </a:p>
          <a:p>
            <a:pPr lvl="1"/>
            <a:r>
              <a:rPr lang="en-US" sz="2000" dirty="0" smtClean="0"/>
              <a:t>The draft </a:t>
            </a:r>
            <a:r>
              <a:rPr lang="en-US" sz="2000" dirty="0" smtClean="0"/>
              <a:t>revision of ETSI EN 300 328 was approved by</a:t>
            </a:r>
            <a:r>
              <a:rPr lang="en-US" sz="2000" dirty="0" smtClean="0"/>
              <a:t> the </a:t>
            </a:r>
            <a:r>
              <a:rPr lang="en-GB" sz="2000" dirty="0" smtClean="0"/>
              <a:t>ETSI EMC and Radio Spectrum Matters (ERM) </a:t>
            </a:r>
            <a:r>
              <a:rPr lang="en-GB" sz="2000" dirty="0" smtClean="0"/>
              <a:t>committee</a:t>
            </a:r>
            <a:r>
              <a:rPr lang="en-US" sz="2000" dirty="0" smtClean="0"/>
              <a:t>.</a:t>
            </a:r>
          </a:p>
          <a:p>
            <a:pPr lvl="1"/>
            <a:r>
              <a:rPr lang="en-US" sz="2000" dirty="0" smtClean="0"/>
              <a:t>US House of Representatives 5 GHz </a:t>
            </a:r>
            <a:r>
              <a:rPr lang="en-US" sz="2000" dirty="0" smtClean="0"/>
              <a:t>Actions, 18-11/59r1</a:t>
            </a:r>
          </a:p>
          <a:p>
            <a:pPr lvl="1"/>
            <a:r>
              <a:rPr lang="en-US" sz="2000" dirty="0" smtClean="0"/>
              <a:t>The Spectrum for Innovation Act, uploaded as 18-11/60r0</a:t>
            </a:r>
          </a:p>
          <a:p>
            <a:pPr lvl="1"/>
            <a:r>
              <a:rPr lang="en-US" sz="2000" dirty="0" smtClean="0"/>
              <a:t>The Spectrum Innovation Act, uploaded as 18-11/</a:t>
            </a:r>
            <a:r>
              <a:rPr lang="en-US" sz="2000" dirty="0" smtClean="0"/>
              <a:t>61r0</a:t>
            </a:r>
          </a:p>
          <a:p>
            <a:r>
              <a:rPr lang="en-US" sz="2000" dirty="0" smtClean="0"/>
              <a:t>802.22 met with 802.18 to follow up on the recent WP 1B meeting regarding the issue of Cognitive Radio Systems (CRS).</a:t>
            </a:r>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smtClean="0"/>
              <a:t>Slide </a:t>
            </a:r>
            <a:fld id="{985F7822-D151-2148-B4DA-EB7F595E4EE5}" type="slidenum">
              <a:rPr lang="en-US" smtClean="0"/>
              <a:pPr/>
              <a:t>7</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86</TotalTime>
  <Words>731</Words>
  <Application>Microsoft Macintosh PowerPoint</Application>
  <PresentationFormat>On-screen Show (4:3)</PresentationFormat>
  <Paragraphs>75</Paragraphs>
  <Slides>7</Slides>
  <Notes>4</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IEEE-P802_15</vt:lpstr>
      <vt:lpstr>Slide 1</vt:lpstr>
      <vt:lpstr>Documents Approved by the RR-TAG</vt:lpstr>
      <vt:lpstr>Documents Approved by the RR-TAG</vt:lpstr>
      <vt:lpstr>Documents Approved by the RR-TAG</vt:lpstr>
      <vt:lpstr>Documents Approved by the RR-TAG</vt:lpstr>
      <vt:lpstr>Teleconferences Scheduled</vt:lpstr>
      <vt:lpstr>Other Items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from 802.18 to 802.15</dc:title>
  <dc:subject>IEEE 802.15 &lt;subject&gt;</dc:subject>
  <dc:creator>John H Notor</dc:creator>
  <cp:keywords/>
  <dc:description>&lt;doc#&gt;</dc:description>
  <cp:lastModifiedBy>John H Notor</cp:lastModifiedBy>
  <cp:revision>36</cp:revision>
  <cp:lastPrinted>1998-02-10T13:28:06Z</cp:lastPrinted>
  <dcterms:created xsi:type="dcterms:W3CDTF">2011-07-21T22:14:45Z</dcterms:created>
  <dcterms:modified xsi:type="dcterms:W3CDTF">2011-07-21T22:43:09Z</dcterms:modified>
  <cp:category/>
</cp:coreProperties>
</file>