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0"/>
  </p:notesMasterIdLst>
  <p:sldIdLst>
    <p:sldId id="324" r:id="rId2"/>
    <p:sldId id="327" r:id="rId3"/>
    <p:sldId id="519" r:id="rId4"/>
    <p:sldId id="520" r:id="rId5"/>
    <p:sldId id="521" r:id="rId6"/>
    <p:sldId id="522" r:id="rId7"/>
    <p:sldId id="517" r:id="rId8"/>
    <p:sldId id="523" r:id="rId9"/>
    <p:sldId id="511" r:id="rId10"/>
    <p:sldId id="516" r:id="rId11"/>
    <p:sldId id="343" r:id="rId12"/>
    <p:sldId id="518" r:id="rId13"/>
    <p:sldId id="512" r:id="rId14"/>
    <p:sldId id="524" r:id="rId15"/>
    <p:sldId id="527" r:id="rId16"/>
    <p:sldId id="528" r:id="rId17"/>
    <p:sldId id="529" r:id="rId18"/>
    <p:sldId id="49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000000"/>
    <a:srgbClr val="D46C2C"/>
    <a:srgbClr val="E33E1D"/>
    <a:srgbClr val="D7E4B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37" autoAdjust="0"/>
    <p:restoredTop sz="94660"/>
  </p:normalViewPr>
  <p:slideViewPr>
    <p:cSldViewPr>
      <p:cViewPr varScale="1">
        <p:scale>
          <a:sx n="71" d="100"/>
          <a:sy n="71" d="100"/>
        </p:scale>
        <p:origin x="-1146" y="-90"/>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0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7/20/2011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7/20/2011</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1</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a:t>
            </a:r>
            <a:r>
              <a:rPr lang="en-US" sz="1400" b="1" dirty="0" smtClean="0">
                <a:latin typeface="Times New Roman" pitchFamily="18" charset="0"/>
                <a:cs typeface="Times New Roman" pitchFamily="18" charset="0"/>
              </a:rPr>
              <a:t>2011</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15-11-0546-00-04tv</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172200" y="6324600"/>
            <a:ext cx="2514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Soo</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-Young Chang, CSUS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7/20/2011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7/20/2011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7/20/2011</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Soo</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-Young Chang, CSUS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a:t>
            </a:r>
            <a:r>
              <a:rPr lang="en-US" sz="1400" b="1" dirty="0" smtClean="0">
                <a:latin typeface="Times New Roman" pitchFamily="18" charset="0"/>
                <a:cs typeface="Times New Roman" pitchFamily="18" charset="0"/>
              </a:rPr>
              <a:t>2011</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15-10-0546-00-04tv</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7/20/2011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7/20/2011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7/20/2011</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7/20/2011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7/20/2011</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7/20/2011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7/20/2011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7/20/2011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schoi@etri.re.kr" TargetMode="External"/><Relationship Id="rId2" Type="http://schemas.openxmlformats.org/officeDocument/2006/relationships/hyperlink" Target="mailto:sychang@ecs.csus.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TV white space issues for </a:t>
            </a:r>
            <a:r>
              <a:rPr lang="en-US" sz="1600" dirty="0" smtClean="0">
                <a:latin typeface="Times New Roman" pitchFamily="18" charset="0"/>
                <a:cs typeface="Times New Roman" pitchFamily="18" charset="0"/>
              </a:rPr>
              <a:t>802.15.4m</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smtClean="0">
                <a:latin typeface="Times New Roman" pitchFamily="18" charset="0"/>
                <a:cs typeface="Times New Roman" pitchFamily="18" charset="0"/>
              </a:rPr>
              <a:t>July</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2011</a:t>
            </a:r>
            <a:r>
              <a:rPr lang="en-US" sz="1600" dirty="0">
                <a:latin typeface="Times New Roman" pitchFamily="18" charset="0"/>
                <a:cs typeface="Times New Roman" pitchFamily="18" charset="0"/>
              </a:rPr>
              <a:t>	</a:t>
            </a:r>
          </a:p>
          <a:p>
            <a:pPr marL="228600" eaLnBrk="0" hangingPunct="0">
              <a:defRPr/>
            </a:pPr>
            <a:r>
              <a:rPr lang="en-US" sz="1600" b="1" dirty="0" smtClean="0">
                <a:latin typeface="Times New Roman" pitchFamily="18" charset="0"/>
                <a:cs typeface="Times New Roman" pitchFamily="18" charset="0"/>
              </a:rPr>
              <a:t>Source: </a:t>
            </a:r>
            <a:r>
              <a:rPr lang="en-US" sz="1600" dirty="0" err="1" smtClean="0">
                <a:latin typeface="Times New Roman" pitchFamily="18" charset="0"/>
                <a:cs typeface="Times New Roman" pitchFamily="18" charset="0"/>
              </a:rPr>
              <a:t>Soo</a:t>
            </a:r>
            <a:r>
              <a:rPr lang="en-US" sz="1600" dirty="0" smtClean="0">
                <a:latin typeface="Times New Roman" pitchFamily="18" charset="0"/>
                <a:cs typeface="Times New Roman" pitchFamily="18" charset="0"/>
              </a:rPr>
              <a:t>-Young Chang, </a:t>
            </a:r>
            <a:r>
              <a:rPr lang="en-US" altLang="ko-KR" sz="1600" dirty="0" smtClean="0">
                <a:latin typeface="Times New Roman" pitchFamily="18" charset="0"/>
                <a:ea typeface="굴림" pitchFamily="50" charset="-127"/>
                <a:cs typeface="Times New Roman" pitchFamily="18" charset="0"/>
              </a:rPr>
              <a:t>Mi-Kyung </a:t>
            </a:r>
            <a:r>
              <a:rPr lang="en-US" altLang="ko-KR" sz="1600" dirty="0" smtClean="0">
                <a:latin typeface="Times New Roman" pitchFamily="18" charset="0"/>
                <a:ea typeface="굴림" pitchFamily="50" charset="-127"/>
                <a:cs typeface="Times New Roman" pitchFamily="18" charset="0"/>
              </a:rPr>
              <a:t>Oh</a:t>
            </a:r>
            <a:r>
              <a:rPr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and </a:t>
            </a:r>
            <a:r>
              <a:rPr lang="en-US" altLang="ko-KR" sz="1600" dirty="0" err="1" smtClean="0">
                <a:latin typeface="Times New Roman" pitchFamily="18" charset="0"/>
                <a:ea typeface="굴림" pitchFamily="50" charset="-127"/>
                <a:cs typeface="Times New Roman" pitchFamily="18" charset="0"/>
              </a:rPr>
              <a:t>Sangsung</a:t>
            </a:r>
            <a:r>
              <a:rPr lang="en-US" altLang="ko-KR" sz="1600" dirty="0" smtClean="0">
                <a:latin typeface="Times New Roman" pitchFamily="18" charset="0"/>
                <a:ea typeface="굴림" pitchFamily="50" charset="-127"/>
                <a:cs typeface="Times New Roman" pitchFamily="18" charset="0"/>
              </a:rPr>
              <a:t> </a:t>
            </a:r>
            <a:r>
              <a:rPr lang="en-US" altLang="ko-KR" sz="1600" dirty="0" err="1" smtClean="0">
                <a:latin typeface="Times New Roman" pitchFamily="18" charset="0"/>
                <a:ea typeface="굴림" pitchFamily="50" charset="-127"/>
                <a:cs typeface="Times New Roman" pitchFamily="18" charset="0"/>
              </a:rPr>
              <a:t>Choi</a:t>
            </a:r>
            <a:endParaRPr lang="en-US" altLang="ko-KR" sz="1600" dirty="0" smtClean="0">
              <a:latin typeface="Times New Roman" pitchFamily="18" charset="0"/>
              <a:ea typeface="굴림" pitchFamily="50" charset="-127"/>
              <a:cs typeface="Times New Roman" pitchFamily="18" charset="0"/>
            </a:endParaRPr>
          </a:p>
          <a:p>
            <a:pPr marL="457200" indent="-228600" eaLnBrk="0" hangingPunct="0">
              <a:defRPr/>
            </a:pPr>
            <a:r>
              <a:rPr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California State University Sacramento and Electronics </a:t>
            </a:r>
            <a:r>
              <a:rPr lang="en-US" altLang="ko-KR" sz="1600" dirty="0" smtClean="0">
                <a:latin typeface="Times New Roman" pitchFamily="18" charset="0"/>
                <a:ea typeface="굴림" pitchFamily="50" charset="-127"/>
                <a:cs typeface="Times New Roman" pitchFamily="18" charset="0"/>
              </a:rPr>
              <a:t>and Telecommunications Research </a:t>
            </a:r>
            <a:r>
              <a:rPr lang="en-US" altLang="ko-KR" sz="1600" dirty="0" smtClean="0">
                <a:latin typeface="Times New Roman" pitchFamily="18" charset="0"/>
                <a:ea typeface="굴림" pitchFamily="50" charset="-127"/>
                <a:cs typeface="Times New Roman" pitchFamily="18" charset="0"/>
              </a:rPr>
              <a:t>Institute (</a:t>
            </a:r>
            <a:r>
              <a:rPr lang="en-US" altLang="ko-KR" sz="1600" dirty="0" smtClean="0">
                <a:latin typeface="Times New Roman" pitchFamily="18" charset="0"/>
                <a:ea typeface="굴림" pitchFamily="50" charset="-127"/>
                <a:cs typeface="Times New Roman" pitchFamily="18" charset="0"/>
              </a:rPr>
              <a:t>ETRI</a:t>
            </a:r>
            <a:r>
              <a:rPr lang="en-US" altLang="ko-KR" sz="1600" dirty="0" smtClean="0">
                <a:latin typeface="Times New Roman" pitchFamily="18" charset="0"/>
                <a:ea typeface="굴림" pitchFamily="50" charset="-127"/>
                <a:cs typeface="Times New Roman" pitchFamily="18" charset="0"/>
              </a:rPr>
              <a:t>)</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Contact Information: </a:t>
            </a:r>
            <a:r>
              <a:rPr lang="en-US" sz="1600" dirty="0" smtClean="0">
                <a:latin typeface="Times New Roman" pitchFamily="18" charset="0"/>
                <a:cs typeface="Times New Roman" pitchFamily="18" charset="0"/>
              </a:rPr>
              <a:t>530 574 2741, </a:t>
            </a:r>
            <a:r>
              <a:rPr lang="en-US" sz="1600" dirty="0" smtClean="0">
                <a:latin typeface="Times New Roman" pitchFamily="18" charset="0"/>
                <a:cs typeface="Times New Roman" pitchFamily="18" charset="0"/>
                <a:hlinkClick r:id="rId2"/>
              </a:rPr>
              <a:t>sychang@ecs.csus.edu</a:t>
            </a:r>
            <a:r>
              <a:rPr lang="en-US" sz="1600" dirty="0" smtClean="0">
                <a:latin typeface="Times New Roman" pitchFamily="18" charset="0"/>
                <a:cs typeface="Times New Roman" pitchFamily="18" charset="0"/>
              </a:rPr>
              <a:t>, </a:t>
            </a:r>
            <a:r>
              <a:rPr lang="en-US" altLang="ko-KR" sz="1600" dirty="0" smtClean="0">
                <a:latin typeface="Times New Roman" pitchFamily="18" charset="0"/>
                <a:ea typeface="Gulim" pitchFamily="34" charset="-127"/>
                <a:cs typeface="Times New Roman" pitchFamily="18" charset="0"/>
              </a:rPr>
              <a:t>+82 </a:t>
            </a:r>
            <a:r>
              <a:rPr lang="en-US" altLang="ko-KR" sz="1600" dirty="0" smtClean="0">
                <a:latin typeface="Times New Roman" pitchFamily="18" charset="0"/>
                <a:ea typeface="Gulim" pitchFamily="34" charset="-127"/>
                <a:cs typeface="Times New Roman" pitchFamily="18" charset="0"/>
              </a:rPr>
              <a:t>42 860 6831</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hlinkClick r:id="rId3"/>
              </a:rPr>
              <a:t>sschoi@etri.re.kr</a:t>
            </a:r>
            <a:endParaRPr lang="en-US" sz="1600" dirty="0" smtClean="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contribution is prepared to </a:t>
            </a:r>
            <a:r>
              <a:rPr lang="en-US" sz="1600" dirty="0" smtClean="0">
                <a:latin typeface="Times New Roman" pitchFamily="18" charset="0"/>
                <a:cs typeface="Times New Roman" pitchFamily="18" charset="0"/>
              </a:rPr>
              <a:t>identify some TV white space issues for 15.4 low rate WPAN.</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rPr>
              <a:t>UNIQUE CHARACTERISTICS OF WS </a:t>
            </a:r>
            <a:r>
              <a:rPr lang="en-US" sz="3200" b="1" i="1" dirty="0" smtClean="0">
                <a:solidFill>
                  <a:srgbClr val="FF0000"/>
                </a:solidFill>
                <a:cs typeface="Times New Roman" pitchFamily="18" charset="0"/>
              </a:rPr>
              <a:t>FOR 15.4m</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r>
              <a:rPr lang="en-US" sz="2000" dirty="0" smtClean="0"/>
              <a:t>Comparison of TVWS band with 2.4GHz and 5GHz</a:t>
            </a:r>
            <a:r>
              <a:rPr lang="en-US" sz="1600" dirty="0" smtClean="0"/>
              <a:t>: 15-11-0215-02</a:t>
            </a:r>
          </a:p>
          <a:p>
            <a:pPr lvl="1"/>
            <a:r>
              <a:rPr lang="en-US" sz="1800" dirty="0" smtClean="0"/>
              <a:t>Path loss 			</a:t>
            </a:r>
            <a:r>
              <a:rPr lang="en-US" sz="1800" dirty="0" smtClean="0">
                <a:sym typeface="Wingdings" pitchFamily="2" charset="2"/>
              </a:rPr>
              <a:t> </a:t>
            </a:r>
            <a:r>
              <a:rPr lang="en-US" sz="1800" dirty="0" smtClean="0"/>
              <a:t>smaller</a:t>
            </a:r>
          </a:p>
          <a:p>
            <a:pPr lvl="1"/>
            <a:r>
              <a:rPr lang="en-US" sz="1800" dirty="0" smtClean="0"/>
              <a:t>Number of multiple paths 	</a:t>
            </a:r>
            <a:r>
              <a:rPr lang="en-US" sz="1800" dirty="0" smtClean="0">
                <a:sym typeface="Wingdings" pitchFamily="2" charset="2"/>
              </a:rPr>
              <a:t> </a:t>
            </a:r>
            <a:r>
              <a:rPr lang="en-US" sz="1800" dirty="0" smtClean="0"/>
              <a:t>more</a:t>
            </a:r>
          </a:p>
          <a:p>
            <a:pPr lvl="1"/>
            <a:r>
              <a:rPr lang="en-US" sz="1800" dirty="0" smtClean="0"/>
              <a:t>Delay spread 		</a:t>
            </a:r>
            <a:r>
              <a:rPr lang="en-US" sz="1800" dirty="0" smtClean="0">
                <a:sym typeface="Wingdings" pitchFamily="2" charset="2"/>
              </a:rPr>
              <a:t> </a:t>
            </a:r>
            <a:r>
              <a:rPr lang="en-US" sz="1800" dirty="0" smtClean="0"/>
              <a:t>bigger</a:t>
            </a:r>
          </a:p>
          <a:p>
            <a:pPr lvl="1"/>
            <a:r>
              <a:rPr lang="en-US" sz="1800" dirty="0" smtClean="0"/>
              <a:t>Coherent bandwidth 		</a:t>
            </a:r>
            <a:r>
              <a:rPr lang="en-US" sz="1800" dirty="0" smtClean="0">
                <a:sym typeface="Wingdings" pitchFamily="2" charset="2"/>
              </a:rPr>
              <a:t> </a:t>
            </a:r>
            <a:r>
              <a:rPr lang="en-US" sz="1800" dirty="0" smtClean="0"/>
              <a:t>smaller</a:t>
            </a:r>
          </a:p>
          <a:p>
            <a:pPr lvl="1"/>
            <a:r>
              <a:rPr lang="en-US" sz="1800" dirty="0" smtClean="0"/>
              <a:t>Doppler frequency 		</a:t>
            </a:r>
            <a:r>
              <a:rPr lang="en-US" sz="1800" dirty="0" smtClean="0">
                <a:sym typeface="Wingdings" pitchFamily="2" charset="2"/>
              </a:rPr>
              <a:t> </a:t>
            </a:r>
            <a:r>
              <a:rPr lang="en-US" sz="1800" dirty="0" smtClean="0"/>
              <a:t>lower</a:t>
            </a:r>
          </a:p>
          <a:p>
            <a:pPr lvl="1"/>
            <a:r>
              <a:rPr lang="en-US" sz="1800" dirty="0" smtClean="0"/>
              <a:t>Coherent time 		</a:t>
            </a:r>
            <a:r>
              <a:rPr lang="en-US" sz="1800" dirty="0" smtClean="0">
                <a:sym typeface="Wingdings" pitchFamily="2" charset="2"/>
              </a:rPr>
              <a:t></a:t>
            </a:r>
            <a:r>
              <a:rPr lang="en-US" sz="1800" dirty="0" smtClean="0"/>
              <a:t>larger </a:t>
            </a:r>
            <a:endParaRPr lang="en-US" sz="1800" dirty="0" smtClean="0"/>
          </a:p>
          <a:p>
            <a:pPr lvl="1"/>
            <a:endParaRPr lang="en-US" sz="1600" dirty="0" smtClean="0"/>
          </a:p>
          <a:p>
            <a:r>
              <a:rPr lang="en-US" sz="2000" dirty="0" smtClean="0"/>
              <a:t>TVWS bands are attractive for the following </a:t>
            </a:r>
            <a:r>
              <a:rPr lang="en-US" sz="2000" dirty="0" smtClean="0"/>
              <a:t>reasons</a:t>
            </a:r>
            <a:r>
              <a:rPr lang="en-US" sz="1600" dirty="0" smtClean="0"/>
              <a:t>: 15-11-0215-02</a:t>
            </a:r>
            <a:endParaRPr lang="en-US" sz="1600" dirty="0" smtClean="0"/>
          </a:p>
          <a:p>
            <a:pPr lvl="1"/>
            <a:r>
              <a:rPr lang="en-US" sz="1800" dirty="0" smtClean="0"/>
              <a:t>The availability of a large amount of spectrum that can be used to provide connectivity</a:t>
            </a:r>
          </a:p>
          <a:p>
            <a:pPr lvl="1"/>
            <a:r>
              <a:rPr lang="en-US" sz="1800" dirty="0" smtClean="0"/>
              <a:t>Propagation qualities that provide for Line of Sight (LOS), Near Line of Sight (</a:t>
            </a:r>
            <a:r>
              <a:rPr lang="en-US" sz="1800" dirty="0" err="1" smtClean="0"/>
              <a:t>nLOS</a:t>
            </a:r>
            <a:r>
              <a:rPr lang="en-US" sz="1800" dirty="0" smtClean="0"/>
              <a:t>) and Non Line of Sight (NLOS) performance</a:t>
            </a:r>
          </a:p>
          <a:p>
            <a:pPr lvl="1"/>
            <a:r>
              <a:rPr lang="en-US" sz="1800" dirty="0" smtClean="0"/>
              <a:t>Larger coverage areas due to excellent propagation characteristics that allow signals to reach farther and penetrate walls and other structures </a:t>
            </a:r>
          </a:p>
          <a:p>
            <a:endParaRPr lang="en-US" sz="2000" dirty="0" smtClean="0"/>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10</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STANDARDS TO BE IMPLEMENTED IN THE TV WHITE SPACE</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sz="2000" dirty="0" smtClean="0">
                <a:latin typeface="Times New Roman" pitchFamily="18" charset="0"/>
                <a:cs typeface="Times New Roman" pitchFamily="18" charset="0"/>
              </a:rPr>
              <a:t>802.11af and 802.22 are under development for WLAN and WRAN applications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Most of  802.15 applications </a:t>
            </a:r>
            <a:r>
              <a:rPr lang="en-US" sz="2000" dirty="0" smtClean="0">
                <a:latin typeface="Times New Roman" pitchFamily="18" charset="0"/>
                <a:cs typeface="Times New Roman" pitchFamily="18" charset="0"/>
              </a:rPr>
              <a:t>may</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be </a:t>
            </a:r>
            <a:r>
              <a:rPr lang="en-US" sz="2000" dirty="0" smtClean="0">
                <a:latin typeface="Times New Roman" pitchFamily="18" charset="0"/>
                <a:cs typeface="Times New Roman" pitchFamily="18" charset="0"/>
              </a:rPr>
              <a:t>considered to apply </a:t>
            </a:r>
            <a:r>
              <a:rPr lang="en-US" sz="2000" dirty="0" smtClean="0">
                <a:latin typeface="Times New Roman" pitchFamily="18" charset="0"/>
                <a:cs typeface="Times New Roman" pitchFamily="18" charset="0"/>
              </a:rPr>
              <a:t>TV white space bands.</a:t>
            </a:r>
          </a:p>
          <a:p>
            <a:pPr lvl="1"/>
            <a:r>
              <a:rPr lang="en-US" sz="1900" dirty="0" smtClean="0">
                <a:solidFill>
                  <a:srgbClr val="00B0F0"/>
                </a:solidFill>
                <a:latin typeface="Times New Roman" pitchFamily="18" charset="0"/>
                <a:cs typeface="Times New Roman" pitchFamily="18" charset="0"/>
              </a:rPr>
              <a:t>15.1</a:t>
            </a:r>
          </a:p>
          <a:p>
            <a:pPr lvl="1"/>
            <a:r>
              <a:rPr lang="en-US" sz="1900" dirty="0" smtClean="0">
                <a:solidFill>
                  <a:srgbClr val="00B0F0"/>
                </a:solidFill>
                <a:latin typeface="Times New Roman" pitchFamily="18" charset="0"/>
                <a:cs typeface="Times New Roman" pitchFamily="18" charset="0"/>
              </a:rPr>
              <a:t>15.4</a:t>
            </a:r>
          </a:p>
          <a:p>
            <a:pPr lvl="1"/>
            <a:r>
              <a:rPr lang="en-US" sz="1900" dirty="0" smtClean="0">
                <a:solidFill>
                  <a:srgbClr val="00B0F0"/>
                </a:solidFill>
                <a:latin typeface="Times New Roman" pitchFamily="18" charset="0"/>
                <a:cs typeface="Times New Roman" pitchFamily="18" charset="0"/>
              </a:rPr>
              <a:t>15.4x</a:t>
            </a:r>
          </a:p>
          <a:p>
            <a:pPr lvl="1"/>
            <a:r>
              <a:rPr lang="en-US" sz="1900" dirty="0" smtClean="0">
                <a:solidFill>
                  <a:srgbClr val="00B0F0"/>
                </a:solidFill>
                <a:latin typeface="Times New Roman" pitchFamily="18" charset="0"/>
                <a:cs typeface="Times New Roman" pitchFamily="18" charset="0"/>
              </a:rPr>
              <a:t>15.6</a:t>
            </a:r>
          </a:p>
          <a:p>
            <a:pPr lvl="1"/>
            <a:r>
              <a:rPr lang="en-US" sz="1900" dirty="0" smtClean="0">
                <a:solidFill>
                  <a:srgbClr val="00B0F0"/>
                </a:solidFill>
                <a:latin typeface="Times New Roman" pitchFamily="18" charset="0"/>
                <a:cs typeface="Times New Roman" pitchFamily="18" charset="0"/>
              </a:rPr>
              <a:t>Even future 15.8</a:t>
            </a:r>
            <a:endParaRPr lang="en-US" sz="19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b="1" dirty="0" smtClean="0">
                <a:solidFill>
                  <a:srgbClr val="00B0F0"/>
                </a:solidFill>
                <a:latin typeface="Times New Roman" pitchFamily="18" charset="0"/>
                <a:cs typeface="Times New Roman" pitchFamily="18" charset="0"/>
              </a:rPr>
              <a:t>Reasons why TV white space bands can be considered for </a:t>
            </a:r>
            <a:r>
              <a:rPr lang="en-US" sz="2000" b="1" dirty="0" smtClean="0">
                <a:solidFill>
                  <a:srgbClr val="00B0F0"/>
                </a:solidFill>
                <a:latin typeface="Times New Roman" pitchFamily="18" charset="0"/>
                <a:cs typeface="Times New Roman" pitchFamily="18" charset="0"/>
              </a:rPr>
              <a:t>some of the </a:t>
            </a:r>
            <a:r>
              <a:rPr lang="en-US" sz="2000" b="1" dirty="0" smtClean="0">
                <a:solidFill>
                  <a:srgbClr val="00B0F0"/>
                </a:solidFill>
                <a:latin typeface="Times New Roman" pitchFamily="18" charset="0"/>
                <a:cs typeface="Times New Roman" pitchFamily="18" charset="0"/>
              </a:rPr>
              <a:t>above technologies should be </a:t>
            </a:r>
            <a:r>
              <a:rPr lang="en-US" sz="2000" b="1" dirty="0" smtClean="0">
                <a:solidFill>
                  <a:srgbClr val="00B0F0"/>
                </a:solidFill>
                <a:latin typeface="Times New Roman" pitchFamily="18" charset="0"/>
                <a:cs typeface="Times New Roman" pitchFamily="18" charset="0"/>
              </a:rPr>
              <a:t>identified.</a:t>
            </a:r>
            <a:endParaRPr lang="en-US" sz="2000" b="1" dirty="0" smtClean="0">
              <a:solidFill>
                <a:srgbClr val="00B0F0"/>
              </a:solidFill>
              <a:latin typeface="Times New Roman" pitchFamily="18" charset="0"/>
              <a:cs typeface="Times New Roman" pitchFamily="18" charset="0"/>
            </a:endParaRPr>
          </a:p>
          <a:p>
            <a:pPr lvl="1"/>
            <a:r>
              <a:rPr lang="en-US" sz="1900" b="1" dirty="0" smtClean="0">
                <a:solidFill>
                  <a:srgbClr val="00B0F0"/>
                </a:solidFill>
                <a:latin typeface="Times New Roman" pitchFamily="18" charset="0"/>
                <a:cs typeface="Times New Roman" pitchFamily="18" charset="0"/>
              </a:rPr>
              <a:t>Why a new standard using TV white space is needed</a:t>
            </a:r>
            <a:r>
              <a:rPr lang="en-US" sz="1900" b="1" dirty="0" smtClean="0">
                <a:solidFill>
                  <a:srgbClr val="00B0F0"/>
                </a:solidFill>
                <a:latin typeface="Times New Roman" pitchFamily="18" charset="0"/>
                <a:cs typeface="Times New Roman" pitchFamily="18" charset="0"/>
              </a:rPr>
              <a:t>?</a:t>
            </a:r>
          </a:p>
          <a:p>
            <a:pPr lvl="1"/>
            <a:r>
              <a:rPr lang="en-US" sz="1900" b="1" dirty="0" smtClean="0">
                <a:solidFill>
                  <a:srgbClr val="00B0F0"/>
                </a:solidFill>
                <a:latin typeface="Times New Roman" pitchFamily="18" charset="0"/>
                <a:cs typeface="Times New Roman" pitchFamily="18" charset="0"/>
              </a:rPr>
              <a:t>Which applications can be implemented using TV white space?</a:t>
            </a:r>
          </a:p>
          <a:p>
            <a:pPr lvl="1"/>
            <a:r>
              <a:rPr lang="en-US" sz="1900" b="1" dirty="0" smtClean="0">
                <a:solidFill>
                  <a:srgbClr val="00B0F0"/>
                </a:solidFill>
                <a:latin typeface="Times New Roman" pitchFamily="18" charset="0"/>
                <a:cs typeface="Times New Roman" pitchFamily="18" charset="0"/>
              </a:rPr>
              <a:t>What benefits can be enjoyed if TV white space bands are utilized?</a:t>
            </a:r>
            <a:endParaRPr lang="en-US" sz="1900" b="1" dirty="0" smtClean="0">
              <a:solidFill>
                <a:srgbClr val="00B0F0"/>
              </a:solidFill>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7" name="TextBox 6"/>
          <p:cNvSpPr txBox="1"/>
          <p:nvPr/>
        </p:nvSpPr>
        <p:spPr>
          <a:xfrm>
            <a:off x="4191000" y="6400800"/>
            <a:ext cx="7711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REQUIREMENTS FOR 15.4m</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92500" lnSpcReduction="10000"/>
          </a:bodyPr>
          <a:lstStyle/>
          <a:p>
            <a:r>
              <a:rPr lang="en-US" sz="2400" dirty="0" smtClean="0">
                <a:solidFill>
                  <a:srgbClr val="00B050"/>
                </a:solidFill>
              </a:rPr>
              <a:t>What requirements for each application in 15.4?</a:t>
            </a:r>
          </a:p>
          <a:p>
            <a:pPr lvl="1"/>
            <a:r>
              <a:rPr lang="en-US" sz="2000" dirty="0" smtClean="0">
                <a:solidFill>
                  <a:srgbClr val="00B050"/>
                </a:solidFill>
              </a:rPr>
              <a:t>Data rate, no. of channels, etc.</a:t>
            </a:r>
          </a:p>
          <a:p>
            <a:pPr lvl="1"/>
            <a:r>
              <a:rPr lang="en-US" sz="2000" dirty="0" smtClean="0">
                <a:solidFill>
                  <a:srgbClr val="00B050"/>
                </a:solidFill>
              </a:rPr>
              <a:t>For example, only one channel per TV band enough for </a:t>
            </a:r>
            <a:r>
              <a:rPr lang="en-US" sz="2000" dirty="0" smtClean="0">
                <a:solidFill>
                  <a:srgbClr val="00B050"/>
                </a:solidFill>
              </a:rPr>
              <a:t>a specific application </a:t>
            </a:r>
            <a:r>
              <a:rPr lang="en-US" sz="2000" dirty="0" smtClean="0">
                <a:solidFill>
                  <a:srgbClr val="00B050"/>
                </a:solidFill>
              </a:rPr>
              <a:t>in a region?</a:t>
            </a:r>
          </a:p>
          <a:p>
            <a:endParaRPr lang="en-US" altLang="ko-KR" sz="2400" dirty="0" smtClean="0"/>
          </a:p>
          <a:p>
            <a:r>
              <a:rPr lang="en-US" altLang="ko-KR" sz="2400" dirty="0" smtClean="0"/>
              <a:t>Points </a:t>
            </a:r>
            <a:r>
              <a:rPr lang="en-US" altLang="ko-KR" sz="2400" dirty="0" smtClean="0"/>
              <a:t>to be </a:t>
            </a:r>
            <a:r>
              <a:rPr lang="en-US" altLang="ko-KR" sz="2400" dirty="0" smtClean="0"/>
              <a:t>reviewed when 4g applications are considered</a:t>
            </a:r>
            <a:endParaRPr lang="en-US" altLang="ko-KR" sz="2400" dirty="0" smtClean="0"/>
          </a:p>
          <a:p>
            <a:pPr lvl="1"/>
            <a:r>
              <a:rPr lang="en-US" altLang="ko-KR" sz="2000" dirty="0" smtClean="0"/>
              <a:t>Which advantages does OFDM have over </a:t>
            </a:r>
            <a:r>
              <a:rPr lang="en-US" altLang="ko-KR" sz="2000" dirty="0" smtClean="0"/>
              <a:t>other modulation schemes such as </a:t>
            </a:r>
            <a:r>
              <a:rPr lang="en-US" altLang="ko-KR" sz="2000" dirty="0" smtClean="0"/>
              <a:t>FSK?</a:t>
            </a:r>
          </a:p>
          <a:p>
            <a:pPr lvl="1"/>
            <a:r>
              <a:rPr lang="en-US" altLang="ko-KR" sz="2000" dirty="0" smtClean="0"/>
              <a:t>Which advantages does </a:t>
            </a:r>
            <a:r>
              <a:rPr lang="en-US" altLang="ko-KR" sz="2000" dirty="0" smtClean="0"/>
              <a:t>FSK </a:t>
            </a:r>
            <a:r>
              <a:rPr lang="en-US" altLang="ko-KR" sz="2000" dirty="0" smtClean="0"/>
              <a:t>have over other modulation schemes such as </a:t>
            </a:r>
            <a:r>
              <a:rPr lang="en-US" altLang="ko-KR" sz="2000" dirty="0" smtClean="0"/>
              <a:t>OFDM</a:t>
            </a:r>
            <a:r>
              <a:rPr lang="en-US" altLang="ko-KR" sz="2000" dirty="0" smtClean="0"/>
              <a:t>?</a:t>
            </a:r>
          </a:p>
          <a:p>
            <a:pPr lvl="1"/>
            <a:r>
              <a:rPr lang="en-US" altLang="ko-KR" sz="2000" dirty="0" smtClean="0"/>
              <a:t>Single PHY possible?</a:t>
            </a:r>
          </a:p>
          <a:p>
            <a:pPr lvl="1"/>
            <a:r>
              <a:rPr lang="en-US" sz="2000" dirty="0" smtClean="0"/>
              <a:t>4g is using a narrow band while WS can use wider bands: utilize the advantages of WS. </a:t>
            </a:r>
            <a:r>
              <a:rPr lang="en-US" sz="2000" dirty="0" smtClean="0"/>
              <a:t>The </a:t>
            </a:r>
            <a:r>
              <a:rPr lang="en-US" sz="2000" dirty="0" smtClean="0"/>
              <a:t>unique characteristics of </a:t>
            </a:r>
            <a:r>
              <a:rPr lang="en-US" sz="2000" dirty="0" smtClean="0"/>
              <a:t>WS should be considered.</a:t>
            </a:r>
            <a:endParaRPr lang="en-US" sz="2000" dirty="0" smtClean="0"/>
          </a:p>
          <a:p>
            <a:pPr lvl="2"/>
            <a:r>
              <a:rPr lang="en-US" altLang="ko-KR" sz="2000" dirty="0" smtClean="0"/>
              <a:t>Compare channel characteristics of </a:t>
            </a:r>
            <a:r>
              <a:rPr lang="en-US" altLang="ko-KR" sz="2000" dirty="0" smtClean="0"/>
              <a:t>non-white space bands </a:t>
            </a:r>
            <a:r>
              <a:rPr lang="en-US" altLang="ko-KR" sz="2000" dirty="0" smtClean="0"/>
              <a:t>and </a:t>
            </a:r>
            <a:r>
              <a:rPr lang="en-US" altLang="ko-KR" sz="2000" dirty="0" smtClean="0"/>
              <a:t>white space bands.</a:t>
            </a:r>
            <a:endParaRPr lang="en-US" altLang="ko-KR" sz="2000" dirty="0" smtClean="0"/>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REQUIREMENTS FOR 15.4m</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r>
              <a:rPr lang="en-US" altLang="zh-CN" sz="2400" dirty="0" smtClean="0">
                <a:ea typeface="宋体" charset="-122"/>
              </a:rPr>
              <a:t>Reason why 2 </a:t>
            </a:r>
            <a:r>
              <a:rPr lang="en-US" altLang="zh-CN" sz="2400" dirty="0" smtClean="0">
                <a:ea typeface="宋体" charset="-122"/>
              </a:rPr>
              <a:t>Mbps rather than 1 Mbps </a:t>
            </a:r>
            <a:r>
              <a:rPr lang="en-US" altLang="zh-CN" sz="2400" dirty="0" smtClean="0">
                <a:ea typeface="宋体" charset="-122"/>
              </a:rPr>
              <a:t>is required</a:t>
            </a:r>
          </a:p>
          <a:p>
            <a:pPr lvl="1"/>
            <a:r>
              <a:rPr lang="en-US" altLang="zh-CN" sz="2000" dirty="0" smtClean="0">
                <a:ea typeface="宋体" charset="-122"/>
              </a:rPr>
              <a:t>TV white space operation may involve an inevitable overhead such as contact verification </a:t>
            </a:r>
            <a:r>
              <a:rPr lang="en-US" altLang="zh-CN" sz="2000" dirty="0" smtClean="0">
                <a:ea typeface="宋体" charset="-122"/>
              </a:rPr>
              <a:t>signal.</a:t>
            </a:r>
            <a:endParaRPr lang="en-US" altLang="zh-CN" sz="2000" dirty="0" smtClean="0">
              <a:ea typeface="宋体" charset="-122"/>
            </a:endParaRPr>
          </a:p>
          <a:p>
            <a:pPr lvl="1"/>
            <a:r>
              <a:rPr lang="en-US" altLang="zh-CN" sz="2000" b="1" dirty="0" smtClean="0">
                <a:solidFill>
                  <a:srgbClr val="FF0000"/>
                </a:solidFill>
                <a:ea typeface="宋体" charset="-122"/>
              </a:rPr>
              <a:t>Increased overhead </a:t>
            </a:r>
            <a:r>
              <a:rPr lang="en-US" altLang="zh-CN" sz="2000" dirty="0" smtClean="0">
                <a:solidFill>
                  <a:srgbClr val="FF0000"/>
                </a:solidFill>
                <a:ea typeface="宋体" charset="-122"/>
              </a:rPr>
              <a:t>compared with WPAN operating in license exempt frequency bands</a:t>
            </a:r>
          </a:p>
          <a:p>
            <a:pPr lvl="1"/>
            <a:r>
              <a:rPr lang="en-US" altLang="zh-CN" sz="2000" dirty="0" smtClean="0">
                <a:solidFill>
                  <a:srgbClr val="FF0000"/>
                </a:solidFill>
                <a:ea typeface="宋体" charset="-122"/>
              </a:rPr>
              <a:t>In order to achieve similar performance </a:t>
            </a:r>
            <a:r>
              <a:rPr lang="en-US" altLang="zh-CN" sz="2000" dirty="0" smtClean="0">
                <a:solidFill>
                  <a:srgbClr val="FF0000"/>
                </a:solidFill>
                <a:ea typeface="宋体" charset="-122"/>
              </a:rPr>
              <a:t>to </a:t>
            </a:r>
            <a:r>
              <a:rPr lang="en-US" altLang="zh-CN" sz="2000" dirty="0" smtClean="0">
                <a:solidFill>
                  <a:srgbClr val="FF0000"/>
                </a:solidFill>
                <a:ea typeface="宋体" charset="-122"/>
              </a:rPr>
              <a:t>existing WPAN in license exempt frequency bands, higher data rate support would be required for this </a:t>
            </a:r>
            <a:r>
              <a:rPr lang="en-US" altLang="zh-CN" sz="2000" dirty="0" smtClean="0">
                <a:solidFill>
                  <a:srgbClr val="FF0000"/>
                </a:solidFill>
                <a:ea typeface="宋体" charset="-122"/>
              </a:rPr>
              <a:t>standard.</a:t>
            </a:r>
            <a:endParaRPr lang="en-US" altLang="zh-CN" sz="2000" dirty="0" smtClean="0">
              <a:solidFill>
                <a:srgbClr val="FF0000"/>
              </a:solidFill>
              <a:ea typeface="宋体" charset="-122"/>
            </a:endParaRPr>
          </a:p>
          <a:p>
            <a:pPr lvl="1"/>
            <a:r>
              <a:rPr lang="en-US" altLang="zh-CN" sz="2000" dirty="0" smtClean="0">
                <a:solidFill>
                  <a:srgbClr val="FF0000"/>
                </a:solidFill>
                <a:ea typeface="宋体" charset="-122"/>
              </a:rPr>
              <a:t>Furthermore, higher data rate enables</a:t>
            </a:r>
            <a:r>
              <a:rPr lang="en-US" altLang="zh-CN" sz="2000" b="1" dirty="0" smtClean="0">
                <a:solidFill>
                  <a:srgbClr val="FF0000"/>
                </a:solidFill>
                <a:ea typeface="宋体" charset="-122"/>
              </a:rPr>
              <a:t> low-latency </a:t>
            </a:r>
            <a:r>
              <a:rPr lang="en-US" altLang="zh-CN" sz="2000" b="1" dirty="0" smtClean="0">
                <a:solidFill>
                  <a:srgbClr val="FF0000"/>
                </a:solidFill>
                <a:ea typeface="宋体" charset="-122"/>
              </a:rPr>
              <a:t>operation.  </a:t>
            </a:r>
            <a:endParaRPr lang="en-US" altLang="zh-CN" sz="2000" b="1" dirty="0" smtClean="0">
              <a:solidFill>
                <a:srgbClr val="FF0000"/>
              </a:solidFill>
              <a:ea typeface="宋体" charset="-122"/>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rPr>
              <a:t>802.15 TVWS OPERATION </a:t>
            </a:r>
            <a:r>
              <a:rPr lang="en-US" sz="3200" b="1" i="1" dirty="0" smtClean="0">
                <a:solidFill>
                  <a:srgbClr val="00B0F0"/>
                </a:solidFill>
              </a:rPr>
              <a:t>SENARIOS</a:t>
            </a:r>
            <a:endParaRPr lang="en-US" sz="3200" b="1" i="1" dirty="0" smtClean="0">
              <a:solidFill>
                <a:srgbClr val="00B0F0"/>
              </a:solidFill>
            </a:endParaRPr>
          </a:p>
        </p:txBody>
      </p:sp>
      <p:sp>
        <p:nvSpPr>
          <p:cNvPr id="3" name="Content Placeholder 2"/>
          <p:cNvSpPr>
            <a:spLocks noGrp="1"/>
          </p:cNvSpPr>
          <p:nvPr>
            <p:ph idx="1"/>
          </p:nvPr>
        </p:nvSpPr>
        <p:spPr/>
        <p:txBody>
          <a:bodyPr>
            <a:normAutofit/>
          </a:bodyPr>
          <a:lstStyle/>
          <a:p>
            <a:r>
              <a:rPr lang="en-US" sz="2400" dirty="0" smtClean="0"/>
              <a:t>Applying TVWS to </a:t>
            </a:r>
            <a:r>
              <a:rPr lang="en-US" sz="2400" dirty="0" smtClean="0"/>
              <a:t>one or some of existing 802.15.4 </a:t>
            </a:r>
            <a:r>
              <a:rPr lang="en-US" sz="2400" dirty="0" smtClean="0"/>
              <a:t>technologies by reassigning frequency band to </a:t>
            </a:r>
            <a:r>
              <a:rPr lang="en-US" sz="2400" dirty="0" smtClean="0"/>
              <a:t> one or some of </a:t>
            </a:r>
            <a:r>
              <a:rPr lang="en-US" sz="2400" dirty="0" smtClean="0"/>
              <a:t>WPAN </a:t>
            </a:r>
            <a:r>
              <a:rPr lang="en-US" sz="2400" dirty="0" smtClean="0"/>
              <a:t>technologies</a:t>
            </a:r>
            <a:endParaRPr lang="en-US" sz="2400" dirty="0" smtClean="0"/>
          </a:p>
          <a:p>
            <a:pPr lvl="1"/>
            <a:r>
              <a:rPr lang="en-US" sz="2000" dirty="0" smtClean="0"/>
              <a:t>15.4 </a:t>
            </a:r>
            <a:r>
              <a:rPr lang="en-US" sz="2000" dirty="0" err="1" smtClean="0"/>
              <a:t>ZigBee</a:t>
            </a:r>
            <a:endParaRPr lang="en-US" sz="2000" dirty="0" smtClean="0"/>
          </a:p>
          <a:p>
            <a:pPr lvl="1"/>
            <a:r>
              <a:rPr lang="en-US" sz="2000" dirty="0" smtClean="0"/>
              <a:t>15.4g SUN</a:t>
            </a:r>
          </a:p>
          <a:p>
            <a:pPr lvl="1"/>
            <a:r>
              <a:rPr lang="en-US" sz="2000" dirty="0" smtClean="0"/>
              <a:t>15.4x</a:t>
            </a:r>
          </a:p>
          <a:p>
            <a:r>
              <a:rPr lang="en-US" sz="2400" dirty="0" smtClean="0"/>
              <a:t>(</a:t>
            </a:r>
            <a:r>
              <a:rPr lang="en-US" sz="2400" dirty="0" smtClean="0"/>
              <a:t>FCC) EIRP: 4 W, 100 </a:t>
            </a:r>
            <a:r>
              <a:rPr lang="en-US" sz="2400" dirty="0" err="1" smtClean="0"/>
              <a:t>mW</a:t>
            </a:r>
            <a:r>
              <a:rPr lang="en-US" sz="2400" dirty="0" smtClean="0"/>
              <a:t>, 50 </a:t>
            </a:r>
            <a:r>
              <a:rPr lang="en-US" sz="2400" dirty="0" err="1" smtClean="0"/>
              <a:t>mW</a:t>
            </a:r>
            <a:endParaRPr lang="en-US" sz="2400" dirty="0" smtClean="0"/>
          </a:p>
          <a:p>
            <a:r>
              <a:rPr lang="en-US" sz="2400" dirty="0" smtClean="0"/>
              <a:t>Possible deployment scenarios</a:t>
            </a:r>
          </a:p>
          <a:p>
            <a:pPr lvl="1"/>
            <a:r>
              <a:rPr lang="en-US" sz="2000" dirty="0" smtClean="0"/>
              <a:t>Indoor (&lt; 30 m): Like present WPAN</a:t>
            </a:r>
          </a:p>
          <a:p>
            <a:pPr lvl="1"/>
            <a:r>
              <a:rPr lang="en-US" sz="2000" dirty="0" smtClean="0"/>
              <a:t>Outdoor (&lt; 100 m): Range shorter than WLAN and longer than 802.15.4. Comparable to the range of typical urban model.</a:t>
            </a:r>
          </a:p>
        </p:txBody>
      </p:sp>
      <p:sp>
        <p:nvSpPr>
          <p:cNvPr id="6" name="TextBox 5"/>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14</a:t>
            </a:r>
            <a:endParaRPr lang="en-US" sz="1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rPr>
              <a:t>COMPARISON OF TECHNOLOGIES</a:t>
            </a:r>
          </a:p>
        </p:txBody>
      </p:sp>
      <p:sp>
        <p:nvSpPr>
          <p:cNvPr id="3" name="Content Placeholder 2"/>
          <p:cNvSpPr>
            <a:spLocks noGrp="1"/>
          </p:cNvSpPr>
          <p:nvPr>
            <p:ph idx="1"/>
          </p:nvPr>
        </p:nvSpPr>
        <p:spPr/>
        <p:txBody>
          <a:bodyPr>
            <a:normAutofit/>
          </a:bodyPr>
          <a:lstStyle/>
          <a:p>
            <a:pPr lvl="1"/>
            <a:endParaRPr lang="en-US" dirty="0" smtClean="0"/>
          </a:p>
          <a:p>
            <a:pPr>
              <a:buNone/>
            </a:pPr>
            <a:endParaRPr lang="en-US" sz="1800" dirty="0" smtClean="0"/>
          </a:p>
        </p:txBody>
      </p:sp>
      <p:graphicFrame>
        <p:nvGraphicFramePr>
          <p:cNvPr id="4" name="Content Placeholder 3"/>
          <p:cNvGraphicFramePr>
            <a:graphicFrameLocks/>
          </p:cNvGraphicFramePr>
          <p:nvPr/>
        </p:nvGraphicFramePr>
        <p:xfrm>
          <a:off x="14290" y="1219200"/>
          <a:ext cx="9129710" cy="4937760"/>
        </p:xfrm>
        <a:graphic>
          <a:graphicData uri="http://schemas.openxmlformats.org/drawingml/2006/table">
            <a:tbl>
              <a:tblPr firstRow="1" bandRow="1">
                <a:tableStyleId>{5C22544A-7EE6-4342-B048-85BDC9FD1C3A}</a:tableStyleId>
              </a:tblPr>
              <a:tblGrid>
                <a:gridCol w="867347"/>
                <a:gridCol w="802171"/>
                <a:gridCol w="754594"/>
                <a:gridCol w="1371600"/>
                <a:gridCol w="990600"/>
                <a:gridCol w="838200"/>
                <a:gridCol w="762000"/>
                <a:gridCol w="685800"/>
                <a:gridCol w="685800"/>
                <a:gridCol w="1371598"/>
              </a:tblGrid>
              <a:tr h="457200">
                <a:tc>
                  <a:txBody>
                    <a:bodyPr/>
                    <a:lstStyle/>
                    <a:p>
                      <a:endParaRPr lang="en-US" sz="1200" dirty="0"/>
                    </a:p>
                  </a:txBody>
                  <a:tcPr/>
                </a:tc>
                <a:tc gridSpan="2">
                  <a:txBody>
                    <a:bodyPr/>
                    <a:lstStyle/>
                    <a:p>
                      <a:r>
                        <a:rPr lang="en-US" sz="1200" dirty="0" smtClean="0"/>
                        <a:t>802.22</a:t>
                      </a:r>
                    </a:p>
                    <a:p>
                      <a:r>
                        <a:rPr lang="en-US" sz="1200" dirty="0" smtClean="0"/>
                        <a:t>(WRAN)</a:t>
                      </a:r>
                      <a:endParaRPr lang="en-US" sz="1200" dirty="0"/>
                    </a:p>
                  </a:txBody>
                  <a:tcPr/>
                </a:tc>
                <a:tc hMerge="1">
                  <a:txBody>
                    <a:bodyPr/>
                    <a:lstStyle/>
                    <a:p>
                      <a:endParaRPr lang="en-US"/>
                    </a:p>
                  </a:txBody>
                  <a:tcPr/>
                </a:tc>
                <a:tc>
                  <a:txBody>
                    <a:bodyPr/>
                    <a:lstStyle/>
                    <a:p>
                      <a:r>
                        <a:rPr lang="en-US" sz="1200" dirty="0" smtClean="0">
                          <a:solidFill>
                            <a:schemeClr val="bg1"/>
                          </a:solidFill>
                        </a:rPr>
                        <a:t>802.16e</a:t>
                      </a:r>
                    </a:p>
                    <a:p>
                      <a:r>
                        <a:rPr lang="en-US" sz="1200" dirty="0" smtClean="0">
                          <a:solidFill>
                            <a:schemeClr val="bg1"/>
                          </a:solidFill>
                        </a:rPr>
                        <a:t>(WMAN)</a:t>
                      </a:r>
                      <a:endParaRPr lang="en-US" sz="1200" dirty="0">
                        <a:solidFill>
                          <a:schemeClr val="bg1"/>
                        </a:solidFill>
                      </a:endParaRPr>
                    </a:p>
                  </a:txBody>
                  <a:tcPr/>
                </a:tc>
                <a:tc gridSpan="2">
                  <a:txBody>
                    <a:bodyPr/>
                    <a:lstStyle/>
                    <a:p>
                      <a:r>
                        <a:rPr lang="en-US" sz="1200" dirty="0" smtClean="0">
                          <a:solidFill>
                            <a:schemeClr val="bg1"/>
                          </a:solidFill>
                        </a:rPr>
                        <a:t>802.11af</a:t>
                      </a:r>
                    </a:p>
                    <a:p>
                      <a:r>
                        <a:rPr lang="en-US" sz="1200" dirty="0" smtClean="0">
                          <a:solidFill>
                            <a:schemeClr val="bg1"/>
                          </a:solidFill>
                        </a:rPr>
                        <a:t>(WLAN)</a:t>
                      </a:r>
                      <a:endParaRPr lang="en-US" sz="1200" dirty="0">
                        <a:solidFill>
                          <a:schemeClr val="bg1"/>
                        </a:solidFill>
                      </a:endParaRPr>
                    </a:p>
                  </a:txBody>
                  <a:tcPr/>
                </a:tc>
                <a:tc hMerge="1">
                  <a:txBody>
                    <a:bodyPr/>
                    <a:lstStyle/>
                    <a:p>
                      <a:endParaRPr lang="en-US"/>
                    </a:p>
                  </a:txBody>
                  <a:tcPr/>
                </a:tc>
                <a:tc gridSpan="3">
                  <a:txBody>
                    <a:bodyPr/>
                    <a:lstStyle/>
                    <a:p>
                      <a:r>
                        <a:rPr lang="en-US" sz="1200" dirty="0" smtClean="0"/>
                        <a:t>UWB </a:t>
                      </a:r>
                    </a:p>
                    <a:p>
                      <a:r>
                        <a:rPr lang="en-US" sz="1200" dirty="0" smtClean="0"/>
                        <a:t>(WPAN)</a:t>
                      </a:r>
                      <a:endParaRPr lang="en-US" sz="1200" dirty="0"/>
                    </a:p>
                  </a:txBody>
                  <a:tcPr/>
                </a:tc>
                <a:tc hMerge="1">
                  <a:txBody>
                    <a:bodyPr/>
                    <a:lstStyle/>
                    <a:p>
                      <a:endParaRPr lang="en-US"/>
                    </a:p>
                  </a:txBody>
                  <a:tcPr/>
                </a:tc>
                <a:tc hMerge="1">
                  <a:txBody>
                    <a:bodyPr/>
                    <a:lstStyle/>
                    <a:p>
                      <a:endParaRPr lang="en-US"/>
                    </a:p>
                  </a:txBody>
                  <a:tcPr/>
                </a:tc>
                <a:tc>
                  <a:txBody>
                    <a:bodyPr/>
                    <a:lstStyle/>
                    <a:p>
                      <a:r>
                        <a:rPr lang="en-US" sz="1200" dirty="0" smtClean="0"/>
                        <a:t>802.15.m</a:t>
                      </a:r>
                      <a:r>
                        <a:rPr lang="en-US" sz="1200" baseline="0" dirty="0" smtClean="0"/>
                        <a:t> </a:t>
                      </a:r>
                      <a:r>
                        <a:rPr lang="en-US" sz="1200" dirty="0" smtClean="0"/>
                        <a:t>(WPAN</a:t>
                      </a:r>
                      <a:r>
                        <a:rPr lang="en-US" sz="1200" baseline="0" dirty="0" smtClean="0"/>
                        <a:t> </a:t>
                      </a:r>
                      <a:r>
                        <a:rPr lang="en-US" sz="1200" baseline="0" dirty="0" smtClean="0"/>
                        <a:t>TVWS)</a:t>
                      </a:r>
                      <a:endParaRPr lang="en-US" sz="1200" dirty="0"/>
                    </a:p>
                  </a:txBody>
                  <a:tcPr/>
                </a:tc>
              </a:tr>
              <a:tr h="228600">
                <a:tc>
                  <a:txBody>
                    <a:bodyPr/>
                    <a:lstStyle/>
                    <a:p>
                      <a:pPr algn="ctr"/>
                      <a:r>
                        <a:rPr lang="en-US" sz="1200" dirty="0" smtClean="0"/>
                        <a:t>Coverage (km)</a:t>
                      </a:r>
                      <a:endParaRPr lang="en-US" sz="1200" dirty="0"/>
                    </a:p>
                  </a:txBody>
                  <a:tcPr/>
                </a:tc>
                <a:tc>
                  <a:txBody>
                    <a:bodyPr/>
                    <a:lstStyle/>
                    <a:p>
                      <a:pPr algn="ctr"/>
                      <a:r>
                        <a:rPr lang="en-US" sz="1200" b="1" dirty="0" smtClean="0"/>
                        <a:t>Typ. </a:t>
                      </a:r>
                    </a:p>
                    <a:p>
                      <a:pPr algn="ctr"/>
                      <a:r>
                        <a:rPr lang="en-US" sz="1200" dirty="0" smtClean="0"/>
                        <a:t>17 to 33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Max. </a:t>
                      </a:r>
                      <a:r>
                        <a:rPr lang="en-US" sz="1200" dirty="0" smtClean="0"/>
                        <a:t>up to 100</a:t>
                      </a:r>
                      <a:endParaRPr lang="en-US" sz="1200" dirty="0"/>
                    </a:p>
                  </a:txBody>
                  <a:tcPr/>
                </a:tc>
                <a:tc>
                  <a:txBody>
                    <a:bodyPr/>
                    <a:lstStyle/>
                    <a:p>
                      <a:pPr algn="ctr"/>
                      <a:r>
                        <a:rPr lang="en-US" sz="1200" dirty="0" smtClean="0"/>
                        <a:t>10 to 20</a:t>
                      </a:r>
                      <a:endParaRPr lang="en-US" sz="1200" dirty="0"/>
                    </a:p>
                  </a:txBody>
                  <a:tcPr/>
                </a:tc>
                <a:tc>
                  <a:txBody>
                    <a:bodyPr/>
                    <a:lstStyle/>
                    <a:p>
                      <a:pPr algn="ctr"/>
                      <a:r>
                        <a:rPr lang="en-US" sz="1200" b="1" dirty="0" smtClean="0">
                          <a:solidFill>
                            <a:schemeClr val="tx1"/>
                          </a:solidFill>
                        </a:rPr>
                        <a:t>Indoor: </a:t>
                      </a:r>
                      <a:r>
                        <a:rPr lang="en-US" sz="1200" dirty="0" smtClean="0">
                          <a:solidFill>
                            <a:schemeClr val="tx1"/>
                          </a:solidFill>
                        </a:rPr>
                        <a:t>up to few 0.1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Outdoor: </a:t>
                      </a:r>
                      <a:r>
                        <a:rPr lang="en-US" sz="1200" dirty="0" smtClean="0">
                          <a:solidFill>
                            <a:schemeClr val="tx1"/>
                          </a:solidFill>
                        </a:rPr>
                        <a:t>up to few </a:t>
                      </a:r>
                      <a:endParaRPr lang="en-US" sz="1200" dirty="0">
                        <a:solidFill>
                          <a:schemeClr val="tx1"/>
                        </a:solidFill>
                      </a:endParaRPr>
                    </a:p>
                  </a:txBody>
                  <a:tcPr/>
                </a:tc>
                <a:tc>
                  <a:txBody>
                    <a:bodyPr/>
                    <a:lstStyle/>
                    <a:p>
                      <a:pPr algn="ctr"/>
                      <a:r>
                        <a:rPr lang="en-US" sz="1200" b="1" dirty="0" smtClean="0"/>
                        <a:t>Indoor: </a:t>
                      </a:r>
                      <a:r>
                        <a:rPr lang="en-US" sz="1200" b="0" dirty="0" smtClean="0"/>
                        <a:t>typ.</a:t>
                      </a:r>
                      <a:r>
                        <a:rPr lang="en-US" sz="1200" b="0" baseline="0" dirty="0" smtClean="0"/>
                        <a:t> </a:t>
                      </a:r>
                      <a:r>
                        <a:rPr lang="en-US" sz="1200" dirty="0" smtClean="0"/>
                        <a:t>up to 0.01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Max up to 0.03</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Outdoor: </a:t>
                      </a:r>
                      <a:r>
                        <a:rPr lang="en-US" sz="1200" dirty="0" smtClean="0"/>
                        <a:t>up to 0.1</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a:t>
                      </a:r>
                      <a:endParaRPr lang="en-US" sz="1200" dirty="0"/>
                    </a:p>
                  </a:txBody>
                  <a:tcPr/>
                </a:tc>
              </a:tr>
              <a:tr h="530592">
                <a:tc>
                  <a:txBody>
                    <a:bodyPr/>
                    <a:lstStyle/>
                    <a:p>
                      <a:pPr algn="ctr"/>
                      <a:r>
                        <a:rPr lang="en-US" sz="1200" dirty="0" smtClean="0"/>
                        <a:t>Ch.</a:t>
                      </a:r>
                      <a:r>
                        <a:rPr lang="en-US" sz="1200" baseline="0" dirty="0" smtClean="0"/>
                        <a:t> </a:t>
                      </a:r>
                      <a:r>
                        <a:rPr lang="en-US" sz="1200" dirty="0" smtClean="0"/>
                        <a:t>(Max Delay spread, us)</a:t>
                      </a:r>
                      <a:endParaRPr lang="en-US" sz="1200" dirty="0"/>
                    </a:p>
                  </a:txBody>
                  <a:tcPr/>
                </a:tc>
                <a:tc>
                  <a:txBody>
                    <a:bodyPr/>
                    <a:lstStyle/>
                    <a:p>
                      <a:pPr algn="ctr"/>
                      <a:r>
                        <a:rPr lang="en-US" sz="1200" dirty="0" smtClean="0"/>
                        <a:t>11 to 25</a:t>
                      </a:r>
                      <a:endParaRPr lang="en-US" sz="1200" dirty="0"/>
                    </a:p>
                  </a:txBody>
                  <a:tcPr/>
                </a:tc>
                <a:tc>
                  <a:txBody>
                    <a:bodyPr/>
                    <a:lstStyle/>
                    <a:p>
                      <a:pPr algn="ctr"/>
                      <a:r>
                        <a:rPr lang="en-US" sz="1200" dirty="0" smtClean="0"/>
                        <a:t>25 to 60</a:t>
                      </a:r>
                      <a:endParaRPr lang="en-US" sz="1200" dirty="0"/>
                    </a:p>
                  </a:txBody>
                  <a:tcPr/>
                </a:tc>
                <a:tc>
                  <a:txBody>
                    <a:bodyPr/>
                    <a:lstStyle/>
                    <a:p>
                      <a:pPr algn="ctr"/>
                      <a:r>
                        <a:rPr lang="en-US" sz="1200" dirty="0" smtClean="0"/>
                        <a:t>10 to 20</a:t>
                      </a:r>
                      <a:endParaRPr lang="en-US" sz="1200" dirty="0"/>
                    </a:p>
                  </a:txBody>
                  <a:tcPr/>
                </a:tc>
                <a:tc>
                  <a:txBody>
                    <a:bodyPr/>
                    <a:lstStyle/>
                    <a:p>
                      <a:pPr algn="ctr"/>
                      <a:r>
                        <a:rPr lang="en-US" sz="1200" dirty="0" smtClean="0">
                          <a:solidFill>
                            <a:schemeClr val="tx1"/>
                          </a:solidFill>
                        </a:rPr>
                        <a:t>&lt;</a:t>
                      </a:r>
                      <a:r>
                        <a:rPr lang="en-US" sz="1200" baseline="0" dirty="0" smtClean="0">
                          <a:solidFill>
                            <a:schemeClr val="tx1"/>
                          </a:solidFill>
                        </a:rPr>
                        <a:t> 1</a:t>
                      </a:r>
                      <a:endParaRPr lang="en-US" sz="1200" dirty="0">
                        <a:solidFill>
                          <a:schemeClr val="tx1"/>
                        </a:solidFill>
                      </a:endParaRPr>
                    </a:p>
                  </a:txBody>
                  <a:tcPr/>
                </a:tc>
                <a:tc>
                  <a:txBody>
                    <a:bodyPr/>
                    <a:lstStyle/>
                    <a:p>
                      <a:pPr algn="ctr"/>
                      <a:r>
                        <a:rPr lang="en-US" sz="1200" dirty="0" smtClean="0">
                          <a:solidFill>
                            <a:schemeClr val="tx1"/>
                          </a:solidFill>
                        </a:rPr>
                        <a:t>1 to 10 </a:t>
                      </a:r>
                      <a:endParaRPr lang="en-US" sz="1200" dirty="0">
                        <a:solidFill>
                          <a:schemeClr val="tx1"/>
                        </a:solidFill>
                      </a:endParaRPr>
                    </a:p>
                  </a:txBody>
                  <a:tcPr/>
                </a:tc>
                <a:tc>
                  <a:txBody>
                    <a:bodyPr/>
                    <a:lstStyle/>
                    <a:p>
                      <a:pPr algn="ctr"/>
                      <a:r>
                        <a:rPr lang="en-US" sz="1200" dirty="0" smtClean="0"/>
                        <a:t>0.1</a:t>
                      </a:r>
                      <a:endParaRPr lang="en-US" sz="1200" dirty="0"/>
                    </a:p>
                  </a:txBody>
                  <a:tcPr/>
                </a:tc>
                <a:tc>
                  <a:txBody>
                    <a:bodyPr/>
                    <a:lstStyle/>
                    <a:p>
                      <a:pPr algn="ctr"/>
                      <a:r>
                        <a:rPr lang="en-US" sz="1200" dirty="0" smtClean="0"/>
                        <a:t>0.2 to 0.3</a:t>
                      </a:r>
                      <a:endParaRPr lang="en-US" sz="1200" dirty="0"/>
                    </a:p>
                  </a:txBody>
                  <a:tcPr/>
                </a:tc>
                <a:tc>
                  <a:txBody>
                    <a:bodyPr/>
                    <a:lstStyle/>
                    <a:p>
                      <a:pPr algn="ctr"/>
                      <a:r>
                        <a:rPr lang="en-US" sz="1200" dirty="0" smtClean="0"/>
                        <a:t>0.4 to 0.5</a:t>
                      </a:r>
                      <a:endParaRPr lang="en-US" sz="1200" dirty="0"/>
                    </a:p>
                  </a:txBody>
                  <a:tcPr/>
                </a:tc>
                <a:tc>
                  <a:txBody>
                    <a:bodyPr/>
                    <a:lstStyle/>
                    <a:p>
                      <a:pPr algn="ctr"/>
                      <a:r>
                        <a:rPr lang="en-US" sz="1200" dirty="0" smtClean="0"/>
                        <a:t>?</a:t>
                      </a:r>
                      <a:endParaRPr lang="en-US" sz="1200" dirty="0"/>
                    </a:p>
                  </a:txBody>
                  <a:tcPr/>
                </a:tc>
              </a:tr>
              <a:tr h="381296">
                <a:tc>
                  <a:txBody>
                    <a:bodyPr/>
                    <a:lstStyle/>
                    <a:p>
                      <a:pPr algn="ctr"/>
                      <a:r>
                        <a:rPr lang="en-US" sz="1200" dirty="0" smtClean="0"/>
                        <a:t>FFT Size</a:t>
                      </a:r>
                      <a:endParaRPr lang="en-US" sz="1200" dirty="0"/>
                    </a:p>
                  </a:txBody>
                  <a:tcPr/>
                </a:tc>
                <a:tc gridSpan="2">
                  <a:txBody>
                    <a:bodyPr/>
                    <a:lstStyle/>
                    <a:p>
                      <a:pPr algn="ctr"/>
                      <a:r>
                        <a:rPr lang="en-US" sz="1200" dirty="0" smtClean="0"/>
                        <a:t>2048</a:t>
                      </a:r>
                      <a:endParaRPr lang="en-US" sz="1200" dirty="0"/>
                    </a:p>
                  </a:txBody>
                  <a:tcPr/>
                </a:tc>
                <a:tc hMerge="1">
                  <a:txBody>
                    <a:bodyPr/>
                    <a:lstStyle/>
                    <a:p>
                      <a:endParaRPr lang="en-US" sz="1400" dirty="0"/>
                    </a:p>
                  </a:txBody>
                  <a:tcPr/>
                </a:tc>
                <a:tc>
                  <a:txBody>
                    <a:bodyPr/>
                    <a:lstStyle/>
                    <a:p>
                      <a:pPr algn="ctr"/>
                      <a:r>
                        <a:rPr lang="en-US" sz="1200" dirty="0" smtClean="0"/>
                        <a:t>128, 512, 1024, 2048</a:t>
                      </a:r>
                      <a:endParaRPr lang="en-US" sz="1200" dirty="0"/>
                    </a:p>
                  </a:txBody>
                  <a:tcPr/>
                </a:tc>
                <a:tc gridSpan="2">
                  <a:txBody>
                    <a:bodyPr/>
                    <a:lstStyle/>
                    <a:p>
                      <a:pPr algn="ctr"/>
                      <a:r>
                        <a:rPr lang="en-US" sz="1200" dirty="0" smtClean="0">
                          <a:solidFill>
                            <a:schemeClr val="tx1"/>
                          </a:solidFill>
                        </a:rPr>
                        <a:t>64 and </a:t>
                      </a:r>
                    </a:p>
                    <a:p>
                      <a:pPr algn="ctr"/>
                      <a:r>
                        <a:rPr lang="en-US" sz="1200" dirty="0" smtClean="0">
                          <a:solidFill>
                            <a:schemeClr val="tx1"/>
                          </a:solidFill>
                        </a:rPr>
                        <a:t>(Also 128?)</a:t>
                      </a:r>
                      <a:endParaRPr lang="en-US" sz="1200" dirty="0">
                        <a:solidFill>
                          <a:schemeClr val="tx1"/>
                        </a:solidFill>
                      </a:endParaRPr>
                    </a:p>
                  </a:txBody>
                  <a:tcPr/>
                </a:tc>
                <a:tc hMerge="1">
                  <a:txBody>
                    <a:bodyPr/>
                    <a:lstStyle/>
                    <a:p>
                      <a:endParaRPr lang="en-US" sz="1400" dirty="0">
                        <a:solidFill>
                          <a:srgbClr val="FF0000"/>
                        </a:solidFill>
                      </a:endParaRPr>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128 in the proposal of MB-OFDM</a:t>
                      </a:r>
                      <a:endParaRPr lang="en-US" sz="1200" dirty="0"/>
                    </a:p>
                  </a:txBody>
                  <a:tcPr/>
                </a:tc>
                <a:tc hMerge="1">
                  <a:txBody>
                    <a:bodyPr/>
                    <a:lstStyle/>
                    <a:p>
                      <a:endParaRPr lang="en-US" sz="1400" dirty="0"/>
                    </a:p>
                  </a:txBody>
                  <a:tcPr/>
                </a:tc>
                <a:tc hMerge="1">
                  <a:txBody>
                    <a:bodyPr/>
                    <a:lstStyle/>
                    <a:p>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a:t>
                      </a:r>
                      <a:endParaRPr lang="en-US" sz="1200" dirty="0"/>
                    </a:p>
                  </a:txBody>
                  <a:tcPr/>
                </a:tc>
              </a:tr>
              <a:tr h="381296">
                <a:tc>
                  <a:txBody>
                    <a:bodyPr/>
                    <a:lstStyle/>
                    <a:p>
                      <a:pPr algn="ctr"/>
                      <a:r>
                        <a:rPr lang="en-US" sz="1200" dirty="0" smtClean="0"/>
                        <a:t>Total</a:t>
                      </a:r>
                      <a:r>
                        <a:rPr lang="en-US" sz="1200" baseline="0" dirty="0" smtClean="0"/>
                        <a:t> BW</a:t>
                      </a:r>
                    </a:p>
                    <a:p>
                      <a:pPr algn="ctr"/>
                      <a:r>
                        <a:rPr lang="en-US" sz="1200" baseline="0" dirty="0" smtClean="0"/>
                        <a:t>(MHz)</a:t>
                      </a:r>
                      <a:endParaRPr lang="en-US" sz="1200" dirty="0"/>
                    </a:p>
                  </a:txBody>
                  <a:tcPr/>
                </a:tc>
                <a:tc gridSpan="2">
                  <a:txBody>
                    <a:bodyPr/>
                    <a:lstStyle/>
                    <a:p>
                      <a:pPr algn="ctr"/>
                      <a:r>
                        <a:rPr lang="en-US" sz="1200" dirty="0" smtClean="0"/>
                        <a:t>6,</a:t>
                      </a:r>
                      <a:r>
                        <a:rPr lang="en-US" sz="1200" baseline="0" dirty="0" smtClean="0"/>
                        <a:t> 7, 8</a:t>
                      </a:r>
                      <a:r>
                        <a:rPr lang="en-US" sz="1200" dirty="0" smtClean="0"/>
                        <a:t> </a:t>
                      </a:r>
                      <a:endParaRPr lang="en-US" sz="1200" dirty="0"/>
                    </a:p>
                  </a:txBody>
                  <a:tcPr/>
                </a:tc>
                <a:tc hMerge="1">
                  <a:txBody>
                    <a:bodyPr/>
                    <a:lstStyle/>
                    <a:p>
                      <a:endParaRPr lang="en-US" sz="1400" dirty="0"/>
                    </a:p>
                  </a:txBody>
                  <a:tcPr/>
                </a:tc>
                <a:tc>
                  <a:txBody>
                    <a:bodyPr/>
                    <a:lstStyle/>
                    <a:p>
                      <a:pPr algn="ctr"/>
                      <a:r>
                        <a:rPr lang="en-US" sz="1200" dirty="0" smtClean="0"/>
                        <a:t>1.25 (for 128)</a:t>
                      </a:r>
                    </a:p>
                    <a:p>
                      <a:pPr algn="ctr"/>
                      <a:r>
                        <a:rPr lang="en-US" sz="1200" dirty="0" smtClean="0"/>
                        <a:t>5 (for 512)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10 (for 1024)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20 (for 2048)</a:t>
                      </a:r>
                      <a:endParaRPr lang="en-US" sz="120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5, 10, 20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Or/And,</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6,</a:t>
                      </a:r>
                      <a:r>
                        <a:rPr lang="en-US" sz="1200" baseline="0" dirty="0" smtClean="0">
                          <a:solidFill>
                            <a:schemeClr val="tx1"/>
                          </a:solidFill>
                        </a:rPr>
                        <a:t> 7, 8</a:t>
                      </a:r>
                      <a:r>
                        <a:rPr lang="en-US" sz="1200" dirty="0" smtClean="0">
                          <a:solidFill>
                            <a:schemeClr val="tx1"/>
                          </a:solidFill>
                        </a:rPr>
                        <a:t> ?</a:t>
                      </a:r>
                      <a:endParaRPr lang="en-US" sz="1200" dirty="0">
                        <a:solidFill>
                          <a:schemeClr val="tx1"/>
                        </a:solidFill>
                      </a:endParaRPr>
                    </a:p>
                  </a:txBody>
                  <a:tcPr/>
                </a:tc>
                <a:tc hMerge="1">
                  <a:txBody>
                    <a:bodyPr/>
                    <a:lstStyle/>
                    <a:p>
                      <a:endParaRPr lang="en-US" sz="1400" dirty="0">
                        <a:solidFill>
                          <a:srgbClr val="FF0000"/>
                        </a:solidFill>
                      </a:endParaRPr>
                    </a:p>
                  </a:txBody>
                  <a:tcPr/>
                </a:tc>
                <a:tc gridSpan="3">
                  <a:txBody>
                    <a:bodyPr/>
                    <a:lstStyle/>
                    <a:p>
                      <a:pPr algn="ctr"/>
                      <a:r>
                        <a:rPr lang="en-US" sz="1200" dirty="0" smtClean="0"/>
                        <a:t>500  minimum</a:t>
                      </a:r>
                      <a:endParaRPr lang="en-US" sz="1200" dirty="0"/>
                    </a:p>
                  </a:txBody>
                  <a:tcPr/>
                </a:tc>
                <a:tc hMerge="1">
                  <a:txBody>
                    <a:bodyPr/>
                    <a:lstStyle/>
                    <a:p>
                      <a:endParaRPr lang="en-US" sz="1400" dirty="0"/>
                    </a:p>
                  </a:txBody>
                  <a:tcPr/>
                </a:tc>
                <a:tc hMerge="1">
                  <a:txBody>
                    <a:bodyPr/>
                    <a:lstStyle/>
                    <a:p>
                      <a:endParaRPr lang="en-US" sz="1400" dirty="0"/>
                    </a:p>
                  </a:txBody>
                  <a:tcPr/>
                </a:tc>
                <a:tc>
                  <a:txBody>
                    <a:bodyPr/>
                    <a:lstStyle/>
                    <a:p>
                      <a:pPr algn="ctr"/>
                      <a:r>
                        <a:rPr lang="en-US" sz="1200" dirty="0" smtClean="0"/>
                        <a:t>?</a:t>
                      </a:r>
                      <a:endParaRPr lang="en-US" sz="1200" dirty="0"/>
                    </a:p>
                  </a:txBody>
                  <a:tcPr/>
                </a:tc>
              </a:tr>
              <a:tr h="381296">
                <a:tc>
                  <a:txBody>
                    <a:bodyPr/>
                    <a:lstStyle/>
                    <a:p>
                      <a:pPr algn="ctr"/>
                      <a:r>
                        <a:rPr lang="en-US" sz="1200" dirty="0" smtClean="0"/>
                        <a:t>T_FFT (us)</a:t>
                      </a:r>
                      <a:endParaRPr lang="en-US" sz="1200" dirty="0"/>
                    </a:p>
                  </a:txBody>
                  <a:tcPr/>
                </a:tc>
                <a:tc gridSpan="2">
                  <a:txBody>
                    <a:bodyPr/>
                    <a:lstStyle/>
                    <a:p>
                      <a:pPr algn="ctr"/>
                      <a:r>
                        <a:rPr lang="en-US" sz="1200" dirty="0" smtClean="0">
                          <a:solidFill>
                            <a:schemeClr val="tx1"/>
                          </a:solidFill>
                        </a:rPr>
                        <a:t>299 (6 MHz),</a:t>
                      </a:r>
                      <a:r>
                        <a:rPr lang="en-US" sz="1200" baseline="0" dirty="0" smtClean="0">
                          <a:solidFill>
                            <a:schemeClr val="tx1"/>
                          </a:solidFill>
                        </a:rPr>
                        <a:t> 256 (7 MHz), 224</a:t>
                      </a:r>
                      <a:r>
                        <a:rPr lang="en-US" sz="1200" dirty="0" smtClean="0">
                          <a:solidFill>
                            <a:schemeClr val="tx1"/>
                          </a:solidFill>
                        </a:rPr>
                        <a:t> (8 MHz)</a:t>
                      </a:r>
                      <a:endParaRPr lang="en-US" sz="1200" dirty="0">
                        <a:solidFill>
                          <a:schemeClr val="tx1"/>
                        </a:solidFill>
                      </a:endParaRPr>
                    </a:p>
                  </a:txBody>
                  <a:tcPr/>
                </a:tc>
                <a:tc hMerge="1">
                  <a:txBody>
                    <a:bodyPr/>
                    <a:lstStyle/>
                    <a:p>
                      <a:endParaRPr lang="en-US"/>
                    </a:p>
                  </a:txBody>
                  <a:tcPr/>
                </a:tc>
                <a:tc>
                  <a:txBody>
                    <a:bodyPr/>
                    <a:lstStyle/>
                    <a:p>
                      <a:pPr algn="ctr"/>
                      <a:r>
                        <a:rPr lang="en-US" sz="1200" dirty="0" smtClean="0">
                          <a:solidFill>
                            <a:schemeClr val="tx1"/>
                          </a:solidFill>
                        </a:rPr>
                        <a:t>91.4 </a:t>
                      </a:r>
                      <a:endParaRPr lang="en-US" sz="1200" dirty="0">
                        <a:solidFill>
                          <a:schemeClr val="tx1"/>
                        </a:solidFill>
                      </a:endParaRPr>
                    </a:p>
                  </a:txBody>
                  <a:tcPr/>
                </a:tc>
                <a:tc gridSpan="2">
                  <a:txBody>
                    <a:bodyPr/>
                    <a:lstStyle/>
                    <a:p>
                      <a:pPr algn="ctr"/>
                      <a:r>
                        <a:rPr lang="en-US" sz="1200" b="0" dirty="0" smtClean="0">
                          <a:solidFill>
                            <a:schemeClr val="tx1"/>
                          </a:solidFill>
                        </a:rPr>
                        <a:t>12.8 for 64, 5 MHz</a:t>
                      </a:r>
                    </a:p>
                    <a:p>
                      <a:pPr algn="ctr"/>
                      <a:r>
                        <a:rPr lang="en-US" sz="1200" b="0" dirty="0" smtClean="0">
                          <a:solidFill>
                            <a:schemeClr val="tx1"/>
                          </a:solidFill>
                        </a:rPr>
                        <a:t>3.4 for 64, 20 MHz</a:t>
                      </a:r>
                    </a:p>
                    <a:p>
                      <a:pPr algn="ctr"/>
                      <a:r>
                        <a:rPr lang="en-US" sz="1200" b="0" dirty="0" smtClean="0">
                          <a:solidFill>
                            <a:schemeClr val="tx1"/>
                          </a:solidFill>
                        </a:rPr>
                        <a:t>(25.6 for 128, 5MHz)</a:t>
                      </a:r>
                      <a:endParaRPr lang="en-US" sz="1200" b="0" dirty="0">
                        <a:solidFill>
                          <a:schemeClr val="tx1"/>
                        </a:solidFill>
                      </a:endParaRPr>
                    </a:p>
                  </a:txBody>
                  <a:tcP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tc>
                <a:tc hMerge="1">
                  <a:txBody>
                    <a:bodyPr/>
                    <a:lstStyle/>
                    <a:p>
                      <a:endParaRPr lang="en-US"/>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a:t>
                      </a:r>
                      <a:endParaRPr lang="en-US" sz="1200" dirty="0"/>
                    </a:p>
                  </a:txBody>
                  <a:tcPr/>
                </a:tc>
              </a:tr>
              <a:tr h="381296">
                <a:tc>
                  <a:txBody>
                    <a:bodyPr/>
                    <a:lstStyle/>
                    <a:p>
                      <a:pPr algn="ctr"/>
                      <a:r>
                        <a:rPr lang="en-US" sz="1200" dirty="0" smtClean="0"/>
                        <a:t>Guard interval</a:t>
                      </a:r>
                      <a:endParaRPr lang="en-US" sz="1200" dirty="0"/>
                    </a:p>
                  </a:txBody>
                  <a:tcPr/>
                </a:tc>
                <a:tc gridSpan="2">
                  <a:txBody>
                    <a:bodyPr/>
                    <a:lstStyle/>
                    <a:p>
                      <a:pPr algn="ctr"/>
                      <a:r>
                        <a:rPr lang="en-US" sz="1200" dirty="0" smtClean="0"/>
                        <a:t>1/32, 1/16,</a:t>
                      </a:r>
                      <a:r>
                        <a:rPr lang="en-US" sz="1200" baseline="0" dirty="0" smtClean="0"/>
                        <a:t> 1/8, ¼ </a:t>
                      </a:r>
                      <a:endParaRPr lang="en-US" sz="1200" dirty="0"/>
                    </a:p>
                  </a:txBody>
                  <a:tcPr/>
                </a:tc>
                <a:tc hMerge="1">
                  <a:txBody>
                    <a:bodyPr/>
                    <a:lstStyle/>
                    <a:p>
                      <a:endParaRPr lang="en-US"/>
                    </a:p>
                  </a:txBody>
                  <a:tcPr/>
                </a:tc>
                <a:tc>
                  <a:txBody>
                    <a:bodyPr/>
                    <a:lstStyle/>
                    <a:p>
                      <a:pPr algn="ctr"/>
                      <a:r>
                        <a:rPr lang="en-US" sz="1200" dirty="0" smtClean="0"/>
                        <a:t>1/32,</a:t>
                      </a:r>
                      <a:r>
                        <a:rPr lang="en-US" sz="1200" baseline="0" dirty="0" smtClean="0"/>
                        <a:t> 1/16, 1/8, ¼</a:t>
                      </a:r>
                      <a:endParaRPr lang="en-US" sz="1200" dirty="0"/>
                    </a:p>
                  </a:txBody>
                  <a:tcPr/>
                </a:tc>
                <a:tc gridSpan="2">
                  <a:txBody>
                    <a:bodyPr/>
                    <a:lstStyle/>
                    <a:p>
                      <a:pPr algn="ctr"/>
                      <a:r>
                        <a:rPr lang="en-US" sz="1200" b="0" dirty="0" smtClean="0">
                          <a:solidFill>
                            <a:schemeClr val="tx1"/>
                          </a:solidFill>
                        </a:rPr>
                        <a:t>¼  (1/8 ?)</a:t>
                      </a:r>
                      <a:endParaRPr lang="en-US" sz="1200" b="0" dirty="0">
                        <a:solidFill>
                          <a:schemeClr val="tx1"/>
                        </a:solidFill>
                      </a:endParaRPr>
                    </a:p>
                  </a:txBody>
                  <a:tcP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tc>
                <a:tc hMerge="1">
                  <a:txBody>
                    <a:bodyPr/>
                    <a:lstStyle/>
                    <a:p>
                      <a:endParaRPr lang="en-US"/>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a:t>
                      </a:r>
                      <a:endParaRPr lang="en-US" sz="1200" dirty="0"/>
                    </a:p>
                  </a:txBody>
                  <a:tcPr/>
                </a:tc>
              </a:tr>
              <a:tr h="381296">
                <a:tc>
                  <a:txBody>
                    <a:bodyPr/>
                    <a:lstStyle/>
                    <a:p>
                      <a:pPr algn="ctr"/>
                      <a:r>
                        <a:rPr lang="en-US" sz="1200" dirty="0" smtClean="0"/>
                        <a:t>Subcarrier</a:t>
                      </a:r>
                      <a:r>
                        <a:rPr lang="en-US" sz="1200" baseline="0" dirty="0" smtClean="0"/>
                        <a:t> spacing</a:t>
                      </a:r>
                    </a:p>
                    <a:p>
                      <a:pPr algn="ctr"/>
                      <a:r>
                        <a:rPr lang="en-US" sz="1200" baseline="0" dirty="0" smtClean="0"/>
                        <a:t>(KHz)</a:t>
                      </a:r>
                      <a:endParaRPr lang="en-US" sz="1200" dirty="0"/>
                    </a:p>
                  </a:txBody>
                  <a:tcPr/>
                </a:tc>
                <a:tc gridSpan="2">
                  <a:txBody>
                    <a:bodyPr/>
                    <a:lstStyle/>
                    <a:p>
                      <a:pPr algn="ctr"/>
                      <a:r>
                        <a:rPr lang="en-US" sz="1200" dirty="0" smtClean="0"/>
                        <a:t>Around 3.34 </a:t>
                      </a:r>
                    </a:p>
                    <a:p>
                      <a:pPr algn="ctr"/>
                      <a:r>
                        <a:rPr lang="en-US" sz="1200" dirty="0" smtClean="0"/>
                        <a:t>(no mobility)</a:t>
                      </a:r>
                      <a:endParaRPr lang="en-US" sz="1200" dirty="0"/>
                    </a:p>
                  </a:txBody>
                  <a:tcPr/>
                </a:tc>
                <a:tc hMerge="1">
                  <a:txBody>
                    <a:bodyPr/>
                    <a:lstStyle/>
                    <a:p>
                      <a:endParaRPr lang="en-US"/>
                    </a:p>
                  </a:txBody>
                  <a:tcPr/>
                </a:tc>
                <a:tc>
                  <a:txBody>
                    <a:bodyPr/>
                    <a:lstStyle/>
                    <a:p>
                      <a:pPr algn="ctr"/>
                      <a:r>
                        <a:rPr lang="en-US" sz="1200" dirty="0" smtClean="0"/>
                        <a:t>10.94 (supports delay spread up to 20 us, mobility up to 125 km/h)</a:t>
                      </a:r>
                      <a:endParaRPr lang="en-US" sz="120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78</a:t>
                      </a:r>
                      <a:r>
                        <a:rPr lang="en-US" sz="1200" b="0" baseline="0" dirty="0" smtClean="0">
                          <a:solidFill>
                            <a:schemeClr val="tx1"/>
                          </a:solidFill>
                        </a:rPr>
                        <a:t> for 64 FFT, 5 MHz</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0" baseline="0" dirty="0" smtClean="0">
                          <a:solidFill>
                            <a:schemeClr val="tx1"/>
                          </a:solidFill>
                        </a:rPr>
                        <a:t>312 for 64 FFT, 20 MHz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0" baseline="0" dirty="0" smtClean="0">
                          <a:solidFill>
                            <a:schemeClr val="tx1"/>
                          </a:solidFill>
                        </a:rPr>
                        <a:t>39 for 128, 5 MHz</a:t>
                      </a:r>
                    </a:p>
                  </a:txBody>
                  <a:tcPr/>
                </a:tc>
                <a:tc hMerge="1">
                  <a:txBody>
                    <a:bodyPr/>
                    <a:lstStyle/>
                    <a:p>
                      <a:endParaRPr lang="en-US"/>
                    </a:p>
                  </a:txBody>
                  <a:tcPr/>
                </a:tc>
                <a:tc gridSpan="3">
                  <a:txBody>
                    <a:bodyPr/>
                    <a:lstStyle/>
                    <a:p>
                      <a:pPr algn="ctr"/>
                      <a:r>
                        <a:rPr lang="en-US" sz="1200" dirty="0" smtClean="0"/>
                        <a:t>huge</a:t>
                      </a:r>
                      <a:endParaRPr lang="en-US" sz="1200" dirty="0"/>
                    </a:p>
                  </a:txBody>
                  <a:tcPr/>
                </a:tc>
                <a:tc hMerge="1">
                  <a:txBody>
                    <a:bodyPr/>
                    <a:lstStyle/>
                    <a:p>
                      <a:endParaRPr lang="en-US"/>
                    </a:p>
                  </a:txBody>
                  <a:tcPr/>
                </a:tc>
                <a:tc hMerge="1">
                  <a:txBody>
                    <a:bodyPr/>
                    <a:lstStyle/>
                    <a:p>
                      <a:endParaRPr lang="en-US"/>
                    </a:p>
                  </a:txBody>
                  <a:tcPr/>
                </a:tc>
                <a:tc>
                  <a:txBody>
                    <a:bodyPr/>
                    <a:lstStyle/>
                    <a:p>
                      <a:pPr algn="ctr"/>
                      <a:r>
                        <a:rPr lang="en-US" sz="1200" dirty="0" smtClean="0"/>
                        <a:t>?</a:t>
                      </a:r>
                      <a:endParaRPr lang="en-US" sz="1200" dirty="0"/>
                    </a:p>
                  </a:txBody>
                  <a:tcPr/>
                </a:tc>
              </a:tr>
            </a:tbl>
          </a:graphicData>
        </a:graphic>
      </p:graphicFrame>
      <p:sp>
        <p:nvSpPr>
          <p:cNvPr id="6" name="TextBox 5"/>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15</a:t>
            </a:r>
            <a:endParaRPr lang="en-US" sz="1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sz="3200" b="1" i="1" dirty="0" smtClean="0">
                <a:solidFill>
                  <a:srgbClr val="00B0F0"/>
                </a:solidFill>
              </a:rPr>
              <a:t>AGGREGATION </a:t>
            </a:r>
            <a:r>
              <a:rPr lang="en-US" sz="3200" b="1" i="1" dirty="0" smtClean="0">
                <a:solidFill>
                  <a:srgbClr val="00B0F0"/>
                </a:solidFill>
              </a:rPr>
              <a:t>OF </a:t>
            </a:r>
            <a:r>
              <a:rPr lang="en-US" sz="3200" b="1" i="1" dirty="0" smtClean="0">
                <a:solidFill>
                  <a:srgbClr val="00B0F0"/>
                </a:solidFill>
              </a:rPr>
              <a:t>TVWS CHANNELS ?</a:t>
            </a:r>
            <a:endParaRPr lang="en-US" sz="3200" b="1" i="1" dirty="0" smtClean="0">
              <a:solidFill>
                <a:srgbClr val="00B0F0"/>
              </a:solidFill>
            </a:endParaRPr>
          </a:p>
        </p:txBody>
      </p:sp>
      <p:sp>
        <p:nvSpPr>
          <p:cNvPr id="3" name="Content Placeholder 2"/>
          <p:cNvSpPr>
            <a:spLocks noGrp="1"/>
          </p:cNvSpPr>
          <p:nvPr>
            <p:ph idx="1"/>
          </p:nvPr>
        </p:nvSpPr>
        <p:spPr>
          <a:xfrm>
            <a:off x="457200" y="1371600"/>
            <a:ext cx="8229600" cy="4525963"/>
          </a:xfrm>
        </p:spPr>
        <p:txBody>
          <a:bodyPr>
            <a:noAutofit/>
          </a:bodyPr>
          <a:lstStyle/>
          <a:p>
            <a:r>
              <a:rPr lang="en-US" sz="2000" dirty="0" smtClean="0"/>
              <a:t>The spectrum opportunity of TVWS consists of fragments of different number of available TV channels.</a:t>
            </a:r>
          </a:p>
          <a:p>
            <a:pPr lvl="1"/>
            <a:r>
              <a:rPr lang="en-US" sz="2000" dirty="0" smtClean="0"/>
              <a:t>Variable channel bandwidth</a:t>
            </a:r>
          </a:p>
          <a:p>
            <a:r>
              <a:rPr lang="en-US" sz="2000" dirty="0" smtClean="0"/>
              <a:t>One possibility for t</a:t>
            </a:r>
            <a:r>
              <a:rPr lang="en-US" sz="2000" dirty="0" smtClean="0"/>
              <a:t>he 802.15m is </a:t>
            </a:r>
            <a:r>
              <a:rPr lang="en-US" sz="2000" dirty="0" smtClean="0"/>
              <a:t>the usage of multiple available channels in </a:t>
            </a:r>
            <a:r>
              <a:rPr lang="en-US" sz="2000" dirty="0" smtClean="0"/>
              <a:t>TVWS if it needs more bandwidths.</a:t>
            </a:r>
            <a:endParaRPr lang="en-US" sz="2000" dirty="0" smtClean="0"/>
          </a:p>
          <a:p>
            <a:pPr lvl="1"/>
            <a:r>
              <a:rPr lang="fr-FR" sz="2000" dirty="0" smtClean="0"/>
              <a:t>Multiple </a:t>
            </a:r>
            <a:r>
              <a:rPr lang="fr-FR" sz="2000" dirty="0" err="1" smtClean="0"/>
              <a:t>contiguous</a:t>
            </a:r>
            <a:r>
              <a:rPr lang="fr-FR" sz="2000" dirty="0" smtClean="0"/>
              <a:t> </a:t>
            </a:r>
            <a:r>
              <a:rPr lang="fr-FR" sz="2000" dirty="0" err="1" smtClean="0"/>
              <a:t>available</a:t>
            </a:r>
            <a:r>
              <a:rPr lang="fr-FR" sz="2000" dirty="0" smtClean="0"/>
              <a:t> </a:t>
            </a:r>
            <a:r>
              <a:rPr lang="fr-FR" sz="2000" dirty="0" err="1" smtClean="0"/>
              <a:t>channels</a:t>
            </a:r>
            <a:r>
              <a:rPr lang="fr-FR" sz="2000" dirty="0" smtClean="0"/>
              <a:t>: 1, 2, 3, 4, (</a:t>
            </a:r>
            <a:r>
              <a:rPr lang="fr-FR" sz="2000" dirty="0" err="1" smtClean="0"/>
              <a:t>optional</a:t>
            </a:r>
            <a:r>
              <a:rPr lang="fr-FR" sz="2000" dirty="0" smtClean="0"/>
              <a:t> 8, 16) </a:t>
            </a:r>
          </a:p>
          <a:p>
            <a:pPr lvl="1"/>
            <a:r>
              <a:rPr lang="en-US" sz="2000" dirty="0" smtClean="0"/>
              <a:t>Multiple non-contiguous available channels: within 4 consecutive channels </a:t>
            </a:r>
          </a:p>
          <a:p>
            <a:r>
              <a:rPr lang="en-US" sz="2000" dirty="0" smtClean="0"/>
              <a:t>Use channel numbers specified by regulatory </a:t>
            </a:r>
            <a:r>
              <a:rPr lang="en-US" sz="2000" dirty="0" smtClean="0"/>
              <a:t>bodies.</a:t>
            </a:r>
            <a:endParaRPr lang="en-US" sz="2000" dirty="0" smtClean="0"/>
          </a:p>
        </p:txBody>
      </p:sp>
      <p:pic>
        <p:nvPicPr>
          <p:cNvPr id="3075" name="Picture 3"/>
          <p:cNvPicPr>
            <a:picLocks noChangeAspect="1" noChangeArrowheads="1"/>
          </p:cNvPicPr>
          <p:nvPr/>
        </p:nvPicPr>
        <p:blipFill>
          <a:blip r:embed="rId2" cstate="print"/>
          <a:srcRect/>
          <a:stretch>
            <a:fillRect/>
          </a:stretch>
        </p:blipFill>
        <p:spPr bwMode="auto">
          <a:xfrm>
            <a:off x="533400" y="4572000"/>
            <a:ext cx="8120818" cy="1457325"/>
          </a:xfrm>
          <a:prstGeom prst="rect">
            <a:avLst/>
          </a:prstGeom>
          <a:noFill/>
          <a:ln w="9525">
            <a:noFill/>
            <a:miter lim="800000"/>
            <a:headEnd/>
            <a:tailEnd/>
          </a:ln>
        </p:spPr>
      </p:pic>
      <p:sp>
        <p:nvSpPr>
          <p:cNvPr id="6" name="TextBox 5"/>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16</a:t>
            </a:r>
            <a:endParaRPr lang="en-US" sz="1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sz="3200" b="1" i="1" dirty="0" smtClean="0">
                <a:solidFill>
                  <a:srgbClr val="00B0F0"/>
                </a:solidFill>
              </a:rPr>
              <a:t>WHY USE NON-CONTIGUOUS CHANNELS?</a:t>
            </a:r>
          </a:p>
        </p:txBody>
      </p:sp>
      <p:sp>
        <p:nvSpPr>
          <p:cNvPr id="3" name="Content Placeholder 2"/>
          <p:cNvSpPr>
            <a:spLocks noGrp="1"/>
          </p:cNvSpPr>
          <p:nvPr>
            <p:ph idx="1"/>
          </p:nvPr>
        </p:nvSpPr>
        <p:spPr>
          <a:xfrm>
            <a:off x="457200" y="1371600"/>
            <a:ext cx="8229600" cy="4525963"/>
          </a:xfrm>
        </p:spPr>
        <p:txBody>
          <a:bodyPr>
            <a:noAutofit/>
          </a:bodyPr>
          <a:lstStyle/>
          <a:p>
            <a:r>
              <a:rPr lang="en-US" sz="2400" dirty="0" smtClean="0"/>
              <a:t>Enjoy benefits of larger bandwidth, as in contiguous cases:</a:t>
            </a:r>
          </a:p>
          <a:p>
            <a:pPr lvl="1"/>
            <a:r>
              <a:rPr lang="en-US" sz="2000" dirty="0" smtClean="0"/>
              <a:t>Efficient: larger bandwidth results in higher data rate and a more efficient CSMA system if applied.</a:t>
            </a:r>
          </a:p>
          <a:p>
            <a:pPr lvl="1"/>
            <a:r>
              <a:rPr lang="en-US" sz="2000" dirty="0" smtClean="0"/>
              <a:t>Power saving: from information theory, for the same transmission power, larger bandwidth results in higher channel capacity.</a:t>
            </a:r>
          </a:p>
          <a:p>
            <a:r>
              <a:rPr lang="en-US" sz="2400" dirty="0" smtClean="0"/>
              <a:t>Low additional complexity:</a:t>
            </a:r>
          </a:p>
          <a:p>
            <a:pPr lvl="1"/>
            <a:r>
              <a:rPr lang="en-US" sz="2000" dirty="0" smtClean="0"/>
              <a:t>Only one additional filter operation is needed if the multiple non-contiguous channels are within 4 consecutive channels</a:t>
            </a:r>
            <a:r>
              <a:rPr lang="en-US" sz="2000" dirty="0" smtClean="0"/>
              <a:t>.</a:t>
            </a:r>
          </a:p>
          <a:p>
            <a:pPr lvl="1"/>
            <a:endParaRPr lang="en-US" sz="2000" dirty="0" smtClean="0"/>
          </a:p>
          <a:p>
            <a:pPr>
              <a:buNone/>
            </a:pPr>
            <a:r>
              <a:rPr lang="en-US" sz="2400" dirty="0" smtClean="0">
                <a:solidFill>
                  <a:srgbClr val="FF0000"/>
                </a:solidFill>
                <a:sym typeface="Wingdings" pitchFamily="2" charset="2"/>
              </a:rPr>
              <a:t> For WPAN cases with lower data rates, channel aggregation may not be needed.</a:t>
            </a:r>
            <a:endParaRPr lang="en-US" sz="2400" dirty="0" smtClean="0">
              <a:solidFill>
                <a:srgbClr val="FF0000"/>
              </a:solidFill>
            </a:endParaRPr>
          </a:p>
        </p:txBody>
      </p:sp>
      <p:sp>
        <p:nvSpPr>
          <p:cNvPr id="5" name="TextBox 4"/>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17</a:t>
            </a:r>
            <a:endParaRPr lang="en-US" sz="1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CONCLUSION</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Some issues regarding TV white space are introduced in this contribution.</a:t>
            </a:r>
          </a:p>
          <a:p>
            <a:pPr lvl="1"/>
            <a:r>
              <a:rPr lang="en-US" sz="2000" dirty="0" smtClean="0">
                <a:latin typeface="Times New Roman" pitchFamily="18" charset="0"/>
                <a:cs typeface="Times New Roman" pitchFamily="18" charset="0"/>
              </a:rPr>
              <a:t>They can be considered to create a 15.4m standard.</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13" name="TextBox 12"/>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INTRODUCTION</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pPr marL="342900" lvl="1" indent="-342900">
              <a:buFont typeface="Arial" pitchFamily="34" charset="0"/>
              <a:buChar char="•"/>
            </a:pPr>
            <a:r>
              <a:rPr lang="en-US" sz="2000" dirty="0" smtClean="0">
                <a:latin typeface="Times New Roman" pitchFamily="18" charset="0"/>
                <a:cs typeface="Times New Roman" pitchFamily="18" charset="0"/>
              </a:rPr>
              <a:t>SG 4TV group is preparing a PAR and 5C for forming a task group for a standard technology in the TV white space for low rate WPAN communications.</a:t>
            </a:r>
          </a:p>
          <a:p>
            <a:pPr marL="342900" lvl="1" indent="-342900">
              <a:buFont typeface="Arial" pitchFamily="34" charset="0"/>
              <a:buChar char="•"/>
            </a:pPr>
            <a:endParaRPr lang="en-US" sz="2000" dirty="0" smtClean="0">
              <a:latin typeface="Times New Roman" pitchFamily="18" charset="0"/>
              <a:cs typeface="Times New Roman" pitchFamily="18" charset="0"/>
            </a:endParaRPr>
          </a:p>
          <a:p>
            <a:pPr marL="342900" lvl="1" indent="-342900">
              <a:buFont typeface="Arial" pitchFamily="34" charset="0"/>
              <a:buChar char="•"/>
            </a:pPr>
            <a:r>
              <a:rPr lang="en-US" sz="2000" dirty="0" smtClean="0">
                <a:latin typeface="Times New Roman" pitchFamily="18" charset="0"/>
                <a:cs typeface="Times New Roman" pitchFamily="18" charset="0"/>
              </a:rPr>
              <a:t>This </a:t>
            </a:r>
            <a:r>
              <a:rPr lang="en-US" sz="2000" dirty="0" smtClean="0">
                <a:latin typeface="Times New Roman" pitchFamily="18" charset="0"/>
                <a:cs typeface="Times New Roman" pitchFamily="18" charset="0"/>
              </a:rPr>
              <a:t>contribution is prepared to </a:t>
            </a:r>
            <a:r>
              <a:rPr lang="en-US" sz="2000" dirty="0" smtClean="0">
                <a:latin typeface="Times New Roman" pitchFamily="18" charset="0"/>
                <a:cs typeface="Times New Roman" pitchFamily="18" charset="0"/>
              </a:rPr>
              <a:t>suggest some technical issues to be considered when a standard for the TV white space systems is created.</a:t>
            </a: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rPr>
              <a:t>FCC REGULATIONS (1)</a:t>
            </a:r>
            <a:endParaRPr lang="en-US" sz="3200" i="1"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sz="2800" dirty="0" smtClean="0"/>
              <a:t>On </a:t>
            </a:r>
            <a:r>
              <a:rPr lang="en-US" sz="2800" b="1" dirty="0" smtClean="0">
                <a:solidFill>
                  <a:srgbClr val="FF0000"/>
                </a:solidFill>
              </a:rPr>
              <a:t>September 23, 2010 </a:t>
            </a:r>
            <a:r>
              <a:rPr lang="en-US" sz="2800" dirty="0" smtClean="0"/>
              <a:t>the FCC released a Memorandum Opinion and Order that determined the final rules for the use of white space for unlicensed wireless devices. </a:t>
            </a:r>
            <a:endParaRPr lang="en-US" sz="2800" dirty="0" smtClean="0"/>
          </a:p>
          <a:p>
            <a:endParaRPr lang="en-US" sz="2800" dirty="0" smtClean="0"/>
          </a:p>
          <a:p>
            <a:r>
              <a:rPr lang="en-US" sz="2800" b="1" dirty="0" smtClean="0">
                <a:solidFill>
                  <a:srgbClr val="FF0000"/>
                </a:solidFill>
              </a:rPr>
              <a:t>The new rules removed mandatory sensing requirements </a:t>
            </a:r>
            <a:r>
              <a:rPr lang="en-US" sz="2800" dirty="0" smtClean="0"/>
              <a:t>which greatly facilitates the use of the spectrum with </a:t>
            </a:r>
            <a:r>
              <a:rPr lang="en-US" sz="2800" dirty="0" err="1" smtClean="0"/>
              <a:t>geolocation</a:t>
            </a:r>
            <a:r>
              <a:rPr lang="en-US" sz="2800" dirty="0" smtClean="0"/>
              <a:t> based channel allocation. </a:t>
            </a:r>
            <a:endParaRPr lang="en-US" sz="2800" dirty="0" smtClean="0"/>
          </a:p>
          <a:p>
            <a:endParaRPr lang="en-US" sz="2800" dirty="0" smtClean="0"/>
          </a:p>
          <a:p>
            <a:r>
              <a:rPr lang="en-US" sz="2800" dirty="0" smtClean="0"/>
              <a:t>The final rules adopt a proposal from the broadcast industry for very strict emission rules that prevent the direct use of other TVBD such as IEEE 802.11 (Wi-Fi) and 802.15 (WPAN) in a single channel effectively making the new spectrum unusable for IEE 802 technologies</a:t>
            </a:r>
            <a:r>
              <a:rPr lang="en-US" sz="2800" dirty="0" smtClean="0"/>
              <a:t>.</a:t>
            </a:r>
          </a:p>
          <a:p>
            <a:pPr>
              <a:buNone/>
            </a:pPr>
            <a:r>
              <a:rPr lang="en-US" sz="2800" dirty="0" smtClean="0"/>
              <a:t>	</a:t>
            </a:r>
            <a:r>
              <a:rPr lang="en-US" sz="2800" dirty="0" smtClean="0">
                <a:solidFill>
                  <a:srgbClr val="00B0F0"/>
                </a:solidFill>
                <a:sym typeface="Wingdings" pitchFamily="2" charset="2"/>
              </a:rPr>
              <a:t> 802.15 (WPAN) applications fit better than 802.11 and 802.22 because they need smaller bandwidths than others.</a:t>
            </a:r>
            <a:endParaRPr lang="en-US" sz="2800" dirty="0" smtClean="0">
              <a:solidFill>
                <a:srgbClr val="00B0F0"/>
              </a:solidFill>
            </a:endParaRPr>
          </a:p>
        </p:txBody>
      </p:sp>
      <p:sp>
        <p:nvSpPr>
          <p:cNvPr id="4" name="TextBox 3"/>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3</a:t>
            </a:r>
            <a:endParaRPr lang="en-US"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a:bodyPr>
          <a:lstStyle/>
          <a:p>
            <a:pPr>
              <a:lnSpc>
                <a:spcPts val="3200"/>
              </a:lnSpc>
            </a:pPr>
            <a:r>
              <a:rPr lang="en-US" sz="3200" b="1" i="1" dirty="0" smtClean="0">
                <a:solidFill>
                  <a:srgbClr val="00B0F0"/>
                </a:solidFill>
              </a:rPr>
              <a:t>FCC </a:t>
            </a:r>
            <a:r>
              <a:rPr lang="en-US" sz="3200" b="1" i="1" dirty="0" smtClean="0">
                <a:solidFill>
                  <a:srgbClr val="00B0F0"/>
                </a:solidFill>
              </a:rPr>
              <a:t>REGULATIONS</a:t>
            </a:r>
            <a:r>
              <a:rPr lang="en-US" sz="3200" b="1" i="1" dirty="0" smtClean="0">
                <a:solidFill>
                  <a:srgbClr val="00B0F0"/>
                </a:solidFill>
              </a:rPr>
              <a:t> (2)</a:t>
            </a:r>
            <a:endParaRPr lang="en-US" sz="3200" i="1" dirty="0">
              <a:solidFill>
                <a:srgbClr val="00B0F0"/>
              </a:solidFill>
            </a:endParaRPr>
          </a:p>
        </p:txBody>
      </p:sp>
      <p:sp>
        <p:nvSpPr>
          <p:cNvPr id="3" name="Content Placeholder 2"/>
          <p:cNvSpPr>
            <a:spLocks noGrp="1"/>
          </p:cNvSpPr>
          <p:nvPr>
            <p:ph idx="1"/>
          </p:nvPr>
        </p:nvSpPr>
        <p:spPr/>
        <p:txBody>
          <a:bodyPr>
            <a:normAutofit/>
          </a:bodyPr>
          <a:lstStyle/>
          <a:p>
            <a:r>
              <a:rPr kumimoji="1" lang="en-US" altLang="ja-JP" sz="2000" dirty="0" smtClean="0"/>
              <a:t>Interference Avoidance Mechanisms in FCC</a:t>
            </a:r>
          </a:p>
          <a:p>
            <a:pPr lvl="1"/>
            <a:r>
              <a:rPr lang="en-US" altLang="ja-JP" sz="2000" dirty="0" smtClean="0"/>
              <a:t>Geo-Location Database</a:t>
            </a:r>
          </a:p>
          <a:p>
            <a:pPr lvl="1"/>
            <a:r>
              <a:rPr kumimoji="1" lang="en-US" altLang="ja-JP" sz="2000" b="1" i="1" dirty="0" smtClean="0"/>
              <a:t>Spectrum Sensing: optional, not mandatory</a:t>
            </a:r>
          </a:p>
          <a:p>
            <a:pPr lvl="2"/>
            <a:r>
              <a:rPr lang="en-US" altLang="ja-JP" sz="1800" dirty="0" smtClean="0"/>
              <a:t>After detecting TV signal, all transmissions by the TVBD must cease within 2 seconds.</a:t>
            </a:r>
            <a:endParaRPr kumimoji="1" lang="en-US" altLang="ja-JP" sz="1800" b="1" i="1" dirty="0" smtClean="0"/>
          </a:p>
          <a:p>
            <a:r>
              <a:rPr lang="en-US" altLang="ja-JP" sz="2000" dirty="0" smtClean="0"/>
              <a:t>One of Interference Protection Mechanisms in FCC</a:t>
            </a:r>
          </a:p>
          <a:p>
            <a:pPr lvl="1"/>
            <a:r>
              <a:rPr lang="en-US" altLang="ja-JP" sz="2000" b="1" i="1" dirty="0" smtClean="0"/>
              <a:t>Required separation distance</a:t>
            </a:r>
          </a:p>
          <a:p>
            <a:endParaRPr lang="en-US" dirty="0"/>
          </a:p>
        </p:txBody>
      </p:sp>
      <p:graphicFrame>
        <p:nvGraphicFramePr>
          <p:cNvPr id="4" name="表 6"/>
          <p:cNvGraphicFramePr>
            <a:graphicFrameLocks noGrp="1"/>
          </p:cNvGraphicFramePr>
          <p:nvPr/>
        </p:nvGraphicFramePr>
        <p:xfrm>
          <a:off x="609600" y="4114800"/>
          <a:ext cx="8000999" cy="1920240"/>
        </p:xfrm>
        <a:graphic>
          <a:graphicData uri="http://schemas.openxmlformats.org/drawingml/2006/table">
            <a:tbl>
              <a:tblPr/>
              <a:tblGrid>
                <a:gridCol w="3043859"/>
                <a:gridCol w="2478570"/>
                <a:gridCol w="2478570"/>
              </a:tblGrid>
              <a:tr h="673558">
                <a:tc>
                  <a:txBody>
                    <a:bodyPr/>
                    <a:lstStyle/>
                    <a:p>
                      <a:pPr algn="ctr">
                        <a:spcAft>
                          <a:spcPts val="0"/>
                        </a:spcAft>
                      </a:pPr>
                      <a:r>
                        <a:rPr lang="en-US" sz="1800" kern="1400" dirty="0">
                          <a:latin typeface="Times New Roman"/>
                          <a:ea typeface="ＭＳ 明朝"/>
                          <a:cs typeface="Times New Roman"/>
                        </a:rPr>
                        <a:t>Antenna Height of</a:t>
                      </a:r>
                      <a:endParaRPr lang="ja-JP" sz="1800" kern="1400" dirty="0">
                        <a:latin typeface="Times New Roman"/>
                        <a:ea typeface="ＭＳ 明朝"/>
                        <a:cs typeface="Times New Roman"/>
                      </a:endParaRPr>
                    </a:p>
                    <a:p>
                      <a:pPr algn="ctr">
                        <a:spcAft>
                          <a:spcPts val="0"/>
                        </a:spcAft>
                      </a:pPr>
                      <a:r>
                        <a:rPr lang="en-US" sz="1800" kern="1400" dirty="0">
                          <a:latin typeface="Times New Roman"/>
                          <a:ea typeface="ＭＳ 明朝"/>
                          <a:cs typeface="Times New Roman"/>
                        </a:rPr>
                        <a:t>Unlicensed Device</a:t>
                      </a:r>
                      <a:endParaRPr lang="ja-JP" sz="1800" kern="1400" dirty="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800" kern="1400" dirty="0">
                          <a:latin typeface="Times New Roman"/>
                          <a:ea typeface="ＭＳ 明朝"/>
                          <a:cs typeface="Times New Roman"/>
                        </a:rPr>
                        <a:t>Required Separation (km)</a:t>
                      </a:r>
                      <a:endParaRPr lang="ja-JP" sz="1800" kern="1400" dirty="0">
                        <a:latin typeface="Times New Roman"/>
                        <a:ea typeface="ＭＳ 明朝"/>
                        <a:cs typeface="Times New Roman"/>
                      </a:endParaRPr>
                    </a:p>
                    <a:p>
                      <a:pPr algn="ctr">
                        <a:spcAft>
                          <a:spcPts val="0"/>
                        </a:spcAft>
                      </a:pPr>
                      <a:r>
                        <a:rPr lang="en-US" sz="1800" kern="1400" dirty="0">
                          <a:latin typeface="Times New Roman"/>
                          <a:ea typeface="ＭＳ 明朝"/>
                          <a:cs typeface="Times New Roman"/>
                        </a:rPr>
                        <a:t>From Digital or Analog TV (Full Service or Low Power) Protected Contour</a:t>
                      </a:r>
                      <a:endParaRPr lang="ja-JP" sz="1800" kern="1400" dirty="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24519">
                <a:tc>
                  <a:txBody>
                    <a:bodyPr/>
                    <a:lstStyle/>
                    <a:p>
                      <a:pPr algn="ctr">
                        <a:spcAft>
                          <a:spcPts val="0"/>
                        </a:spcAft>
                      </a:pPr>
                      <a:endParaRPr lang="en-US" sz="1800" kern="1400" dirty="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400">
                          <a:latin typeface="Times New Roman"/>
                          <a:ea typeface="ＭＳ 明朝"/>
                          <a:cs typeface="Times New Roman"/>
                        </a:rPr>
                        <a:t>Co-channel</a:t>
                      </a:r>
                      <a:endParaRPr lang="ja-JP" sz="1800" kern="140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400">
                          <a:latin typeface="Times New Roman"/>
                          <a:ea typeface="ＭＳ 明朝"/>
                          <a:cs typeface="Times New Roman"/>
                        </a:rPr>
                        <a:t>Adjacent Channel</a:t>
                      </a:r>
                      <a:endParaRPr lang="ja-JP" sz="1800" kern="1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519">
                <a:tc>
                  <a:txBody>
                    <a:bodyPr/>
                    <a:lstStyle/>
                    <a:p>
                      <a:pPr algn="ctr">
                        <a:spcAft>
                          <a:spcPts val="0"/>
                        </a:spcAft>
                      </a:pPr>
                      <a:r>
                        <a:rPr lang="en-US" sz="1800" kern="1400" dirty="0" smtClean="0">
                          <a:latin typeface="Times New Roman"/>
                          <a:ea typeface="ＭＳ 明朝"/>
                          <a:cs typeface="Times New Roman"/>
                        </a:rPr>
                        <a:t>&lt; </a:t>
                      </a:r>
                      <a:r>
                        <a:rPr lang="en-US" sz="1800" kern="1400" dirty="0">
                          <a:latin typeface="Times New Roman"/>
                          <a:ea typeface="ＭＳ 明朝"/>
                          <a:cs typeface="Times New Roman"/>
                        </a:rPr>
                        <a:t>3 </a:t>
                      </a:r>
                      <a:r>
                        <a:rPr lang="en-US" sz="1800" kern="1400" dirty="0" smtClean="0">
                          <a:latin typeface="Times New Roman"/>
                          <a:ea typeface="ＭＳ 明朝"/>
                          <a:cs typeface="Times New Roman"/>
                        </a:rPr>
                        <a:t>m</a:t>
                      </a:r>
                      <a:endParaRPr lang="ja-JP" sz="1800" kern="1400" dirty="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1800" kern="1400" dirty="0">
                          <a:latin typeface="Times New Roman"/>
                          <a:ea typeface="ＭＳ 明朝"/>
                          <a:cs typeface="Times New Roman"/>
                        </a:rPr>
                        <a:t>6.0 km</a:t>
                      </a:r>
                      <a:endParaRPr lang="ja-JP" sz="1800" kern="1400" dirty="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1800" kern="1400" dirty="0">
                          <a:latin typeface="Times New Roman"/>
                          <a:ea typeface="ＭＳ 明朝"/>
                          <a:cs typeface="Times New Roman"/>
                        </a:rPr>
                        <a:t>0.1 km</a:t>
                      </a:r>
                      <a:endParaRPr lang="ja-JP" sz="1800" kern="1400" dirty="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24519">
                <a:tc>
                  <a:txBody>
                    <a:bodyPr/>
                    <a:lstStyle/>
                    <a:p>
                      <a:pPr algn="ctr">
                        <a:spcAft>
                          <a:spcPts val="0"/>
                        </a:spcAft>
                      </a:pPr>
                      <a:r>
                        <a:rPr lang="en-US" sz="1800" kern="1400" dirty="0">
                          <a:latin typeface="Times New Roman"/>
                          <a:ea typeface="ＭＳ 明朝"/>
                          <a:cs typeface="Times New Roman"/>
                        </a:rPr>
                        <a:t>3 </a:t>
                      </a:r>
                      <a:r>
                        <a:rPr lang="en-US" sz="1800" kern="1400" dirty="0" smtClean="0">
                          <a:latin typeface="Times New Roman"/>
                          <a:ea typeface="ＭＳ 明朝"/>
                          <a:cs typeface="Times New Roman"/>
                        </a:rPr>
                        <a:t>– </a:t>
                      </a:r>
                      <a:r>
                        <a:rPr lang="en-US" sz="1800" kern="1400" dirty="0">
                          <a:latin typeface="Times New Roman"/>
                          <a:ea typeface="ＭＳ 明朝"/>
                          <a:cs typeface="Times New Roman"/>
                        </a:rPr>
                        <a:t>10 </a:t>
                      </a:r>
                      <a:r>
                        <a:rPr lang="en-US" sz="1800" kern="1400" dirty="0" smtClean="0">
                          <a:latin typeface="Times New Roman"/>
                          <a:ea typeface="ＭＳ 明朝"/>
                          <a:cs typeface="Times New Roman"/>
                        </a:rPr>
                        <a:t>m</a:t>
                      </a:r>
                      <a:endParaRPr lang="ja-JP" sz="1800" kern="140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400">
                          <a:latin typeface="Times New Roman"/>
                          <a:ea typeface="ＭＳ 明朝"/>
                          <a:cs typeface="Times New Roman"/>
                        </a:rPr>
                        <a:t>8.0 km</a:t>
                      </a:r>
                      <a:endParaRPr lang="ja-JP" sz="1800" kern="140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400" dirty="0">
                          <a:latin typeface="Times New Roman"/>
                          <a:ea typeface="ＭＳ 明朝"/>
                          <a:cs typeface="Times New Roman"/>
                        </a:rPr>
                        <a:t>0.1 km</a:t>
                      </a:r>
                      <a:endParaRPr lang="ja-JP" sz="1800" kern="1400" dirty="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519">
                <a:tc>
                  <a:txBody>
                    <a:bodyPr/>
                    <a:lstStyle/>
                    <a:p>
                      <a:pPr algn="ctr">
                        <a:spcAft>
                          <a:spcPts val="0"/>
                        </a:spcAft>
                      </a:pPr>
                      <a:r>
                        <a:rPr lang="en-US" sz="1800" kern="1400" dirty="0">
                          <a:latin typeface="Times New Roman"/>
                          <a:ea typeface="ＭＳ 明朝"/>
                          <a:cs typeface="Times New Roman"/>
                        </a:rPr>
                        <a:t>10 – 30 </a:t>
                      </a:r>
                      <a:r>
                        <a:rPr lang="en-US" sz="1800" kern="1400" dirty="0" smtClean="0">
                          <a:latin typeface="Times New Roman"/>
                          <a:ea typeface="ＭＳ 明朝"/>
                          <a:cs typeface="Times New Roman"/>
                        </a:rPr>
                        <a:t>m</a:t>
                      </a:r>
                      <a:endParaRPr lang="ja-JP" sz="1800" kern="140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400" dirty="0">
                          <a:latin typeface="Times New Roman"/>
                          <a:ea typeface="ＭＳ 明朝"/>
                          <a:cs typeface="Times New Roman"/>
                        </a:rPr>
                        <a:t>14.4 km</a:t>
                      </a:r>
                      <a:endParaRPr lang="ja-JP" sz="1800" kern="1400" dirty="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400" dirty="0">
                          <a:latin typeface="Times New Roman"/>
                          <a:ea typeface="ＭＳ 明朝"/>
                          <a:cs typeface="Times New Roman"/>
                        </a:rPr>
                        <a:t>0.74 km</a:t>
                      </a:r>
                      <a:endParaRPr lang="ja-JP" sz="1800" kern="1400" dirty="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sz="3200" b="1" i="1" dirty="0" smtClean="0">
                <a:solidFill>
                  <a:srgbClr val="00B0F0"/>
                </a:solidFill>
              </a:rPr>
              <a:t>FCC REGULATIONS </a:t>
            </a:r>
            <a:r>
              <a:rPr lang="en-US" sz="3200" b="1" i="1" dirty="0" smtClean="0">
                <a:solidFill>
                  <a:srgbClr val="00B0F0"/>
                </a:solidFill>
              </a:rPr>
              <a:t>(3)</a:t>
            </a:r>
            <a:endParaRPr lang="en-US" sz="3200" i="1" dirty="0">
              <a:solidFill>
                <a:srgbClr val="00B0F0"/>
              </a:solidFill>
            </a:endParaRPr>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r>
              <a:rPr lang="en-US" altLang="ja-JP" sz="3600" dirty="0" smtClean="0">
                <a:ea typeface="ＭＳ Ｐゴシック" pitchFamily="34" charset="-128"/>
              </a:rPr>
              <a:t>FCC regulation</a:t>
            </a:r>
          </a:p>
          <a:p>
            <a:pPr lvl="1"/>
            <a:r>
              <a:rPr lang="en-US" altLang="ja-JP" sz="3300" dirty="0" smtClean="0">
                <a:ea typeface="ＭＳ Ｐゴシック" pitchFamily="34" charset="-128"/>
              </a:rPr>
              <a:t>Having </a:t>
            </a:r>
            <a:r>
              <a:rPr lang="en-US" altLang="ja-JP" sz="3300" dirty="0" err="1" smtClean="0">
                <a:ea typeface="ＭＳ Ｐゴシック" pitchFamily="34" charset="-128"/>
              </a:rPr>
              <a:t>geolocation</a:t>
            </a:r>
            <a:r>
              <a:rPr lang="en-US" altLang="ja-JP" sz="3300" dirty="0" smtClean="0">
                <a:ea typeface="ＭＳ Ｐゴシック" pitchFamily="34" charset="-128"/>
              </a:rPr>
              <a:t> capability and access to database</a:t>
            </a:r>
          </a:p>
          <a:p>
            <a:pPr lvl="2"/>
            <a:r>
              <a:rPr lang="en-US" altLang="ja-JP" sz="3300" dirty="0" smtClean="0">
                <a:ea typeface="ＭＳ Ｐゴシック" pitchFamily="34" charset="-128"/>
              </a:rPr>
              <a:t>Fixed device (&lt;4w)</a:t>
            </a:r>
          </a:p>
          <a:p>
            <a:pPr lvl="2"/>
            <a:r>
              <a:rPr lang="en-US" altLang="ja-JP" sz="3300" dirty="0" smtClean="0">
                <a:ea typeface="ＭＳ Ｐゴシック" pitchFamily="34" charset="-128"/>
              </a:rPr>
              <a:t>personal/portable devices in Mode-II (&lt;</a:t>
            </a:r>
            <a:r>
              <a:rPr lang="en-US" altLang="ja-JP" sz="3300" b="1" dirty="0" smtClean="0">
                <a:solidFill>
                  <a:srgbClr val="FF0000"/>
                </a:solidFill>
                <a:ea typeface="ＭＳ Ｐゴシック" pitchFamily="34" charset="-128"/>
              </a:rPr>
              <a:t>100mw</a:t>
            </a:r>
            <a:r>
              <a:rPr lang="en-US" altLang="ja-JP" sz="3300" dirty="0" smtClean="0">
                <a:ea typeface="ＭＳ Ｐゴシック" pitchFamily="34" charset="-128"/>
              </a:rPr>
              <a:t>)</a:t>
            </a:r>
          </a:p>
          <a:p>
            <a:pPr lvl="1"/>
            <a:r>
              <a:rPr lang="en-US" altLang="ja-JP" sz="3300" dirty="0" smtClean="0">
                <a:ea typeface="ＭＳ Ｐゴシック" pitchFamily="34" charset="-128"/>
              </a:rPr>
              <a:t>No </a:t>
            </a:r>
            <a:r>
              <a:rPr lang="en-US" altLang="ja-JP" sz="3300" dirty="0" err="1" smtClean="0">
                <a:ea typeface="ＭＳ Ｐゴシック" pitchFamily="34" charset="-128"/>
              </a:rPr>
              <a:t>geolocation</a:t>
            </a:r>
            <a:r>
              <a:rPr lang="en-US" altLang="ja-JP" sz="3300" dirty="0" smtClean="0">
                <a:ea typeface="ＭＳ Ｐゴシック" pitchFamily="34" charset="-128"/>
              </a:rPr>
              <a:t> capability/access to database</a:t>
            </a:r>
          </a:p>
          <a:p>
            <a:pPr lvl="2"/>
            <a:r>
              <a:rPr lang="en-US" altLang="ja-JP" sz="3300" dirty="0" smtClean="0">
                <a:ea typeface="ＭＳ Ｐゴシック" pitchFamily="34" charset="-128"/>
              </a:rPr>
              <a:t>Mode-I devices (&lt;100mw) and sensing only devices (&lt;50mw)</a:t>
            </a:r>
          </a:p>
          <a:p>
            <a:pPr lvl="2"/>
            <a:r>
              <a:rPr lang="en-US" altLang="ja-JP" sz="3300" dirty="0" smtClean="0">
                <a:ea typeface="ＭＳ Ｐゴシック" pitchFamily="34" charset="-128"/>
              </a:rPr>
              <a:t>Fixed TVBD device does not have a direct connection to the Internet and has not yet been initialized and registered with the TV bands database (fixed-client). </a:t>
            </a:r>
          </a:p>
          <a:p>
            <a:r>
              <a:rPr lang="en-US" sz="3600" dirty="0" smtClean="0"/>
              <a:t>Protection </a:t>
            </a:r>
            <a:r>
              <a:rPr lang="en-US" sz="3600" dirty="0" smtClean="0"/>
              <a:t>criteria for incumbent services: transmission power level and channel usage constraints</a:t>
            </a:r>
          </a:p>
          <a:p>
            <a:pPr lvl="1"/>
            <a:r>
              <a:rPr lang="en-US" sz="3300" dirty="0" smtClean="0"/>
              <a:t>Fixed and Mode II personal/portable devices operating with power levels </a:t>
            </a:r>
            <a:r>
              <a:rPr lang="en-US" sz="3300" b="1" dirty="0" smtClean="0">
                <a:solidFill>
                  <a:srgbClr val="FF0000"/>
                </a:solidFill>
              </a:rPr>
              <a:t>greater than 40mW</a:t>
            </a:r>
            <a:r>
              <a:rPr lang="en-US" sz="3300" dirty="0" smtClean="0"/>
              <a:t> must operate outside the protected contours of both co-channel and adjacent channel TV stations at a sufficient separation distance. At least three continuous TVWS bands should be available.</a:t>
            </a:r>
          </a:p>
          <a:p>
            <a:pPr lvl="1"/>
            <a:r>
              <a:rPr lang="en-US" sz="3300" dirty="0" smtClean="0"/>
              <a:t>Personal/portable device operating with power levels of </a:t>
            </a:r>
            <a:r>
              <a:rPr lang="en-US" sz="3300" b="1" dirty="0" smtClean="0">
                <a:solidFill>
                  <a:srgbClr val="FF0000"/>
                </a:solidFill>
              </a:rPr>
              <a:t>40mW or less </a:t>
            </a:r>
            <a:r>
              <a:rPr lang="en-US" sz="3300" dirty="0" smtClean="0"/>
              <a:t>are permitted to operate within the protected contours of adjacent channel TV stations due to lower risk of causing harmful interference at that power level.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sz="3200" b="1" i="1" dirty="0" smtClean="0">
                <a:solidFill>
                  <a:srgbClr val="00B0F0"/>
                </a:solidFill>
              </a:rPr>
              <a:t>FCC REGULATIONS </a:t>
            </a:r>
            <a:r>
              <a:rPr lang="en-US" sz="3200" b="1" i="1" dirty="0" smtClean="0">
                <a:solidFill>
                  <a:srgbClr val="00B0F0"/>
                </a:solidFill>
              </a:rPr>
              <a:t>(4)</a:t>
            </a:r>
            <a:endParaRPr lang="en-US" sz="3200" i="1" dirty="0">
              <a:solidFill>
                <a:srgbClr val="00B0F0"/>
              </a:solidFill>
            </a:endParaRPr>
          </a:p>
        </p:txBody>
      </p:sp>
      <p:sp>
        <p:nvSpPr>
          <p:cNvPr id="3" name="Content Placeholder 2"/>
          <p:cNvSpPr>
            <a:spLocks noGrp="1"/>
          </p:cNvSpPr>
          <p:nvPr>
            <p:ph idx="1"/>
          </p:nvPr>
        </p:nvSpPr>
        <p:spPr/>
        <p:txBody>
          <a:bodyPr>
            <a:normAutofit/>
          </a:bodyPr>
          <a:lstStyle/>
          <a:p>
            <a:r>
              <a:rPr lang="en-US" altLang="ja-JP" sz="2000" dirty="0" smtClean="0">
                <a:ea typeface="ＭＳ Ｐゴシック" pitchFamily="34" charset="-128"/>
              </a:rPr>
              <a:t>Before operation</a:t>
            </a:r>
          </a:p>
          <a:p>
            <a:pPr lvl="1"/>
            <a:r>
              <a:rPr lang="en-US" altLang="ja-JP" sz="1800" dirty="0" smtClean="0">
                <a:ea typeface="ＭＳ Ｐゴシック" pitchFamily="34" charset="-128"/>
              </a:rPr>
              <a:t>FCC15.13(e): </a:t>
            </a:r>
            <a:r>
              <a:rPr lang="en-US" altLang="ja-JP" sz="1800" b="1" dirty="0" smtClean="0">
                <a:solidFill>
                  <a:srgbClr val="FF0000"/>
                </a:solidFill>
                <a:ea typeface="ＭＳ Ｐゴシック" pitchFamily="34" charset="-128"/>
              </a:rPr>
              <a:t>Check with TVWS database </a:t>
            </a:r>
            <a:r>
              <a:rPr lang="en-US" altLang="ja-JP" sz="1800" dirty="0" smtClean="0">
                <a:ea typeface="ＭＳ Ｐゴシック" pitchFamily="34" charset="-128"/>
              </a:rPr>
              <a:t>(for fixed devices and Mode II master devices)</a:t>
            </a:r>
          </a:p>
          <a:p>
            <a:pPr lvl="1"/>
            <a:r>
              <a:rPr lang="en-US" altLang="ja-JP" sz="1800" dirty="0" smtClean="0">
                <a:ea typeface="ＭＳ Ｐゴシック" pitchFamily="34" charset="-128"/>
              </a:rPr>
              <a:t>FCC 16.711(C-3): </a:t>
            </a:r>
            <a:r>
              <a:rPr lang="en-US" altLang="ja-JP" sz="1800" b="1" dirty="0" smtClean="0">
                <a:solidFill>
                  <a:srgbClr val="FF0000"/>
                </a:solidFill>
                <a:ea typeface="ＭＳ Ｐゴシック" pitchFamily="34" charset="-128"/>
              </a:rPr>
              <a:t>TV channel availability check time</a:t>
            </a:r>
            <a:r>
              <a:rPr lang="en-US" altLang="ja-JP" sz="1800" dirty="0" smtClean="0">
                <a:ea typeface="ＭＳ Ｐゴシック" pitchFamily="34" charset="-128"/>
              </a:rPr>
              <a:t>. A TVBD is required to check for TV signals </a:t>
            </a:r>
            <a:r>
              <a:rPr lang="en-US" altLang="ja-JP" sz="1800" b="1" dirty="0" smtClean="0">
                <a:solidFill>
                  <a:srgbClr val="FF0000"/>
                </a:solidFill>
                <a:ea typeface="ＭＳ Ｐゴシック" pitchFamily="34" charset="-128"/>
              </a:rPr>
              <a:t>for a minimum time interval of 30 seconds</a:t>
            </a:r>
            <a:r>
              <a:rPr lang="en-US" altLang="ja-JP" sz="1800" dirty="0" smtClean="0">
                <a:ea typeface="ＭＳ Ｐゴシック" pitchFamily="34" charset="-128"/>
              </a:rPr>
              <a:t>.</a:t>
            </a:r>
          </a:p>
          <a:p>
            <a:endParaRPr lang="en-US" altLang="ja-JP" sz="2000" dirty="0" smtClean="0">
              <a:ea typeface="ＭＳ Ｐゴシック" pitchFamily="34" charset="-128"/>
            </a:endParaRPr>
          </a:p>
          <a:p>
            <a:r>
              <a:rPr lang="en-US" altLang="ja-JP" sz="2000" dirty="0" smtClean="0">
                <a:ea typeface="ＭＳ Ｐゴシック" pitchFamily="34" charset="-128"/>
              </a:rPr>
              <a:t>During </a:t>
            </a:r>
            <a:r>
              <a:rPr lang="en-US" altLang="ja-JP" sz="2000" dirty="0" smtClean="0">
                <a:ea typeface="ＭＳ Ｐゴシック" pitchFamily="34" charset="-128"/>
              </a:rPr>
              <a:t>operation</a:t>
            </a:r>
          </a:p>
          <a:p>
            <a:pPr lvl="1"/>
            <a:r>
              <a:rPr lang="en-US" altLang="ja-JP" sz="1800" dirty="0" smtClean="0">
                <a:ea typeface="ＭＳ Ｐゴシック" pitchFamily="34" charset="-128"/>
              </a:rPr>
              <a:t>FCC 15.711(c-4): </a:t>
            </a:r>
            <a:r>
              <a:rPr lang="en-US" altLang="ja-JP" sz="1800" b="1" dirty="0" smtClean="0">
                <a:solidFill>
                  <a:srgbClr val="FF0000"/>
                </a:solidFill>
                <a:ea typeface="ＭＳ Ｐゴシック" pitchFamily="34" charset="-128"/>
              </a:rPr>
              <a:t>In-service monitoring</a:t>
            </a:r>
            <a:r>
              <a:rPr lang="en-US" altLang="ja-JP" sz="1800" dirty="0" smtClean="0">
                <a:ea typeface="ＭＳ Ｐゴシック" pitchFamily="34" charset="-128"/>
              </a:rPr>
              <a:t>. A TVBD must perform in-service monitoring of an operating channel a minimum of once </a:t>
            </a:r>
            <a:r>
              <a:rPr lang="en-US" altLang="ja-JP" sz="1800" b="1" dirty="0" smtClean="0">
                <a:solidFill>
                  <a:srgbClr val="FF0000"/>
                </a:solidFill>
                <a:ea typeface="ＭＳ Ｐゴシック" pitchFamily="34" charset="-128"/>
              </a:rPr>
              <a:t>every 60 seconds</a:t>
            </a:r>
            <a:r>
              <a:rPr lang="en-US" altLang="ja-JP" sz="1800" dirty="0" smtClean="0">
                <a:ea typeface="ＭＳ Ｐゴシック" pitchFamily="34" charset="-128"/>
              </a:rPr>
              <a:t>.</a:t>
            </a:r>
          </a:p>
          <a:p>
            <a:pPr lvl="1"/>
            <a:r>
              <a:rPr lang="en-US" altLang="ja-JP" sz="1800" dirty="0" smtClean="0">
                <a:ea typeface="ＭＳ Ｐゴシック" pitchFamily="34" charset="-128"/>
              </a:rPr>
              <a:t>FCC 15.711(c-5): </a:t>
            </a:r>
            <a:r>
              <a:rPr lang="en-US" altLang="ja-JP" sz="1800" b="1" dirty="0" smtClean="0">
                <a:solidFill>
                  <a:srgbClr val="FF0000"/>
                </a:solidFill>
                <a:ea typeface="ＭＳ Ｐゴシック" pitchFamily="34" charset="-128"/>
              </a:rPr>
              <a:t>Channel move time</a:t>
            </a:r>
            <a:r>
              <a:rPr lang="en-US" altLang="ja-JP" sz="1800" dirty="0" smtClean="0">
                <a:ea typeface="ＭＳ Ｐゴシック" pitchFamily="34" charset="-128"/>
              </a:rPr>
              <a:t>. After a wireless microphone or other low power auxiliary device signal is detected on a TVBD operating channel, all transmissions by the TVBD must cease </a:t>
            </a:r>
            <a:r>
              <a:rPr lang="en-US" altLang="ja-JP" sz="1800" b="1" dirty="0" smtClean="0">
                <a:solidFill>
                  <a:srgbClr val="FF0000"/>
                </a:solidFill>
                <a:ea typeface="ＭＳ Ｐゴシック" pitchFamily="34" charset="-128"/>
              </a:rPr>
              <a:t>within two seconds</a:t>
            </a:r>
            <a:r>
              <a:rPr lang="en-US" altLang="ja-JP" sz="1800" dirty="0" smtClean="0">
                <a:ea typeface="ＭＳ Ｐゴシック" pitchFamily="34" charset="-128"/>
              </a:rPr>
              <a:t>.</a:t>
            </a:r>
            <a:endParaRPr lang="en-US" altLang="ja-JP" sz="3200" dirty="0" smtClean="0">
              <a:ea typeface="ＭＳ Ｐゴシック" pitchFamily="34" charset="-128"/>
            </a:endParaRPr>
          </a:p>
          <a:p>
            <a:pPr lvl="1"/>
            <a:endParaRPr lang="ko-KR" altLang="en-US" dirty="0" smtClean="0">
              <a:ea typeface="Gulim" pitchFamily="34" charset="-127"/>
            </a:endParaRPr>
          </a:p>
          <a:p>
            <a:pPr lvl="1"/>
            <a:endParaRPr lang="en-US" sz="1800" dirty="0" smtClean="0"/>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ISSUES FOR TV BANDS DEVICES</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r>
              <a:rPr lang="en-US" altLang="ko-KR" sz="2000" b="1" dirty="0" smtClean="0">
                <a:ea typeface="굴림" pitchFamily="50" charset="-127"/>
              </a:rPr>
              <a:t>Main issues for Unlicensed TV bands </a:t>
            </a:r>
            <a:r>
              <a:rPr lang="en-US" altLang="ko-KR" sz="2000" b="1" dirty="0" smtClean="0">
                <a:ea typeface="굴림" pitchFamily="50" charset="-127"/>
              </a:rPr>
              <a:t>devices (</a:t>
            </a:r>
            <a:r>
              <a:rPr lang="en-US" altLang="ko-KR" sz="2000" b="1" dirty="0" smtClean="0">
                <a:ea typeface="굴림" pitchFamily="50" charset="-127"/>
              </a:rPr>
              <a:t>TVBD)</a:t>
            </a:r>
            <a:r>
              <a:rPr lang="en-US" altLang="ko-KR" sz="2000" dirty="0" smtClean="0">
                <a:ea typeface="굴림" pitchFamily="50" charset="-127"/>
              </a:rPr>
              <a:t> </a:t>
            </a:r>
            <a:endParaRPr lang="en-US" altLang="ko-KR" sz="1600" dirty="0" smtClean="0">
              <a:ea typeface="굴림" pitchFamily="50" charset="-127"/>
            </a:endParaRPr>
          </a:p>
          <a:p>
            <a:pPr lvl="1"/>
            <a:r>
              <a:rPr lang="en-US" altLang="ko-KR" sz="1800" b="1" dirty="0" smtClean="0">
                <a:ea typeface="굴림" pitchFamily="50" charset="-127"/>
              </a:rPr>
              <a:t>Eliminating</a:t>
            </a:r>
            <a:r>
              <a:rPr lang="en-US" altLang="ko-KR" sz="1800" dirty="0" smtClean="0">
                <a:ea typeface="굴림" pitchFamily="50" charset="-127"/>
              </a:rPr>
              <a:t> the requirement that TV bands devices that incorporate geo-location and database access </a:t>
            </a:r>
            <a:r>
              <a:rPr lang="en-US" altLang="ko-KR" sz="1800" b="1" dirty="0" smtClean="0">
                <a:solidFill>
                  <a:srgbClr val="FF0000"/>
                </a:solidFill>
                <a:ea typeface="굴림" pitchFamily="50" charset="-127"/>
              </a:rPr>
              <a:t>must also listen (sense) to detect </a:t>
            </a:r>
            <a:r>
              <a:rPr lang="en-US" altLang="ko-KR" sz="1800" dirty="0" smtClean="0">
                <a:ea typeface="굴림" pitchFamily="50" charset="-127"/>
              </a:rPr>
              <a:t>the signals of TV stations and low power auxiliary service stations (wireless microphones</a:t>
            </a:r>
            <a:r>
              <a:rPr lang="en-US" altLang="ko-KR" sz="1800" dirty="0" smtClean="0">
                <a:ea typeface="굴림" pitchFamily="50" charset="-127"/>
              </a:rPr>
              <a:t>).</a:t>
            </a:r>
            <a:endParaRPr lang="en-US" altLang="ko-KR" sz="1800" dirty="0" smtClean="0">
              <a:ea typeface="굴림" pitchFamily="50" charset="-127"/>
            </a:endParaRPr>
          </a:p>
          <a:p>
            <a:pPr lvl="1"/>
            <a:r>
              <a:rPr lang="en-US" altLang="ko-KR" sz="1800" dirty="0" smtClean="0">
                <a:ea typeface="굴림" pitchFamily="50" charset="-127"/>
              </a:rPr>
              <a:t>While the </a:t>
            </a:r>
            <a:r>
              <a:rPr lang="en-US" altLang="ko-KR" sz="1800" b="1" dirty="0" smtClean="0">
                <a:solidFill>
                  <a:srgbClr val="FF0000"/>
                </a:solidFill>
                <a:ea typeface="굴림" pitchFamily="50" charset="-127"/>
              </a:rPr>
              <a:t>sensing</a:t>
            </a:r>
            <a:r>
              <a:rPr lang="en-US" altLang="ko-KR" sz="1800" dirty="0" smtClean="0">
                <a:ea typeface="굴림" pitchFamily="50" charset="-127"/>
              </a:rPr>
              <a:t> requirement for TVBDs is eliminated, continued development of this capability </a:t>
            </a:r>
            <a:r>
              <a:rPr lang="en-US" altLang="ko-KR" sz="1800" b="1" dirty="0" smtClean="0">
                <a:solidFill>
                  <a:srgbClr val="FF0000"/>
                </a:solidFill>
                <a:ea typeface="굴림" pitchFamily="50" charset="-127"/>
              </a:rPr>
              <a:t>is encouraged </a:t>
            </a:r>
            <a:r>
              <a:rPr lang="en-US" altLang="ko-KR" sz="1800" dirty="0" smtClean="0">
                <a:ea typeface="굴림" pitchFamily="50" charset="-127"/>
              </a:rPr>
              <a:t>because it holds promise to further improvements in spectrum efficiency in the TV spectrum in the future and will be a vital tool for providing  opportunistic access to other spectrum </a:t>
            </a:r>
            <a:r>
              <a:rPr lang="en-US" altLang="ko-KR" sz="1800" dirty="0" smtClean="0">
                <a:ea typeface="굴림" pitchFamily="50" charset="-127"/>
              </a:rPr>
              <a:t>bands.</a:t>
            </a:r>
            <a:endParaRPr lang="en-US" altLang="ko-KR" sz="1800" dirty="0" smtClean="0">
              <a:ea typeface="굴림" pitchFamily="50" charset="-127"/>
            </a:endParaRPr>
          </a:p>
          <a:p>
            <a:pPr lvl="1"/>
            <a:r>
              <a:rPr lang="en-US" altLang="ko-KR" sz="1800" dirty="0" smtClean="0">
                <a:ea typeface="굴림" pitchFamily="50" charset="-127"/>
              </a:rPr>
              <a:t>TV bands databases that provide lists of available channels to TVBDs must receive </a:t>
            </a:r>
            <a:r>
              <a:rPr lang="en-US" altLang="ko-KR" sz="1800" b="1" dirty="0" smtClean="0">
                <a:ea typeface="굴림" pitchFamily="50" charset="-127"/>
              </a:rPr>
              <a:t>approval</a:t>
            </a:r>
            <a:r>
              <a:rPr lang="en-US" altLang="ko-KR" sz="1800" dirty="0" smtClean="0">
                <a:ea typeface="굴림" pitchFamily="50" charset="-127"/>
              </a:rPr>
              <a:t> by the FCC </a:t>
            </a:r>
            <a:r>
              <a:rPr lang="en-US" altLang="ko-KR" sz="1800" dirty="0" smtClean="0">
                <a:ea typeface="굴림" pitchFamily="50" charset="-127"/>
              </a:rPr>
              <a:t>Commission.</a:t>
            </a:r>
            <a:endParaRPr lang="en-US" sz="1800" dirty="0" smtClean="0"/>
          </a:p>
          <a:p>
            <a:r>
              <a:rPr lang="en-US" sz="2000" dirty="0" smtClean="0"/>
              <a:t>System design consideration</a:t>
            </a:r>
            <a:r>
              <a:rPr lang="en-US" sz="1600" dirty="0" smtClean="0"/>
              <a:t>: 15-11-0171-00</a:t>
            </a:r>
          </a:p>
          <a:p>
            <a:pPr lvl="1"/>
            <a:r>
              <a:rPr lang="en-US" sz="1800" dirty="0" smtClean="0"/>
              <a:t>Should not duplicate PHY/MAC functionalities that are likely to be completed in other 802.15.4 projects</a:t>
            </a: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00B0F0"/>
                </a:solidFill>
              </a:rPr>
              <a:t>DFS (DYNAMIC FREQUENCY SELECTION)</a:t>
            </a:r>
          </a:p>
        </p:txBody>
      </p:sp>
      <p:sp>
        <p:nvSpPr>
          <p:cNvPr id="3" name="Content Placeholder 2"/>
          <p:cNvSpPr>
            <a:spLocks noGrp="1"/>
          </p:cNvSpPr>
          <p:nvPr>
            <p:ph idx="1"/>
          </p:nvPr>
        </p:nvSpPr>
        <p:spPr/>
        <p:txBody>
          <a:bodyPr>
            <a:normAutofit fontScale="92500" lnSpcReduction="10000"/>
          </a:bodyPr>
          <a:lstStyle/>
          <a:p>
            <a:r>
              <a:rPr kumimoji="1" lang="en-US" altLang="ja-JP" sz="2000" dirty="0" smtClean="0">
                <a:ea typeface="ＭＳ Ｐゴシック" pitchFamily="34" charset="-128"/>
              </a:rPr>
              <a:t>Associating devices with a master device in a network based on the device’s supported channels</a:t>
            </a:r>
          </a:p>
          <a:p>
            <a:r>
              <a:rPr kumimoji="1" lang="en-US" altLang="ja-JP" sz="2000" b="1" dirty="0" smtClean="0">
                <a:solidFill>
                  <a:srgbClr val="FF0000"/>
                </a:solidFill>
                <a:ea typeface="ＭＳ Ｐゴシック" pitchFamily="34" charset="-128"/>
              </a:rPr>
              <a:t>Quieting the current channel </a:t>
            </a:r>
            <a:r>
              <a:rPr kumimoji="1" lang="en-US" altLang="ja-JP" sz="2000" dirty="0" smtClean="0">
                <a:solidFill>
                  <a:schemeClr val="accent2"/>
                </a:solidFill>
                <a:ea typeface="ＭＳ Ｐゴシック" pitchFamily="34" charset="-128"/>
              </a:rPr>
              <a:t>so that it can be tested for the presence of incumbent user signals with less interference from other devices</a:t>
            </a:r>
          </a:p>
          <a:p>
            <a:r>
              <a:rPr kumimoji="1" lang="en-US" altLang="ja-JP" sz="2000" dirty="0" smtClean="0">
                <a:ea typeface="ＭＳ Ｐゴシック" pitchFamily="34" charset="-128"/>
              </a:rPr>
              <a:t>Testing channels for incumbent user signals before using a channel and while operating in a channel </a:t>
            </a:r>
          </a:p>
          <a:p>
            <a:r>
              <a:rPr kumimoji="1" lang="en-US" altLang="ja-JP" sz="2000" dirty="0" smtClean="0">
                <a:ea typeface="ＭＳ Ｐゴシック" pitchFamily="34" charset="-128"/>
              </a:rPr>
              <a:t>Detecting </a:t>
            </a:r>
            <a:r>
              <a:rPr kumimoji="1" lang="en-US" altLang="ja-JP" sz="2000" dirty="0" smtClean="0">
                <a:ea typeface="ＭＳ Ｐゴシック" pitchFamily="34" charset="-128"/>
              </a:rPr>
              <a:t>incumbent user signals in the current and other channels based on regulatory requirement</a:t>
            </a:r>
          </a:p>
          <a:p>
            <a:r>
              <a:rPr kumimoji="1" lang="en-US" altLang="ja-JP" sz="2000" dirty="0" smtClean="0">
                <a:ea typeface="ＭＳ Ｐゴシック" pitchFamily="34" charset="-128"/>
              </a:rPr>
              <a:t>Discontinuing operations after detecting incumbent user signals in the current channel to avoid further interfering with the incumbent user signals </a:t>
            </a:r>
          </a:p>
          <a:p>
            <a:r>
              <a:rPr kumimoji="1" lang="en-US" altLang="ja-JP" sz="2000" dirty="0" smtClean="0">
                <a:ea typeface="ＭＳ Ｐゴシック" pitchFamily="34" charset="-128"/>
              </a:rPr>
              <a:t>Requesting and reporting measurements in the current and other channels</a:t>
            </a:r>
          </a:p>
          <a:p>
            <a:r>
              <a:rPr kumimoji="1" lang="en-US" altLang="ja-JP" sz="2000" dirty="0" smtClean="0">
                <a:ea typeface="ＭＳ Ｐゴシック" pitchFamily="34" charset="-128"/>
              </a:rPr>
              <a:t>Selecting and advertising a new channel to assist the migration of a network after incumbent user signals are detected</a:t>
            </a:r>
          </a:p>
          <a:p>
            <a:pPr>
              <a:buNone/>
            </a:pPr>
            <a:r>
              <a:rPr kumimoji="1" lang="en-US" altLang="ja-JP" sz="2000" dirty="0" smtClean="0">
                <a:solidFill>
                  <a:srgbClr val="FF0000"/>
                </a:solidFill>
                <a:ea typeface="ＭＳ Ｐゴシック" pitchFamily="34" charset="-128"/>
                <a:sym typeface="Wingdings" pitchFamily="2" charset="2"/>
              </a:rPr>
              <a:t> </a:t>
            </a:r>
            <a:r>
              <a:rPr kumimoji="1" lang="en-US" altLang="ja-JP" sz="2000" dirty="0" smtClean="0">
                <a:solidFill>
                  <a:srgbClr val="FF0000"/>
                </a:solidFill>
                <a:ea typeface="ＭＳ Ｐゴシック" pitchFamily="34" charset="-128"/>
                <a:sym typeface="Wingdings" pitchFamily="2" charset="2"/>
              </a:rPr>
              <a:t>May need </a:t>
            </a:r>
            <a:r>
              <a:rPr kumimoji="1" lang="en-US" altLang="ja-JP" sz="2000" b="1" dirty="0" smtClean="0">
                <a:solidFill>
                  <a:srgbClr val="FF0000"/>
                </a:solidFill>
                <a:ea typeface="ＭＳ Ｐゴシック" pitchFamily="34" charset="-128"/>
                <a:sym typeface="Wingdings" pitchFamily="2" charset="2"/>
              </a:rPr>
              <a:t>synchronized quiet period </a:t>
            </a:r>
            <a:r>
              <a:rPr kumimoji="1" lang="en-US" altLang="ja-JP" sz="2000" dirty="0" smtClean="0">
                <a:solidFill>
                  <a:srgbClr val="FF0000"/>
                </a:solidFill>
                <a:ea typeface="ＭＳ Ｐゴシック" pitchFamily="34" charset="-128"/>
                <a:sym typeface="Wingdings" pitchFamily="2" charset="2"/>
              </a:rPr>
              <a:t>to monitor the channels.</a:t>
            </a:r>
            <a:endParaRPr kumimoji="1" lang="en-US" altLang="ja-JP" sz="2000" dirty="0" smtClean="0">
              <a:solidFill>
                <a:srgbClr val="FF0000"/>
              </a:solidFill>
              <a:ea typeface="ＭＳ Ｐゴシック" pitchFamily="34" charset="-128"/>
            </a:endParaRP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8</a:t>
            </a:r>
            <a:endParaRPr lang="en-US" sz="1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rPr>
              <a:t>UNIQUE CHARACTERISTICS OF WS </a:t>
            </a:r>
            <a:r>
              <a:rPr lang="en-US" sz="3200" b="1" i="1" dirty="0" smtClean="0">
                <a:solidFill>
                  <a:srgbClr val="FF0000"/>
                </a:solidFill>
                <a:cs typeface="Times New Roman" pitchFamily="18" charset="0"/>
              </a:rPr>
              <a:t>FOR 15.4m</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a:buNone/>
            </a:pPr>
            <a:r>
              <a:rPr lang="en-US" sz="2000" b="1" u="sng" dirty="0" smtClean="0">
                <a:solidFill>
                  <a:srgbClr val="FF0000"/>
                </a:solidFill>
              </a:rPr>
              <a:t>Unique characteristics of WS should be utilized</a:t>
            </a:r>
            <a:r>
              <a:rPr lang="en-US" sz="2000" b="1" u="sng" dirty="0" smtClean="0">
                <a:solidFill>
                  <a:srgbClr val="FF0000"/>
                </a:solidFill>
              </a:rPr>
              <a:t>.</a:t>
            </a:r>
          </a:p>
          <a:p>
            <a:endParaRPr lang="en-US" sz="2000" b="1" dirty="0" smtClean="0">
              <a:solidFill>
                <a:srgbClr val="FF0000"/>
              </a:solidFill>
            </a:endParaRPr>
          </a:p>
          <a:p>
            <a:r>
              <a:rPr lang="en-US" sz="2000" dirty="0" smtClean="0"/>
              <a:t>Unique </a:t>
            </a:r>
            <a:r>
              <a:rPr lang="en-US" sz="2000" dirty="0" smtClean="0"/>
              <a:t>characteristics of WS should be utilized.</a:t>
            </a:r>
          </a:p>
          <a:p>
            <a:pPr lvl="1"/>
            <a:r>
              <a:rPr lang="en-US" sz="1800" dirty="0" smtClean="0"/>
              <a:t>Wider band, different channel characteristics, etc</a:t>
            </a:r>
          </a:p>
          <a:p>
            <a:pPr lvl="1"/>
            <a:r>
              <a:rPr lang="en-US" sz="1800" dirty="0" smtClean="0"/>
              <a:t>Types of devices: personal/portable Mode II device, personal/portable Mode I device, Fixed device, etc.</a:t>
            </a:r>
          </a:p>
          <a:p>
            <a:pPr>
              <a:buNone/>
            </a:pPr>
            <a:endParaRPr lang="en-US" sz="1800" dirty="0" smtClean="0">
              <a:latin typeface="Times New Roman" pitchFamily="18" charset="0"/>
              <a:cs typeface="Times New Roman" pitchFamily="18" charset="0"/>
            </a:endParaRPr>
          </a:p>
          <a:p>
            <a:r>
              <a:rPr lang="en-US" altLang="ko-KR" sz="2000" dirty="0" smtClean="0">
                <a:ea typeface="굴림" pitchFamily="50" charset="-127"/>
              </a:rPr>
              <a:t>Advantages of TV White </a:t>
            </a:r>
            <a:r>
              <a:rPr lang="en-US" altLang="ko-KR" sz="2000" dirty="0" smtClean="0">
                <a:ea typeface="굴림" pitchFamily="50" charset="-127"/>
              </a:rPr>
              <a:t>space</a:t>
            </a:r>
            <a:endParaRPr lang="ko-KR" altLang="en-US" sz="2000" dirty="0" smtClean="0">
              <a:ea typeface="굴림" pitchFamily="50" charset="-127"/>
            </a:endParaRPr>
          </a:p>
          <a:p>
            <a:pPr lvl="1"/>
            <a:r>
              <a:rPr lang="en-US" altLang="ko-KR" sz="1800" dirty="0" smtClean="0">
                <a:ea typeface="굴림" pitchFamily="50" charset="-127"/>
              </a:rPr>
              <a:t>Use the similar TV channel frequencies all over the world</a:t>
            </a:r>
          </a:p>
          <a:p>
            <a:pPr lvl="1"/>
            <a:r>
              <a:rPr lang="en-US" altLang="ko-KR" sz="1800" dirty="0" smtClean="0">
                <a:ea typeface="굴림" pitchFamily="50" charset="-127"/>
              </a:rPr>
              <a:t>There is no special interference source except the TV signals. </a:t>
            </a:r>
          </a:p>
          <a:p>
            <a:pPr lvl="1"/>
            <a:r>
              <a:rPr lang="en-US" altLang="ko-KR" sz="1800" dirty="0" smtClean="0">
                <a:ea typeface="굴림" pitchFamily="50" charset="-127"/>
              </a:rPr>
              <a:t>Excellent propagation characteristics that allow signals to reach farther and penetrate walls and other structures.</a:t>
            </a:r>
          </a:p>
          <a:p>
            <a:endParaRPr lang="en-US" sz="1800" dirty="0" smtClean="0">
              <a:latin typeface="Times New Roman" pitchFamily="18" charset="0"/>
              <a:cs typeface="Times New Roman" pitchFamily="18" charset="0"/>
            </a:endParaRPr>
          </a:p>
          <a:p>
            <a:r>
              <a:rPr lang="en-US" altLang="ko-KR" sz="2000" dirty="0" smtClean="0">
                <a:ea typeface="굴림" pitchFamily="50" charset="-127"/>
              </a:rPr>
              <a:t>The band may not be continuous. The center frequencies are fixed (or already </a:t>
            </a:r>
            <a:r>
              <a:rPr lang="en-US" altLang="ko-KR" sz="2000" dirty="0" smtClean="0">
                <a:ea typeface="굴림" pitchFamily="50" charset="-127"/>
              </a:rPr>
              <a:t>determined).</a:t>
            </a:r>
            <a:endParaRPr lang="ko-KR" altLang="ko-KR" sz="2000" dirty="0" smtClean="0">
              <a:ea typeface="굴림" pitchFamily="50" charset="-127"/>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9</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56090</TotalTime>
  <Words>1837</Words>
  <Application>Microsoft Office PowerPoint</Application>
  <PresentationFormat>On-screen Show (4:3)</PresentationFormat>
  <Paragraphs>261</Paragraphs>
  <Slides>18</Slides>
  <Notes>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INTRODUCTION</vt:lpstr>
      <vt:lpstr>FCC REGULATIONS (1)</vt:lpstr>
      <vt:lpstr>FCC REGULATIONS (2)</vt:lpstr>
      <vt:lpstr>FCC REGULATIONS (3)</vt:lpstr>
      <vt:lpstr>FCC REGULATIONS (4)</vt:lpstr>
      <vt:lpstr>ISSUES FOR TV BANDS DEVICES</vt:lpstr>
      <vt:lpstr>DFS (DYNAMIC FREQUENCY SELECTION)</vt:lpstr>
      <vt:lpstr>UNIQUE CHARACTERISTICS OF WS FOR 15.4m</vt:lpstr>
      <vt:lpstr>UNIQUE CHARACTERISTICS OF WS FOR 15.4m</vt:lpstr>
      <vt:lpstr>STANDARDS TO BE IMPLEMENTED IN THE TV WHITE SPACE</vt:lpstr>
      <vt:lpstr>REQUIREMENTS FOR 15.4m</vt:lpstr>
      <vt:lpstr>REQUIREMENTS FOR 15.4m</vt:lpstr>
      <vt:lpstr>802.15 TVWS OPERATION SENARIOS</vt:lpstr>
      <vt:lpstr>COMPARISON OF TECHNOLOGIES</vt:lpstr>
      <vt:lpstr>AGGREGATION OF TVWS CHANNELS ?</vt:lpstr>
      <vt:lpstr>WHY USE NON-CONTIGUOUS CHANNELS?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 white space issues for 15.4</dc:title>
  <dc:creator>Soo-Young Chang</dc:creator>
  <cp:lastModifiedBy>Soo-Young Chang</cp:lastModifiedBy>
  <cp:revision>1062</cp:revision>
  <dcterms:created xsi:type="dcterms:W3CDTF">2010-05-03T18:32:55Z</dcterms:created>
  <dcterms:modified xsi:type="dcterms:W3CDTF">2011-07-21T19:16:01Z</dcterms:modified>
</cp:coreProperties>
</file>