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7" r:id="rId3"/>
    <p:sldId id="270" r:id="rId4"/>
    <p:sldId id="271" r:id="rId5"/>
    <p:sldId id="272" r:id="rId6"/>
    <p:sldId id="273" r:id="rId7"/>
    <p:sldId id="274" r:id="rId8"/>
    <p:sldId id="275" r:id="rId9"/>
    <p:sldId id="276" r:id="rId10"/>
    <p:sldId id="277" r:id="rId11"/>
    <p:sldId id="278" r:id="rId12"/>
    <p:sldId id="279" r:id="rId13"/>
    <p:sldId id="280" r:id="rId14"/>
    <p:sldId id="281" r:id="rId15"/>
    <p:sldId id="268" r:id="rId16"/>
    <p:sldId id="282" r:id="rId17"/>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5338" autoAdjust="0"/>
    <p:restoredTop sz="94660"/>
  </p:normalViewPr>
  <p:slideViewPr>
    <p:cSldViewPr>
      <p:cViewPr>
        <p:scale>
          <a:sx n="118" d="100"/>
          <a:sy n="118" d="100"/>
        </p:scale>
        <p:origin x="-1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GB" smtClean="0"/>
              <a:t>IEEE 802.15-&lt;doc#aaa&gt;</a:t>
            </a:r>
            <a:endParaRPr lang="en-GB"/>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GB"/>
              <a:t>Page </a:t>
            </a:r>
            <a:fld id="{82CBA6D1-AA9A-4A74-9E70-BAB317C61E2C}" type="slidenum">
              <a:rPr lang="en-GB"/>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GB"/>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9975110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GB" smtClean="0"/>
              <a:t>IEEE 802.15-&lt;doc#aaa&gt;</a:t>
            </a:r>
            <a:endParaRPr lang="en-GB"/>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GB"/>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GB"/>
              <a:t>Page </a:t>
            </a:r>
            <a:fld id="{1B2A364E-BED7-475C-A56B-53478716AAD4}" type="slidenum">
              <a:rPr lang="en-GB"/>
              <a:pPr/>
              <a:t>‹#›</a:t>
            </a:fld>
            <a:endParaRPr lang="en-GB"/>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34238050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GB" smtClean="0"/>
              <a:t>IEEE 802.15-&lt;doc#aaa&gt;</a:t>
            </a:r>
            <a:endParaRPr lang="en-GB"/>
          </a:p>
        </p:txBody>
      </p:sp>
      <p:sp>
        <p:nvSpPr>
          <p:cNvPr id="5" name="日付プレースホルダー 4"/>
          <p:cNvSpPr>
            <a:spLocks noGrp="1"/>
          </p:cNvSpPr>
          <p:nvPr>
            <p:ph type="dt" idx="11"/>
          </p:nvPr>
        </p:nvSpPr>
        <p:spPr/>
        <p:txBody>
          <a:bodyPr/>
          <a:lstStyle/>
          <a:p>
            <a:r>
              <a:rPr lang="en-GB" smtClean="0"/>
              <a:t>&lt;month year&gt;</a:t>
            </a:r>
            <a:endParaRPr lang="en-GB"/>
          </a:p>
        </p:txBody>
      </p:sp>
      <p:sp>
        <p:nvSpPr>
          <p:cNvPr id="6" name="フッター プレースホルダー 5"/>
          <p:cNvSpPr>
            <a:spLocks noGrp="1"/>
          </p:cNvSpPr>
          <p:nvPr>
            <p:ph type="ftr" sz="quarter" idx="12"/>
          </p:nvPr>
        </p:nvSpPr>
        <p:spPr/>
        <p:txBody>
          <a:bodyPr/>
          <a:lstStyle/>
          <a:p>
            <a:pPr lvl="4"/>
            <a:r>
              <a:rPr lang="en-GB" smtClean="0"/>
              <a:t>&lt;author&gt;, &lt;company&gt;</a:t>
            </a:r>
            <a:endParaRPr lang="en-GB"/>
          </a:p>
        </p:txBody>
      </p:sp>
      <p:sp>
        <p:nvSpPr>
          <p:cNvPr id="7" name="スライド番号プレースホルダー 6"/>
          <p:cNvSpPr>
            <a:spLocks noGrp="1"/>
          </p:cNvSpPr>
          <p:nvPr>
            <p:ph type="sldNum" sz="quarter" idx="13"/>
          </p:nvPr>
        </p:nvSpPr>
        <p:spPr/>
        <p:txBody>
          <a:bodyPr/>
          <a:lstStyle/>
          <a:p>
            <a:r>
              <a:rPr lang="en-GB" smtClean="0"/>
              <a:t>Page </a:t>
            </a:r>
            <a:fld id="{1B2A364E-BED7-475C-A56B-53478716AAD4}" type="slidenum">
              <a:rPr lang="en-GB" smtClean="0"/>
              <a:pPr/>
              <a:t>1</a:t>
            </a:fld>
            <a:endParaRPr lang="en-GB"/>
          </a:p>
        </p:txBody>
      </p:sp>
    </p:spTree>
    <p:extLst>
      <p:ext uri="{BB962C8B-B14F-4D97-AF65-F5344CB8AC3E}">
        <p14:creationId xmlns:p14="http://schemas.microsoft.com/office/powerpoint/2010/main" val="1419382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doc.: IEEE 802.15-&lt;doc#&gt;</a:t>
            </a:r>
          </a:p>
        </p:txBody>
      </p:sp>
      <p:sp>
        <p:nvSpPr>
          <p:cNvPr id="5" name="Rectangle 3"/>
          <p:cNvSpPr>
            <a:spLocks noGrp="1" noChangeArrowheads="1"/>
          </p:cNvSpPr>
          <p:nvPr>
            <p:ph type="dt" idx="1"/>
          </p:nvPr>
        </p:nvSpPr>
        <p:spPr>
          <a:ln/>
        </p:spPr>
        <p:txBody>
          <a:bodyPr/>
          <a:lstStyle/>
          <a:p>
            <a:r>
              <a:rPr lang="en-GB"/>
              <a:t>&lt;month year&gt;</a:t>
            </a:r>
          </a:p>
        </p:txBody>
      </p:sp>
      <p:sp>
        <p:nvSpPr>
          <p:cNvPr id="6" name="Rectangle 6"/>
          <p:cNvSpPr>
            <a:spLocks noGrp="1" noChangeArrowheads="1"/>
          </p:cNvSpPr>
          <p:nvPr>
            <p:ph type="ftr" sz="quarter" idx="4"/>
          </p:nvPr>
        </p:nvSpPr>
        <p:spPr>
          <a:ln/>
        </p:spPr>
        <p:txBody>
          <a:bodyPr/>
          <a:lstStyle/>
          <a:p>
            <a:pPr lvl="4"/>
            <a:r>
              <a:rPr lang="en-GB"/>
              <a:t>&lt;author&gt;, &lt;company&gt;</a:t>
            </a:r>
          </a:p>
        </p:txBody>
      </p:sp>
      <p:sp>
        <p:nvSpPr>
          <p:cNvPr id="7" name="Rectangle 7"/>
          <p:cNvSpPr>
            <a:spLocks noGrp="1" noChangeArrowheads="1"/>
          </p:cNvSpPr>
          <p:nvPr>
            <p:ph type="sldNum" sz="quarter" idx="5"/>
          </p:nvPr>
        </p:nvSpPr>
        <p:spPr>
          <a:ln/>
        </p:spPr>
        <p:txBody>
          <a:bodyPr/>
          <a:lstStyle/>
          <a:p>
            <a:r>
              <a:rPr lang="en-GB"/>
              <a:t>Page </a:t>
            </a:r>
            <a:fld id="{ACD4AC90-47EF-4FA4-924E-F8473D7B08F1}" type="slidenum">
              <a:rPr lang="en-GB"/>
              <a:pPr/>
              <a:t>3</a:t>
            </a:fld>
            <a:endParaRPr lang="en-GB"/>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doc.: IEEE 802.15-&lt;doc#&gt;</a:t>
            </a:r>
          </a:p>
        </p:txBody>
      </p:sp>
      <p:sp>
        <p:nvSpPr>
          <p:cNvPr id="5" name="Rectangle 3"/>
          <p:cNvSpPr>
            <a:spLocks noGrp="1" noChangeArrowheads="1"/>
          </p:cNvSpPr>
          <p:nvPr>
            <p:ph type="dt" idx="1"/>
          </p:nvPr>
        </p:nvSpPr>
        <p:spPr>
          <a:ln/>
        </p:spPr>
        <p:txBody>
          <a:bodyPr/>
          <a:lstStyle/>
          <a:p>
            <a:r>
              <a:rPr lang="en-GB"/>
              <a:t>&lt;month year&gt;</a:t>
            </a:r>
          </a:p>
        </p:txBody>
      </p:sp>
      <p:sp>
        <p:nvSpPr>
          <p:cNvPr id="6" name="Rectangle 6"/>
          <p:cNvSpPr>
            <a:spLocks noGrp="1" noChangeArrowheads="1"/>
          </p:cNvSpPr>
          <p:nvPr>
            <p:ph type="ftr" sz="quarter" idx="4"/>
          </p:nvPr>
        </p:nvSpPr>
        <p:spPr>
          <a:ln/>
        </p:spPr>
        <p:txBody>
          <a:bodyPr/>
          <a:lstStyle/>
          <a:p>
            <a:pPr lvl="4"/>
            <a:r>
              <a:rPr lang="en-GB"/>
              <a:t>&lt;author&gt;, &lt;company&gt;</a:t>
            </a:r>
          </a:p>
        </p:txBody>
      </p:sp>
      <p:sp>
        <p:nvSpPr>
          <p:cNvPr id="7" name="Rectangle 7"/>
          <p:cNvSpPr>
            <a:spLocks noGrp="1" noChangeArrowheads="1"/>
          </p:cNvSpPr>
          <p:nvPr>
            <p:ph type="sldNum" sz="quarter" idx="5"/>
          </p:nvPr>
        </p:nvSpPr>
        <p:spPr>
          <a:ln/>
        </p:spPr>
        <p:txBody>
          <a:bodyPr/>
          <a:lstStyle/>
          <a:p>
            <a:r>
              <a:rPr lang="en-GB"/>
              <a:t>Page </a:t>
            </a:r>
            <a:fld id="{ACD4AC90-47EF-4FA4-924E-F8473D7B08F1}" type="slidenum">
              <a:rPr lang="en-GB"/>
              <a:pPr/>
              <a:t>4</a:t>
            </a:fld>
            <a:endParaRPr lang="en-GB"/>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doc.: IEEE 802.15-&lt;doc#&gt;</a:t>
            </a:r>
          </a:p>
        </p:txBody>
      </p:sp>
      <p:sp>
        <p:nvSpPr>
          <p:cNvPr id="5" name="Rectangle 3"/>
          <p:cNvSpPr>
            <a:spLocks noGrp="1" noChangeArrowheads="1"/>
          </p:cNvSpPr>
          <p:nvPr>
            <p:ph type="dt" idx="1"/>
          </p:nvPr>
        </p:nvSpPr>
        <p:spPr>
          <a:ln/>
        </p:spPr>
        <p:txBody>
          <a:bodyPr/>
          <a:lstStyle/>
          <a:p>
            <a:r>
              <a:rPr lang="en-GB"/>
              <a:t>&lt;month year&gt;</a:t>
            </a:r>
          </a:p>
        </p:txBody>
      </p:sp>
      <p:sp>
        <p:nvSpPr>
          <p:cNvPr id="6" name="Rectangle 6"/>
          <p:cNvSpPr>
            <a:spLocks noGrp="1" noChangeArrowheads="1"/>
          </p:cNvSpPr>
          <p:nvPr>
            <p:ph type="ftr" sz="quarter" idx="4"/>
          </p:nvPr>
        </p:nvSpPr>
        <p:spPr>
          <a:ln/>
        </p:spPr>
        <p:txBody>
          <a:bodyPr/>
          <a:lstStyle/>
          <a:p>
            <a:pPr lvl="4"/>
            <a:r>
              <a:rPr lang="en-GB"/>
              <a:t>&lt;author&gt;, &lt;company&gt;</a:t>
            </a:r>
          </a:p>
        </p:txBody>
      </p:sp>
      <p:sp>
        <p:nvSpPr>
          <p:cNvPr id="7" name="Rectangle 7"/>
          <p:cNvSpPr>
            <a:spLocks noGrp="1" noChangeArrowheads="1"/>
          </p:cNvSpPr>
          <p:nvPr>
            <p:ph type="sldNum" sz="quarter" idx="5"/>
          </p:nvPr>
        </p:nvSpPr>
        <p:spPr>
          <a:ln/>
        </p:spPr>
        <p:txBody>
          <a:bodyPr/>
          <a:lstStyle/>
          <a:p>
            <a:r>
              <a:rPr lang="en-GB"/>
              <a:t>Page </a:t>
            </a:r>
            <a:fld id="{ACD4AC90-47EF-4FA4-924E-F8473D7B08F1}" type="slidenum">
              <a:rPr lang="en-GB"/>
              <a:pPr/>
              <a:t>5</a:t>
            </a:fld>
            <a:endParaRPr lang="en-GB"/>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doc.: IEEE 802.15-&lt;doc#&gt;</a:t>
            </a:r>
          </a:p>
        </p:txBody>
      </p:sp>
      <p:sp>
        <p:nvSpPr>
          <p:cNvPr id="5" name="Rectangle 3"/>
          <p:cNvSpPr>
            <a:spLocks noGrp="1" noChangeArrowheads="1"/>
          </p:cNvSpPr>
          <p:nvPr>
            <p:ph type="dt" idx="1"/>
          </p:nvPr>
        </p:nvSpPr>
        <p:spPr>
          <a:ln/>
        </p:spPr>
        <p:txBody>
          <a:bodyPr/>
          <a:lstStyle/>
          <a:p>
            <a:r>
              <a:rPr lang="en-GB"/>
              <a:t>&lt;month year&gt;</a:t>
            </a:r>
          </a:p>
        </p:txBody>
      </p:sp>
      <p:sp>
        <p:nvSpPr>
          <p:cNvPr id="6" name="Rectangle 6"/>
          <p:cNvSpPr>
            <a:spLocks noGrp="1" noChangeArrowheads="1"/>
          </p:cNvSpPr>
          <p:nvPr>
            <p:ph type="ftr" sz="quarter" idx="4"/>
          </p:nvPr>
        </p:nvSpPr>
        <p:spPr>
          <a:ln/>
        </p:spPr>
        <p:txBody>
          <a:bodyPr/>
          <a:lstStyle/>
          <a:p>
            <a:pPr lvl="4"/>
            <a:r>
              <a:rPr lang="en-GB"/>
              <a:t>&lt;author&gt;, &lt;company&gt;</a:t>
            </a:r>
          </a:p>
        </p:txBody>
      </p:sp>
      <p:sp>
        <p:nvSpPr>
          <p:cNvPr id="7" name="Rectangle 7"/>
          <p:cNvSpPr>
            <a:spLocks noGrp="1" noChangeArrowheads="1"/>
          </p:cNvSpPr>
          <p:nvPr>
            <p:ph type="sldNum" sz="quarter" idx="5"/>
          </p:nvPr>
        </p:nvSpPr>
        <p:spPr>
          <a:ln/>
        </p:spPr>
        <p:txBody>
          <a:bodyPr/>
          <a:lstStyle/>
          <a:p>
            <a:r>
              <a:rPr lang="en-GB"/>
              <a:t>Page </a:t>
            </a:r>
            <a:fld id="{ACD4AC90-47EF-4FA4-924E-F8473D7B08F1}" type="slidenum">
              <a:rPr lang="en-GB"/>
              <a:pPr/>
              <a:t>9</a:t>
            </a:fld>
            <a:endParaRPr lang="en-GB"/>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doc.: IEEE 802.15-&lt;doc#&gt;</a:t>
            </a:r>
          </a:p>
        </p:txBody>
      </p:sp>
      <p:sp>
        <p:nvSpPr>
          <p:cNvPr id="5" name="Rectangle 3"/>
          <p:cNvSpPr>
            <a:spLocks noGrp="1" noChangeArrowheads="1"/>
          </p:cNvSpPr>
          <p:nvPr>
            <p:ph type="dt" idx="1"/>
          </p:nvPr>
        </p:nvSpPr>
        <p:spPr>
          <a:ln/>
        </p:spPr>
        <p:txBody>
          <a:bodyPr/>
          <a:lstStyle/>
          <a:p>
            <a:r>
              <a:rPr lang="en-GB"/>
              <a:t>&lt;month year&gt;</a:t>
            </a:r>
          </a:p>
        </p:txBody>
      </p:sp>
      <p:sp>
        <p:nvSpPr>
          <p:cNvPr id="6" name="Rectangle 6"/>
          <p:cNvSpPr>
            <a:spLocks noGrp="1" noChangeArrowheads="1"/>
          </p:cNvSpPr>
          <p:nvPr>
            <p:ph type="ftr" sz="quarter" idx="4"/>
          </p:nvPr>
        </p:nvSpPr>
        <p:spPr>
          <a:ln/>
        </p:spPr>
        <p:txBody>
          <a:bodyPr/>
          <a:lstStyle/>
          <a:p>
            <a:pPr lvl="4"/>
            <a:r>
              <a:rPr lang="en-GB"/>
              <a:t>&lt;author&gt;, &lt;company&gt;</a:t>
            </a:r>
          </a:p>
        </p:txBody>
      </p:sp>
      <p:sp>
        <p:nvSpPr>
          <p:cNvPr id="7" name="Rectangle 7"/>
          <p:cNvSpPr>
            <a:spLocks noGrp="1" noChangeArrowheads="1"/>
          </p:cNvSpPr>
          <p:nvPr>
            <p:ph type="sldNum" sz="quarter" idx="5"/>
          </p:nvPr>
        </p:nvSpPr>
        <p:spPr>
          <a:ln/>
        </p:spPr>
        <p:txBody>
          <a:bodyPr/>
          <a:lstStyle/>
          <a:p>
            <a:r>
              <a:rPr lang="en-GB"/>
              <a:t>Page </a:t>
            </a:r>
            <a:fld id="{ACD4AC90-47EF-4FA4-924E-F8473D7B08F1}" type="slidenum">
              <a:rPr lang="en-GB"/>
              <a:pPr/>
              <a:t>14</a:t>
            </a:fld>
            <a:endParaRPr lang="en-GB"/>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doc.: IEEE 802.15-&lt;doc#&gt;</a:t>
            </a:r>
          </a:p>
        </p:txBody>
      </p:sp>
      <p:sp>
        <p:nvSpPr>
          <p:cNvPr id="5" name="Rectangle 3"/>
          <p:cNvSpPr>
            <a:spLocks noGrp="1" noChangeArrowheads="1"/>
          </p:cNvSpPr>
          <p:nvPr>
            <p:ph type="dt" idx="1"/>
          </p:nvPr>
        </p:nvSpPr>
        <p:spPr>
          <a:ln/>
        </p:spPr>
        <p:txBody>
          <a:bodyPr/>
          <a:lstStyle/>
          <a:p>
            <a:r>
              <a:rPr lang="en-GB"/>
              <a:t>&lt;month year&gt;</a:t>
            </a:r>
          </a:p>
        </p:txBody>
      </p:sp>
      <p:sp>
        <p:nvSpPr>
          <p:cNvPr id="6" name="Rectangle 6"/>
          <p:cNvSpPr>
            <a:spLocks noGrp="1" noChangeArrowheads="1"/>
          </p:cNvSpPr>
          <p:nvPr>
            <p:ph type="ftr" sz="quarter" idx="4"/>
          </p:nvPr>
        </p:nvSpPr>
        <p:spPr>
          <a:ln/>
        </p:spPr>
        <p:txBody>
          <a:bodyPr/>
          <a:lstStyle/>
          <a:p>
            <a:pPr lvl="4"/>
            <a:r>
              <a:rPr lang="en-GB"/>
              <a:t>&lt;author&gt;, &lt;company&gt;</a:t>
            </a:r>
          </a:p>
        </p:txBody>
      </p:sp>
      <p:sp>
        <p:nvSpPr>
          <p:cNvPr id="7" name="Rectangle 7"/>
          <p:cNvSpPr>
            <a:spLocks noGrp="1" noChangeArrowheads="1"/>
          </p:cNvSpPr>
          <p:nvPr>
            <p:ph type="sldNum" sz="quarter" idx="5"/>
          </p:nvPr>
        </p:nvSpPr>
        <p:spPr>
          <a:ln/>
        </p:spPr>
        <p:txBody>
          <a:bodyPr/>
          <a:lstStyle/>
          <a:p>
            <a:r>
              <a:rPr lang="en-GB"/>
              <a:t>Page </a:t>
            </a:r>
            <a:fld id="{ACD4AC90-47EF-4FA4-924E-F8473D7B08F1}" type="slidenum">
              <a:rPr lang="en-GB"/>
              <a:pPr/>
              <a:t>16</a:t>
            </a:fld>
            <a:endParaRPr lang="en-GB"/>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r>
              <a:rPr lang="en-US" altLang="ja-JP" dirty="0" smtClean="0"/>
              <a:t>July 2011</a:t>
            </a:r>
            <a:endParaRPr lang="en-GB" dirty="0"/>
          </a:p>
        </p:txBody>
      </p:sp>
      <p:sp>
        <p:nvSpPr>
          <p:cNvPr id="5" name="Footer Placeholder 4"/>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A3861649-8514-4972-A3E6-D34ACA12FAF6}" type="slidenum">
              <a:rPr lang="en-GB"/>
              <a:pPr/>
              <a:t>‹#›</a:t>
            </a:fld>
            <a:endParaRPr lang="en-GB"/>
          </a:p>
        </p:txBody>
      </p:sp>
    </p:spTree>
    <p:extLst>
      <p:ext uri="{BB962C8B-B14F-4D97-AF65-F5344CB8AC3E}">
        <p14:creationId xmlns:p14="http://schemas.microsoft.com/office/powerpoint/2010/main" val="3072198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altLang="ja-JP" dirty="0" smtClean="0"/>
              <a:t>July 2011</a:t>
            </a:r>
            <a:endParaRPr lang="en-GB" dirty="0"/>
          </a:p>
        </p:txBody>
      </p:sp>
      <p:sp>
        <p:nvSpPr>
          <p:cNvPr id="5" name="Footer Placeholder 4"/>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D045B115-17C0-4AE4-BA2D-CF05D05AE1DD}" type="slidenum">
              <a:rPr lang="en-GB"/>
              <a:pPr/>
              <a:t>‹#›</a:t>
            </a:fld>
            <a:endParaRPr lang="en-GB"/>
          </a:p>
        </p:txBody>
      </p:sp>
    </p:spTree>
    <p:extLst>
      <p:ext uri="{BB962C8B-B14F-4D97-AF65-F5344CB8AC3E}">
        <p14:creationId xmlns:p14="http://schemas.microsoft.com/office/powerpoint/2010/main" val="3160735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altLang="ja-JP" dirty="0" smtClean="0"/>
              <a:t>July 2011</a:t>
            </a:r>
            <a:endParaRPr lang="en-GB" dirty="0"/>
          </a:p>
        </p:txBody>
      </p:sp>
      <p:sp>
        <p:nvSpPr>
          <p:cNvPr id="5" name="Footer Placeholder 4"/>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73089788-02D5-4420-880D-045CB690F5C4}" type="slidenum">
              <a:rPr lang="en-GB"/>
              <a:pPr/>
              <a:t>‹#›</a:t>
            </a:fld>
            <a:endParaRPr lang="en-GB"/>
          </a:p>
        </p:txBody>
      </p:sp>
    </p:spTree>
    <p:extLst>
      <p:ext uri="{BB962C8B-B14F-4D97-AF65-F5344CB8AC3E}">
        <p14:creationId xmlns:p14="http://schemas.microsoft.com/office/powerpoint/2010/main" val="198425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r>
              <a:rPr lang="en-US" altLang="ja-JP" dirty="0" smtClean="0"/>
              <a:t>July 2011</a:t>
            </a:r>
            <a:endParaRPr lang="en-GB" dirty="0"/>
          </a:p>
        </p:txBody>
      </p:sp>
      <p:sp>
        <p:nvSpPr>
          <p:cNvPr id="5" name="Footer Placeholder 4"/>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803581DE-2F16-4E85-A670-2A9BAC90CBA8}" type="slidenum">
              <a:rPr lang="en-GB"/>
              <a:pPr/>
              <a:t>‹#›</a:t>
            </a:fld>
            <a:endParaRPr lang="en-GB"/>
          </a:p>
        </p:txBody>
      </p:sp>
    </p:spTree>
    <p:extLst>
      <p:ext uri="{BB962C8B-B14F-4D97-AF65-F5344CB8AC3E}">
        <p14:creationId xmlns:p14="http://schemas.microsoft.com/office/powerpoint/2010/main" val="8988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July 2011</a:t>
            </a:r>
            <a:endParaRPr lang="en-GB" dirty="0"/>
          </a:p>
        </p:txBody>
      </p:sp>
      <p:sp>
        <p:nvSpPr>
          <p:cNvPr id="5" name="Footer Placeholder 4"/>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6" name="Slide Number Placeholder 5"/>
          <p:cNvSpPr>
            <a:spLocks noGrp="1"/>
          </p:cNvSpPr>
          <p:nvPr>
            <p:ph type="sldNum" sz="quarter" idx="12"/>
          </p:nvPr>
        </p:nvSpPr>
        <p:spPr/>
        <p:txBody>
          <a:bodyPr/>
          <a:lstStyle>
            <a:lvl1pPr>
              <a:defRPr/>
            </a:lvl1pPr>
          </a:lstStyle>
          <a:p>
            <a:r>
              <a:rPr lang="en-GB"/>
              <a:t>Slide </a:t>
            </a:r>
            <a:fld id="{525DABA9-87B9-470E-9BC5-3B41B6CC2452}" type="slidenum">
              <a:rPr lang="en-GB"/>
              <a:pPr/>
              <a:t>‹#›</a:t>
            </a:fld>
            <a:endParaRPr lang="en-GB"/>
          </a:p>
        </p:txBody>
      </p:sp>
    </p:spTree>
    <p:extLst>
      <p:ext uri="{BB962C8B-B14F-4D97-AF65-F5344CB8AC3E}">
        <p14:creationId xmlns:p14="http://schemas.microsoft.com/office/powerpoint/2010/main" val="1996203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r>
              <a:rPr lang="en-US" altLang="ja-JP" dirty="0" smtClean="0"/>
              <a:t>July 2011</a:t>
            </a:r>
            <a:endParaRPr lang="en-GB" dirty="0"/>
          </a:p>
        </p:txBody>
      </p:sp>
      <p:sp>
        <p:nvSpPr>
          <p:cNvPr id="6" name="Footer Placeholder 5"/>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7" name="Slide Number Placeholder 6"/>
          <p:cNvSpPr>
            <a:spLocks noGrp="1"/>
          </p:cNvSpPr>
          <p:nvPr>
            <p:ph type="sldNum" sz="quarter" idx="12"/>
          </p:nvPr>
        </p:nvSpPr>
        <p:spPr/>
        <p:txBody>
          <a:bodyPr/>
          <a:lstStyle>
            <a:lvl1pPr>
              <a:defRPr/>
            </a:lvl1pPr>
          </a:lstStyle>
          <a:p>
            <a:r>
              <a:rPr lang="en-GB"/>
              <a:t>Slide </a:t>
            </a:r>
            <a:fld id="{8B56ED7A-4860-43A5-85A7-301C0253ABAE}" type="slidenum">
              <a:rPr lang="en-GB"/>
              <a:pPr/>
              <a:t>‹#›</a:t>
            </a:fld>
            <a:endParaRPr lang="en-GB"/>
          </a:p>
        </p:txBody>
      </p:sp>
    </p:spTree>
    <p:extLst>
      <p:ext uri="{BB962C8B-B14F-4D97-AF65-F5344CB8AC3E}">
        <p14:creationId xmlns:p14="http://schemas.microsoft.com/office/powerpoint/2010/main" val="312508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r>
              <a:rPr lang="en-US" altLang="ja-JP" dirty="0" smtClean="0"/>
              <a:t>July 2011</a:t>
            </a:r>
            <a:endParaRPr lang="en-GB" dirty="0"/>
          </a:p>
        </p:txBody>
      </p:sp>
      <p:sp>
        <p:nvSpPr>
          <p:cNvPr id="8" name="Footer Placeholder 7"/>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9" name="Slide Number Placeholder 8"/>
          <p:cNvSpPr>
            <a:spLocks noGrp="1"/>
          </p:cNvSpPr>
          <p:nvPr>
            <p:ph type="sldNum" sz="quarter" idx="12"/>
          </p:nvPr>
        </p:nvSpPr>
        <p:spPr/>
        <p:txBody>
          <a:bodyPr/>
          <a:lstStyle>
            <a:lvl1pPr>
              <a:defRPr/>
            </a:lvl1pPr>
          </a:lstStyle>
          <a:p>
            <a:r>
              <a:rPr lang="en-GB"/>
              <a:t>Slide </a:t>
            </a:r>
            <a:fld id="{E5CA4F4A-8EB9-411A-B898-7B1CA6066C4B}" type="slidenum">
              <a:rPr lang="en-GB"/>
              <a:pPr/>
              <a:t>‹#›</a:t>
            </a:fld>
            <a:endParaRPr lang="en-GB"/>
          </a:p>
        </p:txBody>
      </p:sp>
    </p:spTree>
    <p:extLst>
      <p:ext uri="{BB962C8B-B14F-4D97-AF65-F5344CB8AC3E}">
        <p14:creationId xmlns:p14="http://schemas.microsoft.com/office/powerpoint/2010/main" val="56929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US" altLang="ja-JP" dirty="0" smtClean="0"/>
              <a:t>July 2011</a:t>
            </a:r>
            <a:endParaRPr lang="en-GB" dirty="0"/>
          </a:p>
        </p:txBody>
      </p:sp>
      <p:sp>
        <p:nvSpPr>
          <p:cNvPr id="4" name="Footer Placeholder 3"/>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5" name="Slide Number Placeholder 4"/>
          <p:cNvSpPr>
            <a:spLocks noGrp="1"/>
          </p:cNvSpPr>
          <p:nvPr>
            <p:ph type="sldNum" sz="quarter" idx="12"/>
          </p:nvPr>
        </p:nvSpPr>
        <p:spPr/>
        <p:txBody>
          <a:bodyPr/>
          <a:lstStyle>
            <a:lvl1pPr>
              <a:defRPr/>
            </a:lvl1pPr>
          </a:lstStyle>
          <a:p>
            <a:r>
              <a:rPr lang="en-GB"/>
              <a:t>Slide </a:t>
            </a:r>
            <a:fld id="{448FD599-5D4C-4E54-AB74-54790B9B1DFA}" type="slidenum">
              <a:rPr lang="en-GB"/>
              <a:pPr/>
              <a:t>‹#›</a:t>
            </a:fld>
            <a:endParaRPr lang="en-GB"/>
          </a:p>
        </p:txBody>
      </p:sp>
    </p:spTree>
    <p:extLst>
      <p:ext uri="{BB962C8B-B14F-4D97-AF65-F5344CB8AC3E}">
        <p14:creationId xmlns:p14="http://schemas.microsoft.com/office/powerpoint/2010/main" val="3523655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July 2011</a:t>
            </a:r>
            <a:endParaRPr lang="en-GB" dirty="0"/>
          </a:p>
        </p:txBody>
      </p:sp>
      <p:sp>
        <p:nvSpPr>
          <p:cNvPr id="3" name="Footer Placeholder 2"/>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4" name="Slide Number Placeholder 3"/>
          <p:cNvSpPr>
            <a:spLocks noGrp="1"/>
          </p:cNvSpPr>
          <p:nvPr>
            <p:ph type="sldNum" sz="quarter" idx="12"/>
          </p:nvPr>
        </p:nvSpPr>
        <p:spPr/>
        <p:txBody>
          <a:bodyPr/>
          <a:lstStyle>
            <a:lvl1pPr>
              <a:defRPr/>
            </a:lvl1pPr>
          </a:lstStyle>
          <a:p>
            <a:r>
              <a:rPr lang="en-GB"/>
              <a:t>Slide </a:t>
            </a:r>
            <a:fld id="{76510C5D-37EF-400E-B514-47CF9B58011F}" type="slidenum">
              <a:rPr lang="en-GB"/>
              <a:pPr/>
              <a:t>‹#›</a:t>
            </a:fld>
            <a:endParaRPr lang="en-GB"/>
          </a:p>
        </p:txBody>
      </p:sp>
    </p:spTree>
    <p:extLst>
      <p:ext uri="{BB962C8B-B14F-4D97-AF65-F5344CB8AC3E}">
        <p14:creationId xmlns:p14="http://schemas.microsoft.com/office/powerpoint/2010/main" val="342476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July 2011</a:t>
            </a:r>
            <a:endParaRPr lang="en-GB" dirty="0"/>
          </a:p>
        </p:txBody>
      </p:sp>
      <p:sp>
        <p:nvSpPr>
          <p:cNvPr id="6" name="Footer Placeholder 5"/>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7" name="Slide Number Placeholder 6"/>
          <p:cNvSpPr>
            <a:spLocks noGrp="1"/>
          </p:cNvSpPr>
          <p:nvPr>
            <p:ph type="sldNum" sz="quarter" idx="12"/>
          </p:nvPr>
        </p:nvSpPr>
        <p:spPr/>
        <p:txBody>
          <a:bodyPr/>
          <a:lstStyle>
            <a:lvl1pPr>
              <a:defRPr/>
            </a:lvl1pPr>
          </a:lstStyle>
          <a:p>
            <a:r>
              <a:rPr lang="en-GB"/>
              <a:t>Slide </a:t>
            </a:r>
            <a:fld id="{DF3EF532-4AC3-481E-BE77-A1342E8A094B}" type="slidenum">
              <a:rPr lang="en-GB"/>
              <a:pPr/>
              <a:t>‹#›</a:t>
            </a:fld>
            <a:endParaRPr lang="en-GB"/>
          </a:p>
        </p:txBody>
      </p:sp>
    </p:spTree>
    <p:extLst>
      <p:ext uri="{BB962C8B-B14F-4D97-AF65-F5344CB8AC3E}">
        <p14:creationId xmlns:p14="http://schemas.microsoft.com/office/powerpoint/2010/main" val="622748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July 2011</a:t>
            </a:r>
            <a:endParaRPr lang="en-GB" dirty="0"/>
          </a:p>
        </p:txBody>
      </p:sp>
      <p:sp>
        <p:nvSpPr>
          <p:cNvPr id="6" name="Footer Placeholder 5"/>
          <p:cNvSpPr>
            <a:spLocks noGrp="1"/>
          </p:cNvSpPr>
          <p:nvPr>
            <p:ph type="ftr" sz="quarter" idx="11"/>
          </p:nvPr>
        </p:nvSpPr>
        <p:spPr/>
        <p:txBody>
          <a:bodyPr/>
          <a:lstStyle>
            <a:lvl1pPr>
              <a:defRPr/>
            </a:lvl1pPr>
          </a:lstStyle>
          <a:p>
            <a:r>
              <a:rPr lang="en-GB" smtClean="0"/>
              <a:t>Jussi Haapola, Shuzo Kato, Tohoku University</a:t>
            </a:r>
            <a:endParaRPr lang="en-GB"/>
          </a:p>
        </p:txBody>
      </p:sp>
      <p:sp>
        <p:nvSpPr>
          <p:cNvPr id="7" name="Slide Number Placeholder 6"/>
          <p:cNvSpPr>
            <a:spLocks noGrp="1"/>
          </p:cNvSpPr>
          <p:nvPr>
            <p:ph type="sldNum" sz="quarter" idx="12"/>
          </p:nvPr>
        </p:nvSpPr>
        <p:spPr/>
        <p:txBody>
          <a:bodyPr/>
          <a:lstStyle>
            <a:lvl1pPr>
              <a:defRPr/>
            </a:lvl1pPr>
          </a:lstStyle>
          <a:p>
            <a:r>
              <a:rPr lang="en-GB"/>
              <a:t>Slide </a:t>
            </a:r>
            <a:fld id="{9F35FDD5-F104-42CA-81DE-33C2AEAA26BB}" type="slidenum">
              <a:rPr lang="en-GB"/>
              <a:pPr/>
              <a:t>‹#›</a:t>
            </a:fld>
            <a:endParaRPr lang="en-GB"/>
          </a:p>
        </p:txBody>
      </p:sp>
    </p:spTree>
    <p:extLst>
      <p:ext uri="{BB962C8B-B14F-4D97-AF65-F5344CB8AC3E}">
        <p14:creationId xmlns:p14="http://schemas.microsoft.com/office/powerpoint/2010/main" val="314778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ja-JP" smtClean="0"/>
              <a:t>July 2011</a:t>
            </a:r>
            <a:endParaRPr lang="en-GB"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GB" smtClean="0"/>
              <a:t>Jussi Haapola, Shuzo Kato, Tohoku University</a:t>
            </a:r>
            <a:endParaRPr lang="en-GB"/>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GB"/>
              <a:t>Slide </a:t>
            </a:r>
            <a:fld id="{9116141D-D047-4962-9472-76C266113A9D}" type="slidenum">
              <a:rPr lang="en-GB"/>
              <a:pPr/>
              <a:t>‹#›</a:t>
            </a:fld>
            <a:endParaRPr lang="en-GB"/>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GB" sz="1400" b="1" smtClean="0"/>
              <a:t>15-11-0545-00-004k</a:t>
            </a:r>
            <a:endParaRPr lang="en-GB"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oi.acm.org/10.1145/1182807.118283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March 2011</a:t>
            </a:r>
            <a:endParaRPr lang="en-GB" dirty="0"/>
          </a:p>
        </p:txBody>
      </p:sp>
      <p:sp>
        <p:nvSpPr>
          <p:cNvPr id="5" name="Footer Placeholder 2"/>
          <p:cNvSpPr>
            <a:spLocks noGrp="1"/>
          </p:cNvSpPr>
          <p:nvPr>
            <p:ph type="ftr" sz="quarter" idx="11"/>
          </p:nvPr>
        </p:nvSpPr>
        <p:spPr>
          <a:xfrm>
            <a:off x="5486400" y="6475413"/>
            <a:ext cx="3124200" cy="184666"/>
          </a:xfrm>
        </p:spPr>
        <p:txBody>
          <a:bodyPr/>
          <a:lstStyle/>
          <a:p>
            <a:r>
              <a:rPr lang="en-GB" smtClean="0"/>
              <a:t>Jussi Haapola, Shuzo Kato, Tohoku University</a:t>
            </a:r>
            <a:endParaRPr lang="en-GB" dirty="0"/>
          </a:p>
        </p:txBody>
      </p:sp>
      <p:sp>
        <p:nvSpPr>
          <p:cNvPr id="6" name="Slide Number Placeholder 3"/>
          <p:cNvSpPr>
            <a:spLocks noGrp="1"/>
          </p:cNvSpPr>
          <p:nvPr>
            <p:ph type="sldNum" sz="quarter" idx="12"/>
          </p:nvPr>
        </p:nvSpPr>
        <p:spPr/>
        <p:txBody>
          <a:bodyPr/>
          <a:lstStyle/>
          <a:p>
            <a:r>
              <a:rPr lang="en-GB"/>
              <a:t>Slide </a:t>
            </a:r>
            <a:fld id="{365566E4-ADBF-4B67-A26E-DA6824ED1C54}" type="slidenum">
              <a:rPr lang="en-GB"/>
              <a:pPr/>
              <a:t>1</a:t>
            </a:fld>
            <a:endParaRPr lang="en-GB"/>
          </a:p>
        </p:txBody>
      </p:sp>
      <p:sp>
        <p:nvSpPr>
          <p:cNvPr id="27651" name="Rectangle 3"/>
          <p:cNvSpPr>
            <a:spLocks noChangeArrowheads="1"/>
          </p:cNvSpPr>
          <p:nvPr/>
        </p:nvSpPr>
        <p:spPr bwMode="auto">
          <a:xfrm>
            <a:off x="152400" y="609600"/>
            <a:ext cx="89916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800" b="1" u="sng" dirty="0">
                <a:solidFill>
                  <a:schemeClr val="tx2"/>
                </a:solidFill>
                <a:effectLst>
                  <a:outerShdw blurRad="38100" dist="38100" dir="2700000" algn="tl">
                    <a:srgbClr val="C0C0C0"/>
                  </a:outerShdw>
                </a:effectLst>
              </a:rPr>
              <a:t>Project: IEEE P802.15 Working Group for Wireless Personal Area Networks (WPANs)</a:t>
            </a:r>
            <a:endParaRPr lang="en-GB" sz="1600" b="1" dirty="0">
              <a:solidFill>
                <a:schemeClr val="tx2"/>
              </a:solidFill>
            </a:endParaRPr>
          </a:p>
          <a:p>
            <a:endParaRPr lang="en-GB" sz="1600" dirty="0">
              <a:solidFill>
                <a:schemeClr val="tx2"/>
              </a:solidFill>
            </a:endParaRPr>
          </a:p>
          <a:p>
            <a:r>
              <a:rPr lang="en-GB" sz="1600" b="1" dirty="0">
                <a:solidFill>
                  <a:schemeClr val="tx2"/>
                </a:solidFill>
              </a:rPr>
              <a:t>Submission Title:</a:t>
            </a:r>
            <a:r>
              <a:rPr lang="en-GB" sz="1600" dirty="0">
                <a:solidFill>
                  <a:schemeClr val="tx2"/>
                </a:solidFill>
              </a:rPr>
              <a:t> </a:t>
            </a:r>
            <a:r>
              <a:rPr lang="en-GB" sz="1600" dirty="0" smtClean="0"/>
              <a:t>[A </a:t>
            </a:r>
            <a:r>
              <a:rPr lang="en-US" altLang="ko-KR" sz="1600" dirty="0" smtClean="0">
                <a:ea typeface="굴림" pitchFamily="50" charset="-127"/>
              </a:rPr>
              <a:t>Preliminary </a:t>
            </a:r>
            <a:r>
              <a:rPr lang="en-US" altLang="ko-KR" sz="1600" dirty="0">
                <a:ea typeface="굴림" pitchFamily="50" charset="-127"/>
              </a:rPr>
              <a:t>Proposal for </a:t>
            </a:r>
            <a:r>
              <a:rPr lang="en-US" altLang="ko-KR" sz="1600" dirty="0" smtClean="0">
                <a:ea typeface="굴림" pitchFamily="50" charset="-127"/>
              </a:rPr>
              <a:t>Low Energy </a:t>
            </a:r>
            <a:r>
              <a:rPr lang="en-US" altLang="ko-KR" sz="1600" dirty="0">
                <a:ea typeface="굴림" pitchFamily="50" charset="-127"/>
              </a:rPr>
              <a:t>Wide Area </a:t>
            </a:r>
            <a:r>
              <a:rPr lang="en-US" altLang="ko-KR" sz="1600" dirty="0" smtClean="0">
                <a:ea typeface="굴림" pitchFamily="50" charset="-127"/>
              </a:rPr>
              <a:t>Wireless Networks</a:t>
            </a:r>
            <a:r>
              <a:rPr lang="en-GB" sz="1600" dirty="0" smtClean="0"/>
              <a:t> – Low Energy MAC protocol proposal for scenarios of very low frequency packet transmissions]</a:t>
            </a:r>
            <a:endParaRPr lang="en-GB" sz="1600" dirty="0"/>
          </a:p>
          <a:p>
            <a:r>
              <a:rPr lang="en-GB" sz="1600" b="1" dirty="0">
                <a:solidFill>
                  <a:schemeClr val="tx2"/>
                </a:solidFill>
              </a:rPr>
              <a:t>Date Submitted: </a:t>
            </a:r>
            <a:r>
              <a:rPr lang="en-GB" sz="1600" dirty="0" smtClean="0"/>
              <a:t>[18 July 2011</a:t>
            </a:r>
            <a:r>
              <a:rPr lang="en-GB" sz="1600" dirty="0" smtClean="0">
                <a:solidFill>
                  <a:schemeClr val="tx2"/>
                </a:solidFill>
              </a:rPr>
              <a:t>]</a:t>
            </a:r>
            <a:r>
              <a:rPr lang="en-GB" sz="1600" dirty="0">
                <a:solidFill>
                  <a:schemeClr val="tx2"/>
                </a:solidFill>
              </a:rPr>
              <a:t>	</a:t>
            </a:r>
          </a:p>
          <a:p>
            <a:r>
              <a:rPr lang="en-GB" sz="1600" b="1" dirty="0">
                <a:solidFill>
                  <a:schemeClr val="tx2"/>
                </a:solidFill>
              </a:rPr>
              <a:t>Source:</a:t>
            </a:r>
            <a:r>
              <a:rPr lang="en-GB" sz="1600" dirty="0">
                <a:solidFill>
                  <a:schemeClr val="tx2"/>
                </a:solidFill>
              </a:rPr>
              <a:t> </a:t>
            </a:r>
            <a:r>
              <a:rPr lang="en-GB" sz="1600" dirty="0" smtClean="0">
                <a:solidFill>
                  <a:schemeClr val="tx2"/>
                </a:solidFill>
              </a:rPr>
              <a:t>[</a:t>
            </a:r>
            <a:r>
              <a:rPr lang="en-GB" sz="1600" dirty="0" err="1" smtClean="0"/>
              <a:t>Jussi</a:t>
            </a:r>
            <a:r>
              <a:rPr lang="en-GB" sz="1600" dirty="0" smtClean="0"/>
              <a:t> </a:t>
            </a:r>
            <a:r>
              <a:rPr lang="en-GB" sz="1600" dirty="0" err="1" smtClean="0"/>
              <a:t>Haapola</a:t>
            </a:r>
            <a:r>
              <a:rPr lang="en-GB" sz="1600" dirty="0" smtClean="0"/>
              <a:t>, Shuzo Kato</a:t>
            </a:r>
            <a:r>
              <a:rPr lang="en-GB" sz="1600" dirty="0" smtClean="0">
                <a:solidFill>
                  <a:schemeClr val="tx2"/>
                </a:solidFill>
              </a:rPr>
              <a:t>] </a:t>
            </a:r>
            <a:r>
              <a:rPr lang="en-GB" sz="1600" dirty="0">
                <a:solidFill>
                  <a:schemeClr val="tx2"/>
                </a:solidFill>
              </a:rPr>
              <a:t>Company </a:t>
            </a:r>
            <a:r>
              <a:rPr lang="en-GB" sz="1600" dirty="0" smtClean="0">
                <a:solidFill>
                  <a:schemeClr val="tx2"/>
                </a:solidFill>
              </a:rPr>
              <a:t>[</a:t>
            </a:r>
            <a:r>
              <a:rPr lang="en-GB" sz="1600" dirty="0" smtClean="0"/>
              <a:t>Tohoku University</a:t>
            </a:r>
            <a:r>
              <a:rPr lang="en-GB" sz="1600" dirty="0" smtClean="0">
                <a:solidFill>
                  <a:schemeClr val="tx2"/>
                </a:solidFill>
              </a:rPr>
              <a:t>]</a:t>
            </a:r>
            <a:endParaRPr lang="en-GB" sz="1600" dirty="0">
              <a:solidFill>
                <a:schemeClr val="tx2"/>
              </a:solidFill>
            </a:endParaRPr>
          </a:p>
          <a:p>
            <a:r>
              <a:rPr lang="en-GB" sz="1600" dirty="0"/>
              <a:t>Address </a:t>
            </a:r>
            <a:r>
              <a:rPr lang="en-GB" sz="1600" dirty="0" smtClean="0"/>
              <a:t>[2-1-1 </a:t>
            </a:r>
            <a:r>
              <a:rPr lang="en-GB" sz="1600" dirty="0" err="1" smtClean="0"/>
              <a:t>Katahira</a:t>
            </a:r>
            <a:r>
              <a:rPr lang="en-GB" sz="1600" dirty="0" smtClean="0"/>
              <a:t> Sendai 980-8577</a:t>
            </a:r>
            <a:r>
              <a:rPr lang="en-GB" sz="1600" dirty="0"/>
              <a:t>,</a:t>
            </a:r>
            <a:r>
              <a:rPr lang="en-GB" sz="1600" dirty="0" smtClean="0"/>
              <a:t> Japan]</a:t>
            </a:r>
            <a:endParaRPr lang="en-GB" sz="1600" dirty="0"/>
          </a:p>
          <a:p>
            <a:r>
              <a:rPr lang="en-GB" sz="1600" dirty="0"/>
              <a:t>Voice</a:t>
            </a:r>
            <a:r>
              <a:rPr lang="en-GB" sz="1600" dirty="0" smtClean="0"/>
              <a:t>:[+81-22-217-5477], </a:t>
            </a:r>
            <a:r>
              <a:rPr lang="en-GB" sz="1600" dirty="0"/>
              <a:t>FAX: </a:t>
            </a:r>
            <a:r>
              <a:rPr lang="en-GB" sz="1600" dirty="0" smtClean="0"/>
              <a:t>[+81-217-5476], </a:t>
            </a:r>
            <a:r>
              <a:rPr lang="en-GB" sz="1600" dirty="0">
                <a:solidFill>
                  <a:schemeClr val="tx2"/>
                </a:solidFill>
              </a:rPr>
              <a:t>E-Mail</a:t>
            </a:r>
            <a:r>
              <a:rPr lang="en-GB" sz="1600" dirty="0" smtClean="0"/>
              <a:t>:[jussi.haapola@riec.tohoku.ac.jp, shukato@riec.tohoku.ac.jp]</a:t>
            </a:r>
            <a:r>
              <a:rPr lang="en-GB" sz="1600" dirty="0"/>
              <a:t>	</a:t>
            </a:r>
          </a:p>
          <a:p>
            <a:r>
              <a:rPr lang="en-GB" sz="1600" b="1" dirty="0">
                <a:solidFill>
                  <a:schemeClr val="tx2"/>
                </a:solidFill>
              </a:rPr>
              <a:t>Re:</a:t>
            </a:r>
            <a:r>
              <a:rPr lang="en-GB" sz="1600" dirty="0">
                <a:solidFill>
                  <a:schemeClr val="tx2"/>
                </a:solidFill>
              </a:rPr>
              <a:t> </a:t>
            </a:r>
            <a:r>
              <a:rPr lang="en-GB" sz="1600" dirty="0" smtClean="0">
                <a:solidFill>
                  <a:schemeClr val="tx2"/>
                </a:solidFill>
              </a:rPr>
              <a:t>[</a:t>
            </a:r>
            <a:r>
              <a:rPr lang="en-US" altLang="ja-JP" sz="1600" dirty="0" smtClean="0"/>
              <a:t>Call </a:t>
            </a:r>
            <a:r>
              <a:rPr lang="en-US" altLang="ja-JP" sz="1600" dirty="0"/>
              <a:t>for Proposals (15-11-0147-02) 10 May, 2011</a:t>
            </a:r>
            <a:r>
              <a:rPr lang="en-GB" sz="1600" dirty="0" smtClean="0">
                <a:solidFill>
                  <a:schemeClr val="tx2"/>
                </a:solidFill>
              </a:rPr>
              <a:t>]</a:t>
            </a:r>
            <a:r>
              <a:rPr lang="en-GB" dirty="0">
                <a:solidFill>
                  <a:schemeClr val="accent2"/>
                </a:solidFill>
              </a:rPr>
              <a:t>	</a:t>
            </a:r>
            <a:endParaRPr lang="en-GB" dirty="0">
              <a:solidFill>
                <a:schemeClr val="tx2"/>
              </a:solidFill>
            </a:endParaRPr>
          </a:p>
          <a:p>
            <a:pPr>
              <a:spcBef>
                <a:spcPts val="600"/>
              </a:spcBef>
              <a:spcAft>
                <a:spcPts val="600"/>
              </a:spcAft>
            </a:pPr>
            <a:r>
              <a:rPr lang="en-GB" sz="1600" b="1" dirty="0">
                <a:solidFill>
                  <a:schemeClr val="tx2"/>
                </a:solidFill>
              </a:rPr>
              <a:t>Abstract:</a:t>
            </a:r>
            <a:r>
              <a:rPr lang="en-GB" sz="1600" dirty="0">
                <a:solidFill>
                  <a:schemeClr val="tx2"/>
                </a:solidFill>
              </a:rPr>
              <a:t>	</a:t>
            </a:r>
            <a:r>
              <a:rPr lang="en-GB" sz="1600" dirty="0" smtClean="0"/>
              <a:t>[This document proposes a star-topology MAC protocol that operates extremely energy-efficiently under very low packet generation frequencies and with thousands of devices.]</a:t>
            </a:r>
            <a:endParaRPr lang="en-GB" sz="1600" dirty="0"/>
          </a:p>
          <a:p>
            <a:r>
              <a:rPr lang="en-GB" sz="1600" b="1" dirty="0">
                <a:solidFill>
                  <a:schemeClr val="tx2"/>
                </a:solidFill>
              </a:rPr>
              <a:t>Purpose:</a:t>
            </a:r>
            <a:r>
              <a:rPr lang="en-GB" sz="1600" dirty="0">
                <a:solidFill>
                  <a:schemeClr val="tx2"/>
                </a:solidFill>
              </a:rPr>
              <a:t>	</a:t>
            </a:r>
            <a:r>
              <a:rPr lang="en-GB" sz="1600" dirty="0" smtClean="0">
                <a:solidFill>
                  <a:schemeClr val="tx2"/>
                </a:solidFill>
              </a:rPr>
              <a:t>[</a:t>
            </a:r>
            <a:r>
              <a:rPr lang="en-US" altLang="ja-JP" sz="1600" dirty="0" smtClean="0"/>
              <a:t>Bring </a:t>
            </a:r>
            <a:r>
              <a:rPr lang="en-US" altLang="ja-JP" sz="1600" dirty="0"/>
              <a:t>the </a:t>
            </a:r>
            <a:r>
              <a:rPr lang="en-US" altLang="ja-JP" sz="1600" dirty="0" smtClean="0"/>
              <a:t>potential a new MAC concept to </a:t>
            </a:r>
            <a:r>
              <a:rPr lang="en-US" altLang="ja-JP" sz="1600" dirty="0"/>
              <a:t>the attention of TG4k </a:t>
            </a:r>
            <a:r>
              <a:rPr lang="en-US" altLang="ja-JP" sz="1600" dirty="0" smtClean="0"/>
              <a:t>system design</a:t>
            </a:r>
            <a:r>
              <a:rPr lang="en-GB" sz="1600" dirty="0" smtClean="0">
                <a:solidFill>
                  <a:schemeClr val="tx2"/>
                </a:solidFill>
              </a:rPr>
              <a:t>.]</a:t>
            </a:r>
            <a:endParaRPr lang="en-GB" sz="1600" dirty="0">
              <a:solidFill>
                <a:schemeClr val="tx2"/>
              </a:solidFill>
            </a:endParaRPr>
          </a:p>
          <a:p>
            <a:r>
              <a:rPr lang="en-GB" sz="1600" b="1" dirty="0">
                <a:solidFill>
                  <a:schemeClr val="tx2"/>
                </a:solidFill>
              </a:rPr>
              <a:t>Notice:</a:t>
            </a:r>
            <a:r>
              <a:rPr lang="en-GB"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Energy Consumption per day</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10</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104" y="1556792"/>
            <a:ext cx="8153368" cy="4896544"/>
          </a:xfrm>
          <a:prstGeom prst="rect">
            <a:avLst/>
          </a:prstGeom>
        </p:spPr>
      </p:pic>
    </p:spTree>
    <p:extLst>
      <p:ext uri="{BB962C8B-B14F-4D97-AF65-F5344CB8AC3E}">
        <p14:creationId xmlns:p14="http://schemas.microsoft.com/office/powerpoint/2010/main" val="782375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Energy Improvement breakdown of our proposal</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11</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782902"/>
            <a:ext cx="7776864" cy="4670433"/>
          </a:xfrm>
          <a:prstGeom prst="rect">
            <a:avLst/>
          </a:prstGeom>
        </p:spPr>
      </p:pic>
    </p:spTree>
    <p:extLst>
      <p:ext uri="{BB962C8B-B14F-4D97-AF65-F5344CB8AC3E}">
        <p14:creationId xmlns:p14="http://schemas.microsoft.com/office/powerpoint/2010/main" val="2478587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13" y="1600200"/>
            <a:ext cx="8081087" cy="4853136"/>
          </a:xfrm>
          <a:prstGeom prst="rect">
            <a:avLst/>
          </a:prstGeom>
        </p:spPr>
      </p:pic>
      <p:sp>
        <p:nvSpPr>
          <p:cNvPr id="2" name="Title 1"/>
          <p:cNvSpPr>
            <a:spLocks noGrp="1"/>
          </p:cNvSpPr>
          <p:nvPr>
            <p:ph type="title"/>
          </p:nvPr>
        </p:nvSpPr>
        <p:spPr>
          <a:xfrm>
            <a:off x="685800" y="609600"/>
            <a:ext cx="7772400" cy="1066800"/>
          </a:xfrm>
        </p:spPr>
        <p:txBody>
          <a:bodyPr/>
          <a:lstStyle/>
          <a:p>
            <a:r>
              <a:rPr lang="en-GB" dirty="0" smtClean="0"/>
              <a:t>Range of Energy Performance Improve-</a:t>
            </a:r>
            <a:r>
              <a:rPr lang="en-GB" dirty="0" err="1" smtClean="0"/>
              <a:t>ment</a:t>
            </a:r>
            <a:r>
              <a:rPr lang="en-GB" dirty="0" smtClean="0"/>
              <a:t> if CCA not used at first Attempt </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12</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4" name="Oval 3"/>
          <p:cNvSpPr/>
          <p:nvPr/>
        </p:nvSpPr>
        <p:spPr bwMode="auto">
          <a:xfrm>
            <a:off x="2438400" y="1828800"/>
            <a:ext cx="2321024" cy="288032"/>
          </a:xfrm>
          <a:prstGeom prst="ellipse">
            <a:avLst/>
          </a:prstGeom>
          <a:solidFill>
            <a:srgbClr val="FF0000">
              <a:alpha val="2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921215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Probability of Channel Access Failure with </a:t>
            </a:r>
            <a:r>
              <a:rPr lang="en-GB" dirty="0"/>
              <a:t>M</a:t>
            </a:r>
            <a:r>
              <a:rPr lang="en-GB" dirty="0" smtClean="0"/>
              <a:t>aximum 4 Retries</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13</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700808"/>
            <a:ext cx="7913563" cy="4752528"/>
          </a:xfrm>
          <a:prstGeom prst="rect">
            <a:avLst/>
          </a:prstGeom>
        </p:spPr>
      </p:pic>
    </p:spTree>
    <p:extLst>
      <p:ext uri="{BB962C8B-B14F-4D97-AF65-F5344CB8AC3E}">
        <p14:creationId xmlns:p14="http://schemas.microsoft.com/office/powerpoint/2010/main" val="23174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t>Slide </a:t>
            </a:r>
            <a:fld id="{3DEEF60F-CA2B-442B-AECF-D2E5D23AFD3E}" type="slidenum">
              <a:rPr lang="en-GB"/>
              <a:pPr/>
              <a:t>14</a:t>
            </a:fld>
            <a:endParaRPr lang="en-GB"/>
          </a:p>
        </p:txBody>
      </p:sp>
      <p:sp>
        <p:nvSpPr>
          <p:cNvPr id="4098" name="Rectangle 2"/>
          <p:cNvSpPr>
            <a:spLocks noGrp="1" noChangeArrowheads="1"/>
          </p:cNvSpPr>
          <p:nvPr>
            <p:ph type="title"/>
          </p:nvPr>
        </p:nvSpPr>
        <p:spPr>
          <a:xfrm>
            <a:off x="685800" y="620688"/>
            <a:ext cx="7772400" cy="510952"/>
          </a:xfrm>
          <a:ln/>
        </p:spPr>
        <p:txBody>
          <a:bodyPr/>
          <a:lstStyle/>
          <a:p>
            <a:r>
              <a:rPr lang="en-US" sz="2800" b="1" dirty="0" smtClean="0">
                <a:latin typeface="+mn-lt"/>
              </a:rPr>
              <a:t>Conclusions -1</a:t>
            </a:r>
            <a:endParaRPr lang="en-US" sz="2800" b="1" dirty="0">
              <a:latin typeface="+mn-lt"/>
            </a:endParaRPr>
          </a:p>
        </p:txBody>
      </p:sp>
      <p:sp>
        <p:nvSpPr>
          <p:cNvPr id="4099" name="Rectangle 3"/>
          <p:cNvSpPr>
            <a:spLocks noGrp="1" noChangeArrowheads="1"/>
          </p:cNvSpPr>
          <p:nvPr>
            <p:ph type="body" idx="1"/>
          </p:nvPr>
        </p:nvSpPr>
        <p:spPr>
          <a:xfrm>
            <a:off x="685800" y="1189112"/>
            <a:ext cx="7774632" cy="4976192"/>
          </a:xfrm>
          <a:ln/>
        </p:spPr>
        <p:txBody>
          <a:bodyPr/>
          <a:lstStyle/>
          <a:p>
            <a:r>
              <a:rPr lang="en-US" sz="2400" dirty="0" smtClean="0"/>
              <a:t>Reduction in messages exchanged in non-beacon enabled and bi-directional communications mode</a:t>
            </a:r>
          </a:p>
          <a:p>
            <a:pPr lvl="1"/>
            <a:r>
              <a:rPr lang="en-US" sz="2000" dirty="0" smtClean="0"/>
              <a:t>Number of messages exchanged: reduced from 4 to 2 frames if </a:t>
            </a:r>
            <a:r>
              <a:rPr lang="en-US" altLang="ja-JP" sz="2000" dirty="0"/>
              <a:t>No Downlink </a:t>
            </a:r>
            <a:r>
              <a:rPr lang="en-US" altLang="ja-JP" sz="2000" dirty="0" smtClean="0"/>
              <a:t>data </a:t>
            </a:r>
            <a:endParaRPr lang="en-US" sz="2000" dirty="0" smtClean="0"/>
          </a:p>
          <a:p>
            <a:pPr lvl="1"/>
            <a:r>
              <a:rPr lang="en-US" altLang="ja-JP" sz="2000" dirty="0"/>
              <a:t>Number of messages </a:t>
            </a:r>
            <a:r>
              <a:rPr lang="en-US" altLang="ja-JP" sz="2000" dirty="0" smtClean="0"/>
              <a:t>exchanged: </a:t>
            </a:r>
            <a:r>
              <a:rPr lang="en-US" altLang="ja-JP" sz="2000" dirty="0"/>
              <a:t>reduced </a:t>
            </a:r>
            <a:r>
              <a:rPr lang="en-US" sz="2000" dirty="0" smtClean="0"/>
              <a:t>from 6 to 3 frames if </a:t>
            </a:r>
            <a:r>
              <a:rPr lang="en-US" altLang="ja-JP" sz="2000" dirty="0"/>
              <a:t>Downlink </a:t>
            </a:r>
            <a:r>
              <a:rPr lang="en-US" altLang="ja-JP" sz="2000" dirty="0" smtClean="0"/>
              <a:t>data</a:t>
            </a:r>
            <a:r>
              <a:rPr lang="en-US" altLang="ja-JP" sz="2000" dirty="0"/>
              <a:t> </a:t>
            </a:r>
            <a:r>
              <a:rPr lang="en-US" altLang="ja-JP" sz="2000" dirty="0" smtClean="0"/>
              <a:t>exist</a:t>
            </a:r>
            <a:endParaRPr lang="en-US" sz="2000" dirty="0" smtClean="0"/>
          </a:p>
          <a:p>
            <a:r>
              <a:rPr lang="en-US" sz="2000" dirty="0"/>
              <a:t>O</a:t>
            </a:r>
            <a:r>
              <a:rPr lang="en-US" sz="2000" dirty="0" smtClean="0"/>
              <a:t>verhead reduction is MUST for </a:t>
            </a:r>
            <a:r>
              <a:rPr lang="en-US" altLang="ja-JP" sz="2000" dirty="0"/>
              <a:t>very small </a:t>
            </a:r>
            <a:r>
              <a:rPr lang="en-US" sz="2000" dirty="0" smtClean="0"/>
              <a:t>payloads</a:t>
            </a:r>
          </a:p>
          <a:p>
            <a:pPr lvl="1"/>
            <a:r>
              <a:rPr lang="en-US" sz="2000" dirty="0" smtClean="0"/>
              <a:t>Overhead reduction for Data frame: from 9 to 5 octets</a:t>
            </a:r>
            <a:r>
              <a:rPr lang="en-US" altLang="ja-JP" sz="2000" dirty="0"/>
              <a:t> (to support &gt; 10000 devices</a:t>
            </a:r>
            <a:r>
              <a:rPr lang="en-US" altLang="ja-JP" sz="2000" dirty="0" smtClean="0"/>
              <a:t>)</a:t>
            </a:r>
            <a:endParaRPr lang="en-US" sz="2000" dirty="0" smtClean="0"/>
          </a:p>
          <a:p>
            <a:pPr lvl="1"/>
            <a:r>
              <a:rPr lang="en-US" altLang="ja-JP" sz="2000" dirty="0"/>
              <a:t>Overhead reduction </a:t>
            </a:r>
            <a:r>
              <a:rPr lang="en-US" altLang="ja-JP" sz="2000" dirty="0" smtClean="0"/>
              <a:t>for </a:t>
            </a:r>
            <a:r>
              <a:rPr lang="en-US" sz="2000" dirty="0" err="1" smtClean="0"/>
              <a:t>Ack</a:t>
            </a:r>
            <a:r>
              <a:rPr lang="en-US" sz="2000" dirty="0" smtClean="0"/>
              <a:t> frame: from 2 to 1 octet</a:t>
            </a:r>
          </a:p>
          <a:p>
            <a:r>
              <a:rPr lang="en-US" sz="2000" dirty="0" smtClean="0"/>
              <a:t>Overall Result:</a:t>
            </a:r>
          </a:p>
          <a:p>
            <a:pPr lvl="1"/>
            <a:r>
              <a:rPr lang="en-US" sz="2000" dirty="0" smtClean="0"/>
              <a:t>Significant savings in energy consumption </a:t>
            </a:r>
          </a:p>
          <a:p>
            <a:pPr lvl="1"/>
            <a:r>
              <a:rPr lang="en-US" sz="2000" dirty="0" smtClean="0"/>
              <a:t>Does not compromise functionality</a:t>
            </a:r>
          </a:p>
          <a:p>
            <a:pPr lvl="1"/>
            <a:r>
              <a:rPr lang="en-US" sz="2000" dirty="0" smtClean="0"/>
              <a:t>Scalable to 16000 devices in spatially overlapping area</a:t>
            </a:r>
          </a:p>
          <a:p>
            <a:endParaRPr lang="en-US" sz="2400" dirty="0">
              <a:latin typeface="+mj-lt"/>
            </a:endParaRPr>
          </a:p>
        </p:txBody>
      </p:sp>
      <p:sp>
        <p:nvSpPr>
          <p:cNvPr id="7"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Tree>
    <p:extLst>
      <p:ext uri="{BB962C8B-B14F-4D97-AF65-F5344CB8AC3E}">
        <p14:creationId xmlns:p14="http://schemas.microsoft.com/office/powerpoint/2010/main" val="64574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630616" cy="582960"/>
          </a:xfrm>
        </p:spPr>
        <p:txBody>
          <a:bodyPr/>
          <a:lstStyle/>
          <a:p>
            <a:r>
              <a:rPr kumimoji="1" lang="en-US" altLang="ja-JP" sz="2800" b="1" dirty="0" smtClean="0"/>
              <a:t>Conclusion -2</a:t>
            </a:r>
            <a:endParaRPr kumimoji="1" lang="ja-JP" altLang="en-US" sz="2800" b="1" dirty="0"/>
          </a:p>
        </p:txBody>
      </p:sp>
      <p:sp>
        <p:nvSpPr>
          <p:cNvPr id="3" name="コンテンツ プレースホルダー 2"/>
          <p:cNvSpPr>
            <a:spLocks noGrp="1"/>
          </p:cNvSpPr>
          <p:nvPr>
            <p:ph idx="1"/>
          </p:nvPr>
        </p:nvSpPr>
        <p:spPr>
          <a:xfrm>
            <a:off x="683568" y="1556792"/>
            <a:ext cx="7774632" cy="4539208"/>
          </a:xfrm>
        </p:spPr>
        <p:txBody>
          <a:bodyPr/>
          <a:lstStyle/>
          <a:p>
            <a:r>
              <a:rPr kumimoji="1" lang="en-US" altLang="ja-JP" sz="2400" b="1" dirty="0" smtClean="0"/>
              <a:t>Proposed low energy MAC </a:t>
            </a:r>
            <a:r>
              <a:rPr kumimoji="1" lang="en-US" altLang="ja-JP" sz="2400" b="1" dirty="0"/>
              <a:t>will lower energy consumption </a:t>
            </a:r>
            <a:r>
              <a:rPr kumimoji="1" lang="en-US" altLang="ja-JP" sz="2400" b="1" dirty="0" smtClean="0"/>
              <a:t>significantly from </a:t>
            </a:r>
            <a:r>
              <a:rPr kumimoji="1" lang="en-US" altLang="ja-JP" sz="2400" b="1" dirty="0"/>
              <a:t>the IEEE 802.15.4 MAC (2006) </a:t>
            </a:r>
            <a:endParaRPr kumimoji="1" lang="en-US" altLang="ja-JP" sz="2400" b="1" dirty="0" smtClean="0"/>
          </a:p>
          <a:p>
            <a:r>
              <a:rPr kumimoji="1" lang="en-US" altLang="ja-JP" sz="2400" b="1" dirty="0" smtClean="0"/>
              <a:t>This </a:t>
            </a:r>
            <a:r>
              <a:rPr kumimoji="1" lang="en-US" altLang="ja-JP" sz="2400" b="1" dirty="0"/>
              <a:t>presentation </a:t>
            </a:r>
            <a:r>
              <a:rPr kumimoji="1" lang="en-US" altLang="ja-JP" sz="2400" b="1" dirty="0" smtClean="0"/>
              <a:t>focused </a:t>
            </a:r>
            <a:r>
              <a:rPr kumimoji="1" lang="en-US" altLang="ja-JP" sz="2400" b="1" dirty="0"/>
              <a:t>on low energy consumption MAC as part of the </a:t>
            </a:r>
            <a:r>
              <a:rPr kumimoji="1" lang="en-US" altLang="ja-JP" sz="2400" b="1" dirty="0" smtClean="0"/>
              <a:t>proposal</a:t>
            </a:r>
          </a:p>
          <a:p>
            <a:r>
              <a:rPr kumimoji="1" lang="en-US" altLang="ja-JP" sz="2400" b="1" dirty="0" smtClean="0"/>
              <a:t>The </a:t>
            </a:r>
            <a:r>
              <a:rPr kumimoji="1" lang="en-US" altLang="ja-JP" sz="2400" b="1" dirty="0"/>
              <a:t>full proposal will be presented in Okinawa meeting in </a:t>
            </a:r>
            <a:r>
              <a:rPr kumimoji="1" lang="en-US" altLang="ja-JP" sz="2400" b="1" dirty="0" smtClean="0"/>
              <a:t>September 2011 </a:t>
            </a:r>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March 2011</a:t>
            </a:r>
            <a:endParaRPr lang="en-GB"/>
          </a:p>
        </p:txBody>
      </p:sp>
      <p:sp>
        <p:nvSpPr>
          <p:cNvPr id="5" name="フッター プレースホルダー 4"/>
          <p:cNvSpPr>
            <a:spLocks noGrp="1"/>
          </p:cNvSpPr>
          <p:nvPr>
            <p:ph type="ftr" sz="quarter" idx="11"/>
          </p:nvPr>
        </p:nvSpPr>
        <p:spPr/>
        <p:txBody>
          <a:bodyPr/>
          <a:lstStyle/>
          <a:p>
            <a:r>
              <a:rPr lang="en-GB" smtClean="0"/>
              <a:t>Jussi Haapola, Shuzo Kato, Tohoku University</a:t>
            </a:r>
            <a:endParaRPr lang="en-GB"/>
          </a:p>
        </p:txBody>
      </p:sp>
      <p:sp>
        <p:nvSpPr>
          <p:cNvPr id="6" name="スライド番号プレースホルダー 5"/>
          <p:cNvSpPr>
            <a:spLocks noGrp="1"/>
          </p:cNvSpPr>
          <p:nvPr>
            <p:ph type="sldNum" sz="quarter" idx="12"/>
          </p:nvPr>
        </p:nvSpPr>
        <p:spPr/>
        <p:txBody>
          <a:bodyPr/>
          <a:lstStyle/>
          <a:p>
            <a:r>
              <a:rPr lang="en-GB" smtClean="0"/>
              <a:t>Slide </a:t>
            </a:r>
            <a:fld id="{803581DE-2F16-4E85-A670-2A9BAC90CBA8}" type="slidenum">
              <a:rPr lang="en-GB" smtClean="0"/>
              <a:pPr/>
              <a:t>15</a:t>
            </a:fld>
            <a:endParaRPr lang="en-GB"/>
          </a:p>
        </p:txBody>
      </p:sp>
    </p:spTree>
    <p:extLst>
      <p:ext uri="{BB962C8B-B14F-4D97-AF65-F5344CB8AC3E}">
        <p14:creationId xmlns:p14="http://schemas.microsoft.com/office/powerpoint/2010/main" val="4236207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t>Slide </a:t>
            </a:r>
            <a:fld id="{3DEEF60F-CA2B-442B-AECF-D2E5D23AFD3E}" type="slidenum">
              <a:rPr lang="en-GB"/>
              <a:pPr/>
              <a:t>16</a:t>
            </a:fld>
            <a:endParaRPr lang="en-GB"/>
          </a:p>
        </p:txBody>
      </p:sp>
      <p:sp>
        <p:nvSpPr>
          <p:cNvPr id="4098" name="Rectangle 2"/>
          <p:cNvSpPr>
            <a:spLocks noGrp="1" noChangeArrowheads="1"/>
          </p:cNvSpPr>
          <p:nvPr>
            <p:ph type="title"/>
          </p:nvPr>
        </p:nvSpPr>
        <p:spPr>
          <a:xfrm>
            <a:off x="685800" y="620688"/>
            <a:ext cx="7772400" cy="510952"/>
          </a:xfrm>
          <a:ln/>
        </p:spPr>
        <p:txBody>
          <a:bodyPr/>
          <a:lstStyle/>
          <a:p>
            <a:r>
              <a:rPr lang="en-US" sz="3200" dirty="0" smtClean="0"/>
              <a:t>References</a:t>
            </a:r>
            <a:endParaRPr lang="en-US" sz="3200" dirty="0"/>
          </a:p>
        </p:txBody>
      </p:sp>
      <p:sp>
        <p:nvSpPr>
          <p:cNvPr id="4099" name="Rectangle 3"/>
          <p:cNvSpPr>
            <a:spLocks noGrp="1" noChangeArrowheads="1"/>
          </p:cNvSpPr>
          <p:nvPr>
            <p:ph type="body" idx="1"/>
          </p:nvPr>
        </p:nvSpPr>
        <p:spPr>
          <a:xfrm>
            <a:off x="685800" y="1189112"/>
            <a:ext cx="7772400" cy="5135488"/>
          </a:xfrm>
          <a:ln/>
        </p:spPr>
        <p:txBody>
          <a:bodyPr>
            <a:normAutofit fontScale="92500" lnSpcReduction="20000"/>
          </a:bodyPr>
          <a:lstStyle/>
          <a:p>
            <a:pPr marL="457200" lvl="0" indent="-457200">
              <a:buNone/>
            </a:pPr>
            <a:r>
              <a:rPr lang="en-GB" sz="2400" u="sng" dirty="0" smtClean="0"/>
              <a:t>[1]	W. Ye, F. Silva and J. </a:t>
            </a:r>
            <a:r>
              <a:rPr lang="en-GB" sz="2400" u="sng" dirty="0" err="1" smtClean="0"/>
              <a:t>Heidemann</a:t>
            </a:r>
            <a:r>
              <a:rPr lang="en-GB" sz="2400" u="sng" dirty="0" smtClean="0"/>
              <a:t>, “Ultra-low duty cycle MAC with scheduled channel polling,” </a:t>
            </a:r>
            <a:r>
              <a:rPr lang="en-GB" sz="2400" u="sng" dirty="0" err="1" smtClean="0"/>
              <a:t>SenSys</a:t>
            </a:r>
            <a:r>
              <a:rPr lang="en-GB" sz="2400" u="sng" dirty="0" smtClean="0"/>
              <a:t> '06: Proceedings of the 4th international conference on Embedded networked sensor systems, DOI:  </a:t>
            </a:r>
            <a:r>
              <a:rPr lang="en-GB" sz="2400" u="sng" dirty="0" smtClean="0">
                <a:hlinkClick r:id="rId3"/>
              </a:rPr>
              <a:t>http://doi.acm.org/10.1145/1182807.1182839</a:t>
            </a:r>
            <a:r>
              <a:rPr lang="en-GB" sz="2400" dirty="0" smtClean="0"/>
              <a:t>, 2006.</a:t>
            </a:r>
          </a:p>
          <a:p>
            <a:pPr marL="457200" lvl="0" indent="-457200">
              <a:buNone/>
            </a:pPr>
            <a:r>
              <a:rPr lang="en-GB" sz="2400" u="sng" dirty="0" smtClean="0"/>
              <a:t>[2]	A. El-</a:t>
            </a:r>
            <a:r>
              <a:rPr lang="en-GB" sz="2400" u="sng" dirty="0" err="1" smtClean="0"/>
              <a:t>Hoiydi</a:t>
            </a:r>
            <a:r>
              <a:rPr lang="en-GB" sz="2400" u="sng" dirty="0" smtClean="0"/>
              <a:t>, J.-D. </a:t>
            </a:r>
            <a:r>
              <a:rPr lang="en-GB" sz="2400" u="sng" dirty="0" err="1" smtClean="0"/>
              <a:t>Decotignie</a:t>
            </a:r>
            <a:r>
              <a:rPr lang="en-GB" sz="2400" u="sng" dirty="0" smtClean="0"/>
              <a:t> and J. Hernandez, “Low Power MAC Protocols for Infrastructure Wireless Sensor Networks,” Proc. of the 5th European Wireless Conference, 2004.</a:t>
            </a:r>
            <a:endParaRPr lang="en-GB" sz="2400" dirty="0" smtClean="0"/>
          </a:p>
          <a:p>
            <a:pPr marL="457200" lvl="0" indent="-457200">
              <a:buNone/>
            </a:pPr>
            <a:r>
              <a:rPr lang="en-GB" sz="2400" u="sng" dirty="0" smtClean="0"/>
              <a:t>[3]	W. Ye, J. </a:t>
            </a:r>
            <a:r>
              <a:rPr lang="en-GB" sz="2400" u="sng" dirty="0" err="1" smtClean="0"/>
              <a:t>Heidemann</a:t>
            </a:r>
            <a:r>
              <a:rPr lang="en-GB" sz="2400" u="sng" dirty="0" smtClean="0"/>
              <a:t> and D. </a:t>
            </a:r>
            <a:r>
              <a:rPr lang="en-GB" sz="2400" u="sng" dirty="0" err="1" smtClean="0"/>
              <a:t>Estrin</a:t>
            </a:r>
            <a:r>
              <a:rPr lang="en-GB" sz="2400" u="sng" dirty="0" smtClean="0"/>
              <a:t>, “Medium Access Control with Coordinated Adaptive Sleeping for Wireless Sensor Networks,” IEEE/ACM Transactions on Networking, Vol. 12, pp. 493-506, 2004.</a:t>
            </a:r>
            <a:endParaRPr lang="en-GB" sz="2400" dirty="0" smtClean="0"/>
          </a:p>
          <a:p>
            <a:pPr marL="457200" lvl="0" indent="-457200">
              <a:buNone/>
            </a:pPr>
            <a:r>
              <a:rPr lang="en-GB" sz="2400" u="sng" dirty="0" smtClean="0"/>
              <a:t>[4]	J. </a:t>
            </a:r>
            <a:r>
              <a:rPr lang="en-GB" sz="2400" u="sng" dirty="0" err="1" smtClean="0"/>
              <a:t>Polastre</a:t>
            </a:r>
            <a:r>
              <a:rPr lang="en-GB" sz="2400" u="sng" dirty="0" smtClean="0"/>
              <a:t>, J. Hill and D. Culler, “Versatile Low Power Media Access for Wireless Sensor Networks,” Proc. of the 2nd international conference on Embedded networked sensor systems, pp. 95-107, 2004.</a:t>
            </a:r>
            <a:endParaRPr lang="en-GB" sz="2400" dirty="0" smtClean="0"/>
          </a:p>
          <a:p>
            <a:pPr marL="457200" indent="-457200">
              <a:buNone/>
            </a:pPr>
            <a:endParaRPr lang="en-US" sz="2400" dirty="0">
              <a:latin typeface="+mj-lt"/>
            </a:endParaRPr>
          </a:p>
        </p:txBody>
      </p:sp>
      <p:sp>
        <p:nvSpPr>
          <p:cNvPr id="7"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Tree>
    <p:extLst>
      <p:ext uri="{BB962C8B-B14F-4D97-AF65-F5344CB8AC3E}">
        <p14:creationId xmlns:p14="http://schemas.microsoft.com/office/powerpoint/2010/main" val="137081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March 2011</a:t>
            </a:r>
            <a:endParaRPr lang="en-GB"/>
          </a:p>
        </p:txBody>
      </p:sp>
      <p:sp>
        <p:nvSpPr>
          <p:cNvPr id="3" name="フッター プレースホルダー 2"/>
          <p:cNvSpPr>
            <a:spLocks noGrp="1"/>
          </p:cNvSpPr>
          <p:nvPr>
            <p:ph type="ftr" sz="quarter" idx="11"/>
          </p:nvPr>
        </p:nvSpPr>
        <p:spPr/>
        <p:txBody>
          <a:bodyPr/>
          <a:lstStyle/>
          <a:p>
            <a:r>
              <a:rPr lang="en-GB" smtClean="0"/>
              <a:t>Jussi Haapola, Shuzo Kato, Tohoku University</a:t>
            </a:r>
            <a:endParaRPr lang="en-GB"/>
          </a:p>
        </p:txBody>
      </p:sp>
      <p:sp>
        <p:nvSpPr>
          <p:cNvPr id="4" name="スライド番号プレースホルダー 3"/>
          <p:cNvSpPr>
            <a:spLocks noGrp="1"/>
          </p:cNvSpPr>
          <p:nvPr>
            <p:ph type="sldNum" sz="quarter" idx="12"/>
          </p:nvPr>
        </p:nvSpPr>
        <p:spPr/>
        <p:txBody>
          <a:bodyPr/>
          <a:lstStyle/>
          <a:p>
            <a:r>
              <a:rPr lang="en-GB" smtClean="0"/>
              <a:t>Slide </a:t>
            </a:r>
            <a:fld id="{76510C5D-37EF-400E-B514-47CF9B58011F}" type="slidenum">
              <a:rPr lang="en-GB" smtClean="0"/>
              <a:pPr/>
              <a:t>2</a:t>
            </a:fld>
            <a:endParaRPr lang="en-GB"/>
          </a:p>
        </p:txBody>
      </p:sp>
      <p:sp>
        <p:nvSpPr>
          <p:cNvPr id="6" name="コンテンツ プレースホルダー 2"/>
          <p:cNvSpPr txBox="1">
            <a:spLocks/>
          </p:cNvSpPr>
          <p:nvPr/>
        </p:nvSpPr>
        <p:spPr>
          <a:xfrm>
            <a:off x="683568" y="1340768"/>
            <a:ext cx="7774632" cy="3672408"/>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kumimoji="1" lang="en-US" altLang="ja-JP" sz="2400" dirty="0" smtClean="0"/>
              <a:t>This presentation focuses on low energy consumption MAC as part of the proposal</a:t>
            </a:r>
          </a:p>
          <a:p>
            <a:r>
              <a:rPr kumimoji="1" lang="en-US" altLang="ja-JP" sz="2400" dirty="0"/>
              <a:t> </a:t>
            </a:r>
            <a:r>
              <a:rPr kumimoji="1" lang="en-US" altLang="ja-JP" sz="2400" dirty="0" smtClean="0"/>
              <a:t>Proposed </a:t>
            </a:r>
            <a:r>
              <a:rPr kumimoji="1" lang="en-US" altLang="ja-JP" sz="2400" dirty="0"/>
              <a:t>low energy MAC </a:t>
            </a:r>
            <a:r>
              <a:rPr kumimoji="1" lang="en-US" altLang="ja-JP" sz="2400" dirty="0" smtClean="0"/>
              <a:t>will lower energy consumption to 1/3 from the IEEE 802.15.4 MAC (2006)</a:t>
            </a:r>
          </a:p>
          <a:p>
            <a:r>
              <a:rPr kumimoji="1" lang="en-US" altLang="ja-JP" sz="2400" dirty="0" smtClean="0"/>
              <a:t>The full proposal will be presented in Okinawa meeting in September 2011 </a:t>
            </a:r>
            <a:endParaRPr kumimoji="1" lang="ja-JP" altLang="en-US" sz="2400" dirty="0"/>
          </a:p>
        </p:txBody>
      </p:sp>
      <p:sp>
        <p:nvSpPr>
          <p:cNvPr id="5" name="テキスト ボックス 4"/>
          <p:cNvSpPr txBox="1"/>
          <p:nvPr/>
        </p:nvSpPr>
        <p:spPr>
          <a:xfrm>
            <a:off x="3563888" y="764704"/>
            <a:ext cx="1821332" cy="523220"/>
          </a:xfrm>
          <a:prstGeom prst="rect">
            <a:avLst/>
          </a:prstGeom>
          <a:noFill/>
        </p:spPr>
        <p:txBody>
          <a:bodyPr wrap="none" rtlCol="0">
            <a:spAutoFit/>
          </a:bodyPr>
          <a:lstStyle/>
          <a:p>
            <a:r>
              <a:rPr kumimoji="1" lang="en-US" altLang="ja-JP" sz="2800" b="1" dirty="0" smtClean="0">
                <a:latin typeface="+mn-lt"/>
              </a:rPr>
              <a:t>Summary</a:t>
            </a:r>
            <a:endParaRPr kumimoji="1" lang="ja-JP" altLang="en-US" sz="2800" b="1" dirty="0">
              <a:latin typeface="+mn-lt"/>
            </a:endParaRPr>
          </a:p>
        </p:txBody>
      </p:sp>
    </p:spTree>
    <p:extLst>
      <p:ext uri="{BB962C8B-B14F-4D97-AF65-F5344CB8AC3E}">
        <p14:creationId xmlns:p14="http://schemas.microsoft.com/office/powerpoint/2010/main" val="34539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t>Slide </a:t>
            </a:r>
            <a:fld id="{3DEEF60F-CA2B-442B-AECF-D2E5D23AFD3E}" type="slidenum">
              <a:rPr lang="en-GB"/>
              <a:pPr/>
              <a:t>3</a:t>
            </a:fld>
            <a:endParaRPr lang="en-GB"/>
          </a:p>
        </p:txBody>
      </p:sp>
      <p:sp>
        <p:nvSpPr>
          <p:cNvPr id="4098" name="Rectangle 2"/>
          <p:cNvSpPr>
            <a:spLocks noGrp="1" noChangeArrowheads="1"/>
          </p:cNvSpPr>
          <p:nvPr>
            <p:ph type="title"/>
          </p:nvPr>
        </p:nvSpPr>
        <p:spPr>
          <a:xfrm>
            <a:off x="685800" y="620688"/>
            <a:ext cx="7772400" cy="510952"/>
          </a:xfrm>
          <a:ln/>
        </p:spPr>
        <p:txBody>
          <a:bodyPr/>
          <a:lstStyle/>
          <a:p>
            <a:r>
              <a:rPr lang="en-US" sz="3200" dirty="0" smtClean="0"/>
              <a:t>Agenda</a:t>
            </a:r>
            <a:endParaRPr lang="en-US" sz="3200" dirty="0"/>
          </a:p>
        </p:txBody>
      </p:sp>
      <p:sp>
        <p:nvSpPr>
          <p:cNvPr id="4099" name="Rectangle 3"/>
          <p:cNvSpPr>
            <a:spLocks noGrp="1" noChangeArrowheads="1"/>
          </p:cNvSpPr>
          <p:nvPr>
            <p:ph type="body" idx="1"/>
          </p:nvPr>
        </p:nvSpPr>
        <p:spPr>
          <a:xfrm>
            <a:off x="685800" y="1189112"/>
            <a:ext cx="7772400" cy="4449688"/>
          </a:xfrm>
          <a:ln/>
        </p:spPr>
        <p:txBody>
          <a:bodyPr/>
          <a:lstStyle/>
          <a:p>
            <a:r>
              <a:rPr lang="en-US" sz="2400" dirty="0" smtClean="0">
                <a:latin typeface="+mj-lt"/>
              </a:rPr>
              <a:t>Why change the MAC</a:t>
            </a:r>
          </a:p>
          <a:p>
            <a:r>
              <a:rPr lang="en-US" sz="2400" dirty="0" smtClean="0">
                <a:latin typeface="+mj-lt"/>
              </a:rPr>
              <a:t>Message Sequence Chart</a:t>
            </a:r>
          </a:p>
          <a:p>
            <a:r>
              <a:rPr lang="en-US" sz="2400" dirty="0" smtClean="0">
                <a:latin typeface="+mj-lt"/>
              </a:rPr>
              <a:t>Frame Formats</a:t>
            </a:r>
          </a:p>
          <a:p>
            <a:r>
              <a:rPr lang="en-US" sz="2400" dirty="0" smtClean="0">
                <a:latin typeface="+mj-lt"/>
              </a:rPr>
              <a:t>Some existing solutions</a:t>
            </a:r>
          </a:p>
          <a:p>
            <a:r>
              <a:rPr lang="en-US" sz="2400" dirty="0" smtClean="0">
                <a:latin typeface="+mj-lt"/>
              </a:rPr>
              <a:t>Energy and Reliability Performance</a:t>
            </a:r>
            <a:endParaRPr lang="en-US" sz="2400" dirty="0">
              <a:latin typeface="+mj-lt"/>
            </a:endParaRPr>
          </a:p>
        </p:txBody>
      </p:sp>
      <p:sp>
        <p:nvSpPr>
          <p:cNvPr id="7"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Tree>
    <p:extLst>
      <p:ext uri="{BB962C8B-B14F-4D97-AF65-F5344CB8AC3E}">
        <p14:creationId xmlns:p14="http://schemas.microsoft.com/office/powerpoint/2010/main" val="1618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t>Slide </a:t>
            </a:r>
            <a:fld id="{3DEEF60F-CA2B-442B-AECF-D2E5D23AFD3E}" type="slidenum">
              <a:rPr lang="en-GB"/>
              <a:pPr/>
              <a:t>4</a:t>
            </a:fld>
            <a:endParaRPr lang="en-GB"/>
          </a:p>
        </p:txBody>
      </p:sp>
      <p:sp>
        <p:nvSpPr>
          <p:cNvPr id="4098" name="Rectangle 2"/>
          <p:cNvSpPr>
            <a:spLocks noGrp="1" noChangeArrowheads="1"/>
          </p:cNvSpPr>
          <p:nvPr>
            <p:ph type="title"/>
          </p:nvPr>
        </p:nvSpPr>
        <p:spPr>
          <a:xfrm>
            <a:off x="685800" y="784448"/>
            <a:ext cx="7772400" cy="510952"/>
          </a:xfrm>
          <a:ln/>
        </p:spPr>
        <p:txBody>
          <a:bodyPr/>
          <a:lstStyle/>
          <a:p>
            <a:r>
              <a:rPr lang="en-US" sz="3200" dirty="0" smtClean="0"/>
              <a:t>Why Change the MAC</a:t>
            </a:r>
            <a:endParaRPr lang="en-US" sz="3200" dirty="0"/>
          </a:p>
        </p:txBody>
      </p:sp>
      <p:sp>
        <p:nvSpPr>
          <p:cNvPr id="4099" name="Rectangle 3"/>
          <p:cNvSpPr>
            <a:spLocks noGrp="1" noChangeArrowheads="1"/>
          </p:cNvSpPr>
          <p:nvPr>
            <p:ph type="body" idx="1"/>
          </p:nvPr>
        </p:nvSpPr>
        <p:spPr>
          <a:xfrm>
            <a:off x="685800" y="1493912"/>
            <a:ext cx="7772400" cy="4449688"/>
          </a:xfrm>
          <a:ln/>
        </p:spPr>
        <p:txBody>
          <a:bodyPr/>
          <a:lstStyle/>
          <a:p>
            <a:r>
              <a:rPr lang="en-US" sz="2400" dirty="0" smtClean="0">
                <a:latin typeface="+mj-lt"/>
              </a:rPr>
              <a:t>Extremely low traffic per device </a:t>
            </a:r>
          </a:p>
          <a:p>
            <a:pPr lvl="1"/>
            <a:r>
              <a:rPr lang="en-US" sz="2000" dirty="0" smtClean="0">
                <a:latin typeface="+mj-lt"/>
              </a:rPr>
              <a:t>Only a few packets per day</a:t>
            </a:r>
          </a:p>
          <a:p>
            <a:pPr lvl="1"/>
            <a:r>
              <a:rPr lang="en-US" sz="2000" dirty="0" smtClean="0">
                <a:latin typeface="+mj-lt"/>
              </a:rPr>
              <a:t>Need to minimize the activity of a node</a:t>
            </a:r>
          </a:p>
          <a:p>
            <a:r>
              <a:rPr lang="en-US" sz="2400" dirty="0" smtClean="0">
                <a:latin typeface="+mj-lt"/>
              </a:rPr>
              <a:t>Data payloads very small in size</a:t>
            </a:r>
          </a:p>
          <a:p>
            <a:pPr lvl="1"/>
            <a:r>
              <a:rPr lang="en-US" sz="2000" dirty="0" smtClean="0">
                <a:latin typeface="+mj-lt"/>
              </a:rPr>
              <a:t>Frame overhead becomes a dominating factor even at MAC layer</a:t>
            </a:r>
            <a:endParaRPr lang="en-US" sz="2000" dirty="0">
              <a:latin typeface="+mj-lt"/>
            </a:endParaRPr>
          </a:p>
        </p:txBody>
      </p:sp>
      <p:sp>
        <p:nvSpPr>
          <p:cNvPr id="7"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Tree>
    <p:extLst>
      <p:ext uri="{BB962C8B-B14F-4D97-AF65-F5344CB8AC3E}">
        <p14:creationId xmlns:p14="http://schemas.microsoft.com/office/powerpoint/2010/main" val="231327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t>Slide </a:t>
            </a:r>
            <a:fld id="{3DEEF60F-CA2B-442B-AECF-D2E5D23AFD3E}" type="slidenum">
              <a:rPr lang="en-GB"/>
              <a:pPr/>
              <a:t>5</a:t>
            </a:fld>
            <a:endParaRPr lang="en-GB"/>
          </a:p>
        </p:txBody>
      </p:sp>
      <p:sp>
        <p:nvSpPr>
          <p:cNvPr id="4098" name="Rectangle 2"/>
          <p:cNvSpPr>
            <a:spLocks noGrp="1" noChangeArrowheads="1"/>
          </p:cNvSpPr>
          <p:nvPr>
            <p:ph type="title"/>
          </p:nvPr>
        </p:nvSpPr>
        <p:spPr>
          <a:xfrm>
            <a:off x="685800" y="620688"/>
            <a:ext cx="7772400" cy="510952"/>
          </a:xfrm>
          <a:ln/>
        </p:spPr>
        <p:txBody>
          <a:bodyPr/>
          <a:lstStyle/>
          <a:p>
            <a:r>
              <a:rPr lang="en-US" sz="3200" dirty="0" smtClean="0"/>
              <a:t>Message Sequence Chart</a:t>
            </a:r>
            <a:endParaRPr lang="en-US" sz="3200" dirty="0"/>
          </a:p>
        </p:txBody>
      </p:sp>
      <p:sp>
        <p:nvSpPr>
          <p:cNvPr id="4099" name="Rectangle 3"/>
          <p:cNvSpPr>
            <a:spLocks noGrp="1" noChangeArrowheads="1"/>
          </p:cNvSpPr>
          <p:nvPr>
            <p:ph type="body" idx="1"/>
          </p:nvPr>
        </p:nvSpPr>
        <p:spPr>
          <a:xfrm>
            <a:off x="685800" y="1189112"/>
            <a:ext cx="7772400" cy="1303784"/>
          </a:xfrm>
          <a:ln/>
        </p:spPr>
        <p:txBody>
          <a:bodyPr/>
          <a:lstStyle/>
          <a:p>
            <a:r>
              <a:rPr lang="en-US" sz="2400" dirty="0" smtClean="0">
                <a:latin typeface="+mj-lt"/>
              </a:rPr>
              <a:t>Devices mainly target uplink communications, but support for downlink communications is required.</a:t>
            </a:r>
          </a:p>
          <a:p>
            <a:r>
              <a:rPr lang="en-US" sz="2400" dirty="0" smtClean="0">
                <a:latin typeface="+mj-lt"/>
              </a:rPr>
              <a:t>Non-Beacon enabled, networks</a:t>
            </a:r>
            <a:endParaRPr lang="en-US" sz="2400" dirty="0">
              <a:latin typeface="+mj-lt"/>
            </a:endParaRPr>
          </a:p>
        </p:txBody>
      </p:sp>
      <p:sp>
        <p:nvSpPr>
          <p:cNvPr id="7"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9" name="Oval 8"/>
          <p:cNvSpPr/>
          <p:nvPr/>
        </p:nvSpPr>
        <p:spPr>
          <a:xfrm>
            <a:off x="2195736" y="3877097"/>
            <a:ext cx="1296144" cy="427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1187624" y="2647945"/>
            <a:ext cx="136815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Coordinator</a:t>
            </a:r>
            <a:endParaRPr lang="en-GB" dirty="0">
              <a:solidFill>
                <a:schemeClr val="tx1"/>
              </a:solidFill>
            </a:endParaRPr>
          </a:p>
        </p:txBody>
      </p:sp>
      <p:sp>
        <p:nvSpPr>
          <p:cNvPr id="11" name="Rectangle 10"/>
          <p:cNvSpPr/>
          <p:nvPr/>
        </p:nvSpPr>
        <p:spPr>
          <a:xfrm>
            <a:off x="3275856" y="2647945"/>
            <a:ext cx="136815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DEV</a:t>
            </a:r>
            <a:endParaRPr lang="en-GB" dirty="0">
              <a:solidFill>
                <a:schemeClr val="tx1"/>
              </a:solidFill>
            </a:endParaRPr>
          </a:p>
        </p:txBody>
      </p:sp>
      <p:cxnSp>
        <p:nvCxnSpPr>
          <p:cNvPr id="12" name="Straight Connector 11"/>
          <p:cNvCxnSpPr>
            <a:stCxn id="10" idx="2"/>
          </p:cNvCxnSpPr>
          <p:nvPr/>
        </p:nvCxnSpPr>
        <p:spPr>
          <a:xfrm>
            <a:off x="1871700" y="3079993"/>
            <a:ext cx="0" cy="9361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871700" y="4168497"/>
            <a:ext cx="0" cy="20162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871700" y="3437557"/>
            <a:ext cx="210295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27784" y="3152001"/>
            <a:ext cx="1008112" cy="369332"/>
          </a:xfrm>
          <a:prstGeom prst="rect">
            <a:avLst/>
          </a:prstGeom>
          <a:noFill/>
        </p:spPr>
        <p:txBody>
          <a:bodyPr wrap="square" rtlCol="0">
            <a:spAutoFit/>
          </a:bodyPr>
          <a:lstStyle/>
          <a:p>
            <a:r>
              <a:rPr lang="en-GB" dirty="0" smtClean="0"/>
              <a:t>Data</a:t>
            </a:r>
            <a:endParaRPr lang="en-GB" dirty="0"/>
          </a:p>
        </p:txBody>
      </p:sp>
      <p:cxnSp>
        <p:nvCxnSpPr>
          <p:cNvPr id="16" name="Straight Arrow Connector 15"/>
          <p:cNvCxnSpPr/>
          <p:nvPr/>
        </p:nvCxnSpPr>
        <p:spPr>
          <a:xfrm>
            <a:off x="1871700" y="3728065"/>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051720" y="3430741"/>
            <a:ext cx="2088232" cy="369332"/>
          </a:xfrm>
          <a:prstGeom prst="rect">
            <a:avLst/>
          </a:prstGeom>
          <a:noFill/>
        </p:spPr>
        <p:txBody>
          <a:bodyPr wrap="square" rtlCol="0">
            <a:spAutoFit/>
          </a:bodyPr>
          <a:lstStyle/>
          <a:p>
            <a:r>
              <a:rPr lang="en-GB" dirty="0" smtClean="0"/>
              <a:t>Acknowledgment</a:t>
            </a:r>
            <a:endParaRPr lang="en-GB" dirty="0"/>
          </a:p>
        </p:txBody>
      </p:sp>
      <p:cxnSp>
        <p:nvCxnSpPr>
          <p:cNvPr id="18" name="Straight Connector 17"/>
          <p:cNvCxnSpPr/>
          <p:nvPr/>
        </p:nvCxnSpPr>
        <p:spPr>
          <a:xfrm>
            <a:off x="3980830" y="3079993"/>
            <a:ext cx="0" cy="93610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763688" y="3944089"/>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1763688" y="4096489"/>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3880228" y="4088105"/>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880228" y="3944089"/>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988240" y="4160113"/>
            <a:ext cx="0" cy="20162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411760" y="3934797"/>
            <a:ext cx="1512168" cy="369332"/>
          </a:xfrm>
          <a:prstGeom prst="rect">
            <a:avLst/>
          </a:prstGeom>
          <a:noFill/>
        </p:spPr>
        <p:txBody>
          <a:bodyPr wrap="square" rtlCol="0">
            <a:spAutoFit/>
          </a:bodyPr>
          <a:lstStyle/>
          <a:p>
            <a:r>
              <a:rPr lang="en-GB" dirty="0" smtClean="0"/>
              <a:t>Contention</a:t>
            </a:r>
            <a:endParaRPr lang="en-GB" dirty="0"/>
          </a:p>
        </p:txBody>
      </p:sp>
      <p:cxnSp>
        <p:nvCxnSpPr>
          <p:cNvPr id="25" name="Straight Arrow Connector 24"/>
          <p:cNvCxnSpPr/>
          <p:nvPr/>
        </p:nvCxnSpPr>
        <p:spPr>
          <a:xfrm flipH="1">
            <a:off x="1878426" y="4592161"/>
            <a:ext cx="210295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123728" y="4294837"/>
            <a:ext cx="1584176" cy="369332"/>
          </a:xfrm>
          <a:prstGeom prst="rect">
            <a:avLst/>
          </a:prstGeom>
          <a:noFill/>
        </p:spPr>
        <p:txBody>
          <a:bodyPr wrap="square" rtlCol="0">
            <a:spAutoFit/>
          </a:bodyPr>
          <a:lstStyle/>
          <a:p>
            <a:r>
              <a:rPr lang="en-GB" dirty="0" smtClean="0"/>
              <a:t>Data Request</a:t>
            </a:r>
            <a:endParaRPr lang="en-GB" dirty="0"/>
          </a:p>
        </p:txBody>
      </p:sp>
      <p:cxnSp>
        <p:nvCxnSpPr>
          <p:cNvPr id="27" name="Straight Arrow Connector 26"/>
          <p:cNvCxnSpPr/>
          <p:nvPr/>
        </p:nvCxnSpPr>
        <p:spPr>
          <a:xfrm>
            <a:off x="1873520" y="4952201"/>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053540" y="4654877"/>
            <a:ext cx="2088232" cy="369332"/>
          </a:xfrm>
          <a:prstGeom prst="rect">
            <a:avLst/>
          </a:prstGeom>
          <a:noFill/>
        </p:spPr>
        <p:txBody>
          <a:bodyPr wrap="square" rtlCol="0">
            <a:spAutoFit/>
          </a:bodyPr>
          <a:lstStyle/>
          <a:p>
            <a:r>
              <a:rPr lang="en-GB" dirty="0" smtClean="0"/>
              <a:t>Acknowledgment</a:t>
            </a:r>
            <a:endParaRPr lang="en-GB" dirty="0"/>
          </a:p>
        </p:txBody>
      </p:sp>
      <p:cxnSp>
        <p:nvCxnSpPr>
          <p:cNvPr id="29" name="Straight Arrow Connector 28"/>
          <p:cNvCxnSpPr/>
          <p:nvPr/>
        </p:nvCxnSpPr>
        <p:spPr>
          <a:xfrm>
            <a:off x="1871700" y="5393541"/>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051720" y="5096217"/>
            <a:ext cx="2088232" cy="369332"/>
          </a:xfrm>
          <a:prstGeom prst="rect">
            <a:avLst/>
          </a:prstGeom>
          <a:noFill/>
        </p:spPr>
        <p:txBody>
          <a:bodyPr wrap="square" rtlCol="0">
            <a:spAutoFit/>
          </a:bodyPr>
          <a:lstStyle/>
          <a:p>
            <a:r>
              <a:rPr lang="en-GB" dirty="0" smtClean="0"/>
              <a:t>Data (if exists)</a:t>
            </a:r>
            <a:endParaRPr lang="en-GB" dirty="0"/>
          </a:p>
        </p:txBody>
      </p:sp>
      <p:cxnSp>
        <p:nvCxnSpPr>
          <p:cNvPr id="31" name="Straight Arrow Connector 30"/>
          <p:cNvCxnSpPr/>
          <p:nvPr/>
        </p:nvCxnSpPr>
        <p:spPr>
          <a:xfrm flipH="1">
            <a:off x="1882066" y="5753581"/>
            <a:ext cx="210295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882066" y="5456257"/>
            <a:ext cx="2214186" cy="276999"/>
          </a:xfrm>
          <a:prstGeom prst="rect">
            <a:avLst/>
          </a:prstGeom>
          <a:noFill/>
        </p:spPr>
        <p:txBody>
          <a:bodyPr wrap="square" rtlCol="0">
            <a:spAutoFit/>
          </a:bodyPr>
          <a:lstStyle/>
          <a:p>
            <a:r>
              <a:rPr lang="en-GB" dirty="0" smtClean="0"/>
              <a:t>Acknowledgment (if Data sent)</a:t>
            </a:r>
            <a:endParaRPr lang="en-GB" dirty="0"/>
          </a:p>
        </p:txBody>
      </p:sp>
      <p:sp>
        <p:nvSpPr>
          <p:cNvPr id="33" name="TextBox 32"/>
          <p:cNvSpPr txBox="1"/>
          <p:nvPr/>
        </p:nvSpPr>
        <p:spPr>
          <a:xfrm>
            <a:off x="1835696" y="6165304"/>
            <a:ext cx="2316442" cy="276999"/>
          </a:xfrm>
          <a:prstGeom prst="rect">
            <a:avLst/>
          </a:prstGeom>
          <a:noFill/>
        </p:spPr>
        <p:txBody>
          <a:bodyPr wrap="square" rtlCol="0">
            <a:spAutoFit/>
          </a:bodyPr>
          <a:lstStyle/>
          <a:p>
            <a:r>
              <a:rPr lang="en-GB" dirty="0" smtClean="0"/>
              <a:t>IEEE 802.15.4 with data polling</a:t>
            </a:r>
            <a:endParaRPr lang="en-GB" dirty="0"/>
          </a:p>
        </p:txBody>
      </p:sp>
      <p:cxnSp>
        <p:nvCxnSpPr>
          <p:cNvPr id="34" name="Straight Connector 33"/>
          <p:cNvCxnSpPr/>
          <p:nvPr/>
        </p:nvCxnSpPr>
        <p:spPr>
          <a:xfrm>
            <a:off x="1708772" y="6176337"/>
            <a:ext cx="317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834828" y="6176337"/>
            <a:ext cx="317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5652120" y="2647945"/>
            <a:ext cx="136815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Coordinator</a:t>
            </a:r>
            <a:endParaRPr lang="en-GB" dirty="0">
              <a:solidFill>
                <a:schemeClr val="tx1"/>
              </a:solidFill>
            </a:endParaRPr>
          </a:p>
        </p:txBody>
      </p:sp>
      <p:sp>
        <p:nvSpPr>
          <p:cNvPr id="37" name="Rectangle 36"/>
          <p:cNvSpPr/>
          <p:nvPr/>
        </p:nvSpPr>
        <p:spPr>
          <a:xfrm>
            <a:off x="7740352" y="2647945"/>
            <a:ext cx="136815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DEV</a:t>
            </a:r>
            <a:endParaRPr lang="en-GB" dirty="0">
              <a:solidFill>
                <a:schemeClr val="tx1"/>
              </a:solidFill>
            </a:endParaRPr>
          </a:p>
        </p:txBody>
      </p:sp>
      <p:cxnSp>
        <p:nvCxnSpPr>
          <p:cNvPr id="38" name="Straight Arrow Connector 37"/>
          <p:cNvCxnSpPr/>
          <p:nvPr/>
        </p:nvCxnSpPr>
        <p:spPr>
          <a:xfrm flipH="1">
            <a:off x="6336196" y="3437557"/>
            <a:ext cx="210295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588224" y="3152001"/>
            <a:ext cx="1836204" cy="369332"/>
          </a:xfrm>
          <a:prstGeom prst="rect">
            <a:avLst/>
          </a:prstGeom>
          <a:noFill/>
        </p:spPr>
        <p:txBody>
          <a:bodyPr wrap="square" rtlCol="0">
            <a:spAutoFit/>
          </a:bodyPr>
          <a:lstStyle/>
          <a:p>
            <a:r>
              <a:rPr lang="en-GB" dirty="0" smtClean="0"/>
              <a:t>Data (Imp-</a:t>
            </a:r>
            <a:r>
              <a:rPr lang="en-GB" dirty="0" err="1" smtClean="0"/>
              <a:t>Ack</a:t>
            </a:r>
            <a:r>
              <a:rPr lang="en-GB" dirty="0" smtClean="0"/>
              <a:t>)</a:t>
            </a:r>
            <a:endParaRPr lang="en-GB" dirty="0"/>
          </a:p>
        </p:txBody>
      </p:sp>
      <p:cxnSp>
        <p:nvCxnSpPr>
          <p:cNvPr id="40" name="Straight Arrow Connector 39"/>
          <p:cNvCxnSpPr/>
          <p:nvPr/>
        </p:nvCxnSpPr>
        <p:spPr>
          <a:xfrm>
            <a:off x="6336196" y="4025389"/>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516216" y="3801814"/>
            <a:ext cx="1926293" cy="646331"/>
          </a:xfrm>
          <a:prstGeom prst="rect">
            <a:avLst/>
          </a:prstGeom>
          <a:noFill/>
        </p:spPr>
        <p:txBody>
          <a:bodyPr wrap="square" rtlCol="0">
            <a:spAutoFit/>
          </a:bodyPr>
          <a:lstStyle/>
          <a:p>
            <a:r>
              <a:rPr lang="en-GB" dirty="0"/>
              <a:t>Data (if exists</a:t>
            </a:r>
            <a:r>
              <a:rPr lang="en-GB" dirty="0" smtClean="0"/>
              <a:t>) or</a:t>
            </a:r>
            <a:endParaRPr lang="en-GB" dirty="0"/>
          </a:p>
          <a:p>
            <a:r>
              <a:rPr lang="en-GB" dirty="0" smtClean="0"/>
              <a:t>Acknowledgment</a:t>
            </a:r>
            <a:endParaRPr lang="en-GB" dirty="0"/>
          </a:p>
        </p:txBody>
      </p:sp>
      <p:cxnSp>
        <p:nvCxnSpPr>
          <p:cNvPr id="42" name="Straight Connector 41"/>
          <p:cNvCxnSpPr/>
          <p:nvPr/>
        </p:nvCxnSpPr>
        <p:spPr>
          <a:xfrm>
            <a:off x="6322463" y="3079993"/>
            <a:ext cx="0" cy="20162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442509" y="3082501"/>
            <a:ext cx="0" cy="20162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6346562" y="4664169"/>
            <a:ext cx="210295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372200" y="4448145"/>
            <a:ext cx="2113870" cy="276999"/>
          </a:xfrm>
          <a:prstGeom prst="rect">
            <a:avLst/>
          </a:prstGeom>
          <a:noFill/>
        </p:spPr>
        <p:txBody>
          <a:bodyPr wrap="square" rtlCol="0">
            <a:spAutoFit/>
          </a:bodyPr>
          <a:lstStyle/>
          <a:p>
            <a:r>
              <a:rPr lang="en-GB" dirty="0" smtClean="0"/>
              <a:t>Acknowledgment (if Data sent)</a:t>
            </a:r>
            <a:endParaRPr lang="en-GB" dirty="0"/>
          </a:p>
        </p:txBody>
      </p:sp>
      <p:cxnSp>
        <p:nvCxnSpPr>
          <p:cNvPr id="46" name="Straight Connector 45"/>
          <p:cNvCxnSpPr/>
          <p:nvPr/>
        </p:nvCxnSpPr>
        <p:spPr>
          <a:xfrm>
            <a:off x="6163808" y="5098725"/>
            <a:ext cx="317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8287138" y="5096217"/>
            <a:ext cx="3173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516216" y="5230941"/>
            <a:ext cx="1944216" cy="369332"/>
          </a:xfrm>
          <a:prstGeom prst="rect">
            <a:avLst/>
          </a:prstGeom>
          <a:noFill/>
        </p:spPr>
        <p:txBody>
          <a:bodyPr wrap="square" rtlCol="0">
            <a:spAutoFit/>
          </a:bodyPr>
          <a:lstStyle/>
          <a:p>
            <a:r>
              <a:rPr lang="en-GB" dirty="0" smtClean="0"/>
              <a:t>Our Proposal MAC</a:t>
            </a:r>
            <a:endParaRPr lang="en-GB" dirty="0"/>
          </a:p>
        </p:txBody>
      </p:sp>
      <p:pic>
        <p:nvPicPr>
          <p:cNvPr id="410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55" y="3152001"/>
            <a:ext cx="1712933" cy="405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743" y="3584049"/>
            <a:ext cx="1134945" cy="410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772" y="4304129"/>
            <a:ext cx="1669916" cy="419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743" y="4723300"/>
            <a:ext cx="1134945" cy="410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9"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55" y="5136722"/>
            <a:ext cx="1712933" cy="405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742" y="5554975"/>
            <a:ext cx="1134945" cy="410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32040" y="3152001"/>
            <a:ext cx="1349659" cy="433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4"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15713" y="4016097"/>
            <a:ext cx="965986" cy="423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3"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34349" y="3582308"/>
            <a:ext cx="1349659" cy="433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932040" y="3955122"/>
            <a:ext cx="312906" cy="276999"/>
          </a:xfrm>
          <a:prstGeom prst="rect">
            <a:avLst/>
          </a:prstGeom>
        </p:spPr>
        <p:txBody>
          <a:bodyPr wrap="none">
            <a:spAutoFit/>
          </a:bodyPr>
          <a:lstStyle/>
          <a:p>
            <a:r>
              <a:rPr lang="en-GB" dirty="0" smtClean="0"/>
              <a:t>or</a:t>
            </a:r>
            <a:endParaRPr lang="en-GB" dirty="0"/>
          </a:p>
        </p:txBody>
      </p:sp>
      <p:pic>
        <p:nvPicPr>
          <p:cNvPr id="85"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16356" y="4464329"/>
            <a:ext cx="965986" cy="423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008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Frame Format Comparison</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6</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grpSp>
        <p:nvGrpSpPr>
          <p:cNvPr id="56" name="Group 55"/>
          <p:cNvGrpSpPr/>
          <p:nvPr/>
        </p:nvGrpSpPr>
        <p:grpSpPr>
          <a:xfrm>
            <a:off x="1331640" y="1843915"/>
            <a:ext cx="6552728" cy="1441069"/>
            <a:chOff x="1979712" y="1560344"/>
            <a:chExt cx="6552728" cy="1441069"/>
          </a:xfrm>
        </p:grpSpPr>
        <p:sp>
          <p:nvSpPr>
            <p:cNvPr id="57" name="Rectangle 56"/>
            <p:cNvSpPr/>
            <p:nvPr/>
          </p:nvSpPr>
          <p:spPr>
            <a:xfrm>
              <a:off x="1979712" y="1560344"/>
              <a:ext cx="157644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Octets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4</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8" name="Rectangle 57"/>
            <p:cNvSpPr/>
            <p:nvPr/>
          </p:nvSpPr>
          <p:spPr>
            <a:xfrm>
              <a:off x="1979712" y="1978867"/>
              <a:ext cx="1576440" cy="730052"/>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Preamble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(32 symbols)</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59" name="Rectangle 58"/>
            <p:cNvSpPr/>
            <p:nvPr/>
          </p:nvSpPr>
          <p:spPr>
            <a:xfrm>
              <a:off x="3556152" y="1560345"/>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0" name="Rectangle 59"/>
            <p:cNvSpPr/>
            <p:nvPr/>
          </p:nvSpPr>
          <p:spPr>
            <a:xfrm>
              <a:off x="3556152" y="1980292"/>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ysClr val="window" lastClr="FFFFFF"/>
                  </a:solidFill>
                  <a:effectLst/>
                  <a:uLnTx/>
                  <a:uFillTx/>
                  <a:latin typeface="Calibri"/>
                  <a:ea typeface="+mn-ea"/>
                  <a:cs typeface="+mn-cs"/>
                </a:rPr>
                <a:t>S F D</a:t>
              </a:r>
              <a:endParaRPr kumimoji="0" lang="en-GB" sz="1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1" name="Rectangle 60"/>
            <p:cNvSpPr/>
            <p:nvPr/>
          </p:nvSpPr>
          <p:spPr>
            <a:xfrm>
              <a:off x="3937152" y="1560346"/>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2" name="Rectangle 61"/>
            <p:cNvSpPr/>
            <p:nvPr/>
          </p:nvSpPr>
          <p:spPr>
            <a:xfrm>
              <a:off x="3937152" y="1980293"/>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Len + Res</a:t>
              </a:r>
              <a:endParaRPr kumimoji="0" lang="en-GB" sz="105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3" name="Rectangle 62"/>
            <p:cNvSpPr/>
            <p:nvPr/>
          </p:nvSpPr>
          <p:spPr>
            <a:xfrm>
              <a:off x="1979712" y="2717466"/>
              <a:ext cx="195744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SHR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4" name="Rectangle 63"/>
            <p:cNvSpPr/>
            <p:nvPr/>
          </p:nvSpPr>
          <p:spPr>
            <a:xfrm>
              <a:off x="3937152" y="2717465"/>
              <a:ext cx="381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PHR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grpSp>
          <p:nvGrpSpPr>
            <p:cNvPr id="65" name="Group 64"/>
            <p:cNvGrpSpPr/>
            <p:nvPr/>
          </p:nvGrpSpPr>
          <p:grpSpPr>
            <a:xfrm>
              <a:off x="4318152" y="1560347"/>
              <a:ext cx="4214288" cy="1435864"/>
              <a:chOff x="395536" y="1560347"/>
              <a:chExt cx="4214288" cy="1435864"/>
            </a:xfrm>
          </p:grpSpPr>
          <p:sp>
            <p:nvSpPr>
              <p:cNvPr id="66" name="Rectangle 65"/>
              <p:cNvSpPr/>
              <p:nvPr/>
            </p:nvSpPr>
            <p:spPr>
              <a:xfrm>
                <a:off x="395536" y="1561253"/>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7" name="Rectangle 66"/>
              <p:cNvSpPr/>
              <p:nvPr/>
            </p:nvSpPr>
            <p:spPr>
              <a:xfrm>
                <a:off x="395536" y="1988840"/>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Frame Control</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8" name="Rectangle 67"/>
              <p:cNvSpPr/>
              <p:nvPr/>
            </p:nvSpPr>
            <p:spPr>
              <a:xfrm>
                <a:off x="1149800" y="1565338"/>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9" name="Rectangle 68"/>
              <p:cNvSpPr/>
              <p:nvPr/>
            </p:nvSpPr>
            <p:spPr>
              <a:xfrm>
                <a:off x="1149572" y="1992395"/>
                <a:ext cx="381000" cy="71652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Sequence number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0" name="Rectangle 69"/>
              <p:cNvSpPr/>
              <p:nvPr/>
            </p:nvSpPr>
            <p:spPr>
              <a:xfrm>
                <a:off x="1539118" y="1560347"/>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71" name="Rectangle 70"/>
              <p:cNvSpPr/>
              <p:nvPr/>
            </p:nvSpPr>
            <p:spPr>
              <a:xfrm>
                <a:off x="1539118" y="1988840"/>
                <a:ext cx="762000" cy="50405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Source PAN Identifier</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2" name="Rectangle 71"/>
              <p:cNvSpPr/>
              <p:nvPr/>
            </p:nvSpPr>
            <p:spPr>
              <a:xfrm>
                <a:off x="2305568" y="1565338"/>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73" name="Rectangle 72"/>
              <p:cNvSpPr/>
              <p:nvPr/>
            </p:nvSpPr>
            <p:spPr>
              <a:xfrm>
                <a:off x="2305568" y="1993831"/>
                <a:ext cx="762000" cy="50405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Source Address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4" name="Rectangle 73"/>
              <p:cNvSpPr/>
              <p:nvPr/>
            </p:nvSpPr>
            <p:spPr>
              <a:xfrm>
                <a:off x="1539118" y="2498947"/>
                <a:ext cx="1528450" cy="209974"/>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Addressing Field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75" name="Rectangle 74"/>
              <p:cNvSpPr/>
              <p:nvPr/>
            </p:nvSpPr>
            <p:spPr>
              <a:xfrm>
                <a:off x="3072828" y="1565338"/>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(Variable)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76" name="Rectangle 75"/>
              <p:cNvSpPr/>
              <p:nvPr/>
            </p:nvSpPr>
            <p:spPr>
              <a:xfrm>
                <a:off x="3072828" y="1992925"/>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Frame Payload</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7" name="Rectangle 76"/>
              <p:cNvSpPr/>
              <p:nvPr/>
            </p:nvSpPr>
            <p:spPr>
              <a:xfrm>
                <a:off x="3847824" y="1565338"/>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8" name="Rectangle 77"/>
              <p:cNvSpPr/>
              <p:nvPr/>
            </p:nvSpPr>
            <p:spPr>
              <a:xfrm>
                <a:off x="3847824" y="1992925"/>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FCS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9" name="Rectangle 78"/>
              <p:cNvSpPr/>
              <p:nvPr/>
            </p:nvSpPr>
            <p:spPr>
              <a:xfrm>
                <a:off x="396118" y="2713005"/>
                <a:ext cx="2676710" cy="28320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MHR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0" name="Rectangle 79"/>
              <p:cNvSpPr/>
              <p:nvPr/>
            </p:nvSpPr>
            <p:spPr>
              <a:xfrm>
                <a:off x="3072828" y="2712263"/>
                <a:ext cx="762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MAC Payload</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1" name="Rectangle 80"/>
              <p:cNvSpPr/>
              <p:nvPr/>
            </p:nvSpPr>
            <p:spPr>
              <a:xfrm>
                <a:off x="3843374" y="2717467"/>
                <a:ext cx="766450" cy="278744"/>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MFR</a:t>
                </a:r>
                <a:endParaRPr kumimoji="0" lang="en-GB" sz="1100" b="0" i="0" u="none" strike="noStrike" kern="0" cap="none" spc="0" normalizeH="0" baseline="0" noProof="0" dirty="0">
                  <a:ln>
                    <a:noFill/>
                  </a:ln>
                  <a:solidFill>
                    <a:sysClr val="window" lastClr="FFFFFF"/>
                  </a:solidFill>
                  <a:effectLst/>
                  <a:uLnTx/>
                  <a:uFillTx/>
                  <a:latin typeface="Calibri"/>
                  <a:ea typeface="+mn-ea"/>
                  <a:cs typeface="+mn-cs"/>
                </a:endParaRPr>
              </a:p>
            </p:txBody>
          </p:sp>
        </p:grpSp>
      </p:grpSp>
      <p:sp>
        <p:nvSpPr>
          <p:cNvPr id="82" name="Rectangle 81"/>
          <p:cNvSpPr/>
          <p:nvPr/>
        </p:nvSpPr>
        <p:spPr>
          <a:xfrm>
            <a:off x="467544" y="1479577"/>
            <a:ext cx="8034571" cy="33855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latin typeface="+mj-lt"/>
              </a:rPr>
              <a:t>IEEE 802.15.4-2006 Data Frame in the scenario: MHR + MAC payload efficiency 2/9 = 22.2%</a:t>
            </a:r>
            <a:endParaRPr kumimoji="0" lang="en-GB" sz="1600" b="0" i="0" u="none" strike="noStrike" kern="0" cap="none" spc="0" normalizeH="0" baseline="0" noProof="0" dirty="0">
              <a:ln>
                <a:noFill/>
              </a:ln>
              <a:solidFill>
                <a:sysClr val="windowText" lastClr="000000"/>
              </a:solidFill>
              <a:effectLst/>
              <a:uLnTx/>
              <a:uFillTx/>
              <a:latin typeface="+mj-lt"/>
            </a:endParaRPr>
          </a:p>
        </p:txBody>
      </p:sp>
      <p:sp>
        <p:nvSpPr>
          <p:cNvPr id="83" name="Rectangle 82"/>
          <p:cNvSpPr/>
          <p:nvPr/>
        </p:nvSpPr>
        <p:spPr>
          <a:xfrm>
            <a:off x="467544" y="3351785"/>
            <a:ext cx="7795724" cy="33855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rPr>
              <a:t>Our proposal MAC Data Frame in the scenario</a:t>
            </a:r>
            <a:r>
              <a:rPr kumimoji="0" lang="en-GB" sz="1600" b="0" i="0" u="none" strike="noStrike" kern="0" cap="none" spc="0" normalizeH="0" baseline="0" noProof="0" dirty="0">
                <a:ln>
                  <a:noFill/>
                </a:ln>
                <a:solidFill>
                  <a:sysClr val="windowText" lastClr="000000"/>
                </a:solidFill>
                <a:effectLst/>
                <a:uLnTx/>
                <a:uFillTx/>
              </a:rPr>
              <a:t>: </a:t>
            </a:r>
            <a:r>
              <a:rPr kumimoji="0" lang="en-GB" sz="1600" b="0" i="0" u="none" strike="noStrike" kern="0" cap="none" spc="0" normalizeH="0" baseline="0" noProof="0" dirty="0" smtClean="0">
                <a:ln>
                  <a:noFill/>
                </a:ln>
                <a:solidFill>
                  <a:sysClr val="windowText" lastClr="000000"/>
                </a:solidFill>
                <a:effectLst/>
                <a:uLnTx/>
                <a:uFillTx/>
              </a:rPr>
              <a:t>MHR + MAC payload </a:t>
            </a:r>
            <a:r>
              <a:rPr kumimoji="0" lang="en-GB" sz="1600" b="0" i="0" u="none" strike="noStrike" kern="0" cap="none" spc="0" normalizeH="0" baseline="0" noProof="0" dirty="0">
                <a:ln>
                  <a:noFill/>
                </a:ln>
                <a:solidFill>
                  <a:sysClr val="windowText" lastClr="000000"/>
                </a:solidFill>
                <a:effectLst/>
                <a:uLnTx/>
                <a:uFillTx/>
              </a:rPr>
              <a:t>efficiency </a:t>
            </a:r>
            <a:r>
              <a:rPr kumimoji="0" lang="en-GB" sz="1600" b="0" i="0" u="none" strike="noStrike" kern="0" cap="none" spc="0" normalizeH="0" baseline="0" noProof="0" dirty="0" smtClean="0">
                <a:ln>
                  <a:noFill/>
                </a:ln>
                <a:solidFill>
                  <a:sysClr val="windowText" lastClr="000000"/>
                </a:solidFill>
                <a:effectLst/>
                <a:uLnTx/>
                <a:uFillTx/>
              </a:rPr>
              <a:t>2/5 </a:t>
            </a:r>
            <a:r>
              <a:rPr kumimoji="0" lang="en-GB" sz="1600" b="0" i="0" u="none" strike="noStrike" kern="0" cap="none" spc="0" normalizeH="0" baseline="0" noProof="0" dirty="0">
                <a:ln>
                  <a:noFill/>
                </a:ln>
                <a:solidFill>
                  <a:sysClr val="windowText" lastClr="000000"/>
                </a:solidFill>
                <a:effectLst/>
                <a:uLnTx/>
                <a:uFillTx/>
              </a:rPr>
              <a:t>= </a:t>
            </a:r>
            <a:r>
              <a:rPr kumimoji="0" lang="en-GB" sz="1600" b="0" i="0" u="none" strike="noStrike" kern="0" cap="none" spc="0" normalizeH="0" baseline="0" noProof="0" dirty="0" smtClean="0">
                <a:ln>
                  <a:noFill/>
                </a:ln>
                <a:solidFill>
                  <a:sysClr val="windowText" lastClr="000000"/>
                </a:solidFill>
                <a:effectLst/>
                <a:uLnTx/>
                <a:uFillTx/>
              </a:rPr>
              <a:t>40%</a:t>
            </a:r>
            <a:endParaRPr kumimoji="0" lang="en-GB" sz="1600" b="0" i="0" u="none" strike="noStrike" kern="0" cap="none" spc="0" normalizeH="0" baseline="0" noProof="0" dirty="0">
              <a:ln>
                <a:noFill/>
              </a:ln>
              <a:solidFill>
                <a:sysClr val="windowText" lastClr="000000"/>
              </a:solidFill>
              <a:effectLst/>
              <a:uLnTx/>
              <a:uFillTx/>
            </a:endParaRPr>
          </a:p>
        </p:txBody>
      </p:sp>
      <p:grpSp>
        <p:nvGrpSpPr>
          <p:cNvPr id="84" name="Group 83"/>
          <p:cNvGrpSpPr/>
          <p:nvPr/>
        </p:nvGrpSpPr>
        <p:grpSpPr>
          <a:xfrm>
            <a:off x="1331640" y="3716123"/>
            <a:ext cx="5001926" cy="1441069"/>
            <a:chOff x="1331640" y="3716123"/>
            <a:chExt cx="5001926" cy="1441069"/>
          </a:xfrm>
        </p:grpSpPr>
        <p:sp>
          <p:nvSpPr>
            <p:cNvPr id="85" name="Rectangle 84"/>
            <p:cNvSpPr/>
            <p:nvPr/>
          </p:nvSpPr>
          <p:spPr>
            <a:xfrm>
              <a:off x="1331640" y="3716123"/>
              <a:ext cx="157644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Octets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4</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6" name="Rectangle 85"/>
            <p:cNvSpPr/>
            <p:nvPr/>
          </p:nvSpPr>
          <p:spPr>
            <a:xfrm>
              <a:off x="1331640" y="4134646"/>
              <a:ext cx="1576440" cy="730052"/>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Preamble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(32 symbols)</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7" name="Rectangle 86"/>
            <p:cNvSpPr/>
            <p:nvPr/>
          </p:nvSpPr>
          <p:spPr>
            <a:xfrm>
              <a:off x="2908080" y="3716124"/>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8" name="Rectangle 87"/>
            <p:cNvSpPr/>
            <p:nvPr/>
          </p:nvSpPr>
          <p:spPr>
            <a:xfrm>
              <a:off x="2908080" y="4136071"/>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ysClr val="window" lastClr="FFFFFF"/>
                  </a:solidFill>
                  <a:effectLst/>
                  <a:uLnTx/>
                  <a:uFillTx/>
                  <a:latin typeface="Calibri"/>
                  <a:ea typeface="+mn-ea"/>
                  <a:cs typeface="+mn-cs"/>
                </a:rPr>
                <a:t>S F D</a:t>
              </a:r>
              <a:endParaRPr kumimoji="0" lang="en-GB" sz="1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9" name="Rectangle 88"/>
            <p:cNvSpPr/>
            <p:nvPr/>
          </p:nvSpPr>
          <p:spPr>
            <a:xfrm>
              <a:off x="3289080" y="3716125"/>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0" name="Rectangle 89"/>
            <p:cNvSpPr/>
            <p:nvPr/>
          </p:nvSpPr>
          <p:spPr>
            <a:xfrm>
              <a:off x="3289080" y="4136072"/>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Len + Res</a:t>
              </a:r>
              <a:endParaRPr kumimoji="0" lang="en-GB" sz="105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1" name="Rectangle 90"/>
            <p:cNvSpPr/>
            <p:nvPr/>
          </p:nvSpPr>
          <p:spPr>
            <a:xfrm>
              <a:off x="1331640" y="4873245"/>
              <a:ext cx="195744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SHR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2" name="Rectangle 91"/>
            <p:cNvSpPr/>
            <p:nvPr/>
          </p:nvSpPr>
          <p:spPr>
            <a:xfrm>
              <a:off x="3289080" y="4873244"/>
              <a:ext cx="381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PHR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3" name="Rectangle 92"/>
            <p:cNvSpPr/>
            <p:nvPr/>
          </p:nvSpPr>
          <p:spPr>
            <a:xfrm>
              <a:off x="3670080" y="3717032"/>
              <a:ext cx="1135036" cy="209973"/>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3</a:t>
              </a:r>
            </a:p>
          </p:txBody>
        </p:sp>
        <p:sp>
          <p:nvSpPr>
            <p:cNvPr id="94" name="Rectangle 93"/>
            <p:cNvSpPr/>
            <p:nvPr/>
          </p:nvSpPr>
          <p:spPr>
            <a:xfrm>
              <a:off x="3670080" y="3933056"/>
              <a:ext cx="1135036" cy="1012572"/>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00" b="0" i="0" u="none" strike="noStrike" kern="0" cap="none" spc="0" normalizeH="0" baseline="0" noProof="0" dirty="0" err="1" smtClean="0">
                  <a:ln>
                    <a:noFill/>
                  </a:ln>
                  <a:solidFill>
                    <a:sysClr val="window" lastClr="FFFFFF"/>
                  </a:solidFill>
                  <a:effectLst/>
                  <a:uLnTx/>
                  <a:uFillTx/>
                  <a:latin typeface="Calibri"/>
                  <a:ea typeface="+mn-ea"/>
                  <a:cs typeface="+mn-cs"/>
                </a:rPr>
                <a:t>Ver</a:t>
              </a:r>
              <a:r>
                <a:rPr kumimoji="0" lang="en-GB" sz="1000" b="0" i="0" u="none" strike="noStrike" kern="0" cap="none" spc="0" normalizeH="0" baseline="0" noProof="0" dirty="0" smtClean="0">
                  <a:ln>
                    <a:noFill/>
                  </a:ln>
                  <a:solidFill>
                    <a:sysClr val="window" lastClr="FFFFFF"/>
                  </a:solidFill>
                  <a:effectLst/>
                  <a:uLnTx/>
                  <a:uFillTx/>
                  <a:latin typeface="Calibri"/>
                  <a:ea typeface="+mn-ea"/>
                  <a:cs typeface="+mn-cs"/>
                </a:rPr>
                <a:t>: 1bit; FF: 1 bit; ACK: 2bits; Source Address: </a:t>
              </a:r>
              <a:r>
                <a:rPr lang="en-GB" sz="1000" kern="0" dirty="0" smtClean="0">
                  <a:solidFill>
                    <a:sysClr val="window" lastClr="FFFFFF"/>
                  </a:solidFill>
                  <a:latin typeface="Calibri"/>
                </a:rPr>
                <a:t>8</a:t>
              </a:r>
              <a:r>
                <a:rPr kumimoji="0" lang="en-GB" sz="1000" b="0" i="0" u="none" strike="noStrike" kern="0" cap="none" spc="0" normalizeH="0" baseline="0" noProof="0" dirty="0" smtClean="0">
                  <a:ln>
                    <a:noFill/>
                  </a:ln>
                  <a:solidFill>
                    <a:sysClr val="window" lastClr="FFFFFF"/>
                  </a:solidFill>
                  <a:effectLst/>
                  <a:uLnTx/>
                  <a:uFillTx/>
                  <a:latin typeface="Calibri"/>
                  <a:ea typeface="+mn-ea"/>
                  <a:cs typeface="+mn-cs"/>
                </a:rPr>
                <a:t> bits; PANID: 6 bits;  R: 1 bit; </a:t>
              </a:r>
              <a:r>
                <a:rPr kumimoji="0" lang="en-GB" sz="1000" b="0" i="0" u="none" strike="noStrike" kern="0" cap="none" spc="0" normalizeH="0" baseline="0" noProof="0" dirty="0" err="1" smtClean="0">
                  <a:ln>
                    <a:noFill/>
                  </a:ln>
                  <a:solidFill>
                    <a:sysClr val="window" lastClr="FFFFFF"/>
                  </a:solidFill>
                  <a:effectLst/>
                  <a:uLnTx/>
                  <a:uFillTx/>
                  <a:latin typeface="Calibri"/>
                  <a:ea typeface="+mn-ea"/>
                  <a:cs typeface="+mn-cs"/>
                </a:rPr>
                <a:t>Seq</a:t>
              </a:r>
              <a:r>
                <a:rPr kumimoji="0" lang="en-GB" sz="1000" b="0" i="0" u="none" strike="noStrike" kern="0" cap="none" spc="0" normalizeH="0" baseline="0" noProof="0" dirty="0" smtClean="0">
                  <a:ln>
                    <a:noFill/>
                  </a:ln>
                  <a:solidFill>
                    <a:sysClr val="window" lastClr="FFFFFF"/>
                  </a:solidFill>
                  <a:effectLst/>
                  <a:uLnTx/>
                  <a:uFillTx/>
                  <a:latin typeface="Calibri"/>
                  <a:ea typeface="+mn-ea"/>
                  <a:cs typeface="+mn-cs"/>
                </a:rPr>
                <a:t>: 2 bits; Res: 1bit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5" name="Rectangle 94"/>
            <p:cNvSpPr/>
            <p:nvPr/>
          </p:nvSpPr>
          <p:spPr>
            <a:xfrm>
              <a:off x="3670662" y="4945628"/>
              <a:ext cx="1143000" cy="211564"/>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MHR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6" name="Rectangle 95"/>
            <p:cNvSpPr/>
            <p:nvPr/>
          </p:nvSpPr>
          <p:spPr>
            <a:xfrm>
              <a:off x="4805116" y="3717032"/>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(Variable)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97" name="Rectangle 96"/>
            <p:cNvSpPr/>
            <p:nvPr/>
          </p:nvSpPr>
          <p:spPr>
            <a:xfrm>
              <a:off x="4805116" y="4144619"/>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Frame Payload</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8" name="Rectangle 97"/>
            <p:cNvSpPr/>
            <p:nvPr/>
          </p:nvSpPr>
          <p:spPr>
            <a:xfrm>
              <a:off x="5571566" y="3717032"/>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9" name="Rectangle 98"/>
            <p:cNvSpPr/>
            <p:nvPr/>
          </p:nvSpPr>
          <p:spPr>
            <a:xfrm>
              <a:off x="5571566" y="4144619"/>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FCS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00" name="Rectangle 99"/>
            <p:cNvSpPr/>
            <p:nvPr/>
          </p:nvSpPr>
          <p:spPr>
            <a:xfrm>
              <a:off x="4805116" y="4873245"/>
              <a:ext cx="762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MAC Payload</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01" name="Rectangle 100"/>
            <p:cNvSpPr/>
            <p:nvPr/>
          </p:nvSpPr>
          <p:spPr>
            <a:xfrm>
              <a:off x="5567116" y="4869160"/>
              <a:ext cx="76645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MFR</a:t>
              </a:r>
              <a:endParaRPr kumimoji="0" lang="en-GB" sz="1100" b="0" i="0" u="none" strike="noStrike" kern="0" cap="none" spc="0" normalizeH="0" baseline="0" noProof="0" dirty="0">
                <a:ln>
                  <a:noFill/>
                </a:ln>
                <a:solidFill>
                  <a:sysClr val="window" lastClr="FFFFFF"/>
                </a:solidFill>
                <a:effectLst/>
                <a:uLnTx/>
                <a:uFillTx/>
                <a:latin typeface="Calibri"/>
                <a:ea typeface="+mn-ea"/>
                <a:cs typeface="+mn-cs"/>
              </a:endParaRPr>
            </a:p>
          </p:txBody>
        </p:sp>
      </p:grpSp>
      <p:sp>
        <p:nvSpPr>
          <p:cNvPr id="102" name="Rectangle 101"/>
          <p:cNvSpPr/>
          <p:nvPr/>
        </p:nvSpPr>
        <p:spPr>
          <a:xfrm>
            <a:off x="652101" y="5301208"/>
            <a:ext cx="8168371" cy="73866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err="1">
                <a:ln>
                  <a:noFill/>
                </a:ln>
                <a:solidFill>
                  <a:sysClr val="windowText" lastClr="000000"/>
                </a:solidFill>
                <a:effectLst/>
                <a:uLnTx/>
                <a:uFillTx/>
              </a:rPr>
              <a:t>Ver</a:t>
            </a:r>
            <a:r>
              <a:rPr kumimoji="0" lang="en-GB" sz="1400" b="0" i="0" u="none" strike="noStrike" kern="0" cap="none" spc="0" normalizeH="0" baseline="0" noProof="0" dirty="0">
                <a:ln>
                  <a:noFill/>
                </a:ln>
                <a:solidFill>
                  <a:sysClr val="windowText" lastClr="000000"/>
                </a:solidFill>
                <a:effectLst/>
                <a:uLnTx/>
                <a:uFillTx/>
              </a:rPr>
              <a:t> = Version, FF = frame format, ACK = </a:t>
            </a:r>
            <a:r>
              <a:rPr kumimoji="0" lang="en-GB" sz="1400" b="0" i="0" u="none" strike="noStrike" kern="0" cap="none" spc="0" normalizeH="0" baseline="0" noProof="0" dirty="0" err="1">
                <a:ln>
                  <a:noFill/>
                </a:ln>
                <a:solidFill>
                  <a:sysClr val="windowText" lastClr="000000"/>
                </a:solidFill>
                <a:effectLst/>
                <a:uLnTx/>
                <a:uFillTx/>
              </a:rPr>
              <a:t>Ack</a:t>
            </a:r>
            <a:r>
              <a:rPr kumimoji="0" lang="en-GB" sz="1400" b="0" i="0" u="none" strike="noStrike" kern="0" cap="none" spc="0" normalizeH="0" baseline="0" noProof="0" dirty="0">
                <a:ln>
                  <a:noFill/>
                </a:ln>
                <a:solidFill>
                  <a:sysClr val="windowText" lastClr="000000"/>
                </a:solidFill>
                <a:effectLst/>
                <a:uLnTx/>
                <a:uFillTx/>
              </a:rPr>
              <a:t> </a:t>
            </a:r>
            <a:r>
              <a:rPr kumimoji="0" lang="en-GB" sz="1400" b="0" i="0" u="none" strike="noStrike" kern="0" cap="none" spc="0" normalizeH="0" baseline="0" noProof="0" dirty="0" smtClean="0">
                <a:ln>
                  <a:noFill/>
                </a:ln>
                <a:solidFill>
                  <a:sysClr val="windowText" lastClr="000000"/>
                </a:solidFill>
                <a:effectLst/>
                <a:uLnTx/>
                <a:uFillTx/>
              </a:rPr>
              <a:t>policy (Imp-</a:t>
            </a:r>
            <a:r>
              <a:rPr kumimoji="0" lang="en-GB" sz="1400" b="0" i="0" u="none" strike="noStrike" kern="0" cap="none" spc="0" normalizeH="0" baseline="0" noProof="0" dirty="0" err="1" smtClean="0">
                <a:ln>
                  <a:noFill/>
                </a:ln>
                <a:solidFill>
                  <a:sysClr val="windowText" lastClr="000000"/>
                </a:solidFill>
                <a:effectLst/>
                <a:uLnTx/>
                <a:uFillTx/>
              </a:rPr>
              <a:t>Ack</a:t>
            </a:r>
            <a:r>
              <a:rPr kumimoji="0" lang="en-GB" sz="1400" b="0" i="0" u="none" strike="noStrike" kern="0" cap="none" spc="0" normalizeH="0" baseline="0" noProof="0" dirty="0" smtClean="0">
                <a:ln>
                  <a:noFill/>
                </a:ln>
                <a:solidFill>
                  <a:sysClr val="windowText" lastClr="000000"/>
                </a:solidFill>
                <a:effectLst/>
                <a:uLnTx/>
                <a:uFillTx/>
              </a:rPr>
              <a:t> for data frames, can be responded to either by data frame or by </a:t>
            </a:r>
            <a:r>
              <a:rPr kumimoji="0" lang="en-GB" sz="1400" b="0" i="0" u="none" strike="noStrike" kern="0" cap="none" spc="0" normalizeH="0" baseline="0" noProof="0" dirty="0" err="1" smtClean="0">
                <a:ln>
                  <a:noFill/>
                </a:ln>
                <a:solidFill>
                  <a:sysClr val="windowText" lastClr="000000"/>
                </a:solidFill>
                <a:effectLst/>
                <a:uLnTx/>
                <a:uFillTx/>
              </a:rPr>
              <a:t>Imm-Ack</a:t>
            </a:r>
            <a:r>
              <a:rPr kumimoji="0" lang="en-GB" sz="1400" b="0" i="0" u="none" strike="noStrike" kern="0" cap="none" spc="0" normalizeH="0" baseline="0" noProof="0" dirty="0" smtClean="0">
                <a:ln>
                  <a:noFill/>
                </a:ln>
                <a:solidFill>
                  <a:sysClr val="windowText" lastClr="000000"/>
                </a:solidFill>
                <a:effectLst/>
                <a:uLnTx/>
                <a:uFillTx/>
              </a:rPr>
              <a:t> frame), Source Address </a:t>
            </a:r>
            <a:r>
              <a:rPr kumimoji="0" lang="en-GB" sz="1400" b="0" i="0" u="none" strike="noStrike" kern="0" cap="none" spc="0" normalizeH="0" baseline="0" noProof="0" dirty="0">
                <a:ln>
                  <a:noFill/>
                </a:ln>
                <a:solidFill>
                  <a:sysClr val="windowText" lastClr="000000"/>
                </a:solidFill>
                <a:effectLst/>
                <a:uLnTx/>
                <a:uFillTx/>
              </a:rPr>
              <a:t>= Source DEV PAN MAC address assigned by PNC, PANID = PAN </a:t>
            </a:r>
            <a:r>
              <a:rPr kumimoji="0" lang="en-GB" sz="1400" b="0" i="0" u="none" strike="noStrike" kern="0" cap="none" spc="0" normalizeH="0" baseline="0" noProof="0" dirty="0" smtClean="0">
                <a:ln>
                  <a:noFill/>
                </a:ln>
                <a:solidFill>
                  <a:sysClr val="windowText" lastClr="000000"/>
                </a:solidFill>
                <a:effectLst/>
                <a:uLnTx/>
                <a:uFillTx/>
              </a:rPr>
              <a:t>identifier, R </a:t>
            </a:r>
            <a:r>
              <a:rPr kumimoji="0" lang="en-GB" sz="1400" b="0" i="0" u="none" strike="noStrike" kern="0" cap="none" spc="0" normalizeH="0" baseline="0" noProof="0" dirty="0">
                <a:ln>
                  <a:noFill/>
                </a:ln>
                <a:solidFill>
                  <a:sysClr val="windowText" lastClr="000000"/>
                </a:solidFill>
                <a:effectLst/>
                <a:uLnTx/>
                <a:uFillTx/>
              </a:rPr>
              <a:t>= Retransmission</a:t>
            </a:r>
            <a:r>
              <a:rPr kumimoji="0" lang="en-GB" sz="1400" b="0" i="0" u="none" strike="noStrike" kern="0" cap="none" spc="0" normalizeH="0" baseline="0" noProof="0" dirty="0" smtClean="0">
                <a:ln>
                  <a:noFill/>
                </a:ln>
                <a:solidFill>
                  <a:sysClr val="windowText" lastClr="000000"/>
                </a:solidFill>
                <a:effectLst/>
                <a:uLnTx/>
                <a:uFillTx/>
              </a:rPr>
              <a:t>, </a:t>
            </a:r>
            <a:r>
              <a:rPr kumimoji="0" lang="en-GB" sz="1400" b="0" i="0" u="none" strike="noStrike" kern="0" cap="none" spc="0" normalizeH="0" baseline="0" noProof="0" dirty="0" err="1">
                <a:ln>
                  <a:noFill/>
                </a:ln>
                <a:solidFill>
                  <a:sysClr val="windowText" lastClr="000000"/>
                </a:solidFill>
                <a:effectLst/>
                <a:uLnTx/>
                <a:uFillTx/>
              </a:rPr>
              <a:t>Seq</a:t>
            </a:r>
            <a:r>
              <a:rPr kumimoji="0" lang="en-GB" sz="1400" b="0" i="0" u="none" strike="noStrike" kern="0" cap="none" spc="0" normalizeH="0" baseline="0" noProof="0" dirty="0">
                <a:ln>
                  <a:noFill/>
                </a:ln>
                <a:solidFill>
                  <a:sysClr val="windowText" lastClr="000000"/>
                </a:solidFill>
                <a:effectLst/>
                <a:uLnTx/>
                <a:uFillTx/>
              </a:rPr>
              <a:t> = Sequence </a:t>
            </a:r>
            <a:r>
              <a:rPr kumimoji="0" lang="en-GB" sz="1400" b="0" i="0" u="none" strike="noStrike" kern="0" cap="none" spc="0" normalizeH="0" baseline="0" noProof="0" dirty="0" smtClean="0">
                <a:ln>
                  <a:noFill/>
                </a:ln>
                <a:solidFill>
                  <a:sysClr val="windowText" lastClr="000000"/>
                </a:solidFill>
                <a:effectLst/>
                <a:uLnTx/>
                <a:uFillTx/>
              </a:rPr>
              <a:t>number</a:t>
            </a:r>
            <a:r>
              <a:rPr kumimoji="0" lang="en-GB" sz="1400" b="0" i="0" u="none" strike="noStrike" kern="0" cap="none" spc="0" normalizeH="0" baseline="0" noProof="0" dirty="0">
                <a:ln>
                  <a:noFill/>
                </a:ln>
                <a:solidFill>
                  <a:sysClr val="windowText" lastClr="000000"/>
                </a:solidFill>
                <a:effectLst/>
                <a:uLnTx/>
                <a:uFillTx/>
              </a:rPr>
              <a:t>, Res = </a:t>
            </a:r>
            <a:r>
              <a:rPr kumimoji="0" lang="en-GB" sz="1400" b="0" i="0" u="none" strike="noStrike" kern="0" cap="none" spc="0" normalizeH="0" baseline="0" noProof="0" dirty="0" smtClean="0">
                <a:ln>
                  <a:noFill/>
                </a:ln>
                <a:solidFill>
                  <a:sysClr val="windowText" lastClr="000000"/>
                </a:solidFill>
                <a:effectLst/>
                <a:uLnTx/>
                <a:uFillTx/>
              </a:rPr>
              <a:t>reserved</a:t>
            </a:r>
            <a:endParaRPr kumimoji="0" lang="en-GB" sz="1400" b="0" i="0" u="none" strike="noStrike" kern="0" cap="none" spc="0" normalizeH="0" baseline="0" noProof="0" dirty="0">
              <a:ln>
                <a:noFill/>
              </a:ln>
              <a:solidFill>
                <a:sysClr val="windowText" lastClr="000000"/>
              </a:solidFill>
              <a:effectLst/>
              <a:uLnTx/>
              <a:uFillTx/>
            </a:endParaRPr>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Tree>
    <p:extLst>
      <p:ext uri="{BB962C8B-B14F-4D97-AF65-F5344CB8AC3E}">
        <p14:creationId xmlns:p14="http://schemas.microsoft.com/office/powerpoint/2010/main" val="1837530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Ack</a:t>
            </a:r>
            <a:r>
              <a:rPr lang="en-GB" dirty="0" smtClean="0"/>
              <a:t> Frame Format Comparison</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7</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grpSp>
        <p:nvGrpSpPr>
          <p:cNvPr id="136" name="Group 135"/>
          <p:cNvGrpSpPr/>
          <p:nvPr/>
        </p:nvGrpSpPr>
        <p:grpSpPr>
          <a:xfrm>
            <a:off x="1331640" y="2142980"/>
            <a:ext cx="4243566" cy="1441070"/>
            <a:chOff x="1331640" y="1843915"/>
            <a:chExt cx="4243566" cy="1441070"/>
          </a:xfrm>
        </p:grpSpPr>
        <p:sp>
          <p:nvSpPr>
            <p:cNvPr id="137" name="Rectangle 136"/>
            <p:cNvSpPr/>
            <p:nvPr/>
          </p:nvSpPr>
          <p:spPr>
            <a:xfrm>
              <a:off x="1331640" y="1843915"/>
              <a:ext cx="157644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Octets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4</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38" name="Rectangle 137"/>
            <p:cNvSpPr/>
            <p:nvPr/>
          </p:nvSpPr>
          <p:spPr>
            <a:xfrm>
              <a:off x="1331640" y="2262438"/>
              <a:ext cx="1576440" cy="730052"/>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Preamble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(32 symbols)</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39" name="Rectangle 138"/>
            <p:cNvSpPr/>
            <p:nvPr/>
          </p:nvSpPr>
          <p:spPr>
            <a:xfrm>
              <a:off x="2908080" y="1843916"/>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0" name="Rectangle 139"/>
            <p:cNvSpPr/>
            <p:nvPr/>
          </p:nvSpPr>
          <p:spPr>
            <a:xfrm>
              <a:off x="2908080" y="2263863"/>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ysClr val="window" lastClr="FFFFFF"/>
                  </a:solidFill>
                  <a:effectLst/>
                  <a:uLnTx/>
                  <a:uFillTx/>
                  <a:latin typeface="Calibri"/>
                  <a:ea typeface="+mn-ea"/>
                  <a:cs typeface="+mn-cs"/>
                </a:rPr>
                <a:t>S F D</a:t>
              </a:r>
              <a:endParaRPr kumimoji="0" lang="en-GB" sz="1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1" name="Rectangle 140"/>
            <p:cNvSpPr/>
            <p:nvPr/>
          </p:nvSpPr>
          <p:spPr>
            <a:xfrm>
              <a:off x="3289080" y="1843917"/>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2" name="Rectangle 141"/>
            <p:cNvSpPr/>
            <p:nvPr/>
          </p:nvSpPr>
          <p:spPr>
            <a:xfrm>
              <a:off x="3289080" y="2263864"/>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Len + Res</a:t>
              </a:r>
              <a:endParaRPr kumimoji="0" lang="en-GB" sz="105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3" name="Rectangle 142"/>
            <p:cNvSpPr/>
            <p:nvPr/>
          </p:nvSpPr>
          <p:spPr>
            <a:xfrm>
              <a:off x="1331640" y="3001037"/>
              <a:ext cx="195744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SHR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4" name="Rectangle 143"/>
            <p:cNvSpPr/>
            <p:nvPr/>
          </p:nvSpPr>
          <p:spPr>
            <a:xfrm>
              <a:off x="3289080" y="3001036"/>
              <a:ext cx="381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PHR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5" name="Rectangle 144"/>
            <p:cNvSpPr/>
            <p:nvPr/>
          </p:nvSpPr>
          <p:spPr>
            <a:xfrm>
              <a:off x="3670080" y="1844824"/>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6" name="Rectangle 145"/>
            <p:cNvSpPr/>
            <p:nvPr/>
          </p:nvSpPr>
          <p:spPr>
            <a:xfrm>
              <a:off x="3670080" y="2272411"/>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Frame Control</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7" name="Rectangle 146"/>
            <p:cNvSpPr/>
            <p:nvPr/>
          </p:nvSpPr>
          <p:spPr>
            <a:xfrm>
              <a:off x="4424344" y="1848909"/>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8" name="Rectangle 147"/>
            <p:cNvSpPr/>
            <p:nvPr/>
          </p:nvSpPr>
          <p:spPr>
            <a:xfrm>
              <a:off x="4424116" y="2275966"/>
              <a:ext cx="381000" cy="71652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Sequence number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9" name="Rectangle 148"/>
            <p:cNvSpPr/>
            <p:nvPr/>
          </p:nvSpPr>
          <p:spPr>
            <a:xfrm>
              <a:off x="4813206" y="1848909"/>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0" name="Rectangle 149"/>
            <p:cNvSpPr/>
            <p:nvPr/>
          </p:nvSpPr>
          <p:spPr>
            <a:xfrm>
              <a:off x="4813206" y="2276496"/>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FCS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1" name="Rectangle 150"/>
            <p:cNvSpPr/>
            <p:nvPr/>
          </p:nvSpPr>
          <p:spPr>
            <a:xfrm>
              <a:off x="3670662" y="2996576"/>
              <a:ext cx="1134454" cy="288409"/>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MHR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2" name="Rectangle 151"/>
            <p:cNvSpPr/>
            <p:nvPr/>
          </p:nvSpPr>
          <p:spPr>
            <a:xfrm>
              <a:off x="4808756" y="2992491"/>
              <a:ext cx="766450" cy="292494"/>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MFR</a:t>
              </a:r>
              <a:endParaRPr kumimoji="0" lang="en-GB" sz="1100" b="0" i="0" u="none" strike="noStrike" kern="0" cap="none" spc="0" normalizeH="0" baseline="0" noProof="0" dirty="0">
                <a:ln>
                  <a:noFill/>
                </a:ln>
                <a:solidFill>
                  <a:sysClr val="window" lastClr="FFFFFF"/>
                </a:solidFill>
                <a:effectLst/>
                <a:uLnTx/>
                <a:uFillTx/>
                <a:latin typeface="Calibri"/>
                <a:ea typeface="+mn-ea"/>
                <a:cs typeface="+mn-cs"/>
              </a:endParaRPr>
            </a:p>
          </p:txBody>
        </p:sp>
      </p:grpSp>
      <p:sp>
        <p:nvSpPr>
          <p:cNvPr id="153" name="Rectangle 152"/>
          <p:cNvSpPr/>
          <p:nvPr/>
        </p:nvSpPr>
        <p:spPr>
          <a:xfrm>
            <a:off x="1331640" y="1778642"/>
            <a:ext cx="4184860" cy="33855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rPr>
              <a:t>IEEE 802.15.4-2006 ACK Frame in the scenario</a:t>
            </a:r>
            <a:endParaRPr kumimoji="0" lang="en-GB" sz="1600" b="0" i="0" u="none" strike="noStrike" kern="0" cap="none" spc="0" normalizeH="0" baseline="0" noProof="0" dirty="0">
              <a:ln>
                <a:noFill/>
              </a:ln>
              <a:solidFill>
                <a:sysClr val="windowText" lastClr="000000"/>
              </a:solidFill>
              <a:effectLst/>
              <a:uLnTx/>
              <a:uFillTx/>
            </a:endParaRPr>
          </a:p>
        </p:txBody>
      </p:sp>
      <p:sp>
        <p:nvSpPr>
          <p:cNvPr id="154" name="Rectangle 153"/>
          <p:cNvSpPr/>
          <p:nvPr/>
        </p:nvSpPr>
        <p:spPr>
          <a:xfrm>
            <a:off x="1331640" y="3650850"/>
            <a:ext cx="4092787" cy="33855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rPr>
              <a:t>Our proposal MAC ACK Frame in the scenario</a:t>
            </a:r>
            <a:endParaRPr kumimoji="0" lang="en-GB" sz="1600" b="0" i="0" u="none" strike="noStrike" kern="0" cap="none" spc="0" normalizeH="0" baseline="0" noProof="0" dirty="0">
              <a:ln>
                <a:noFill/>
              </a:ln>
              <a:solidFill>
                <a:sysClr val="windowText" lastClr="000000"/>
              </a:solidFill>
              <a:effectLst/>
              <a:uLnTx/>
              <a:uFillTx/>
            </a:endParaRPr>
          </a:p>
        </p:txBody>
      </p:sp>
      <p:grpSp>
        <p:nvGrpSpPr>
          <p:cNvPr id="155" name="Group 154"/>
          <p:cNvGrpSpPr/>
          <p:nvPr/>
        </p:nvGrpSpPr>
        <p:grpSpPr>
          <a:xfrm>
            <a:off x="1331640" y="4013764"/>
            <a:ext cx="3481566" cy="1442493"/>
            <a:chOff x="1331640" y="3714699"/>
            <a:chExt cx="3481566" cy="1442493"/>
          </a:xfrm>
        </p:grpSpPr>
        <p:sp>
          <p:nvSpPr>
            <p:cNvPr id="156" name="Rectangle 155"/>
            <p:cNvSpPr/>
            <p:nvPr/>
          </p:nvSpPr>
          <p:spPr>
            <a:xfrm>
              <a:off x="1331640" y="3716123"/>
              <a:ext cx="157644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Octets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4</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7" name="Rectangle 156"/>
            <p:cNvSpPr/>
            <p:nvPr/>
          </p:nvSpPr>
          <p:spPr>
            <a:xfrm>
              <a:off x="1331640" y="4134646"/>
              <a:ext cx="1576440" cy="730052"/>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Preamble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(32 symbols)</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8" name="Rectangle 157"/>
            <p:cNvSpPr/>
            <p:nvPr/>
          </p:nvSpPr>
          <p:spPr>
            <a:xfrm>
              <a:off x="2908080" y="3716124"/>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9" name="Rectangle 158"/>
            <p:cNvSpPr/>
            <p:nvPr/>
          </p:nvSpPr>
          <p:spPr>
            <a:xfrm>
              <a:off x="2908080" y="4136071"/>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ysClr val="window" lastClr="FFFFFF"/>
                  </a:solidFill>
                  <a:effectLst/>
                  <a:uLnTx/>
                  <a:uFillTx/>
                  <a:latin typeface="Calibri"/>
                  <a:ea typeface="+mn-ea"/>
                  <a:cs typeface="+mn-cs"/>
                </a:rPr>
                <a:t>S F D</a:t>
              </a:r>
              <a:endParaRPr kumimoji="0" lang="en-GB" sz="1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0" name="Rectangle 159"/>
            <p:cNvSpPr/>
            <p:nvPr/>
          </p:nvSpPr>
          <p:spPr>
            <a:xfrm>
              <a:off x="3289080" y="3716125"/>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1" name="Rectangle 160"/>
            <p:cNvSpPr/>
            <p:nvPr/>
          </p:nvSpPr>
          <p:spPr>
            <a:xfrm>
              <a:off x="3289080" y="4136072"/>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Len + Res</a:t>
              </a:r>
              <a:endParaRPr kumimoji="0" lang="en-GB" sz="105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2" name="Rectangle 161"/>
            <p:cNvSpPr/>
            <p:nvPr/>
          </p:nvSpPr>
          <p:spPr>
            <a:xfrm>
              <a:off x="1331640" y="4873245"/>
              <a:ext cx="195744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SHR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3" name="Rectangle 162"/>
            <p:cNvSpPr/>
            <p:nvPr/>
          </p:nvSpPr>
          <p:spPr>
            <a:xfrm>
              <a:off x="3289080" y="4873244"/>
              <a:ext cx="381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PHR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4" name="Rectangle 163"/>
            <p:cNvSpPr/>
            <p:nvPr/>
          </p:nvSpPr>
          <p:spPr>
            <a:xfrm>
              <a:off x="4051206" y="3717032"/>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5" name="Rectangle 164"/>
            <p:cNvSpPr/>
            <p:nvPr/>
          </p:nvSpPr>
          <p:spPr>
            <a:xfrm>
              <a:off x="4051206" y="4144619"/>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FCS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6" name="Rectangle 165"/>
            <p:cNvSpPr/>
            <p:nvPr/>
          </p:nvSpPr>
          <p:spPr>
            <a:xfrm>
              <a:off x="4054846" y="4869160"/>
              <a:ext cx="75836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MFR</a:t>
              </a:r>
              <a:endParaRPr kumimoji="0" lang="en-GB" sz="11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7" name="Rectangle 166"/>
            <p:cNvSpPr/>
            <p:nvPr/>
          </p:nvSpPr>
          <p:spPr>
            <a:xfrm>
              <a:off x="3670080" y="3714699"/>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8" name="Rectangle 167"/>
            <p:cNvSpPr/>
            <p:nvPr/>
          </p:nvSpPr>
          <p:spPr>
            <a:xfrm>
              <a:off x="3670080" y="4134646"/>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err="1" smtClean="0">
                  <a:ln>
                    <a:noFill/>
                  </a:ln>
                  <a:solidFill>
                    <a:sysClr val="window" lastClr="FFFFFF"/>
                  </a:solidFill>
                  <a:effectLst/>
                  <a:uLnTx/>
                  <a:uFillTx/>
                  <a:latin typeface="Calibri"/>
                  <a:ea typeface="+mn-ea"/>
                  <a:cs typeface="+mn-cs"/>
                </a:rPr>
                <a:t>Ver</a:t>
              </a: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 FF; D; </a:t>
              </a:r>
              <a:r>
                <a:rPr kumimoji="0" lang="en-GB" sz="800" b="0" i="0" u="none" strike="noStrike" kern="0" cap="none" spc="0" normalizeH="0" baseline="0" noProof="0" dirty="0" err="1" smtClean="0">
                  <a:ln>
                    <a:noFill/>
                  </a:ln>
                  <a:solidFill>
                    <a:sysClr val="window" lastClr="FFFFFF"/>
                  </a:solidFill>
                  <a:effectLst/>
                  <a:uLnTx/>
                  <a:uFillTx/>
                  <a:latin typeface="Calibri"/>
                  <a:ea typeface="+mn-ea"/>
                  <a:cs typeface="+mn-cs"/>
                </a:rPr>
                <a:t>Seq</a:t>
              </a: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 Res</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9" name="Rectangle 168"/>
            <p:cNvSpPr/>
            <p:nvPr/>
          </p:nvSpPr>
          <p:spPr>
            <a:xfrm>
              <a:off x="3670080" y="4871818"/>
              <a:ext cx="381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700" kern="0" dirty="0" smtClean="0">
                  <a:solidFill>
                    <a:sysClr val="window" lastClr="FFFFFF"/>
                  </a:solidFill>
                  <a:latin typeface="Calibri"/>
                </a:rPr>
                <a:t>M</a:t>
              </a:r>
              <a:r>
                <a:rPr kumimoji="0" lang="en-GB" sz="700" b="0" i="0" u="none" strike="noStrike" kern="0" cap="none" spc="0" normalizeH="0" baseline="0" noProof="0" dirty="0" smtClean="0">
                  <a:ln>
                    <a:noFill/>
                  </a:ln>
                  <a:solidFill>
                    <a:sysClr val="window" lastClr="FFFFFF"/>
                  </a:solidFill>
                  <a:effectLst/>
                  <a:uLnTx/>
                  <a:uFillTx/>
                  <a:latin typeface="Calibri"/>
                  <a:ea typeface="+mn-ea"/>
                  <a:cs typeface="+mn-cs"/>
                </a:rPr>
                <a:t>HR</a:t>
              </a:r>
              <a:endParaRPr kumimoji="0" lang="en-GB" sz="700" b="0" i="0" u="none" strike="noStrike" kern="0" cap="none" spc="0" normalizeH="0" baseline="0" noProof="0" dirty="0">
                <a:ln>
                  <a:noFill/>
                </a:ln>
                <a:solidFill>
                  <a:sysClr val="window" lastClr="FFFFFF"/>
                </a:solidFill>
                <a:effectLst/>
                <a:uLnTx/>
                <a:uFillTx/>
                <a:latin typeface="Calibri"/>
                <a:ea typeface="+mn-ea"/>
                <a:cs typeface="+mn-cs"/>
              </a:endParaRPr>
            </a:p>
          </p:txBody>
        </p:sp>
      </p:grpSp>
      <p:sp>
        <p:nvSpPr>
          <p:cNvPr id="170" name="Rectangle 169"/>
          <p:cNvSpPr/>
          <p:nvPr/>
        </p:nvSpPr>
        <p:spPr>
          <a:xfrm>
            <a:off x="611560" y="5807005"/>
            <a:ext cx="8208912" cy="5232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err="1">
                <a:ln>
                  <a:noFill/>
                </a:ln>
                <a:solidFill>
                  <a:sysClr val="windowText" lastClr="000000"/>
                </a:solidFill>
                <a:effectLst/>
                <a:uLnTx/>
                <a:uFillTx/>
              </a:rPr>
              <a:t>Ver</a:t>
            </a:r>
            <a:r>
              <a:rPr kumimoji="0" lang="en-GB" sz="1400" b="0" i="0" u="none" strike="noStrike" kern="0" cap="none" spc="0" normalizeH="0" baseline="0" noProof="0" dirty="0">
                <a:ln>
                  <a:noFill/>
                </a:ln>
                <a:solidFill>
                  <a:sysClr val="windowText" lastClr="000000"/>
                </a:solidFill>
                <a:effectLst/>
                <a:uLnTx/>
                <a:uFillTx/>
              </a:rPr>
              <a:t> = </a:t>
            </a:r>
            <a:r>
              <a:rPr kumimoji="0" lang="en-GB" sz="1400" b="0" i="0" u="none" strike="noStrike" kern="0" cap="none" spc="0" normalizeH="0" baseline="0" noProof="0" dirty="0" smtClean="0">
                <a:ln>
                  <a:noFill/>
                </a:ln>
                <a:solidFill>
                  <a:sysClr val="windowText" lastClr="000000"/>
                </a:solidFill>
                <a:effectLst/>
                <a:uLnTx/>
                <a:uFillTx/>
              </a:rPr>
              <a:t>Version (1 bit), </a:t>
            </a:r>
            <a:r>
              <a:rPr kumimoji="0" lang="en-GB" sz="1400" b="0" i="0" u="none" strike="noStrike" kern="0" cap="none" spc="0" normalizeH="0" baseline="0" noProof="0" dirty="0">
                <a:ln>
                  <a:noFill/>
                </a:ln>
                <a:solidFill>
                  <a:sysClr val="windowText" lastClr="000000"/>
                </a:solidFill>
                <a:effectLst/>
                <a:uLnTx/>
                <a:uFillTx/>
              </a:rPr>
              <a:t>FF = frame </a:t>
            </a:r>
            <a:r>
              <a:rPr kumimoji="0" lang="en-GB" sz="1400" b="0" i="0" u="none" strike="noStrike" kern="0" cap="none" spc="0" normalizeH="0" baseline="0" noProof="0" dirty="0" smtClean="0">
                <a:ln>
                  <a:noFill/>
                </a:ln>
                <a:solidFill>
                  <a:sysClr val="windowText" lastClr="000000"/>
                </a:solidFill>
                <a:effectLst/>
                <a:uLnTx/>
                <a:uFillTx/>
              </a:rPr>
              <a:t>format (3 bits), D </a:t>
            </a:r>
            <a:r>
              <a:rPr kumimoji="0" lang="en-GB" sz="1400" b="0" i="0" u="none" strike="noStrike" kern="0" cap="none" spc="0" normalizeH="0" baseline="0" noProof="0" dirty="0">
                <a:ln>
                  <a:noFill/>
                </a:ln>
                <a:solidFill>
                  <a:sysClr val="windowText" lastClr="000000"/>
                </a:solidFill>
                <a:effectLst/>
                <a:uLnTx/>
                <a:uFillTx/>
              </a:rPr>
              <a:t>= Data </a:t>
            </a:r>
            <a:r>
              <a:rPr kumimoji="0" lang="en-GB" sz="1400" b="0" i="0" u="none" strike="noStrike" kern="0" cap="none" spc="0" normalizeH="0" baseline="0" noProof="0" dirty="0" smtClean="0">
                <a:ln>
                  <a:noFill/>
                </a:ln>
                <a:solidFill>
                  <a:sysClr val="windowText" lastClr="000000"/>
                </a:solidFill>
                <a:effectLst/>
                <a:uLnTx/>
                <a:uFillTx/>
              </a:rPr>
              <a:t>pending (1 bit), </a:t>
            </a:r>
            <a:r>
              <a:rPr kumimoji="0" lang="en-GB" sz="1400" b="0" i="0" u="none" strike="noStrike" kern="0" cap="none" spc="0" normalizeH="0" baseline="0" noProof="0" dirty="0" err="1" smtClean="0">
                <a:ln>
                  <a:noFill/>
                </a:ln>
                <a:solidFill>
                  <a:sysClr val="windowText" lastClr="000000"/>
                </a:solidFill>
                <a:effectLst/>
                <a:uLnTx/>
                <a:uFillTx/>
              </a:rPr>
              <a:t>Seq</a:t>
            </a:r>
            <a:r>
              <a:rPr kumimoji="0" lang="en-GB" sz="1400" b="0" i="0" u="none" strike="noStrike" kern="0" cap="none" spc="0" normalizeH="0" baseline="0" noProof="0" dirty="0" smtClean="0">
                <a:ln>
                  <a:noFill/>
                </a:ln>
                <a:solidFill>
                  <a:sysClr val="windowText" lastClr="000000"/>
                </a:solidFill>
                <a:effectLst/>
                <a:uLnTx/>
                <a:uFillTx/>
              </a:rPr>
              <a:t> = Sequence number (2 bits), Res </a:t>
            </a:r>
            <a:r>
              <a:rPr kumimoji="0" lang="en-GB" sz="1400" b="0" i="0" u="none" strike="noStrike" kern="0" cap="none" spc="0" normalizeH="0" baseline="0" noProof="0" dirty="0">
                <a:ln>
                  <a:noFill/>
                </a:ln>
                <a:solidFill>
                  <a:sysClr val="windowText" lastClr="000000"/>
                </a:solidFill>
                <a:effectLst/>
                <a:uLnTx/>
                <a:uFillTx/>
              </a:rPr>
              <a:t>= </a:t>
            </a:r>
            <a:r>
              <a:rPr kumimoji="0" lang="en-GB" sz="1400" b="0" i="0" u="none" strike="noStrike" kern="0" cap="none" spc="0" normalizeH="0" baseline="0" noProof="0" dirty="0" smtClean="0">
                <a:ln>
                  <a:noFill/>
                </a:ln>
                <a:solidFill>
                  <a:sysClr val="windowText" lastClr="000000"/>
                </a:solidFill>
                <a:effectLst/>
                <a:uLnTx/>
                <a:uFillTx/>
              </a:rPr>
              <a:t>reserved (1 bit) </a:t>
            </a:r>
            <a:endParaRPr kumimoji="0" lang="en-GB"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999219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Request Frame Structure</a:t>
            </a:r>
            <a:endParaRPr lang="en-GB" dirty="0"/>
          </a:p>
        </p:txBody>
      </p:sp>
      <p:sp>
        <p:nvSpPr>
          <p:cNvPr id="6" name="Slide Number Placeholder 5"/>
          <p:cNvSpPr>
            <a:spLocks noGrp="1"/>
          </p:cNvSpPr>
          <p:nvPr>
            <p:ph type="sldNum" sz="quarter" idx="12"/>
          </p:nvPr>
        </p:nvSpPr>
        <p:spPr/>
        <p:txBody>
          <a:bodyPr/>
          <a:lstStyle/>
          <a:p>
            <a:r>
              <a:rPr lang="en-GB" smtClean="0"/>
              <a:t>Slide </a:t>
            </a:r>
            <a:fld id="{803581DE-2F16-4E85-A670-2A9BAC90CBA8}" type="slidenum">
              <a:rPr lang="en-GB" smtClean="0"/>
              <a:pPr/>
              <a:t>8</a:t>
            </a:fld>
            <a:endParaRPr lang="en-GB"/>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
        <p:nvSpPr>
          <p:cNvPr id="103"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67" name="Rectangle 66"/>
          <p:cNvSpPr/>
          <p:nvPr/>
        </p:nvSpPr>
        <p:spPr>
          <a:xfrm>
            <a:off x="467544" y="1983633"/>
            <a:ext cx="5287025" cy="33855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smtClean="0">
                <a:ln>
                  <a:noFill/>
                </a:ln>
                <a:solidFill>
                  <a:sysClr val="windowText" lastClr="000000"/>
                </a:solidFill>
                <a:effectLst/>
                <a:uLnTx/>
                <a:uFillTx/>
              </a:rPr>
              <a:t>IEEE 802.15.4 Data Request Command Frame in the scenario</a:t>
            </a:r>
            <a:endParaRPr kumimoji="0" lang="en-GB" sz="1600" b="0" i="0" u="none" strike="noStrike" kern="0" cap="none" spc="0" normalizeH="0" baseline="0" noProof="0" dirty="0">
              <a:ln>
                <a:noFill/>
              </a:ln>
              <a:solidFill>
                <a:sysClr val="windowText" lastClr="000000"/>
              </a:solidFill>
              <a:effectLst/>
              <a:uLnTx/>
              <a:uFillTx/>
            </a:endParaRPr>
          </a:p>
        </p:txBody>
      </p:sp>
      <p:grpSp>
        <p:nvGrpSpPr>
          <p:cNvPr id="68" name="Group 67"/>
          <p:cNvGrpSpPr/>
          <p:nvPr/>
        </p:nvGrpSpPr>
        <p:grpSpPr>
          <a:xfrm>
            <a:off x="1331640" y="2344873"/>
            <a:ext cx="6167050" cy="1444167"/>
            <a:chOff x="1331640" y="1840817"/>
            <a:chExt cx="6167050" cy="1444167"/>
          </a:xfrm>
        </p:grpSpPr>
        <p:sp>
          <p:nvSpPr>
            <p:cNvPr id="69" name="Rectangle 68"/>
            <p:cNvSpPr/>
            <p:nvPr/>
          </p:nvSpPr>
          <p:spPr>
            <a:xfrm>
              <a:off x="1331640" y="1843915"/>
              <a:ext cx="157644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Octets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4</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0" name="Rectangle 69"/>
            <p:cNvSpPr/>
            <p:nvPr/>
          </p:nvSpPr>
          <p:spPr>
            <a:xfrm>
              <a:off x="1331640" y="2262438"/>
              <a:ext cx="1576440" cy="730052"/>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Preamble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(32 symbols)</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1" name="Rectangle 70"/>
            <p:cNvSpPr/>
            <p:nvPr/>
          </p:nvSpPr>
          <p:spPr>
            <a:xfrm>
              <a:off x="2908080" y="1843916"/>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2" name="Rectangle 71"/>
            <p:cNvSpPr/>
            <p:nvPr/>
          </p:nvSpPr>
          <p:spPr>
            <a:xfrm>
              <a:off x="2908080" y="2263863"/>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ysClr val="window" lastClr="FFFFFF"/>
                  </a:solidFill>
                  <a:effectLst/>
                  <a:uLnTx/>
                  <a:uFillTx/>
                  <a:latin typeface="Calibri"/>
                  <a:ea typeface="+mn-ea"/>
                  <a:cs typeface="+mn-cs"/>
                </a:rPr>
                <a:t>S F D</a:t>
              </a:r>
              <a:endParaRPr kumimoji="0" lang="en-GB" sz="14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3" name="Rectangle 72"/>
            <p:cNvSpPr/>
            <p:nvPr/>
          </p:nvSpPr>
          <p:spPr>
            <a:xfrm>
              <a:off x="3289080" y="1843917"/>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4" name="Rectangle 73"/>
            <p:cNvSpPr/>
            <p:nvPr/>
          </p:nvSpPr>
          <p:spPr>
            <a:xfrm>
              <a:off x="3289080" y="2263864"/>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Len + Res</a:t>
              </a:r>
              <a:endParaRPr kumimoji="0" lang="en-GB" sz="105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5" name="Rectangle 74"/>
            <p:cNvSpPr/>
            <p:nvPr/>
          </p:nvSpPr>
          <p:spPr>
            <a:xfrm>
              <a:off x="1331640" y="3001037"/>
              <a:ext cx="195744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SHR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6" name="Rectangle 75"/>
            <p:cNvSpPr/>
            <p:nvPr/>
          </p:nvSpPr>
          <p:spPr>
            <a:xfrm>
              <a:off x="3289080" y="3001036"/>
              <a:ext cx="38100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PHR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7" name="Rectangle 76"/>
            <p:cNvSpPr/>
            <p:nvPr/>
          </p:nvSpPr>
          <p:spPr>
            <a:xfrm>
              <a:off x="3670080" y="1844824"/>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8" name="Rectangle 77"/>
            <p:cNvSpPr/>
            <p:nvPr/>
          </p:nvSpPr>
          <p:spPr>
            <a:xfrm>
              <a:off x="3670080" y="2272411"/>
              <a:ext cx="762000" cy="7200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Frame Control</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79" name="Rectangle 78"/>
            <p:cNvSpPr/>
            <p:nvPr/>
          </p:nvSpPr>
          <p:spPr>
            <a:xfrm>
              <a:off x="4424344" y="1843915"/>
              <a:ext cx="381000" cy="424941"/>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0" name="Rectangle 79"/>
            <p:cNvSpPr/>
            <p:nvPr/>
          </p:nvSpPr>
          <p:spPr>
            <a:xfrm>
              <a:off x="4424116" y="2275966"/>
              <a:ext cx="381000" cy="716525"/>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ysClr val="window" lastClr="FFFFFF"/>
                  </a:solidFill>
                  <a:effectLst/>
                  <a:uLnTx/>
                  <a:uFillTx/>
                  <a:latin typeface="Calibri"/>
                  <a:ea typeface="+mn-ea"/>
                  <a:cs typeface="+mn-cs"/>
                </a:rPr>
                <a:t>Sequence number</a:t>
              </a:r>
              <a:endParaRPr kumimoji="0" lang="en-GB" sz="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1" name="Rectangle 80"/>
            <p:cNvSpPr/>
            <p:nvPr/>
          </p:nvSpPr>
          <p:spPr>
            <a:xfrm>
              <a:off x="4813662" y="1843918"/>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82" name="Rectangle 81"/>
            <p:cNvSpPr/>
            <p:nvPr/>
          </p:nvSpPr>
          <p:spPr>
            <a:xfrm>
              <a:off x="4813662" y="2272411"/>
              <a:ext cx="762000" cy="50405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Source PAN Identifier</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3" name="Rectangle 82"/>
            <p:cNvSpPr/>
            <p:nvPr/>
          </p:nvSpPr>
          <p:spPr>
            <a:xfrm>
              <a:off x="5580112" y="1843915"/>
              <a:ext cx="762000" cy="424941"/>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84" name="Rectangle 83"/>
            <p:cNvSpPr/>
            <p:nvPr/>
          </p:nvSpPr>
          <p:spPr>
            <a:xfrm>
              <a:off x="5580112" y="2277402"/>
              <a:ext cx="762000" cy="50405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050" b="0" i="0" u="none" strike="noStrike" kern="0" cap="none" spc="0" normalizeH="0" baseline="0" noProof="0" dirty="0" smtClean="0">
                  <a:ln>
                    <a:noFill/>
                  </a:ln>
                  <a:solidFill>
                    <a:sysClr val="window" lastClr="FFFFFF"/>
                  </a:solidFill>
                  <a:effectLst/>
                  <a:uLnTx/>
                  <a:uFillTx/>
                  <a:latin typeface="Calibri"/>
                  <a:ea typeface="+mn-ea"/>
                  <a:cs typeface="+mn-cs"/>
                </a:rPr>
                <a:t>Source Address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5" name="Rectangle 84"/>
            <p:cNvSpPr/>
            <p:nvPr/>
          </p:nvSpPr>
          <p:spPr>
            <a:xfrm>
              <a:off x="4813662" y="2782518"/>
              <a:ext cx="1528450" cy="209974"/>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Addressing Field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sysClr val="window" lastClr="FFFFFF"/>
                  </a:solidFill>
                  <a:effectLst/>
                  <a:uLnTx/>
                  <a:uFillTx/>
                  <a:latin typeface="Calibri"/>
                  <a:ea typeface="+mn-ea"/>
                  <a:cs typeface="+mn-cs"/>
                </a:rPr>
                <a:t>2</a:t>
              </a:r>
            </a:p>
          </p:txBody>
        </p:sp>
        <p:sp>
          <p:nvSpPr>
            <p:cNvPr id="86" name="Rectangle 85"/>
            <p:cNvSpPr/>
            <p:nvPr/>
          </p:nvSpPr>
          <p:spPr>
            <a:xfrm>
              <a:off x="3670662" y="2996576"/>
              <a:ext cx="2671450" cy="28840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MHR</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7" name="Rectangle 86"/>
            <p:cNvSpPr/>
            <p:nvPr/>
          </p:nvSpPr>
          <p:spPr>
            <a:xfrm>
              <a:off x="6346562" y="1844824"/>
              <a:ext cx="381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1</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8" name="Rectangle 87"/>
            <p:cNvSpPr/>
            <p:nvPr/>
          </p:nvSpPr>
          <p:spPr>
            <a:xfrm>
              <a:off x="6346562" y="2264771"/>
              <a:ext cx="381000" cy="72862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900" b="0" i="0" u="none" strike="noStrike" kern="0" cap="none" spc="0" normalizeH="0" baseline="0" noProof="0" dirty="0" smtClean="0">
                  <a:ln>
                    <a:noFill/>
                  </a:ln>
                  <a:solidFill>
                    <a:sysClr val="window" lastClr="FFFFFF"/>
                  </a:solidFill>
                  <a:effectLst/>
                  <a:uLnTx/>
                  <a:uFillTx/>
                  <a:latin typeface="Calibri"/>
                  <a:ea typeface="+mn-ea"/>
                  <a:cs typeface="+mn-cs"/>
                </a:rPr>
                <a:t>Frame Payload</a:t>
              </a:r>
              <a:endParaRPr kumimoji="0" lang="en-GB" sz="9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9" name="Rectangle 88"/>
            <p:cNvSpPr/>
            <p:nvPr/>
          </p:nvSpPr>
          <p:spPr>
            <a:xfrm>
              <a:off x="6346562" y="3001944"/>
              <a:ext cx="381000" cy="27858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600" b="0" i="0" u="none" strike="noStrike" kern="0" cap="none" spc="0" normalizeH="0" baseline="0" noProof="0" dirty="0" smtClean="0">
                  <a:ln>
                    <a:noFill/>
                  </a:ln>
                  <a:solidFill>
                    <a:sysClr val="window" lastClr="FFFFFF"/>
                  </a:solidFill>
                  <a:effectLst/>
                  <a:uLnTx/>
                  <a:uFillTx/>
                  <a:latin typeface="Calibri"/>
                  <a:ea typeface="+mn-ea"/>
                  <a:cs typeface="+mn-cs"/>
                </a:rPr>
                <a:t>payload</a:t>
              </a:r>
              <a:endParaRPr kumimoji="0" lang="en-GB" sz="6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0" name="Rectangle 89"/>
            <p:cNvSpPr/>
            <p:nvPr/>
          </p:nvSpPr>
          <p:spPr>
            <a:xfrm>
              <a:off x="6728598" y="1840817"/>
              <a:ext cx="762000" cy="419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2</a:t>
              </a: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1" name="Rectangle 90"/>
            <p:cNvSpPr/>
            <p:nvPr/>
          </p:nvSpPr>
          <p:spPr>
            <a:xfrm>
              <a:off x="6728598" y="2260764"/>
              <a:ext cx="762000" cy="73618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sysClr val="window" lastClr="FFFFFF"/>
                  </a:solidFill>
                  <a:effectLst/>
                  <a:uLnTx/>
                  <a:uFillTx/>
                  <a:latin typeface="Calibri"/>
                  <a:ea typeface="+mn-ea"/>
                  <a:cs typeface="+mn-cs"/>
                </a:rPr>
                <a:t>FCS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2" name="Rectangle 91"/>
            <p:cNvSpPr/>
            <p:nvPr/>
          </p:nvSpPr>
          <p:spPr>
            <a:xfrm>
              <a:off x="6732240" y="3001037"/>
              <a:ext cx="766450" cy="28394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0" i="0" u="none" strike="noStrike" kern="0" cap="none" spc="0" normalizeH="0" baseline="0" noProof="0" dirty="0" smtClean="0">
                  <a:ln>
                    <a:noFill/>
                  </a:ln>
                  <a:solidFill>
                    <a:sysClr val="window" lastClr="FFFFFF"/>
                  </a:solidFill>
                  <a:effectLst/>
                  <a:uLnTx/>
                  <a:uFillTx/>
                  <a:latin typeface="Calibri"/>
                  <a:ea typeface="+mn-ea"/>
                  <a:cs typeface="+mn-cs"/>
                </a:rPr>
                <a:t>MFR</a:t>
              </a:r>
              <a:endParaRPr kumimoji="0" lang="en-GB" sz="1100" b="0" i="0" u="none" strike="noStrike" kern="0" cap="none" spc="0" normalizeH="0" baseline="0" noProof="0" dirty="0">
                <a:ln>
                  <a:noFill/>
                </a:ln>
                <a:solidFill>
                  <a:sysClr val="window" lastClr="FFFFFF"/>
                </a:solidFill>
                <a:effectLst/>
                <a:uLnTx/>
                <a:uFillTx/>
                <a:latin typeface="Calibri"/>
                <a:ea typeface="+mn-ea"/>
                <a:cs typeface="+mn-cs"/>
              </a:endParaRPr>
            </a:p>
          </p:txBody>
        </p:sp>
      </p:grpSp>
    </p:spTree>
    <p:extLst>
      <p:ext uri="{BB962C8B-B14F-4D97-AF65-F5344CB8AC3E}">
        <p14:creationId xmlns:p14="http://schemas.microsoft.com/office/powerpoint/2010/main" val="1882455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GB"/>
              <a:t>Slide </a:t>
            </a:r>
            <a:fld id="{3DEEF60F-CA2B-442B-AECF-D2E5D23AFD3E}" type="slidenum">
              <a:rPr lang="en-GB"/>
              <a:pPr/>
              <a:t>9</a:t>
            </a:fld>
            <a:endParaRPr lang="en-GB"/>
          </a:p>
        </p:txBody>
      </p:sp>
      <p:sp>
        <p:nvSpPr>
          <p:cNvPr id="4098" name="Rectangle 2"/>
          <p:cNvSpPr>
            <a:spLocks noGrp="1" noChangeArrowheads="1"/>
          </p:cNvSpPr>
          <p:nvPr>
            <p:ph type="title"/>
          </p:nvPr>
        </p:nvSpPr>
        <p:spPr>
          <a:xfrm>
            <a:off x="685800" y="620688"/>
            <a:ext cx="7772400" cy="510952"/>
          </a:xfrm>
          <a:ln/>
        </p:spPr>
        <p:txBody>
          <a:bodyPr/>
          <a:lstStyle/>
          <a:p>
            <a:r>
              <a:rPr lang="en-US" sz="3200" dirty="0" smtClean="0"/>
              <a:t>Some Existing Solutions</a:t>
            </a:r>
            <a:endParaRPr lang="en-US" sz="3200" dirty="0"/>
          </a:p>
        </p:txBody>
      </p:sp>
      <p:sp>
        <p:nvSpPr>
          <p:cNvPr id="4099" name="Rectangle 3"/>
          <p:cNvSpPr>
            <a:spLocks noGrp="1" noChangeArrowheads="1"/>
          </p:cNvSpPr>
          <p:nvPr>
            <p:ph type="body" idx="1"/>
          </p:nvPr>
        </p:nvSpPr>
        <p:spPr>
          <a:xfrm>
            <a:off x="685800" y="1189112"/>
            <a:ext cx="7772400" cy="5135488"/>
          </a:xfrm>
          <a:ln/>
        </p:spPr>
        <p:txBody>
          <a:bodyPr>
            <a:normAutofit fontScale="92500" lnSpcReduction="20000"/>
          </a:bodyPr>
          <a:lstStyle/>
          <a:p>
            <a:pPr>
              <a:buNone/>
            </a:pPr>
            <a:r>
              <a:rPr lang="en-US" sz="2400" dirty="0" smtClean="0"/>
              <a:t>And why they do not work well…</a:t>
            </a:r>
          </a:p>
          <a:p>
            <a:r>
              <a:rPr lang="en-US" sz="2400" dirty="0" smtClean="0"/>
              <a:t>SCP-MAC [1]:</a:t>
            </a:r>
          </a:p>
          <a:p>
            <a:pPr lvl="1"/>
            <a:r>
              <a:rPr lang="en-GB" sz="2000" dirty="0" smtClean="0"/>
              <a:t>Brings together the positive aspects of the two most popular (academic) sensor MAC protocols, namely S-MAC [3] and B-MAC [4].</a:t>
            </a:r>
          </a:p>
          <a:p>
            <a:pPr lvl="1"/>
            <a:r>
              <a:rPr lang="en-GB" sz="2000" dirty="0" smtClean="0"/>
              <a:t>Similar to TG4e </a:t>
            </a:r>
            <a:r>
              <a:rPr lang="en-US" sz="2000" dirty="0" smtClean="0"/>
              <a:t>Coordinated Sampled Listening (CSL)</a:t>
            </a:r>
          </a:p>
          <a:p>
            <a:pPr lvl="1"/>
            <a:r>
              <a:rPr lang="en-GB" sz="2000" dirty="0" smtClean="0"/>
              <a:t>Contains a periodic structure that becomes a dominant factor in energy consumption when considering quiet networks</a:t>
            </a:r>
          </a:p>
          <a:p>
            <a:r>
              <a:rPr lang="en-GB" sz="2400" dirty="0" err="1" smtClean="0"/>
              <a:t>WiseMAC</a:t>
            </a:r>
            <a:r>
              <a:rPr lang="en-GB" sz="2400" dirty="0" smtClean="0"/>
              <a:t> [2]:</a:t>
            </a:r>
          </a:p>
          <a:p>
            <a:pPr lvl="1"/>
            <a:r>
              <a:rPr lang="en-GB" sz="2000" dirty="0" smtClean="0"/>
              <a:t>Designed for infrastructure downlink sensor networks. </a:t>
            </a:r>
          </a:p>
          <a:p>
            <a:pPr lvl="1"/>
            <a:r>
              <a:rPr lang="en-GB" sz="2000" dirty="0" smtClean="0"/>
              <a:t>Lets devices to sleep most of the time by having them periodically use LPL. </a:t>
            </a:r>
          </a:p>
          <a:p>
            <a:pPr lvl="1"/>
            <a:r>
              <a:rPr lang="en-GB" sz="2000" dirty="0" smtClean="0"/>
              <a:t>The coordinator keeps track of each devices schedules</a:t>
            </a:r>
          </a:p>
          <a:p>
            <a:pPr lvl="1"/>
            <a:r>
              <a:rPr lang="en-GB" sz="2000" dirty="0" smtClean="0"/>
              <a:t>Easily modified to include uplink transmissions -&gt; TG4e </a:t>
            </a:r>
            <a:r>
              <a:rPr lang="en-US" sz="2000" dirty="0" smtClean="0"/>
              <a:t>Receiver Initiated Transmission (RIT)</a:t>
            </a:r>
          </a:p>
          <a:p>
            <a:pPr lvl="1"/>
            <a:r>
              <a:rPr lang="en-GB" sz="2000" dirty="0" smtClean="0"/>
              <a:t>Contains a periodic structure that becomes a dominant factor in energy consumption when considering quiet networks</a:t>
            </a:r>
          </a:p>
          <a:p>
            <a:pPr lvl="1"/>
            <a:endParaRPr lang="en-US" sz="2000" dirty="0" smtClean="0"/>
          </a:p>
          <a:p>
            <a:pPr lvl="1"/>
            <a:endParaRPr lang="en-US" sz="2000" dirty="0"/>
          </a:p>
        </p:txBody>
      </p:sp>
      <p:sp>
        <p:nvSpPr>
          <p:cNvPr id="7" name="Footer Placeholder 2"/>
          <p:cNvSpPr>
            <a:spLocks noGrp="1"/>
          </p:cNvSpPr>
          <p:nvPr>
            <p:ph type="ftr" sz="quarter" idx="11"/>
          </p:nvPr>
        </p:nvSpPr>
        <p:spPr>
          <a:xfrm>
            <a:off x="5486400" y="6475413"/>
            <a:ext cx="3124200" cy="184666"/>
          </a:xfrm>
        </p:spPr>
        <p:txBody>
          <a:bodyPr/>
          <a:lstStyle/>
          <a:p>
            <a:r>
              <a:rPr lang="en-GB" dirty="0" err="1" smtClean="0"/>
              <a:t>Jussi</a:t>
            </a:r>
            <a:r>
              <a:rPr lang="en-GB" dirty="0" smtClean="0"/>
              <a:t> </a:t>
            </a:r>
            <a:r>
              <a:rPr lang="en-GB" dirty="0" err="1" smtClean="0"/>
              <a:t>Haapola</a:t>
            </a:r>
            <a:r>
              <a:rPr lang="en-GB" dirty="0" smtClean="0"/>
              <a:t>, Shuzo Kato, NICT</a:t>
            </a:r>
            <a:endParaRPr lang="en-GB" dirty="0"/>
          </a:p>
        </p:txBody>
      </p:sp>
      <p:sp>
        <p:nvSpPr>
          <p:cNvPr id="8" name="Date Placeholder 1"/>
          <p:cNvSpPr>
            <a:spLocks noGrp="1"/>
          </p:cNvSpPr>
          <p:nvPr>
            <p:ph type="dt" sz="half" idx="10"/>
          </p:nvPr>
        </p:nvSpPr>
        <p:spPr>
          <a:xfrm>
            <a:off x="685800" y="378281"/>
            <a:ext cx="1600200" cy="215444"/>
          </a:xfrm>
        </p:spPr>
        <p:txBody>
          <a:bodyPr/>
          <a:lstStyle/>
          <a:p>
            <a:r>
              <a:rPr lang="en-GB" dirty="0" smtClean="0"/>
              <a:t>March 2011</a:t>
            </a:r>
            <a:endParaRPr lang="en-GB" dirty="0"/>
          </a:p>
        </p:txBody>
      </p:sp>
    </p:spTree>
    <p:extLst>
      <p:ext uri="{BB962C8B-B14F-4D97-AF65-F5344CB8AC3E}">
        <p14:creationId xmlns:p14="http://schemas.microsoft.com/office/powerpoint/2010/main" val="3641918820"/>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793</TotalTime>
  <Words>1223</Words>
  <Application>Microsoft Office PowerPoint</Application>
  <PresentationFormat>画面に合わせる (4:3)</PresentationFormat>
  <Paragraphs>281</Paragraphs>
  <Slides>16</Slides>
  <Notes>7</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PowerPoint プレゼンテーション</vt:lpstr>
      <vt:lpstr>PowerPoint プレゼンテーション</vt:lpstr>
      <vt:lpstr>Agenda</vt:lpstr>
      <vt:lpstr>Why Change the MAC</vt:lpstr>
      <vt:lpstr>Message Sequence Chart</vt:lpstr>
      <vt:lpstr>Data Frame Format Comparison</vt:lpstr>
      <vt:lpstr>Ack Frame Format Comparison</vt:lpstr>
      <vt:lpstr>Data Request Frame Structure</vt:lpstr>
      <vt:lpstr>Some Existing Solutions</vt:lpstr>
      <vt:lpstr>Energy Consumption per day</vt:lpstr>
      <vt:lpstr>Energy Improvement breakdown of our proposal</vt:lpstr>
      <vt:lpstr>Range of Energy Performance Improve-ment if CCA not used at first Attempt </vt:lpstr>
      <vt:lpstr>Probability of Channel Access Failure with Maximum 4 Retries</vt:lpstr>
      <vt:lpstr>Conclusions -1</vt:lpstr>
      <vt:lpstr>Conclusion -2</vt:lpstr>
      <vt:lpstr>References</vt:lpstr>
    </vt:vector>
  </TitlesOfParts>
  <Company>Tohoku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Jussi Haapola</dc:creator>
  <dc:description>&lt;doc#&gt;</dc:description>
  <cp:lastModifiedBy>Windows ユーザー</cp:lastModifiedBy>
  <cp:revision>41</cp:revision>
  <cp:lastPrinted>1998-02-10T13:28:06Z</cp:lastPrinted>
  <dcterms:created xsi:type="dcterms:W3CDTF">2011-07-18T17:16:50Z</dcterms:created>
  <dcterms:modified xsi:type="dcterms:W3CDTF">2011-07-21T19:00:55Z</dcterms:modified>
</cp:coreProperties>
</file>