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8" r:id="rId3"/>
    <p:sldId id="265" r:id="rId4"/>
    <p:sldId id="266" r:id="rId5"/>
    <p:sldId id="264" r:id="rId6"/>
    <p:sldId id="269" r:id="rId7"/>
    <p:sldId id="26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varScale="1">
        <p:scale>
          <a:sx n="78" d="100"/>
          <a:sy n="78" d="100"/>
        </p:scale>
        <p:origin x="-15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989E0E-0D5F-4BF5-AB30-BE9E73E5552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8C3F618-588B-4590-969B-53F0F1F7C2D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4FCEB6-9355-4440-BB4F-9CA3DF270C8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0FA3E5-E148-45E0-86D3-94600F2854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FC0E79-0B5F-4B46-8570-86FA01C2F4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4BFEB62-4E9A-4377-AAF6-3230FB650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9840061-58AF-4760-9904-9D190BB606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2BA918A-552A-42FD-8421-47C12D9F6B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Ed Callaway, Sunrise Micro Devices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A6D7A6B-CE8B-4229-872B-57BA193AAE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Ed Callaway, Sunrise Micro Devices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66BC27-30FC-4337-AFAE-C308F2C980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Ed Callaway, Sunrise Micro Devices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B311C0-060D-4D27-BA58-2950F4B69C3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9A2109-830E-44C5-921D-C8DD59CDD9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BAA795-8B94-45F4-AE49-4E9F13D27E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Ed Callaway, Sunrise Micro Devices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79B7FBE-5CED-4A50-A257-852699F4448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Free-space_path_los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July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a:t>
            </a:r>
            <a:endParaRPr lang="en-US" dirty="0"/>
          </a:p>
        </p:txBody>
      </p:sp>
      <p:sp>
        <p:nvSpPr>
          <p:cNvPr id="6" name="Slide Number Placeholder 3"/>
          <p:cNvSpPr>
            <a:spLocks noGrp="1"/>
          </p:cNvSpPr>
          <p:nvPr>
            <p:ph type="sldNum" sz="quarter" idx="12"/>
          </p:nvPr>
        </p:nvSpPr>
        <p:spPr/>
        <p:txBody>
          <a:bodyPr/>
          <a:lstStyle/>
          <a:p>
            <a:r>
              <a:rPr lang="en-US"/>
              <a:t>Slide </a:t>
            </a:r>
            <a:fld id="{F28FF24C-794E-4FF1-A76F-754B697A193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p>
          <a:p>
            <a:r>
              <a:rPr lang="en-US" sz="1600" b="1" dirty="0"/>
              <a:t>Submission Title:</a:t>
            </a:r>
            <a:r>
              <a:rPr lang="en-US" sz="1600" dirty="0"/>
              <a:t> </a:t>
            </a:r>
            <a:r>
              <a:rPr lang="en-US" sz="1600" dirty="0" smtClean="0"/>
              <a:t>[FSPL]</a:t>
            </a:r>
            <a:r>
              <a:rPr lang="en-US" sz="1600" dirty="0"/>
              <a:t>	</a:t>
            </a:r>
          </a:p>
          <a:p>
            <a:r>
              <a:rPr lang="en-US" sz="1600" b="1" dirty="0"/>
              <a:t>Date Submitted: </a:t>
            </a:r>
            <a:r>
              <a:rPr lang="en-US" sz="1600" dirty="0" smtClean="0"/>
              <a:t>[22 July 2011]</a:t>
            </a:r>
            <a:r>
              <a:rPr lang="en-US" sz="1600" dirty="0"/>
              <a:t>	</a:t>
            </a:r>
          </a:p>
          <a:p>
            <a:r>
              <a:rPr lang="en-US" sz="1600" b="1" dirty="0"/>
              <a:t>Source:</a:t>
            </a:r>
            <a:r>
              <a:rPr lang="en-US" sz="1600" dirty="0"/>
              <a:t> </a:t>
            </a:r>
            <a:r>
              <a:rPr lang="en-US" sz="1600" dirty="0" smtClean="0"/>
              <a:t>[Ed Callaway] </a:t>
            </a:r>
            <a:r>
              <a:rPr lang="en-US" sz="1600" dirty="0"/>
              <a:t>Company </a:t>
            </a:r>
            <a:r>
              <a:rPr lang="en-US" sz="1600" dirty="0" smtClean="0"/>
              <a:t>[Sunrise Micro Devices/</a:t>
            </a:r>
            <a:r>
              <a:rPr lang="en-US" sz="1600" dirty="0" err="1" smtClean="0"/>
              <a:t>Sensus</a:t>
            </a:r>
            <a:r>
              <a:rPr lang="en-US" sz="1600" dirty="0" smtClean="0"/>
              <a:t>]</a:t>
            </a:r>
            <a:endParaRPr lang="en-US" sz="1600" dirty="0"/>
          </a:p>
          <a:p>
            <a:r>
              <a:rPr lang="en-US" sz="1600" dirty="0"/>
              <a:t>Address </a:t>
            </a:r>
            <a:r>
              <a:rPr lang="en-US" sz="1600" dirty="0" smtClean="0"/>
              <a:t>[9181 Glades Road, Suite 125, Boca Raton, FL 33434-3941, USA</a:t>
            </a:r>
            <a:endParaRPr lang="en-US" sz="1600" dirty="0"/>
          </a:p>
          <a:p>
            <a:r>
              <a:rPr lang="en-US" sz="1600" dirty="0"/>
              <a:t>Voice</a:t>
            </a:r>
            <a:r>
              <a:rPr lang="en-US" sz="1600" dirty="0" smtClean="0"/>
              <a:t>:[+1-561-608-7537], E-Mail:[ed@sunrisemicro.com]</a:t>
            </a:r>
            <a:r>
              <a:rPr lang="en-US" sz="1600" dirty="0"/>
              <a:t>	</a:t>
            </a:r>
          </a:p>
          <a:p>
            <a:pPr>
              <a:spcBef>
                <a:spcPts val="600"/>
              </a:spcBef>
              <a:spcAft>
                <a:spcPts val="600"/>
              </a:spcAft>
            </a:pPr>
            <a:r>
              <a:rPr lang="en-US" sz="1600" b="1" dirty="0"/>
              <a:t>Re:</a:t>
            </a:r>
            <a:r>
              <a:rPr lang="en-US" sz="1600" dirty="0"/>
              <a:t> </a:t>
            </a:r>
            <a:r>
              <a:rPr lang="en-US" sz="1600" dirty="0" smtClean="0"/>
              <a:t>[4k proposals]</a:t>
            </a:r>
            <a:r>
              <a:rPr lang="en-US" dirty="0"/>
              <a:t>	</a:t>
            </a:r>
          </a:p>
          <a:p>
            <a:pPr>
              <a:spcBef>
                <a:spcPts val="600"/>
              </a:spcBef>
              <a:spcAft>
                <a:spcPts val="600"/>
              </a:spcAft>
            </a:pPr>
            <a:r>
              <a:rPr lang="en-US" sz="1600" b="1" dirty="0"/>
              <a:t>Abstract:</a:t>
            </a:r>
            <a:r>
              <a:rPr lang="en-US" sz="1600" dirty="0"/>
              <a:t>	</a:t>
            </a:r>
            <a:r>
              <a:rPr lang="en-US" sz="1600" dirty="0" smtClean="0"/>
              <a:t>[Propagation loss is independent of frequency.]</a:t>
            </a:r>
            <a:endParaRPr lang="en-US" sz="1600" dirty="0"/>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improve 4k </a:t>
            </a:r>
            <a:r>
              <a:rPr lang="en-US" sz="1600" dirty="0" smtClean="0">
                <a:solidFill>
                  <a:schemeClr val="tx2"/>
                </a:solidFill>
              </a:rPr>
              <a:t>proposal evaluation.]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15000" y="304800"/>
            <a:ext cx="2925544" cy="307777"/>
          </a:xfrm>
          <a:prstGeom prst="rect">
            <a:avLst/>
          </a:prstGeom>
          <a:solidFill>
            <a:schemeClr val="bg1"/>
          </a:solidFill>
        </p:spPr>
        <p:txBody>
          <a:bodyPr wrap="none" rtlCol="0">
            <a:spAutoFit/>
          </a:bodyPr>
          <a:lstStyle/>
          <a:p>
            <a:r>
              <a:rPr lang="en-US" sz="1400" b="1" dirty="0"/>
              <a:t>d</a:t>
            </a:r>
            <a:r>
              <a:rPr lang="en-US" sz="1400" b="1" dirty="0" smtClean="0"/>
              <a:t>oc.: IEEE 802</a:t>
            </a:r>
            <a:r>
              <a:rPr lang="en-US" sz="1400" b="1" dirty="0" smtClean="0"/>
              <a:t>.</a:t>
            </a:r>
            <a:r>
              <a:rPr lang="en-US" sz="1400" dirty="0" smtClean="0"/>
              <a:t> </a:t>
            </a:r>
            <a:r>
              <a:rPr lang="en-US" sz="1400" b="1" dirty="0" smtClean="0"/>
              <a:t>15-11-0540-00-004k</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7406" y="914400"/>
            <a:ext cx="7772400" cy="1470025"/>
          </a:xfrm>
        </p:spPr>
        <p:txBody>
          <a:bodyPr/>
          <a:lstStyle/>
          <a:p>
            <a:r>
              <a:rPr lang="en-US" dirty="0" smtClean="0">
                <a:latin typeface="+mn-lt"/>
              </a:rPr>
              <a:t>Propagation </a:t>
            </a:r>
            <a:r>
              <a:rPr lang="en-US" dirty="0" smtClean="0">
                <a:latin typeface="+mn-lt"/>
              </a:rPr>
              <a:t>Loss </a:t>
            </a:r>
            <a:r>
              <a:rPr lang="en-US" dirty="0" smtClean="0">
                <a:latin typeface="+mn-lt"/>
              </a:rPr>
              <a:t>is </a:t>
            </a:r>
            <a:r>
              <a:rPr lang="en-US" dirty="0" smtClean="0">
                <a:latin typeface="+mn-lt"/>
              </a:rPr>
              <a:t>Independent </a:t>
            </a:r>
            <a:r>
              <a:rPr lang="en-US" dirty="0" smtClean="0">
                <a:latin typeface="+mn-lt"/>
              </a:rPr>
              <a:t>of </a:t>
            </a:r>
            <a:r>
              <a:rPr lang="en-US" dirty="0" smtClean="0">
                <a:latin typeface="+mn-lt"/>
              </a:rPr>
              <a:t>Frequency</a:t>
            </a:r>
            <a:endParaRPr lang="en-US" dirty="0">
              <a:latin typeface="+mn-lt"/>
            </a:endParaRPr>
          </a:p>
        </p:txBody>
      </p:sp>
      <p:sp>
        <p:nvSpPr>
          <p:cNvPr id="3" name="Subtitle 2"/>
          <p:cNvSpPr>
            <a:spLocks noGrp="1"/>
          </p:cNvSpPr>
          <p:nvPr>
            <p:ph type="subTitle" idx="1"/>
          </p:nvPr>
        </p:nvSpPr>
        <p:spPr>
          <a:xfrm>
            <a:off x="1371600" y="5434584"/>
            <a:ext cx="6400800" cy="966216"/>
          </a:xfrm>
        </p:spPr>
        <p:txBody>
          <a:bodyPr/>
          <a:lstStyle/>
          <a:p>
            <a:r>
              <a:rPr lang="en-US" sz="2400" dirty="0" smtClean="0"/>
              <a:t>Ed Callaway</a:t>
            </a:r>
          </a:p>
          <a:p>
            <a:r>
              <a:rPr lang="en-US" sz="2400" dirty="0" smtClean="0"/>
              <a:t>ed@sunrisemicro.com</a:t>
            </a:r>
            <a:endParaRPr lang="en-US" sz="2400"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July </a:t>
            </a:r>
            <a:r>
              <a:rPr lang="en-US" dirty="0" smtClean="0"/>
              <a:t>2011</a:t>
            </a:r>
            <a:endParaRPr lang="en-US" dirty="0"/>
          </a:p>
        </p:txBody>
      </p:sp>
      <p:sp>
        <p:nvSpPr>
          <p:cNvPr id="5" name="Footer Placeholder 4"/>
          <p:cNvSpPr>
            <a:spLocks noGrp="1"/>
          </p:cNvSpPr>
          <p:nvPr>
            <p:ph type="ftr" sz="quarter" idx="11"/>
          </p:nvPr>
        </p:nvSpPr>
        <p:spPr/>
        <p:txBody>
          <a:bodyPr/>
          <a:lstStyle/>
          <a:p>
            <a:r>
              <a:rPr lang="en-US"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smtClean="0"/>
              <a:t>Slide </a:t>
            </a:r>
            <a:fld id="{0F4FCEB6-9355-4440-BB4F-9CA3DF270C8D}" type="slidenum">
              <a:rPr lang="en-US" smtClean="0"/>
              <a:pPr/>
              <a:t>2</a:t>
            </a:fld>
            <a:endParaRPr lang="en-US"/>
          </a:p>
        </p:txBody>
      </p:sp>
      <p:sp>
        <p:nvSpPr>
          <p:cNvPr id="7" name="TextBox 6"/>
          <p:cNvSpPr txBox="1"/>
          <p:nvPr/>
        </p:nvSpPr>
        <p:spPr>
          <a:xfrm>
            <a:off x="5715000" y="304800"/>
            <a:ext cx="2925544" cy="307777"/>
          </a:xfrm>
          <a:prstGeom prst="rect">
            <a:avLst/>
          </a:prstGeom>
          <a:solidFill>
            <a:schemeClr val="bg1"/>
          </a:solidFill>
        </p:spPr>
        <p:txBody>
          <a:bodyPr wrap="none" rtlCol="0">
            <a:spAutoFit/>
          </a:bodyPr>
          <a:lstStyle/>
          <a:p>
            <a:r>
              <a:rPr lang="en-US" sz="1400" b="1" dirty="0"/>
              <a:t>d</a:t>
            </a:r>
            <a:r>
              <a:rPr lang="en-US" sz="1400" b="1" dirty="0" smtClean="0"/>
              <a:t>oc.: IEEE 802</a:t>
            </a:r>
            <a:r>
              <a:rPr lang="en-US" sz="1400" b="1" dirty="0" smtClean="0"/>
              <a:t>.</a:t>
            </a:r>
            <a:r>
              <a:rPr lang="en-US" sz="1400" dirty="0" smtClean="0"/>
              <a:t> </a:t>
            </a:r>
            <a:r>
              <a:rPr lang="en-US" sz="1400" b="1" dirty="0" smtClean="0"/>
              <a:t>15-11-0540-00-004k</a:t>
            </a:r>
            <a:endParaRPr lang="en-US" sz="1400" b="1" dirty="0"/>
          </a:p>
        </p:txBody>
      </p:sp>
      <p:sp>
        <p:nvSpPr>
          <p:cNvPr id="8" name="Title 1"/>
          <p:cNvSpPr txBox="1">
            <a:spLocks/>
          </p:cNvSpPr>
          <p:nvPr/>
        </p:nvSpPr>
        <p:spPr bwMode="auto">
          <a:xfrm>
            <a:off x="837406" y="2797175"/>
            <a:ext cx="7772400" cy="147002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n-lt"/>
                <a:ea typeface="+mj-ea"/>
                <a:cs typeface="+mj-cs"/>
              </a:rPr>
              <a:t>Why 2.4 GHz is Just as Good as VHF</a:t>
            </a:r>
            <a:r>
              <a:rPr kumimoji="0" lang="en-US" sz="3600" b="0" i="0" u="none" strike="noStrike" kern="0" cap="none" spc="0" normalizeH="0" baseline="30000" noProof="0" dirty="0" smtClean="0">
                <a:ln>
                  <a:noFill/>
                </a:ln>
                <a:solidFill>
                  <a:schemeClr val="tx2"/>
                </a:solidFill>
                <a:effectLst/>
                <a:uLnTx/>
                <a:uFillTx/>
                <a:latin typeface="+mn-lt"/>
                <a:ea typeface="+mj-ea"/>
                <a:cs typeface="+mj-cs"/>
              </a:rPr>
              <a:t>1</a:t>
            </a:r>
            <a:endParaRPr kumimoji="0" lang="en-US" sz="3600" b="0" i="0" u="none" strike="noStrike" kern="0" cap="none" spc="0" normalizeH="0" baseline="30000" noProof="0" dirty="0">
              <a:ln>
                <a:noFill/>
              </a:ln>
              <a:solidFill>
                <a:schemeClr val="tx2"/>
              </a:solidFill>
              <a:effectLst/>
              <a:uLnTx/>
              <a:uFillTx/>
              <a:latin typeface="+mn-lt"/>
              <a:ea typeface="+mj-ea"/>
              <a:cs typeface="+mj-cs"/>
            </a:endParaRPr>
          </a:p>
        </p:txBody>
      </p:sp>
      <p:sp>
        <p:nvSpPr>
          <p:cNvPr id="9" name="Title 1"/>
          <p:cNvSpPr txBox="1">
            <a:spLocks/>
          </p:cNvSpPr>
          <p:nvPr/>
        </p:nvSpPr>
        <p:spPr bwMode="auto">
          <a:xfrm>
            <a:off x="837406" y="1855788"/>
            <a:ext cx="7772400" cy="147002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lgn="ctr" eaLnBrk="1" hangingPunct="1"/>
            <a:r>
              <a:rPr lang="en-US" sz="3600" b="1" kern="0" dirty="0" smtClean="0">
                <a:solidFill>
                  <a:schemeClr val="tx2"/>
                </a:solidFill>
              </a:rPr>
              <a:t>–</a:t>
            </a:r>
            <a:r>
              <a:rPr kumimoji="0" lang="en-US" sz="3600" b="0" i="0" u="none" strike="noStrike" kern="0" cap="none" spc="0" normalizeH="0" baseline="0" noProof="0" dirty="0" smtClean="0">
                <a:ln>
                  <a:noFill/>
                </a:ln>
                <a:solidFill>
                  <a:schemeClr val="tx2"/>
                </a:solidFill>
                <a:effectLst/>
                <a:uLnTx/>
                <a:uFillTx/>
                <a:latin typeface="+mn-lt"/>
                <a:ea typeface="+mj-ea"/>
                <a:cs typeface="+mj-cs"/>
              </a:rPr>
              <a:t> or – </a:t>
            </a:r>
            <a:endParaRPr kumimoji="0" lang="en-US" sz="3600" b="0" i="0" u="none" strike="noStrike" kern="0" cap="none" spc="0" normalizeH="0" baseline="0" noProof="0" dirty="0">
              <a:ln>
                <a:noFill/>
              </a:ln>
              <a:solidFill>
                <a:schemeClr val="tx2"/>
              </a:solidFill>
              <a:effectLst/>
              <a:uLnTx/>
              <a:uFillTx/>
              <a:latin typeface="+mn-lt"/>
              <a:ea typeface="+mj-ea"/>
              <a:cs typeface="+mj-cs"/>
            </a:endParaRPr>
          </a:p>
        </p:txBody>
      </p:sp>
      <p:sp>
        <p:nvSpPr>
          <p:cNvPr id="10" name="Title 1"/>
          <p:cNvSpPr txBox="1">
            <a:spLocks/>
          </p:cNvSpPr>
          <p:nvPr/>
        </p:nvSpPr>
        <p:spPr bwMode="auto">
          <a:xfrm>
            <a:off x="6941820" y="4285489"/>
            <a:ext cx="1661160" cy="5273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eaLnBrk="1" hangingPunct="1"/>
            <a:r>
              <a:rPr lang="en-US" sz="1600" kern="0" baseline="30000" dirty="0" smtClean="0">
                <a:solidFill>
                  <a:schemeClr val="tx2"/>
                </a:solidFill>
                <a:latin typeface="+mn-lt"/>
              </a:rPr>
              <a:t>1</a:t>
            </a:r>
            <a:r>
              <a:rPr lang="en-US" sz="1600" kern="0" dirty="0" smtClean="0">
                <a:solidFill>
                  <a:schemeClr val="tx2"/>
                </a:solidFill>
                <a:latin typeface="+mn-lt"/>
              </a:rPr>
              <a:t> In this regard</a:t>
            </a:r>
            <a:endParaRPr kumimoji="0" lang="en-US" sz="1600" b="0" i="0" u="none" strike="noStrike" kern="0" cap="none" spc="0" normalizeH="0" baseline="0" noProof="0" dirty="0">
              <a:ln>
                <a:noFill/>
              </a:ln>
              <a:solidFill>
                <a:schemeClr val="tx2"/>
              </a:solidFill>
              <a:effectLst/>
              <a:uLnTx/>
              <a:uFillTx/>
              <a:latin typeface="+mn-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Space Path Loss Formula</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p>
            <a:r>
              <a:rPr lang="en-US" smtClean="0"/>
              <a:t>Slide </a:t>
            </a:r>
            <a:fld id="{B4BFEB62-4E9A-4377-AAF6-3230FB6502F1}" type="slidenum">
              <a:rPr lang="en-US" smtClean="0"/>
              <a:pPr/>
              <a:t>3</a:t>
            </a:fld>
            <a:endParaRPr lang="en-US"/>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5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86125" y="1752600"/>
            <a:ext cx="2419350" cy="962025"/>
          </a:xfrm>
          <a:prstGeom prst="rect">
            <a:avLst/>
          </a:prstGeom>
          <a:noFill/>
        </p:spPr>
      </p:pic>
      <p:sp>
        <p:nvSpPr>
          <p:cNvPr id="23555" name="Rectangle 3"/>
          <p:cNvSpPr>
            <a:spLocks noChangeArrowheads="1"/>
          </p:cNvSpPr>
          <p:nvPr/>
        </p:nvSpPr>
        <p:spPr bwMode="auto">
          <a:xfrm>
            <a:off x="0" y="1419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457200" y="2981325"/>
            <a:ext cx="8382000" cy="1815882"/>
          </a:xfrm>
          <a:prstGeom prst="rect">
            <a:avLst/>
          </a:prstGeom>
          <a:noFill/>
        </p:spPr>
        <p:txBody>
          <a:bodyPr wrap="square" rtlCol="0">
            <a:spAutoFit/>
          </a:bodyPr>
          <a:lstStyle/>
          <a:p>
            <a:r>
              <a:rPr lang="en-US" sz="2800" dirty="0" smtClean="0"/>
              <a:t>But free space propagation loss is </a:t>
            </a:r>
            <a:r>
              <a:rPr lang="en-US" sz="2800" u="sng" dirty="0" smtClean="0"/>
              <a:t>independent</a:t>
            </a:r>
            <a:r>
              <a:rPr lang="en-US" sz="2800" dirty="0" smtClean="0"/>
              <a:t> of frequency!  How can both be true?</a:t>
            </a:r>
          </a:p>
          <a:p>
            <a:endParaRPr lang="en-US" sz="2800" dirty="0" smtClean="0"/>
          </a:p>
          <a:p>
            <a:r>
              <a:rPr lang="en-US" sz="2800" i="1" dirty="0" smtClean="0"/>
              <a:t>FSPL</a:t>
            </a:r>
            <a:r>
              <a:rPr lang="en-US" sz="2800" dirty="0" smtClean="0"/>
              <a:t> = (propagation loss)</a:t>
            </a:r>
            <a:r>
              <a:rPr lang="en-US" sz="2800" b="1" dirty="0" smtClean="0"/>
              <a:t>×</a:t>
            </a:r>
            <a:r>
              <a:rPr lang="en-US" sz="2800" dirty="0" smtClean="0"/>
              <a:t>(receiving antenna aperture)</a:t>
            </a:r>
          </a:p>
        </p:txBody>
      </p:sp>
      <p:sp>
        <p:nvSpPr>
          <p:cNvPr id="11" name="TextBox 10"/>
          <p:cNvSpPr txBox="1"/>
          <p:nvPr/>
        </p:nvSpPr>
        <p:spPr>
          <a:xfrm>
            <a:off x="561975" y="4943475"/>
            <a:ext cx="8153400" cy="1384995"/>
          </a:xfrm>
          <a:prstGeom prst="rect">
            <a:avLst/>
          </a:prstGeom>
          <a:noFill/>
          <a:ln w="25400">
            <a:solidFill>
              <a:srgbClr val="FF0000"/>
            </a:solidFill>
          </a:ln>
        </p:spPr>
        <p:txBody>
          <a:bodyPr wrap="square" rtlCol="0">
            <a:spAutoFit/>
          </a:bodyPr>
          <a:lstStyle/>
          <a:p>
            <a:pPr algn="ctr"/>
            <a:r>
              <a:rPr lang="en-US" sz="2800" b="1" dirty="0" smtClean="0"/>
              <a:t>The receiving antenna assumed in the FSPL is an isotropic antenna.  The aperture of an isotropic antenna is frequency-dependent.</a:t>
            </a:r>
          </a:p>
        </p:txBody>
      </p:sp>
      <p:sp>
        <p:nvSpPr>
          <p:cNvPr id="12" name="TextBox 11"/>
          <p:cNvSpPr txBox="1"/>
          <p:nvPr/>
        </p:nvSpPr>
        <p:spPr>
          <a:xfrm>
            <a:off x="3027362" y="3938200"/>
            <a:ext cx="1628972" cy="276999"/>
          </a:xfrm>
          <a:prstGeom prst="rect">
            <a:avLst/>
          </a:prstGeom>
          <a:noFill/>
        </p:spPr>
        <p:txBody>
          <a:bodyPr wrap="none" rtlCol="0">
            <a:spAutoFit/>
          </a:bodyPr>
          <a:lstStyle/>
          <a:p>
            <a:r>
              <a:rPr lang="en-US" dirty="0" smtClean="0"/>
              <a:t>Frequency </a:t>
            </a:r>
            <a:r>
              <a:rPr lang="en-US" u="sng" dirty="0" smtClean="0">
                <a:solidFill>
                  <a:srgbClr val="FF0000"/>
                </a:solidFill>
              </a:rPr>
              <a:t>independent</a:t>
            </a:r>
            <a:endParaRPr lang="en-US" u="sng" dirty="0">
              <a:solidFill>
                <a:srgbClr val="FF0000"/>
              </a:solidFill>
            </a:endParaRPr>
          </a:p>
        </p:txBody>
      </p:sp>
      <p:sp>
        <p:nvSpPr>
          <p:cNvPr id="13" name="TextBox 12"/>
          <p:cNvSpPr txBox="1"/>
          <p:nvPr/>
        </p:nvSpPr>
        <p:spPr>
          <a:xfrm>
            <a:off x="6177929" y="3938200"/>
            <a:ext cx="1508746" cy="276999"/>
          </a:xfrm>
          <a:prstGeom prst="rect">
            <a:avLst/>
          </a:prstGeom>
          <a:noFill/>
        </p:spPr>
        <p:txBody>
          <a:bodyPr wrap="none" rtlCol="0">
            <a:spAutoFit/>
          </a:bodyPr>
          <a:lstStyle/>
          <a:p>
            <a:r>
              <a:rPr lang="en-US" dirty="0" smtClean="0"/>
              <a:t>Frequency </a:t>
            </a:r>
            <a:r>
              <a:rPr lang="en-US" u="sng" dirty="0" smtClean="0">
                <a:solidFill>
                  <a:srgbClr val="FF0000"/>
                </a:solidFill>
              </a:rPr>
              <a:t>dependent</a:t>
            </a:r>
            <a:endParaRPr lang="en-US" u="sng" dirty="0">
              <a:solidFill>
                <a:srgbClr val="FF0000"/>
              </a:solidFill>
            </a:endParaRPr>
          </a:p>
        </p:txBody>
      </p:sp>
      <p:sp>
        <p:nvSpPr>
          <p:cNvPr id="14" name="Freeform 13"/>
          <p:cNvSpPr/>
          <p:nvPr/>
        </p:nvSpPr>
        <p:spPr bwMode="auto">
          <a:xfrm>
            <a:off x="3314700" y="4191000"/>
            <a:ext cx="419100" cy="180975"/>
          </a:xfrm>
          <a:custGeom>
            <a:avLst/>
            <a:gdLst>
              <a:gd name="connsiteX0" fmla="*/ 419100 w 419100"/>
              <a:gd name="connsiteY0" fmla="*/ 0 h 180975"/>
              <a:gd name="connsiteX1" fmla="*/ 419100 w 419100"/>
              <a:gd name="connsiteY1" fmla="*/ 0 h 180975"/>
              <a:gd name="connsiteX2" fmla="*/ 257175 w 419100"/>
              <a:gd name="connsiteY2" fmla="*/ 95250 h 180975"/>
              <a:gd name="connsiteX3" fmla="*/ 161925 w 419100"/>
              <a:gd name="connsiteY3" fmla="*/ 123825 h 180975"/>
              <a:gd name="connsiteX4" fmla="*/ 133350 w 419100"/>
              <a:gd name="connsiteY4" fmla="*/ 142875 h 180975"/>
              <a:gd name="connsiteX5" fmla="*/ 95250 w 419100"/>
              <a:gd name="connsiteY5" fmla="*/ 152400 h 180975"/>
              <a:gd name="connsiteX6" fmla="*/ 66675 w 419100"/>
              <a:gd name="connsiteY6" fmla="*/ 161925 h 180975"/>
              <a:gd name="connsiteX7" fmla="*/ 0 w 419100"/>
              <a:gd name="connsiteY7" fmla="*/ 180975 h 180975"/>
              <a:gd name="connsiteX8" fmla="*/ 0 w 419100"/>
              <a:gd name="connsiteY8" fmla="*/ 180975 h 180975"/>
              <a:gd name="connsiteX9" fmla="*/ 0 w 419100"/>
              <a:gd name="connsiteY9" fmla="*/ 180975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9100" h="180975">
                <a:moveTo>
                  <a:pt x="419100" y="0"/>
                </a:moveTo>
                <a:lnTo>
                  <a:pt x="419100" y="0"/>
                </a:lnTo>
                <a:cubicBezTo>
                  <a:pt x="365125" y="31750"/>
                  <a:pt x="312694" y="66284"/>
                  <a:pt x="257175" y="95250"/>
                </a:cubicBezTo>
                <a:cubicBezTo>
                  <a:pt x="235840" y="106381"/>
                  <a:pt x="188061" y="117291"/>
                  <a:pt x="161925" y="123825"/>
                </a:cubicBezTo>
                <a:cubicBezTo>
                  <a:pt x="152400" y="130175"/>
                  <a:pt x="143872" y="138366"/>
                  <a:pt x="133350" y="142875"/>
                </a:cubicBezTo>
                <a:cubicBezTo>
                  <a:pt x="121318" y="148032"/>
                  <a:pt x="107837" y="148804"/>
                  <a:pt x="95250" y="152400"/>
                </a:cubicBezTo>
                <a:cubicBezTo>
                  <a:pt x="85596" y="155158"/>
                  <a:pt x="76415" y="159490"/>
                  <a:pt x="66675" y="161925"/>
                </a:cubicBezTo>
                <a:cubicBezTo>
                  <a:pt x="1171" y="178301"/>
                  <a:pt x="38318" y="161816"/>
                  <a:pt x="0" y="180975"/>
                </a:cubicBezTo>
                <a:lnTo>
                  <a:pt x="0" y="180975"/>
                </a:lnTo>
                <a:lnTo>
                  <a:pt x="0" y="180975"/>
                </a:lnTo>
              </a:path>
            </a:pathLst>
          </a:custGeom>
          <a:solidFill>
            <a:schemeClr val="tx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Freeform 14"/>
          <p:cNvSpPr/>
          <p:nvPr/>
        </p:nvSpPr>
        <p:spPr bwMode="auto">
          <a:xfrm>
            <a:off x="6486525" y="4162425"/>
            <a:ext cx="419100" cy="180975"/>
          </a:xfrm>
          <a:custGeom>
            <a:avLst/>
            <a:gdLst>
              <a:gd name="connsiteX0" fmla="*/ 419100 w 419100"/>
              <a:gd name="connsiteY0" fmla="*/ 0 h 180975"/>
              <a:gd name="connsiteX1" fmla="*/ 419100 w 419100"/>
              <a:gd name="connsiteY1" fmla="*/ 0 h 180975"/>
              <a:gd name="connsiteX2" fmla="*/ 257175 w 419100"/>
              <a:gd name="connsiteY2" fmla="*/ 95250 h 180975"/>
              <a:gd name="connsiteX3" fmla="*/ 161925 w 419100"/>
              <a:gd name="connsiteY3" fmla="*/ 123825 h 180975"/>
              <a:gd name="connsiteX4" fmla="*/ 133350 w 419100"/>
              <a:gd name="connsiteY4" fmla="*/ 142875 h 180975"/>
              <a:gd name="connsiteX5" fmla="*/ 95250 w 419100"/>
              <a:gd name="connsiteY5" fmla="*/ 152400 h 180975"/>
              <a:gd name="connsiteX6" fmla="*/ 66675 w 419100"/>
              <a:gd name="connsiteY6" fmla="*/ 161925 h 180975"/>
              <a:gd name="connsiteX7" fmla="*/ 0 w 419100"/>
              <a:gd name="connsiteY7" fmla="*/ 180975 h 180975"/>
              <a:gd name="connsiteX8" fmla="*/ 0 w 419100"/>
              <a:gd name="connsiteY8" fmla="*/ 180975 h 180975"/>
              <a:gd name="connsiteX9" fmla="*/ 0 w 419100"/>
              <a:gd name="connsiteY9" fmla="*/ 180975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9100" h="180975">
                <a:moveTo>
                  <a:pt x="419100" y="0"/>
                </a:moveTo>
                <a:lnTo>
                  <a:pt x="419100" y="0"/>
                </a:lnTo>
                <a:cubicBezTo>
                  <a:pt x="365125" y="31750"/>
                  <a:pt x="312694" y="66284"/>
                  <a:pt x="257175" y="95250"/>
                </a:cubicBezTo>
                <a:cubicBezTo>
                  <a:pt x="235840" y="106381"/>
                  <a:pt x="188061" y="117291"/>
                  <a:pt x="161925" y="123825"/>
                </a:cubicBezTo>
                <a:cubicBezTo>
                  <a:pt x="152400" y="130175"/>
                  <a:pt x="143872" y="138366"/>
                  <a:pt x="133350" y="142875"/>
                </a:cubicBezTo>
                <a:cubicBezTo>
                  <a:pt x="121318" y="148032"/>
                  <a:pt x="107837" y="148804"/>
                  <a:pt x="95250" y="152400"/>
                </a:cubicBezTo>
                <a:cubicBezTo>
                  <a:pt x="85596" y="155158"/>
                  <a:pt x="76415" y="159490"/>
                  <a:pt x="66675" y="161925"/>
                </a:cubicBezTo>
                <a:cubicBezTo>
                  <a:pt x="1171" y="178301"/>
                  <a:pt x="38318" y="161816"/>
                  <a:pt x="0" y="180975"/>
                </a:cubicBezTo>
                <a:lnTo>
                  <a:pt x="0" y="180975"/>
                </a:lnTo>
                <a:lnTo>
                  <a:pt x="0" y="180975"/>
                </a:lnTo>
              </a:path>
            </a:pathLst>
          </a:custGeom>
          <a:solidFill>
            <a:schemeClr val="tx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5715000" y="304800"/>
            <a:ext cx="2925544" cy="307777"/>
          </a:xfrm>
          <a:prstGeom prst="rect">
            <a:avLst/>
          </a:prstGeom>
          <a:solidFill>
            <a:schemeClr val="bg1"/>
          </a:solidFill>
        </p:spPr>
        <p:txBody>
          <a:bodyPr wrap="none" rtlCol="0">
            <a:spAutoFit/>
          </a:bodyPr>
          <a:lstStyle/>
          <a:p>
            <a:r>
              <a:rPr lang="en-US" sz="1400" b="1" dirty="0"/>
              <a:t>d</a:t>
            </a:r>
            <a:r>
              <a:rPr lang="en-US" sz="1400" b="1" dirty="0" smtClean="0"/>
              <a:t>oc.: IEEE 802</a:t>
            </a:r>
            <a:r>
              <a:rPr lang="en-US" sz="1400" b="1" dirty="0" smtClean="0"/>
              <a:t>.</a:t>
            </a:r>
            <a:r>
              <a:rPr lang="en-US" sz="1400" dirty="0" smtClean="0"/>
              <a:t> </a:t>
            </a:r>
            <a:r>
              <a:rPr lang="en-US" sz="1400" b="1" dirty="0" smtClean="0"/>
              <a:t>15-11-0540-00-004k</a:t>
            </a:r>
            <a:endParaRPr 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99032"/>
          </a:xfrm>
        </p:spPr>
        <p:txBody>
          <a:bodyPr/>
          <a:lstStyle/>
          <a:p>
            <a:r>
              <a:rPr lang="en-US" dirty="0" smtClean="0"/>
              <a:t>FSPL Formula vs. Propagation Loss</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p>
            <a:r>
              <a:rPr lang="en-US" smtClean="0"/>
              <a:t>Slide </a:t>
            </a:r>
            <a:fld id="{B4BFEB62-4E9A-4377-AAF6-3230FB6502F1}" type="slidenum">
              <a:rPr lang="en-US" smtClean="0"/>
              <a:pPr/>
              <a:t>4</a:t>
            </a:fld>
            <a:endParaRPr lang="en-US"/>
          </a:p>
        </p:txBody>
      </p:sp>
      <p:grpSp>
        <p:nvGrpSpPr>
          <p:cNvPr id="27" name="Group 26"/>
          <p:cNvGrpSpPr/>
          <p:nvPr/>
        </p:nvGrpSpPr>
        <p:grpSpPr>
          <a:xfrm>
            <a:off x="685800" y="4342745"/>
            <a:ext cx="7724307" cy="543252"/>
            <a:chOff x="685800" y="4342745"/>
            <a:chExt cx="7724307" cy="543252"/>
          </a:xfrm>
        </p:grpSpPr>
        <p:grpSp>
          <p:nvGrpSpPr>
            <p:cNvPr id="11" name="Group 10"/>
            <p:cNvGrpSpPr/>
            <p:nvPr/>
          </p:nvGrpSpPr>
          <p:grpSpPr>
            <a:xfrm>
              <a:off x="685800" y="4343072"/>
              <a:ext cx="2276148" cy="542925"/>
              <a:chOff x="685800" y="4343072"/>
              <a:chExt cx="2276148" cy="542925"/>
            </a:xfrm>
          </p:grpSpPr>
          <p:sp>
            <p:nvSpPr>
              <p:cNvPr id="7" name="TextBox 6"/>
              <p:cNvSpPr txBox="1"/>
              <p:nvPr/>
            </p:nvSpPr>
            <p:spPr>
              <a:xfrm>
                <a:off x="685800" y="4352925"/>
                <a:ext cx="583814" cy="523220"/>
              </a:xfrm>
              <a:prstGeom prst="rect">
                <a:avLst/>
              </a:prstGeom>
              <a:noFill/>
              <a:ln w="19050">
                <a:solidFill>
                  <a:schemeClr val="tx1"/>
                </a:solidFill>
              </a:ln>
            </p:spPr>
            <p:txBody>
              <a:bodyPr wrap="none" rtlCol="0">
                <a:spAutoFit/>
              </a:bodyPr>
              <a:lstStyle/>
              <a:p>
                <a:r>
                  <a:rPr lang="en-US" sz="2800" dirty="0" smtClean="0"/>
                  <a:t>Tx</a:t>
                </a:r>
                <a:endParaRPr lang="en-US" sz="2800" dirty="0"/>
              </a:p>
            </p:txBody>
          </p:sp>
          <p:sp>
            <p:nvSpPr>
              <p:cNvPr id="8" name="Isosceles Triangle 7"/>
              <p:cNvSpPr/>
              <p:nvPr/>
            </p:nvSpPr>
            <p:spPr bwMode="auto">
              <a:xfrm rot="16200000" flipH="1">
                <a:off x="2428875" y="4352925"/>
                <a:ext cx="542925" cy="523220"/>
              </a:xfrm>
              <a:prstGeom prst="triangl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 name="Straight Connector 9"/>
              <p:cNvCxnSpPr>
                <a:stCxn id="8" idx="0"/>
                <a:endCxn id="7" idx="3"/>
              </p:cNvCxnSpPr>
              <p:nvPr/>
            </p:nvCxnSpPr>
            <p:spPr bwMode="auto">
              <a:xfrm rot="10800000">
                <a:off x="1269614" y="4614536"/>
                <a:ext cx="1169114" cy="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nvGrpSpPr>
            <p:cNvPr id="12" name="Group 11"/>
            <p:cNvGrpSpPr/>
            <p:nvPr/>
          </p:nvGrpSpPr>
          <p:grpSpPr>
            <a:xfrm flipH="1">
              <a:off x="6114723" y="4342745"/>
              <a:ext cx="2295384" cy="542925"/>
              <a:chOff x="666564" y="4343072"/>
              <a:chExt cx="2295384" cy="542925"/>
            </a:xfrm>
          </p:grpSpPr>
          <p:sp>
            <p:nvSpPr>
              <p:cNvPr id="13" name="TextBox 12"/>
              <p:cNvSpPr txBox="1"/>
              <p:nvPr/>
            </p:nvSpPr>
            <p:spPr>
              <a:xfrm>
                <a:off x="666564" y="4352925"/>
                <a:ext cx="603050" cy="523220"/>
              </a:xfrm>
              <a:prstGeom prst="rect">
                <a:avLst/>
              </a:prstGeom>
              <a:noFill/>
              <a:ln w="19050">
                <a:solidFill>
                  <a:schemeClr val="tx1"/>
                </a:solidFill>
              </a:ln>
            </p:spPr>
            <p:txBody>
              <a:bodyPr wrap="none" rtlCol="0">
                <a:spAutoFit/>
              </a:bodyPr>
              <a:lstStyle/>
              <a:p>
                <a:r>
                  <a:rPr lang="en-US" sz="2800" dirty="0" smtClean="0"/>
                  <a:t>Rx</a:t>
                </a:r>
                <a:endParaRPr lang="en-US" sz="2800" dirty="0"/>
              </a:p>
            </p:txBody>
          </p:sp>
          <p:sp>
            <p:nvSpPr>
              <p:cNvPr id="14" name="Isosceles Triangle 13"/>
              <p:cNvSpPr/>
              <p:nvPr/>
            </p:nvSpPr>
            <p:spPr bwMode="auto">
              <a:xfrm rot="16200000" flipH="1">
                <a:off x="2428875" y="4352925"/>
                <a:ext cx="542925" cy="523220"/>
              </a:xfrm>
              <a:prstGeom prst="triangl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5" name="Straight Connector 14"/>
              <p:cNvCxnSpPr>
                <a:stCxn id="14" idx="0"/>
                <a:endCxn id="13" idx="3"/>
              </p:cNvCxnSpPr>
              <p:nvPr/>
            </p:nvCxnSpPr>
            <p:spPr bwMode="auto">
              <a:xfrm flipH="1" flipV="1">
                <a:off x="1269614" y="4614535"/>
                <a:ext cx="1169113" cy="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grpSp>
        <p:nvGrpSpPr>
          <p:cNvPr id="19" name="Group 18"/>
          <p:cNvGrpSpPr/>
          <p:nvPr/>
        </p:nvGrpSpPr>
        <p:grpSpPr>
          <a:xfrm>
            <a:off x="2961948" y="3190875"/>
            <a:ext cx="3152775" cy="1024238"/>
            <a:chOff x="2961948" y="3190875"/>
            <a:chExt cx="3152775" cy="1024238"/>
          </a:xfrm>
        </p:grpSpPr>
        <p:sp>
          <p:nvSpPr>
            <p:cNvPr id="17" name="Right Brace 16"/>
            <p:cNvSpPr/>
            <p:nvPr/>
          </p:nvSpPr>
          <p:spPr bwMode="auto">
            <a:xfrm rot="16200000">
              <a:off x="4218454" y="2318844"/>
              <a:ext cx="639763" cy="3152775"/>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TextBox 17"/>
            <p:cNvSpPr txBox="1"/>
            <p:nvPr/>
          </p:nvSpPr>
          <p:spPr>
            <a:xfrm>
              <a:off x="3429000" y="3190875"/>
              <a:ext cx="2226892" cy="461665"/>
            </a:xfrm>
            <a:prstGeom prst="rect">
              <a:avLst/>
            </a:prstGeom>
            <a:noFill/>
          </p:spPr>
          <p:txBody>
            <a:bodyPr wrap="none" rtlCol="0">
              <a:spAutoFit/>
            </a:bodyPr>
            <a:lstStyle/>
            <a:p>
              <a:r>
                <a:rPr lang="en-US" sz="2400" dirty="0" smtClean="0"/>
                <a:t>Propagation loss</a:t>
              </a:r>
              <a:endParaRPr lang="en-US" sz="2400" dirty="0"/>
            </a:p>
          </p:txBody>
        </p:sp>
      </p:grpSp>
      <p:sp>
        <p:nvSpPr>
          <p:cNvPr id="21" name="Right Brace 20"/>
          <p:cNvSpPr/>
          <p:nvPr/>
        </p:nvSpPr>
        <p:spPr bwMode="auto">
          <a:xfrm rot="16200000">
            <a:off x="4218455" y="1060610"/>
            <a:ext cx="639763" cy="4199214"/>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4095750" y="2426295"/>
            <a:ext cx="886781" cy="461665"/>
          </a:xfrm>
          <a:prstGeom prst="rect">
            <a:avLst/>
          </a:prstGeom>
          <a:noFill/>
        </p:spPr>
        <p:txBody>
          <a:bodyPr wrap="none" rtlCol="0">
            <a:spAutoFit/>
          </a:bodyPr>
          <a:lstStyle/>
          <a:p>
            <a:r>
              <a:rPr lang="en-US" sz="2400" dirty="0" smtClean="0"/>
              <a:t>FSPL</a:t>
            </a:r>
            <a:endParaRPr lang="en-US" sz="2400" dirty="0"/>
          </a:p>
        </p:txBody>
      </p:sp>
      <p:sp>
        <p:nvSpPr>
          <p:cNvPr id="23" name="TextBox 22"/>
          <p:cNvSpPr txBox="1"/>
          <p:nvPr/>
        </p:nvSpPr>
        <p:spPr>
          <a:xfrm>
            <a:off x="2286000" y="4885998"/>
            <a:ext cx="732893" cy="276999"/>
          </a:xfrm>
          <a:prstGeom prst="rect">
            <a:avLst/>
          </a:prstGeom>
          <a:noFill/>
        </p:spPr>
        <p:txBody>
          <a:bodyPr wrap="none" rtlCol="0">
            <a:spAutoFit/>
          </a:bodyPr>
          <a:lstStyle/>
          <a:p>
            <a:r>
              <a:rPr lang="en-US" dirty="0" smtClean="0"/>
              <a:t>Isotropic</a:t>
            </a:r>
            <a:endParaRPr lang="en-US" dirty="0"/>
          </a:p>
        </p:txBody>
      </p:sp>
      <p:sp>
        <p:nvSpPr>
          <p:cNvPr id="24" name="TextBox 23"/>
          <p:cNvSpPr txBox="1"/>
          <p:nvPr/>
        </p:nvSpPr>
        <p:spPr>
          <a:xfrm>
            <a:off x="6114723" y="4875818"/>
            <a:ext cx="732893" cy="276999"/>
          </a:xfrm>
          <a:prstGeom prst="rect">
            <a:avLst/>
          </a:prstGeom>
          <a:noFill/>
        </p:spPr>
        <p:txBody>
          <a:bodyPr wrap="none" rtlCol="0">
            <a:spAutoFit/>
          </a:bodyPr>
          <a:lstStyle/>
          <a:p>
            <a:r>
              <a:rPr lang="en-US" dirty="0" smtClean="0"/>
              <a:t>Isotropic</a:t>
            </a:r>
            <a:endParaRPr lang="en-US" dirty="0"/>
          </a:p>
        </p:txBody>
      </p:sp>
      <p:sp>
        <p:nvSpPr>
          <p:cNvPr id="25" name="TextBox 24"/>
          <p:cNvSpPr txBox="1"/>
          <p:nvPr/>
        </p:nvSpPr>
        <p:spPr>
          <a:xfrm>
            <a:off x="1965357" y="5705475"/>
            <a:ext cx="5213287" cy="830997"/>
          </a:xfrm>
          <a:prstGeom prst="rect">
            <a:avLst/>
          </a:prstGeom>
          <a:noFill/>
        </p:spPr>
        <p:txBody>
          <a:bodyPr wrap="none" rtlCol="0">
            <a:spAutoFit/>
          </a:bodyPr>
          <a:lstStyle/>
          <a:p>
            <a:pPr algn="ctr"/>
            <a:r>
              <a:rPr lang="en-US" sz="2400" dirty="0" smtClean="0"/>
              <a:t>FSPL is “coax-to-coax”;</a:t>
            </a:r>
          </a:p>
          <a:p>
            <a:pPr algn="ctr"/>
            <a:r>
              <a:rPr lang="en-US" sz="2400" dirty="0" smtClean="0"/>
              <a:t>Propagation loss is “antenna-to-antenna”</a:t>
            </a:r>
            <a:endParaRPr lang="en-US" sz="2400" dirty="0"/>
          </a:p>
        </p:txBody>
      </p:sp>
      <p:sp>
        <p:nvSpPr>
          <p:cNvPr id="26" name="TextBox 25"/>
          <p:cNvSpPr txBox="1"/>
          <p:nvPr/>
        </p:nvSpPr>
        <p:spPr>
          <a:xfrm>
            <a:off x="5715000" y="304800"/>
            <a:ext cx="2925544" cy="307777"/>
          </a:xfrm>
          <a:prstGeom prst="rect">
            <a:avLst/>
          </a:prstGeom>
          <a:solidFill>
            <a:schemeClr val="bg1"/>
          </a:solidFill>
        </p:spPr>
        <p:txBody>
          <a:bodyPr wrap="none" rtlCol="0">
            <a:spAutoFit/>
          </a:bodyPr>
          <a:lstStyle/>
          <a:p>
            <a:r>
              <a:rPr lang="en-US" sz="1400" b="1" dirty="0"/>
              <a:t>d</a:t>
            </a:r>
            <a:r>
              <a:rPr lang="en-US" sz="1400" b="1" dirty="0" smtClean="0"/>
              <a:t>oc.: IEEE 802</a:t>
            </a:r>
            <a:r>
              <a:rPr lang="en-US" sz="1400" b="1" dirty="0" smtClean="0"/>
              <a:t>.</a:t>
            </a:r>
            <a:r>
              <a:rPr lang="en-US" sz="1400" dirty="0" smtClean="0"/>
              <a:t> </a:t>
            </a:r>
            <a:r>
              <a:rPr lang="en-US" sz="1400" b="1" dirty="0" smtClean="0"/>
              <a:t>15-11-0540-00-004k</a:t>
            </a:r>
            <a:endParaRPr 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Transmitted Power Density</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p>
            <a:r>
              <a:rPr lang="en-US" smtClean="0"/>
              <a:t>Slide </a:t>
            </a:r>
            <a:fld id="{B4BFEB62-4E9A-4377-AAF6-3230FB6502F1}" type="slidenum">
              <a:rPr lang="en-US" smtClean="0"/>
              <a:pPr/>
              <a:t>5</a:t>
            </a:fld>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5" name="Picture 1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33437" y="2773382"/>
            <a:ext cx="1828800" cy="866775"/>
          </a:xfrm>
          <a:prstGeom prst="rect">
            <a:avLst/>
          </a:prstGeom>
          <a:noFill/>
        </p:spPr>
      </p:pic>
      <p:sp>
        <p:nvSpPr>
          <p:cNvPr id="1037" name="Rectangle 13"/>
          <p:cNvSpPr>
            <a:spLocks noChangeArrowheads="1"/>
          </p:cNvSpPr>
          <p:nvPr/>
        </p:nvSpPr>
        <p:spPr bwMode="auto">
          <a:xfrm>
            <a:off x="0" y="1323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Oval 15"/>
          <p:cNvSpPr/>
          <p:nvPr/>
        </p:nvSpPr>
        <p:spPr bwMode="auto">
          <a:xfrm>
            <a:off x="4171950" y="2647951"/>
            <a:ext cx="4495800" cy="3733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Oval 16"/>
          <p:cNvSpPr/>
          <p:nvPr/>
        </p:nvSpPr>
        <p:spPr bwMode="auto">
          <a:xfrm>
            <a:off x="4171950" y="4171951"/>
            <a:ext cx="4495800" cy="685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6534150" y="4400551"/>
            <a:ext cx="171522" cy="184666"/>
          </a:xfrm>
          <a:prstGeom prst="rect">
            <a:avLst/>
          </a:prstGeom>
          <a:noFill/>
        </p:spPr>
        <p:txBody>
          <a:bodyPr wrap="none" lIns="0" tIns="0" rIns="0" bIns="0" rtlCol="0">
            <a:spAutoFit/>
          </a:bodyPr>
          <a:lstStyle/>
          <a:p>
            <a:r>
              <a:rPr lang="en-US" dirty="0" smtClean="0"/>
              <a:t>Tx</a:t>
            </a:r>
            <a:endParaRPr lang="en-US" dirty="0"/>
          </a:p>
        </p:txBody>
      </p:sp>
      <p:sp>
        <p:nvSpPr>
          <p:cNvPr id="27" name="Oval 26"/>
          <p:cNvSpPr/>
          <p:nvPr/>
        </p:nvSpPr>
        <p:spPr bwMode="auto">
          <a:xfrm>
            <a:off x="6435090" y="4453891"/>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7066756" y="3832849"/>
            <a:ext cx="192087" cy="215444"/>
          </a:xfrm>
          <a:prstGeom prst="rect">
            <a:avLst/>
          </a:prstGeom>
          <a:noFill/>
        </p:spPr>
        <p:txBody>
          <a:bodyPr wrap="square" lIns="0" tIns="0" rIns="0" bIns="0" rtlCol="0">
            <a:spAutoFit/>
          </a:bodyPr>
          <a:lstStyle/>
          <a:p>
            <a:r>
              <a:rPr lang="en-US" sz="1400" b="1" i="1" dirty="0" smtClean="0"/>
              <a:t>d</a:t>
            </a:r>
            <a:endParaRPr lang="en-US" sz="1400" b="1" i="1" dirty="0"/>
          </a:p>
        </p:txBody>
      </p:sp>
      <p:sp>
        <p:nvSpPr>
          <p:cNvPr id="34" name="TextBox 33"/>
          <p:cNvSpPr txBox="1"/>
          <p:nvPr/>
        </p:nvSpPr>
        <p:spPr>
          <a:xfrm>
            <a:off x="8150343" y="3648183"/>
            <a:ext cx="179536" cy="184666"/>
          </a:xfrm>
          <a:prstGeom prst="rect">
            <a:avLst/>
          </a:prstGeom>
          <a:noFill/>
        </p:spPr>
        <p:txBody>
          <a:bodyPr wrap="none" lIns="0" tIns="0" rIns="0" bIns="0" rtlCol="0">
            <a:spAutoFit/>
          </a:bodyPr>
          <a:lstStyle/>
          <a:p>
            <a:r>
              <a:rPr lang="en-US" dirty="0" smtClean="0"/>
              <a:t>Rx</a:t>
            </a:r>
            <a:endParaRPr lang="en-US" dirty="0"/>
          </a:p>
        </p:txBody>
      </p:sp>
      <p:sp>
        <p:nvSpPr>
          <p:cNvPr id="35" name="TextBox 34"/>
          <p:cNvSpPr txBox="1"/>
          <p:nvPr/>
        </p:nvSpPr>
        <p:spPr>
          <a:xfrm>
            <a:off x="695325" y="1819275"/>
            <a:ext cx="8239125" cy="954107"/>
          </a:xfrm>
          <a:prstGeom prst="rect">
            <a:avLst/>
          </a:prstGeom>
          <a:noFill/>
        </p:spPr>
        <p:txBody>
          <a:bodyPr wrap="square" rtlCol="0">
            <a:spAutoFit/>
          </a:bodyPr>
          <a:lstStyle/>
          <a:p>
            <a:r>
              <a:rPr lang="en-US" sz="2800" dirty="0" smtClean="0"/>
              <a:t>At a distance </a:t>
            </a:r>
            <a:r>
              <a:rPr lang="en-US" sz="2800" i="1" dirty="0" smtClean="0"/>
              <a:t>d</a:t>
            </a:r>
            <a:r>
              <a:rPr lang="en-US" sz="2800" dirty="0" smtClean="0"/>
              <a:t> from an isotropic transmitting antenna, the available power per unit area </a:t>
            </a:r>
            <a:r>
              <a:rPr lang="en-US" sz="2800" i="1" dirty="0" smtClean="0"/>
              <a:t>S</a:t>
            </a:r>
            <a:r>
              <a:rPr lang="en-US" sz="2800" dirty="0" smtClean="0"/>
              <a:t> is</a:t>
            </a:r>
            <a:endParaRPr lang="en-US" sz="2800" dirty="0"/>
          </a:p>
        </p:txBody>
      </p:sp>
      <p:sp>
        <p:nvSpPr>
          <p:cNvPr id="37" name="TextBox 36"/>
          <p:cNvSpPr txBox="1"/>
          <p:nvPr/>
        </p:nvSpPr>
        <p:spPr>
          <a:xfrm>
            <a:off x="2662237" y="2887682"/>
            <a:ext cx="309563" cy="523220"/>
          </a:xfrm>
          <a:prstGeom prst="rect">
            <a:avLst/>
          </a:prstGeom>
          <a:noFill/>
        </p:spPr>
        <p:txBody>
          <a:bodyPr wrap="square" rtlCol="0">
            <a:spAutoFit/>
          </a:bodyPr>
          <a:lstStyle/>
          <a:p>
            <a:r>
              <a:rPr lang="en-US" sz="2800" dirty="0" smtClean="0"/>
              <a:t>,</a:t>
            </a:r>
            <a:endParaRPr lang="en-US" sz="2800" dirty="0"/>
          </a:p>
        </p:txBody>
      </p:sp>
      <p:sp>
        <p:nvSpPr>
          <p:cNvPr id="38" name="TextBox 37"/>
          <p:cNvSpPr txBox="1"/>
          <p:nvPr/>
        </p:nvSpPr>
        <p:spPr>
          <a:xfrm>
            <a:off x="755650" y="3732996"/>
            <a:ext cx="3244850" cy="954107"/>
          </a:xfrm>
          <a:prstGeom prst="rect">
            <a:avLst/>
          </a:prstGeom>
          <a:noFill/>
        </p:spPr>
        <p:txBody>
          <a:bodyPr wrap="square" rtlCol="0">
            <a:spAutoFit/>
          </a:bodyPr>
          <a:lstStyle/>
          <a:p>
            <a:r>
              <a:rPr lang="en-US" sz="2800" dirty="0" smtClean="0"/>
              <a:t>(the “inverse square law”).</a:t>
            </a:r>
          </a:p>
        </p:txBody>
      </p:sp>
      <p:sp>
        <p:nvSpPr>
          <p:cNvPr id="39" name="TextBox 38"/>
          <p:cNvSpPr txBox="1"/>
          <p:nvPr/>
        </p:nvSpPr>
        <p:spPr>
          <a:xfrm>
            <a:off x="833437" y="4839503"/>
            <a:ext cx="3244850" cy="1384995"/>
          </a:xfrm>
          <a:prstGeom prst="rect">
            <a:avLst/>
          </a:prstGeom>
          <a:noFill/>
          <a:ln w="28575">
            <a:solidFill>
              <a:schemeClr val="tx1"/>
            </a:solidFill>
          </a:ln>
        </p:spPr>
        <p:txBody>
          <a:bodyPr wrap="square" rtlCol="0">
            <a:spAutoFit/>
          </a:bodyPr>
          <a:lstStyle/>
          <a:p>
            <a:r>
              <a:rPr lang="en-US" sz="2800" b="1" dirty="0" smtClean="0"/>
              <a:t>This is the true “free-space propagation loss.”</a:t>
            </a:r>
          </a:p>
        </p:txBody>
      </p:sp>
      <p:sp>
        <p:nvSpPr>
          <p:cNvPr id="40" name="Trapezoid 39"/>
          <p:cNvSpPr/>
          <p:nvPr/>
        </p:nvSpPr>
        <p:spPr bwMode="auto">
          <a:xfrm rot="19577647">
            <a:off x="7809122" y="3430318"/>
            <a:ext cx="269458" cy="340262"/>
          </a:xfrm>
          <a:prstGeom prst="trapezoid">
            <a:avLst>
              <a:gd name="adj" fmla="val 833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9" name="Straight Arrow Connector 18"/>
          <p:cNvCxnSpPr/>
          <p:nvPr/>
        </p:nvCxnSpPr>
        <p:spPr bwMode="auto">
          <a:xfrm flipV="1">
            <a:off x="6457950" y="3562351"/>
            <a:ext cx="1485900" cy="914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39"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 name="TextBox 30"/>
          <p:cNvSpPr txBox="1"/>
          <p:nvPr/>
        </p:nvSpPr>
        <p:spPr>
          <a:xfrm>
            <a:off x="5715000" y="304800"/>
            <a:ext cx="2925544" cy="307777"/>
          </a:xfrm>
          <a:prstGeom prst="rect">
            <a:avLst/>
          </a:prstGeom>
          <a:solidFill>
            <a:schemeClr val="bg1"/>
          </a:solidFill>
        </p:spPr>
        <p:txBody>
          <a:bodyPr wrap="none" rtlCol="0">
            <a:spAutoFit/>
          </a:bodyPr>
          <a:lstStyle/>
          <a:p>
            <a:r>
              <a:rPr lang="en-US" sz="1400" b="1" dirty="0"/>
              <a:t>d</a:t>
            </a:r>
            <a:r>
              <a:rPr lang="en-US" sz="1400" b="1" dirty="0" smtClean="0"/>
              <a:t>oc.: IEEE 802</a:t>
            </a:r>
            <a:r>
              <a:rPr lang="en-US" sz="1400" b="1" dirty="0" smtClean="0"/>
              <a:t>.</a:t>
            </a:r>
            <a:r>
              <a:rPr lang="en-US" sz="1400" dirty="0" smtClean="0"/>
              <a:t> </a:t>
            </a:r>
            <a:r>
              <a:rPr lang="en-US" sz="1400" b="1" dirty="0" smtClean="0"/>
              <a:t>15-11-0540-00-004k</a:t>
            </a:r>
            <a:endParaRPr 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Received Power</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p>
            <a:r>
              <a:rPr lang="en-US" smtClean="0"/>
              <a:t>Slide </a:t>
            </a:r>
            <a:fld id="{B4BFEB62-4E9A-4377-AAF6-3230FB6502F1}" type="slidenum">
              <a:rPr lang="en-US" smtClean="0"/>
              <a:pPr/>
              <a:t>6</a:t>
            </a:fld>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7" name="Rectangle 13"/>
          <p:cNvSpPr>
            <a:spLocks noChangeArrowheads="1"/>
          </p:cNvSpPr>
          <p:nvPr/>
        </p:nvSpPr>
        <p:spPr bwMode="auto">
          <a:xfrm>
            <a:off x="0" y="1323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Oval 15"/>
          <p:cNvSpPr/>
          <p:nvPr/>
        </p:nvSpPr>
        <p:spPr bwMode="auto">
          <a:xfrm>
            <a:off x="4171950" y="2647951"/>
            <a:ext cx="4495800" cy="3733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Oval 16"/>
          <p:cNvSpPr/>
          <p:nvPr/>
        </p:nvSpPr>
        <p:spPr bwMode="auto">
          <a:xfrm>
            <a:off x="4171950" y="4171951"/>
            <a:ext cx="4495800" cy="685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6534150" y="4400551"/>
            <a:ext cx="171522" cy="184666"/>
          </a:xfrm>
          <a:prstGeom prst="rect">
            <a:avLst/>
          </a:prstGeom>
          <a:noFill/>
        </p:spPr>
        <p:txBody>
          <a:bodyPr wrap="none" lIns="0" tIns="0" rIns="0" bIns="0" rtlCol="0">
            <a:spAutoFit/>
          </a:bodyPr>
          <a:lstStyle/>
          <a:p>
            <a:r>
              <a:rPr lang="en-US" dirty="0" smtClean="0"/>
              <a:t>Tx</a:t>
            </a:r>
            <a:endParaRPr lang="en-US" dirty="0"/>
          </a:p>
        </p:txBody>
      </p:sp>
      <p:sp>
        <p:nvSpPr>
          <p:cNvPr id="27" name="Oval 26"/>
          <p:cNvSpPr/>
          <p:nvPr/>
        </p:nvSpPr>
        <p:spPr bwMode="auto">
          <a:xfrm>
            <a:off x="6435090" y="4453891"/>
            <a:ext cx="45719" cy="45719"/>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7066756" y="3832849"/>
            <a:ext cx="192087" cy="215444"/>
          </a:xfrm>
          <a:prstGeom prst="rect">
            <a:avLst/>
          </a:prstGeom>
          <a:noFill/>
        </p:spPr>
        <p:txBody>
          <a:bodyPr wrap="square" lIns="0" tIns="0" rIns="0" bIns="0" rtlCol="0">
            <a:spAutoFit/>
          </a:bodyPr>
          <a:lstStyle/>
          <a:p>
            <a:r>
              <a:rPr lang="en-US" sz="1400" b="1" i="1" dirty="0" smtClean="0"/>
              <a:t>d</a:t>
            </a:r>
            <a:endParaRPr lang="en-US" sz="1400" b="1" i="1" dirty="0"/>
          </a:p>
        </p:txBody>
      </p:sp>
      <p:sp>
        <p:nvSpPr>
          <p:cNvPr id="34" name="TextBox 33"/>
          <p:cNvSpPr txBox="1"/>
          <p:nvPr/>
        </p:nvSpPr>
        <p:spPr>
          <a:xfrm>
            <a:off x="8150343" y="3648183"/>
            <a:ext cx="179536" cy="184666"/>
          </a:xfrm>
          <a:prstGeom prst="rect">
            <a:avLst/>
          </a:prstGeom>
          <a:noFill/>
        </p:spPr>
        <p:txBody>
          <a:bodyPr wrap="none" lIns="0" tIns="0" rIns="0" bIns="0" rtlCol="0">
            <a:spAutoFit/>
          </a:bodyPr>
          <a:lstStyle/>
          <a:p>
            <a:r>
              <a:rPr lang="en-US" dirty="0" smtClean="0"/>
              <a:t>Rx</a:t>
            </a:r>
            <a:endParaRPr lang="en-US" dirty="0"/>
          </a:p>
        </p:txBody>
      </p:sp>
      <p:sp>
        <p:nvSpPr>
          <p:cNvPr id="40" name="Trapezoid 39"/>
          <p:cNvSpPr/>
          <p:nvPr/>
        </p:nvSpPr>
        <p:spPr bwMode="auto">
          <a:xfrm rot="19577647">
            <a:off x="7809122" y="3430318"/>
            <a:ext cx="269458" cy="340262"/>
          </a:xfrm>
          <a:prstGeom prst="trapezoid">
            <a:avLst>
              <a:gd name="adj" fmla="val 833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9" name="Straight Arrow Connector 18"/>
          <p:cNvCxnSpPr/>
          <p:nvPr/>
        </p:nvCxnSpPr>
        <p:spPr bwMode="auto">
          <a:xfrm flipV="1">
            <a:off x="6457950" y="3562351"/>
            <a:ext cx="1485900" cy="914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39"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8" name="Picture 1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68704" y="1506855"/>
            <a:ext cx="1438275" cy="914400"/>
          </a:xfrm>
          <a:prstGeom prst="rect">
            <a:avLst/>
          </a:prstGeom>
          <a:noFill/>
        </p:spPr>
      </p:pic>
      <p:sp>
        <p:nvSpPr>
          <p:cNvPr id="44" name="TextBox 43"/>
          <p:cNvSpPr txBox="1"/>
          <p:nvPr/>
        </p:nvSpPr>
        <p:spPr>
          <a:xfrm>
            <a:off x="718820" y="1715602"/>
            <a:ext cx="948690" cy="523220"/>
          </a:xfrm>
          <a:prstGeom prst="rect">
            <a:avLst/>
          </a:prstGeom>
          <a:noFill/>
        </p:spPr>
        <p:txBody>
          <a:bodyPr wrap="square" rtlCol="0">
            <a:spAutoFit/>
          </a:bodyPr>
          <a:lstStyle/>
          <a:p>
            <a:r>
              <a:rPr lang="en-US" sz="2800" dirty="0" smtClean="0"/>
              <a:t>But</a:t>
            </a:r>
            <a:endParaRPr lang="en-US" sz="2800" dirty="0"/>
          </a:p>
        </p:txBody>
      </p:sp>
      <p:sp>
        <p:nvSpPr>
          <p:cNvPr id="45" name="TextBox 44"/>
          <p:cNvSpPr txBox="1"/>
          <p:nvPr/>
        </p:nvSpPr>
        <p:spPr>
          <a:xfrm>
            <a:off x="3124128" y="1716024"/>
            <a:ext cx="6019872" cy="954107"/>
          </a:xfrm>
          <a:prstGeom prst="rect">
            <a:avLst/>
          </a:prstGeom>
          <a:noFill/>
        </p:spPr>
        <p:txBody>
          <a:bodyPr wrap="square" rtlCol="0">
            <a:spAutoFit/>
          </a:bodyPr>
          <a:lstStyle/>
          <a:p>
            <a:r>
              <a:rPr lang="en-US" sz="2800" u="sng" dirty="0" smtClean="0"/>
              <a:t>due to the </a:t>
            </a:r>
            <a:r>
              <a:rPr lang="en-US" sz="2800" u="sng" dirty="0" smtClean="0"/>
              <a:t>frequency-dependent aperture of </a:t>
            </a:r>
            <a:r>
              <a:rPr lang="en-US" sz="2800" u="sng" dirty="0" smtClean="0"/>
              <a:t>the </a:t>
            </a:r>
            <a:r>
              <a:rPr lang="en-US" sz="2800" u="sng" dirty="0" smtClean="0"/>
              <a:t>isotropic Rx antenna</a:t>
            </a:r>
            <a:r>
              <a:rPr lang="en-US" sz="2800" dirty="0" smtClean="0"/>
              <a:t>.</a:t>
            </a:r>
            <a:endParaRPr lang="en-US" sz="2800" dirty="0" smtClean="0"/>
          </a:p>
        </p:txBody>
      </p:sp>
      <p:sp>
        <p:nvSpPr>
          <p:cNvPr id="31" name="TextBox 30"/>
          <p:cNvSpPr txBox="1"/>
          <p:nvPr/>
        </p:nvSpPr>
        <p:spPr>
          <a:xfrm>
            <a:off x="5715000" y="304800"/>
            <a:ext cx="2925544" cy="307777"/>
          </a:xfrm>
          <a:prstGeom prst="rect">
            <a:avLst/>
          </a:prstGeom>
          <a:solidFill>
            <a:schemeClr val="bg1"/>
          </a:solidFill>
        </p:spPr>
        <p:txBody>
          <a:bodyPr wrap="none" rtlCol="0">
            <a:spAutoFit/>
          </a:bodyPr>
          <a:lstStyle/>
          <a:p>
            <a:r>
              <a:rPr lang="en-US" sz="1400" b="1" dirty="0"/>
              <a:t>d</a:t>
            </a:r>
            <a:r>
              <a:rPr lang="en-US" sz="1400" b="1" dirty="0" smtClean="0"/>
              <a:t>oc.: IEEE 802</a:t>
            </a:r>
            <a:r>
              <a:rPr lang="en-US" sz="1400" b="1" dirty="0" smtClean="0"/>
              <a:t>.</a:t>
            </a:r>
            <a:r>
              <a:rPr lang="en-US" sz="1400" dirty="0" smtClean="0"/>
              <a:t> </a:t>
            </a:r>
            <a:r>
              <a:rPr lang="en-US" sz="1400" b="1" dirty="0" smtClean="0"/>
              <a:t>15-11-0540-00-004k</a:t>
            </a:r>
            <a:endParaRPr lang="en-US" sz="1400" b="1" dirty="0"/>
          </a:p>
        </p:txBody>
      </p:sp>
      <p:sp>
        <p:nvSpPr>
          <p:cNvPr id="30" name="TextBox 29"/>
          <p:cNvSpPr txBox="1"/>
          <p:nvPr/>
        </p:nvSpPr>
        <p:spPr>
          <a:xfrm>
            <a:off x="2971800" y="1715602"/>
            <a:ext cx="309563" cy="523220"/>
          </a:xfrm>
          <a:prstGeom prst="rect">
            <a:avLst/>
          </a:prstGeom>
          <a:noFill/>
        </p:spPr>
        <p:txBody>
          <a:bodyPr wrap="square" rtlCol="0">
            <a:spAutoFit/>
          </a:bodyPr>
          <a:lstStyle/>
          <a:p>
            <a:r>
              <a:rPr lang="en-US" sz="2800" dirty="0" smtClean="0"/>
              <a:t>,</a:t>
            </a:r>
            <a:endParaRPr lang="en-US" sz="2800" dirty="0"/>
          </a:p>
        </p:txBody>
      </p:sp>
      <p:sp>
        <p:nvSpPr>
          <p:cNvPr id="36" name="TextBox 35"/>
          <p:cNvSpPr txBox="1"/>
          <p:nvPr/>
        </p:nvSpPr>
        <p:spPr>
          <a:xfrm>
            <a:off x="673608" y="2926080"/>
            <a:ext cx="3486150" cy="3539430"/>
          </a:xfrm>
          <a:prstGeom prst="rect">
            <a:avLst/>
          </a:prstGeom>
          <a:noFill/>
        </p:spPr>
        <p:txBody>
          <a:bodyPr wrap="square" rtlCol="0">
            <a:spAutoFit/>
          </a:bodyPr>
          <a:lstStyle/>
          <a:p>
            <a:r>
              <a:rPr lang="en-US" sz="2800" dirty="0" smtClean="0"/>
              <a:t>The aperture of a resonant dipole is also frequency-dependent. Its </a:t>
            </a:r>
            <a:r>
              <a:rPr lang="en-US" sz="2800" dirty="0" smtClean="0"/>
              <a:t>aperture goes as its length </a:t>
            </a:r>
            <a:r>
              <a:rPr lang="en-US" sz="2800" dirty="0" smtClean="0"/>
              <a:t>squared and, as the frequency goes up, the dipole gets physically shorter</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Anything You Want. . .</a:t>
            </a:r>
            <a:endParaRPr lang="en-US" dirty="0"/>
          </a:p>
        </p:txBody>
      </p:sp>
      <p:sp>
        <p:nvSpPr>
          <p:cNvPr id="3" name="Content Placeholder 2"/>
          <p:cNvSpPr>
            <a:spLocks noGrp="1"/>
          </p:cNvSpPr>
          <p:nvPr>
            <p:ph idx="1"/>
          </p:nvPr>
        </p:nvSpPr>
        <p:spPr>
          <a:xfrm>
            <a:off x="685800" y="6048692"/>
            <a:ext cx="4701477" cy="426721"/>
          </a:xfrm>
        </p:spPr>
        <p:txBody>
          <a:bodyPr/>
          <a:lstStyle/>
          <a:p>
            <a:pPr>
              <a:buNone/>
            </a:pPr>
            <a:r>
              <a:rPr lang="en-US" sz="1600" dirty="0" smtClean="0">
                <a:solidFill>
                  <a:srgbClr val="FF0000"/>
                </a:solidFill>
                <a:hlinkClick r:id="rId2"/>
              </a:rPr>
              <a:t>http</a:t>
            </a:r>
            <a:r>
              <a:rPr lang="en-US" sz="1600" dirty="0" smtClean="0">
                <a:solidFill>
                  <a:srgbClr val="FF0000"/>
                </a:solidFill>
                <a:hlinkClick r:id="rId2"/>
              </a:rPr>
              <a:t>://en.wikipedia.org/wiki/Free-space_path_loss</a:t>
            </a:r>
            <a:r>
              <a:rPr lang="en-US" sz="1600" dirty="0" smtClean="0">
                <a:solidFill>
                  <a:srgbClr val="FF0000"/>
                </a:solidFill>
              </a:rPr>
              <a:t> </a:t>
            </a:r>
          </a:p>
        </p:txBody>
      </p:sp>
      <p:sp>
        <p:nvSpPr>
          <p:cNvPr id="4" name="Date Placeholder 3"/>
          <p:cNvSpPr>
            <a:spLocks noGrp="1"/>
          </p:cNvSpPr>
          <p:nvPr>
            <p:ph type="dt" sz="half" idx="10"/>
          </p:nvPr>
        </p:nvSpPr>
        <p:spPr>
          <a:xfrm>
            <a:off x="685800" y="378281"/>
            <a:ext cx="1600200" cy="215444"/>
          </a:xfrm>
        </p:spPr>
        <p:txBody>
          <a:bodyPr/>
          <a:lstStyle/>
          <a:p>
            <a:r>
              <a:rPr lang="en-US" dirty="0" smtClean="0"/>
              <a:t>July 2011</a:t>
            </a:r>
            <a:endParaRPr lang="en-US" dirty="0"/>
          </a:p>
        </p:txBody>
      </p:sp>
      <p:sp>
        <p:nvSpPr>
          <p:cNvPr id="5" name="Footer Placeholder 4"/>
          <p:cNvSpPr>
            <a:spLocks noGrp="1"/>
          </p:cNvSpPr>
          <p:nvPr>
            <p:ph type="ftr" sz="quarter" idx="11"/>
          </p:nvPr>
        </p:nvSpPr>
        <p:spPr/>
        <p:txBody>
          <a:body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p>
            <a:r>
              <a:rPr lang="en-US" smtClean="0"/>
              <a:t>Slide </a:t>
            </a:r>
            <a:fld id="{B4BFEB62-4E9A-4377-AAF6-3230FB6502F1}" type="slidenum">
              <a:rPr lang="en-US" smtClean="0"/>
              <a:pPr/>
              <a:t>7</a:t>
            </a:fld>
            <a:endParaRPr lang="en-US"/>
          </a:p>
        </p:txBody>
      </p:sp>
      <p:sp>
        <p:nvSpPr>
          <p:cNvPr id="7" name="TextBox 6"/>
          <p:cNvSpPr txBox="1"/>
          <p:nvPr/>
        </p:nvSpPr>
        <p:spPr>
          <a:xfrm>
            <a:off x="5715000" y="304800"/>
            <a:ext cx="2925544" cy="307777"/>
          </a:xfrm>
          <a:prstGeom prst="rect">
            <a:avLst/>
          </a:prstGeom>
          <a:solidFill>
            <a:schemeClr val="bg1"/>
          </a:solidFill>
        </p:spPr>
        <p:txBody>
          <a:bodyPr wrap="none" rtlCol="0">
            <a:spAutoFit/>
          </a:bodyPr>
          <a:lstStyle/>
          <a:p>
            <a:r>
              <a:rPr lang="en-US" sz="1400" b="1" dirty="0"/>
              <a:t>d</a:t>
            </a:r>
            <a:r>
              <a:rPr lang="en-US" sz="1400" b="1" dirty="0" smtClean="0"/>
              <a:t>oc.: IEEE 802</a:t>
            </a:r>
            <a:r>
              <a:rPr lang="en-US" sz="1400" b="1" dirty="0" smtClean="0"/>
              <a:t>.</a:t>
            </a:r>
            <a:r>
              <a:rPr lang="en-US" sz="1400" dirty="0" smtClean="0"/>
              <a:t> </a:t>
            </a:r>
            <a:r>
              <a:rPr lang="en-US" sz="1400" b="1" dirty="0" smtClean="0"/>
              <a:t>15-11-0540-00-004k</a:t>
            </a:r>
            <a:endParaRPr lang="en-US" sz="1400" b="1" dirty="0"/>
          </a:p>
        </p:txBody>
      </p:sp>
      <p:grpSp>
        <p:nvGrpSpPr>
          <p:cNvPr id="21" name="Group 20"/>
          <p:cNvGrpSpPr/>
          <p:nvPr/>
        </p:nvGrpSpPr>
        <p:grpSpPr>
          <a:xfrm>
            <a:off x="573024" y="1915775"/>
            <a:ext cx="7834035" cy="1281917"/>
            <a:chOff x="576072" y="1915775"/>
            <a:chExt cx="7834035" cy="1281917"/>
          </a:xfrm>
        </p:grpSpPr>
        <p:grpSp>
          <p:nvGrpSpPr>
            <p:cNvPr id="9" name="Group 8"/>
            <p:cNvGrpSpPr/>
            <p:nvPr/>
          </p:nvGrpSpPr>
          <p:grpSpPr>
            <a:xfrm>
              <a:off x="685800" y="2377440"/>
              <a:ext cx="7724307" cy="543252"/>
              <a:chOff x="685800" y="4342745"/>
              <a:chExt cx="7724307" cy="543252"/>
            </a:xfrm>
          </p:grpSpPr>
          <p:grpSp>
            <p:nvGrpSpPr>
              <p:cNvPr id="10" name="Group 10"/>
              <p:cNvGrpSpPr/>
              <p:nvPr/>
            </p:nvGrpSpPr>
            <p:grpSpPr>
              <a:xfrm>
                <a:off x="685800" y="4343072"/>
                <a:ext cx="2276148" cy="542925"/>
                <a:chOff x="685800" y="4343072"/>
                <a:chExt cx="2276148" cy="542925"/>
              </a:xfrm>
            </p:grpSpPr>
            <p:sp>
              <p:nvSpPr>
                <p:cNvPr id="15" name="TextBox 14"/>
                <p:cNvSpPr txBox="1"/>
                <p:nvPr/>
              </p:nvSpPr>
              <p:spPr>
                <a:xfrm>
                  <a:off x="685800" y="4352925"/>
                  <a:ext cx="583814" cy="523220"/>
                </a:xfrm>
                <a:prstGeom prst="rect">
                  <a:avLst/>
                </a:prstGeom>
                <a:noFill/>
                <a:ln w="19050">
                  <a:solidFill>
                    <a:schemeClr val="tx1"/>
                  </a:solidFill>
                </a:ln>
              </p:spPr>
              <p:txBody>
                <a:bodyPr wrap="none" rtlCol="0">
                  <a:spAutoFit/>
                </a:bodyPr>
                <a:lstStyle/>
                <a:p>
                  <a:r>
                    <a:rPr lang="en-US" sz="2800" dirty="0" smtClean="0"/>
                    <a:t>Tx</a:t>
                  </a:r>
                  <a:endParaRPr lang="en-US" sz="2800" dirty="0"/>
                </a:p>
              </p:txBody>
            </p:sp>
            <p:sp>
              <p:nvSpPr>
                <p:cNvPr id="16" name="Isosceles Triangle 15"/>
                <p:cNvSpPr/>
                <p:nvPr/>
              </p:nvSpPr>
              <p:spPr bwMode="auto">
                <a:xfrm rot="16200000" flipH="1">
                  <a:off x="2428875" y="4352925"/>
                  <a:ext cx="542925" cy="523220"/>
                </a:xfrm>
                <a:prstGeom prst="triangl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7" name="Straight Connector 16"/>
                <p:cNvCxnSpPr>
                  <a:stCxn id="16" idx="0"/>
                  <a:endCxn id="15" idx="3"/>
                </p:cNvCxnSpPr>
                <p:nvPr/>
              </p:nvCxnSpPr>
              <p:spPr bwMode="auto">
                <a:xfrm rot="10800000">
                  <a:off x="1269614" y="4614536"/>
                  <a:ext cx="1169114" cy="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nvGrpSpPr>
              <p:cNvPr id="11" name="Group 11"/>
              <p:cNvGrpSpPr/>
              <p:nvPr/>
            </p:nvGrpSpPr>
            <p:grpSpPr>
              <a:xfrm flipH="1">
                <a:off x="6114723" y="4342745"/>
                <a:ext cx="2295384" cy="542925"/>
                <a:chOff x="666564" y="4343072"/>
                <a:chExt cx="2295384" cy="542925"/>
              </a:xfrm>
            </p:grpSpPr>
            <p:sp>
              <p:nvSpPr>
                <p:cNvPr id="12" name="TextBox 11"/>
                <p:cNvSpPr txBox="1"/>
                <p:nvPr/>
              </p:nvSpPr>
              <p:spPr>
                <a:xfrm>
                  <a:off x="666564" y="4352925"/>
                  <a:ext cx="603050" cy="523220"/>
                </a:xfrm>
                <a:prstGeom prst="rect">
                  <a:avLst/>
                </a:prstGeom>
                <a:noFill/>
                <a:ln w="19050">
                  <a:solidFill>
                    <a:schemeClr val="tx1"/>
                  </a:solidFill>
                </a:ln>
              </p:spPr>
              <p:txBody>
                <a:bodyPr wrap="none" rtlCol="0">
                  <a:spAutoFit/>
                </a:bodyPr>
                <a:lstStyle/>
                <a:p>
                  <a:r>
                    <a:rPr lang="en-US" sz="2800" dirty="0" smtClean="0"/>
                    <a:t>Rx</a:t>
                  </a:r>
                  <a:endParaRPr lang="en-US" sz="2800" dirty="0"/>
                </a:p>
              </p:txBody>
            </p:sp>
            <p:sp>
              <p:nvSpPr>
                <p:cNvPr id="13" name="Isosceles Triangle 12"/>
                <p:cNvSpPr/>
                <p:nvPr/>
              </p:nvSpPr>
              <p:spPr bwMode="auto">
                <a:xfrm rot="16200000" flipH="1">
                  <a:off x="2428875" y="4352925"/>
                  <a:ext cx="542925" cy="523220"/>
                </a:xfrm>
                <a:prstGeom prst="triangl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4" name="Straight Connector 13"/>
                <p:cNvCxnSpPr>
                  <a:stCxn id="13" idx="0"/>
                  <a:endCxn id="12" idx="3"/>
                </p:cNvCxnSpPr>
                <p:nvPr/>
              </p:nvCxnSpPr>
              <p:spPr bwMode="auto">
                <a:xfrm flipH="1" flipV="1">
                  <a:off x="1269614" y="4614535"/>
                  <a:ext cx="1169113" cy="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sp>
          <p:nvSpPr>
            <p:cNvPr id="18" name="TextBox 17"/>
            <p:cNvSpPr txBox="1"/>
            <p:nvPr/>
          </p:nvSpPr>
          <p:spPr>
            <a:xfrm>
              <a:off x="576072" y="1915775"/>
              <a:ext cx="3916265" cy="461665"/>
            </a:xfrm>
            <a:prstGeom prst="rect">
              <a:avLst/>
            </a:prstGeom>
            <a:noFill/>
          </p:spPr>
          <p:txBody>
            <a:bodyPr wrap="none" rtlCol="0">
              <a:spAutoFit/>
            </a:bodyPr>
            <a:lstStyle/>
            <a:p>
              <a:r>
                <a:rPr lang="en-US" sz="2400" dirty="0" smtClean="0"/>
                <a:t>FSPL goes up with frequency:</a:t>
              </a:r>
              <a:endParaRPr lang="en-US" sz="2400" dirty="0"/>
            </a:p>
          </p:txBody>
        </p:sp>
        <p:sp>
          <p:nvSpPr>
            <p:cNvPr id="19" name="TextBox 18"/>
            <p:cNvSpPr txBox="1"/>
            <p:nvPr/>
          </p:nvSpPr>
          <p:spPr>
            <a:xfrm>
              <a:off x="2357295" y="2920693"/>
              <a:ext cx="604653" cy="276999"/>
            </a:xfrm>
            <a:prstGeom prst="rect">
              <a:avLst/>
            </a:prstGeom>
            <a:noFill/>
          </p:spPr>
          <p:txBody>
            <a:bodyPr wrap="none" rtlCol="0">
              <a:spAutoFit/>
            </a:bodyPr>
            <a:lstStyle/>
            <a:p>
              <a:r>
                <a:rPr lang="en-US" dirty="0" smtClean="0"/>
                <a:t>Dipole</a:t>
              </a:r>
              <a:endParaRPr lang="en-US" dirty="0"/>
            </a:p>
          </p:txBody>
        </p:sp>
        <p:sp>
          <p:nvSpPr>
            <p:cNvPr id="20" name="TextBox 19"/>
            <p:cNvSpPr txBox="1"/>
            <p:nvPr/>
          </p:nvSpPr>
          <p:spPr>
            <a:xfrm>
              <a:off x="6114723" y="2910840"/>
              <a:ext cx="604653" cy="276999"/>
            </a:xfrm>
            <a:prstGeom prst="rect">
              <a:avLst/>
            </a:prstGeom>
            <a:noFill/>
          </p:spPr>
          <p:txBody>
            <a:bodyPr wrap="none" rtlCol="0">
              <a:spAutoFit/>
            </a:bodyPr>
            <a:lstStyle/>
            <a:p>
              <a:r>
                <a:rPr lang="en-US" dirty="0" smtClean="0"/>
                <a:t>Dipole</a:t>
              </a:r>
              <a:endParaRPr lang="en-US" dirty="0"/>
            </a:p>
          </p:txBody>
        </p:sp>
      </p:grpSp>
      <p:grpSp>
        <p:nvGrpSpPr>
          <p:cNvPr id="22" name="Group 21"/>
          <p:cNvGrpSpPr/>
          <p:nvPr/>
        </p:nvGrpSpPr>
        <p:grpSpPr>
          <a:xfrm>
            <a:off x="573024" y="3211339"/>
            <a:ext cx="7834035" cy="1281590"/>
            <a:chOff x="576072" y="1915775"/>
            <a:chExt cx="7834035" cy="1281590"/>
          </a:xfrm>
        </p:grpSpPr>
        <p:grpSp>
          <p:nvGrpSpPr>
            <p:cNvPr id="23" name="Group 8"/>
            <p:cNvGrpSpPr/>
            <p:nvPr/>
          </p:nvGrpSpPr>
          <p:grpSpPr>
            <a:xfrm>
              <a:off x="685800" y="2377440"/>
              <a:ext cx="7724307" cy="543252"/>
              <a:chOff x="685800" y="4342745"/>
              <a:chExt cx="7724307" cy="543252"/>
            </a:xfrm>
          </p:grpSpPr>
          <p:grpSp>
            <p:nvGrpSpPr>
              <p:cNvPr id="27" name="Group 10"/>
              <p:cNvGrpSpPr/>
              <p:nvPr/>
            </p:nvGrpSpPr>
            <p:grpSpPr>
              <a:xfrm>
                <a:off x="685800" y="4343072"/>
                <a:ext cx="2276148" cy="542925"/>
                <a:chOff x="685800" y="4343072"/>
                <a:chExt cx="2276148" cy="542925"/>
              </a:xfrm>
            </p:grpSpPr>
            <p:sp>
              <p:nvSpPr>
                <p:cNvPr id="32" name="TextBox 31"/>
                <p:cNvSpPr txBox="1"/>
                <p:nvPr/>
              </p:nvSpPr>
              <p:spPr>
                <a:xfrm>
                  <a:off x="685800" y="4352925"/>
                  <a:ext cx="583814" cy="523220"/>
                </a:xfrm>
                <a:prstGeom prst="rect">
                  <a:avLst/>
                </a:prstGeom>
                <a:noFill/>
                <a:ln w="19050">
                  <a:solidFill>
                    <a:schemeClr val="tx1"/>
                  </a:solidFill>
                </a:ln>
              </p:spPr>
              <p:txBody>
                <a:bodyPr wrap="none" rtlCol="0">
                  <a:spAutoFit/>
                </a:bodyPr>
                <a:lstStyle/>
                <a:p>
                  <a:r>
                    <a:rPr lang="en-US" sz="2800" dirty="0" smtClean="0"/>
                    <a:t>Tx</a:t>
                  </a:r>
                  <a:endParaRPr lang="en-US" sz="2800" dirty="0"/>
                </a:p>
              </p:txBody>
            </p:sp>
            <p:sp>
              <p:nvSpPr>
                <p:cNvPr id="33" name="Isosceles Triangle 32"/>
                <p:cNvSpPr/>
                <p:nvPr/>
              </p:nvSpPr>
              <p:spPr bwMode="auto">
                <a:xfrm rot="16200000" flipH="1">
                  <a:off x="2428875" y="4352925"/>
                  <a:ext cx="542925" cy="523220"/>
                </a:xfrm>
                <a:prstGeom prst="triangl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4" name="Straight Connector 33"/>
                <p:cNvCxnSpPr>
                  <a:stCxn id="33" idx="0"/>
                  <a:endCxn id="32" idx="3"/>
                </p:cNvCxnSpPr>
                <p:nvPr/>
              </p:nvCxnSpPr>
              <p:spPr bwMode="auto">
                <a:xfrm rot="10800000">
                  <a:off x="1269614" y="4614536"/>
                  <a:ext cx="1169114" cy="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nvGrpSpPr>
              <p:cNvPr id="28" name="Group 11"/>
              <p:cNvGrpSpPr/>
              <p:nvPr/>
            </p:nvGrpSpPr>
            <p:grpSpPr>
              <a:xfrm flipH="1">
                <a:off x="6114723" y="4342745"/>
                <a:ext cx="2295384" cy="542925"/>
                <a:chOff x="666564" y="4343072"/>
                <a:chExt cx="2295384" cy="542925"/>
              </a:xfrm>
            </p:grpSpPr>
            <p:sp>
              <p:nvSpPr>
                <p:cNvPr id="29" name="TextBox 28"/>
                <p:cNvSpPr txBox="1"/>
                <p:nvPr/>
              </p:nvSpPr>
              <p:spPr>
                <a:xfrm>
                  <a:off x="666564" y="4352925"/>
                  <a:ext cx="603050" cy="523220"/>
                </a:xfrm>
                <a:prstGeom prst="rect">
                  <a:avLst/>
                </a:prstGeom>
                <a:noFill/>
                <a:ln w="19050">
                  <a:solidFill>
                    <a:schemeClr val="tx1"/>
                  </a:solidFill>
                </a:ln>
              </p:spPr>
              <p:txBody>
                <a:bodyPr wrap="none" rtlCol="0">
                  <a:spAutoFit/>
                </a:bodyPr>
                <a:lstStyle/>
                <a:p>
                  <a:r>
                    <a:rPr lang="en-US" sz="2800" dirty="0" smtClean="0"/>
                    <a:t>Rx</a:t>
                  </a:r>
                  <a:endParaRPr lang="en-US" sz="2800" dirty="0"/>
                </a:p>
              </p:txBody>
            </p:sp>
            <p:sp>
              <p:nvSpPr>
                <p:cNvPr id="30" name="Isosceles Triangle 29"/>
                <p:cNvSpPr/>
                <p:nvPr/>
              </p:nvSpPr>
              <p:spPr bwMode="auto">
                <a:xfrm rot="16200000" flipH="1">
                  <a:off x="2428875" y="4352925"/>
                  <a:ext cx="542925" cy="523220"/>
                </a:xfrm>
                <a:prstGeom prst="triangl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1" name="Straight Connector 30"/>
                <p:cNvCxnSpPr>
                  <a:stCxn id="30" idx="0"/>
                  <a:endCxn id="29" idx="3"/>
                </p:cNvCxnSpPr>
                <p:nvPr/>
              </p:nvCxnSpPr>
              <p:spPr bwMode="auto">
                <a:xfrm flipH="1" flipV="1">
                  <a:off x="1269614" y="4614535"/>
                  <a:ext cx="1169113" cy="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sp>
          <p:nvSpPr>
            <p:cNvPr id="24" name="TextBox 23"/>
            <p:cNvSpPr txBox="1"/>
            <p:nvPr/>
          </p:nvSpPr>
          <p:spPr>
            <a:xfrm>
              <a:off x="576072" y="1915775"/>
              <a:ext cx="4292970" cy="461665"/>
            </a:xfrm>
            <a:prstGeom prst="rect">
              <a:avLst/>
            </a:prstGeom>
            <a:noFill/>
          </p:spPr>
          <p:txBody>
            <a:bodyPr wrap="none" rtlCol="0">
              <a:spAutoFit/>
            </a:bodyPr>
            <a:lstStyle/>
            <a:p>
              <a:r>
                <a:rPr lang="en-US" sz="2400" dirty="0" smtClean="0"/>
                <a:t>FSPL goes down with frequency:</a:t>
              </a:r>
              <a:endParaRPr lang="en-US" sz="2400" dirty="0"/>
            </a:p>
          </p:txBody>
        </p:sp>
        <p:sp>
          <p:nvSpPr>
            <p:cNvPr id="25" name="TextBox 24"/>
            <p:cNvSpPr txBox="1"/>
            <p:nvPr/>
          </p:nvSpPr>
          <p:spPr>
            <a:xfrm>
              <a:off x="1913268" y="2920366"/>
              <a:ext cx="1063112" cy="276999"/>
            </a:xfrm>
            <a:prstGeom prst="rect">
              <a:avLst/>
            </a:prstGeom>
            <a:noFill/>
          </p:spPr>
          <p:txBody>
            <a:bodyPr wrap="none" rtlCol="0">
              <a:spAutoFit/>
            </a:bodyPr>
            <a:lstStyle/>
            <a:p>
              <a:r>
                <a:rPr lang="en-US" dirty="0" smtClean="0"/>
                <a:t>Parabolic dish</a:t>
              </a:r>
              <a:endParaRPr lang="en-US" dirty="0"/>
            </a:p>
          </p:txBody>
        </p:sp>
        <p:sp>
          <p:nvSpPr>
            <p:cNvPr id="26" name="TextBox 25"/>
            <p:cNvSpPr txBox="1"/>
            <p:nvPr/>
          </p:nvSpPr>
          <p:spPr>
            <a:xfrm>
              <a:off x="6114723" y="2910840"/>
              <a:ext cx="1063112" cy="276999"/>
            </a:xfrm>
            <a:prstGeom prst="rect">
              <a:avLst/>
            </a:prstGeom>
            <a:noFill/>
          </p:spPr>
          <p:txBody>
            <a:bodyPr wrap="none" rtlCol="0">
              <a:spAutoFit/>
            </a:bodyPr>
            <a:lstStyle/>
            <a:p>
              <a:r>
                <a:rPr lang="en-US" dirty="0" smtClean="0"/>
                <a:t>Parabolic dish</a:t>
              </a:r>
              <a:endParaRPr lang="en-US" dirty="0"/>
            </a:p>
          </p:txBody>
        </p:sp>
      </p:grpSp>
      <p:grpSp>
        <p:nvGrpSpPr>
          <p:cNvPr id="35" name="Group 34"/>
          <p:cNvGrpSpPr/>
          <p:nvPr/>
        </p:nvGrpSpPr>
        <p:grpSpPr>
          <a:xfrm>
            <a:off x="573024" y="4506575"/>
            <a:ext cx="7834035" cy="1281917"/>
            <a:chOff x="576072" y="1915775"/>
            <a:chExt cx="7834035" cy="1281917"/>
          </a:xfrm>
        </p:grpSpPr>
        <p:grpSp>
          <p:nvGrpSpPr>
            <p:cNvPr id="36" name="Group 8"/>
            <p:cNvGrpSpPr/>
            <p:nvPr/>
          </p:nvGrpSpPr>
          <p:grpSpPr>
            <a:xfrm>
              <a:off x="685800" y="2377440"/>
              <a:ext cx="7724307" cy="543252"/>
              <a:chOff x="685800" y="4342745"/>
              <a:chExt cx="7724307" cy="543252"/>
            </a:xfrm>
          </p:grpSpPr>
          <p:grpSp>
            <p:nvGrpSpPr>
              <p:cNvPr id="40" name="Group 10"/>
              <p:cNvGrpSpPr/>
              <p:nvPr/>
            </p:nvGrpSpPr>
            <p:grpSpPr>
              <a:xfrm>
                <a:off x="685800" y="4343072"/>
                <a:ext cx="2276148" cy="542925"/>
                <a:chOff x="685800" y="4343072"/>
                <a:chExt cx="2276148" cy="542925"/>
              </a:xfrm>
            </p:grpSpPr>
            <p:sp>
              <p:nvSpPr>
                <p:cNvPr id="45" name="TextBox 44"/>
                <p:cNvSpPr txBox="1"/>
                <p:nvPr/>
              </p:nvSpPr>
              <p:spPr>
                <a:xfrm>
                  <a:off x="685800" y="4352925"/>
                  <a:ext cx="583814" cy="523220"/>
                </a:xfrm>
                <a:prstGeom prst="rect">
                  <a:avLst/>
                </a:prstGeom>
                <a:noFill/>
                <a:ln w="19050">
                  <a:solidFill>
                    <a:schemeClr val="tx1"/>
                  </a:solidFill>
                </a:ln>
              </p:spPr>
              <p:txBody>
                <a:bodyPr wrap="none" rtlCol="0">
                  <a:spAutoFit/>
                </a:bodyPr>
                <a:lstStyle/>
                <a:p>
                  <a:r>
                    <a:rPr lang="en-US" sz="2800" dirty="0" smtClean="0"/>
                    <a:t>Tx</a:t>
                  </a:r>
                  <a:endParaRPr lang="en-US" sz="2800" dirty="0"/>
                </a:p>
              </p:txBody>
            </p:sp>
            <p:sp>
              <p:nvSpPr>
                <p:cNvPr id="46" name="Isosceles Triangle 45"/>
                <p:cNvSpPr/>
                <p:nvPr/>
              </p:nvSpPr>
              <p:spPr bwMode="auto">
                <a:xfrm rot="16200000" flipH="1">
                  <a:off x="2428875" y="4352925"/>
                  <a:ext cx="542925" cy="523220"/>
                </a:xfrm>
                <a:prstGeom prst="triangl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7" name="Straight Connector 46"/>
                <p:cNvCxnSpPr>
                  <a:stCxn id="46" idx="0"/>
                  <a:endCxn id="45" idx="3"/>
                </p:cNvCxnSpPr>
                <p:nvPr/>
              </p:nvCxnSpPr>
              <p:spPr bwMode="auto">
                <a:xfrm rot="10800000">
                  <a:off x="1269614" y="4614536"/>
                  <a:ext cx="1169114" cy="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nvGrpSpPr>
              <p:cNvPr id="41" name="Group 11"/>
              <p:cNvGrpSpPr/>
              <p:nvPr/>
            </p:nvGrpSpPr>
            <p:grpSpPr>
              <a:xfrm flipH="1">
                <a:off x="6114723" y="4342745"/>
                <a:ext cx="2295384" cy="542925"/>
                <a:chOff x="666564" y="4343072"/>
                <a:chExt cx="2295384" cy="542925"/>
              </a:xfrm>
            </p:grpSpPr>
            <p:sp>
              <p:nvSpPr>
                <p:cNvPr id="42" name="TextBox 41"/>
                <p:cNvSpPr txBox="1"/>
                <p:nvPr/>
              </p:nvSpPr>
              <p:spPr>
                <a:xfrm>
                  <a:off x="666564" y="4352925"/>
                  <a:ext cx="603050" cy="523220"/>
                </a:xfrm>
                <a:prstGeom prst="rect">
                  <a:avLst/>
                </a:prstGeom>
                <a:noFill/>
                <a:ln w="19050">
                  <a:solidFill>
                    <a:schemeClr val="tx1"/>
                  </a:solidFill>
                </a:ln>
              </p:spPr>
              <p:txBody>
                <a:bodyPr wrap="none" rtlCol="0">
                  <a:spAutoFit/>
                </a:bodyPr>
                <a:lstStyle/>
                <a:p>
                  <a:r>
                    <a:rPr lang="en-US" sz="2800" dirty="0" smtClean="0"/>
                    <a:t>Rx</a:t>
                  </a:r>
                  <a:endParaRPr lang="en-US" sz="2800" dirty="0"/>
                </a:p>
              </p:txBody>
            </p:sp>
            <p:sp>
              <p:nvSpPr>
                <p:cNvPr id="43" name="Isosceles Triangle 42"/>
                <p:cNvSpPr/>
                <p:nvPr/>
              </p:nvSpPr>
              <p:spPr bwMode="auto">
                <a:xfrm rot="16200000" flipH="1">
                  <a:off x="2428875" y="4352925"/>
                  <a:ext cx="542925" cy="523220"/>
                </a:xfrm>
                <a:prstGeom prst="triangl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4" name="Straight Connector 43"/>
                <p:cNvCxnSpPr>
                  <a:stCxn id="43" idx="0"/>
                  <a:endCxn id="42" idx="3"/>
                </p:cNvCxnSpPr>
                <p:nvPr/>
              </p:nvCxnSpPr>
              <p:spPr bwMode="auto">
                <a:xfrm flipH="1" flipV="1">
                  <a:off x="1269614" y="4614535"/>
                  <a:ext cx="1169113" cy="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sp>
          <p:nvSpPr>
            <p:cNvPr id="37" name="TextBox 36"/>
            <p:cNvSpPr txBox="1"/>
            <p:nvPr/>
          </p:nvSpPr>
          <p:spPr>
            <a:xfrm>
              <a:off x="576072" y="1915775"/>
              <a:ext cx="3991606" cy="461665"/>
            </a:xfrm>
            <a:prstGeom prst="rect">
              <a:avLst/>
            </a:prstGeom>
            <a:noFill/>
          </p:spPr>
          <p:txBody>
            <a:bodyPr wrap="none" rtlCol="0">
              <a:spAutoFit/>
            </a:bodyPr>
            <a:lstStyle/>
            <a:p>
              <a:r>
                <a:rPr lang="en-US" sz="2400" dirty="0" smtClean="0"/>
                <a:t>FSPL constant over frequency:</a:t>
              </a:r>
              <a:endParaRPr lang="en-US" sz="2400" dirty="0"/>
            </a:p>
          </p:txBody>
        </p:sp>
        <p:sp>
          <p:nvSpPr>
            <p:cNvPr id="38" name="TextBox 37"/>
            <p:cNvSpPr txBox="1"/>
            <p:nvPr/>
          </p:nvSpPr>
          <p:spPr>
            <a:xfrm>
              <a:off x="2357295" y="2920693"/>
              <a:ext cx="604653" cy="276999"/>
            </a:xfrm>
            <a:prstGeom prst="rect">
              <a:avLst/>
            </a:prstGeom>
            <a:noFill/>
          </p:spPr>
          <p:txBody>
            <a:bodyPr wrap="none" rtlCol="0">
              <a:spAutoFit/>
            </a:bodyPr>
            <a:lstStyle/>
            <a:p>
              <a:r>
                <a:rPr lang="en-US" dirty="0" smtClean="0"/>
                <a:t>Dipole</a:t>
              </a:r>
              <a:endParaRPr lang="en-US" dirty="0"/>
            </a:p>
          </p:txBody>
        </p:sp>
        <p:sp>
          <p:nvSpPr>
            <p:cNvPr id="39" name="TextBox 38"/>
            <p:cNvSpPr txBox="1"/>
            <p:nvPr/>
          </p:nvSpPr>
          <p:spPr>
            <a:xfrm>
              <a:off x="6114723" y="2910840"/>
              <a:ext cx="1063112" cy="276999"/>
            </a:xfrm>
            <a:prstGeom prst="rect">
              <a:avLst/>
            </a:prstGeom>
            <a:noFill/>
          </p:spPr>
          <p:txBody>
            <a:bodyPr wrap="none" rtlCol="0">
              <a:spAutoFit/>
            </a:bodyPr>
            <a:lstStyle/>
            <a:p>
              <a:r>
                <a:rPr lang="en-US" dirty="0" smtClean="0"/>
                <a:t>Parabolic dish</a:t>
              </a:r>
              <a:endParaRPr lang="en-US" dirty="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927</TotalTime>
  <Words>367</Words>
  <Application>Microsoft Office PowerPoint</Application>
  <PresentationFormat>On-screen Show (4:3)</PresentationFormat>
  <Paragraphs>95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 Template</vt:lpstr>
      <vt:lpstr>Slide 1</vt:lpstr>
      <vt:lpstr>Propagation Loss is Independent of Frequency</vt:lpstr>
      <vt:lpstr>Free Space Path Loss Formula</vt:lpstr>
      <vt:lpstr>FSPL Formula vs. Propagation Loss</vt:lpstr>
      <vt:lpstr>Transmitted Power Density</vt:lpstr>
      <vt:lpstr>Received Power</vt:lpstr>
      <vt:lpstr>Anything You Want. . .</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15-11-0540-00-004k</dc:description>
  <cp:lastModifiedBy>Ed Callaway</cp:lastModifiedBy>
  <cp:revision>48</cp:revision>
  <cp:lastPrinted>1998-02-10T13:28:06Z</cp:lastPrinted>
  <dcterms:created xsi:type="dcterms:W3CDTF">2011-01-20T22:03:34Z</dcterms:created>
  <dcterms:modified xsi:type="dcterms:W3CDTF">2011-07-21T17:21:28Z</dcterms:modified>
</cp:coreProperties>
</file>