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260" r:id="rId3"/>
    <p:sldId id="261" r:id="rId4"/>
    <p:sldId id="262" r:id="rId5"/>
    <p:sldId id="284" r:id="rId6"/>
    <p:sldId id="263" r:id="rId7"/>
    <p:sldId id="268" r:id="rId8"/>
    <p:sldId id="269" r:id="rId9"/>
    <p:sldId id="270" r:id="rId10"/>
    <p:sldId id="271" r:id="rId11"/>
    <p:sldId id="272" r:id="rId12"/>
    <p:sldId id="273" r:id="rId13"/>
    <p:sldId id="278" r:id="rId14"/>
    <p:sldId id="274" r:id="rId15"/>
    <p:sldId id="275" r:id="rId16"/>
    <p:sldId id="276" r:id="rId17"/>
    <p:sldId id="277" r:id="rId18"/>
    <p:sldId id="281" r:id="rId19"/>
    <p:sldId id="279" r:id="rId20"/>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733" autoAdjust="0"/>
  </p:normalViewPr>
  <p:slideViewPr>
    <p:cSldViewPr>
      <p:cViewPr varScale="1">
        <p:scale>
          <a:sx n="73" d="100"/>
          <a:sy n="73" d="100"/>
        </p:scale>
        <p:origin x="-129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A120AB84-79C7-47FB-B2DF-EA9F4479B9A0}"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E48BC85F-9202-4F9C-B95A-C8B91BE6270D}"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68093C50-B5EC-4236-99FC-89EC24B48345}"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17C4C673-1CD8-4514-927C-E1839E1B9A7E}"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546CD15A-6AD2-4259-869F-C5492DED1C92}"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F8865C08-665A-443E-AF0B-581FEB14C8AB}"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2FF9EA61-0D56-4DA5-82B5-519CE11442A9}"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260CDAB8-08A9-4D51-AC14-E61052980001}"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a:t>&lt;month year&gt;</a:t>
            </a:r>
          </a:p>
        </p:txBody>
      </p:sp>
      <p:sp>
        <p:nvSpPr>
          <p:cNvPr id="3" name="页脚占位符 2"/>
          <p:cNvSpPr>
            <a:spLocks noGrp="1"/>
          </p:cNvSpPr>
          <p:nvPr>
            <p:ph type="ftr" sz="quarter" idx="11"/>
          </p:nvPr>
        </p:nvSpPr>
        <p:spPr/>
        <p:txBody>
          <a:bodyPr/>
          <a:lstStyle>
            <a:lvl1pPr>
              <a:defRPr/>
            </a:lvl1pPr>
          </a:lstStyle>
          <a:p>
            <a:r>
              <a:rPr lang="en-US" altLang="zh-CN"/>
              <a:t>&lt;author&gt;, &lt;company&gt;</a:t>
            </a:r>
          </a:p>
        </p:txBody>
      </p:sp>
      <p:sp>
        <p:nvSpPr>
          <p:cNvPr id="4" name="灯片编号占位符 3"/>
          <p:cNvSpPr>
            <a:spLocks noGrp="1"/>
          </p:cNvSpPr>
          <p:nvPr>
            <p:ph type="sldNum" sz="quarter" idx="12"/>
          </p:nvPr>
        </p:nvSpPr>
        <p:spPr/>
        <p:txBody>
          <a:bodyPr/>
          <a:lstStyle>
            <a:lvl1pPr>
              <a:defRPr/>
            </a:lvl1pPr>
          </a:lstStyle>
          <a:p>
            <a:r>
              <a:rPr lang="en-US" altLang="zh-CN"/>
              <a:t>Slide </a:t>
            </a:r>
            <a:fld id="{D2C62D3F-6F88-4C8E-9D10-044A3A97D3E0}"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7E43A0F3-F6E2-4680-A9AE-AE489C6C7B01}"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502A65-E728-47F6-88CC-1F30EEB3984A}"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8FA3202-FC50-4E38-A7EC-BB1F03B338EC}" type="slidenum">
              <a:rPr lang="en-US" altLang="zh-CN"/>
              <a:pPr/>
              <a:t>‹#›</a:t>
            </a:fld>
            <a:endParaRPr lang="en-US" altLang="zh-CN"/>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dirty="0" smtClean="0">
                <a:ea typeface="宋体" charset="-122"/>
              </a:rPr>
              <a:t>802.15-11-0537-00-004k</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a:t>
            </a:fld>
            <a:endParaRPr lang="en-US" altLang="zh-CN"/>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a:defRPr/>
            </a:pPr>
            <a:r>
              <a:rPr lang="en-US" altLang="ko-KR" sz="1600" b="1" dirty="0" smtClean="0">
                <a:ea typeface="굴림" pitchFamily="50" charset="-127"/>
              </a:rPr>
              <a:t>Submission </a:t>
            </a:r>
            <a:r>
              <a:rPr lang="en-US" altLang="ko-KR" sz="1600" b="1" dirty="0">
                <a:ea typeface="굴림" pitchFamily="50" charset="-127"/>
              </a:rPr>
              <a:t>Title:</a:t>
            </a:r>
            <a:r>
              <a:rPr lang="en-US" altLang="ko-KR" sz="1600" dirty="0">
                <a:ea typeface="굴림" pitchFamily="50" charset="-127"/>
              </a:rPr>
              <a:t> </a:t>
            </a:r>
            <a:r>
              <a:rPr lang="en-US" altLang="ko-KR" sz="1600" dirty="0" smtClean="0">
                <a:ea typeface="굴림" pitchFamily="50" charset="-127"/>
              </a:rPr>
              <a:t>[A IEEE802.15.4 Legacy based Design  </a:t>
            </a:r>
            <a:r>
              <a:rPr lang="en-US" altLang="ko-KR" sz="1600" dirty="0">
                <a:ea typeface="굴림" pitchFamily="50" charset="-127"/>
              </a:rPr>
              <a:t>for </a:t>
            </a:r>
            <a:r>
              <a:rPr lang="en-US" altLang="ko-KR" sz="1600" dirty="0" smtClean="0">
                <a:ea typeface="굴림" pitchFamily="50" charset="-127"/>
              </a:rPr>
              <a:t>IEEE802.15.4k</a:t>
            </a:r>
            <a:r>
              <a:rPr lang="en-US" altLang="zh-CN" sz="1600" dirty="0" smtClean="0">
                <a:ea typeface="Batang" pitchFamily="18" charset="-127"/>
                <a:cs typeface="Times New Roman" pitchFamily="18" charset="0"/>
              </a:rPr>
              <a:t> PHY]</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dirty="0">
                <a:ea typeface="굴림" pitchFamily="50" charset="-127"/>
              </a:rPr>
              <a:t>[July, 2011]	</a:t>
            </a:r>
          </a:p>
          <a:p>
            <a:pPr>
              <a:defRPr/>
            </a:pPr>
            <a:r>
              <a:rPr lang="en-US" altLang="ko-KR" sz="1600" b="1" dirty="0">
                <a:ea typeface="굴림" pitchFamily="50" charset="-127"/>
              </a:rPr>
              <a:t>Source:</a:t>
            </a:r>
            <a:r>
              <a:rPr lang="en-US" altLang="ko-KR" sz="1600" dirty="0">
                <a:ea typeface="굴림" pitchFamily="50" charset="-127"/>
              </a:rPr>
              <a:t> [</a:t>
            </a:r>
            <a:r>
              <a:rPr lang="en-US" sz="1600" dirty="0">
                <a:ea typeface="Batang" pitchFamily="18" charset="-127"/>
                <a:cs typeface="Times New Roman" pitchFamily="18" charset="0"/>
              </a:rPr>
              <a:t>Kyung Sup </a:t>
            </a:r>
            <a:r>
              <a:rPr lang="en-US" sz="1600" dirty="0" err="1">
                <a:ea typeface="Batang" pitchFamily="18" charset="-127"/>
                <a:cs typeface="Times New Roman" pitchFamily="18" charset="0"/>
              </a:rPr>
              <a:t>Kwak</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Shen</a:t>
            </a:r>
            <a:r>
              <a:rPr lang="en-US" sz="1600" dirty="0">
                <a:ea typeface="Batang" pitchFamily="18" charset="-127"/>
                <a:cs typeface="Times New Roman" pitchFamily="18" charset="0"/>
              </a:rPr>
              <a:t> Bin, </a:t>
            </a:r>
            <a:r>
              <a:rPr lang="en-US" sz="1600" dirty="0" err="1">
                <a:ea typeface="Batang" pitchFamily="18" charset="-127"/>
                <a:cs typeface="Times New Roman" pitchFamily="18" charset="0"/>
              </a:rPr>
              <a:t>Yongnu</a:t>
            </a:r>
            <a:r>
              <a:rPr lang="en-US" sz="1600" dirty="0">
                <a:ea typeface="Batang" pitchFamily="18" charset="-127"/>
                <a:cs typeface="Times New Roman" pitchFamily="18" charset="0"/>
              </a:rPr>
              <a:t> Jin, </a:t>
            </a:r>
            <a:r>
              <a:rPr lang="en-US" sz="1600" dirty="0" smtClean="0">
                <a:ea typeface="Batang" pitchFamily="18" charset="-127"/>
                <a:cs typeface="Times New Roman" pitchFamily="18" charset="0"/>
              </a:rPr>
              <a:t> </a:t>
            </a:r>
            <a:r>
              <a:rPr lang="en-US" sz="1600" dirty="0" err="1" smtClean="0">
                <a:ea typeface="Batang" pitchFamily="18" charset="-127"/>
                <a:cs typeface="Times New Roman" pitchFamily="18" charset="0"/>
              </a:rPr>
              <a:t>Kyeong</a:t>
            </a:r>
            <a:r>
              <a:rPr lang="en-US" sz="1600" dirty="0" smtClean="0">
                <a:ea typeface="Batang" pitchFamily="18" charset="-127"/>
                <a:cs typeface="Times New Roman" pitchFamily="18" charset="0"/>
              </a:rPr>
              <a:t> </a:t>
            </a:r>
            <a:r>
              <a:rPr lang="en-US" sz="1600" dirty="0">
                <a:ea typeface="Batang" pitchFamily="18" charset="-127"/>
                <a:cs typeface="Times New Roman" pitchFamily="18" charset="0"/>
              </a:rPr>
              <a:t>Jin </a:t>
            </a:r>
            <a:r>
              <a:rPr lang="en-US" sz="1600" dirty="0" smtClean="0">
                <a:ea typeface="Batang" pitchFamily="18" charset="-127"/>
                <a:cs typeface="Times New Roman" pitchFamily="18" charset="0"/>
              </a:rPr>
              <a:t>Kim, </a:t>
            </a:r>
            <a:r>
              <a:rPr lang="en-US" sz="1600" dirty="0" err="1" smtClean="0">
                <a:ea typeface="Batang" pitchFamily="18" charset="-127"/>
                <a:cs typeface="Times New Roman" pitchFamily="18" charset="0"/>
              </a:rPr>
              <a:t>Jaewoong</a:t>
            </a:r>
            <a:r>
              <a:rPr lang="en-US" sz="1600" dirty="0" smtClean="0">
                <a:ea typeface="Batang" pitchFamily="18" charset="-127"/>
                <a:cs typeface="Times New Roman" pitchFamily="18" charset="0"/>
              </a:rPr>
              <a:t> Song] and </a:t>
            </a:r>
            <a:r>
              <a:rPr lang="en-US" altLang="ko-KR" sz="1600" dirty="0" smtClean="0">
                <a:ea typeface="Batang" pitchFamily="18" charset="-127"/>
                <a:cs typeface="Times New Roman" pitchFamily="18" charset="0"/>
              </a:rPr>
              <a:t> [</a:t>
            </a:r>
            <a:r>
              <a:rPr lang="en-US" altLang="ko-KR" sz="1600" dirty="0" err="1" smtClean="0">
                <a:ea typeface="Batang" pitchFamily="18" charset="-127"/>
                <a:cs typeface="Times New Roman" pitchFamily="18" charset="0"/>
              </a:rPr>
              <a:t>Hyungsoo</a:t>
            </a:r>
            <a:r>
              <a:rPr lang="en-US" altLang="ko-KR" sz="1600" dirty="0" smtClean="0">
                <a:ea typeface="Batang" pitchFamily="18" charset="-127"/>
                <a:cs typeface="Times New Roman" pitchFamily="18" charset="0"/>
              </a:rPr>
              <a:t> Lee, </a:t>
            </a:r>
            <a:r>
              <a:rPr lang="en-US" altLang="ko-KR" sz="1600" dirty="0" err="1" smtClean="0">
                <a:ea typeface="Batang" pitchFamily="18" charset="-127"/>
                <a:cs typeface="Times New Roman" pitchFamily="18" charset="0"/>
              </a:rPr>
              <a:t>Jaedoo</a:t>
            </a:r>
            <a:r>
              <a:rPr lang="en-US" altLang="ko-KR" sz="1600" dirty="0" smtClean="0">
                <a:ea typeface="Batang" pitchFamily="18" charset="-127"/>
                <a:cs typeface="Times New Roman" pitchFamily="18" charset="0"/>
              </a:rPr>
              <a:t> Huh]</a:t>
            </a:r>
            <a:endParaRPr lang="en-US" altLang="ko-KR" sz="1600" dirty="0">
              <a:ea typeface="굴림" pitchFamily="50" charset="-127"/>
            </a:endParaRPr>
          </a:p>
          <a:p>
            <a:pPr>
              <a:defRPr/>
            </a:pPr>
            <a:r>
              <a:rPr lang="en-US" sz="1600" b="1" dirty="0">
                <a:ea typeface="Batang" pitchFamily="18" charset="-127"/>
                <a:cs typeface="Times New Roman" pitchFamily="18" charset="0"/>
              </a:rPr>
              <a:t>Company: </a:t>
            </a:r>
            <a:r>
              <a:rPr lang="en-US" altLang="ja-JP" sz="1600" dirty="0">
                <a:ea typeface="Batang" pitchFamily="18" charset="-127"/>
                <a:cs typeface="Times New Roman" pitchFamily="18" charset="0"/>
              </a:rPr>
              <a:t>[</a:t>
            </a:r>
            <a:r>
              <a:rPr lang="en-US" altLang="ja-JP" sz="1600" dirty="0" err="1">
                <a:ea typeface="Batang" pitchFamily="18" charset="-127"/>
                <a:cs typeface="Times New Roman" pitchFamily="18" charset="0"/>
              </a:rPr>
              <a:t>Inha</a:t>
            </a:r>
            <a:r>
              <a:rPr lang="en-US" altLang="ja-JP" sz="1600" dirty="0">
                <a:ea typeface="Batang" pitchFamily="18" charset="-127"/>
                <a:cs typeface="Times New Roman" pitchFamily="18" charset="0"/>
              </a:rPr>
              <a:t> University</a:t>
            </a:r>
            <a:r>
              <a:rPr lang="en-US" altLang="ja-JP" sz="1600" dirty="0" smtClean="0">
                <a:ea typeface="Batang" pitchFamily="18" charset="-127"/>
                <a:cs typeface="Times New Roman" pitchFamily="18" charset="0"/>
              </a:rPr>
              <a:t>] and [ETRI]</a:t>
            </a:r>
            <a:endParaRPr lang="en-US" altLang="ko-KR" sz="1600" dirty="0">
              <a:ea typeface="굴림" pitchFamily="50" charset="-127"/>
            </a:endParaRPr>
          </a:p>
          <a:p>
            <a:pPr>
              <a:defRPr/>
            </a:pPr>
            <a:r>
              <a:rPr lang="en-US" altLang="ko-KR" sz="1600" dirty="0">
                <a:ea typeface="굴림" pitchFamily="50" charset="-127"/>
              </a:rPr>
              <a:t>Address [428 Hi-Tech, </a:t>
            </a:r>
            <a:r>
              <a:rPr lang="en-US" altLang="ko-KR" sz="1600" dirty="0" err="1">
                <a:ea typeface="굴림" pitchFamily="50" charset="-127"/>
              </a:rPr>
              <a:t>Inha</a:t>
            </a:r>
            <a:r>
              <a:rPr lang="en-US" altLang="ko-KR" sz="1600" dirty="0">
                <a:ea typeface="굴림" pitchFamily="50" charset="-127"/>
              </a:rPr>
              <a:t> University, 253 </a:t>
            </a:r>
            <a:r>
              <a:rPr lang="en-US" altLang="ko-KR" sz="1600" dirty="0" err="1">
                <a:ea typeface="굴림" pitchFamily="50" charset="-127"/>
              </a:rPr>
              <a:t>Yonghyun</a:t>
            </a:r>
            <a:r>
              <a:rPr lang="en-US" altLang="ko-KR" sz="1600" dirty="0">
                <a:ea typeface="굴림" pitchFamily="50" charset="-127"/>
              </a:rPr>
              <a:t>-dong, Nam-</a:t>
            </a:r>
            <a:r>
              <a:rPr lang="en-US" altLang="ko-KR" sz="1600" dirty="0" err="1">
                <a:ea typeface="굴림" pitchFamily="50" charset="-127"/>
              </a:rPr>
              <a:t>gu</a:t>
            </a:r>
            <a:r>
              <a:rPr lang="en-US" altLang="ko-KR" sz="1600" dirty="0">
                <a:ea typeface="굴림" pitchFamily="50" charset="-127"/>
              </a:rPr>
              <a:t>, </a:t>
            </a:r>
            <a:r>
              <a:rPr lang="en-US" altLang="ko-KR" sz="1600" dirty="0" err="1">
                <a:ea typeface="굴림" pitchFamily="50" charset="-127"/>
              </a:rPr>
              <a:t>Incheon</a:t>
            </a:r>
            <a:r>
              <a:rPr lang="en-US" altLang="ko-KR" sz="1600" dirty="0">
                <a:ea typeface="굴림" pitchFamily="50" charset="-127"/>
              </a:rPr>
              <a:t>, 402-751, Republic of Korea]</a:t>
            </a:r>
            <a:endParaRPr lang="en-US" altLang="ko-KR" sz="1600" baseline="30000" dirty="0">
              <a:ea typeface="굴림" pitchFamily="50" charset="-127"/>
            </a:endParaRPr>
          </a:p>
          <a:p>
            <a:pPr>
              <a:defRPr/>
            </a:pPr>
            <a:r>
              <a:rPr lang="en-US" altLang="ko-KR" sz="1600" dirty="0">
                <a:ea typeface="굴림" pitchFamily="50" charset="-127"/>
              </a:rPr>
              <a:t>Voice: [+82-32-860-7416], FAX: [+82-32-876-7349], </a:t>
            </a:r>
          </a:p>
          <a:p>
            <a:pPr>
              <a:defRPr/>
            </a:pPr>
            <a:r>
              <a:rPr lang="en-US" altLang="ko-KR" sz="1600" dirty="0">
                <a:ea typeface="굴림" pitchFamily="50" charset="-127"/>
              </a:rPr>
              <a:t>E-Mail: [kskwak@inha.ac.kr (other contributors are listed in “Contributors” slides)]</a:t>
            </a:r>
          </a:p>
          <a:p>
            <a:pPr>
              <a:defRPr/>
            </a:pPr>
            <a:r>
              <a:rPr lang="en-US" altLang="ko-KR" sz="1600" b="1" dirty="0">
                <a:ea typeface="굴림" pitchFamily="50" charset="-127"/>
              </a:rPr>
              <a:t>Re:</a:t>
            </a:r>
            <a:r>
              <a:rPr lang="en-US" altLang="ko-KR" sz="1600" dirty="0">
                <a:ea typeface="굴림" pitchFamily="50" charset="-127"/>
              </a:rPr>
              <a:t> []</a:t>
            </a:r>
          </a:p>
          <a:p>
            <a:pPr>
              <a:spcBef>
                <a:spcPts val="100"/>
              </a:spcBef>
              <a:spcAft>
                <a:spcPts val="100"/>
              </a:spcAft>
              <a:defRPr/>
            </a:pPr>
            <a:r>
              <a:rPr lang="en-US" altLang="ko-KR" sz="1600" b="1" dirty="0">
                <a:ea typeface="굴림" pitchFamily="50" charset="-127"/>
              </a:rPr>
              <a:t>Abstract:</a:t>
            </a:r>
            <a:r>
              <a:rPr lang="en-US" altLang="ko-KR" sz="1600" dirty="0">
                <a:ea typeface="굴림" pitchFamily="50" charset="-127"/>
              </a:rPr>
              <a:t>	[</a:t>
            </a:r>
            <a:r>
              <a:rPr lang="en-US" altLang="ja-JP" sz="1600" dirty="0">
                <a:ea typeface="Batang" pitchFamily="18" charset="-127"/>
                <a:cs typeface="Times New Roman" pitchFamily="18" charset="0"/>
              </a:rPr>
              <a:t>A PHY Proposal for </a:t>
            </a:r>
            <a:r>
              <a:rPr lang="en-US" altLang="zh-CN" sz="1600" dirty="0">
                <a:ea typeface="Batang" pitchFamily="18" charset="-127"/>
                <a:cs typeface="Times New Roman" pitchFamily="18" charset="0"/>
              </a:rPr>
              <a:t>Low Energy Critical Infrastructure Networks Applications TG4k</a:t>
            </a:r>
            <a:r>
              <a:rPr lang="en-US" altLang="ko-KR" sz="1600" dirty="0">
                <a:ea typeface="굴림" pitchFamily="50" charset="-127"/>
              </a:rPr>
              <a:t>]</a:t>
            </a: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be considered in IEEE 802.15.4k]</a:t>
            </a:r>
          </a:p>
          <a:p>
            <a:pPr>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10</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Modulation and Date rates </a:t>
            </a:r>
            <a:r>
              <a:rPr lang="en-US" altLang="zh-CN" sz="3600" dirty="0" smtClean="0">
                <a:solidFill>
                  <a:srgbClr val="0066FF"/>
                </a:solidFill>
                <a:latin typeface="+mj-lt"/>
              </a:rPr>
              <a:t>(4)</a:t>
            </a:r>
          </a:p>
        </p:txBody>
      </p:sp>
      <p:sp>
        <p:nvSpPr>
          <p:cNvPr id="7" name="内容占位符 2"/>
          <p:cNvSpPr txBox="1">
            <a:spLocks/>
          </p:cNvSpPr>
          <p:nvPr/>
        </p:nvSpPr>
        <p:spPr>
          <a:xfrm>
            <a:off x="357188" y="1260475"/>
            <a:ext cx="7643812" cy="882650"/>
          </a:xfrm>
          <a:prstGeom prst="rect">
            <a:avLst/>
          </a:prstGeom>
        </p:spPr>
        <p:txBody>
          <a:bodyPr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Application data rate of less than 40 kbits per second</a:t>
            </a:r>
            <a:endParaRPr kumimoji="0" lang="zh-CN" alt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8" name="TextBox 7"/>
          <p:cNvSpPr txBox="1"/>
          <p:nvPr/>
        </p:nvSpPr>
        <p:spPr>
          <a:xfrm>
            <a:off x="428625" y="1785926"/>
            <a:ext cx="2022475" cy="369887"/>
          </a:xfrm>
          <a:prstGeom prst="rect">
            <a:avLst/>
          </a:prstGeom>
          <a:noFill/>
          <a:ln>
            <a:solidFill>
              <a:srgbClr val="002060"/>
            </a:solidFill>
          </a:ln>
        </p:spPr>
        <p:txBody>
          <a:bodyPr wrap="none">
            <a:spAutoFit/>
          </a:bodyPr>
          <a:lstStyle/>
          <a:p>
            <a:pPr fontAlgn="auto">
              <a:spcBef>
                <a:spcPts val="0"/>
              </a:spcBef>
              <a:spcAft>
                <a:spcPts val="0"/>
              </a:spcAft>
              <a:defRPr/>
            </a:pPr>
            <a:r>
              <a:rPr lang="en-US" altLang="zh-CN" b="1" dirty="0">
                <a:effectLst>
                  <a:outerShdw blurRad="38100" dist="38100" dir="2700000" algn="tl">
                    <a:srgbClr val="000000">
                      <a:alpha val="43137"/>
                    </a:srgbClr>
                  </a:outerShdw>
                </a:effectLst>
                <a:latin typeface="+mn-lt"/>
                <a:ea typeface="+mn-ea"/>
              </a:rPr>
              <a:t>802.15.4  LR-WPAN</a:t>
            </a:r>
            <a:endParaRPr lang="zh-CN" altLang="en-US" b="1" dirty="0">
              <a:effectLst>
                <a:outerShdw blurRad="38100" dist="38100" dir="2700000" algn="tl">
                  <a:srgbClr val="000000">
                    <a:alpha val="43137"/>
                  </a:srgbClr>
                </a:outerShdw>
              </a:effectLst>
              <a:latin typeface="+mn-lt"/>
              <a:ea typeface="+mn-ea"/>
            </a:endParaRPr>
          </a:p>
        </p:txBody>
      </p:sp>
      <p:grpSp>
        <p:nvGrpSpPr>
          <p:cNvPr id="9" name="组合 8"/>
          <p:cNvGrpSpPr/>
          <p:nvPr/>
        </p:nvGrpSpPr>
        <p:grpSpPr>
          <a:xfrm>
            <a:off x="357158" y="2214543"/>
            <a:ext cx="8001056" cy="4143404"/>
            <a:chOff x="928662" y="2071678"/>
            <a:chExt cx="6143668" cy="3786213"/>
          </a:xfrm>
        </p:grpSpPr>
        <p:pic>
          <p:nvPicPr>
            <p:cNvPr id="10" name="Picture 3"/>
            <p:cNvPicPr>
              <a:picLocks noChangeAspect="1" noChangeArrowheads="1"/>
            </p:cNvPicPr>
            <p:nvPr/>
          </p:nvPicPr>
          <p:blipFill>
            <a:blip r:embed="rId2" cstate="print"/>
            <a:srcRect t="56604"/>
            <a:stretch>
              <a:fillRect/>
            </a:stretch>
          </p:blipFill>
          <p:spPr bwMode="auto">
            <a:xfrm>
              <a:off x="1142976" y="4500570"/>
              <a:ext cx="5321773" cy="1357321"/>
            </a:xfrm>
            <a:prstGeom prst="rect">
              <a:avLst/>
            </a:prstGeom>
            <a:noFill/>
            <a:ln w="9525">
              <a:noFill/>
              <a:miter lim="800000"/>
              <a:headEnd/>
              <a:tailEnd/>
            </a:ln>
          </p:spPr>
        </p:pic>
        <p:pic>
          <p:nvPicPr>
            <p:cNvPr id="12" name="Picture 7"/>
            <p:cNvPicPr>
              <a:picLocks noChangeAspect="1" noChangeArrowheads="1"/>
            </p:cNvPicPr>
            <p:nvPr/>
          </p:nvPicPr>
          <p:blipFill>
            <a:blip r:embed="rId3" cstate="print"/>
            <a:srcRect/>
            <a:stretch>
              <a:fillRect/>
            </a:stretch>
          </p:blipFill>
          <p:spPr bwMode="auto">
            <a:xfrm>
              <a:off x="928662" y="2071678"/>
              <a:ext cx="6143668" cy="2419438"/>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11</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PHY frame </a:t>
            </a:r>
            <a:r>
              <a:rPr lang="en-US" altLang="zh-CN" sz="3600" dirty="0" smtClean="0">
                <a:solidFill>
                  <a:srgbClr val="0066FF"/>
                </a:solidFill>
                <a:latin typeface="+mj-lt"/>
              </a:rPr>
              <a:t>structure</a:t>
            </a:r>
          </a:p>
        </p:txBody>
      </p:sp>
      <p:pic>
        <p:nvPicPr>
          <p:cNvPr id="7" name="Picture 2"/>
          <p:cNvPicPr>
            <a:picLocks noChangeAspect="1" noChangeArrowheads="1"/>
          </p:cNvPicPr>
          <p:nvPr/>
        </p:nvPicPr>
        <p:blipFill>
          <a:blip r:embed="rId2" cstate="print"/>
          <a:srcRect/>
          <a:stretch>
            <a:fillRect/>
          </a:stretch>
        </p:blipFill>
        <p:spPr bwMode="auto">
          <a:xfrm>
            <a:off x="681064" y="2071688"/>
            <a:ext cx="7677150" cy="3667125"/>
          </a:xfrm>
          <a:prstGeom prst="rect">
            <a:avLst/>
          </a:prstGeom>
          <a:noFill/>
          <a:ln w="9525">
            <a:noFill/>
            <a:miter lim="800000"/>
            <a:headEnd/>
            <a:tailEnd/>
          </a:ln>
        </p:spPr>
      </p:pic>
      <p:sp>
        <p:nvSpPr>
          <p:cNvPr id="8" name="TextBox 4"/>
          <p:cNvSpPr txBox="1">
            <a:spLocks noChangeArrowheads="1"/>
          </p:cNvSpPr>
          <p:nvPr/>
        </p:nvSpPr>
        <p:spPr bwMode="auto">
          <a:xfrm>
            <a:off x="1038251" y="5786454"/>
            <a:ext cx="4329113" cy="646113"/>
          </a:xfrm>
          <a:prstGeom prst="rect">
            <a:avLst/>
          </a:prstGeom>
          <a:noFill/>
          <a:ln w="9525">
            <a:noFill/>
            <a:miter lim="800000"/>
            <a:headEnd/>
            <a:tailEnd/>
          </a:ln>
        </p:spPr>
        <p:txBody>
          <a:bodyPr wrap="none">
            <a:spAutoFit/>
          </a:bodyPr>
          <a:lstStyle/>
          <a:p>
            <a:pPr marL="342900" indent="-342900">
              <a:buFontTx/>
              <a:buAutoNum type="arabicParenR"/>
            </a:pPr>
            <a:r>
              <a:rPr lang="en-US" altLang="zh-CN" dirty="0">
                <a:solidFill>
                  <a:srgbClr val="FF0000"/>
                </a:solidFill>
                <a:latin typeface="Calibri" pitchFamily="34" charset="0"/>
              </a:rPr>
              <a:t>Modification may be necessary for 15.4k</a:t>
            </a:r>
          </a:p>
          <a:p>
            <a:pPr marL="342900" indent="-342900">
              <a:buFontTx/>
              <a:buAutoNum type="arabicParenR"/>
            </a:pPr>
            <a:r>
              <a:rPr lang="en-US" altLang="zh-CN" dirty="0">
                <a:solidFill>
                  <a:srgbClr val="FF0000"/>
                </a:solidFill>
                <a:latin typeface="Calibri" pitchFamily="34" charset="0"/>
              </a:rPr>
              <a:t>PHY frame Head: 1.2 ms@ 40 kbps</a:t>
            </a:r>
            <a:endParaRPr lang="zh-CN" altLang="en-US" dirty="0">
              <a:solidFill>
                <a:srgbClr val="FF0000"/>
              </a:solidFill>
              <a:latin typeface="Calibri" pitchFamily="34" charset="0"/>
            </a:endParaRPr>
          </a:p>
        </p:txBody>
      </p:sp>
      <p:sp>
        <p:nvSpPr>
          <p:cNvPr id="9" name="内容占位符 2"/>
          <p:cNvSpPr txBox="1">
            <a:spLocks/>
          </p:cNvSpPr>
          <p:nvPr/>
        </p:nvSpPr>
        <p:spPr>
          <a:xfrm>
            <a:off x="538189" y="1260475"/>
            <a:ext cx="7643812" cy="882650"/>
          </a:xfrm>
          <a:prstGeom prst="rect">
            <a:avLst/>
          </a:prstGeom>
        </p:spPr>
        <p:txBody>
          <a:bodyPr>
            <a:normAutofit fontScale="92500"/>
          </a:bodyPr>
          <a:lstStyle/>
          <a:p>
            <a:pPr marL="342900" indent="-342900" fontAlgn="auto">
              <a:spcBef>
                <a:spcPct val="20000"/>
              </a:spcBef>
              <a:spcAft>
                <a:spcPts val="0"/>
              </a:spcAft>
              <a:buFont typeface="Arial" pitchFamily="34" charset="0"/>
              <a:buChar char="•"/>
              <a:defRPr/>
            </a:pPr>
            <a:r>
              <a:rPr lang="en-US" sz="2400" b="1" dirty="0">
                <a:latin typeface="+mn-lt"/>
                <a:ea typeface="+mn-ea"/>
              </a:rPr>
              <a:t>Application data rate of less than 40 </a:t>
            </a:r>
            <a:r>
              <a:rPr lang="en-US" sz="2400" b="1" dirty="0" err="1">
                <a:latin typeface="+mn-lt"/>
                <a:ea typeface="+mn-ea"/>
              </a:rPr>
              <a:t>kbits</a:t>
            </a:r>
            <a:r>
              <a:rPr lang="en-US" sz="2400" b="1" dirty="0">
                <a:latin typeface="+mn-lt"/>
                <a:ea typeface="+mn-ea"/>
              </a:rPr>
              <a:t> per second</a:t>
            </a:r>
            <a:endParaRPr lang="zh-CN" altLang="en-US" sz="2400" b="1" dirty="0">
              <a:latin typeface="+mn-lt"/>
              <a:ea typeface="+mn-ea"/>
            </a:endParaRPr>
          </a:p>
          <a:p>
            <a:pPr marL="342900" indent="-342900" fontAlgn="auto">
              <a:spcBef>
                <a:spcPct val="20000"/>
              </a:spcBef>
              <a:spcAft>
                <a:spcPts val="0"/>
              </a:spcAft>
              <a:buFont typeface="Arial" pitchFamily="34" charset="0"/>
              <a:buNone/>
              <a:defRPr/>
            </a:pPr>
            <a:r>
              <a:rPr lang="en-US" sz="2400" dirty="0">
                <a:latin typeface="+mn-lt"/>
                <a:ea typeface="+mn-ea"/>
              </a:rPr>
              <a:t>        </a:t>
            </a:r>
          </a:p>
        </p:txBody>
      </p:sp>
      <p:sp>
        <p:nvSpPr>
          <p:cNvPr id="10" name="TextBox 9"/>
          <p:cNvSpPr txBox="1"/>
          <p:nvPr/>
        </p:nvSpPr>
        <p:spPr>
          <a:xfrm>
            <a:off x="6253189" y="2071688"/>
            <a:ext cx="2022475" cy="369887"/>
          </a:xfrm>
          <a:prstGeom prst="rect">
            <a:avLst/>
          </a:prstGeom>
          <a:noFill/>
          <a:ln>
            <a:solidFill>
              <a:srgbClr val="002060"/>
            </a:solidFill>
          </a:ln>
        </p:spPr>
        <p:txBody>
          <a:bodyPr wrap="none">
            <a:spAutoFit/>
          </a:bodyPr>
          <a:lstStyle/>
          <a:p>
            <a:pPr fontAlgn="auto">
              <a:spcBef>
                <a:spcPts val="0"/>
              </a:spcBef>
              <a:spcAft>
                <a:spcPts val="0"/>
              </a:spcAft>
              <a:defRPr/>
            </a:pPr>
            <a:r>
              <a:rPr lang="en-US" altLang="zh-CN" b="1" dirty="0">
                <a:effectLst>
                  <a:outerShdw blurRad="38100" dist="38100" dir="2700000" algn="tl">
                    <a:srgbClr val="000000">
                      <a:alpha val="43137"/>
                    </a:srgbClr>
                  </a:outerShdw>
                </a:effectLst>
                <a:latin typeface="+mn-lt"/>
                <a:ea typeface="+mn-ea"/>
              </a:rPr>
              <a:t>802.15.4  LR-WPAN</a:t>
            </a:r>
            <a:endParaRPr lang="zh-CN" altLang="en-US" b="1" dirty="0">
              <a:effectLst>
                <a:outerShdw blurRad="38100" dist="38100" dir="2700000" algn="tl">
                  <a:srgbClr val="000000">
                    <a:alpha val="43137"/>
                  </a:srgbClr>
                </a:outerShdw>
              </a:effectLst>
              <a:latin typeface="+mn-lt"/>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12</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Calibri" pitchFamily="34" charset="0"/>
              </a:rPr>
              <a:t>Co-Existence </a:t>
            </a:r>
            <a:r>
              <a:rPr lang="en-US" altLang="zh-CN" sz="3600" dirty="0" smtClean="0">
                <a:solidFill>
                  <a:srgbClr val="0066FF"/>
                </a:solidFill>
                <a:latin typeface="Calibri" pitchFamily="34" charset="0"/>
              </a:rPr>
              <a:t>Features</a:t>
            </a:r>
            <a:r>
              <a:rPr lang="en-US" altLang="zh-CN" sz="3600" dirty="0" smtClean="0">
                <a:solidFill>
                  <a:srgbClr val="0066FF"/>
                </a:solidFill>
              </a:rPr>
              <a:t> </a:t>
            </a:r>
          </a:p>
        </p:txBody>
      </p:sp>
      <p:sp>
        <p:nvSpPr>
          <p:cNvPr id="11" name="内容占位符 2"/>
          <p:cNvSpPr txBox="1">
            <a:spLocks/>
          </p:cNvSpPr>
          <p:nvPr/>
        </p:nvSpPr>
        <p:spPr>
          <a:xfrm>
            <a:off x="457200" y="1600200"/>
            <a:ext cx="8229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Mechanisms that enable coexistence with other systems in the same band </a:t>
            </a:r>
            <a:endParaRPr kumimoji="0" lang="zh-CN" alt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Intra-Network Interference mitigation (Homogeneous)</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ü"/>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2000" b="0" i="0" u="none" strike="noStrike" kern="0" cap="none" spc="0" normalizeH="0" baseline="0" noProof="0" dirty="0" smtClean="0">
                <a:ln>
                  <a:noFill/>
                </a:ln>
                <a:solidFill>
                  <a:schemeClr val="tx1"/>
                </a:solidFill>
                <a:effectLst/>
                <a:uLnTx/>
                <a:uFillTx/>
                <a:latin typeface="+mn-lt"/>
                <a:ea typeface="+mn-ea"/>
                <a:cs typeface="+mn-cs"/>
              </a:rPr>
              <a:t>Using m-sequence as an anti-interference method.</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ü"/>
              <a:tabLst/>
              <a:defRPr/>
            </a:pPr>
            <a:r>
              <a:rPr kumimoji="0" lang="en-US" altLang="zh-CN" sz="2000" b="0" i="0" u="none" strike="noStrike" kern="0" cap="none" spc="0" normalizeH="0" baseline="0" noProof="0" dirty="0" smtClean="0">
                <a:ln>
                  <a:noFill/>
                </a:ln>
                <a:solidFill>
                  <a:schemeClr val="tx1"/>
                </a:solidFill>
                <a:effectLst/>
                <a:uLnTx/>
                <a:uFillTx/>
                <a:latin typeface="+mn-lt"/>
                <a:ea typeface="+mn-ea"/>
                <a:cs typeface="+mn-cs"/>
              </a:rPr>
              <a:t>  Enhanced methods for Clear Channel Assessment and Link Quality Indicator. </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Inter-Network Interference mitigation (Heterogeneous)</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ü"/>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2000" b="0" i="0" u="none" strike="noStrike" kern="0" cap="none" spc="0" normalizeH="0" baseline="0" noProof="0" dirty="0" smtClean="0">
                <a:ln>
                  <a:noFill/>
                </a:ln>
                <a:solidFill>
                  <a:schemeClr val="tx1"/>
                </a:solidFill>
                <a:effectLst/>
                <a:uLnTx/>
                <a:uFillTx/>
                <a:latin typeface="+mn-lt"/>
                <a:ea typeface="+mn-ea"/>
                <a:cs typeface="+mn-cs"/>
              </a:rPr>
              <a:t>Using m-sequence as an anti-interference method.</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ü"/>
              <a:tabLst/>
              <a:defRPr/>
            </a:pPr>
            <a:r>
              <a:rPr kumimoji="0" lang="en-US" altLang="zh-CN" sz="2000" b="0" i="0" u="none" strike="noStrike" kern="0" cap="none" spc="0" normalizeH="0" baseline="0" noProof="0" dirty="0" smtClean="0">
                <a:ln>
                  <a:noFill/>
                </a:ln>
                <a:solidFill>
                  <a:schemeClr val="tx1"/>
                </a:solidFill>
                <a:effectLst/>
                <a:uLnTx/>
                <a:uFillTx/>
                <a:latin typeface="+mn-lt"/>
                <a:ea typeface="+mn-ea"/>
                <a:cs typeface="+mn-cs"/>
              </a:rPr>
              <a:t> Using non-overlapping channels in the frequency domain.</a:t>
            </a: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altLang="zh-CN"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13</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Calibri" pitchFamily="34" charset="0"/>
              </a:rPr>
              <a:t>Co-Existence </a:t>
            </a:r>
            <a:r>
              <a:rPr lang="en-US" altLang="zh-CN" sz="3600" dirty="0" smtClean="0">
                <a:solidFill>
                  <a:srgbClr val="0066FF"/>
                </a:solidFill>
                <a:latin typeface="Calibri" pitchFamily="34" charset="0"/>
              </a:rPr>
              <a:t>Features</a:t>
            </a:r>
            <a:r>
              <a:rPr lang="en-US" altLang="zh-CN" sz="3600" dirty="0" smtClean="0">
                <a:solidFill>
                  <a:srgbClr val="0066FF"/>
                </a:solidFill>
              </a:rPr>
              <a:t> </a:t>
            </a:r>
          </a:p>
        </p:txBody>
      </p:sp>
      <p:sp>
        <p:nvSpPr>
          <p:cNvPr id="7" name="内容占位符 2"/>
          <p:cNvSpPr txBox="1">
            <a:spLocks/>
          </p:cNvSpPr>
          <p:nvPr/>
        </p:nvSpPr>
        <p:spPr>
          <a:xfrm>
            <a:off x="0" y="835046"/>
            <a:ext cx="9144000" cy="2165326"/>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tabLst/>
              <a:defRPr/>
            </a:pPr>
            <a:endParaRPr kumimoji="0" lang="zh-CN" alt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Co-Existence of IEEE 15.4 systems with </a:t>
            </a:r>
            <a:r>
              <a:rPr kumimoji="0" lang="en-US" altLang="zh-CN" sz="2400" b="0" i="0" u="none" strike="noStrike" kern="0" cap="none" spc="0" normalizeH="0" baseline="0" noProof="0" dirty="0" err="1" smtClean="0">
                <a:ln>
                  <a:noFill/>
                </a:ln>
                <a:solidFill>
                  <a:schemeClr val="tx1"/>
                </a:solidFill>
                <a:effectLst/>
                <a:uLnTx/>
                <a:uFillTx/>
                <a:latin typeface="+mn-lt"/>
                <a:ea typeface="+mn-ea"/>
                <a:cs typeface="+mn-cs"/>
              </a:rPr>
              <a:t>WiFi</a:t>
            </a: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and </a:t>
            </a:r>
            <a:r>
              <a:rPr kumimoji="0" lang="en-US" altLang="zh-CN" sz="2400" b="0" i="0" u="none" strike="noStrike" kern="0" cap="none" spc="0" normalizeH="0" baseline="0" noProof="0" dirty="0" err="1" smtClean="0">
                <a:ln>
                  <a:noFill/>
                </a:ln>
                <a:solidFill>
                  <a:schemeClr val="tx1"/>
                </a:solidFill>
                <a:effectLst/>
                <a:uLnTx/>
                <a:uFillTx/>
                <a:latin typeface="+mn-lt"/>
                <a:ea typeface="+mn-ea"/>
                <a:cs typeface="+mn-cs"/>
              </a:rPr>
              <a:t>bluetooth</a:t>
            </a: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8" name="Picture 3"/>
          <p:cNvPicPr>
            <a:picLocks noChangeAspect="1" noChangeArrowheads="1"/>
          </p:cNvPicPr>
          <p:nvPr/>
        </p:nvPicPr>
        <p:blipFill>
          <a:blip r:embed="rId2" cstate="print"/>
          <a:srcRect/>
          <a:stretch>
            <a:fillRect/>
          </a:stretch>
        </p:blipFill>
        <p:spPr bwMode="auto">
          <a:xfrm>
            <a:off x="857250" y="1857364"/>
            <a:ext cx="7040563" cy="2760662"/>
          </a:xfrm>
          <a:prstGeom prst="rect">
            <a:avLst/>
          </a:prstGeom>
          <a:noFill/>
          <a:ln w="9525">
            <a:noFill/>
            <a:miter lim="800000"/>
            <a:headEnd/>
            <a:tailEnd/>
          </a:ln>
        </p:spPr>
      </p:pic>
      <p:grpSp>
        <p:nvGrpSpPr>
          <p:cNvPr id="10" name="组合 8"/>
          <p:cNvGrpSpPr>
            <a:grpSpLocks/>
          </p:cNvGrpSpPr>
          <p:nvPr/>
        </p:nvGrpSpPr>
        <p:grpSpPr bwMode="auto">
          <a:xfrm>
            <a:off x="1000125" y="4692671"/>
            <a:ext cx="5245100" cy="1714500"/>
            <a:chOff x="1142976" y="4929198"/>
            <a:chExt cx="5245573" cy="1714512"/>
          </a:xfrm>
        </p:grpSpPr>
        <p:pic>
          <p:nvPicPr>
            <p:cNvPr id="12" name="Picture 4"/>
            <p:cNvPicPr>
              <a:picLocks noChangeAspect="1" noChangeArrowheads="1"/>
            </p:cNvPicPr>
            <p:nvPr/>
          </p:nvPicPr>
          <p:blipFill>
            <a:blip r:embed="rId3" cstate="print"/>
            <a:srcRect/>
            <a:stretch>
              <a:fillRect/>
            </a:stretch>
          </p:blipFill>
          <p:spPr bwMode="auto">
            <a:xfrm>
              <a:off x="1142976" y="4929198"/>
              <a:ext cx="5245573" cy="1579671"/>
            </a:xfrm>
            <a:prstGeom prst="rect">
              <a:avLst/>
            </a:prstGeom>
            <a:noFill/>
            <a:ln w="9525">
              <a:noFill/>
              <a:miter lim="800000"/>
              <a:headEnd/>
              <a:tailEnd/>
            </a:ln>
          </p:spPr>
        </p:pic>
        <p:pic>
          <p:nvPicPr>
            <p:cNvPr id="13" name="Picture 5"/>
            <p:cNvPicPr>
              <a:picLocks noChangeAspect="1" noChangeArrowheads="1"/>
            </p:cNvPicPr>
            <p:nvPr/>
          </p:nvPicPr>
          <p:blipFill>
            <a:blip r:embed="rId4" cstate="print"/>
            <a:srcRect/>
            <a:stretch>
              <a:fillRect/>
            </a:stretch>
          </p:blipFill>
          <p:spPr bwMode="auto">
            <a:xfrm>
              <a:off x="3133725" y="6407604"/>
              <a:ext cx="938209" cy="23610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14</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rPr>
              <a:t>Coding </a:t>
            </a:r>
            <a:r>
              <a:rPr lang="en-US" altLang="zh-CN" sz="3600" dirty="0" smtClean="0">
                <a:solidFill>
                  <a:srgbClr val="0066FF"/>
                </a:solidFill>
              </a:rPr>
              <a:t>Schemes </a:t>
            </a:r>
          </a:p>
        </p:txBody>
      </p:sp>
      <p:sp>
        <p:nvSpPr>
          <p:cNvPr id="23" name="TextBox 6"/>
          <p:cNvSpPr txBox="1">
            <a:spLocks noChangeArrowheads="1"/>
          </p:cNvSpPr>
          <p:nvPr/>
        </p:nvSpPr>
        <p:spPr bwMode="auto">
          <a:xfrm>
            <a:off x="6500826" y="3674938"/>
            <a:ext cx="2357454" cy="1508105"/>
          </a:xfrm>
          <a:prstGeom prst="rect">
            <a:avLst/>
          </a:prstGeom>
          <a:noFill/>
          <a:ln w="9525">
            <a:solidFill>
              <a:srgbClr val="002060"/>
            </a:solidFill>
            <a:miter lim="800000"/>
            <a:headEnd/>
            <a:tailEnd/>
          </a:ln>
        </p:spPr>
        <p:txBody>
          <a:bodyPr wrap="square">
            <a:spAutoFit/>
          </a:bodyPr>
          <a:lstStyle/>
          <a:p>
            <a:r>
              <a:rPr lang="en-US" altLang="zh-CN" sz="1600" b="1" u="sng" dirty="0" smtClean="0">
                <a:solidFill>
                  <a:srgbClr val="0070C0"/>
                </a:solidFill>
                <a:cs typeface="Times New Roman" pitchFamily="18" charset="0"/>
              </a:rPr>
              <a:t>Under the BPSK Scheme </a:t>
            </a:r>
          </a:p>
          <a:p>
            <a:endParaRPr lang="en-US" altLang="zh-CN" sz="1600" dirty="0" smtClean="0">
              <a:solidFill>
                <a:srgbClr val="0070C0"/>
              </a:solidFill>
              <a:cs typeface="Times New Roman" pitchFamily="18" charset="0"/>
            </a:endParaRPr>
          </a:p>
          <a:p>
            <a:r>
              <a:rPr lang="en-US" altLang="zh-CN" sz="1600" dirty="0" err="1" smtClean="0">
                <a:solidFill>
                  <a:srgbClr val="0070C0"/>
                </a:solidFill>
                <a:cs typeface="Times New Roman" pitchFamily="18" charset="0"/>
              </a:rPr>
              <a:t>Convolutional</a:t>
            </a:r>
            <a:r>
              <a:rPr lang="en-US" altLang="zh-CN" sz="1600" dirty="0" smtClean="0">
                <a:solidFill>
                  <a:srgbClr val="0070C0"/>
                </a:solidFill>
                <a:cs typeface="Times New Roman" pitchFamily="18" charset="0"/>
              </a:rPr>
              <a:t> code&gt;</a:t>
            </a:r>
          </a:p>
          <a:p>
            <a:r>
              <a:rPr lang="en-US" altLang="zh-CN" sz="1600" dirty="0" smtClean="0">
                <a:solidFill>
                  <a:srgbClr val="0070C0"/>
                </a:solidFill>
                <a:cs typeface="Times New Roman" pitchFamily="18" charset="0"/>
              </a:rPr>
              <a:t>                     RS code&gt;</a:t>
            </a:r>
          </a:p>
          <a:p>
            <a:r>
              <a:rPr lang="en-US" altLang="zh-CN" sz="1600" dirty="0" smtClean="0">
                <a:solidFill>
                  <a:srgbClr val="0070C0"/>
                </a:solidFill>
                <a:cs typeface="Times New Roman" pitchFamily="18" charset="0"/>
              </a:rPr>
              <a:t>                     BCH code</a:t>
            </a:r>
            <a:endParaRPr lang="en-US" altLang="zh-CN" sz="1600" dirty="0">
              <a:solidFill>
                <a:srgbClr val="0070C0"/>
              </a:solidFill>
              <a:cs typeface="Times New Roman" pitchFamily="18" charset="0"/>
            </a:endParaRPr>
          </a:p>
          <a:p>
            <a:endParaRPr lang="zh-CN" altLang="en-US" dirty="0">
              <a:latin typeface="Calibri" pitchFamily="34" charset="0"/>
            </a:endParaRPr>
          </a:p>
        </p:txBody>
      </p:sp>
      <p:pic>
        <p:nvPicPr>
          <p:cNvPr id="24" name="Picture 2"/>
          <p:cNvPicPr>
            <a:picLocks noChangeAspect="1" noChangeArrowheads="1"/>
          </p:cNvPicPr>
          <p:nvPr/>
        </p:nvPicPr>
        <p:blipFill>
          <a:blip r:embed="rId2" cstate="print"/>
          <a:srcRect/>
          <a:stretch>
            <a:fillRect/>
          </a:stretch>
        </p:blipFill>
        <p:spPr bwMode="auto">
          <a:xfrm>
            <a:off x="357158" y="1357298"/>
            <a:ext cx="6072198" cy="51000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15</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Link Budgets </a:t>
            </a:r>
            <a:r>
              <a:rPr lang="en-US" altLang="zh-CN" sz="3600" dirty="0" smtClean="0">
                <a:solidFill>
                  <a:srgbClr val="0066FF"/>
                </a:solidFill>
                <a:latin typeface="+mj-lt"/>
              </a:rPr>
              <a:t> </a:t>
            </a:r>
          </a:p>
        </p:txBody>
      </p:sp>
      <p:sp>
        <p:nvSpPr>
          <p:cNvPr id="11" name="内容占位符 2"/>
          <p:cNvSpPr txBox="1">
            <a:spLocks/>
          </p:cNvSpPr>
          <p:nvPr/>
        </p:nvSpPr>
        <p:spPr>
          <a:xfrm>
            <a:off x="457200" y="1600200"/>
            <a:ext cx="8229600" cy="6858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Propagation path loss of at least 120 dB</a:t>
            </a:r>
            <a:endParaRPr kumimoji="0" lang="zh-CN" altLang="en-US" sz="24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TextBox 3"/>
          <p:cNvSpPr txBox="1">
            <a:spLocks noChangeArrowheads="1"/>
          </p:cNvSpPr>
          <p:nvPr/>
        </p:nvSpPr>
        <p:spPr bwMode="auto">
          <a:xfrm>
            <a:off x="500063" y="2714625"/>
            <a:ext cx="8215312" cy="2678113"/>
          </a:xfrm>
          <a:prstGeom prst="rect">
            <a:avLst/>
          </a:prstGeom>
          <a:noFill/>
          <a:ln w="9525">
            <a:noFill/>
            <a:miter lim="800000"/>
            <a:headEnd/>
            <a:tailEnd/>
          </a:ln>
        </p:spPr>
        <p:txBody>
          <a:bodyPr>
            <a:spAutoFit/>
          </a:bodyPr>
          <a:lstStyle/>
          <a:p>
            <a:pPr>
              <a:buFont typeface="Wingdings" pitchFamily="2" charset="2"/>
              <a:buChar char="p"/>
            </a:pPr>
            <a:r>
              <a:rPr lang="en-US" altLang="zh-CN" sz="2400" dirty="0">
                <a:latin typeface="Calibri" pitchFamily="34" charset="0"/>
              </a:rPr>
              <a:t> Standard specifies that each device shall be capable of transmitting at least </a:t>
            </a:r>
            <a:r>
              <a:rPr lang="en-US" altLang="zh-CN" sz="2400" dirty="0">
                <a:solidFill>
                  <a:srgbClr val="FF0000"/>
                </a:solidFill>
                <a:latin typeface="Calibri" pitchFamily="34" charset="0"/>
              </a:rPr>
              <a:t>1 </a:t>
            </a:r>
            <a:r>
              <a:rPr lang="en-US" altLang="zh-CN" sz="2400" dirty="0" err="1">
                <a:solidFill>
                  <a:srgbClr val="FF0000"/>
                </a:solidFill>
                <a:latin typeface="Calibri" pitchFamily="34" charset="0"/>
              </a:rPr>
              <a:t>mW</a:t>
            </a:r>
            <a:endParaRPr lang="en-US" altLang="zh-CN" sz="2400" dirty="0">
              <a:solidFill>
                <a:srgbClr val="FF0000"/>
              </a:solidFill>
              <a:latin typeface="Calibri" pitchFamily="34" charset="0"/>
            </a:endParaRPr>
          </a:p>
          <a:p>
            <a:pPr>
              <a:buFont typeface="Wingdings" pitchFamily="2" charset="2"/>
              <a:buChar char="p"/>
            </a:pPr>
            <a:r>
              <a:rPr lang="en-US" altLang="zh-CN" sz="2400" dirty="0">
                <a:latin typeface="Calibri" pitchFamily="34" charset="0"/>
              </a:rPr>
              <a:t> Typical devices (1mW) are expected to cover a 10~20m range</a:t>
            </a:r>
          </a:p>
          <a:p>
            <a:pPr>
              <a:buFont typeface="Wingdings" pitchFamily="2" charset="2"/>
              <a:buChar char="p"/>
            </a:pPr>
            <a:r>
              <a:rPr lang="en-US" altLang="zh-CN" sz="2400" dirty="0">
                <a:latin typeface="Calibri" pitchFamily="34" charset="0"/>
              </a:rPr>
              <a:t> The defined transmit power steps are -25 </a:t>
            </a:r>
            <a:r>
              <a:rPr lang="en-US" altLang="zh-CN" sz="2400" dirty="0" err="1">
                <a:latin typeface="Calibri" pitchFamily="34" charset="0"/>
              </a:rPr>
              <a:t>dBm</a:t>
            </a:r>
            <a:r>
              <a:rPr lang="en-US" altLang="zh-CN" sz="2400" dirty="0">
                <a:latin typeface="Calibri" pitchFamily="34" charset="0"/>
              </a:rPr>
              <a:t>, -15 </a:t>
            </a:r>
            <a:r>
              <a:rPr lang="en-US" altLang="zh-CN" sz="2400" dirty="0" err="1">
                <a:latin typeface="Calibri" pitchFamily="34" charset="0"/>
              </a:rPr>
              <a:t>dBm</a:t>
            </a:r>
            <a:r>
              <a:rPr lang="en-US" altLang="zh-CN" sz="2400" dirty="0">
                <a:latin typeface="Calibri" pitchFamily="34" charset="0"/>
              </a:rPr>
              <a:t>, -10 </a:t>
            </a:r>
            <a:r>
              <a:rPr lang="en-US" altLang="zh-CN" sz="2400" dirty="0" err="1">
                <a:latin typeface="Calibri" pitchFamily="34" charset="0"/>
              </a:rPr>
              <a:t>dBm</a:t>
            </a:r>
            <a:r>
              <a:rPr lang="en-US" altLang="zh-CN" sz="2400" dirty="0">
                <a:latin typeface="Calibri" pitchFamily="34" charset="0"/>
              </a:rPr>
              <a:t>, -7 </a:t>
            </a:r>
            <a:r>
              <a:rPr lang="en-US" altLang="zh-CN" sz="2400" dirty="0" err="1">
                <a:latin typeface="Calibri" pitchFamily="34" charset="0"/>
              </a:rPr>
              <a:t>dBm</a:t>
            </a:r>
            <a:r>
              <a:rPr lang="en-US" altLang="zh-CN" sz="2400" dirty="0">
                <a:latin typeface="Calibri" pitchFamily="34" charset="0"/>
              </a:rPr>
              <a:t>, -5 </a:t>
            </a:r>
            <a:r>
              <a:rPr lang="en-US" altLang="zh-CN" sz="2400" dirty="0" err="1">
                <a:latin typeface="Calibri" pitchFamily="34" charset="0"/>
              </a:rPr>
              <a:t>dBm</a:t>
            </a:r>
            <a:r>
              <a:rPr lang="en-US" altLang="zh-CN" sz="2400" dirty="0">
                <a:latin typeface="Calibri" pitchFamily="34" charset="0"/>
              </a:rPr>
              <a:t>, -3 </a:t>
            </a:r>
            <a:r>
              <a:rPr lang="en-US" altLang="zh-CN" sz="2400" dirty="0" err="1">
                <a:latin typeface="Calibri" pitchFamily="34" charset="0"/>
              </a:rPr>
              <a:t>dBm</a:t>
            </a:r>
            <a:r>
              <a:rPr lang="en-US" altLang="zh-CN" sz="2400" dirty="0">
                <a:latin typeface="Calibri" pitchFamily="34" charset="0"/>
              </a:rPr>
              <a:t>, -1 </a:t>
            </a:r>
            <a:r>
              <a:rPr lang="en-US" altLang="zh-CN" sz="2400" dirty="0" err="1">
                <a:latin typeface="Calibri" pitchFamily="34" charset="0"/>
              </a:rPr>
              <a:t>dBm</a:t>
            </a:r>
            <a:r>
              <a:rPr lang="en-US" altLang="zh-CN" sz="2400" dirty="0">
                <a:latin typeface="Calibri" pitchFamily="34" charset="0"/>
              </a:rPr>
              <a:t> and 0 </a:t>
            </a:r>
            <a:r>
              <a:rPr lang="en-US" altLang="zh-CN" sz="2400" dirty="0" err="1">
                <a:latin typeface="Calibri" pitchFamily="34" charset="0"/>
              </a:rPr>
              <a:t>dBm</a:t>
            </a:r>
            <a:endParaRPr lang="en-US" altLang="zh-CN" sz="2400" dirty="0">
              <a:latin typeface="Calibri" pitchFamily="34" charset="0"/>
            </a:endParaRPr>
          </a:p>
          <a:p>
            <a:pPr>
              <a:buFont typeface="Wingdings" pitchFamily="2" charset="2"/>
              <a:buChar char="p"/>
            </a:pPr>
            <a:r>
              <a:rPr lang="en-US" altLang="zh-CN" sz="2400" dirty="0">
                <a:latin typeface="Calibri" pitchFamily="34" charset="0"/>
              </a:rPr>
              <a:t> Receiver sensitivities are </a:t>
            </a:r>
            <a:r>
              <a:rPr lang="en-US" altLang="zh-CN" sz="2400" dirty="0">
                <a:solidFill>
                  <a:srgbClr val="FF0000"/>
                </a:solidFill>
                <a:latin typeface="Calibri" pitchFamily="34" charset="0"/>
              </a:rPr>
              <a:t>-85dBm</a:t>
            </a:r>
            <a:r>
              <a:rPr lang="en-US" altLang="zh-CN" sz="2400" dirty="0">
                <a:latin typeface="Calibri" pitchFamily="34" charset="0"/>
              </a:rPr>
              <a:t> for 2.4GHz and </a:t>
            </a:r>
            <a:r>
              <a:rPr lang="en-US" altLang="zh-CN" sz="2400" dirty="0">
                <a:solidFill>
                  <a:srgbClr val="FF0000"/>
                </a:solidFill>
                <a:latin typeface="Calibri" pitchFamily="34" charset="0"/>
              </a:rPr>
              <a:t>-92dBm</a:t>
            </a:r>
            <a:r>
              <a:rPr lang="en-US" altLang="zh-CN" sz="2400" dirty="0">
                <a:latin typeface="Calibri" pitchFamily="34" charset="0"/>
              </a:rPr>
              <a:t> for 868/915MHz.</a:t>
            </a:r>
            <a:endParaRPr lang="zh-CN" altLang="en-US" sz="2400" dirty="0">
              <a:latin typeface="Calibri" pitchFamily="34" charset="0"/>
            </a:endParaRPr>
          </a:p>
        </p:txBody>
      </p:sp>
      <p:sp>
        <p:nvSpPr>
          <p:cNvPr id="13" name="TextBox 12"/>
          <p:cNvSpPr txBox="1"/>
          <p:nvPr/>
        </p:nvSpPr>
        <p:spPr>
          <a:xfrm>
            <a:off x="571500" y="2286000"/>
            <a:ext cx="2022475" cy="369888"/>
          </a:xfrm>
          <a:prstGeom prst="rect">
            <a:avLst/>
          </a:prstGeom>
          <a:noFill/>
          <a:ln>
            <a:solidFill>
              <a:srgbClr val="002060"/>
            </a:solidFill>
          </a:ln>
        </p:spPr>
        <p:txBody>
          <a:bodyPr wrap="none">
            <a:spAutoFit/>
          </a:bodyPr>
          <a:lstStyle/>
          <a:p>
            <a:pPr fontAlgn="auto">
              <a:spcBef>
                <a:spcPts val="0"/>
              </a:spcBef>
              <a:spcAft>
                <a:spcPts val="0"/>
              </a:spcAft>
              <a:defRPr/>
            </a:pPr>
            <a:r>
              <a:rPr lang="en-US" altLang="zh-CN" b="1" dirty="0">
                <a:effectLst>
                  <a:outerShdw blurRad="38100" dist="38100" dir="2700000" algn="tl">
                    <a:srgbClr val="000000">
                      <a:alpha val="43137"/>
                    </a:srgbClr>
                  </a:outerShdw>
                </a:effectLst>
                <a:latin typeface="+mn-lt"/>
                <a:ea typeface="+mn-ea"/>
              </a:rPr>
              <a:t>802.15.4  LR-WPAN</a:t>
            </a:r>
            <a:endParaRPr lang="zh-CN" altLang="en-US" b="1" dirty="0">
              <a:effectLst>
                <a:outerShdw blurRad="38100" dist="38100" dir="2700000" algn="tl">
                  <a:srgbClr val="000000">
                    <a:alpha val="43137"/>
                  </a:srgbClr>
                </a:outerShdw>
              </a:effectLst>
              <a:latin typeface="+mn-lt"/>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16</a:t>
            </a:fld>
            <a:endParaRPr lang="en-US" altLang="zh-CN"/>
          </a:p>
        </p:txBody>
      </p:sp>
      <p:pic>
        <p:nvPicPr>
          <p:cNvPr id="11" name="Picture 2"/>
          <p:cNvPicPr>
            <a:picLocks noChangeAspect="1" noChangeArrowheads="1"/>
          </p:cNvPicPr>
          <p:nvPr/>
        </p:nvPicPr>
        <p:blipFill>
          <a:blip r:embed="rId2" cstate="print"/>
          <a:srcRect/>
          <a:stretch>
            <a:fillRect/>
          </a:stretch>
        </p:blipFill>
        <p:spPr bwMode="auto">
          <a:xfrm>
            <a:off x="785786" y="688536"/>
            <a:ext cx="7643866" cy="5597984"/>
          </a:xfrm>
          <a:prstGeom prst="rect">
            <a:avLst/>
          </a:prstGeom>
          <a:noFill/>
          <a:ln w="9525">
            <a:noFill/>
            <a:miter lim="800000"/>
            <a:headEnd/>
            <a:tailEnd/>
          </a:ln>
        </p:spPr>
      </p:pic>
      <p:sp>
        <p:nvSpPr>
          <p:cNvPr id="8" name="Rectangle 3"/>
          <p:cNvSpPr>
            <a:spLocks noChangeArrowheads="1"/>
          </p:cNvSpPr>
          <p:nvPr/>
        </p:nvSpPr>
        <p:spPr bwMode="auto">
          <a:xfrm>
            <a:off x="152400" y="260648"/>
            <a:ext cx="8991600" cy="400110"/>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2000" b="1" dirty="0">
                <a:solidFill>
                  <a:srgbClr val="0066FF"/>
                </a:solidFill>
                <a:latin typeface="+mj-lt"/>
              </a:rPr>
              <a:t>Link </a:t>
            </a:r>
            <a:r>
              <a:rPr lang="en-US" altLang="zh-CN" sz="2000" b="1" dirty="0" smtClean="0">
                <a:solidFill>
                  <a:srgbClr val="0066FF"/>
                </a:solidFill>
                <a:latin typeface="+mj-lt"/>
              </a:rPr>
              <a:t>Budget: Reference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17</a:t>
            </a:fld>
            <a:endParaRPr lang="en-US" altLang="zh-CN"/>
          </a:p>
        </p:txBody>
      </p:sp>
      <p:sp>
        <p:nvSpPr>
          <p:cNvPr id="27651" name="Rectangle 3"/>
          <p:cNvSpPr>
            <a:spLocks noChangeArrowheads="1"/>
          </p:cNvSpPr>
          <p:nvPr/>
        </p:nvSpPr>
        <p:spPr bwMode="auto">
          <a:xfrm>
            <a:off x="152400" y="609600"/>
            <a:ext cx="8991600" cy="338554"/>
          </a:xfrm>
          <a:prstGeom prst="rect">
            <a:avLst/>
          </a:prstGeom>
          <a:noFill/>
          <a:ln w="12700">
            <a:noFill/>
            <a:miter lim="800000"/>
            <a:headEnd type="none" w="sm" len="sm"/>
            <a:tailEnd type="none" w="sm" len="sm"/>
          </a:ln>
          <a:effectLst/>
        </p:spPr>
        <p:txBody>
          <a:bodyPr wrap="square">
            <a:spAutoFit/>
          </a:bodyPr>
          <a:lstStyle/>
          <a:p>
            <a:pPr>
              <a:defRPr/>
            </a:pPr>
            <a:r>
              <a:rPr lang="en-US" altLang="zh-CN" sz="1600" dirty="0" smtClean="0">
                <a:solidFill>
                  <a:srgbClr val="0070C0"/>
                </a:solidFill>
              </a:rPr>
              <a:t>       </a:t>
            </a:r>
            <a:r>
              <a:rPr lang="en-US" altLang="zh-CN" sz="1600" dirty="0" smtClean="0"/>
              <a:t>Link budget in 802.15.4k applications:</a:t>
            </a:r>
          </a:p>
        </p:txBody>
      </p:sp>
      <p:pic>
        <p:nvPicPr>
          <p:cNvPr id="11" name="Picture 2"/>
          <p:cNvPicPr>
            <a:picLocks noChangeAspect="1" noChangeArrowheads="1"/>
          </p:cNvPicPr>
          <p:nvPr/>
        </p:nvPicPr>
        <p:blipFill>
          <a:blip r:embed="rId2" cstate="print"/>
          <a:srcRect/>
          <a:stretch>
            <a:fillRect/>
          </a:stretch>
        </p:blipFill>
        <p:spPr bwMode="auto">
          <a:xfrm>
            <a:off x="1262063" y="928670"/>
            <a:ext cx="6667523" cy="5495925"/>
          </a:xfrm>
          <a:prstGeom prst="rect">
            <a:avLst/>
          </a:prstGeom>
          <a:noFill/>
          <a:ln w="9525">
            <a:noFill/>
            <a:miter lim="800000"/>
            <a:headEnd/>
            <a:tailEnd/>
          </a:ln>
        </p:spPr>
      </p:pic>
      <p:sp>
        <p:nvSpPr>
          <p:cNvPr id="7" name="Rectangle 3"/>
          <p:cNvSpPr>
            <a:spLocks noChangeArrowheads="1"/>
          </p:cNvSpPr>
          <p:nvPr/>
        </p:nvSpPr>
        <p:spPr bwMode="auto">
          <a:xfrm>
            <a:off x="152400" y="260648"/>
            <a:ext cx="8991600" cy="400110"/>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2000" b="1" dirty="0">
                <a:solidFill>
                  <a:srgbClr val="0066FF"/>
                </a:solidFill>
                <a:latin typeface="+mj-lt"/>
              </a:rPr>
              <a:t>Link </a:t>
            </a:r>
            <a:r>
              <a:rPr lang="en-US" altLang="zh-CN" sz="2000" b="1" dirty="0" smtClean="0">
                <a:solidFill>
                  <a:srgbClr val="0066FF"/>
                </a:solidFill>
                <a:latin typeface="+mj-lt"/>
              </a:rPr>
              <a:t>Budget: 4k Application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18</a:t>
            </a:fld>
            <a:endParaRPr lang="en-US" altLang="zh-CN"/>
          </a:p>
        </p:txBody>
      </p:sp>
      <p:sp>
        <p:nvSpPr>
          <p:cNvPr id="27651" name="Rectangle 3"/>
          <p:cNvSpPr>
            <a:spLocks noChangeArrowheads="1"/>
          </p:cNvSpPr>
          <p:nvPr/>
        </p:nvSpPr>
        <p:spPr bwMode="auto">
          <a:xfrm>
            <a:off x="152400" y="609600"/>
            <a:ext cx="8991600" cy="830997"/>
          </a:xfrm>
          <a:prstGeom prst="rect">
            <a:avLst/>
          </a:prstGeom>
          <a:noFill/>
          <a:ln w="12700">
            <a:noFill/>
            <a:miter lim="800000"/>
            <a:headEnd type="none" w="sm" len="sm"/>
            <a:tailEnd type="none" w="sm" len="sm"/>
          </a:ln>
          <a:effectLst/>
        </p:spPr>
        <p:txBody>
          <a:bodyPr wrap="square">
            <a:spAutoFit/>
          </a:bodyPr>
          <a:lstStyle/>
          <a:p>
            <a:pPr>
              <a:defRPr/>
            </a:pPr>
            <a:r>
              <a:rPr lang="en-US" altLang="zh-CN" sz="2400" dirty="0" smtClean="0">
                <a:solidFill>
                  <a:srgbClr val="0070C0"/>
                </a:solidFill>
              </a:rPr>
              <a:t>      </a:t>
            </a:r>
          </a:p>
          <a:p>
            <a:pPr>
              <a:defRPr/>
            </a:pPr>
            <a:r>
              <a:rPr lang="en-US" altLang="zh-CN" sz="2400" dirty="0">
                <a:solidFill>
                  <a:srgbClr val="0070C0"/>
                </a:solidFill>
              </a:rPr>
              <a:t> </a:t>
            </a:r>
            <a:r>
              <a:rPr lang="en-US" altLang="zh-CN" sz="2400" dirty="0" smtClean="0">
                <a:solidFill>
                  <a:srgbClr val="0070C0"/>
                </a:solidFill>
              </a:rPr>
              <a:t> </a:t>
            </a:r>
            <a:r>
              <a:rPr lang="en-US" altLang="zh-CN" sz="2400" dirty="0" smtClean="0">
                <a:latin typeface="+mn-lt"/>
              </a:rPr>
              <a:t>Notes about the Link budget in 802.15.4k applications:</a:t>
            </a:r>
          </a:p>
        </p:txBody>
      </p:sp>
      <p:sp>
        <p:nvSpPr>
          <p:cNvPr id="7" name="TextBox 3"/>
          <p:cNvSpPr txBox="1">
            <a:spLocks noChangeArrowheads="1"/>
          </p:cNvSpPr>
          <p:nvPr/>
        </p:nvSpPr>
        <p:spPr bwMode="auto">
          <a:xfrm>
            <a:off x="500063" y="1643050"/>
            <a:ext cx="8072465" cy="4585871"/>
          </a:xfrm>
          <a:prstGeom prst="rect">
            <a:avLst/>
          </a:prstGeom>
          <a:noFill/>
          <a:ln w="9525">
            <a:noFill/>
            <a:miter lim="800000"/>
            <a:headEnd/>
            <a:tailEnd/>
          </a:ln>
        </p:spPr>
        <p:txBody>
          <a:bodyPr wrap="square">
            <a:spAutoFit/>
          </a:bodyPr>
          <a:lstStyle/>
          <a:p>
            <a:pPr>
              <a:buFont typeface="Wingdings" pitchFamily="2" charset="2"/>
              <a:buChar char="p"/>
            </a:pPr>
            <a:r>
              <a:rPr lang="en-US" altLang="zh-CN" sz="2400" dirty="0">
                <a:latin typeface="Calibri" pitchFamily="34" charset="0"/>
              </a:rPr>
              <a:t> </a:t>
            </a:r>
            <a:r>
              <a:rPr lang="en-US" sz="2000" dirty="0"/>
              <a:t>The transmission power in item 3 is referenced to the </a:t>
            </a:r>
            <a:r>
              <a:rPr lang="en-US" sz="2000" dirty="0" smtClean="0"/>
              <a:t>802.15.4</a:t>
            </a:r>
            <a:r>
              <a:rPr lang="en-US" sz="2000" dirty="0"/>
              <a:t>, </a:t>
            </a:r>
            <a:r>
              <a:rPr lang="en-US" sz="2000" dirty="0" smtClean="0"/>
              <a:t>where the  </a:t>
            </a:r>
            <a:r>
              <a:rPr lang="en-US" sz="2000" dirty="0"/>
              <a:t>maximum </a:t>
            </a:r>
            <a:r>
              <a:rPr lang="en-US" sz="2000" dirty="0" smtClean="0"/>
              <a:t>transmission power </a:t>
            </a:r>
            <a:r>
              <a:rPr lang="en-US" sz="2000" dirty="0"/>
              <a:t>is 10mW and equivalent to 10 x log10 (10) =</a:t>
            </a:r>
            <a:r>
              <a:rPr lang="en-US" sz="2000" dirty="0" smtClean="0"/>
              <a:t>10dBm</a:t>
            </a:r>
          </a:p>
          <a:p>
            <a:pPr>
              <a:buFont typeface="Wingdings" pitchFamily="2" charset="2"/>
              <a:buChar char="ü"/>
            </a:pPr>
            <a:endParaRPr lang="en-US" altLang="zh-CN" sz="2000" dirty="0">
              <a:latin typeface="Calibri" pitchFamily="34" charset="0"/>
            </a:endParaRPr>
          </a:p>
          <a:p>
            <a:pPr lvl="0">
              <a:buFont typeface="Wingdings" pitchFamily="2" charset="2"/>
              <a:buChar char="p"/>
            </a:pPr>
            <a:r>
              <a:rPr lang="en-US" altLang="zh-CN" sz="2400" dirty="0">
                <a:latin typeface="Calibri" pitchFamily="34" charset="0"/>
              </a:rPr>
              <a:t> </a:t>
            </a:r>
            <a:r>
              <a:rPr lang="en-US" sz="2000" dirty="0"/>
              <a:t>The transmit and receive antenna are assumed as isotropic. But according the requirements in PAR, for the coordinator </a:t>
            </a:r>
            <a:r>
              <a:rPr lang="en-US" sz="2000" dirty="0" smtClean="0"/>
              <a:t>in </a:t>
            </a:r>
            <a:r>
              <a:rPr lang="en-US" sz="2000" dirty="0"/>
              <a:t>802.15.4k, they can be designed </a:t>
            </a:r>
            <a:r>
              <a:rPr lang="en-US" sz="2000" dirty="0" smtClean="0"/>
              <a:t>to support high processing factor(SF) channel coding, antenna </a:t>
            </a:r>
            <a:r>
              <a:rPr lang="en-US" sz="2000" dirty="0"/>
              <a:t>beam </a:t>
            </a:r>
            <a:r>
              <a:rPr lang="en-US" sz="2000" dirty="0" smtClean="0"/>
              <a:t>steering </a:t>
            </a:r>
            <a:r>
              <a:rPr lang="en-US" sz="2000" dirty="0"/>
              <a:t>or </a:t>
            </a:r>
            <a:r>
              <a:rPr lang="en-US" sz="2000" dirty="0" smtClean="0"/>
              <a:t>antenna diversity techniques </a:t>
            </a:r>
            <a:r>
              <a:rPr lang="en-US" sz="2000" dirty="0"/>
              <a:t>to improve the received signal power</a:t>
            </a:r>
            <a:r>
              <a:rPr lang="en-US" sz="2000" dirty="0" smtClean="0"/>
              <a:t>.</a:t>
            </a:r>
          </a:p>
          <a:p>
            <a:pPr lvl="0">
              <a:buFont typeface="Wingdings" pitchFamily="2" charset="2"/>
              <a:buChar char="ü"/>
            </a:pPr>
            <a:endParaRPr lang="zh-CN" altLang="en-US" sz="2000" dirty="0"/>
          </a:p>
          <a:p>
            <a:pPr lvl="0">
              <a:buFont typeface="Wingdings" pitchFamily="2" charset="2"/>
              <a:buChar char="p"/>
            </a:pPr>
            <a:r>
              <a:rPr lang="en-US" sz="2000" dirty="0" smtClean="0"/>
              <a:t> The </a:t>
            </a:r>
            <a:r>
              <a:rPr lang="en-US" sz="2000" dirty="0"/>
              <a:t>Link </a:t>
            </a:r>
            <a:r>
              <a:rPr lang="en-US" sz="2000" dirty="0" smtClean="0"/>
              <a:t>margin needed </a:t>
            </a:r>
            <a:r>
              <a:rPr lang="en-US" sz="2000" dirty="0"/>
              <a:t>is calculated based on Receiver sensitivity with </a:t>
            </a:r>
            <a:r>
              <a:rPr lang="en-US" sz="2000" dirty="0" err="1" smtClean="0"/>
              <a:t>Convolutional</a:t>
            </a:r>
            <a:r>
              <a:rPr lang="en-US" sz="2000" dirty="0" smtClean="0"/>
              <a:t> code(171 133) with BPSK.</a:t>
            </a:r>
          </a:p>
          <a:p>
            <a:pPr lvl="0">
              <a:buFont typeface="Wingdings" pitchFamily="2" charset="2"/>
              <a:buChar char="ü"/>
            </a:pPr>
            <a:endParaRPr lang="zh-CN" altLang="en-US" sz="2000" dirty="0"/>
          </a:p>
          <a:p>
            <a:pPr lvl="0">
              <a:buFont typeface="Wingdings" pitchFamily="2" charset="2"/>
              <a:buChar char="p"/>
            </a:pPr>
            <a:r>
              <a:rPr lang="en-US" sz="2000" dirty="0" smtClean="0"/>
              <a:t> Required </a:t>
            </a:r>
            <a:r>
              <a:rPr lang="en-US" sz="2000" dirty="0" err="1"/>
              <a:t>Eb</a:t>
            </a:r>
            <a:r>
              <a:rPr lang="en-US" sz="2000" dirty="0"/>
              <a:t>/N0 comes from corresponding simulation in AWGN channel</a:t>
            </a:r>
            <a:r>
              <a:rPr lang="en-US" sz="2400" dirty="0" smtClean="0"/>
              <a:t>.</a:t>
            </a:r>
            <a:endParaRPr lang="zh-CN" altLang="en-US" sz="2400"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19</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Conclusions</a:t>
            </a:r>
            <a:endParaRPr lang="en-US" altLang="zh-CN" sz="3600" dirty="0" smtClean="0">
              <a:solidFill>
                <a:srgbClr val="0066FF"/>
              </a:solidFill>
              <a:latin typeface="+mj-lt"/>
            </a:endParaRPr>
          </a:p>
        </p:txBody>
      </p:sp>
      <p:sp>
        <p:nvSpPr>
          <p:cNvPr id="11" name="TextBox 3"/>
          <p:cNvSpPr txBox="1">
            <a:spLocks noChangeArrowheads="1"/>
          </p:cNvSpPr>
          <p:nvPr/>
        </p:nvSpPr>
        <p:spPr bwMode="auto">
          <a:xfrm>
            <a:off x="500063" y="1196752"/>
            <a:ext cx="8072465" cy="4893647"/>
          </a:xfrm>
          <a:prstGeom prst="rect">
            <a:avLst/>
          </a:prstGeom>
          <a:noFill/>
          <a:ln w="9525">
            <a:noFill/>
            <a:miter lim="800000"/>
            <a:headEnd/>
            <a:tailEnd/>
          </a:ln>
        </p:spPr>
        <p:txBody>
          <a:bodyPr wrap="square">
            <a:spAutoFit/>
          </a:bodyPr>
          <a:lstStyle/>
          <a:p>
            <a:pPr lvl="0">
              <a:buFont typeface="Wingdings" pitchFamily="2" charset="2"/>
              <a:buChar char="p"/>
            </a:pPr>
            <a:r>
              <a:rPr lang="en-US" altLang="zh-CN" sz="2400" dirty="0">
                <a:latin typeface="Calibri" pitchFamily="34" charset="0"/>
              </a:rPr>
              <a:t> </a:t>
            </a:r>
            <a:r>
              <a:rPr lang="en-US" sz="2400" dirty="0"/>
              <a:t>From the Link margin in item </a:t>
            </a:r>
            <a:r>
              <a:rPr lang="en-US" sz="2400" dirty="0" smtClean="0"/>
              <a:t>14, </a:t>
            </a:r>
            <a:r>
              <a:rPr lang="en-US" sz="2400" dirty="0"/>
              <a:t>we can find that without performance improved techniques, the receiver can’t receive the desired signal due to the large propagation path loss requirement.</a:t>
            </a:r>
            <a:endParaRPr lang="zh-CN" altLang="en-US" sz="2400" dirty="0"/>
          </a:p>
          <a:p>
            <a:endParaRPr lang="en-US" altLang="zh-CN" sz="2400" dirty="0">
              <a:latin typeface="Calibri" pitchFamily="34" charset="0"/>
            </a:endParaRPr>
          </a:p>
          <a:p>
            <a:pPr lvl="0">
              <a:buFont typeface="Wingdings" pitchFamily="2" charset="2"/>
              <a:buChar char="p"/>
            </a:pPr>
            <a:r>
              <a:rPr lang="en-US" altLang="zh-CN" sz="2400" dirty="0">
                <a:latin typeface="Calibri" pitchFamily="34" charset="0"/>
              </a:rPr>
              <a:t> </a:t>
            </a:r>
            <a:r>
              <a:rPr lang="en-US" altLang="zh-CN" sz="2400" dirty="0" smtClean="0">
                <a:latin typeface="+mj-lt"/>
              </a:rPr>
              <a:t>Also according to the Technique requirements, there are still other PHY parameters need to be considered, such as </a:t>
            </a:r>
            <a:r>
              <a:rPr lang="en-US" sz="2400" dirty="0">
                <a:latin typeface="+mj-lt"/>
              </a:rPr>
              <a:t>MAC Dependencies/ Support </a:t>
            </a:r>
            <a:r>
              <a:rPr lang="en-US" sz="2400" dirty="0" smtClean="0">
                <a:latin typeface="+mj-lt"/>
              </a:rPr>
              <a:t>Required, </a:t>
            </a:r>
            <a:r>
              <a:rPr lang="en-US" altLang="zh-CN" sz="2400" dirty="0" smtClean="0">
                <a:latin typeface="+mj-lt"/>
              </a:rPr>
              <a:t>Synchronization and Timing, etc.</a:t>
            </a:r>
          </a:p>
          <a:p>
            <a:pPr lvl="0">
              <a:buFont typeface="Wingdings" pitchFamily="2" charset="2"/>
              <a:buChar char="p"/>
            </a:pPr>
            <a:endParaRPr lang="en-US" altLang="zh-CN" sz="2400" dirty="0" smtClean="0">
              <a:latin typeface="+mj-lt"/>
            </a:endParaRPr>
          </a:p>
          <a:p>
            <a:pPr lvl="0">
              <a:buFont typeface="Wingdings" pitchFamily="2" charset="2"/>
              <a:buChar char="p"/>
            </a:pPr>
            <a:r>
              <a:rPr lang="en-US" altLang="zh-CN" sz="2400" dirty="0" smtClean="0">
                <a:latin typeface="+mj-lt"/>
              </a:rPr>
              <a:t> We need  efficient diversity techniques,  efficient modulation and higher SF channel coding methods to cover large path loss requirement.</a:t>
            </a:r>
            <a:endParaRPr lang="zh-CN" altLang="en-US" sz="24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2</a:t>
            </a:fld>
            <a:endParaRPr lang="en-US" altLang="zh-CN"/>
          </a:p>
        </p:txBody>
      </p:sp>
      <p:sp>
        <p:nvSpPr>
          <p:cNvPr id="7" name="Rectangle 2"/>
          <p:cNvSpPr txBox="1">
            <a:spLocks noChangeArrowheads="1"/>
          </p:cNvSpPr>
          <p:nvPr/>
        </p:nvSpPr>
        <p:spPr bwMode="auto">
          <a:xfrm>
            <a:off x="457200" y="857232"/>
            <a:ext cx="82296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3600" b="0" i="0" u="none" strike="noStrike" kern="0" cap="none" spc="0" normalizeH="0" baseline="0" noProof="0" smtClean="0">
                <a:ln>
                  <a:noFill/>
                </a:ln>
                <a:solidFill>
                  <a:schemeClr val="tx2"/>
                </a:solidFill>
                <a:effectLst/>
                <a:uLnTx/>
                <a:uFillTx/>
                <a:latin typeface="+mj-lt"/>
                <a:ea typeface="굴림" pitchFamily="34" charset="-127"/>
                <a:cs typeface="+mj-cs"/>
              </a:rPr>
              <a:t>Contributors</a:t>
            </a:r>
            <a:endParaRPr kumimoji="0" lang="en-US" altLang="ko-KR" sz="3600" b="0" i="0" u="none" strike="noStrike" kern="0" cap="none" spc="0" normalizeH="0" baseline="0" noProof="0" dirty="0" smtClean="0">
              <a:ln>
                <a:noFill/>
              </a:ln>
              <a:solidFill>
                <a:schemeClr val="tx2"/>
              </a:solidFill>
              <a:effectLst/>
              <a:uLnTx/>
              <a:uFillTx/>
              <a:latin typeface="+mj-lt"/>
              <a:ea typeface="굴림" pitchFamily="34" charset="-127"/>
              <a:cs typeface="+mj-cs"/>
            </a:endParaRPr>
          </a:p>
        </p:txBody>
      </p:sp>
      <p:graphicFrame>
        <p:nvGraphicFramePr>
          <p:cNvPr id="8" name="Group 61"/>
          <p:cNvGraphicFramePr>
            <a:graphicFrameLocks/>
          </p:cNvGraphicFramePr>
          <p:nvPr>
            <p:extLst>
              <p:ext uri="{D42A27DB-BD31-4B8C-83A1-F6EECF244321}">
                <p14:modId xmlns:p14="http://schemas.microsoft.com/office/powerpoint/2010/main" xmlns="" val="3260482256"/>
              </p:ext>
            </p:extLst>
          </p:nvPr>
        </p:nvGraphicFramePr>
        <p:xfrm>
          <a:off x="646113" y="2268519"/>
          <a:ext cx="7758112" cy="2628900"/>
        </p:xfrm>
        <a:graphic>
          <a:graphicData uri="http://schemas.openxmlformats.org/drawingml/2006/table">
            <a:tbl>
              <a:tblPr/>
              <a:tblGrid>
                <a:gridCol w="1814512"/>
                <a:gridCol w="3335338"/>
                <a:gridCol w="2608262"/>
              </a:tblGrid>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E-mail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Affiliation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Kyung Sup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Kwak</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kskwak@inha.ac.kr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317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Shen</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Bin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shenbinem@gmail.com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Yongnu</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Jin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jyn4941@163.com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14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Kyung Jin Kim</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kyeong.j.kim@hotmail.com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14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Jaewoong</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Song</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Jaewoong.song@gmail.com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Hyungsoo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Lee</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hsulee@etri.re.kr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Jaedoo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Huh</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jdhuh@etri.re.kr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3</a:t>
            </a:fld>
            <a:endParaRPr lang="en-US" altLang="zh-CN"/>
          </a:p>
        </p:txBody>
      </p:sp>
      <p:sp>
        <p:nvSpPr>
          <p:cNvPr id="7" name="Rectangle 3"/>
          <p:cNvSpPr txBox="1">
            <a:spLocks noChangeArrowheads="1"/>
          </p:cNvSpPr>
          <p:nvPr/>
        </p:nvSpPr>
        <p:spPr bwMode="auto">
          <a:xfrm>
            <a:off x="1157318" y="857232"/>
            <a:ext cx="7772400" cy="4899025"/>
          </a:xfrm>
          <a:prstGeom prst="rect">
            <a:avLst/>
          </a:prstGeom>
          <a:noFill/>
          <a:ln w="9525">
            <a:noFill/>
            <a:miter lim="800000"/>
            <a:headEnd/>
            <a:tailEnd/>
          </a:ln>
        </p:spPr>
        <p:txBody>
          <a:bodyPr/>
          <a:lstStyle/>
          <a:p>
            <a:pPr marL="342900" indent="-342900" eaLnBrk="1" hangingPunct="1">
              <a:spcBef>
                <a:spcPct val="20000"/>
              </a:spcBef>
              <a:buFont typeface="Arial" charset="0"/>
              <a:buChar char="•"/>
            </a:pPr>
            <a:endParaRPr lang="en-US" altLang="zh-CN" sz="2800" dirty="0">
              <a:ea typeface="Batang" pitchFamily="18" charset="-127"/>
              <a:cs typeface="Times New Roman" pitchFamily="18" charset="0"/>
            </a:endParaRPr>
          </a:p>
          <a:p>
            <a:pPr marL="342900" indent="-342900" eaLnBrk="1" hangingPunct="1">
              <a:spcBef>
                <a:spcPct val="20000"/>
              </a:spcBef>
              <a:buFont typeface="Arial" charset="0"/>
              <a:buChar char="•"/>
            </a:pPr>
            <a:r>
              <a:rPr lang="en-US" altLang="zh-CN" sz="2800" dirty="0" smtClean="0">
                <a:ea typeface="Batang" pitchFamily="18" charset="-127"/>
                <a:cs typeface="Times New Roman" pitchFamily="18" charset="0"/>
              </a:rPr>
              <a:t>Introduction</a:t>
            </a:r>
          </a:p>
          <a:p>
            <a:pPr marL="342900" indent="-342900" eaLnBrk="1" hangingPunct="1">
              <a:spcBef>
                <a:spcPct val="20000"/>
              </a:spcBef>
              <a:buFont typeface="Arial" charset="0"/>
              <a:buChar char="•"/>
            </a:pPr>
            <a:r>
              <a:rPr lang="en-US" altLang="zh-CN" sz="2800" dirty="0" smtClean="0">
                <a:latin typeface="Calibri" pitchFamily="34" charset="0"/>
              </a:rPr>
              <a:t>Environmental Considerations</a:t>
            </a:r>
            <a:r>
              <a:rPr lang="en-US" altLang="zh-CN" sz="2800" dirty="0" smtClean="0">
                <a:ea typeface="Batang" pitchFamily="18" charset="-127"/>
                <a:cs typeface="Times New Roman" pitchFamily="18" charset="0"/>
              </a:rPr>
              <a:t> </a:t>
            </a:r>
          </a:p>
          <a:p>
            <a:pPr marL="342900" indent="-342900">
              <a:spcBef>
                <a:spcPct val="20000"/>
              </a:spcBef>
              <a:buFont typeface="Arial" charset="0"/>
              <a:buChar char="•"/>
            </a:pPr>
            <a:r>
              <a:rPr lang="en-US" altLang="zh-CN" sz="2800" dirty="0" smtClean="0">
                <a:latin typeface="Calibri" pitchFamily="34" charset="0"/>
              </a:rPr>
              <a:t>Operating Bands in ISM</a:t>
            </a:r>
          </a:p>
          <a:p>
            <a:pPr marL="342900" indent="-342900" eaLnBrk="1" hangingPunct="1">
              <a:spcBef>
                <a:spcPct val="20000"/>
              </a:spcBef>
              <a:buFont typeface="Arial" charset="0"/>
              <a:buChar char="•"/>
            </a:pPr>
            <a:r>
              <a:rPr lang="en-US" altLang="zh-CN" sz="2800" dirty="0" smtClean="0">
                <a:latin typeface="Calibri" pitchFamily="34" charset="0"/>
              </a:rPr>
              <a:t>Modulation and Data Rates </a:t>
            </a:r>
          </a:p>
          <a:p>
            <a:pPr marL="342900" indent="-342900" eaLnBrk="1" hangingPunct="1">
              <a:spcBef>
                <a:spcPct val="20000"/>
              </a:spcBef>
              <a:buFont typeface="Arial" charset="0"/>
              <a:buChar char="•"/>
            </a:pPr>
            <a:r>
              <a:rPr lang="en-US" altLang="zh-CN" sz="2800" dirty="0" smtClean="0">
                <a:latin typeface="Calibri" pitchFamily="34" charset="0"/>
              </a:rPr>
              <a:t>PHY frame structure</a:t>
            </a:r>
          </a:p>
          <a:p>
            <a:pPr marL="342900" indent="-342900" eaLnBrk="1" hangingPunct="1">
              <a:spcBef>
                <a:spcPct val="20000"/>
              </a:spcBef>
              <a:buFont typeface="Arial" charset="0"/>
              <a:buChar char="•"/>
            </a:pPr>
            <a:r>
              <a:rPr lang="en-US" altLang="zh-CN" sz="2800" dirty="0" smtClean="0">
                <a:latin typeface="Calibri" pitchFamily="34" charset="0"/>
              </a:rPr>
              <a:t>Co-Existence Features</a:t>
            </a:r>
          </a:p>
          <a:p>
            <a:pPr marL="342900" indent="-342900" eaLnBrk="1" hangingPunct="1">
              <a:spcBef>
                <a:spcPct val="20000"/>
              </a:spcBef>
              <a:buFont typeface="Arial" charset="0"/>
              <a:buChar char="•"/>
            </a:pPr>
            <a:r>
              <a:rPr lang="en-US" altLang="zh-CN" sz="2800" dirty="0" smtClean="0">
                <a:latin typeface="Calibri" pitchFamily="34" charset="0"/>
              </a:rPr>
              <a:t>Coding Schemes</a:t>
            </a:r>
          </a:p>
          <a:p>
            <a:pPr marL="342900" indent="-342900" eaLnBrk="1" hangingPunct="1">
              <a:spcBef>
                <a:spcPct val="20000"/>
              </a:spcBef>
              <a:buFont typeface="Arial" charset="0"/>
              <a:buChar char="•"/>
            </a:pPr>
            <a:r>
              <a:rPr lang="en-US" altLang="zh-CN" sz="2800" dirty="0" smtClean="0">
                <a:latin typeface="Calibri" pitchFamily="34" charset="0"/>
              </a:rPr>
              <a:t>Link Budgets</a:t>
            </a:r>
          </a:p>
          <a:p>
            <a:pPr marL="342900" indent="-342900" eaLnBrk="1" hangingPunct="1">
              <a:spcBef>
                <a:spcPct val="20000"/>
              </a:spcBef>
              <a:buFont typeface="Arial" charset="0"/>
              <a:buChar char="•"/>
            </a:pPr>
            <a:r>
              <a:rPr lang="en-US" altLang="zh-CN" sz="2800" dirty="0" smtClean="0">
                <a:ea typeface="Batang" pitchFamily="18" charset="-127"/>
                <a:cs typeface="Times New Roman" pitchFamily="18" charset="0"/>
              </a:rPr>
              <a:t>Conclusion</a:t>
            </a:r>
            <a:endParaRPr lang="zh-CN" altLang="en-US" sz="2800" dirty="0" smtClean="0">
              <a:ea typeface="Batang" pitchFamily="18" charset="-127"/>
              <a:cs typeface="Times New Roman" pitchFamily="18" charset="0"/>
            </a:endParaRPr>
          </a:p>
        </p:txBody>
      </p:sp>
      <p:sp>
        <p:nvSpPr>
          <p:cNvPr id="8" name="Title 3"/>
          <p:cNvSpPr txBox="1">
            <a:spLocks/>
          </p:cNvSpPr>
          <p:nvPr/>
        </p:nvSpPr>
        <p:spPr>
          <a:xfrm>
            <a:off x="457200" y="608034"/>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rgbClr val="0070C0"/>
                </a:solidFill>
                <a:effectLst/>
                <a:uLnTx/>
                <a:uFillTx/>
                <a:latin typeface="+mj-lt"/>
                <a:ea typeface="+mj-ea"/>
                <a:cs typeface="+mj-cs"/>
              </a:rPr>
              <a:t>Outline</a:t>
            </a:r>
            <a:endParaRPr kumimoji="0" lang="en-US" sz="3600" b="0" i="0" u="none" strike="noStrike" kern="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4</a:t>
            </a:fld>
            <a:endParaRPr lang="en-US" altLang="zh-CN"/>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nSpc>
                <a:spcPct val="80000"/>
              </a:lnSpc>
              <a:buNone/>
            </a:pPr>
            <a:endParaRPr lang="en-US" altLang="zh-CN" sz="2000" b="1" dirty="0" smtClean="0"/>
          </a:p>
          <a:p>
            <a:pPr>
              <a:lnSpc>
                <a:spcPct val="80000"/>
              </a:lnSpc>
              <a:buNone/>
            </a:pPr>
            <a:endParaRPr lang="en-US" altLang="zh-CN" sz="2000" b="1" dirty="0"/>
          </a:p>
          <a:p>
            <a:pPr>
              <a:lnSpc>
                <a:spcPct val="80000"/>
              </a:lnSpc>
              <a:buNone/>
            </a:pPr>
            <a:endParaRPr lang="en-US" altLang="zh-CN" sz="2000" b="1" dirty="0" smtClean="0"/>
          </a:p>
          <a:p>
            <a:pPr>
              <a:lnSpc>
                <a:spcPct val="80000"/>
              </a:lnSpc>
              <a:buNone/>
            </a:pPr>
            <a:endParaRPr lang="en-US" altLang="zh-CN" sz="2000" b="1" dirty="0"/>
          </a:p>
          <a:p>
            <a:pPr>
              <a:lnSpc>
                <a:spcPct val="80000"/>
              </a:lnSpc>
              <a:buNone/>
            </a:pPr>
            <a:r>
              <a:rPr lang="en-US" altLang="zh-CN" sz="2000" b="1" dirty="0" smtClean="0"/>
              <a:t>IEEE 802.15 Low Energy Critical Infrastructure (LECIM) Task Group 4k (TG4k)</a:t>
            </a:r>
          </a:p>
          <a:p>
            <a:pPr>
              <a:lnSpc>
                <a:spcPct val="80000"/>
              </a:lnSpc>
              <a:buNone/>
            </a:pPr>
            <a:endParaRPr lang="en-US" altLang="zh-CN" sz="2000" dirty="0" smtClean="0"/>
          </a:p>
          <a:p>
            <a:pPr>
              <a:lnSpc>
                <a:spcPct val="80000"/>
              </a:lnSpc>
              <a:buFont typeface="Arial" pitchFamily="34" charset="0"/>
              <a:buChar char="•"/>
            </a:pPr>
            <a:r>
              <a:rPr lang="en-US" altLang="zh-CN" sz="2000" dirty="0" smtClean="0"/>
              <a:t>The purpose is to facilitate point to multi-thousands of points communications for critical infrastructure monitoring devices. </a:t>
            </a:r>
          </a:p>
          <a:p>
            <a:pPr>
              <a:lnSpc>
                <a:spcPct val="80000"/>
              </a:lnSpc>
              <a:buFont typeface="Arial" pitchFamily="34" charset="0"/>
              <a:buChar char="•"/>
            </a:pPr>
            <a:endParaRPr lang="en-US" altLang="zh-CN" sz="2000" dirty="0" smtClean="0"/>
          </a:p>
          <a:p>
            <a:pPr>
              <a:lnSpc>
                <a:spcPct val="80000"/>
              </a:lnSpc>
              <a:buFont typeface="Arial" pitchFamily="34" charset="0"/>
              <a:buChar char="•"/>
            </a:pPr>
            <a:r>
              <a:rPr lang="en-US" altLang="zh-CN" sz="2000" dirty="0" smtClean="0"/>
              <a:t>It addresses the application's user needs of minimal network infrastructure, and enables the collection of scheduled and event data from a large number of non-mains powered end points that are widely dispersed, or are in challenging propagation environments. </a:t>
            </a:r>
          </a:p>
          <a:p>
            <a:pPr>
              <a:lnSpc>
                <a:spcPct val="80000"/>
              </a:lnSpc>
              <a:buFont typeface="Arial" pitchFamily="34" charset="0"/>
              <a:buChar char="•"/>
            </a:pPr>
            <a:endParaRPr lang="en-US" altLang="zh-CN" sz="2000" dirty="0" smtClean="0"/>
          </a:p>
          <a:p>
            <a:pPr>
              <a:lnSpc>
                <a:spcPct val="80000"/>
              </a:lnSpc>
              <a:buFont typeface="Arial" pitchFamily="34" charset="0"/>
              <a:buChar char="•"/>
            </a:pPr>
            <a:r>
              <a:rPr lang="en-US" altLang="zh-CN" sz="2000" dirty="0" smtClean="0"/>
              <a:t>To facilitate low energy operation necessary for multi-year battery life, the amendment minimizes network maintenance traffic and device wake durations. </a:t>
            </a:r>
          </a:p>
          <a:p>
            <a:pPr>
              <a:lnSpc>
                <a:spcPct val="80000"/>
              </a:lnSpc>
            </a:pPr>
            <a:r>
              <a:rPr lang="en-US" altLang="zh-CN" sz="2000" dirty="0" smtClean="0"/>
              <a:t>In addition, the amendment addresses the changing propagation and interference environments. </a:t>
            </a:r>
          </a:p>
          <a:p>
            <a:pPr>
              <a:defRPr/>
            </a:pPr>
            <a:r>
              <a:rPr lang="en-US" altLang="ko-KR" sz="1600" dirty="0">
                <a:ea typeface="굴림" pitchFamily="50" charset="-127"/>
              </a:rPr>
              <a:t>	</a:t>
            </a:r>
          </a:p>
        </p:txBody>
      </p:sp>
      <p:sp>
        <p:nvSpPr>
          <p:cNvPr id="7" name="Title 3"/>
          <p:cNvSpPr txBox="1">
            <a:spLocks/>
          </p:cNvSpPr>
          <p:nvPr/>
        </p:nvSpPr>
        <p:spPr>
          <a:xfrm>
            <a:off x="685800" y="758825"/>
            <a:ext cx="7772400" cy="798513"/>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3600" b="0" i="0" u="none" strike="noStrike" kern="0" cap="none" spc="0" normalizeH="0" baseline="0" noProof="0" dirty="0" smtClean="0">
                <a:ln>
                  <a:noFill/>
                </a:ln>
                <a:solidFill>
                  <a:srgbClr val="0066FF"/>
                </a:solidFill>
                <a:effectLst/>
                <a:uLnTx/>
                <a:uFillTx/>
                <a:latin typeface="+mj-lt"/>
                <a:ea typeface="Batang" pitchFamily="18" charset="-127"/>
                <a:cs typeface="Times New Roman" pitchFamily="18" charset="0"/>
              </a:rPr>
              <a:t>Introduction</a:t>
            </a:r>
            <a:endParaRPr kumimoji="0" lang="en-US" sz="3600" b="0" i="0" u="none" strike="noStrike" kern="0" cap="none" spc="0" normalizeH="0" baseline="0" noProof="0" dirty="0">
              <a:ln>
                <a:noFill/>
              </a:ln>
              <a:solidFill>
                <a:srgbClr val="0066FF"/>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5</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70C0"/>
                </a:solidFill>
                <a:latin typeface="+mj-lt"/>
              </a:rPr>
              <a:t>Environmental </a:t>
            </a:r>
            <a:r>
              <a:rPr lang="en-US" altLang="zh-CN" sz="3600" dirty="0" smtClean="0">
                <a:solidFill>
                  <a:srgbClr val="0070C0"/>
                </a:solidFill>
                <a:latin typeface="+mj-lt"/>
              </a:rPr>
              <a:t>Considerations </a:t>
            </a:r>
          </a:p>
        </p:txBody>
      </p:sp>
      <p:sp>
        <p:nvSpPr>
          <p:cNvPr id="11" name="内容占位符 2"/>
          <p:cNvSpPr txBox="1">
            <a:spLocks/>
          </p:cNvSpPr>
          <p:nvPr/>
        </p:nvSpPr>
        <p:spPr>
          <a:xfrm>
            <a:off x="214313" y="1260492"/>
            <a:ext cx="8786812"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CN" sz="2000" b="1"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CN" sz="2000" b="1" i="0" u="none" strike="noStrike" kern="0" cap="none" spc="0" normalizeH="0" baseline="0" noProof="0" dirty="0" smtClean="0">
                <a:ln>
                  <a:noFill/>
                </a:ln>
                <a:solidFill>
                  <a:schemeClr val="tx1"/>
                </a:solidFill>
                <a:effectLst/>
                <a:uLnTx/>
                <a:uFillTx/>
                <a:latin typeface="+mn-lt"/>
                <a:ea typeface="+mn-ea"/>
                <a:cs typeface="+mn-cs"/>
              </a:rPr>
              <a:t> Simultaneous operation for at least 8 co-located orthogonal networks </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endParaRPr kumimoji="0" lang="en-US" altLang="zh-CN"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MAC level orthogonal networks</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 Addressing/Scheduling mechanism in MAC frame</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p"/>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PHY level orthogonal networks</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 Addressing  in PHY frame (</a:t>
            </a:r>
            <a:r>
              <a:rPr kumimoji="0" lang="en-US" altLang="zh-CN" sz="1600" b="0" i="0" u="none" strike="noStrike" kern="0" cap="none" spc="0" normalizeH="0" baseline="0" noProof="0" dirty="0" smtClean="0">
                <a:ln>
                  <a:noFill/>
                </a:ln>
                <a:solidFill>
                  <a:srgbClr val="0066FF"/>
                </a:solidFill>
                <a:effectLst/>
                <a:uLnTx/>
                <a:uFillTx/>
                <a:latin typeface="+mn-lt"/>
                <a:ea typeface="+mn-ea"/>
                <a:cs typeface="+mn-cs"/>
              </a:rPr>
              <a:t>Broadcasting Beacon Vector </a:t>
            </a: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 Multi-Slots (8 TDMA channel sets): Time Division</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 Multi-Bands (8 FDMA channel sets):</a:t>
            </a:r>
            <a:r>
              <a:rPr kumimoji="0" lang="en-US" altLang="zh-CN" sz="1600" b="0" i="0" u="none" strike="noStrike" kern="0" cap="none" spc="0" normalizeH="0" noProof="0" dirty="0" smtClean="0">
                <a:ln>
                  <a:noFill/>
                </a:ln>
                <a:solidFill>
                  <a:schemeClr val="tx1"/>
                </a:solidFill>
                <a:effectLst/>
                <a:uLnTx/>
                <a:uFillTx/>
                <a:latin typeface="+mn-lt"/>
                <a:ea typeface="+mn-ea"/>
                <a:cs typeface="+mn-cs"/>
              </a:rPr>
              <a:t> Frequency Division</a:t>
            </a:r>
            <a:endParaRPr kumimoji="0" lang="en-US" altLang="zh-CN"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n-ea"/>
                <a:cs typeface="+mn-cs"/>
              </a:rPr>
              <a:t>      -- Multi-Codes (8 m-Sequence sets: Long and Short codes): Code Division</a:t>
            </a:r>
            <a:endParaRPr kumimoji="0" lang="en-US" altLang="zh-CN" sz="1600" b="0" i="0" u="none" strike="noStrike" kern="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500" b="0" i="0" u="none" strike="noStrike" kern="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AutoNum type="arabicParenR"/>
              <a:tabLst/>
              <a:defRPr/>
            </a:pPr>
            <a:r>
              <a:rPr kumimoji="0" lang="en-US" altLang="zh-CN" sz="1600" b="0" i="0" u="none" strike="noStrike" kern="0" cap="none" spc="0" normalizeH="0" baseline="0" noProof="0" dirty="0" smtClean="0">
                <a:ln>
                  <a:noFill/>
                </a:ln>
                <a:effectLst/>
                <a:uLnTx/>
                <a:uFillTx/>
                <a:latin typeface="+mn-lt"/>
                <a:ea typeface="+mn-ea"/>
                <a:cs typeface="+mn-cs"/>
              </a:rPr>
              <a:t> For narrowband systems, “Non-coherent MLSE Detection of M-DPSK for DS-CDMA Wireless Systems” has been proposed as one MUA scheme. </a:t>
            </a:r>
          </a:p>
          <a:p>
            <a:pPr marL="342900" marR="0" lvl="0" indent="-342900" algn="l" defTabSz="914400" rtl="0" eaLnBrk="1" fontAlgn="base" latinLnBrk="0" hangingPunct="1">
              <a:lnSpc>
                <a:spcPct val="100000"/>
              </a:lnSpc>
              <a:spcBef>
                <a:spcPct val="20000"/>
              </a:spcBef>
              <a:spcAft>
                <a:spcPct val="0"/>
              </a:spcAft>
              <a:buSzTx/>
              <a:buFont typeface="Arial" charset="0"/>
              <a:buAutoNum type="arabicParenR"/>
              <a:tabLst/>
              <a:defRPr/>
            </a:pPr>
            <a:r>
              <a:rPr kumimoji="0" lang="en-US" altLang="zh-CN" sz="1600" i="0" u="none" strike="noStrike" kern="0" cap="none" spc="0" normalizeH="0" baseline="0" noProof="0" dirty="0" smtClean="0">
                <a:ln>
                  <a:noFill/>
                </a:ln>
                <a:effectLst/>
                <a:uLnTx/>
                <a:uFillTx/>
                <a:latin typeface="+mn-lt"/>
                <a:ea typeface="+mn-ea"/>
                <a:cs typeface="+mn-cs"/>
              </a:rPr>
              <a:t> </a:t>
            </a:r>
            <a:r>
              <a:rPr kumimoji="0" lang="en-US" altLang="zh-CN" sz="1600" i="0" u="none" strike="noStrike" kern="0" cap="none" spc="0" normalizeH="0" baseline="0" noProof="0" dirty="0" smtClean="0">
                <a:ln>
                  <a:noFill/>
                </a:ln>
                <a:solidFill>
                  <a:srgbClr val="0066FF"/>
                </a:solidFill>
                <a:effectLst/>
                <a:uLnTx/>
                <a:uFillTx/>
                <a:latin typeface="+mn-lt"/>
                <a:ea typeface="+mn-ea"/>
                <a:cs typeface="+mn-cs"/>
              </a:rPr>
              <a:t>Long Codes </a:t>
            </a:r>
            <a:r>
              <a:rPr kumimoji="0" lang="en-US" altLang="zh-CN" sz="1600" i="0" u="none" strike="noStrike" kern="0" cap="none" spc="0" normalizeH="0" baseline="0" noProof="0" dirty="0" smtClean="0">
                <a:ln>
                  <a:noFill/>
                </a:ln>
                <a:effectLst/>
                <a:uLnTx/>
                <a:uFillTx/>
                <a:latin typeface="+mn-lt"/>
                <a:ea typeface="+mn-ea"/>
                <a:cs typeface="+mn-cs"/>
              </a:rPr>
              <a:t>with different Mask can be used for multiple-users within a network;</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i="0" u="none" strike="noStrike" kern="0" cap="none" spc="0" normalizeH="0" baseline="0" noProof="0" dirty="0" smtClean="0">
                <a:ln>
                  <a:noFill/>
                </a:ln>
                <a:effectLst/>
                <a:uLnTx/>
                <a:uFillTx/>
                <a:latin typeface="+mn-lt"/>
                <a:ea typeface="+mn-ea"/>
                <a:cs typeface="+mn-cs"/>
              </a:rPr>
              <a:t>       </a:t>
            </a:r>
            <a:r>
              <a:rPr kumimoji="0" lang="en-US" altLang="zh-CN" sz="1600" i="0" u="none" strike="noStrike" kern="0" cap="none" spc="0" normalizeH="0" baseline="0" noProof="0" dirty="0" smtClean="0">
                <a:ln>
                  <a:noFill/>
                </a:ln>
                <a:solidFill>
                  <a:srgbClr val="0066FF"/>
                </a:solidFill>
                <a:effectLst/>
                <a:uLnTx/>
                <a:uFillTx/>
                <a:latin typeface="+mn-lt"/>
                <a:ea typeface="+mn-ea"/>
                <a:cs typeface="+mn-cs"/>
              </a:rPr>
              <a:t>Short Codes </a:t>
            </a:r>
            <a:r>
              <a:rPr kumimoji="0" lang="en-US" altLang="zh-CN" sz="1600" i="0" u="none" strike="noStrike" kern="0" cap="none" spc="0" normalizeH="0" baseline="0" noProof="0" dirty="0" smtClean="0">
                <a:ln>
                  <a:noFill/>
                </a:ln>
                <a:effectLst/>
                <a:uLnTx/>
                <a:uFillTx/>
                <a:latin typeface="+mn-lt"/>
                <a:ea typeface="+mn-ea"/>
                <a:cs typeface="+mn-cs"/>
              </a:rPr>
              <a:t>can be used to distinguish the 8 co-located orthogonal networks.  (IS-95 and CDMA2000)</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1600" b="0" i="0" u="none" strike="noStrike" kern="0" cap="none" spc="0" normalizeH="0" baseline="0" noProof="0" dirty="0" smtClean="0">
                <a:ln>
                  <a:noFill/>
                </a:ln>
                <a:solidFill>
                  <a:srgbClr val="0070C0"/>
                </a:solidFill>
                <a:effectLst/>
                <a:uLnTx/>
                <a:uFillTx/>
                <a:latin typeface="+mn-lt"/>
                <a:ea typeface="+mn-ea"/>
                <a:cs typeface="+mn-cs"/>
              </a:rPr>
              <a:t>     </a:t>
            </a:r>
            <a:endParaRPr kumimoji="0" lang="en-US" altLang="zh-CN" sz="1200" b="0" i="0" u="none" strike="noStrike" kern="0" cap="none" spc="0" normalizeH="0" baseline="0" noProof="0" dirty="0" smtClean="0">
              <a:ln>
                <a:noFill/>
              </a:ln>
              <a:solidFill>
                <a:srgbClr val="0070C0"/>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 typeface="Arial" charset="0"/>
              <a:buNone/>
              <a:tabLst/>
              <a:defRPr/>
            </a:pPr>
            <a:endParaRPr kumimoji="0" lang="en-US" altLang="zh-CN" sz="1600" b="0" i="0" u="none" strike="noStrike" kern="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6</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70C0"/>
                </a:solidFill>
              </a:rPr>
              <a:t>Operating Bands (Narrowband</a:t>
            </a:r>
            <a:r>
              <a:rPr lang="en-US" altLang="zh-CN" sz="3600" dirty="0" smtClean="0">
                <a:solidFill>
                  <a:srgbClr val="0070C0"/>
                </a:solidFill>
              </a:rPr>
              <a:t>) in ISM</a:t>
            </a:r>
          </a:p>
        </p:txBody>
      </p:sp>
      <p:grpSp>
        <p:nvGrpSpPr>
          <p:cNvPr id="7" name="组合 8"/>
          <p:cNvGrpSpPr>
            <a:grpSpLocks/>
          </p:cNvGrpSpPr>
          <p:nvPr/>
        </p:nvGrpSpPr>
        <p:grpSpPr bwMode="auto">
          <a:xfrm>
            <a:off x="285720" y="1643050"/>
            <a:ext cx="8501122" cy="4214842"/>
            <a:chOff x="500034" y="2071678"/>
            <a:chExt cx="8358246" cy="3929090"/>
          </a:xfrm>
        </p:grpSpPr>
        <p:sp>
          <p:nvSpPr>
            <p:cNvPr id="8" name="矩形 7"/>
            <p:cNvSpPr/>
            <p:nvPr/>
          </p:nvSpPr>
          <p:spPr>
            <a:xfrm>
              <a:off x="500034" y="2071678"/>
              <a:ext cx="8358246" cy="3929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9" name="Picture 2"/>
            <p:cNvPicPr>
              <a:picLocks noChangeAspect="1" noChangeArrowheads="1"/>
            </p:cNvPicPr>
            <p:nvPr/>
          </p:nvPicPr>
          <p:blipFill>
            <a:blip r:embed="rId2" cstate="print"/>
            <a:srcRect/>
            <a:stretch>
              <a:fillRect/>
            </a:stretch>
          </p:blipFill>
          <p:spPr bwMode="auto">
            <a:xfrm>
              <a:off x="642910" y="2214554"/>
              <a:ext cx="8023343" cy="3571900"/>
            </a:xfrm>
            <a:prstGeom prst="rect">
              <a:avLst/>
            </a:prstGeom>
            <a:noFill/>
            <a:ln w="9525">
              <a:noFill/>
              <a:miter lim="800000"/>
              <a:headEnd/>
              <a:tailEnd/>
            </a:ln>
          </p:spPr>
        </p:pic>
        <p:sp>
          <p:nvSpPr>
            <p:cNvPr id="10" name="TextBox 9"/>
            <p:cNvSpPr txBox="1"/>
            <p:nvPr/>
          </p:nvSpPr>
          <p:spPr>
            <a:xfrm>
              <a:off x="5786446" y="3929066"/>
              <a:ext cx="2022489" cy="369890"/>
            </a:xfrm>
            <a:prstGeom prst="rect">
              <a:avLst/>
            </a:prstGeom>
            <a:noFill/>
            <a:ln>
              <a:solidFill>
                <a:srgbClr val="002060"/>
              </a:solidFill>
            </a:ln>
          </p:spPr>
          <p:txBody>
            <a:bodyPr wrap="none">
              <a:spAutoFit/>
            </a:bodyPr>
            <a:lstStyle/>
            <a:p>
              <a:pPr fontAlgn="auto">
                <a:spcBef>
                  <a:spcPts val="0"/>
                </a:spcBef>
                <a:spcAft>
                  <a:spcPts val="0"/>
                </a:spcAft>
                <a:defRPr/>
              </a:pPr>
              <a:r>
                <a:rPr lang="en-US" altLang="zh-CN" b="1" dirty="0">
                  <a:effectLst>
                    <a:outerShdw blurRad="38100" dist="38100" dir="2700000" algn="tl">
                      <a:srgbClr val="000000">
                        <a:alpha val="43137"/>
                      </a:srgbClr>
                    </a:outerShdw>
                  </a:effectLst>
                  <a:latin typeface="+mn-lt"/>
                  <a:ea typeface="+mn-ea"/>
                </a:rPr>
                <a:t>802.15.4  LR-WPAN</a:t>
              </a:r>
              <a:endParaRPr lang="zh-CN" altLang="en-US" b="1" dirty="0">
                <a:effectLst>
                  <a:outerShdw blurRad="38100" dist="38100" dir="2700000" algn="tl">
                    <a:srgbClr val="000000">
                      <a:alpha val="43137"/>
                    </a:srgbClr>
                  </a:outerShdw>
                </a:effectLst>
                <a:latin typeface="+mn-lt"/>
                <a:ea typeface="+mn-ea"/>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7</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Modulation and Date rates (1)</a:t>
            </a:r>
            <a:endParaRPr lang="en-US" altLang="zh-CN" sz="3600" dirty="0" smtClean="0">
              <a:solidFill>
                <a:srgbClr val="0066FF"/>
              </a:solidFill>
              <a:latin typeface="+mj-lt"/>
            </a:endParaRPr>
          </a:p>
        </p:txBody>
      </p:sp>
      <p:sp>
        <p:nvSpPr>
          <p:cNvPr id="11" name="内容占位符 2"/>
          <p:cNvSpPr txBox="1">
            <a:spLocks/>
          </p:cNvSpPr>
          <p:nvPr/>
        </p:nvSpPr>
        <p:spPr>
          <a:xfrm>
            <a:off x="428596" y="1428736"/>
            <a:ext cx="8229600" cy="4972050"/>
          </a:xfrm>
          <a:prstGeom prst="rect">
            <a:avLst/>
          </a:prstGeom>
        </p:spPr>
        <p:txBody>
          <a:bodyPr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Application data rate of less than 40 kbits per second</a:t>
            </a:r>
            <a:endParaRPr kumimoji="0" lang="zh-CN" alt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Low Data Rate applications (LR-WPAN)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Range of data rates (</a:t>
            </a:r>
            <a:r>
              <a:rPr kumimoji="0" lang="en-US" sz="1800" b="0" i="0" u="none" strike="noStrike" kern="0" cap="none" spc="0" normalizeH="0" baseline="0" noProof="0" smtClean="0">
                <a:ln>
                  <a:noFill/>
                </a:ln>
                <a:solidFill>
                  <a:schemeClr val="tx1"/>
                </a:solidFill>
                <a:effectLst/>
                <a:uLnTx/>
                <a:uFillTx/>
                <a:latin typeface="+mn-lt"/>
                <a:ea typeface="+mn-ea"/>
                <a:cs typeface="+mn-cs"/>
              </a:rPr>
              <a:t>Long symbol periods: robust against multipath fading</a:t>
            </a:r>
            <a:r>
              <a:rPr kumimoji="0" lang="en-US" sz="2400" b="0" i="0" u="none" strike="noStrike" kern="0" cap="none" spc="0" normalizeH="0" baseline="0" noProof="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40 kbps,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20 kbps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10 kbps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Minimum Nyquist Bandwidth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40 KHz </a:t>
            </a:r>
            <a:r>
              <a:rPr kumimoji="0" lang="en-US" altLang="zh-CN" sz="2400" b="0" i="0" u="none" strike="noStrike" kern="0" cap="none" spc="0" normalizeH="0" baseline="0" noProof="0" smtClean="0">
                <a:ln>
                  <a:noFill/>
                </a:ln>
                <a:solidFill>
                  <a:schemeClr val="tx1"/>
                </a:solidFill>
                <a:effectLst/>
                <a:uLnTx/>
                <a:uFillTx/>
                <a:latin typeface="+mn-lt"/>
                <a:ea typeface="+mn-ea"/>
                <a:cs typeface="+mn-cs"/>
              </a:rPr>
              <a:t>for OOK/BPSK/2FSK modulation</a:t>
            </a:r>
            <a:endParaRPr kumimoji="0" lang="en-US" sz="24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20 KHz </a:t>
            </a:r>
            <a:r>
              <a:rPr kumimoji="0" lang="en-US" altLang="zh-CN" sz="2400" b="0" i="0" u="none" strike="noStrike" kern="0" cap="none" spc="0" normalizeH="0" baseline="0" noProof="0" smtClean="0">
                <a:ln>
                  <a:noFill/>
                </a:ln>
                <a:solidFill>
                  <a:schemeClr val="tx1"/>
                </a:solidFill>
                <a:effectLst/>
                <a:uLnTx/>
                <a:uFillTx/>
                <a:latin typeface="+mn-lt"/>
                <a:ea typeface="+mn-ea"/>
                <a:cs typeface="+mn-cs"/>
              </a:rPr>
              <a:t>for MSK modulation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a:t>
            </a:r>
            <a:r>
              <a:rPr kumimoji="0" lang="en-US" sz="2400" b="0" i="0" u="none" strike="noStrike" kern="0" cap="none" spc="0" normalizeH="0" baseline="0" noProof="0" smtClean="0">
                <a:ln>
                  <a:noFill/>
                </a:ln>
                <a:solidFill>
                  <a:srgbClr val="FF0000"/>
                </a:solidFill>
                <a:effectLst/>
                <a:uLnTx/>
                <a:uFillTx/>
                <a:latin typeface="+mn-lt"/>
                <a:ea typeface="+mn-ea"/>
                <a:cs typeface="+mn-cs"/>
              </a:rPr>
              <a:t>Spectrum efficiency may not be the most important issues for 15.4k applications, but the system BER performance.</a:t>
            </a:r>
            <a:endParaRPr kumimoji="0" lang="en-US" sz="2400" b="0" i="0" u="none" strike="noStrike" kern="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8</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Modulation and Date rates </a:t>
            </a:r>
            <a:r>
              <a:rPr lang="en-US" altLang="zh-CN" sz="3600" dirty="0" smtClean="0">
                <a:solidFill>
                  <a:srgbClr val="0066FF"/>
                </a:solidFill>
                <a:latin typeface="+mj-lt"/>
              </a:rPr>
              <a:t>(2)</a:t>
            </a:r>
          </a:p>
        </p:txBody>
      </p:sp>
      <p:sp>
        <p:nvSpPr>
          <p:cNvPr id="7" name="内容占位符 2"/>
          <p:cNvSpPr txBox="1">
            <a:spLocks/>
          </p:cNvSpPr>
          <p:nvPr/>
        </p:nvSpPr>
        <p:spPr>
          <a:xfrm>
            <a:off x="357188" y="1214438"/>
            <a:ext cx="8358216"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Application data rate of less than 40 </a:t>
            </a:r>
            <a:r>
              <a:rPr kumimoji="0" lang="en-US" altLang="zh-CN" sz="2400" b="1" i="0" u="none" strike="noStrike" kern="0" cap="none" spc="0" normalizeH="0" baseline="0" noProof="0" dirty="0" err="1" smtClean="0">
                <a:ln>
                  <a:noFill/>
                </a:ln>
                <a:solidFill>
                  <a:schemeClr val="tx1"/>
                </a:solidFill>
                <a:effectLst/>
                <a:uLnTx/>
                <a:uFillTx/>
                <a:latin typeface="+mn-lt"/>
                <a:ea typeface="+mn-ea"/>
                <a:cs typeface="+mn-cs"/>
              </a:rPr>
              <a:t>kbits</a:t>
            </a: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 per second</a:t>
            </a:r>
            <a:endParaRPr kumimoji="0" lang="zh-CN" alt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a:t>
            </a:r>
          </a:p>
        </p:txBody>
      </p:sp>
      <p:sp>
        <p:nvSpPr>
          <p:cNvPr id="8" name="TextBox 6"/>
          <p:cNvSpPr txBox="1">
            <a:spLocks noChangeArrowheads="1"/>
          </p:cNvSpPr>
          <p:nvPr/>
        </p:nvSpPr>
        <p:spPr bwMode="auto">
          <a:xfrm>
            <a:off x="1000125" y="5000625"/>
            <a:ext cx="3286125" cy="584200"/>
          </a:xfrm>
          <a:prstGeom prst="rect">
            <a:avLst/>
          </a:prstGeom>
          <a:noFill/>
          <a:ln w="9525">
            <a:noFill/>
            <a:miter lim="800000"/>
            <a:headEnd/>
            <a:tailEnd/>
          </a:ln>
        </p:spPr>
        <p:txBody>
          <a:bodyPr>
            <a:spAutoFit/>
          </a:bodyPr>
          <a:lstStyle/>
          <a:p>
            <a:pPr algn="ctr"/>
            <a:r>
              <a:rPr lang="en-US" altLang="zh-CN" sz="1600" b="1">
                <a:latin typeface="Calibri" pitchFamily="34" charset="0"/>
              </a:rPr>
              <a:t>Power spectrum densities of modulation schemes. </a:t>
            </a:r>
            <a:endParaRPr lang="zh-CN" altLang="en-US" sz="1600" b="1">
              <a:latin typeface="Calibri" pitchFamily="34" charset="0"/>
            </a:endParaRPr>
          </a:p>
        </p:txBody>
      </p:sp>
      <p:pic>
        <p:nvPicPr>
          <p:cNvPr id="9" name="Picture 3"/>
          <p:cNvPicPr>
            <a:picLocks noChangeAspect="1" noChangeArrowheads="1"/>
          </p:cNvPicPr>
          <p:nvPr/>
        </p:nvPicPr>
        <p:blipFill>
          <a:blip r:embed="rId3" cstate="print"/>
          <a:srcRect/>
          <a:stretch>
            <a:fillRect/>
          </a:stretch>
        </p:blipFill>
        <p:spPr bwMode="auto">
          <a:xfrm>
            <a:off x="-142908" y="1428750"/>
            <a:ext cx="5572125" cy="3571875"/>
          </a:xfrm>
          <a:prstGeom prst="rect">
            <a:avLst/>
          </a:prstGeom>
          <a:noFill/>
          <a:ln w="9525">
            <a:noFill/>
            <a:miter lim="800000"/>
            <a:headEnd/>
            <a:tailEnd/>
          </a:ln>
        </p:spPr>
      </p:pic>
      <p:graphicFrame>
        <p:nvGraphicFramePr>
          <p:cNvPr id="10" name="表格 9"/>
          <p:cNvGraphicFramePr>
            <a:graphicFrameLocks noGrp="1"/>
          </p:cNvGraphicFramePr>
          <p:nvPr/>
        </p:nvGraphicFramePr>
        <p:xfrm>
          <a:off x="5000628" y="3500438"/>
          <a:ext cx="4071965" cy="2853393"/>
        </p:xfrm>
        <a:graphic>
          <a:graphicData uri="http://schemas.openxmlformats.org/drawingml/2006/table">
            <a:tbl>
              <a:tblPr firstRow="1" bandRow="1">
                <a:tableStyleId>{5C22544A-7EE6-4342-B048-85BDC9FD1C3A}</a:tableStyleId>
              </a:tblPr>
              <a:tblGrid>
                <a:gridCol w="928694"/>
                <a:gridCol w="640319"/>
                <a:gridCol w="821865"/>
                <a:gridCol w="784507"/>
                <a:gridCol w="896580"/>
              </a:tblGrid>
              <a:tr h="605691">
                <a:tc>
                  <a:txBody>
                    <a:bodyPr/>
                    <a:lstStyle/>
                    <a:p>
                      <a:pPr algn="ctr"/>
                      <a:endParaRPr lang="zh-CN" altLang="en-US" sz="1400" b="1" dirty="0"/>
                    </a:p>
                  </a:txBody>
                  <a:tcPr anchor="ctr"/>
                </a:tc>
                <a:tc>
                  <a:txBody>
                    <a:bodyPr/>
                    <a:lstStyle/>
                    <a:p>
                      <a:pPr algn="ctr"/>
                      <a:r>
                        <a:rPr lang="en-US" altLang="zh-CN" sz="1400" b="1" dirty="0" smtClean="0"/>
                        <a:t>MSK</a:t>
                      </a:r>
                      <a:endParaRPr lang="zh-CN" altLang="en-US" sz="1400" b="1" dirty="0"/>
                    </a:p>
                  </a:txBody>
                  <a:tcPr anchor="ctr"/>
                </a:tc>
                <a:tc>
                  <a:txBody>
                    <a:bodyPr/>
                    <a:lstStyle/>
                    <a:p>
                      <a:pPr algn="ctr"/>
                      <a:r>
                        <a:rPr lang="en-US" altLang="zh-CN" sz="1400" b="1" dirty="0" smtClean="0"/>
                        <a:t>2FSK*</a:t>
                      </a:r>
                      <a:endParaRPr lang="zh-CN" altLang="en-US" sz="1400" b="1" dirty="0"/>
                    </a:p>
                  </a:txBody>
                  <a:tcPr anchor="ctr"/>
                </a:tc>
                <a:tc>
                  <a:txBody>
                    <a:bodyPr/>
                    <a:lstStyle/>
                    <a:p>
                      <a:pPr algn="ctr"/>
                      <a:r>
                        <a:rPr lang="en-US" altLang="zh-CN" sz="1400" b="1" dirty="0" smtClean="0"/>
                        <a:t>OOK</a:t>
                      </a:r>
                      <a:r>
                        <a:rPr lang="en-US" altLang="zh-CN" sz="1400" b="1" baseline="0" dirty="0" smtClean="0"/>
                        <a:t>/B</a:t>
                      </a:r>
                      <a:r>
                        <a:rPr lang="en-US" altLang="zh-CN" sz="1400" b="1" dirty="0" smtClean="0"/>
                        <a:t>PSK</a:t>
                      </a:r>
                      <a:endParaRPr lang="zh-CN" altLang="en-US" sz="1400" b="1" dirty="0"/>
                    </a:p>
                  </a:txBody>
                  <a:tcPr anchor="ctr"/>
                </a:tc>
                <a:tc>
                  <a:txBody>
                    <a:bodyPr/>
                    <a:lstStyle/>
                    <a:p>
                      <a:pPr algn="ctr"/>
                      <a:r>
                        <a:rPr lang="en-US" altLang="zh-CN" sz="1400" b="1" dirty="0" smtClean="0"/>
                        <a:t>QPSK/OQPSK</a:t>
                      </a:r>
                      <a:endParaRPr lang="zh-CN" altLang="en-US" sz="1400" b="1" dirty="0"/>
                    </a:p>
                  </a:txBody>
                  <a:tcPr anchor="ctr"/>
                </a:tc>
              </a:tr>
              <a:tr h="605691">
                <a:tc>
                  <a:txBody>
                    <a:bodyPr/>
                    <a:lstStyle/>
                    <a:p>
                      <a:pPr algn="l"/>
                      <a:r>
                        <a:rPr lang="en-US" altLang="zh-CN" sz="1400" b="1" dirty="0" err="1" smtClean="0"/>
                        <a:t>Nyquist</a:t>
                      </a:r>
                      <a:r>
                        <a:rPr lang="en-US" altLang="zh-CN" sz="1400" b="1" dirty="0" smtClean="0"/>
                        <a:t> BW</a:t>
                      </a:r>
                      <a:endParaRPr lang="zh-CN" altLang="en-US" sz="1400" b="1" dirty="0"/>
                    </a:p>
                  </a:txBody>
                  <a:tcPr anchor="ctr"/>
                </a:tc>
                <a:tc>
                  <a:txBody>
                    <a:bodyPr/>
                    <a:lstStyle/>
                    <a:p>
                      <a:pPr algn="ctr"/>
                      <a:r>
                        <a:rPr lang="en-US" altLang="zh-CN" sz="1400" b="1" dirty="0" smtClean="0"/>
                        <a:t> 2</a:t>
                      </a:r>
                      <a:endParaRPr lang="zh-CN" altLang="en-US" sz="1400" b="1" dirty="0"/>
                    </a:p>
                  </a:txBody>
                  <a:tcPr anchor="ctr"/>
                </a:tc>
                <a:tc>
                  <a:txBody>
                    <a:bodyPr/>
                    <a:lstStyle/>
                    <a:p>
                      <a:pPr algn="ctr"/>
                      <a:r>
                        <a:rPr lang="en-US" altLang="zh-CN" sz="1400" b="1" dirty="0" smtClean="0"/>
                        <a:t>1</a:t>
                      </a:r>
                      <a:endParaRPr lang="zh-CN" altLang="en-US" sz="1400" b="1" dirty="0"/>
                    </a:p>
                  </a:txBody>
                  <a:tcPr anchor="ctr"/>
                </a:tc>
                <a:tc>
                  <a:txBody>
                    <a:bodyPr/>
                    <a:lstStyle/>
                    <a:p>
                      <a:pPr algn="ctr"/>
                      <a:r>
                        <a:rPr lang="en-US" altLang="zh-CN" sz="1400" b="1" dirty="0" smtClean="0"/>
                        <a:t>1</a:t>
                      </a:r>
                      <a:endParaRPr lang="zh-CN" altLang="en-US" sz="1400" b="1" dirty="0"/>
                    </a:p>
                  </a:txBody>
                  <a:tcPr anchor="ctr"/>
                </a:tc>
                <a:tc>
                  <a:txBody>
                    <a:bodyPr/>
                    <a:lstStyle/>
                    <a:p>
                      <a:pPr algn="ctr"/>
                      <a:r>
                        <a:rPr lang="en-US" altLang="zh-CN" sz="1400" b="1" dirty="0" smtClean="0"/>
                        <a:t>2</a:t>
                      </a:r>
                      <a:endParaRPr lang="zh-CN" altLang="en-US" sz="1400" b="1" dirty="0"/>
                    </a:p>
                  </a:txBody>
                  <a:tcPr anchor="ctr"/>
                </a:tc>
              </a:tr>
              <a:tr h="353311">
                <a:tc>
                  <a:txBody>
                    <a:bodyPr/>
                    <a:lstStyle/>
                    <a:p>
                      <a:pPr algn="l"/>
                      <a:r>
                        <a:rPr lang="en-US" altLang="zh-CN" sz="1400" b="1" dirty="0" smtClean="0"/>
                        <a:t>20dB</a:t>
                      </a:r>
                      <a:r>
                        <a:rPr lang="en-US" altLang="zh-CN" sz="1400" b="1" baseline="0" dirty="0" smtClean="0"/>
                        <a:t> BW</a:t>
                      </a:r>
                      <a:endParaRPr lang="zh-CN" altLang="en-US" sz="1400" b="1" dirty="0"/>
                    </a:p>
                  </a:txBody>
                  <a:tcPr anchor="ctr"/>
                </a:tc>
                <a:tc>
                  <a:txBody>
                    <a:bodyPr/>
                    <a:lstStyle/>
                    <a:p>
                      <a:pPr algn="ctr"/>
                      <a:r>
                        <a:rPr lang="en-US" altLang="zh-CN" sz="1400" b="1" dirty="0" smtClean="0">
                          <a:solidFill>
                            <a:schemeClr val="tx1"/>
                          </a:solidFill>
                        </a:rPr>
                        <a:t>0.767</a:t>
                      </a:r>
                      <a:endParaRPr lang="zh-CN" altLang="en-US" sz="1400" b="1" dirty="0">
                        <a:solidFill>
                          <a:schemeClr val="tx1"/>
                        </a:solidFill>
                      </a:endParaRPr>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zh-CN" sz="1400" b="1" dirty="0" smtClean="0"/>
                        <a:t>0.384</a:t>
                      </a:r>
                      <a:endParaRPr lang="zh-CN" altLang="en-US" sz="1400" b="1" dirty="0" smtClean="0"/>
                    </a:p>
                  </a:txBody>
                  <a:tcPr anchor="ctr"/>
                </a:tc>
                <a:tc>
                  <a:txBody>
                    <a:bodyPr/>
                    <a:lstStyle/>
                    <a:p>
                      <a:pPr algn="ctr"/>
                      <a:r>
                        <a:rPr lang="en-US" altLang="zh-CN" sz="1400" b="1" dirty="0" smtClean="0">
                          <a:solidFill>
                            <a:schemeClr val="tx1"/>
                          </a:solidFill>
                        </a:rPr>
                        <a:t>0.186</a:t>
                      </a:r>
                      <a:endParaRPr lang="zh-CN" altLang="en-US" sz="1400" b="1" dirty="0">
                        <a:solidFill>
                          <a:schemeClr val="tx1"/>
                        </a:solidFill>
                      </a:endParaRPr>
                    </a:p>
                  </a:txBody>
                  <a:tcPr anchor="ctr"/>
                </a:tc>
                <a:tc>
                  <a:txBody>
                    <a:bodyPr/>
                    <a:lstStyle/>
                    <a:p>
                      <a:pPr algn="ctr"/>
                      <a:r>
                        <a:rPr lang="en-US" altLang="zh-CN" sz="1400" b="1" dirty="0" smtClean="0">
                          <a:solidFill>
                            <a:schemeClr val="tx1"/>
                          </a:solidFill>
                        </a:rPr>
                        <a:t>0.372</a:t>
                      </a:r>
                      <a:endParaRPr lang="zh-CN" altLang="en-US" sz="1400" b="1" dirty="0">
                        <a:solidFill>
                          <a:schemeClr val="tx1"/>
                        </a:solidFill>
                      </a:endParaRPr>
                    </a:p>
                  </a:txBody>
                  <a:tcPr anchor="ctr"/>
                </a:tc>
              </a:tr>
              <a:tr h="605691">
                <a:tc>
                  <a:txBody>
                    <a:bodyPr/>
                    <a:lstStyle/>
                    <a:p>
                      <a:pPr algn="l"/>
                      <a:r>
                        <a:rPr lang="en-US" altLang="zh-CN" sz="1400" b="1" dirty="0" smtClean="0"/>
                        <a:t>Null-to-Null BW</a:t>
                      </a:r>
                      <a:endParaRPr lang="zh-CN" altLang="en-US" sz="1400" b="1" dirty="0"/>
                    </a:p>
                  </a:txBody>
                  <a:tcPr anchor="ctr"/>
                </a:tc>
                <a:tc>
                  <a:txBody>
                    <a:bodyPr/>
                    <a:lstStyle/>
                    <a:p>
                      <a:pPr algn="ctr"/>
                      <a:r>
                        <a:rPr lang="en-US" altLang="zh-CN" sz="1400" b="1" dirty="0" smtClean="0"/>
                        <a:t> 0.667</a:t>
                      </a:r>
                      <a:endParaRPr lang="zh-CN" altLang="en-US" sz="1400" b="1" dirty="0"/>
                    </a:p>
                  </a:txBody>
                  <a:tcPr anchor="ctr"/>
                </a:tc>
                <a:tc>
                  <a:txBody>
                    <a:bodyPr/>
                    <a:lstStyle/>
                    <a:p>
                      <a:pPr algn="ctr"/>
                      <a:r>
                        <a:rPr lang="en-US" altLang="zh-CN" sz="1400" b="1" dirty="0" smtClean="0"/>
                        <a:t>0.333</a:t>
                      </a:r>
                      <a:endParaRPr lang="zh-CN" altLang="en-US" sz="1400" b="1" baseline="30000" dirty="0"/>
                    </a:p>
                  </a:txBody>
                  <a:tcPr anchor="ctr"/>
                </a:tc>
                <a:tc>
                  <a:txBody>
                    <a:bodyPr/>
                    <a:lstStyle/>
                    <a:p>
                      <a:pPr algn="ctr"/>
                      <a:r>
                        <a:rPr lang="en-US" altLang="zh-CN" sz="1400" b="1" dirty="0" smtClean="0"/>
                        <a:t>0.5</a:t>
                      </a:r>
                      <a:endParaRPr lang="zh-CN" altLang="en-US" sz="1400" b="1" dirty="0"/>
                    </a:p>
                  </a:txBody>
                  <a:tcPr anchor="ctr"/>
                </a:tc>
                <a:tc>
                  <a:txBody>
                    <a:bodyPr/>
                    <a:lstStyle/>
                    <a:p>
                      <a:pPr algn="ctr"/>
                      <a:r>
                        <a:rPr lang="en-US" altLang="zh-CN" sz="1400" b="1" dirty="0" smtClean="0"/>
                        <a:t>1</a:t>
                      </a:r>
                      <a:endParaRPr lang="zh-CN" altLang="en-US" sz="1400" b="1" dirty="0"/>
                    </a:p>
                  </a:txBody>
                  <a:tcPr anchor="ctr"/>
                </a:tc>
              </a:tr>
              <a:tr h="34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t>30dB BW</a:t>
                      </a:r>
                      <a:endParaRPr lang="zh-CN" altLang="en-US" sz="1400" b="1" dirty="0" smtClean="0"/>
                    </a:p>
                  </a:txBody>
                  <a:tcPr anchor="ctr"/>
                </a:tc>
                <a:tc>
                  <a:txBody>
                    <a:bodyPr/>
                    <a:lstStyle/>
                    <a:p>
                      <a:pPr algn="ctr"/>
                      <a:r>
                        <a:rPr lang="en-US" altLang="zh-CN" sz="1400" b="1" dirty="0" smtClean="0"/>
                        <a:t>0.438</a:t>
                      </a:r>
                      <a:endParaRPr lang="zh-CN" altLang="en-US" sz="1400" b="1" dirty="0"/>
                    </a:p>
                  </a:txBody>
                  <a:tcPr anchor="ctr"/>
                </a:tc>
                <a:tc>
                  <a:txBody>
                    <a:bodyPr/>
                    <a:lstStyle/>
                    <a:p>
                      <a:pPr algn="ctr"/>
                      <a:r>
                        <a:rPr lang="en-US" altLang="zh-CN" sz="1400" b="1" dirty="0" smtClean="0"/>
                        <a:t>0.352</a:t>
                      </a:r>
                      <a:endParaRPr lang="zh-CN" altLang="en-US" sz="1400" b="1" dirty="0"/>
                    </a:p>
                  </a:txBody>
                  <a:tcPr anchor="ctr"/>
                </a:tc>
                <a:tc>
                  <a:txBody>
                    <a:bodyPr/>
                    <a:lstStyle/>
                    <a:p>
                      <a:pPr algn="ctr"/>
                      <a:r>
                        <a:rPr lang="en-US" altLang="zh-CN" sz="1400" b="1" dirty="0" smtClean="0"/>
                        <a:t>0.052</a:t>
                      </a:r>
                      <a:endParaRPr lang="zh-CN" altLang="en-US" sz="1400" b="1" dirty="0"/>
                    </a:p>
                  </a:txBody>
                  <a:tcPr anchor="ctr"/>
                </a:tc>
                <a:tc>
                  <a:txBody>
                    <a:bodyPr/>
                    <a:lstStyle/>
                    <a:p>
                      <a:pPr algn="ctr"/>
                      <a:r>
                        <a:rPr lang="en-US" altLang="zh-CN" sz="1400" b="1" dirty="0" smtClean="0"/>
                        <a:t>0.104</a:t>
                      </a:r>
                      <a:endParaRPr lang="zh-CN" altLang="en-US" sz="1400" b="1" dirty="0"/>
                    </a:p>
                  </a:txBody>
                  <a:tcPr anchor="ctr"/>
                </a:tc>
              </a:tr>
            </a:tbl>
          </a:graphicData>
        </a:graphic>
      </p:graphicFrame>
      <p:graphicFrame>
        <p:nvGraphicFramePr>
          <p:cNvPr id="12" name="Object 23"/>
          <p:cNvGraphicFramePr>
            <a:graphicFrameLocks noChangeAspect="1"/>
          </p:cNvGraphicFramePr>
          <p:nvPr/>
        </p:nvGraphicFramePr>
        <p:xfrm>
          <a:off x="5072066" y="2813051"/>
          <a:ext cx="1403350" cy="466725"/>
        </p:xfrm>
        <a:graphic>
          <a:graphicData uri="http://schemas.openxmlformats.org/presentationml/2006/ole">
            <p:oleObj spid="_x0000_s28674" name="Formula" r:id="rId4" imgW="962660" imgH="322580" progId="">
              <p:embed/>
            </p:oleObj>
          </a:graphicData>
        </a:graphic>
      </p:graphicFrame>
      <p:sp>
        <p:nvSpPr>
          <p:cNvPr id="13" name="Text Box 8"/>
          <p:cNvSpPr txBox="1">
            <a:spLocks noChangeArrowheads="1"/>
          </p:cNvSpPr>
          <p:nvPr/>
        </p:nvSpPr>
        <p:spPr bwMode="auto">
          <a:xfrm>
            <a:off x="6500812" y="2527299"/>
            <a:ext cx="2643188" cy="830263"/>
          </a:xfrm>
          <a:prstGeom prst="rect">
            <a:avLst/>
          </a:prstGeom>
          <a:noFill/>
          <a:ln w="9525">
            <a:noFill/>
            <a:miter lim="800000"/>
            <a:headEnd/>
            <a:tailEnd/>
          </a:ln>
        </p:spPr>
        <p:txBody>
          <a:bodyPr>
            <a:spAutoFit/>
          </a:bodyPr>
          <a:lstStyle/>
          <a:p>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 the data rate (bps)</a:t>
            </a:r>
          </a:p>
          <a:p>
            <a:r>
              <a:rPr lang="en-US" altLang="zh-CN" sz="1600" i="1" dirty="0">
                <a:latin typeface="Times New Roman" pitchFamily="18" charset="0"/>
                <a:cs typeface="Times New Roman" pitchFamily="18" charset="0"/>
              </a:rPr>
              <a:t>W</a:t>
            </a:r>
            <a:r>
              <a:rPr lang="en-US" altLang="zh-CN" sz="1600" dirty="0">
                <a:latin typeface="Times New Roman" pitchFamily="18" charset="0"/>
                <a:cs typeface="Times New Roman" pitchFamily="18" charset="0"/>
              </a:rPr>
              <a:t>: bandwidth occupied by the modulated RF signal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1"/>
          <p:cNvSpPr>
            <a:spLocks noGrp="1"/>
          </p:cNvSpPr>
          <p:nvPr>
            <p:ph type="dt" sz="half" idx="10"/>
          </p:nvPr>
        </p:nvSpPr>
        <p:spPr>
          <a:xfrm>
            <a:off x="685800" y="381000"/>
            <a:ext cx="1600200" cy="215444"/>
          </a:xfrm>
        </p:spPr>
        <p:txBody>
          <a:bodyPr/>
          <a:lstStyle/>
          <a:p>
            <a:r>
              <a:rPr lang="en-US" altLang="zh-CN" dirty="0" smtClean="0"/>
              <a:t>July, 2011</a:t>
            </a:r>
            <a:endParaRPr lang="en-US" altLang="zh-CN" dirty="0"/>
          </a:p>
        </p:txBody>
      </p:sp>
      <p:sp>
        <p:nvSpPr>
          <p:cNvPr id="5" name="页脚占位符 2"/>
          <p:cNvSpPr>
            <a:spLocks noGrp="1"/>
          </p:cNvSpPr>
          <p:nvPr>
            <p:ph type="ftr" sz="quarter" idx="11"/>
          </p:nvPr>
        </p:nvSpPr>
        <p:spPr>
          <a:xfrm>
            <a:off x="5486400" y="6475413"/>
            <a:ext cx="3124200" cy="184666"/>
          </a:xfrm>
        </p:spPr>
        <p:txBody>
          <a:bodyPr/>
          <a:lstStyle/>
          <a:p>
            <a:r>
              <a:rPr lang="en-US" altLang="ko-KR" dirty="0" err="1" smtClean="0">
                <a:ea typeface="굴림" pitchFamily="34" charset="-127"/>
              </a:rPr>
              <a:t>Inha</a:t>
            </a:r>
            <a:r>
              <a:rPr lang="en-US" altLang="ko-KR" dirty="0" smtClean="0">
                <a:ea typeface="굴림" pitchFamily="34" charset="-127"/>
              </a:rPr>
              <a:t> </a:t>
            </a:r>
            <a:r>
              <a:rPr lang="en-US" altLang="ko-KR" dirty="0" err="1" smtClean="0">
                <a:ea typeface="굴림" pitchFamily="34" charset="-127"/>
              </a:rPr>
              <a:t>Univ</a:t>
            </a:r>
            <a:r>
              <a:rPr lang="en-US" altLang="ko-KR" dirty="0" smtClean="0">
                <a:ea typeface="굴림" pitchFamily="34" charset="-127"/>
              </a:rPr>
              <a:t>/ETRI</a:t>
            </a:r>
            <a:endParaRPr lang="en-US" altLang="ko-KR" dirty="0">
              <a:ea typeface="굴림" pitchFamily="34" charset="-127"/>
            </a:endParaRPr>
          </a:p>
        </p:txBody>
      </p:sp>
      <p:sp>
        <p:nvSpPr>
          <p:cNvPr id="6" name="灯片编号占位符 3"/>
          <p:cNvSpPr>
            <a:spLocks noGrp="1"/>
          </p:cNvSpPr>
          <p:nvPr>
            <p:ph type="sldNum" sz="quarter" idx="12"/>
          </p:nvPr>
        </p:nvSpPr>
        <p:spPr/>
        <p:txBody>
          <a:bodyPr/>
          <a:lstStyle/>
          <a:p>
            <a:r>
              <a:rPr lang="en-US" altLang="zh-CN"/>
              <a:t>Slide </a:t>
            </a:r>
            <a:fld id="{F78F933F-1C51-4467-A359-29BF901AFB52}" type="slidenum">
              <a:rPr lang="en-US" altLang="zh-CN"/>
              <a:pPr/>
              <a:t>9</a:t>
            </a:fld>
            <a:endParaRPr lang="en-US" altLang="zh-CN"/>
          </a:p>
        </p:txBody>
      </p:sp>
      <p:sp>
        <p:nvSpPr>
          <p:cNvPr id="27651" name="Rectangle 3"/>
          <p:cNvSpPr>
            <a:spLocks noChangeArrowheads="1"/>
          </p:cNvSpPr>
          <p:nvPr/>
        </p:nvSpPr>
        <p:spPr bwMode="auto">
          <a:xfrm>
            <a:off x="152400" y="609600"/>
            <a:ext cx="8991600" cy="646331"/>
          </a:xfrm>
          <a:prstGeom prst="rect">
            <a:avLst/>
          </a:prstGeom>
          <a:noFill/>
          <a:ln w="12700">
            <a:noFill/>
            <a:miter lim="800000"/>
            <a:headEnd type="none" w="sm" len="sm"/>
            <a:tailEnd type="none" w="sm" len="sm"/>
          </a:ln>
          <a:effectLst/>
        </p:spPr>
        <p:txBody>
          <a:bodyPr wrap="square">
            <a:spAutoFit/>
          </a:bodyPr>
          <a:lstStyle/>
          <a:p>
            <a:pPr algn="ctr">
              <a:defRPr/>
            </a:pPr>
            <a:r>
              <a:rPr lang="en-US" altLang="zh-CN" sz="3600" dirty="0">
                <a:solidFill>
                  <a:srgbClr val="0066FF"/>
                </a:solidFill>
                <a:latin typeface="+mj-lt"/>
              </a:rPr>
              <a:t>Modulation and Date rates </a:t>
            </a:r>
            <a:r>
              <a:rPr lang="en-US" altLang="zh-CN" sz="3600" dirty="0" smtClean="0">
                <a:solidFill>
                  <a:srgbClr val="0066FF"/>
                </a:solidFill>
                <a:latin typeface="+mj-lt"/>
              </a:rPr>
              <a:t>(3)</a:t>
            </a:r>
          </a:p>
        </p:txBody>
      </p:sp>
      <p:sp>
        <p:nvSpPr>
          <p:cNvPr id="7" name="内容占位符 2"/>
          <p:cNvSpPr txBox="1">
            <a:spLocks/>
          </p:cNvSpPr>
          <p:nvPr/>
        </p:nvSpPr>
        <p:spPr>
          <a:xfrm>
            <a:off x="357188" y="1214422"/>
            <a:ext cx="8572530"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Application data rate of less than 40 </a:t>
            </a:r>
            <a:r>
              <a:rPr kumimoji="0" lang="en-US" altLang="zh-CN" sz="2400" b="1" i="0" u="none" strike="noStrike" kern="0" cap="none" spc="0" normalizeH="0" baseline="0" noProof="0" dirty="0" err="1" smtClean="0">
                <a:ln>
                  <a:noFill/>
                </a:ln>
                <a:solidFill>
                  <a:schemeClr val="tx1"/>
                </a:solidFill>
                <a:effectLst/>
                <a:uLnTx/>
                <a:uFillTx/>
                <a:latin typeface="+mn-lt"/>
                <a:ea typeface="+mn-ea"/>
                <a:cs typeface="+mn-cs"/>
              </a:rPr>
              <a:t>kbits</a:t>
            </a:r>
            <a:r>
              <a:rPr kumimoji="0" lang="en-US" altLang="zh-CN" sz="2400" b="1" i="0" u="none" strike="noStrike" kern="0" cap="none" spc="0" normalizeH="0" baseline="0" noProof="0" dirty="0" smtClean="0">
                <a:ln>
                  <a:noFill/>
                </a:ln>
                <a:solidFill>
                  <a:schemeClr val="tx1"/>
                </a:solidFill>
                <a:effectLst/>
                <a:uLnTx/>
                <a:uFillTx/>
                <a:latin typeface="+mn-lt"/>
                <a:ea typeface="+mn-ea"/>
                <a:cs typeface="+mn-cs"/>
              </a:rPr>
              <a:t> per second</a:t>
            </a:r>
            <a:endParaRPr kumimoji="0" lang="zh-CN" alt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a:t>
            </a:r>
          </a:p>
        </p:txBody>
      </p:sp>
      <p:sp>
        <p:nvSpPr>
          <p:cNvPr id="8" name="TextBox 12"/>
          <p:cNvSpPr txBox="1">
            <a:spLocks noChangeArrowheads="1"/>
          </p:cNvSpPr>
          <p:nvPr/>
        </p:nvSpPr>
        <p:spPr bwMode="auto">
          <a:xfrm>
            <a:off x="5786446" y="3143248"/>
            <a:ext cx="3191899" cy="2492990"/>
          </a:xfrm>
          <a:prstGeom prst="rect">
            <a:avLst/>
          </a:prstGeom>
          <a:noFill/>
          <a:ln w="9525">
            <a:noFill/>
            <a:miter lim="800000"/>
            <a:headEnd/>
            <a:tailEnd/>
          </a:ln>
        </p:spPr>
        <p:txBody>
          <a:bodyPr wrap="none">
            <a:spAutoFit/>
          </a:bodyPr>
          <a:lstStyle/>
          <a:p>
            <a:pPr>
              <a:buFont typeface="Arial" pitchFamily="34" charset="0"/>
              <a:buChar char="•"/>
            </a:pPr>
            <a:endParaRPr lang="en-US" altLang="zh-CN" dirty="0" smtClean="0">
              <a:solidFill>
                <a:srgbClr val="0070C0"/>
              </a:solidFill>
              <a:latin typeface="Calibri" pitchFamily="34" charset="0"/>
            </a:endParaRPr>
          </a:p>
          <a:p>
            <a:pPr>
              <a:buFont typeface="Arial" pitchFamily="34" charset="0"/>
              <a:buChar char="•"/>
            </a:pPr>
            <a:r>
              <a:rPr lang="en-US" altLang="zh-CN" sz="1800" dirty="0" smtClean="0">
                <a:solidFill>
                  <a:srgbClr val="0070C0"/>
                </a:solidFill>
                <a:cs typeface="Times New Roman" pitchFamily="18" charset="0"/>
              </a:rPr>
              <a:t>PSK </a:t>
            </a:r>
            <a:r>
              <a:rPr lang="en-US" altLang="zh-CN" sz="1800" dirty="0">
                <a:solidFill>
                  <a:srgbClr val="0070C0"/>
                </a:solidFill>
                <a:cs typeface="Times New Roman" pitchFamily="18" charset="0"/>
              </a:rPr>
              <a:t>outperforms </a:t>
            </a:r>
            <a:r>
              <a:rPr lang="en-US" altLang="zh-CN" sz="1800" dirty="0" smtClean="0">
                <a:solidFill>
                  <a:srgbClr val="0070C0"/>
                </a:solidFill>
                <a:cs typeface="Times New Roman" pitchFamily="18" charset="0"/>
              </a:rPr>
              <a:t>FSK/OOK;</a:t>
            </a:r>
          </a:p>
          <a:p>
            <a:pPr>
              <a:buFont typeface="Arial" pitchFamily="34" charset="0"/>
              <a:buChar char="•"/>
            </a:pPr>
            <a:endParaRPr lang="en-US" altLang="zh-CN" sz="1800" dirty="0" smtClean="0">
              <a:solidFill>
                <a:srgbClr val="0070C0"/>
              </a:solidFill>
              <a:cs typeface="Times New Roman" pitchFamily="18" charset="0"/>
            </a:endParaRPr>
          </a:p>
          <a:p>
            <a:pPr>
              <a:buFont typeface="Arial" pitchFamily="34" charset="0"/>
              <a:buChar char="•"/>
            </a:pPr>
            <a:r>
              <a:rPr lang="en-US" altLang="zh-CN" sz="1800" dirty="0" smtClean="0">
                <a:solidFill>
                  <a:srgbClr val="0070C0"/>
                </a:solidFill>
                <a:cs typeface="Times New Roman" pitchFamily="18" charset="0"/>
              </a:rPr>
              <a:t> </a:t>
            </a:r>
            <a:r>
              <a:rPr lang="en-US" altLang="zh-CN" sz="1800" dirty="0">
                <a:solidFill>
                  <a:srgbClr val="0070C0"/>
                </a:solidFill>
                <a:cs typeface="Times New Roman" pitchFamily="18" charset="0"/>
              </a:rPr>
              <a:t>Processing gain loss is large </a:t>
            </a:r>
          </a:p>
          <a:p>
            <a:r>
              <a:rPr lang="en-US" altLang="zh-CN" sz="1800" dirty="0">
                <a:solidFill>
                  <a:srgbClr val="0070C0"/>
                </a:solidFill>
                <a:cs typeface="Times New Roman" pitchFamily="18" charset="0"/>
              </a:rPr>
              <a:t>due to non-coherent reception;</a:t>
            </a:r>
          </a:p>
          <a:p>
            <a:pPr>
              <a:buFont typeface="Arial" pitchFamily="34" charset="0"/>
              <a:buChar char="•"/>
            </a:pPr>
            <a:endParaRPr lang="en-US" altLang="zh-CN" sz="1800" dirty="0" smtClean="0">
              <a:solidFill>
                <a:srgbClr val="0070C0"/>
              </a:solidFill>
              <a:cs typeface="Times New Roman" pitchFamily="18" charset="0"/>
            </a:endParaRPr>
          </a:p>
          <a:p>
            <a:pPr>
              <a:buFont typeface="Arial" pitchFamily="34" charset="0"/>
              <a:buChar char="•"/>
            </a:pPr>
            <a:r>
              <a:rPr lang="en-US" altLang="zh-CN" sz="1800" dirty="0" smtClean="0">
                <a:solidFill>
                  <a:srgbClr val="0070C0"/>
                </a:solidFill>
                <a:cs typeface="Times New Roman" pitchFamily="18" charset="0"/>
              </a:rPr>
              <a:t>Under coherent reception</a:t>
            </a:r>
          </a:p>
          <a:p>
            <a:r>
              <a:rPr lang="en-US" altLang="zh-CN" sz="1800" dirty="0" smtClean="0">
                <a:solidFill>
                  <a:srgbClr val="0070C0"/>
                </a:solidFill>
                <a:cs typeface="Times New Roman" pitchFamily="18" charset="0"/>
              </a:rPr>
              <a:t> OQPSK, MSK and BPSK have </a:t>
            </a:r>
          </a:p>
          <a:p>
            <a:r>
              <a:rPr lang="en-US" altLang="zh-CN" sz="1800" dirty="0" smtClean="0">
                <a:solidFill>
                  <a:srgbClr val="0070C0"/>
                </a:solidFill>
                <a:cs typeface="Times New Roman" pitchFamily="18" charset="0"/>
              </a:rPr>
              <a:t>the same performance</a:t>
            </a:r>
            <a:endParaRPr lang="zh-CN" altLang="en-US" sz="1800" dirty="0">
              <a:solidFill>
                <a:srgbClr val="0070C0"/>
              </a:solidFill>
              <a:cs typeface="Times New Roman" pitchFamily="18" charset="0"/>
            </a:endParaRPr>
          </a:p>
        </p:txBody>
      </p:sp>
      <p:pic>
        <p:nvPicPr>
          <p:cNvPr id="9" name="Picture 8"/>
          <p:cNvPicPr>
            <a:picLocks noChangeAspect="1" noChangeArrowheads="1"/>
          </p:cNvPicPr>
          <p:nvPr/>
        </p:nvPicPr>
        <p:blipFill>
          <a:blip r:embed="rId2" cstate="print"/>
          <a:srcRect l="3638" t="3109" r="5435" b="2072"/>
          <a:stretch>
            <a:fillRect/>
          </a:stretch>
        </p:blipFill>
        <p:spPr bwMode="auto">
          <a:xfrm>
            <a:off x="142876" y="1794480"/>
            <a:ext cx="5786446" cy="47063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172</TotalTime>
  <Words>1148</Words>
  <Application>Microsoft Office PowerPoint</Application>
  <PresentationFormat>On-screen Show (4:3)</PresentationFormat>
  <Paragraphs>253</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IEEE-P802_15</vt:lpstr>
      <vt:lpstr>Formula</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cp:keywords/>
  <dc:description>&lt;doc#&gt;</dc:description>
  <cp:lastModifiedBy>Thao</cp:lastModifiedBy>
  <cp:revision>52</cp:revision>
  <cp:lastPrinted>1998-02-10T13:28:06Z</cp:lastPrinted>
  <dcterms:created xsi:type="dcterms:W3CDTF">2011-07-15T22:39:14Z</dcterms:created>
  <dcterms:modified xsi:type="dcterms:W3CDTF">2011-07-22T00:24:31Z</dcterms:modified>
</cp:coreProperties>
</file>