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9" r:id="rId2"/>
    <p:sldId id="260" r:id="rId3"/>
    <p:sldId id="269" r:id="rId4"/>
    <p:sldId id="261" r:id="rId5"/>
    <p:sldId id="262" r:id="rId6"/>
    <p:sldId id="263" r:id="rId7"/>
    <p:sldId id="264" r:id="rId8"/>
    <p:sldId id="265" r:id="rId9"/>
    <p:sldId id="266" r:id="rId10"/>
    <p:sldId id="267" r:id="rId11"/>
    <p:sldId id="268" r:id="rId12"/>
    <p:sldId id="270" r:id="rId13"/>
    <p:sldId id="271"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smtClean="0">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smtClean="0">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smtClean="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smtClean="0">
                <a:ea typeface="굴림" charset="-127"/>
              </a:defRPr>
            </a:lvl1pPr>
          </a:lstStyle>
          <a:p>
            <a:pPr>
              <a:defRPr/>
            </a:pPr>
            <a:r>
              <a:rPr lang="en-US" altLang="ko-KR"/>
              <a:t>Page </a:t>
            </a:r>
            <a:fld id="{872F5E41-D44A-438E-96E8-39C4FCCE3AA0}"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smtClean="0">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smtClean="0">
                <a:ea typeface="굴림" charset="-127"/>
              </a:defRPr>
            </a:lvl1pPr>
          </a:lstStyle>
          <a:p>
            <a:pPr>
              <a:defRPr/>
            </a:pPr>
            <a:r>
              <a:rPr lang="en-US" altLang="ko-KR"/>
              <a:t>&lt;month year&gt;</a:t>
            </a:r>
          </a:p>
        </p:txBody>
      </p:sp>
      <p:sp>
        <p:nvSpPr>
          <p:cNvPr id="15364"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smtClean="0">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mtClean="0">
                <a:ea typeface="굴림" charset="-127"/>
              </a:defRPr>
            </a:lvl1pPr>
          </a:lstStyle>
          <a:p>
            <a:pPr>
              <a:defRPr/>
            </a:pPr>
            <a:r>
              <a:rPr lang="en-US" altLang="ko-KR"/>
              <a:t>Page </a:t>
            </a:r>
            <a:fld id="{A858B9C1-518D-40A8-AD2E-C7B3DB6EA306}"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EE7CF3B3-257B-4D18-B581-053A8E99E667}"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800427E3-A781-4304-836C-AFB8F2C0BD59}"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6C6730FD-4A31-4F19-A38C-20DF40BA791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660E4D67-DDC5-4C30-B22D-700DFA7FF889}"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699CDF18-52AF-4DE5-81A7-BB2669B1E18C}"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a:t>&lt;author&gt;, &lt;company&gt;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8EDED285-9481-44EB-84C5-34A767C40E83}"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&lt;month year&gt;</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a:t>&lt;author&gt;, &lt;company&gt;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89736EF8-DFAC-427D-A378-D454A5DC7738}"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&lt;month year&gt;</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a:t>&lt;author&gt;, &lt;company&gt;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E0B274BB-63DF-4E96-BE92-B4792BB62E43}"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a:t>&lt;month year&gt;</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ko-KR"/>
              <a:t>&lt;author&gt;, &lt;company&gt;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9C17042B-E3EE-4AAA-81D1-6CF1B0349DDE}"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a:t>&lt;author&gt;, &lt;company&gt;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CFDC41A6-C676-4166-B184-C119CB10E851}"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ko-KR" altLang="en-US" noProof="0" smtClean="0"/>
              <a:t>그림을 추가하려면 아이콘을 클릭하십시오</a:t>
            </a:r>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a:t>&lt;author&gt;, &lt;company&gt;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D7565011-F824-4A83-A8E8-C2DF4B35ACD8}"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endParaRPr lang="en-US" altLang="ko-KR" smtClean="0"/>
          </a:p>
        </p:txBody>
      </p:sp>
      <p:sp>
        <p:nvSpPr>
          <p:cNvPr id="307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ltLang="ko-KR"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charset="-127"/>
              </a:defRPr>
            </a:lvl1pPr>
          </a:lstStyle>
          <a:p>
            <a:pPr>
              <a:defRPr/>
            </a:pPr>
            <a:r>
              <a:rPr lang="en-US" altLang="ko-KR"/>
              <a:t>&lt;month year&gt;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ea typeface="굴림" charset="-127"/>
              </a:defRPr>
            </a:lvl1pPr>
          </a:lstStyle>
          <a:p>
            <a:pPr>
              <a:defRPr/>
            </a:pPr>
            <a:r>
              <a:rPr lang="en-US" altLang="ko-KR"/>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ea typeface="굴림" charset="-127"/>
              </a:defRPr>
            </a:lvl1pPr>
          </a:lstStyle>
          <a:p>
            <a:pPr>
              <a:defRPr/>
            </a:pPr>
            <a:r>
              <a:rPr lang="en-US" altLang="ko-KR"/>
              <a:t>Slide </a:t>
            </a:r>
            <a:fld id="{DCF5696B-01AD-4C4C-8E6C-C6F2C562C5FF}" type="slidenum">
              <a:rPr lang="en-US" altLang="ko-KR"/>
              <a:pPr>
                <a:defRPr/>
              </a:pPr>
              <a:t>‹#›</a:t>
            </a:fld>
            <a:endParaRPr lang="en-US" altLang="ko-KR"/>
          </a:p>
        </p:txBody>
      </p:sp>
      <p:sp>
        <p:nvSpPr>
          <p:cNvPr id="1031" name="Rectangle 7"/>
          <p:cNvSpPr>
            <a:spLocks noChangeArrowheads="1"/>
          </p:cNvSpPr>
          <p:nvPr/>
        </p:nvSpPr>
        <p:spPr bwMode="auto">
          <a:xfrm>
            <a:off x="4495800" y="396875"/>
            <a:ext cx="3962400" cy="212725"/>
          </a:xfrm>
          <a:prstGeom prst="rect">
            <a:avLst/>
          </a:prstGeom>
          <a:noFill/>
          <a:ln w="9525">
            <a:noFill/>
            <a:miter lim="800000"/>
            <a:headEnd/>
            <a:tailEnd/>
          </a:ln>
          <a:effectLst/>
        </p:spPr>
        <p:txBody>
          <a:bodyPr lIns="0" tIns="0" rIns="0" bIns="0" anchor="b">
            <a:spAutoFit/>
          </a:bodyPr>
          <a:lstStyle/>
          <a:p>
            <a:pPr lvl="4" algn="r">
              <a:defRPr/>
            </a:pPr>
            <a:r>
              <a:rPr lang="en-US" altLang="ko-KR" sz="1400" b="1">
                <a:ea typeface="굴림" charset="-127"/>
              </a:rPr>
              <a:t>doc.: IEEE 802.15-&lt;doc#&gt;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oleObject" Target="../embeddings/oleObject3.bin"/><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날짜 개체 틀 1"/>
          <p:cNvSpPr>
            <a:spLocks noGrp="1"/>
          </p:cNvSpPr>
          <p:nvPr>
            <p:ph type="dt" sz="quarter" idx="10"/>
          </p:nvPr>
        </p:nvSpPr>
        <p:spPr>
          <a:xfrm>
            <a:off x="685800" y="377825"/>
            <a:ext cx="1600200" cy="215900"/>
          </a:xfrm>
          <a:noFill/>
        </p:spPr>
        <p:txBody>
          <a:bodyPr/>
          <a:lstStyle/>
          <a:p>
            <a:r>
              <a:rPr lang="en-US" altLang="ko-KR">
                <a:ea typeface="굴림" pitchFamily="50" charset="-127"/>
              </a:rPr>
              <a:t>&lt;July 2011&gt;</a:t>
            </a:r>
          </a:p>
        </p:txBody>
      </p:sp>
      <p:sp>
        <p:nvSpPr>
          <p:cNvPr id="4099" name="바닥글 개체 틀 2"/>
          <p:cNvSpPr>
            <a:spLocks noGrp="1"/>
          </p:cNvSpPr>
          <p:nvPr>
            <p:ph type="ftr" sz="quarter" idx="11"/>
          </p:nvPr>
        </p:nvSpPr>
        <p:spPr>
          <a:xfrm>
            <a:off x="5486400" y="6475413"/>
            <a:ext cx="3124200" cy="184150"/>
          </a:xfrm>
          <a:noFill/>
        </p:spPr>
        <p:txBody>
          <a:bodyPr/>
          <a:lstStyle/>
          <a:p>
            <a:r>
              <a:rPr lang="en-US" altLang="ko-KR">
                <a:ea typeface="굴림" pitchFamily="50" charset="-127"/>
              </a:rPr>
              <a:t>&lt;hsoolee, jdhuh, kskwak&gt;, &lt;ETRI, Inha Univ.&gt;</a:t>
            </a:r>
          </a:p>
        </p:txBody>
      </p:sp>
      <p:sp>
        <p:nvSpPr>
          <p:cNvPr id="4100" name="슬라이드 번호 개체 틀 3"/>
          <p:cNvSpPr>
            <a:spLocks noGrp="1"/>
          </p:cNvSpPr>
          <p:nvPr>
            <p:ph type="sldNum" sz="quarter" idx="12"/>
          </p:nvPr>
        </p:nvSpPr>
        <p:spPr>
          <a:noFill/>
        </p:spPr>
        <p:txBody>
          <a:bodyPr/>
          <a:lstStyle/>
          <a:p>
            <a:r>
              <a:rPr lang="en-US" altLang="ko-KR">
                <a:ea typeface="굴림" pitchFamily="50" charset="-127"/>
              </a:rPr>
              <a:t>Slide </a:t>
            </a:r>
            <a:fld id="{380906EB-C795-4FFE-8F1B-3267C0E9C629}" type="slidenum">
              <a:rPr lang="en-US" altLang="ko-KR">
                <a:ea typeface="굴림" pitchFamily="50" charset="-127"/>
              </a:rPr>
              <a:pPr/>
              <a:t>1</a:t>
            </a:fld>
            <a:endParaRPr lang="en-US" altLang="ko-KR">
              <a:ea typeface="굴림" pitchFamily="50" charset="-127"/>
            </a:endParaRPr>
          </a:p>
        </p:txBody>
      </p:sp>
      <p:sp>
        <p:nvSpPr>
          <p:cNvPr id="27651" name="Rectangle 3"/>
          <p:cNvSpPr>
            <a:spLocks noChangeArrowheads="1"/>
          </p:cNvSpPr>
          <p:nvPr/>
        </p:nvSpPr>
        <p:spPr bwMode="auto">
          <a:xfrm>
            <a:off x="152400" y="609600"/>
            <a:ext cx="8991600" cy="4770438"/>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a:solidFill>
                <a:schemeClr val="tx2"/>
              </a:solidFill>
              <a:ea typeface="굴림" charset="-127"/>
            </a:endParaRPr>
          </a:p>
          <a:p>
            <a:pPr>
              <a:defRPr/>
            </a:pPr>
            <a:endParaRPr lang="en-US" altLang="ko-KR" sz="1600" dirty="0">
              <a:solidFill>
                <a:schemeClr val="tx2"/>
              </a:solidFill>
              <a:ea typeface="굴림" charset="-127"/>
            </a:endParaRPr>
          </a:p>
          <a:p>
            <a:pPr>
              <a:defRPr/>
            </a:pPr>
            <a:r>
              <a:rPr lang="en-US" altLang="ko-KR" sz="1600" b="1" dirty="0">
                <a:solidFill>
                  <a:schemeClr val="tx2"/>
                </a:solidFill>
                <a:ea typeface="굴림" charset="-127"/>
              </a:rPr>
              <a:t>Submission Title:</a:t>
            </a:r>
            <a:r>
              <a:rPr lang="en-US" altLang="ko-KR" sz="1600" dirty="0">
                <a:solidFill>
                  <a:schemeClr val="tx2"/>
                </a:solidFill>
                <a:ea typeface="굴림" charset="-127"/>
              </a:rPr>
              <a:t> [Preliminary PHY Technical Proposal for TG4k]	</a:t>
            </a:r>
          </a:p>
          <a:p>
            <a:pPr>
              <a:defRPr/>
            </a:pPr>
            <a:r>
              <a:rPr lang="en-US" altLang="ko-KR" sz="1600" b="1" dirty="0">
                <a:solidFill>
                  <a:schemeClr val="tx2"/>
                </a:solidFill>
                <a:ea typeface="굴림" charset="-127"/>
              </a:rPr>
              <a:t>Date Submitted</a:t>
            </a:r>
            <a:r>
              <a:rPr lang="en-US" altLang="ko-KR" sz="1600" b="1" dirty="0">
                <a:ea typeface="굴림" charset="-127"/>
              </a:rPr>
              <a:t>: </a:t>
            </a:r>
            <a:r>
              <a:rPr lang="en-US" altLang="ko-KR" sz="1600" dirty="0">
                <a:ea typeface="굴림" charset="-127"/>
              </a:rPr>
              <a:t>[July, 2011]	</a:t>
            </a:r>
          </a:p>
          <a:p>
            <a:pPr>
              <a:defRPr/>
            </a:pPr>
            <a:r>
              <a:rPr lang="en-US" altLang="ko-KR" sz="1600" b="1" dirty="0">
                <a:ea typeface="굴림" charset="-127"/>
              </a:rPr>
              <a:t>Source:</a:t>
            </a:r>
            <a:r>
              <a:rPr lang="en-US" altLang="ko-KR" sz="1600" dirty="0">
                <a:ea typeface="굴림" charset="-127"/>
              </a:rPr>
              <a:t> [</a:t>
            </a:r>
            <a:r>
              <a:rPr lang="en-US" altLang="ko-KR" sz="1600" dirty="0" err="1">
                <a:ea typeface="굴림" charset="-127"/>
              </a:rPr>
              <a:t>Hyungsoo</a:t>
            </a:r>
            <a:r>
              <a:rPr lang="en-US" altLang="ko-KR" sz="1600" dirty="0">
                <a:ea typeface="굴림" charset="-127"/>
              </a:rPr>
              <a:t> Lee, </a:t>
            </a:r>
            <a:r>
              <a:rPr lang="en-US" altLang="ko-KR" sz="1600" dirty="0" err="1">
                <a:ea typeface="굴림" charset="-127"/>
              </a:rPr>
              <a:t>Jaedoo</a:t>
            </a:r>
            <a:r>
              <a:rPr lang="en-US" altLang="ko-KR" sz="1600" dirty="0">
                <a:ea typeface="굴림" charset="-127"/>
              </a:rPr>
              <a:t> Huh, </a:t>
            </a:r>
            <a:r>
              <a:rPr lang="en-US" altLang="ko-KR" sz="1600" dirty="0" err="1">
                <a:ea typeface="굴림" charset="-127"/>
              </a:rPr>
              <a:t>Kyungsup</a:t>
            </a:r>
            <a:r>
              <a:rPr lang="en-US" altLang="ko-KR" sz="1600" dirty="0">
                <a:ea typeface="굴림" charset="-127"/>
              </a:rPr>
              <a:t> </a:t>
            </a:r>
            <a:r>
              <a:rPr lang="en-US" altLang="ko-KR" sz="1600" dirty="0" err="1">
                <a:ea typeface="굴림" charset="-127"/>
              </a:rPr>
              <a:t>Kwak</a:t>
            </a:r>
            <a:r>
              <a:rPr lang="en-US" altLang="ko-KR" sz="1600" dirty="0">
                <a:ea typeface="굴림" charset="-127"/>
              </a:rPr>
              <a:t>*] </a:t>
            </a:r>
          </a:p>
          <a:p>
            <a:pPr>
              <a:defRPr/>
            </a:pPr>
            <a:r>
              <a:rPr lang="en-US" altLang="ko-KR" sz="1600" b="1" dirty="0">
                <a:ea typeface="굴림" charset="-127"/>
              </a:rPr>
              <a:t>Company</a:t>
            </a:r>
            <a:r>
              <a:rPr lang="en-US" altLang="ko-KR" sz="1600" dirty="0">
                <a:ea typeface="굴림" charset="-127"/>
              </a:rPr>
              <a:t>: [ETRI, INHA univ.*]</a:t>
            </a:r>
          </a:p>
          <a:p>
            <a:pPr>
              <a:defRPr/>
            </a:pPr>
            <a:r>
              <a:rPr lang="en-US" altLang="ko-KR" sz="1600" dirty="0" smtClean="0">
                <a:ea typeface="굴림" charset="-127"/>
              </a:rPr>
              <a:t>  Address </a:t>
            </a:r>
            <a:r>
              <a:rPr lang="en-US" altLang="ko-KR" sz="1600" dirty="0">
                <a:ea typeface="굴림" charset="-127"/>
              </a:rPr>
              <a:t>[161 </a:t>
            </a:r>
            <a:r>
              <a:rPr lang="en-US" altLang="ko-KR" sz="1600" dirty="0" err="1">
                <a:ea typeface="굴림" charset="-127"/>
              </a:rPr>
              <a:t>Gajung-dong,Yuseong-gu</a:t>
            </a:r>
            <a:r>
              <a:rPr lang="en-US" altLang="ko-KR" sz="1600" dirty="0">
                <a:ea typeface="굴림" charset="-127"/>
              </a:rPr>
              <a:t>, </a:t>
            </a:r>
            <a:r>
              <a:rPr lang="en-US" altLang="ko-KR" sz="1600" dirty="0" err="1">
                <a:ea typeface="굴림" charset="-127"/>
              </a:rPr>
              <a:t>Daejeon</a:t>
            </a:r>
            <a:r>
              <a:rPr lang="en-US" altLang="ko-KR" sz="1600" dirty="0">
                <a:ea typeface="굴림" charset="-127"/>
              </a:rPr>
              <a:t>, Rep. Korea]</a:t>
            </a:r>
          </a:p>
          <a:p>
            <a:pPr>
              <a:defRPr/>
            </a:pPr>
            <a:r>
              <a:rPr lang="en-US" altLang="ko-KR" sz="1600" dirty="0" smtClean="0">
                <a:ea typeface="굴림" charset="-127"/>
              </a:rPr>
              <a:t>  Voice</a:t>
            </a:r>
            <a:r>
              <a:rPr lang="en-US" altLang="ko-KR" sz="1600" dirty="0">
                <a:ea typeface="굴림" charset="-127"/>
              </a:rPr>
              <a:t>:[+</a:t>
            </a:r>
            <a:r>
              <a:rPr lang="en-US" altLang="ko-KR" sz="1600" dirty="0" smtClean="0">
                <a:ea typeface="굴림" charset="-127"/>
              </a:rPr>
              <a:t>82-42-860-5625], </a:t>
            </a:r>
            <a:r>
              <a:rPr lang="en-US" altLang="ko-KR" sz="1600" dirty="0">
                <a:ea typeface="굴림" charset="-127"/>
              </a:rPr>
              <a:t>FAX: </a:t>
            </a:r>
            <a:r>
              <a:rPr lang="en-US" altLang="ko-KR" sz="1600" dirty="0" smtClean="0">
                <a:ea typeface="굴림" charset="-127"/>
              </a:rPr>
              <a:t>NA], </a:t>
            </a:r>
            <a:r>
              <a:rPr lang="en-US" altLang="ko-KR" sz="1600" dirty="0">
                <a:ea typeface="굴림" charset="-127"/>
              </a:rPr>
              <a:t>E-Mail:[hsulee@etri.re.kr</a:t>
            </a:r>
            <a:r>
              <a:rPr lang="en-US" altLang="ko-KR" sz="1600" dirty="0">
                <a:solidFill>
                  <a:schemeClr val="tx2"/>
                </a:solidFill>
                <a:ea typeface="굴림" charset="-127"/>
              </a:rPr>
              <a:t>]	</a:t>
            </a:r>
          </a:p>
          <a:p>
            <a:pPr>
              <a:spcBef>
                <a:spcPts val="600"/>
              </a:spcBef>
              <a:spcAft>
                <a:spcPts val="600"/>
              </a:spcAft>
              <a:defRPr/>
            </a:pPr>
            <a:r>
              <a:rPr lang="en-US" altLang="ko-KR" sz="1600" b="1" dirty="0">
                <a:solidFill>
                  <a:schemeClr val="tx2"/>
                </a:solidFill>
                <a:ea typeface="굴림" charset="-127"/>
              </a:rPr>
              <a:t>Re:</a:t>
            </a:r>
            <a:r>
              <a:rPr lang="en-US" altLang="ko-KR" sz="1600" dirty="0">
                <a:solidFill>
                  <a:schemeClr val="tx2"/>
                </a:solidFill>
                <a:ea typeface="굴림" charset="-127"/>
              </a:rPr>
              <a:t> []</a:t>
            </a:r>
          </a:p>
          <a:p>
            <a:pPr>
              <a:spcBef>
                <a:spcPts val="600"/>
              </a:spcBef>
              <a:spcAft>
                <a:spcPts val="600"/>
              </a:spcAft>
              <a:defRPr/>
            </a:pPr>
            <a:r>
              <a:rPr lang="en-US" altLang="ko-KR" sz="1600" b="1" dirty="0">
                <a:solidFill>
                  <a:schemeClr val="tx2"/>
                </a:solidFill>
                <a:ea typeface="굴림" charset="-127"/>
              </a:rPr>
              <a:t>Abstract:</a:t>
            </a:r>
            <a:r>
              <a:rPr lang="en-US" altLang="ko-KR" sz="1600" dirty="0">
                <a:solidFill>
                  <a:schemeClr val="tx2"/>
                </a:solidFill>
                <a:ea typeface="굴림" charset="-127"/>
              </a:rPr>
              <a:t>	[</a:t>
            </a:r>
            <a:r>
              <a:rPr lang="en-US" altLang="ja-JP" sz="1600" dirty="0">
                <a:ea typeface="Batang" pitchFamily="18" charset="-127"/>
                <a:cs typeface="Times New Roman" pitchFamily="18" charset="0"/>
              </a:rPr>
              <a:t>Requirements of ISM bands, Data rate, Sensitivity and Transmit Power for </a:t>
            </a:r>
            <a:r>
              <a:rPr lang="en-US" altLang="zh-CN" sz="1600" dirty="0">
                <a:ea typeface="Batang" pitchFamily="18" charset="-127"/>
                <a:cs typeface="Times New Roman" pitchFamily="18" charset="0"/>
              </a:rPr>
              <a:t>TG4k</a:t>
            </a:r>
            <a:r>
              <a:rPr lang="en-US" altLang="ko-KR" sz="1600" dirty="0">
                <a:solidFill>
                  <a:schemeClr val="tx2"/>
                </a:solidFill>
                <a:ea typeface="굴림" charset="-127"/>
              </a:rPr>
              <a:t>]</a:t>
            </a:r>
          </a:p>
          <a:p>
            <a:pPr>
              <a:spcBef>
                <a:spcPts val="600"/>
              </a:spcBef>
              <a:spcAft>
                <a:spcPts val="600"/>
              </a:spcAft>
              <a:defRPr/>
            </a:pPr>
            <a:r>
              <a:rPr lang="en-US" altLang="ko-KR" sz="1600" b="1" dirty="0">
                <a:solidFill>
                  <a:schemeClr val="tx2"/>
                </a:solidFill>
                <a:ea typeface="굴림" charset="-127"/>
              </a:rPr>
              <a:t>Purpose:</a:t>
            </a:r>
            <a:r>
              <a:rPr lang="en-US" altLang="ko-KR" sz="1600" dirty="0">
                <a:solidFill>
                  <a:schemeClr val="tx2"/>
                </a:solidFill>
                <a:ea typeface="굴림" charset="-127"/>
              </a:rPr>
              <a:t>	[</a:t>
            </a:r>
            <a:r>
              <a:rPr lang="en-US" altLang="ko-KR" sz="1600" dirty="0">
                <a:ea typeface="굴림" pitchFamily="50" charset="-127"/>
              </a:rPr>
              <a:t>To be considered in IEEE 802.15.4k</a:t>
            </a:r>
            <a:r>
              <a:rPr lang="en-US" altLang="ko-KR" sz="1600" dirty="0">
                <a:solidFill>
                  <a:schemeClr val="tx2"/>
                </a:solidFill>
                <a:ea typeface="굴림" charset="-127"/>
              </a:rPr>
              <a:t>]</a:t>
            </a:r>
          </a:p>
          <a:p>
            <a:pPr>
              <a:defRPr/>
            </a:pPr>
            <a:r>
              <a:rPr lang="en-US" altLang="ko-KR" sz="1600" b="1" dirty="0">
                <a:solidFill>
                  <a:schemeClr val="tx2"/>
                </a:solidFill>
                <a:ea typeface="굴림" charset="-127"/>
              </a:rPr>
              <a:t>Notice:</a:t>
            </a:r>
            <a:r>
              <a:rPr lang="en-US"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charset="-127"/>
              </a:rPr>
              <a:t>Release:</a:t>
            </a:r>
            <a:r>
              <a:rPr lang="en-US" altLang="ko-KR" sz="1600" dirty="0">
                <a:solidFill>
                  <a:schemeClr val="tx2"/>
                </a:solidFill>
                <a:ea typeface="굴림" charset="-127"/>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제목 1"/>
          <p:cNvSpPr>
            <a:spLocks noGrp="1"/>
          </p:cNvSpPr>
          <p:nvPr>
            <p:ph type="title"/>
          </p:nvPr>
        </p:nvSpPr>
        <p:spPr/>
        <p:txBody>
          <a:bodyPr/>
          <a:lstStyle/>
          <a:p>
            <a:r>
              <a:rPr lang="en-US" altLang="ko-KR" smtClean="0">
                <a:latin typeface="Arial" pitchFamily="34" charset="0"/>
                <a:ea typeface="굴림" pitchFamily="50" charset="-127"/>
              </a:rPr>
              <a:t>System Parameters(2)</a:t>
            </a:r>
            <a:endParaRPr lang="ko-KR" altLang="en-US" smtClean="0">
              <a:latin typeface="Arial" pitchFamily="34" charset="0"/>
              <a:ea typeface="굴림" pitchFamily="50" charset="-127"/>
            </a:endParaRPr>
          </a:p>
        </p:txBody>
      </p:sp>
      <p:sp>
        <p:nvSpPr>
          <p:cNvPr id="2053" name="내용 개체 틀 2"/>
          <p:cNvSpPr>
            <a:spLocks noGrp="1"/>
          </p:cNvSpPr>
          <p:nvPr>
            <p:ph idx="1"/>
          </p:nvPr>
        </p:nvSpPr>
        <p:spPr/>
        <p:txBody>
          <a:bodyPr/>
          <a:lstStyle/>
          <a:p>
            <a:r>
              <a:rPr lang="en-US" altLang="ko-KR" sz="2000" smtClean="0">
                <a:ea typeface="굴림" pitchFamily="50" charset="-127"/>
              </a:rPr>
              <a:t>FEC</a:t>
            </a:r>
          </a:p>
          <a:p>
            <a:pPr lvl="1"/>
            <a:r>
              <a:rPr lang="en-US" altLang="ko-KR" sz="1800" smtClean="0">
                <a:ea typeface="굴림" pitchFamily="50" charset="-127"/>
              </a:rPr>
              <a:t>BCH[63,51] code </a:t>
            </a:r>
          </a:p>
          <a:p>
            <a:pPr lvl="1"/>
            <a:r>
              <a:rPr lang="en-US" altLang="ko-KR" sz="1800" smtClean="0">
                <a:ea typeface="굴림" pitchFamily="50" charset="-127"/>
              </a:rPr>
              <a:t>Generator polynomial :  </a:t>
            </a:r>
          </a:p>
          <a:p>
            <a:pPr lvl="1"/>
            <a:r>
              <a:rPr lang="en-US" altLang="ko-KR" sz="1800" smtClean="0">
                <a:ea typeface="굴림" pitchFamily="50" charset="-127"/>
              </a:rPr>
              <a:t>Simple, low-complexity binary BCH code</a:t>
            </a:r>
          </a:p>
          <a:p>
            <a:r>
              <a:rPr lang="en-US" altLang="ko-KR" sz="2000" smtClean="0">
                <a:ea typeface="굴림" pitchFamily="50" charset="-127"/>
              </a:rPr>
              <a:t>Scrambling</a:t>
            </a:r>
          </a:p>
          <a:p>
            <a:pPr lvl="1"/>
            <a:r>
              <a:rPr lang="en-US" altLang="ko-KR" smtClean="0">
                <a:ea typeface="굴림" pitchFamily="50" charset="-127"/>
              </a:rPr>
              <a:t> </a:t>
            </a:r>
            <a:endParaRPr lang="en-US" altLang="ko-KR" sz="2200" smtClean="0">
              <a:ea typeface="굴림" pitchFamily="50" charset="-127"/>
            </a:endParaRPr>
          </a:p>
          <a:p>
            <a:r>
              <a:rPr lang="en-US" altLang="ko-KR" sz="2000" smtClean="0">
                <a:ea typeface="굴림" pitchFamily="50" charset="-127"/>
              </a:rPr>
              <a:t>Spreading and interleaving</a:t>
            </a:r>
          </a:p>
          <a:p>
            <a:pPr lvl="1"/>
            <a:r>
              <a:rPr lang="en-US" altLang="ko-KR" sz="1800" smtClean="0">
                <a:ea typeface="굴림" pitchFamily="50" charset="-127"/>
              </a:rPr>
              <a:t>Spreading is implemented by repeating the bits 4 times</a:t>
            </a:r>
          </a:p>
          <a:p>
            <a:endParaRPr lang="ko-KR" altLang="en-US" sz="2000" smtClean="0">
              <a:ea typeface="굴림" pitchFamily="50" charset="-127"/>
            </a:endParaRPr>
          </a:p>
        </p:txBody>
      </p:sp>
      <p:sp>
        <p:nvSpPr>
          <p:cNvPr id="2" name="Rectangle 7"/>
          <p:cNvSpPr>
            <a:spLocks noChangeArrowheads="1"/>
          </p:cNvSpPr>
          <p:nvPr/>
        </p:nvSpPr>
        <p:spPr bwMode="auto">
          <a:xfrm>
            <a:off x="0" y="0"/>
            <a:ext cx="9144000" cy="0"/>
          </a:xfrm>
          <a:prstGeom prst="rect">
            <a:avLst/>
          </a:prstGeom>
          <a:noFill/>
          <a:ln>
            <a:noFill/>
          </a:ln>
          <a:effectLst>
            <a:prstShdw prst="shdw17" dist="17961" dir="2700000">
              <a:schemeClr val="accent1">
                <a:gamma/>
                <a:shade val="60000"/>
                <a:invGamma/>
              </a:schemeClr>
            </a:prstShdw>
          </a:effectLst>
          <a:extLst>
            <a:ext uri="{909E8E84-426E-40DD-AFC4-6F175D3DCCD1}"/>
            <a:ext uri="{91240B29-F687-4F45-9708-019B960494DF}"/>
          </a:extLst>
        </p:spPr>
        <p:txBody>
          <a:bodyPr wrap="none" anchor="ctr">
            <a:spAutoFit/>
          </a:bodyPr>
          <a:lstStyle/>
          <a:p>
            <a:endParaRPr lang="ko-KR" altLang="en-US">
              <a:ea typeface="굴림" pitchFamily="50" charset="-127"/>
            </a:endParaRPr>
          </a:p>
        </p:txBody>
      </p:sp>
      <p:graphicFrame>
        <p:nvGraphicFramePr>
          <p:cNvPr id="2050" name="개체 2"/>
          <p:cNvGraphicFramePr>
            <a:graphicFrameLocks noChangeAspect="1"/>
          </p:cNvGraphicFramePr>
          <p:nvPr/>
        </p:nvGraphicFramePr>
        <p:xfrm>
          <a:off x="3657600" y="2606675"/>
          <a:ext cx="3398838" cy="365125"/>
        </p:xfrm>
        <a:graphic>
          <a:graphicData uri="http://schemas.openxmlformats.org/presentationml/2006/ole">
            <p:oleObj spid="_x0000_s2050" r:id="rId3" imgW="2120900" imgH="228600" progId="Equation.DSMT4">
              <p:embed/>
            </p:oleObj>
          </a:graphicData>
        </a:graphic>
      </p:graphicFrame>
      <p:sp>
        <p:nvSpPr>
          <p:cNvPr id="4" name="Rectangle 9"/>
          <p:cNvSpPr>
            <a:spLocks noChangeArrowheads="1"/>
          </p:cNvSpPr>
          <p:nvPr/>
        </p:nvSpPr>
        <p:spPr bwMode="auto">
          <a:xfrm>
            <a:off x="0" y="0"/>
            <a:ext cx="9144000" cy="0"/>
          </a:xfrm>
          <a:prstGeom prst="rect">
            <a:avLst/>
          </a:prstGeom>
          <a:noFill/>
          <a:ln>
            <a:noFill/>
          </a:ln>
          <a:effectLst>
            <a:prstShdw prst="shdw17" dist="17961" dir="2700000">
              <a:schemeClr val="accent1">
                <a:gamma/>
                <a:shade val="60000"/>
                <a:invGamma/>
              </a:schemeClr>
            </a:prstShdw>
          </a:effectLst>
          <a:extLst>
            <a:ext uri="{909E8E84-426E-40DD-AFC4-6F175D3DCCD1}"/>
            <a:ext uri="{91240B29-F687-4F45-9708-019B960494DF}"/>
          </a:extLst>
        </p:spPr>
        <p:txBody>
          <a:bodyPr wrap="none" anchor="ctr">
            <a:spAutoFit/>
          </a:bodyPr>
          <a:lstStyle/>
          <a:p>
            <a:endParaRPr lang="ko-KR" altLang="en-US">
              <a:ea typeface="굴림" pitchFamily="50" charset="-127"/>
            </a:endParaRPr>
          </a:p>
        </p:txBody>
      </p:sp>
      <p:pic>
        <p:nvPicPr>
          <p:cNvPr id="2056" name="Picture 10"/>
          <p:cNvPicPr>
            <a:picLocks noChangeAspect="1" noChangeArrowheads="1"/>
          </p:cNvPicPr>
          <p:nvPr/>
        </p:nvPicPr>
        <p:blipFill>
          <a:blip r:embed="rId4" cstate="print"/>
          <a:srcRect/>
          <a:stretch>
            <a:fillRect/>
          </a:stretch>
        </p:blipFill>
        <p:spPr bwMode="auto">
          <a:xfrm>
            <a:off x="1874838" y="4854575"/>
            <a:ext cx="4581525" cy="1366838"/>
          </a:xfrm>
          <a:prstGeom prst="rect">
            <a:avLst/>
          </a:prstGeom>
          <a:noFill/>
          <a:ln w="9525">
            <a:noFill/>
            <a:miter lim="800000"/>
            <a:headEnd/>
            <a:tailEnd/>
          </a:ln>
        </p:spPr>
      </p:pic>
      <p:graphicFrame>
        <p:nvGraphicFramePr>
          <p:cNvPr id="2051" name="개체 5"/>
          <p:cNvGraphicFramePr>
            <a:graphicFrameLocks noChangeAspect="1"/>
          </p:cNvGraphicFramePr>
          <p:nvPr/>
        </p:nvGraphicFramePr>
        <p:xfrm>
          <a:off x="1508125" y="3749675"/>
          <a:ext cx="2266950" cy="320675"/>
        </p:xfrm>
        <a:graphic>
          <a:graphicData uri="http://schemas.openxmlformats.org/presentationml/2006/ole">
            <p:oleObj spid="_x0000_s2051" r:id="rId5" imgW="1688367" imgH="241195" progId="Equation.DSMT4">
              <p:embed/>
            </p:oleObj>
          </a:graphicData>
        </a:graphic>
      </p:graphicFrame>
      <p:sp>
        <p:nvSpPr>
          <p:cNvPr id="2057" name="슬라이드 번호 개체 틀 3"/>
          <p:cNvSpPr>
            <a:spLocks noGrp="1"/>
          </p:cNvSpPr>
          <p:nvPr>
            <p:ph type="sldNum" sz="quarter" idx="12"/>
          </p:nvPr>
        </p:nvSpPr>
        <p:spPr>
          <a:xfrm>
            <a:off x="4344988" y="6475413"/>
            <a:ext cx="731837" cy="193675"/>
          </a:xfrm>
          <a:noFill/>
        </p:spPr>
        <p:txBody>
          <a:bodyPr wrap="square" anchor="b"/>
          <a:lstStyle/>
          <a:p>
            <a:pPr algn="l"/>
            <a:r>
              <a:rPr lang="en-US" altLang="ko-KR" sz="1400" b="1">
                <a:ea typeface="굴림" pitchFamily="50" charset="-127"/>
              </a:rPr>
              <a:t>Slide </a:t>
            </a:r>
            <a:fld id="{431E513D-8A6B-45D9-99CC-C2CCDD35A665}" type="slidenum">
              <a:rPr lang="en-US" altLang="ko-KR" sz="1400" b="1">
                <a:ea typeface="굴림" pitchFamily="50" charset="-127"/>
              </a:rPr>
              <a:pPr algn="l"/>
              <a:t>10</a:t>
            </a:fld>
            <a:endParaRPr lang="en-US" altLang="ko-KR" sz="1400" b="1">
              <a:ea typeface="굴림" pitchFamily="50" charset="-127"/>
            </a:endParaRPr>
          </a:p>
        </p:txBody>
      </p:sp>
      <p:sp>
        <p:nvSpPr>
          <p:cNvPr id="2058" name="바닥글 개체 틀 2"/>
          <p:cNvSpPr>
            <a:spLocks noGrp="1"/>
          </p:cNvSpPr>
          <p:nvPr>
            <p:ph type="ftr" sz="quarter" idx="11"/>
          </p:nvPr>
        </p:nvSpPr>
        <p:spPr>
          <a:xfrm>
            <a:off x="5486400" y="6475413"/>
            <a:ext cx="3124200" cy="184150"/>
          </a:xfrm>
          <a:noFill/>
        </p:spPr>
        <p:txBody>
          <a:bodyPr/>
          <a:lstStyle/>
          <a:p>
            <a:r>
              <a:rPr lang="en-US" altLang="ko-KR">
                <a:ea typeface="굴림" pitchFamily="50" charset="-127"/>
              </a:rPr>
              <a:t>&lt;hsoolee, jdhuh, kskwak&gt;, &lt;ETRI, Inha Univ.&gt;</a:t>
            </a:r>
          </a:p>
        </p:txBody>
      </p:sp>
      <p:sp>
        <p:nvSpPr>
          <p:cNvPr id="2059" name="날짜 개체 틀 1"/>
          <p:cNvSpPr txBox="1">
            <a:spLocks/>
          </p:cNvSpPr>
          <p:nvPr/>
        </p:nvSpPr>
        <p:spPr bwMode="auto">
          <a:xfrm>
            <a:off x="684213" y="333375"/>
            <a:ext cx="1600200" cy="214313"/>
          </a:xfrm>
          <a:prstGeom prst="rect">
            <a:avLst/>
          </a:prstGeom>
          <a:noFill/>
          <a:ln w="9525">
            <a:noFill/>
            <a:miter lim="800000"/>
            <a:headEnd/>
            <a:tailEnd/>
          </a:ln>
        </p:spPr>
        <p:txBody>
          <a:bodyPr lIns="0" tIns="0" rIns="0" bIns="0" anchor="b">
            <a:spAutoFit/>
          </a:bodyPr>
          <a:lstStyle/>
          <a:p>
            <a:r>
              <a:rPr lang="en-US" altLang="ko-KR" sz="1400" b="1">
                <a:ea typeface="굴림" pitchFamily="50" charset="-127"/>
              </a:rPr>
              <a:t>&lt;July 2011&gt;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제목 1"/>
          <p:cNvSpPr>
            <a:spLocks noGrp="1"/>
          </p:cNvSpPr>
          <p:nvPr>
            <p:ph type="title"/>
          </p:nvPr>
        </p:nvSpPr>
        <p:spPr/>
        <p:txBody>
          <a:bodyPr/>
          <a:lstStyle/>
          <a:p>
            <a:r>
              <a:rPr lang="en-US" altLang="ko-KR" smtClean="0">
                <a:latin typeface="Arial" pitchFamily="34" charset="0"/>
                <a:ea typeface="굴림" pitchFamily="50" charset="-127"/>
              </a:rPr>
              <a:t>Link Analysis</a:t>
            </a:r>
            <a:endParaRPr lang="ko-KR" altLang="en-US" smtClean="0">
              <a:latin typeface="Arial" pitchFamily="34" charset="0"/>
              <a:ea typeface="굴림" pitchFamily="50" charset="-127"/>
            </a:endParaRPr>
          </a:p>
        </p:txBody>
      </p:sp>
      <p:graphicFrame>
        <p:nvGraphicFramePr>
          <p:cNvPr id="3" name="내용 개체 틀 2"/>
          <p:cNvGraphicFramePr>
            <a:graphicFrameLocks noGrp="1"/>
          </p:cNvGraphicFramePr>
          <p:nvPr>
            <p:ph idx="1"/>
          </p:nvPr>
        </p:nvGraphicFramePr>
        <p:xfrm>
          <a:off x="1189038" y="1692275"/>
          <a:ext cx="5805487" cy="4578361"/>
        </p:xfrm>
        <a:graphic>
          <a:graphicData uri="http://schemas.openxmlformats.org/drawingml/2006/table">
            <a:tbl>
              <a:tblPr/>
              <a:tblGrid>
                <a:gridCol w="320675"/>
                <a:gridCol w="3511550"/>
                <a:gridCol w="719137"/>
                <a:gridCol w="1254125"/>
              </a:tblGrid>
              <a:tr h="212725">
                <a:tc gridSpan="4">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GMSK Link Budget Analysis</a:t>
                      </a:r>
                      <a:endParaRPr kumimoji="0" lang="en-US" altLang="ko-KR" sz="1200" b="1" i="0" u="none" strike="noStrike" cap="none" normalizeH="0" baseline="0" smtClean="0">
                        <a:ln>
                          <a:noFill/>
                        </a:ln>
                        <a:solidFill>
                          <a:srgbClr val="0000FF"/>
                        </a:solidFill>
                        <a:effectLst/>
                        <a:latin typeface="휴먼우린체"/>
                        <a:ea typeface="굴림" pitchFamily="50" charset="-127"/>
                      </a:endParaRP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r h="198438">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No</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Parameters</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Unit</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Value</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198438">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1)</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Bit rate [R]</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kbps</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40</a:t>
                      </a:r>
                      <a:endParaRPr kumimoji="0" lang="en-US" altLang="ko-KR" sz="1100" b="0" i="0" u="none" strike="noStrike" cap="none" normalizeH="0" baseline="0" smtClean="0">
                        <a:ln>
                          <a:noFill/>
                        </a:ln>
                        <a:solidFill>
                          <a:schemeClr val="tx1"/>
                        </a:solidFill>
                        <a:effectLst/>
                        <a:latin typeface="돋움" pitchFamily="50" charset="-127"/>
                        <a:ea typeface="돋움" pitchFamily="50" charset="-127"/>
                      </a:endParaRP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198438">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2)</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Symbol Period [Tb]</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uS</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25</a:t>
                      </a:r>
                      <a:endParaRPr kumimoji="0" lang="en-US" altLang="ko-KR" sz="1100" b="0" i="0" u="none" strike="noStrike" cap="none" normalizeH="0" baseline="0" smtClean="0">
                        <a:ln>
                          <a:noFill/>
                        </a:ln>
                        <a:solidFill>
                          <a:schemeClr val="tx1"/>
                        </a:solidFill>
                        <a:effectLst/>
                        <a:latin typeface="돋움" pitchFamily="50" charset="-127"/>
                        <a:ea typeface="돋움" pitchFamily="50" charset="-127"/>
                      </a:endParaRP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198438">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3)</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Spreading Factor [SF]</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4 </a:t>
                      </a:r>
                      <a:endParaRPr kumimoji="0" lang="en-US" altLang="ko-KR" sz="1100" b="0" i="0" u="none" strike="noStrike" cap="none" normalizeH="0" baseline="0" smtClean="0">
                        <a:ln>
                          <a:noFill/>
                        </a:ln>
                        <a:solidFill>
                          <a:schemeClr val="tx1"/>
                        </a:solidFill>
                        <a:effectLst/>
                        <a:latin typeface="돋움" pitchFamily="50" charset="-127"/>
                        <a:ea typeface="돋움" pitchFamily="50" charset="-127"/>
                      </a:endParaRP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198438">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4)</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Code Rate [CR]</a:t>
                      </a:r>
                      <a:r>
                        <a:rPr kumimoji="0" lang="en-US" altLang="ko-KR" sz="1100" b="0" i="0" u="none" strike="noStrike" cap="none" normalizeH="0" baseline="0" smtClean="0">
                          <a:ln>
                            <a:noFill/>
                          </a:ln>
                          <a:solidFill>
                            <a:srgbClr val="FF0000"/>
                          </a:solidFill>
                          <a:effectLst/>
                          <a:latin typeface="Arial" pitchFamily="34" charset="0"/>
                          <a:ea typeface="굴림" pitchFamily="50" charset="-127"/>
                        </a:rPr>
                        <a:t>*</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0.81 </a:t>
                      </a:r>
                      <a:endParaRPr kumimoji="0" lang="en-US" altLang="ko-KR" sz="1100" b="0" i="0" u="none" strike="noStrike" cap="none" normalizeH="0" baseline="0" smtClean="0">
                        <a:ln>
                          <a:noFill/>
                        </a:ln>
                        <a:solidFill>
                          <a:schemeClr val="tx1"/>
                        </a:solidFill>
                        <a:effectLst/>
                        <a:latin typeface="돋움" pitchFamily="50" charset="-127"/>
                        <a:ea typeface="돋움" pitchFamily="50" charset="-127"/>
                      </a:endParaRP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198438">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5)</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Chip rate [Rc]</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kbps</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197.6 </a:t>
                      </a:r>
                      <a:endParaRPr kumimoji="0" lang="en-US" altLang="ko-KR" sz="1100" b="0" i="0" u="none" strike="noStrike" cap="none" normalizeH="0" baseline="0" smtClean="0">
                        <a:ln>
                          <a:noFill/>
                        </a:ln>
                        <a:solidFill>
                          <a:schemeClr val="tx1"/>
                        </a:solidFill>
                        <a:effectLst/>
                        <a:latin typeface="돋움" pitchFamily="50" charset="-127"/>
                        <a:ea typeface="돋움" pitchFamily="50" charset="-127"/>
                      </a:endParaRP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198438">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6)</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Channel Bandwidth [BW]</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kHz</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200 </a:t>
                      </a:r>
                      <a:endParaRPr kumimoji="0" lang="en-US" altLang="ko-KR" sz="1100" b="0" i="0" u="none" strike="noStrike" cap="none" normalizeH="0" baseline="0" smtClean="0">
                        <a:ln>
                          <a:noFill/>
                        </a:ln>
                        <a:solidFill>
                          <a:schemeClr val="tx1"/>
                        </a:solidFill>
                        <a:effectLst/>
                        <a:latin typeface="돋움" pitchFamily="50" charset="-127"/>
                        <a:ea typeface="돋움" pitchFamily="50" charset="-127"/>
                      </a:endParaRP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198438">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7)</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Peak TX Power [Pt]</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dBm</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10.0 </a:t>
                      </a:r>
                      <a:endParaRPr kumimoji="0" lang="en-US" altLang="ko-KR" sz="1100" b="0" i="0" u="none" strike="noStrike" cap="none" normalizeH="0" baseline="0" smtClean="0">
                        <a:ln>
                          <a:noFill/>
                        </a:ln>
                        <a:solidFill>
                          <a:schemeClr val="tx1"/>
                        </a:solidFill>
                        <a:effectLst/>
                        <a:latin typeface="돋움" pitchFamily="50" charset="-127"/>
                        <a:ea typeface="돋움" pitchFamily="50" charset="-127"/>
                      </a:endParaRP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198438">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8)</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TX antenna gain [Gt] </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dBi</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0.0 </a:t>
                      </a:r>
                      <a:endParaRPr kumimoji="0" lang="en-US" altLang="ko-KR" sz="1100" b="0" i="0" u="none" strike="noStrike" cap="none" normalizeH="0" baseline="0" smtClean="0">
                        <a:ln>
                          <a:noFill/>
                        </a:ln>
                        <a:solidFill>
                          <a:schemeClr val="tx1"/>
                        </a:solidFill>
                        <a:effectLst/>
                        <a:latin typeface="돋움" pitchFamily="50" charset="-127"/>
                        <a:ea typeface="돋움" pitchFamily="50" charset="-127"/>
                      </a:endParaRP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198438">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9)</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Path Loss [PL]</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dB</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120.0 </a:t>
                      </a:r>
                      <a:endParaRPr kumimoji="0" lang="en-US" altLang="ko-KR" sz="1100" b="0" i="0" u="none" strike="noStrike" cap="none" normalizeH="0" baseline="0" smtClean="0">
                        <a:ln>
                          <a:noFill/>
                        </a:ln>
                        <a:solidFill>
                          <a:schemeClr val="tx1"/>
                        </a:solidFill>
                        <a:effectLst/>
                        <a:latin typeface="돋움" pitchFamily="50" charset="-127"/>
                        <a:ea typeface="돋움" pitchFamily="50" charset="-127"/>
                      </a:endParaRP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198438">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10)</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RX antenna gain [Gr]</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dBi</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10.0 </a:t>
                      </a:r>
                      <a:endParaRPr kumimoji="0" lang="en-US" altLang="ko-KR" sz="1100" b="0" i="0" u="none" strike="noStrike" cap="none" normalizeH="0" baseline="0" smtClean="0">
                        <a:ln>
                          <a:noFill/>
                        </a:ln>
                        <a:solidFill>
                          <a:schemeClr val="tx1"/>
                        </a:solidFill>
                        <a:effectLst/>
                        <a:latin typeface="돋움" pitchFamily="50" charset="-127"/>
                        <a:ea typeface="돋움" pitchFamily="50" charset="-127"/>
                      </a:endParaRP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198438">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11)</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RX power [Pr=Pt+Gt+Gr-PL]</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dBm</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-100.0 </a:t>
                      </a:r>
                      <a:endParaRPr kumimoji="0" lang="en-US" altLang="ko-KR" sz="1100" b="0" i="0" u="none" strike="noStrike" cap="none" normalizeH="0" baseline="0" smtClean="0">
                        <a:ln>
                          <a:noFill/>
                        </a:ln>
                        <a:solidFill>
                          <a:schemeClr val="tx1"/>
                        </a:solidFill>
                        <a:effectLst/>
                        <a:latin typeface="돋움" pitchFamily="50" charset="-127"/>
                        <a:ea typeface="돋움" pitchFamily="50" charset="-127"/>
                      </a:endParaRP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198438">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12)</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Receiver AWGN noise floor [N=-174+10log(BW)]</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dBm</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-121.0 </a:t>
                      </a:r>
                      <a:endParaRPr kumimoji="0" lang="en-US" altLang="ko-KR" sz="1100" b="0" i="0" u="none" strike="noStrike" cap="none" normalizeH="0" baseline="0" smtClean="0">
                        <a:ln>
                          <a:noFill/>
                        </a:ln>
                        <a:solidFill>
                          <a:schemeClr val="tx1"/>
                        </a:solidFill>
                        <a:effectLst/>
                        <a:latin typeface="돋움" pitchFamily="50" charset="-127"/>
                        <a:ea typeface="돋움" pitchFamily="50" charset="-127"/>
                      </a:endParaRP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198438">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13)</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RF noise figure [Nf]</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dB</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5.0 </a:t>
                      </a:r>
                      <a:endParaRPr kumimoji="0" lang="en-US" altLang="ko-KR" sz="1100" b="0" i="0" u="none" strike="noStrike" cap="none" normalizeH="0" baseline="0" smtClean="0">
                        <a:ln>
                          <a:noFill/>
                        </a:ln>
                        <a:solidFill>
                          <a:schemeClr val="tx1"/>
                        </a:solidFill>
                        <a:effectLst/>
                        <a:latin typeface="돋움" pitchFamily="50" charset="-127"/>
                        <a:ea typeface="돋움" pitchFamily="50" charset="-127"/>
                      </a:endParaRP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198438">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14)</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Average noise power [Pn=N+Nf]</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dBm</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-116.0 </a:t>
                      </a:r>
                      <a:endParaRPr kumimoji="0" lang="en-US" altLang="ko-KR" sz="1100" b="0" i="0" u="none" strike="noStrike" cap="none" normalizeH="0" baseline="0" smtClean="0">
                        <a:ln>
                          <a:noFill/>
                        </a:ln>
                        <a:solidFill>
                          <a:schemeClr val="tx1"/>
                        </a:solidFill>
                        <a:effectLst/>
                        <a:latin typeface="돋움" pitchFamily="50" charset="-127"/>
                        <a:ea typeface="돋움" pitchFamily="50" charset="-127"/>
                      </a:endParaRP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198438">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15)</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Processing gain [PG=10log(Nc)]</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dB</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6.0 </a:t>
                      </a:r>
                      <a:endParaRPr kumimoji="0" lang="en-US" altLang="ko-KR" sz="1100" b="0" i="0" u="none" strike="noStrike" cap="none" normalizeH="0" baseline="0" smtClean="0">
                        <a:ln>
                          <a:noFill/>
                        </a:ln>
                        <a:solidFill>
                          <a:schemeClr val="tx1"/>
                        </a:solidFill>
                        <a:effectLst/>
                        <a:latin typeface="돋움" pitchFamily="50" charset="-127"/>
                        <a:ea typeface="돋움" pitchFamily="50" charset="-127"/>
                      </a:endParaRP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198438">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16)</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Minimum EbNo [EN]</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dB</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10.0 </a:t>
                      </a:r>
                      <a:endParaRPr kumimoji="0" lang="en-US" altLang="ko-KR" sz="1100" b="0" i="0" u="none" strike="noStrike" cap="none" normalizeH="0" baseline="0" smtClean="0">
                        <a:ln>
                          <a:noFill/>
                        </a:ln>
                        <a:solidFill>
                          <a:schemeClr val="tx1"/>
                        </a:solidFill>
                        <a:effectLst/>
                        <a:latin typeface="돋움" pitchFamily="50" charset="-127"/>
                        <a:ea typeface="돋움" pitchFamily="50" charset="-127"/>
                      </a:endParaRP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198438">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17)</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Minimum SNR [S=EbNo+10log10(R/BW)]</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dB</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9.9 </a:t>
                      </a:r>
                      <a:endParaRPr kumimoji="0" lang="en-US" altLang="ko-KR" sz="1100" b="0" i="0" u="none" strike="noStrike" cap="none" normalizeH="0" baseline="0" smtClean="0">
                        <a:ln>
                          <a:noFill/>
                        </a:ln>
                        <a:solidFill>
                          <a:schemeClr val="tx1"/>
                        </a:solidFill>
                        <a:effectLst/>
                        <a:latin typeface="돋움" pitchFamily="50" charset="-127"/>
                        <a:ea typeface="돋움" pitchFamily="50" charset="-127"/>
                      </a:endParaRP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198438">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18)</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Coding gain (CG)</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dB</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3.0 </a:t>
                      </a:r>
                      <a:endParaRPr kumimoji="0" lang="en-US" altLang="ko-KR" sz="1100" b="0" i="0" u="none" strike="noStrike" cap="none" normalizeH="0" baseline="0" smtClean="0">
                        <a:ln>
                          <a:noFill/>
                        </a:ln>
                        <a:solidFill>
                          <a:schemeClr val="tx1"/>
                        </a:solidFill>
                        <a:effectLst/>
                        <a:latin typeface="돋움" pitchFamily="50" charset="-127"/>
                        <a:ea typeface="돋움" pitchFamily="50" charset="-127"/>
                      </a:endParaRP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198438">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19)</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Implementation loss [I]</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dB</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3.0 </a:t>
                      </a:r>
                      <a:endParaRPr kumimoji="0" lang="en-US" altLang="ko-KR" sz="1100" b="0" i="0" u="none" strike="noStrike" cap="none" normalizeH="0" baseline="0" smtClean="0">
                        <a:ln>
                          <a:noFill/>
                        </a:ln>
                        <a:solidFill>
                          <a:schemeClr val="tx1"/>
                        </a:solidFill>
                        <a:effectLst/>
                        <a:latin typeface="돋움" pitchFamily="50" charset="-127"/>
                        <a:ea typeface="돋움" pitchFamily="50" charset="-127"/>
                      </a:endParaRP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198438">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20)</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Link Margin [LM=Pr-Pn-S-I+PG+CG]</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dB</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12.1 </a:t>
                      </a:r>
                      <a:endParaRPr kumimoji="0" lang="en-US" altLang="ko-KR" sz="1100" b="0" i="0" u="none" strike="noStrike" cap="none" normalizeH="0" baseline="0" smtClean="0">
                        <a:ln>
                          <a:noFill/>
                        </a:ln>
                        <a:solidFill>
                          <a:schemeClr val="tx1"/>
                        </a:solidFill>
                        <a:effectLst/>
                        <a:latin typeface="돋움" pitchFamily="50" charset="-127"/>
                        <a:ea typeface="돋움" pitchFamily="50" charset="-127"/>
                      </a:endParaRP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solidFill>
                      <a:srgbClr val="FFC000"/>
                    </a:solidFill>
                  </a:tcPr>
                </a:tc>
              </a:tr>
              <a:tr h="198438">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21)</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Proposed Min. Rx Sensitivity Level [Pmin]</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dBm</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-112.1 </a:t>
                      </a:r>
                      <a:endParaRPr kumimoji="0" lang="en-US" altLang="ko-KR" sz="1100" b="0" i="0" u="none" strike="noStrike" cap="none" normalizeH="0" baseline="0" smtClean="0">
                        <a:ln>
                          <a:noFill/>
                        </a:ln>
                        <a:solidFill>
                          <a:schemeClr val="tx1"/>
                        </a:solidFill>
                        <a:effectLst/>
                        <a:latin typeface="돋움" pitchFamily="50" charset="-127"/>
                        <a:ea typeface="돋움" pitchFamily="50" charset="-127"/>
                      </a:endParaRP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solidFill>
                      <a:srgbClr val="FFC000"/>
                    </a:solidFill>
                  </a:tcPr>
                </a:tc>
              </a:tr>
            </a:tbl>
          </a:graphicData>
        </a:graphic>
      </p:graphicFrame>
      <p:sp>
        <p:nvSpPr>
          <p:cNvPr id="12410" name="Rectangle 3"/>
          <p:cNvSpPr>
            <a:spLocks noChangeArrowheads="1"/>
          </p:cNvSpPr>
          <p:nvPr/>
        </p:nvSpPr>
        <p:spPr bwMode="auto">
          <a:xfrm>
            <a:off x="7086600" y="5972175"/>
            <a:ext cx="1417638" cy="336550"/>
          </a:xfrm>
          <a:prstGeom prst="rect">
            <a:avLst/>
          </a:prstGeom>
          <a:noFill/>
          <a:ln w="9525">
            <a:noFill/>
            <a:miter lim="800000"/>
            <a:headEnd/>
            <a:tailEnd/>
          </a:ln>
        </p:spPr>
        <p:txBody>
          <a:bodyPr lIns="92075" tIns="46038" rIns="92075" bIns="46038"/>
          <a:lstStyle/>
          <a:p>
            <a:pPr marL="342900" indent="-342900">
              <a:lnSpc>
                <a:spcPct val="80000"/>
              </a:lnSpc>
              <a:spcBef>
                <a:spcPct val="20000"/>
              </a:spcBef>
            </a:pPr>
            <a:r>
              <a:rPr lang="en-US" altLang="ko-KR" sz="1100">
                <a:solidFill>
                  <a:srgbClr val="FF0000"/>
                </a:solidFill>
                <a:ea typeface="HY신명조" pitchFamily="18" charset="-127"/>
              </a:rPr>
              <a:t>* FEC : BCH(63,51)</a:t>
            </a:r>
          </a:p>
        </p:txBody>
      </p:sp>
      <p:sp>
        <p:nvSpPr>
          <p:cNvPr id="12411" name="슬라이드 번호 개체 틀 3"/>
          <p:cNvSpPr>
            <a:spLocks noGrp="1"/>
          </p:cNvSpPr>
          <p:nvPr>
            <p:ph type="sldNum" sz="quarter" idx="12"/>
          </p:nvPr>
        </p:nvSpPr>
        <p:spPr>
          <a:xfrm>
            <a:off x="4344988" y="6475413"/>
            <a:ext cx="731837" cy="193675"/>
          </a:xfrm>
          <a:noFill/>
        </p:spPr>
        <p:txBody>
          <a:bodyPr wrap="square" anchor="b"/>
          <a:lstStyle/>
          <a:p>
            <a:pPr algn="l"/>
            <a:r>
              <a:rPr lang="en-US" altLang="ko-KR" sz="1400" b="1">
                <a:ea typeface="굴림" pitchFamily="50" charset="-127"/>
              </a:rPr>
              <a:t>Slide </a:t>
            </a:r>
            <a:fld id="{09C3CE98-2B9E-4870-AD4F-F64219DCA43B}" type="slidenum">
              <a:rPr lang="en-US" altLang="ko-KR" sz="1400" b="1">
                <a:ea typeface="굴림" pitchFamily="50" charset="-127"/>
              </a:rPr>
              <a:pPr algn="l"/>
              <a:t>11</a:t>
            </a:fld>
            <a:endParaRPr lang="en-US" altLang="ko-KR" sz="1400" b="1">
              <a:ea typeface="굴림" pitchFamily="50" charset="-127"/>
            </a:endParaRPr>
          </a:p>
        </p:txBody>
      </p:sp>
      <p:sp>
        <p:nvSpPr>
          <p:cNvPr id="12412" name="바닥글 개체 틀 2"/>
          <p:cNvSpPr>
            <a:spLocks noGrp="1"/>
          </p:cNvSpPr>
          <p:nvPr>
            <p:ph type="ftr" sz="quarter" idx="11"/>
          </p:nvPr>
        </p:nvSpPr>
        <p:spPr>
          <a:xfrm>
            <a:off x="5486400" y="6475413"/>
            <a:ext cx="3124200" cy="184150"/>
          </a:xfrm>
          <a:noFill/>
        </p:spPr>
        <p:txBody>
          <a:bodyPr/>
          <a:lstStyle/>
          <a:p>
            <a:r>
              <a:rPr lang="en-US" altLang="ko-KR">
                <a:ea typeface="굴림" pitchFamily="50" charset="-127"/>
              </a:rPr>
              <a:t>&lt;hsoolee, jdhuh, kskwak&gt;, &lt;ETRI, Inha Univ.&gt;</a:t>
            </a:r>
          </a:p>
        </p:txBody>
      </p:sp>
      <p:sp>
        <p:nvSpPr>
          <p:cNvPr id="12413" name="날짜 개체 틀 1"/>
          <p:cNvSpPr txBox="1">
            <a:spLocks/>
          </p:cNvSpPr>
          <p:nvPr/>
        </p:nvSpPr>
        <p:spPr bwMode="auto">
          <a:xfrm>
            <a:off x="684213" y="333375"/>
            <a:ext cx="1600200" cy="214313"/>
          </a:xfrm>
          <a:prstGeom prst="rect">
            <a:avLst/>
          </a:prstGeom>
          <a:noFill/>
          <a:ln w="9525">
            <a:noFill/>
            <a:miter lim="800000"/>
            <a:headEnd/>
            <a:tailEnd/>
          </a:ln>
        </p:spPr>
        <p:txBody>
          <a:bodyPr lIns="0" tIns="0" rIns="0" bIns="0" anchor="b">
            <a:spAutoFit/>
          </a:bodyPr>
          <a:lstStyle/>
          <a:p>
            <a:r>
              <a:rPr lang="en-US" altLang="ko-KR" sz="1400" b="1">
                <a:ea typeface="굴림" pitchFamily="50" charset="-127"/>
              </a:rPr>
              <a:t>&lt;July 2011&gt;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20713"/>
            <a:ext cx="7772400" cy="1066800"/>
          </a:xfrm>
        </p:spPr>
        <p:txBody>
          <a:bodyPr/>
          <a:lstStyle/>
          <a:p>
            <a:r>
              <a:rPr lang="en-US" altLang="ko-KR" smtClean="0">
                <a:ea typeface="굴림" pitchFamily="50" charset="-127"/>
              </a:rPr>
              <a:t>Conclusion</a:t>
            </a:r>
          </a:p>
        </p:txBody>
      </p:sp>
      <p:sp>
        <p:nvSpPr>
          <p:cNvPr id="13315" name="내용 개체 틀 2"/>
          <p:cNvSpPr>
            <a:spLocks noGrp="1"/>
          </p:cNvSpPr>
          <p:nvPr>
            <p:ph idx="1"/>
          </p:nvPr>
        </p:nvSpPr>
        <p:spPr>
          <a:xfrm>
            <a:off x="685800" y="1557338"/>
            <a:ext cx="7772400" cy="4114800"/>
          </a:xfrm>
        </p:spPr>
        <p:txBody>
          <a:bodyPr/>
          <a:lstStyle/>
          <a:p>
            <a:r>
              <a:rPr lang="en-US" altLang="ko-KR" sz="2400" dirty="0" smtClean="0">
                <a:ea typeface="굴림" pitchFamily="50" charset="-127"/>
              </a:rPr>
              <a:t>We </a:t>
            </a:r>
            <a:r>
              <a:rPr lang="en-US" altLang="ko-KR" sz="2400" dirty="0" smtClean="0">
                <a:ea typeface="굴림" pitchFamily="50" charset="-127"/>
              </a:rPr>
              <a:t>propose a </a:t>
            </a:r>
            <a:r>
              <a:rPr lang="en-US" altLang="ko-KR" sz="2400" dirty="0" smtClean="0">
                <a:ea typeface="굴림" pitchFamily="50" charset="-127"/>
              </a:rPr>
              <a:t>PHY technical requirements for TG4k.</a:t>
            </a:r>
            <a:endParaRPr lang="en-US" altLang="ko-KR" sz="2400" dirty="0" smtClean="0">
              <a:ea typeface="굴림" pitchFamily="50" charset="-127"/>
            </a:endParaRPr>
          </a:p>
          <a:p>
            <a:r>
              <a:rPr lang="en-US" altLang="ko-KR" sz="2400" dirty="0" smtClean="0">
                <a:ea typeface="굴림" pitchFamily="50" charset="-127"/>
              </a:rPr>
              <a:t>We </a:t>
            </a:r>
            <a:r>
              <a:rPr lang="en-US" altLang="ko-KR" sz="2400" dirty="0" smtClean="0">
                <a:ea typeface="굴림" pitchFamily="50" charset="-127"/>
              </a:rPr>
              <a:t>analyzed </a:t>
            </a:r>
            <a:r>
              <a:rPr lang="en-US" altLang="ko-KR" sz="2400" dirty="0" smtClean="0">
                <a:ea typeface="굴림" pitchFamily="50" charset="-127"/>
              </a:rPr>
              <a:t>one of band plan with channelization, sensitivity and </a:t>
            </a:r>
            <a:r>
              <a:rPr lang="en-US" altLang="ko-KR" sz="2400" dirty="0" err="1" smtClean="0">
                <a:ea typeface="굴림" pitchFamily="50" charset="-127"/>
              </a:rPr>
              <a:t>Tx</a:t>
            </a:r>
            <a:r>
              <a:rPr lang="en-US" altLang="ko-KR" sz="2400" dirty="0" smtClean="0">
                <a:ea typeface="굴림" pitchFamily="50" charset="-127"/>
              </a:rPr>
              <a:t> power.</a:t>
            </a:r>
            <a:endParaRPr lang="en-US" altLang="ko-KR" sz="2400" dirty="0" smtClean="0">
              <a:ea typeface="굴림" pitchFamily="50" charset="-127"/>
            </a:endParaRPr>
          </a:p>
          <a:p>
            <a:r>
              <a:rPr lang="en-US" altLang="ko-KR" sz="2400" dirty="0" smtClean="0">
                <a:ea typeface="굴림" pitchFamily="50" charset="-127"/>
              </a:rPr>
              <a:t>We </a:t>
            </a:r>
            <a:r>
              <a:rPr lang="en-US" altLang="ko-KR" sz="2400" dirty="0" smtClean="0">
                <a:ea typeface="굴림" pitchFamily="50" charset="-127"/>
              </a:rPr>
              <a:t>will extend the proposal </a:t>
            </a:r>
            <a:r>
              <a:rPr lang="en-US" altLang="ko-KR" sz="2400" dirty="0" smtClean="0">
                <a:ea typeface="굴림" pitchFamily="50" charset="-127"/>
              </a:rPr>
              <a:t>and hopefully present </a:t>
            </a:r>
            <a:r>
              <a:rPr lang="en-US" altLang="ko-KR" sz="2400" dirty="0" smtClean="0">
                <a:ea typeface="굴림" pitchFamily="50" charset="-127"/>
              </a:rPr>
              <a:t>in next meeting.</a:t>
            </a:r>
            <a:endParaRPr lang="ko-KR" altLang="en-US" sz="2400" dirty="0" smtClean="0">
              <a:ea typeface="굴림" pitchFamily="50" charset="-127"/>
            </a:endParaRPr>
          </a:p>
        </p:txBody>
      </p:sp>
      <p:sp>
        <p:nvSpPr>
          <p:cNvPr id="13316" name="바닥글 개체 틀 2"/>
          <p:cNvSpPr>
            <a:spLocks noGrp="1"/>
          </p:cNvSpPr>
          <p:nvPr>
            <p:ph type="ftr" sz="quarter" idx="11"/>
          </p:nvPr>
        </p:nvSpPr>
        <p:spPr>
          <a:xfrm>
            <a:off x="5486400" y="6475413"/>
            <a:ext cx="3124200" cy="184150"/>
          </a:xfrm>
          <a:noFill/>
        </p:spPr>
        <p:txBody>
          <a:bodyPr/>
          <a:lstStyle/>
          <a:p>
            <a:r>
              <a:rPr lang="en-US" altLang="ko-KR">
                <a:ea typeface="굴림" pitchFamily="50" charset="-127"/>
              </a:rPr>
              <a:t>&lt;hsoolee, jdhuh, kskwak&gt;, &lt;ETRI, Inha Univ.&gt;</a:t>
            </a:r>
          </a:p>
        </p:txBody>
      </p:sp>
      <p:sp>
        <p:nvSpPr>
          <p:cNvPr id="13317" name="날짜 개체 틀 1"/>
          <p:cNvSpPr txBox="1">
            <a:spLocks/>
          </p:cNvSpPr>
          <p:nvPr/>
        </p:nvSpPr>
        <p:spPr bwMode="auto">
          <a:xfrm>
            <a:off x="684213" y="333375"/>
            <a:ext cx="1600200" cy="214313"/>
          </a:xfrm>
          <a:prstGeom prst="rect">
            <a:avLst/>
          </a:prstGeom>
          <a:noFill/>
          <a:ln w="9525">
            <a:noFill/>
            <a:miter lim="800000"/>
            <a:headEnd/>
            <a:tailEnd/>
          </a:ln>
        </p:spPr>
        <p:txBody>
          <a:bodyPr lIns="0" tIns="0" rIns="0" bIns="0" anchor="b">
            <a:spAutoFit/>
          </a:bodyPr>
          <a:lstStyle/>
          <a:p>
            <a:r>
              <a:rPr lang="en-US" altLang="ko-KR" sz="1400" b="1">
                <a:ea typeface="굴림" pitchFamily="50" charset="-127"/>
              </a:rPr>
              <a:t>&lt;July 2011&gt;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내용 개체 틀 2"/>
          <p:cNvSpPr>
            <a:spLocks noGrp="1"/>
          </p:cNvSpPr>
          <p:nvPr>
            <p:ph idx="4294967295"/>
          </p:nvPr>
        </p:nvSpPr>
        <p:spPr/>
        <p:txBody>
          <a:bodyPr lIns="91440" tIns="45720" rIns="91440" bIns="45720"/>
          <a:lstStyle/>
          <a:p>
            <a:pPr eaLnBrk="1" hangingPunct="1"/>
            <a:endParaRPr lang="en-US" altLang="ko-KR" sz="7200" smtClean="0">
              <a:ea typeface="굴림" pitchFamily="50" charset="-127"/>
            </a:endParaRPr>
          </a:p>
          <a:p>
            <a:pPr algn="ctr" eaLnBrk="1" hangingPunct="1">
              <a:buFontTx/>
              <a:buNone/>
            </a:pPr>
            <a:r>
              <a:rPr lang="en-US" altLang="ko-KR" sz="6600" smtClean="0">
                <a:ea typeface="굴림" pitchFamily="50" charset="-127"/>
              </a:rPr>
              <a:t>Thank You</a:t>
            </a:r>
            <a:endParaRPr lang="ko-KR" altLang="en-US" sz="6600" smtClean="0">
              <a:ea typeface="굴림" pitchFamily="50" charset="-127"/>
            </a:endParaRPr>
          </a:p>
        </p:txBody>
      </p:sp>
      <p:sp>
        <p:nvSpPr>
          <p:cNvPr id="14339" name="바닥글 개체 틀 2"/>
          <p:cNvSpPr>
            <a:spLocks noGrp="1"/>
          </p:cNvSpPr>
          <p:nvPr>
            <p:ph type="ftr" sz="quarter" idx="11"/>
          </p:nvPr>
        </p:nvSpPr>
        <p:spPr>
          <a:xfrm>
            <a:off x="5486400" y="6475413"/>
            <a:ext cx="3124200" cy="184150"/>
          </a:xfrm>
          <a:noFill/>
        </p:spPr>
        <p:txBody>
          <a:bodyPr/>
          <a:lstStyle/>
          <a:p>
            <a:r>
              <a:rPr lang="en-US" altLang="ko-KR">
                <a:ea typeface="굴림" pitchFamily="50" charset="-127"/>
              </a:rPr>
              <a:t>&lt;hsoolee, jdhuh, kskwak&gt;, &lt;ETRI, Inha Univ.&gt;</a:t>
            </a:r>
          </a:p>
        </p:txBody>
      </p:sp>
      <p:sp>
        <p:nvSpPr>
          <p:cNvPr id="14340" name="날짜 개체 틀 1"/>
          <p:cNvSpPr txBox="1">
            <a:spLocks/>
          </p:cNvSpPr>
          <p:nvPr/>
        </p:nvSpPr>
        <p:spPr bwMode="auto">
          <a:xfrm>
            <a:off x="684213" y="333375"/>
            <a:ext cx="1600200" cy="214313"/>
          </a:xfrm>
          <a:prstGeom prst="rect">
            <a:avLst/>
          </a:prstGeom>
          <a:noFill/>
          <a:ln w="9525">
            <a:noFill/>
            <a:miter lim="800000"/>
            <a:headEnd/>
            <a:tailEnd/>
          </a:ln>
        </p:spPr>
        <p:txBody>
          <a:bodyPr lIns="0" tIns="0" rIns="0" bIns="0" anchor="b">
            <a:spAutoFit/>
          </a:bodyPr>
          <a:lstStyle/>
          <a:p>
            <a:r>
              <a:rPr lang="en-US" altLang="ko-KR" sz="1400" b="1">
                <a:ea typeface="굴림" pitchFamily="50" charset="-127"/>
              </a:rPr>
              <a:t>&lt;July 2011&gt;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idx="4294967295"/>
          </p:nvPr>
        </p:nvSpPr>
        <p:spPr>
          <a:xfrm>
            <a:off x="685800" y="1371600"/>
            <a:ext cx="7772400" cy="1470025"/>
          </a:xfrm>
        </p:spPr>
        <p:txBody>
          <a:bodyPr/>
          <a:lstStyle/>
          <a:p>
            <a:r>
              <a:rPr lang="en-US" altLang="ko-KR" sz="4400" smtClean="0">
                <a:solidFill>
                  <a:srgbClr val="000099"/>
                </a:solidFill>
                <a:ea typeface="굴림" pitchFamily="50" charset="-127"/>
              </a:rPr>
              <a:t>Preliminary PHY Technical</a:t>
            </a:r>
            <a:br>
              <a:rPr lang="en-US" altLang="ko-KR" sz="4400" smtClean="0">
                <a:solidFill>
                  <a:srgbClr val="000099"/>
                </a:solidFill>
                <a:ea typeface="굴림" pitchFamily="50" charset="-127"/>
              </a:rPr>
            </a:br>
            <a:r>
              <a:rPr lang="en-US" altLang="ko-KR" sz="4400" smtClean="0">
                <a:solidFill>
                  <a:srgbClr val="000099"/>
                </a:solidFill>
                <a:ea typeface="굴림" pitchFamily="50" charset="-127"/>
              </a:rPr>
              <a:t>Proposal for TG4k</a:t>
            </a:r>
            <a:endParaRPr lang="ko-KR" altLang="en-US" sz="4400" smtClean="0">
              <a:solidFill>
                <a:srgbClr val="000099"/>
              </a:solidFill>
              <a:ea typeface="굴림" pitchFamily="50" charset="-127"/>
            </a:endParaRPr>
          </a:p>
        </p:txBody>
      </p:sp>
      <p:sp>
        <p:nvSpPr>
          <p:cNvPr id="5123" name="Rectangle 3"/>
          <p:cNvSpPr>
            <a:spLocks noGrp="1" noChangeArrowheads="1"/>
          </p:cNvSpPr>
          <p:nvPr>
            <p:ph type="subTitle" idx="4294967295"/>
          </p:nvPr>
        </p:nvSpPr>
        <p:spPr>
          <a:xfrm>
            <a:off x="1331913" y="4293096"/>
            <a:ext cx="6400800" cy="1944192"/>
          </a:xfrm>
        </p:spPr>
        <p:txBody>
          <a:bodyPr/>
          <a:lstStyle/>
          <a:p>
            <a:pPr marL="0" indent="0" algn="ctr">
              <a:buFontTx/>
              <a:buNone/>
            </a:pPr>
            <a:r>
              <a:rPr lang="en-US" altLang="ko-KR" sz="2400" dirty="0" smtClean="0">
                <a:ea typeface="굴림" pitchFamily="50" charset="-127"/>
              </a:rPr>
              <a:t>21-Jul-2011</a:t>
            </a:r>
            <a:endParaRPr lang="en-US" altLang="ko-KR" sz="2400" dirty="0" smtClean="0">
              <a:ea typeface="굴림" pitchFamily="50" charset="-127"/>
            </a:endParaRPr>
          </a:p>
        </p:txBody>
      </p:sp>
      <p:sp>
        <p:nvSpPr>
          <p:cNvPr id="5124" name="날짜 개체 틀 1"/>
          <p:cNvSpPr>
            <a:spLocks noGrp="1"/>
          </p:cNvSpPr>
          <p:nvPr>
            <p:ph type="dt" sz="quarter" idx="10"/>
          </p:nvPr>
        </p:nvSpPr>
        <p:spPr>
          <a:xfrm>
            <a:off x="685800" y="377825"/>
            <a:ext cx="1600200" cy="215900"/>
          </a:xfrm>
          <a:noFill/>
        </p:spPr>
        <p:txBody>
          <a:bodyPr/>
          <a:lstStyle/>
          <a:p>
            <a:r>
              <a:rPr lang="en-US" altLang="ko-KR">
                <a:ea typeface="굴림" pitchFamily="50" charset="-127"/>
              </a:rPr>
              <a:t>&lt;July 2011&gt;</a:t>
            </a:r>
          </a:p>
        </p:txBody>
      </p:sp>
      <p:sp>
        <p:nvSpPr>
          <p:cNvPr id="5125" name="슬라이드 번호 개체 틀 3"/>
          <p:cNvSpPr>
            <a:spLocks noGrp="1"/>
          </p:cNvSpPr>
          <p:nvPr>
            <p:ph type="sldNum" sz="quarter" idx="12"/>
          </p:nvPr>
        </p:nvSpPr>
        <p:spPr>
          <a:noFill/>
        </p:spPr>
        <p:txBody>
          <a:bodyPr wrap="square" anchor="b"/>
          <a:lstStyle/>
          <a:p>
            <a:pPr algn="l"/>
            <a:r>
              <a:rPr lang="en-US" altLang="ko-KR" sz="1400" b="1">
                <a:ea typeface="굴림" pitchFamily="50" charset="-127"/>
              </a:rPr>
              <a:t>Slide </a:t>
            </a:r>
            <a:fld id="{9416DB34-7B00-4315-83FF-59AB8CE4DDE3}" type="slidenum">
              <a:rPr lang="en-US" altLang="ko-KR" sz="1400" b="1">
                <a:ea typeface="굴림" pitchFamily="50" charset="-127"/>
              </a:rPr>
              <a:pPr algn="l"/>
              <a:t>2</a:t>
            </a:fld>
            <a:endParaRPr lang="en-US" altLang="ko-KR" sz="1400" b="1">
              <a:ea typeface="굴림" pitchFamily="50" charset="-127"/>
            </a:endParaRPr>
          </a:p>
        </p:txBody>
      </p:sp>
      <p:sp>
        <p:nvSpPr>
          <p:cNvPr id="5126" name="바닥글 개체 틀 2"/>
          <p:cNvSpPr>
            <a:spLocks noGrp="1"/>
          </p:cNvSpPr>
          <p:nvPr>
            <p:ph type="ftr" sz="quarter" idx="11"/>
          </p:nvPr>
        </p:nvSpPr>
        <p:spPr>
          <a:xfrm>
            <a:off x="5486400" y="6475413"/>
            <a:ext cx="3124200" cy="184150"/>
          </a:xfrm>
          <a:noFill/>
        </p:spPr>
        <p:txBody>
          <a:bodyPr/>
          <a:lstStyle/>
          <a:p>
            <a:r>
              <a:rPr lang="en-US" altLang="ko-KR">
                <a:ea typeface="굴림" pitchFamily="50" charset="-127"/>
              </a:rPr>
              <a:t>&lt;hsoolee, jdhuh, kskwak&gt;, &lt;ETRI, Inha Univ.&gt;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3"/>
          <p:cNvSpPr>
            <a:spLocks noGrp="1"/>
          </p:cNvSpPr>
          <p:nvPr>
            <p:ph type="title"/>
          </p:nvPr>
        </p:nvSpPr>
        <p:spPr/>
        <p:txBody>
          <a:bodyPr/>
          <a:lstStyle/>
          <a:p>
            <a:r>
              <a:rPr lang="en-US" altLang="ko-KR" smtClean="0">
                <a:ea typeface="굴림" pitchFamily="50" charset="-127"/>
              </a:rPr>
              <a:t>Outline</a:t>
            </a:r>
          </a:p>
        </p:txBody>
      </p:sp>
      <p:sp>
        <p:nvSpPr>
          <p:cNvPr id="6147" name="Content Placeholder 4"/>
          <p:cNvSpPr>
            <a:spLocks noGrp="1"/>
          </p:cNvSpPr>
          <p:nvPr>
            <p:ph idx="1"/>
          </p:nvPr>
        </p:nvSpPr>
        <p:spPr/>
        <p:txBody>
          <a:bodyPr/>
          <a:lstStyle/>
          <a:p>
            <a:pPr eaLnBrk="1" hangingPunct="1"/>
            <a:r>
              <a:rPr lang="en-US" altLang="zh-CN" sz="2800" smtClean="0">
                <a:ea typeface="바탕" pitchFamily="18" charset="-127"/>
                <a:cs typeface="Times New Roman" pitchFamily="18" charset="0"/>
              </a:rPr>
              <a:t>Requirements</a:t>
            </a:r>
          </a:p>
          <a:p>
            <a:pPr lvl="1" eaLnBrk="1" hangingPunct="1">
              <a:buFontTx/>
              <a:buNone/>
            </a:pPr>
            <a:r>
              <a:rPr lang="en-US" altLang="zh-CN" sz="2400" smtClean="0">
                <a:ea typeface="바탕" pitchFamily="18" charset="-127"/>
                <a:cs typeface="Times New Roman" pitchFamily="18" charset="0"/>
              </a:rPr>
              <a:t>- ISM bands, Data rate, Sensitivity, Tx Power </a:t>
            </a:r>
          </a:p>
          <a:p>
            <a:r>
              <a:rPr lang="en-US" altLang="zh-CN" sz="2800" smtClean="0">
                <a:ea typeface="바탕" pitchFamily="18" charset="-127"/>
                <a:cs typeface="Times New Roman" pitchFamily="18" charset="0"/>
              </a:rPr>
              <a:t>Band Plan &amp; Channelization</a:t>
            </a:r>
          </a:p>
          <a:p>
            <a:pPr eaLnBrk="1" hangingPunct="1"/>
            <a:r>
              <a:rPr lang="en-US" altLang="zh-CN" sz="2800" smtClean="0">
                <a:ea typeface="바탕" pitchFamily="18" charset="-127"/>
                <a:cs typeface="Times New Roman" pitchFamily="18" charset="0"/>
              </a:rPr>
              <a:t>Transmit Architecture </a:t>
            </a:r>
          </a:p>
          <a:p>
            <a:pPr lvl="1" eaLnBrk="1" hangingPunct="1">
              <a:buFontTx/>
              <a:buNone/>
            </a:pPr>
            <a:r>
              <a:rPr lang="en-US" altLang="zh-CN" sz="2400" smtClean="0">
                <a:ea typeface="바탕" pitchFamily="18" charset="-127"/>
                <a:cs typeface="Times New Roman" pitchFamily="18" charset="0"/>
              </a:rPr>
              <a:t>- Modulation, System Parameters</a:t>
            </a:r>
          </a:p>
          <a:p>
            <a:pPr eaLnBrk="1" hangingPunct="1"/>
            <a:r>
              <a:rPr lang="en-US" altLang="zh-CN" sz="2800" smtClean="0">
                <a:ea typeface="바탕" pitchFamily="18" charset="-127"/>
                <a:cs typeface="Times New Roman" pitchFamily="18" charset="0"/>
              </a:rPr>
              <a:t>Analysis of Link Budget</a:t>
            </a:r>
          </a:p>
          <a:p>
            <a:pPr eaLnBrk="1" hangingPunct="1"/>
            <a:r>
              <a:rPr lang="en-US" altLang="zh-CN" sz="2800" smtClean="0">
                <a:ea typeface="바탕" pitchFamily="18" charset="-127"/>
                <a:cs typeface="Times New Roman" pitchFamily="18" charset="0"/>
              </a:rPr>
              <a:t>Conclusion</a:t>
            </a:r>
            <a:endParaRPr lang="zh-CN" altLang="en-US" smtClean="0">
              <a:ea typeface="바탕" pitchFamily="18" charset="-127"/>
              <a:cs typeface="Times New Roman" pitchFamily="18" charset="0"/>
            </a:endParaRPr>
          </a:p>
          <a:p>
            <a:endParaRPr lang="en-US" altLang="ko-KR" smtClean="0">
              <a:ea typeface="굴림" pitchFamily="50" charset="-127"/>
            </a:endParaRPr>
          </a:p>
        </p:txBody>
      </p:sp>
      <p:sp>
        <p:nvSpPr>
          <p:cNvPr id="6148" name="날짜 개체 틀 1"/>
          <p:cNvSpPr>
            <a:spLocks noGrp="1"/>
          </p:cNvSpPr>
          <p:nvPr>
            <p:ph type="dt" sz="quarter" idx="10"/>
          </p:nvPr>
        </p:nvSpPr>
        <p:spPr>
          <a:xfrm>
            <a:off x="685800" y="377825"/>
            <a:ext cx="1600200" cy="215900"/>
          </a:xfrm>
          <a:noFill/>
        </p:spPr>
        <p:txBody>
          <a:bodyPr/>
          <a:lstStyle/>
          <a:p>
            <a:r>
              <a:rPr lang="en-US" altLang="ko-KR">
                <a:ea typeface="굴림" pitchFamily="50" charset="-127"/>
              </a:rPr>
              <a:t>&lt;July 2011&gt;</a:t>
            </a:r>
          </a:p>
        </p:txBody>
      </p:sp>
      <p:sp>
        <p:nvSpPr>
          <p:cNvPr id="6149" name="바닥글 개체 틀 2"/>
          <p:cNvSpPr>
            <a:spLocks noGrp="1"/>
          </p:cNvSpPr>
          <p:nvPr>
            <p:ph type="ftr" sz="quarter" idx="11"/>
          </p:nvPr>
        </p:nvSpPr>
        <p:spPr>
          <a:xfrm>
            <a:off x="5486400" y="6475413"/>
            <a:ext cx="3124200" cy="184150"/>
          </a:xfrm>
          <a:noFill/>
        </p:spPr>
        <p:txBody>
          <a:bodyPr/>
          <a:lstStyle/>
          <a:p>
            <a:r>
              <a:rPr lang="en-US" altLang="ko-KR">
                <a:ea typeface="굴림" pitchFamily="50" charset="-127"/>
              </a:rPr>
              <a:t>&lt;hsoolee, jdhuh, kskwak&gt;, &lt;ETRI, Inha Univ.&gt;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제목 1"/>
          <p:cNvSpPr>
            <a:spLocks noGrp="1"/>
          </p:cNvSpPr>
          <p:nvPr>
            <p:ph type="title"/>
          </p:nvPr>
        </p:nvSpPr>
        <p:spPr/>
        <p:txBody>
          <a:bodyPr/>
          <a:lstStyle/>
          <a:p>
            <a:r>
              <a:rPr lang="en-US" altLang="ko-KR" smtClean="0">
                <a:latin typeface="Arial" pitchFamily="34" charset="0"/>
                <a:ea typeface="굴림" pitchFamily="50" charset="-127"/>
              </a:rPr>
              <a:t>Requirements</a:t>
            </a:r>
            <a:endParaRPr lang="ko-KR" altLang="en-US" smtClean="0">
              <a:latin typeface="Arial" pitchFamily="34" charset="0"/>
              <a:ea typeface="굴림" pitchFamily="50" charset="-127"/>
            </a:endParaRPr>
          </a:p>
        </p:txBody>
      </p:sp>
      <p:sp>
        <p:nvSpPr>
          <p:cNvPr id="7171" name="내용 개체 틀 2"/>
          <p:cNvSpPr>
            <a:spLocks noGrp="1"/>
          </p:cNvSpPr>
          <p:nvPr>
            <p:ph idx="1"/>
          </p:nvPr>
        </p:nvSpPr>
        <p:spPr/>
        <p:txBody>
          <a:bodyPr/>
          <a:lstStyle/>
          <a:p>
            <a:r>
              <a:rPr lang="en-US" altLang="ko-KR" sz="2000" smtClean="0">
                <a:ea typeface="굴림" pitchFamily="50" charset="-127"/>
              </a:rPr>
              <a:t>Data rate</a:t>
            </a:r>
          </a:p>
          <a:p>
            <a:pPr lvl="1"/>
            <a:r>
              <a:rPr lang="en-US" altLang="ko-KR" sz="1800" smtClean="0">
                <a:ea typeface="굴림" pitchFamily="50" charset="-127"/>
              </a:rPr>
              <a:t>40 kbit/s</a:t>
            </a:r>
            <a:r>
              <a:rPr lang="ko-KR" altLang="en-US" sz="1800" smtClean="0">
                <a:ea typeface="굴림" pitchFamily="50" charset="-127"/>
              </a:rPr>
              <a:t> </a:t>
            </a:r>
            <a:r>
              <a:rPr lang="en-US" altLang="ko-KR" sz="1800" smtClean="0">
                <a:ea typeface="굴림" pitchFamily="50" charset="-127"/>
              </a:rPr>
              <a:t>per channel</a:t>
            </a:r>
          </a:p>
          <a:p>
            <a:r>
              <a:rPr lang="en-US" altLang="ko-KR" sz="2000" smtClean="0">
                <a:ea typeface="굴림" pitchFamily="50" charset="-127"/>
              </a:rPr>
              <a:t>Band</a:t>
            </a:r>
          </a:p>
          <a:p>
            <a:pPr lvl="1"/>
            <a:r>
              <a:rPr lang="en-US" altLang="ko-KR" sz="1800" smtClean="0">
                <a:ea typeface="굴림" pitchFamily="50" charset="-127"/>
              </a:rPr>
              <a:t>900 MHz ISM band used </a:t>
            </a:r>
          </a:p>
          <a:p>
            <a:pPr lvl="1"/>
            <a:r>
              <a:rPr lang="en-US" altLang="ko-KR" sz="1800" smtClean="0">
                <a:ea typeface="굴림" pitchFamily="50" charset="-127"/>
              </a:rPr>
              <a:t>Many channels that can support more than 1000 endpoints </a:t>
            </a:r>
          </a:p>
          <a:p>
            <a:r>
              <a:rPr lang="en-US" altLang="ko-KR" sz="2000" smtClean="0">
                <a:ea typeface="굴림" pitchFamily="50" charset="-127"/>
              </a:rPr>
              <a:t>Sensitivity</a:t>
            </a:r>
          </a:p>
          <a:p>
            <a:pPr lvl="1"/>
            <a:r>
              <a:rPr lang="en-US" altLang="ko-KR" sz="1800" smtClean="0">
                <a:ea typeface="굴림" pitchFamily="50" charset="-127"/>
              </a:rPr>
              <a:t>Propagation path loss of at least 120 dB</a:t>
            </a:r>
          </a:p>
          <a:p>
            <a:pPr lvl="1"/>
            <a:r>
              <a:rPr lang="en-US" altLang="ko-KR" sz="1800" smtClean="0">
                <a:ea typeface="굴림" pitchFamily="50" charset="-127"/>
              </a:rPr>
              <a:t>Coordinator should support antenna diversity to increase channel capacity and reduce interference from adjacent channels</a:t>
            </a:r>
          </a:p>
          <a:p>
            <a:r>
              <a:rPr lang="en-US" altLang="ko-KR" sz="2000" smtClean="0">
                <a:ea typeface="굴림" pitchFamily="50" charset="-127"/>
              </a:rPr>
              <a:t>Transmit power </a:t>
            </a:r>
          </a:p>
          <a:p>
            <a:pPr lvl="1"/>
            <a:r>
              <a:rPr lang="en-US" altLang="ko-KR" sz="1800" smtClean="0">
                <a:ea typeface="굴림" pitchFamily="50" charset="-127"/>
              </a:rPr>
              <a:t>Up to 10 mW </a:t>
            </a:r>
          </a:p>
          <a:p>
            <a:endParaRPr lang="en-US" altLang="ko-KR" sz="2200" smtClean="0">
              <a:ea typeface="굴림" pitchFamily="50" charset="-127"/>
            </a:endParaRPr>
          </a:p>
          <a:p>
            <a:pPr lvl="1"/>
            <a:endParaRPr lang="en-US" altLang="ko-KR" sz="1800" smtClean="0">
              <a:ea typeface="굴림" pitchFamily="50" charset="-127"/>
            </a:endParaRPr>
          </a:p>
          <a:p>
            <a:pPr lvl="1"/>
            <a:endParaRPr lang="en-US" altLang="ko-KR" sz="1800" smtClean="0">
              <a:ea typeface="굴림" pitchFamily="50" charset="-127"/>
            </a:endParaRPr>
          </a:p>
        </p:txBody>
      </p:sp>
      <p:sp>
        <p:nvSpPr>
          <p:cNvPr id="7172" name="날짜 개체 틀 1"/>
          <p:cNvSpPr txBox="1">
            <a:spLocks/>
          </p:cNvSpPr>
          <p:nvPr/>
        </p:nvSpPr>
        <p:spPr bwMode="auto">
          <a:xfrm>
            <a:off x="684213" y="333375"/>
            <a:ext cx="1600200" cy="214313"/>
          </a:xfrm>
          <a:prstGeom prst="rect">
            <a:avLst/>
          </a:prstGeom>
          <a:noFill/>
          <a:ln w="9525">
            <a:noFill/>
            <a:miter lim="800000"/>
            <a:headEnd/>
            <a:tailEnd/>
          </a:ln>
        </p:spPr>
        <p:txBody>
          <a:bodyPr lIns="0" tIns="0" rIns="0" bIns="0" anchor="b">
            <a:spAutoFit/>
          </a:bodyPr>
          <a:lstStyle/>
          <a:p>
            <a:r>
              <a:rPr lang="en-US" altLang="ko-KR" sz="1400" b="1">
                <a:ea typeface="굴림" pitchFamily="50" charset="-127"/>
              </a:rPr>
              <a:t>&lt;July 2011&gt;</a:t>
            </a:r>
          </a:p>
        </p:txBody>
      </p:sp>
      <p:sp>
        <p:nvSpPr>
          <p:cNvPr id="7173" name="슬라이드 번호 개체 틀 3"/>
          <p:cNvSpPr>
            <a:spLocks noGrp="1"/>
          </p:cNvSpPr>
          <p:nvPr>
            <p:ph type="sldNum" sz="quarter" idx="12"/>
          </p:nvPr>
        </p:nvSpPr>
        <p:spPr>
          <a:noFill/>
        </p:spPr>
        <p:txBody>
          <a:bodyPr wrap="square" anchor="b"/>
          <a:lstStyle/>
          <a:p>
            <a:pPr algn="l"/>
            <a:r>
              <a:rPr lang="en-US" altLang="ko-KR" sz="1400" b="1">
                <a:ea typeface="굴림" pitchFamily="50" charset="-127"/>
              </a:rPr>
              <a:t>Slide </a:t>
            </a:r>
            <a:fld id="{7F64954C-B750-4BA2-BC0A-06AC82FB730C}" type="slidenum">
              <a:rPr lang="en-US" altLang="ko-KR" sz="1400" b="1">
                <a:ea typeface="굴림" pitchFamily="50" charset="-127"/>
              </a:rPr>
              <a:pPr algn="l"/>
              <a:t>4</a:t>
            </a:fld>
            <a:endParaRPr lang="en-US" altLang="ko-KR" sz="1400" b="1">
              <a:ea typeface="굴림" pitchFamily="50" charset="-127"/>
            </a:endParaRPr>
          </a:p>
        </p:txBody>
      </p:sp>
      <p:sp>
        <p:nvSpPr>
          <p:cNvPr id="7174" name="바닥글 개체 틀 2"/>
          <p:cNvSpPr>
            <a:spLocks noGrp="1"/>
          </p:cNvSpPr>
          <p:nvPr>
            <p:ph type="ftr" sz="quarter" idx="11"/>
          </p:nvPr>
        </p:nvSpPr>
        <p:spPr>
          <a:xfrm>
            <a:off x="5486400" y="6475413"/>
            <a:ext cx="3124200" cy="184150"/>
          </a:xfrm>
          <a:noFill/>
        </p:spPr>
        <p:txBody>
          <a:bodyPr/>
          <a:lstStyle/>
          <a:p>
            <a:r>
              <a:rPr lang="en-US" altLang="ko-KR">
                <a:ea typeface="굴림" pitchFamily="50" charset="-127"/>
              </a:rPr>
              <a:t>&lt;hsoolee, jdhuh, kskwak&gt;, &lt;ETRI, Inha Univ.&gt;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제목 1"/>
          <p:cNvSpPr>
            <a:spLocks noGrp="1"/>
          </p:cNvSpPr>
          <p:nvPr>
            <p:ph type="title"/>
          </p:nvPr>
        </p:nvSpPr>
        <p:spPr/>
        <p:txBody>
          <a:bodyPr/>
          <a:lstStyle/>
          <a:p>
            <a:r>
              <a:rPr lang="en-US" altLang="ko-KR" smtClean="0">
                <a:latin typeface="Arial" pitchFamily="34" charset="0"/>
                <a:ea typeface="굴림" pitchFamily="50" charset="-127"/>
              </a:rPr>
              <a:t>Band plan and channelization</a:t>
            </a:r>
            <a:endParaRPr lang="ko-KR" altLang="en-US" smtClean="0">
              <a:latin typeface="Arial" pitchFamily="34" charset="0"/>
              <a:ea typeface="굴림" pitchFamily="50" charset="-127"/>
            </a:endParaRPr>
          </a:p>
        </p:txBody>
      </p:sp>
      <p:sp>
        <p:nvSpPr>
          <p:cNvPr id="8195" name="내용 개체 틀 2"/>
          <p:cNvSpPr>
            <a:spLocks noGrp="1"/>
          </p:cNvSpPr>
          <p:nvPr>
            <p:ph idx="1"/>
          </p:nvPr>
        </p:nvSpPr>
        <p:spPr>
          <a:xfrm>
            <a:off x="685800" y="1700213"/>
            <a:ext cx="7772400" cy="4114800"/>
          </a:xfrm>
        </p:spPr>
        <p:txBody>
          <a:bodyPr/>
          <a:lstStyle/>
          <a:p>
            <a:r>
              <a:rPr lang="en-US" altLang="ko-KR" sz="1800" smtClean="0">
                <a:ea typeface="굴림" pitchFamily="50" charset="-127"/>
              </a:rPr>
              <a:t>Proposed Band Plan</a:t>
            </a:r>
          </a:p>
          <a:p>
            <a:pPr lvl="1"/>
            <a:r>
              <a:rPr lang="en-US" altLang="ko-KR" sz="1600" smtClean="0">
                <a:ea typeface="굴림" pitchFamily="50" charset="-127"/>
              </a:rPr>
              <a:t>902-928 MHz (US) : 131 channels of 200 kHz spacing apart at each channel</a:t>
            </a:r>
          </a:p>
          <a:p>
            <a:pPr lvl="1"/>
            <a:r>
              <a:rPr lang="en-US" altLang="ko-KR" sz="1600" smtClean="0">
                <a:ea typeface="굴림" pitchFamily="50" charset="-127"/>
              </a:rPr>
              <a:t> </a:t>
            </a:r>
          </a:p>
          <a:p>
            <a:r>
              <a:rPr lang="en-US" altLang="ko-KR" sz="1800" smtClean="0">
                <a:ea typeface="굴림" pitchFamily="50" charset="-127"/>
              </a:rPr>
              <a:t>Band Plan met the regulation of Korea </a:t>
            </a:r>
          </a:p>
          <a:p>
            <a:pPr lvl="1"/>
            <a:r>
              <a:rPr lang="en-US" altLang="ko-KR" sz="1600" smtClean="0">
                <a:ea typeface="굴림" pitchFamily="50" charset="-127"/>
              </a:rPr>
              <a:t>Frequency range : 917~923.5 MHz </a:t>
            </a:r>
          </a:p>
          <a:p>
            <a:pPr lvl="1"/>
            <a:r>
              <a:rPr lang="en-US" altLang="ko-KR" sz="1600" smtClean="0">
                <a:ea typeface="굴림" pitchFamily="50" charset="-127"/>
              </a:rPr>
              <a:t>32 channels of 200kHz spacing apart in the band</a:t>
            </a:r>
          </a:p>
          <a:p>
            <a:pPr lvl="1"/>
            <a:r>
              <a:rPr lang="en-US" altLang="ko-KR" sz="1600" smtClean="0">
                <a:ea typeface="굴림" pitchFamily="50" charset="-127"/>
              </a:rPr>
              <a:t>Transmission power limited to 10mW EIRP for USN utilizations</a:t>
            </a:r>
          </a:p>
          <a:p>
            <a:pPr lvl="1"/>
            <a:endParaRPr lang="en-US" altLang="ko-KR" sz="1600" smtClean="0">
              <a:ea typeface="굴림" pitchFamily="50" charset="-127"/>
            </a:endParaRPr>
          </a:p>
          <a:p>
            <a:pPr lvl="1"/>
            <a:endParaRPr lang="en-US" altLang="ko-KR" sz="1600" smtClean="0">
              <a:ea typeface="굴림" pitchFamily="50" charset="-127"/>
            </a:endParaRPr>
          </a:p>
          <a:p>
            <a:pPr lvl="1"/>
            <a:endParaRPr lang="en-US" altLang="ko-KR" sz="1600" smtClean="0">
              <a:ea typeface="굴림" pitchFamily="50" charset="-127"/>
            </a:endParaRPr>
          </a:p>
          <a:p>
            <a:pPr lvl="1"/>
            <a:endParaRPr lang="en-US" altLang="ko-KR" sz="1600" smtClean="0">
              <a:ea typeface="굴림" pitchFamily="50" charset="-127"/>
            </a:endParaRPr>
          </a:p>
          <a:p>
            <a:endParaRPr lang="ko-KR" altLang="en-US" sz="1800" smtClean="0">
              <a:ea typeface="굴림" pitchFamily="50" charset="-127"/>
            </a:endParaRPr>
          </a:p>
        </p:txBody>
      </p:sp>
      <p:graphicFrame>
        <p:nvGraphicFramePr>
          <p:cNvPr id="2" name="표 1"/>
          <p:cNvGraphicFramePr>
            <a:graphicFrameLocks noGrp="1"/>
          </p:cNvGraphicFramePr>
          <p:nvPr/>
        </p:nvGraphicFramePr>
        <p:xfrm>
          <a:off x="1600200" y="4160838"/>
          <a:ext cx="5621338" cy="1971675"/>
        </p:xfrm>
        <a:graphic>
          <a:graphicData uri="http://schemas.openxmlformats.org/drawingml/2006/table">
            <a:tbl>
              <a:tblPr/>
              <a:tblGrid>
                <a:gridCol w="522288"/>
                <a:gridCol w="882650"/>
                <a:gridCol w="523875"/>
                <a:gridCol w="881062"/>
                <a:gridCol w="523875"/>
                <a:gridCol w="882650"/>
                <a:gridCol w="522288"/>
                <a:gridCol w="882650"/>
              </a:tblGrid>
              <a:tr h="21907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Times New Roman" pitchFamily="18" charset="0"/>
                          <a:ea typeface="굴림" pitchFamily="50" charset="-127"/>
                        </a:rPr>
                        <a:t>CH</a:t>
                      </a:r>
                      <a:endParaRPr kumimoji="0" lang="ko-KR" altLang="en-US"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Freq.(㎒)</a:t>
                      </a:r>
                      <a:endParaRPr kumimoji="0" lang="ko-KR" altLang="en-US"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Times New Roman" pitchFamily="18" charset="0"/>
                          <a:ea typeface="굴림" pitchFamily="50" charset="-127"/>
                        </a:rPr>
                        <a:t>CH</a:t>
                      </a:r>
                      <a:endParaRPr kumimoji="0" lang="ko-KR" altLang="en-US"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Freq.(㎒)</a:t>
                      </a:r>
                      <a:endParaRPr kumimoji="0" lang="ko-KR" altLang="en-US"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Times New Roman" pitchFamily="18" charset="0"/>
                          <a:ea typeface="굴림" pitchFamily="50" charset="-127"/>
                        </a:rPr>
                        <a:t>CH</a:t>
                      </a:r>
                      <a:endParaRPr kumimoji="0" lang="ko-KR" altLang="en-US"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Freq.(㎒)</a:t>
                      </a:r>
                      <a:endParaRPr kumimoji="0" lang="ko-KR" altLang="en-US"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Times New Roman" pitchFamily="18" charset="0"/>
                          <a:ea typeface="굴림" pitchFamily="50" charset="-127"/>
                        </a:rPr>
                        <a:t>CH</a:t>
                      </a:r>
                      <a:endParaRPr kumimoji="0" lang="ko-KR" altLang="en-US"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Freq.(㎒)</a:t>
                      </a:r>
                      <a:endParaRPr kumimoji="0" lang="ko-KR" altLang="en-US"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21907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1</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917.1</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918.7</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17</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920.3</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25</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921.9</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21907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2</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917.3</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10</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918.9</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18</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920.5</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26</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922.1</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21907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3</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917.5</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11</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919.1</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19</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920.7</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27</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922.3</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21907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4</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917.7</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12</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919.3</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20</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920.9</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28</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922.5</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21907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5</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917.9</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13</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919.5</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21</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921.1</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29</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922.7</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21907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6</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918.1</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14</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919.7</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22</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921.3</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30</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922.9</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21907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7</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918.3</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15</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919.9</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23</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921.5</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31</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923.1</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21907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8</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918.5</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16</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920.1</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24</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921.7</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32</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923.3</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bl>
          </a:graphicData>
        </a:graphic>
      </p:graphicFrame>
      <p:sp>
        <p:nvSpPr>
          <p:cNvPr id="5" name="TextBox 4"/>
          <p:cNvSpPr txBox="1">
            <a:spLocks noRot="1" noChangeAspect="1" noMove="1" noResize="1" noEditPoints="1" noAdjustHandles="1" noChangeArrowheads="1" noChangeShapeType="1" noTextEdit="1"/>
          </p:cNvSpPr>
          <p:nvPr/>
        </p:nvSpPr>
        <p:spPr>
          <a:xfrm>
            <a:off x="1417320" y="2565281"/>
            <a:ext cx="4754880" cy="338554"/>
          </a:xfrm>
          <a:prstGeom prst="rect">
            <a:avLst/>
          </a:prstGeom>
          <a:blipFill rotWithShape="1">
            <a:blip r:embed="rId2" cstate="print"/>
            <a:stretch>
              <a:fillRect l="-128" b="-12727"/>
            </a:stretch>
          </a:blipFill>
        </p:spPr>
        <p:txBody>
          <a:bodyPr/>
          <a:lstStyle/>
          <a:p>
            <a:pPr>
              <a:defRPr/>
            </a:pPr>
            <a:r>
              <a:rPr lang="ko-KR" altLang="en-US">
                <a:noFill/>
              </a:rPr>
              <a:t> </a:t>
            </a:r>
          </a:p>
        </p:txBody>
      </p:sp>
      <p:sp>
        <p:nvSpPr>
          <p:cNvPr id="10" name="Text Box 78"/>
          <p:cNvSpPr txBox="1">
            <a:spLocks noChangeArrowheads="1"/>
          </p:cNvSpPr>
          <p:nvPr/>
        </p:nvSpPr>
        <p:spPr bwMode="auto">
          <a:xfrm>
            <a:off x="2743200" y="6172200"/>
            <a:ext cx="3521075" cy="276225"/>
          </a:xfrm>
          <a:prstGeom prst="rect">
            <a:avLst/>
          </a:prstGeom>
          <a:noFill/>
          <a:ln>
            <a:noFill/>
          </a:ln>
          <a:extLst>
            <a:ext uri="{909E8E84-426E-40DD-AFC4-6F175D3DCCD1}"/>
            <a:ext uri="{91240B29-F687-4F45-9708-019B960494DF}"/>
          </a:extLst>
        </p:spPr>
        <p:txBody>
          <a:bodyPr>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lgn="ctr" eaLnBrk="1" hangingPunct="1">
              <a:buFont typeface="Arial" pitchFamily="34" charset="0"/>
              <a:buNone/>
              <a:defRPr/>
            </a:pPr>
            <a:r>
              <a:rPr lang="en-US" altLang="ko-KR" dirty="0" smtClean="0">
                <a:latin typeface="+mj-lt"/>
              </a:rPr>
              <a:t>[Center frequency of 900 MHz band in Korea]</a:t>
            </a:r>
            <a:endParaRPr lang="en-US" altLang="ko-KR" sz="1000" dirty="0" smtClean="0">
              <a:latin typeface="+mj-lt"/>
            </a:endParaRPr>
          </a:p>
        </p:txBody>
      </p:sp>
      <p:sp>
        <p:nvSpPr>
          <p:cNvPr id="8290" name="Rectangle 3"/>
          <p:cNvSpPr>
            <a:spLocks noChangeArrowheads="1"/>
          </p:cNvSpPr>
          <p:nvPr/>
        </p:nvSpPr>
        <p:spPr bwMode="auto">
          <a:xfrm>
            <a:off x="5761038" y="3068960"/>
            <a:ext cx="3200400" cy="514350"/>
          </a:xfrm>
          <a:prstGeom prst="rect">
            <a:avLst/>
          </a:prstGeom>
          <a:noFill/>
          <a:ln w="9525">
            <a:noFill/>
            <a:miter lim="800000"/>
            <a:headEnd/>
            <a:tailEnd/>
          </a:ln>
        </p:spPr>
        <p:txBody>
          <a:bodyPr lIns="92075" tIns="46038" rIns="92075" bIns="46038"/>
          <a:lstStyle/>
          <a:p>
            <a:pPr marL="342900" indent="-342900">
              <a:lnSpc>
                <a:spcPct val="80000"/>
              </a:lnSpc>
              <a:spcBef>
                <a:spcPct val="20000"/>
              </a:spcBef>
            </a:pPr>
            <a:r>
              <a:rPr lang="en-US" altLang="ko-KR" sz="1100" dirty="0">
                <a:solidFill>
                  <a:srgbClr val="FF0000"/>
                </a:solidFill>
                <a:ea typeface="HY신명조" pitchFamily="18" charset="-127"/>
              </a:rPr>
              <a:t>* USN : Ubiquitous Sensor Network</a:t>
            </a:r>
          </a:p>
          <a:p>
            <a:pPr marL="342900" indent="-342900">
              <a:lnSpc>
                <a:spcPct val="80000"/>
              </a:lnSpc>
              <a:spcBef>
                <a:spcPct val="20000"/>
              </a:spcBef>
            </a:pPr>
            <a:r>
              <a:rPr lang="en-US" altLang="ko-KR" sz="1100" dirty="0">
                <a:solidFill>
                  <a:srgbClr val="FF0000"/>
                </a:solidFill>
                <a:ea typeface="HY신명조" pitchFamily="18" charset="-127"/>
              </a:rPr>
              <a:t>For example 15.4, 15.4a, 15.4g, 15.6 and 15.4k</a:t>
            </a:r>
          </a:p>
        </p:txBody>
      </p:sp>
      <p:sp>
        <p:nvSpPr>
          <p:cNvPr id="8291" name="슬라이드 번호 개체 틀 3"/>
          <p:cNvSpPr>
            <a:spLocks noGrp="1"/>
          </p:cNvSpPr>
          <p:nvPr>
            <p:ph type="sldNum" sz="quarter" idx="12"/>
          </p:nvPr>
        </p:nvSpPr>
        <p:spPr>
          <a:noFill/>
        </p:spPr>
        <p:txBody>
          <a:bodyPr wrap="square" anchor="b"/>
          <a:lstStyle/>
          <a:p>
            <a:pPr algn="l"/>
            <a:r>
              <a:rPr lang="en-US" altLang="ko-KR" sz="1400" b="1">
                <a:ea typeface="굴림" pitchFamily="50" charset="-127"/>
              </a:rPr>
              <a:t>Slide </a:t>
            </a:r>
            <a:fld id="{A1881658-9FE2-4846-BFC0-D3E47FAC3031}" type="slidenum">
              <a:rPr lang="en-US" altLang="ko-KR" sz="1400" b="1">
                <a:ea typeface="굴림" pitchFamily="50" charset="-127"/>
              </a:rPr>
              <a:pPr algn="l"/>
              <a:t>5</a:t>
            </a:fld>
            <a:endParaRPr lang="en-US" altLang="ko-KR" sz="1400" b="1">
              <a:ea typeface="굴림" pitchFamily="50" charset="-127"/>
            </a:endParaRPr>
          </a:p>
        </p:txBody>
      </p:sp>
      <p:sp>
        <p:nvSpPr>
          <p:cNvPr id="8292" name="바닥글 개체 틀 2"/>
          <p:cNvSpPr>
            <a:spLocks noGrp="1"/>
          </p:cNvSpPr>
          <p:nvPr>
            <p:ph type="ftr" sz="quarter" idx="11"/>
          </p:nvPr>
        </p:nvSpPr>
        <p:spPr>
          <a:xfrm>
            <a:off x="5486400" y="6475413"/>
            <a:ext cx="3124200" cy="184150"/>
          </a:xfrm>
          <a:noFill/>
        </p:spPr>
        <p:txBody>
          <a:bodyPr/>
          <a:lstStyle/>
          <a:p>
            <a:r>
              <a:rPr lang="en-US" altLang="ko-KR">
                <a:ea typeface="굴림" pitchFamily="50" charset="-127"/>
              </a:rPr>
              <a:t>&lt;hsoolee, jdhuh, kskwak&gt;, &lt;ETRI, Inha Univ.&gt;</a:t>
            </a:r>
          </a:p>
        </p:txBody>
      </p:sp>
      <p:sp>
        <p:nvSpPr>
          <p:cNvPr id="8293" name="날짜 개체 틀 1"/>
          <p:cNvSpPr txBox="1">
            <a:spLocks/>
          </p:cNvSpPr>
          <p:nvPr/>
        </p:nvSpPr>
        <p:spPr bwMode="auto">
          <a:xfrm>
            <a:off x="684213" y="333375"/>
            <a:ext cx="1600200" cy="214313"/>
          </a:xfrm>
          <a:prstGeom prst="rect">
            <a:avLst/>
          </a:prstGeom>
          <a:noFill/>
          <a:ln w="9525">
            <a:noFill/>
            <a:miter lim="800000"/>
            <a:headEnd/>
            <a:tailEnd/>
          </a:ln>
        </p:spPr>
        <p:txBody>
          <a:bodyPr lIns="0" tIns="0" rIns="0" bIns="0" anchor="b">
            <a:spAutoFit/>
          </a:bodyPr>
          <a:lstStyle/>
          <a:p>
            <a:r>
              <a:rPr lang="en-US" altLang="ko-KR" sz="1400" b="1">
                <a:ea typeface="굴림" pitchFamily="50" charset="-127"/>
              </a:rPr>
              <a:t>&lt;July 2011&gt;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제목 1"/>
          <p:cNvSpPr>
            <a:spLocks noGrp="1"/>
          </p:cNvSpPr>
          <p:nvPr>
            <p:ph type="title"/>
          </p:nvPr>
        </p:nvSpPr>
        <p:spPr/>
        <p:txBody>
          <a:bodyPr/>
          <a:lstStyle/>
          <a:p>
            <a:r>
              <a:rPr lang="en-US" altLang="ko-KR" smtClean="0">
                <a:latin typeface="Arial" pitchFamily="34" charset="0"/>
                <a:ea typeface="굴림" pitchFamily="50" charset="-127"/>
              </a:rPr>
              <a:t>Transmitter Architecture</a:t>
            </a:r>
            <a:endParaRPr lang="ko-KR" altLang="en-US" smtClean="0">
              <a:latin typeface="Arial" pitchFamily="34" charset="0"/>
              <a:ea typeface="굴림" pitchFamily="50" charset="-127"/>
            </a:endParaRPr>
          </a:p>
        </p:txBody>
      </p:sp>
      <p:sp>
        <p:nvSpPr>
          <p:cNvPr id="9219" name="내용 개체 틀 2"/>
          <p:cNvSpPr>
            <a:spLocks noGrp="1"/>
          </p:cNvSpPr>
          <p:nvPr>
            <p:ph idx="1"/>
          </p:nvPr>
        </p:nvSpPr>
        <p:spPr>
          <a:xfrm>
            <a:off x="685800" y="3794125"/>
            <a:ext cx="7772400" cy="2286000"/>
          </a:xfrm>
        </p:spPr>
        <p:txBody>
          <a:bodyPr/>
          <a:lstStyle/>
          <a:p>
            <a:r>
              <a:rPr lang="en-US" altLang="ko-KR" sz="1800" smtClean="0">
                <a:ea typeface="굴림" pitchFamily="50" charset="-127"/>
              </a:rPr>
              <a:t>HCS : CRC-4 ITU header check sequence</a:t>
            </a:r>
          </a:p>
          <a:p>
            <a:r>
              <a:rPr lang="en-US" altLang="ko-KR" sz="1800" smtClean="0">
                <a:ea typeface="굴림" pitchFamily="50" charset="-127"/>
              </a:rPr>
              <a:t>CRC-16 CCITT standard</a:t>
            </a:r>
          </a:p>
          <a:p>
            <a:r>
              <a:rPr lang="en-US" altLang="ko-KR" sz="1800" smtClean="0">
                <a:ea typeface="굴림" pitchFamily="50" charset="-127"/>
              </a:rPr>
              <a:t>Preamble </a:t>
            </a:r>
          </a:p>
          <a:p>
            <a:pPr lvl="1"/>
            <a:r>
              <a:rPr lang="en-US" altLang="ko-KR" sz="1600" smtClean="0">
                <a:ea typeface="굴림" pitchFamily="50" charset="-127"/>
              </a:rPr>
              <a:t>4 octets “01010101”(0x55) Multiple strings</a:t>
            </a:r>
          </a:p>
          <a:p>
            <a:r>
              <a:rPr lang="en-US" altLang="ko-KR" sz="1800" smtClean="0">
                <a:ea typeface="굴림" pitchFamily="50" charset="-127"/>
              </a:rPr>
              <a:t>SFD : Start Frame Delimiter</a:t>
            </a:r>
          </a:p>
          <a:p>
            <a:pPr lvl="1"/>
            <a:r>
              <a:rPr lang="en-US" altLang="ko-KR" sz="1600" smtClean="0">
                <a:ea typeface="굴림" pitchFamily="50" charset="-127"/>
              </a:rPr>
              <a:t>8 bits , for example “01101111”(0x6F) </a:t>
            </a:r>
          </a:p>
          <a:p>
            <a:endParaRPr lang="ko-KR" altLang="en-US" sz="1800" smtClean="0">
              <a:ea typeface="굴림" pitchFamily="50" charset="-127"/>
            </a:endParaRPr>
          </a:p>
        </p:txBody>
      </p:sp>
      <p:pic>
        <p:nvPicPr>
          <p:cNvPr id="9220" name="Picture 2"/>
          <p:cNvPicPr>
            <a:picLocks noChangeAspect="1" noChangeArrowheads="1"/>
          </p:cNvPicPr>
          <p:nvPr/>
        </p:nvPicPr>
        <p:blipFill>
          <a:blip r:embed="rId2" cstate="print"/>
          <a:srcRect/>
          <a:stretch>
            <a:fillRect/>
          </a:stretch>
        </p:blipFill>
        <p:spPr bwMode="auto">
          <a:xfrm>
            <a:off x="868363" y="1828800"/>
            <a:ext cx="7515225" cy="1400175"/>
          </a:xfrm>
          <a:prstGeom prst="rect">
            <a:avLst/>
          </a:prstGeom>
          <a:noFill/>
          <a:ln w="9525">
            <a:noFill/>
            <a:miter lim="800000"/>
            <a:headEnd/>
            <a:tailEnd/>
          </a:ln>
        </p:spPr>
      </p:pic>
      <p:sp>
        <p:nvSpPr>
          <p:cNvPr id="8" name="Text Box 78"/>
          <p:cNvSpPr txBox="1">
            <a:spLocks noChangeArrowheads="1"/>
          </p:cNvSpPr>
          <p:nvPr/>
        </p:nvSpPr>
        <p:spPr bwMode="auto">
          <a:xfrm>
            <a:off x="2865438" y="3246438"/>
            <a:ext cx="3521075" cy="307975"/>
          </a:xfrm>
          <a:prstGeom prst="rect">
            <a:avLst/>
          </a:prstGeom>
          <a:noFill/>
          <a:ln>
            <a:noFill/>
          </a:ln>
          <a:extLst>
            <a:ext uri="{909E8E84-426E-40DD-AFC4-6F175D3DCCD1}"/>
            <a:ext uri="{91240B29-F687-4F45-9708-019B960494DF}"/>
          </a:extLst>
        </p:spPr>
        <p:txBody>
          <a:bodyPr>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lgn="ctr" eaLnBrk="1" hangingPunct="1">
              <a:buFont typeface="Arial" pitchFamily="34" charset="0"/>
              <a:buNone/>
              <a:defRPr/>
            </a:pPr>
            <a:r>
              <a:rPr lang="en-US" altLang="ko-KR" sz="1400" dirty="0" smtClean="0">
                <a:latin typeface="+mj-lt"/>
              </a:rPr>
              <a:t>[Transmitter structure]</a:t>
            </a:r>
            <a:endParaRPr lang="en-US" altLang="ko-KR" sz="1050" dirty="0" smtClean="0">
              <a:latin typeface="+mj-lt"/>
            </a:endParaRPr>
          </a:p>
        </p:txBody>
      </p:sp>
      <p:sp>
        <p:nvSpPr>
          <p:cNvPr id="9222" name="슬라이드 번호 개체 틀 3"/>
          <p:cNvSpPr>
            <a:spLocks noGrp="1"/>
          </p:cNvSpPr>
          <p:nvPr>
            <p:ph type="sldNum" sz="quarter" idx="12"/>
          </p:nvPr>
        </p:nvSpPr>
        <p:spPr>
          <a:noFill/>
        </p:spPr>
        <p:txBody>
          <a:bodyPr wrap="square" anchor="b"/>
          <a:lstStyle/>
          <a:p>
            <a:pPr algn="l"/>
            <a:r>
              <a:rPr lang="en-US" altLang="ko-KR" sz="1400" b="1">
                <a:ea typeface="굴림" pitchFamily="50" charset="-127"/>
              </a:rPr>
              <a:t>Slide </a:t>
            </a:r>
            <a:fld id="{5ECF762D-158E-4538-8A9A-96D6FA07139B}" type="slidenum">
              <a:rPr lang="en-US" altLang="ko-KR" sz="1400" b="1">
                <a:ea typeface="굴림" pitchFamily="50" charset="-127"/>
              </a:rPr>
              <a:pPr algn="l"/>
              <a:t>6</a:t>
            </a:fld>
            <a:endParaRPr lang="en-US" altLang="ko-KR" sz="1400" b="1">
              <a:ea typeface="굴림" pitchFamily="50" charset="-127"/>
            </a:endParaRPr>
          </a:p>
        </p:txBody>
      </p:sp>
      <p:sp>
        <p:nvSpPr>
          <p:cNvPr id="9223" name="바닥글 개체 틀 2"/>
          <p:cNvSpPr>
            <a:spLocks noGrp="1"/>
          </p:cNvSpPr>
          <p:nvPr>
            <p:ph type="ftr" sz="quarter" idx="11"/>
          </p:nvPr>
        </p:nvSpPr>
        <p:spPr>
          <a:xfrm>
            <a:off x="5486400" y="6475413"/>
            <a:ext cx="3124200" cy="184150"/>
          </a:xfrm>
          <a:noFill/>
        </p:spPr>
        <p:txBody>
          <a:bodyPr/>
          <a:lstStyle/>
          <a:p>
            <a:r>
              <a:rPr lang="en-US" altLang="ko-KR">
                <a:ea typeface="굴림" pitchFamily="50" charset="-127"/>
              </a:rPr>
              <a:t>&lt;hsoolee, jdhuh, kskwak&gt;, &lt;ETRI, Inha Univ.&gt;</a:t>
            </a:r>
          </a:p>
        </p:txBody>
      </p:sp>
      <p:sp>
        <p:nvSpPr>
          <p:cNvPr id="9224" name="날짜 개체 틀 1"/>
          <p:cNvSpPr txBox="1">
            <a:spLocks/>
          </p:cNvSpPr>
          <p:nvPr/>
        </p:nvSpPr>
        <p:spPr bwMode="auto">
          <a:xfrm>
            <a:off x="684213" y="333375"/>
            <a:ext cx="1600200" cy="214313"/>
          </a:xfrm>
          <a:prstGeom prst="rect">
            <a:avLst/>
          </a:prstGeom>
          <a:noFill/>
          <a:ln w="9525">
            <a:noFill/>
            <a:miter lim="800000"/>
            <a:headEnd/>
            <a:tailEnd/>
          </a:ln>
        </p:spPr>
        <p:txBody>
          <a:bodyPr lIns="0" tIns="0" rIns="0" bIns="0" anchor="b">
            <a:spAutoFit/>
          </a:bodyPr>
          <a:lstStyle/>
          <a:p>
            <a:r>
              <a:rPr lang="en-US" altLang="ko-KR" sz="1400" b="1">
                <a:ea typeface="굴림" pitchFamily="50" charset="-127"/>
              </a:rPr>
              <a:t>&lt;July 2011&gt;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제목 1"/>
          <p:cNvSpPr>
            <a:spLocks noGrp="1"/>
          </p:cNvSpPr>
          <p:nvPr>
            <p:ph type="title"/>
          </p:nvPr>
        </p:nvSpPr>
        <p:spPr/>
        <p:txBody>
          <a:bodyPr/>
          <a:lstStyle/>
          <a:p>
            <a:r>
              <a:rPr lang="en-US" altLang="ko-KR" smtClean="0">
                <a:latin typeface="Arial" pitchFamily="34" charset="0"/>
                <a:ea typeface="굴림" pitchFamily="50" charset="-127"/>
              </a:rPr>
              <a:t>Modulation(1)</a:t>
            </a:r>
            <a:endParaRPr lang="ko-KR" altLang="en-US" smtClean="0">
              <a:latin typeface="Arial" pitchFamily="34" charset="0"/>
              <a:ea typeface="굴림" pitchFamily="50" charset="-127"/>
            </a:endParaRPr>
          </a:p>
        </p:txBody>
      </p:sp>
      <p:sp>
        <p:nvSpPr>
          <p:cNvPr id="3" name="내용 개체 틀 2"/>
          <p:cNvSpPr>
            <a:spLocks noGrp="1"/>
          </p:cNvSpPr>
          <p:nvPr>
            <p:ph idx="1"/>
          </p:nvPr>
        </p:nvSpPr>
        <p:spPr>
          <a:xfrm>
            <a:off x="685800" y="1965325"/>
            <a:ext cx="4435475" cy="4114800"/>
          </a:xfrm>
        </p:spPr>
        <p:txBody>
          <a:bodyPr/>
          <a:lstStyle/>
          <a:p>
            <a:r>
              <a:rPr lang="en-US" altLang="ko-KR" sz="1800" smtClean="0">
                <a:ea typeface="굴림" pitchFamily="50" charset="-127"/>
              </a:rPr>
              <a:t>Gaussian Mean Shift Keying (GMSK)</a:t>
            </a:r>
          </a:p>
          <a:p>
            <a:pPr lvl="1"/>
            <a:r>
              <a:rPr lang="en-US" altLang="ko-KR" sz="1600" smtClean="0">
                <a:ea typeface="굴림" pitchFamily="50" charset="-127"/>
              </a:rPr>
              <a:t>BT=0.3, modulation depth(h) =0.5</a:t>
            </a:r>
          </a:p>
          <a:p>
            <a:pPr lvl="1"/>
            <a:r>
              <a:rPr lang="en-US" altLang="ko-KR" sz="1600" smtClean="0">
                <a:ea typeface="굴림" pitchFamily="50" charset="-127"/>
              </a:rPr>
              <a:t>Simple low Complexity</a:t>
            </a:r>
          </a:p>
          <a:p>
            <a:pPr lvl="1"/>
            <a:r>
              <a:rPr lang="en-US" altLang="ko-KR" sz="1600" smtClean="0">
                <a:ea typeface="굴림" pitchFamily="50" charset="-127"/>
              </a:rPr>
              <a:t>Low Power consumption for constant envelop characteristic</a:t>
            </a:r>
          </a:p>
          <a:p>
            <a:pPr lvl="1"/>
            <a:r>
              <a:rPr lang="en-US" altLang="ko-KR" sz="1600" smtClean="0">
                <a:ea typeface="굴림" pitchFamily="50" charset="-127"/>
              </a:rPr>
              <a:t>Data can be differentially encoded</a:t>
            </a:r>
          </a:p>
          <a:p>
            <a:pPr lvl="1"/>
            <a:r>
              <a:rPr lang="en-US" altLang="ko-KR" sz="1600" smtClean="0">
                <a:ea typeface="굴림" pitchFamily="50" charset="-127"/>
              </a:rPr>
              <a:t>Band limited Gaussian pulse shaping</a:t>
            </a:r>
          </a:p>
          <a:p>
            <a:r>
              <a:rPr lang="en-US" altLang="ko-KR" sz="1800" smtClean="0">
                <a:ea typeface="굴림" pitchFamily="50" charset="-127"/>
              </a:rPr>
              <a:t>Rx Options</a:t>
            </a:r>
          </a:p>
          <a:p>
            <a:pPr lvl="1"/>
            <a:r>
              <a:rPr lang="en-US" altLang="ko-KR" sz="1600" smtClean="0">
                <a:ea typeface="굴림" pitchFamily="50" charset="-127"/>
              </a:rPr>
              <a:t>Full coherent detection for high performance</a:t>
            </a:r>
          </a:p>
          <a:p>
            <a:pPr lvl="1"/>
            <a:r>
              <a:rPr lang="en-US" altLang="ko-KR" sz="1600" smtClean="0">
                <a:ea typeface="굴림" pitchFamily="50" charset="-127"/>
              </a:rPr>
              <a:t>Semi-coherent detection is also possible</a:t>
            </a:r>
          </a:p>
          <a:p>
            <a:pPr>
              <a:buFontTx/>
              <a:buNone/>
            </a:pPr>
            <a:endParaRPr lang="en-US" altLang="ko-KR" smtClean="0">
              <a:ea typeface="굴림" pitchFamily="50" charset="-127"/>
            </a:endParaRPr>
          </a:p>
          <a:p>
            <a:pPr lvl="1">
              <a:buFontTx/>
              <a:buNone/>
            </a:pPr>
            <a:endParaRPr lang="ko-KR" altLang="en-US" sz="1400" smtClean="0">
              <a:ea typeface="굴림" pitchFamily="50" charset="-127"/>
            </a:endParaRPr>
          </a:p>
        </p:txBody>
      </p:sp>
      <p:pic>
        <p:nvPicPr>
          <p:cNvPr id="10244" name="Picture 7"/>
          <p:cNvPicPr>
            <a:picLocks noChangeAspect="1" noChangeArrowheads="1"/>
          </p:cNvPicPr>
          <p:nvPr/>
        </p:nvPicPr>
        <p:blipFill>
          <a:blip r:embed="rId2" cstate="print"/>
          <a:srcRect/>
          <a:stretch>
            <a:fillRect/>
          </a:stretch>
        </p:blipFill>
        <p:spPr bwMode="auto">
          <a:xfrm>
            <a:off x="4754563" y="2149475"/>
            <a:ext cx="4257675" cy="3114675"/>
          </a:xfrm>
          <a:prstGeom prst="rect">
            <a:avLst/>
          </a:prstGeom>
          <a:noFill/>
          <a:ln w="9525">
            <a:noFill/>
            <a:miter lim="800000"/>
            <a:headEnd/>
            <a:tailEnd/>
          </a:ln>
        </p:spPr>
      </p:pic>
      <p:sp>
        <p:nvSpPr>
          <p:cNvPr id="8" name="Text Box 78"/>
          <p:cNvSpPr txBox="1">
            <a:spLocks noChangeArrowheads="1"/>
          </p:cNvSpPr>
          <p:nvPr/>
        </p:nvSpPr>
        <p:spPr bwMode="auto">
          <a:xfrm>
            <a:off x="5122863" y="5349875"/>
            <a:ext cx="3521075" cy="276225"/>
          </a:xfrm>
          <a:prstGeom prst="rect">
            <a:avLst/>
          </a:prstGeom>
          <a:noFill/>
          <a:ln>
            <a:noFill/>
          </a:ln>
          <a:extLst>
            <a:ext uri="{909E8E84-426E-40DD-AFC4-6F175D3DCCD1}"/>
            <a:ext uri="{91240B29-F687-4F45-9708-019B960494DF}"/>
          </a:extLst>
        </p:spPr>
        <p:txBody>
          <a:bodyPr>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lgn="ctr" eaLnBrk="1" hangingPunct="1">
              <a:buFont typeface="Arial" pitchFamily="34" charset="0"/>
              <a:buNone/>
              <a:defRPr/>
            </a:pPr>
            <a:r>
              <a:rPr lang="en-US" altLang="ko-KR" dirty="0" smtClean="0">
                <a:latin typeface="+mj-lt"/>
              </a:rPr>
              <a:t>[GMSK power spectral density]</a:t>
            </a:r>
            <a:endParaRPr lang="en-US" altLang="ko-KR" sz="1000" dirty="0" smtClean="0">
              <a:latin typeface="+mj-lt"/>
            </a:endParaRPr>
          </a:p>
        </p:txBody>
      </p:sp>
      <p:sp>
        <p:nvSpPr>
          <p:cNvPr id="10246" name="슬라이드 번호 개체 틀 3"/>
          <p:cNvSpPr>
            <a:spLocks noGrp="1"/>
          </p:cNvSpPr>
          <p:nvPr>
            <p:ph type="sldNum" sz="quarter" idx="12"/>
          </p:nvPr>
        </p:nvSpPr>
        <p:spPr>
          <a:noFill/>
        </p:spPr>
        <p:txBody>
          <a:bodyPr wrap="square" anchor="b"/>
          <a:lstStyle/>
          <a:p>
            <a:pPr algn="l"/>
            <a:r>
              <a:rPr lang="en-US" altLang="ko-KR" sz="1400" b="1">
                <a:ea typeface="굴림" pitchFamily="50" charset="-127"/>
              </a:rPr>
              <a:t>Slide </a:t>
            </a:r>
            <a:fld id="{0A8538CF-9FD4-4613-9AB8-0DDE877F6DB5}" type="slidenum">
              <a:rPr lang="en-US" altLang="ko-KR" sz="1400" b="1">
                <a:ea typeface="굴림" pitchFamily="50" charset="-127"/>
              </a:rPr>
              <a:pPr algn="l"/>
              <a:t>7</a:t>
            </a:fld>
            <a:endParaRPr lang="en-US" altLang="ko-KR" sz="1400" b="1">
              <a:ea typeface="굴림" pitchFamily="50" charset="-127"/>
            </a:endParaRPr>
          </a:p>
        </p:txBody>
      </p:sp>
      <p:sp>
        <p:nvSpPr>
          <p:cNvPr id="10247" name="바닥글 개체 틀 2"/>
          <p:cNvSpPr>
            <a:spLocks noGrp="1"/>
          </p:cNvSpPr>
          <p:nvPr>
            <p:ph type="ftr" sz="quarter" idx="11"/>
          </p:nvPr>
        </p:nvSpPr>
        <p:spPr>
          <a:xfrm>
            <a:off x="5486400" y="6475413"/>
            <a:ext cx="3124200" cy="184150"/>
          </a:xfrm>
          <a:noFill/>
        </p:spPr>
        <p:txBody>
          <a:bodyPr/>
          <a:lstStyle/>
          <a:p>
            <a:r>
              <a:rPr lang="en-US" altLang="ko-KR">
                <a:ea typeface="굴림" pitchFamily="50" charset="-127"/>
              </a:rPr>
              <a:t>&lt;hsoolee, jdhuh, kskwak&gt;, &lt;ETRI, Inha Univ.&gt;</a:t>
            </a:r>
          </a:p>
        </p:txBody>
      </p:sp>
      <p:sp>
        <p:nvSpPr>
          <p:cNvPr id="10248" name="날짜 개체 틀 1"/>
          <p:cNvSpPr txBox="1">
            <a:spLocks/>
          </p:cNvSpPr>
          <p:nvPr/>
        </p:nvSpPr>
        <p:spPr bwMode="auto">
          <a:xfrm>
            <a:off x="684213" y="333375"/>
            <a:ext cx="1600200" cy="214313"/>
          </a:xfrm>
          <a:prstGeom prst="rect">
            <a:avLst/>
          </a:prstGeom>
          <a:noFill/>
          <a:ln w="9525">
            <a:noFill/>
            <a:miter lim="800000"/>
            <a:headEnd/>
            <a:tailEnd/>
          </a:ln>
        </p:spPr>
        <p:txBody>
          <a:bodyPr lIns="0" tIns="0" rIns="0" bIns="0" anchor="b">
            <a:spAutoFit/>
          </a:bodyPr>
          <a:lstStyle/>
          <a:p>
            <a:r>
              <a:rPr lang="en-US" altLang="ko-KR" sz="1400" b="1">
                <a:ea typeface="굴림" pitchFamily="50" charset="-127"/>
              </a:rPr>
              <a:t>&lt;July 2011&gt;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p:txBody>
          <a:bodyPr/>
          <a:lstStyle/>
          <a:p>
            <a:r>
              <a:rPr lang="en-US" altLang="ko-KR" smtClean="0">
                <a:latin typeface="Arial" pitchFamily="34" charset="0"/>
                <a:ea typeface="굴림" pitchFamily="50" charset="-127"/>
              </a:rPr>
              <a:t>Modulation(2)</a:t>
            </a:r>
            <a:endParaRPr lang="ko-KR" altLang="en-US" smtClean="0">
              <a:latin typeface="Arial" pitchFamily="34" charset="0"/>
              <a:ea typeface="굴림" pitchFamily="50" charset="-127"/>
            </a:endParaRPr>
          </a:p>
        </p:txBody>
      </p:sp>
      <p:sp>
        <p:nvSpPr>
          <p:cNvPr id="11267" name="내용 개체 틀 2"/>
          <p:cNvSpPr>
            <a:spLocks noGrp="1"/>
          </p:cNvSpPr>
          <p:nvPr>
            <p:ph idx="1"/>
          </p:nvPr>
        </p:nvSpPr>
        <p:spPr/>
        <p:txBody>
          <a:bodyPr/>
          <a:lstStyle/>
          <a:p>
            <a:r>
              <a:rPr lang="en-US" altLang="ko-KR" sz="2000" smtClean="0">
                <a:ea typeface="굴림" pitchFamily="50" charset="-127"/>
              </a:rPr>
              <a:t>BER performance of MSK is about 3dB better than that of FSK</a:t>
            </a:r>
          </a:p>
          <a:p>
            <a:r>
              <a:rPr lang="en-US" altLang="ko-KR" sz="2000" smtClean="0">
                <a:ea typeface="굴림" pitchFamily="50" charset="-127"/>
              </a:rPr>
              <a:t>Non-coherent demodulation of MSK is similar to that of FSK</a:t>
            </a:r>
            <a:endParaRPr lang="ko-KR" altLang="en-US" sz="2000" smtClean="0">
              <a:ea typeface="굴림" pitchFamily="50" charset="-127"/>
            </a:endParaRPr>
          </a:p>
          <a:p>
            <a:endParaRPr lang="ko-KR" altLang="en-US" sz="2000" smtClean="0">
              <a:ea typeface="굴림" pitchFamily="50" charset="-127"/>
            </a:endParaRPr>
          </a:p>
        </p:txBody>
      </p:sp>
      <p:pic>
        <p:nvPicPr>
          <p:cNvPr id="11268" name="Picture 2"/>
          <p:cNvPicPr>
            <a:picLocks noChangeAspect="1" noChangeArrowheads="1"/>
          </p:cNvPicPr>
          <p:nvPr/>
        </p:nvPicPr>
        <p:blipFill>
          <a:blip r:embed="rId2" cstate="print"/>
          <a:srcRect/>
          <a:stretch>
            <a:fillRect/>
          </a:stretch>
        </p:blipFill>
        <p:spPr bwMode="auto">
          <a:xfrm>
            <a:off x="2422525" y="2971800"/>
            <a:ext cx="3841750" cy="3176588"/>
          </a:xfrm>
          <a:prstGeom prst="rect">
            <a:avLst/>
          </a:prstGeom>
          <a:noFill/>
          <a:ln w="9525">
            <a:noFill/>
            <a:miter lim="800000"/>
            <a:headEnd/>
            <a:tailEnd/>
          </a:ln>
        </p:spPr>
      </p:pic>
      <p:sp>
        <p:nvSpPr>
          <p:cNvPr id="11269" name="슬라이드 번호 개체 틀 3"/>
          <p:cNvSpPr>
            <a:spLocks noGrp="1"/>
          </p:cNvSpPr>
          <p:nvPr>
            <p:ph type="sldNum" sz="quarter" idx="12"/>
          </p:nvPr>
        </p:nvSpPr>
        <p:spPr>
          <a:noFill/>
        </p:spPr>
        <p:txBody>
          <a:bodyPr wrap="square" anchor="b"/>
          <a:lstStyle/>
          <a:p>
            <a:pPr algn="l"/>
            <a:r>
              <a:rPr lang="en-US" altLang="ko-KR" sz="1400" b="1">
                <a:ea typeface="굴림" pitchFamily="50" charset="-127"/>
              </a:rPr>
              <a:t>Slide </a:t>
            </a:r>
            <a:fld id="{DE82294F-4A84-4B0E-9D40-8E698B817B93}" type="slidenum">
              <a:rPr lang="en-US" altLang="ko-KR" sz="1400" b="1">
                <a:ea typeface="굴림" pitchFamily="50" charset="-127"/>
              </a:rPr>
              <a:pPr algn="l"/>
              <a:t>8</a:t>
            </a:fld>
            <a:endParaRPr lang="en-US" altLang="ko-KR" sz="1400" b="1">
              <a:ea typeface="굴림" pitchFamily="50" charset="-127"/>
            </a:endParaRPr>
          </a:p>
        </p:txBody>
      </p:sp>
      <p:sp>
        <p:nvSpPr>
          <p:cNvPr id="11270" name="바닥글 개체 틀 2"/>
          <p:cNvSpPr>
            <a:spLocks noGrp="1"/>
          </p:cNvSpPr>
          <p:nvPr>
            <p:ph type="ftr" sz="quarter" idx="11"/>
          </p:nvPr>
        </p:nvSpPr>
        <p:spPr>
          <a:xfrm>
            <a:off x="5486400" y="6475413"/>
            <a:ext cx="3124200" cy="184150"/>
          </a:xfrm>
          <a:noFill/>
        </p:spPr>
        <p:txBody>
          <a:bodyPr/>
          <a:lstStyle/>
          <a:p>
            <a:r>
              <a:rPr lang="en-US" altLang="ko-KR">
                <a:ea typeface="굴림" pitchFamily="50" charset="-127"/>
              </a:rPr>
              <a:t>&lt;hsoolee, jdhuh, kskwak&gt;, &lt;ETRI, Inha Univ.&gt;</a:t>
            </a:r>
          </a:p>
        </p:txBody>
      </p:sp>
      <p:sp>
        <p:nvSpPr>
          <p:cNvPr id="11271" name="날짜 개체 틀 1"/>
          <p:cNvSpPr txBox="1">
            <a:spLocks/>
          </p:cNvSpPr>
          <p:nvPr/>
        </p:nvSpPr>
        <p:spPr bwMode="auto">
          <a:xfrm>
            <a:off x="684213" y="333375"/>
            <a:ext cx="1600200" cy="214313"/>
          </a:xfrm>
          <a:prstGeom prst="rect">
            <a:avLst/>
          </a:prstGeom>
          <a:noFill/>
          <a:ln w="9525">
            <a:noFill/>
            <a:miter lim="800000"/>
            <a:headEnd/>
            <a:tailEnd/>
          </a:ln>
        </p:spPr>
        <p:txBody>
          <a:bodyPr lIns="0" tIns="0" rIns="0" bIns="0" anchor="b">
            <a:spAutoFit/>
          </a:bodyPr>
          <a:lstStyle/>
          <a:p>
            <a:r>
              <a:rPr lang="en-US" altLang="ko-KR" sz="1400" b="1">
                <a:ea typeface="굴림" pitchFamily="50" charset="-127"/>
              </a:rPr>
              <a:t>&lt;July 2011&gt;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제목 1"/>
          <p:cNvSpPr>
            <a:spLocks noGrp="1"/>
          </p:cNvSpPr>
          <p:nvPr>
            <p:ph type="title"/>
          </p:nvPr>
        </p:nvSpPr>
        <p:spPr/>
        <p:txBody>
          <a:bodyPr/>
          <a:lstStyle/>
          <a:p>
            <a:r>
              <a:rPr lang="en-US" altLang="ko-KR" smtClean="0">
                <a:latin typeface="Arial" pitchFamily="34" charset="0"/>
                <a:ea typeface="굴림" pitchFamily="50" charset="-127"/>
              </a:rPr>
              <a:t>System Parameters(1)</a:t>
            </a:r>
            <a:endParaRPr lang="ko-KR" altLang="en-US" smtClean="0">
              <a:latin typeface="Arial" pitchFamily="34" charset="0"/>
              <a:ea typeface="굴림" pitchFamily="50" charset="-127"/>
            </a:endParaRPr>
          </a:p>
        </p:txBody>
      </p:sp>
      <p:sp>
        <p:nvSpPr>
          <p:cNvPr id="1028" name="내용 개체 틀 2"/>
          <p:cNvSpPr>
            <a:spLocks noGrp="1"/>
          </p:cNvSpPr>
          <p:nvPr>
            <p:ph idx="1"/>
          </p:nvPr>
        </p:nvSpPr>
        <p:spPr/>
        <p:txBody>
          <a:bodyPr/>
          <a:lstStyle/>
          <a:p>
            <a:r>
              <a:rPr lang="en-US" altLang="ko-KR" sz="2000" smtClean="0">
                <a:ea typeface="굴림" pitchFamily="50" charset="-127"/>
              </a:rPr>
              <a:t>Frame Structure</a:t>
            </a:r>
          </a:p>
          <a:p>
            <a:pPr lvl="1"/>
            <a:endParaRPr lang="en-US" altLang="ko-KR" sz="1800" smtClean="0">
              <a:ea typeface="굴림" pitchFamily="50" charset="-127"/>
            </a:endParaRPr>
          </a:p>
          <a:p>
            <a:pPr lvl="1"/>
            <a:endParaRPr lang="en-US" altLang="ko-KR" sz="1800" smtClean="0">
              <a:ea typeface="굴림" pitchFamily="50" charset="-127"/>
            </a:endParaRPr>
          </a:p>
          <a:p>
            <a:pPr lvl="1"/>
            <a:endParaRPr lang="en-US" altLang="ko-KR" sz="1800" smtClean="0">
              <a:ea typeface="굴림" pitchFamily="50" charset="-127"/>
            </a:endParaRPr>
          </a:p>
          <a:p>
            <a:pPr lvl="1"/>
            <a:r>
              <a:rPr lang="en-US" altLang="ko-KR" sz="1800" smtClean="0">
                <a:ea typeface="굴림" pitchFamily="50" charset="-127"/>
              </a:rPr>
              <a:t>Preamble : Time Synchronization</a:t>
            </a:r>
          </a:p>
          <a:p>
            <a:pPr lvl="1"/>
            <a:r>
              <a:rPr lang="en-US" altLang="ko-KR" sz="1800" smtClean="0">
                <a:ea typeface="굴림" pitchFamily="50" charset="-127"/>
              </a:rPr>
              <a:t>SFD : Marking the end of the preamble</a:t>
            </a:r>
          </a:p>
          <a:p>
            <a:pPr lvl="1"/>
            <a:r>
              <a:rPr lang="en-US" altLang="ko-KR" sz="1800" smtClean="0">
                <a:ea typeface="굴림" pitchFamily="50" charset="-127"/>
              </a:rPr>
              <a:t>Header : Information about PHY and MAC parameters</a:t>
            </a:r>
          </a:p>
          <a:p>
            <a:pPr lvl="1"/>
            <a:r>
              <a:rPr lang="en-US" altLang="ko-KR" sz="1800" smtClean="0">
                <a:ea typeface="굴림" pitchFamily="50" charset="-127"/>
              </a:rPr>
              <a:t>PSDU : MAC header, payload (256 bytes), FCS</a:t>
            </a:r>
          </a:p>
          <a:p>
            <a:r>
              <a:rPr lang="en-US" altLang="ko-KR" sz="2000" smtClean="0">
                <a:ea typeface="굴림" pitchFamily="50" charset="-127"/>
              </a:rPr>
              <a:t>16-bit CCITT CRC  </a:t>
            </a:r>
          </a:p>
          <a:p>
            <a:pPr lvl="1"/>
            <a:r>
              <a:rPr lang="en-US" altLang="ko-KR" sz="1800" smtClean="0">
                <a:ea typeface="굴림" pitchFamily="50" charset="-127"/>
              </a:rPr>
              <a:t> </a:t>
            </a:r>
          </a:p>
          <a:p>
            <a:r>
              <a:rPr lang="en-US" altLang="ko-KR" sz="2000" smtClean="0">
                <a:ea typeface="굴림" pitchFamily="50" charset="-127"/>
              </a:rPr>
              <a:t>Data Rate Parameters</a:t>
            </a:r>
          </a:p>
          <a:p>
            <a:pPr lvl="1"/>
            <a:r>
              <a:rPr lang="en-US" altLang="ko-KR" sz="1800" smtClean="0">
                <a:ea typeface="굴림" pitchFamily="50" charset="-127"/>
              </a:rPr>
              <a:t>CR(chip rate) = SR(symbol rate) / CR (code rate) * SF(spreading)</a:t>
            </a:r>
          </a:p>
          <a:p>
            <a:pPr lvl="1"/>
            <a:r>
              <a:rPr lang="en-US" altLang="ko-KR" sz="1800" smtClean="0">
                <a:ea typeface="굴림" pitchFamily="50" charset="-127"/>
              </a:rPr>
              <a:t>CR = 40 kbps / (51/63) * 4 = 197.6 kbps</a:t>
            </a:r>
            <a:br>
              <a:rPr lang="en-US" altLang="ko-KR" sz="1800" smtClean="0">
                <a:ea typeface="굴림" pitchFamily="50" charset="-127"/>
              </a:rPr>
            </a:br>
            <a:r>
              <a:rPr lang="en-US" altLang="ko-KR" sz="1800" smtClean="0">
                <a:ea typeface="굴림" pitchFamily="50" charset="-127"/>
              </a:rPr>
              <a:t>      </a:t>
            </a:r>
          </a:p>
          <a:p>
            <a:pPr lvl="1"/>
            <a:endParaRPr lang="ko-KR" altLang="en-US" sz="1800" smtClean="0">
              <a:ea typeface="굴림" pitchFamily="50" charset="-127"/>
            </a:endParaRPr>
          </a:p>
        </p:txBody>
      </p:sp>
      <p:pic>
        <p:nvPicPr>
          <p:cNvPr id="1029" name="Picture 6"/>
          <p:cNvPicPr>
            <a:picLocks noChangeAspect="1" noChangeArrowheads="1"/>
          </p:cNvPicPr>
          <p:nvPr/>
        </p:nvPicPr>
        <p:blipFill>
          <a:blip r:embed="rId3" cstate="print"/>
          <a:srcRect/>
          <a:stretch>
            <a:fillRect/>
          </a:stretch>
        </p:blipFill>
        <p:spPr bwMode="auto">
          <a:xfrm>
            <a:off x="1508125" y="2468563"/>
            <a:ext cx="5807075" cy="481012"/>
          </a:xfrm>
          <a:prstGeom prst="rect">
            <a:avLst/>
          </a:prstGeom>
          <a:noFill/>
          <a:ln w="9525">
            <a:noFill/>
            <a:miter lim="800000"/>
            <a:headEnd/>
            <a:tailEnd/>
          </a:ln>
        </p:spPr>
      </p:pic>
      <p:graphicFrame>
        <p:nvGraphicFramePr>
          <p:cNvPr id="1026" name="개체 1"/>
          <p:cNvGraphicFramePr>
            <a:graphicFrameLocks noChangeAspect="1"/>
          </p:cNvGraphicFramePr>
          <p:nvPr/>
        </p:nvGraphicFramePr>
        <p:xfrm>
          <a:off x="1508125" y="5075238"/>
          <a:ext cx="2181225" cy="319087"/>
        </p:xfrm>
        <a:graphic>
          <a:graphicData uri="http://schemas.openxmlformats.org/presentationml/2006/ole">
            <p:oleObj spid="_x0000_s1026" r:id="rId4" imgW="2336800" imgH="355600" progId="Equation.DSMT4">
              <p:embed/>
            </p:oleObj>
          </a:graphicData>
        </a:graphic>
      </p:graphicFrame>
      <p:sp>
        <p:nvSpPr>
          <p:cNvPr id="9" name="Text Box 78"/>
          <p:cNvSpPr txBox="1">
            <a:spLocks noChangeArrowheads="1"/>
          </p:cNvSpPr>
          <p:nvPr/>
        </p:nvSpPr>
        <p:spPr bwMode="auto">
          <a:xfrm>
            <a:off x="2835275" y="2949575"/>
            <a:ext cx="3519488" cy="306388"/>
          </a:xfrm>
          <a:prstGeom prst="rect">
            <a:avLst/>
          </a:prstGeom>
          <a:noFill/>
          <a:ln>
            <a:noFill/>
          </a:ln>
          <a:extLst>
            <a:ext uri="{909E8E84-426E-40DD-AFC4-6F175D3DCCD1}"/>
            <a:ext uri="{91240B29-F687-4F45-9708-019B960494DF}"/>
          </a:extLst>
        </p:spPr>
        <p:txBody>
          <a:bodyPr>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lgn="ctr" eaLnBrk="1" hangingPunct="1">
              <a:buFont typeface="Arial" pitchFamily="34" charset="0"/>
              <a:buNone/>
              <a:defRPr/>
            </a:pPr>
            <a:r>
              <a:rPr lang="en-US" altLang="ko-KR" sz="1400" dirty="0" smtClean="0">
                <a:latin typeface="+mj-lt"/>
              </a:rPr>
              <a:t>[Frame Format]</a:t>
            </a:r>
            <a:endParaRPr lang="en-US" altLang="ko-KR" sz="1050" dirty="0" smtClean="0">
              <a:latin typeface="+mj-lt"/>
            </a:endParaRPr>
          </a:p>
        </p:txBody>
      </p:sp>
      <p:sp>
        <p:nvSpPr>
          <p:cNvPr id="1031" name="슬라이드 번호 개체 틀 3"/>
          <p:cNvSpPr>
            <a:spLocks noGrp="1"/>
          </p:cNvSpPr>
          <p:nvPr>
            <p:ph type="sldNum" sz="quarter" idx="12"/>
          </p:nvPr>
        </p:nvSpPr>
        <p:spPr>
          <a:xfrm>
            <a:off x="4344988" y="6475413"/>
            <a:ext cx="731837" cy="193675"/>
          </a:xfrm>
          <a:noFill/>
        </p:spPr>
        <p:txBody>
          <a:bodyPr wrap="square" anchor="b"/>
          <a:lstStyle/>
          <a:p>
            <a:pPr algn="l"/>
            <a:r>
              <a:rPr lang="en-US" altLang="ko-KR" sz="1400" b="1">
                <a:ea typeface="굴림" pitchFamily="50" charset="-127"/>
              </a:rPr>
              <a:t>Slide </a:t>
            </a:r>
            <a:fld id="{D1FA62AB-F6D3-40BD-B9B3-F1BCE07B8078}" type="slidenum">
              <a:rPr lang="en-US" altLang="ko-KR" sz="1400" b="1">
                <a:ea typeface="굴림" pitchFamily="50" charset="-127"/>
              </a:rPr>
              <a:pPr algn="l"/>
              <a:t>9</a:t>
            </a:fld>
            <a:endParaRPr lang="en-US" altLang="ko-KR" sz="1400" b="1">
              <a:ea typeface="굴림" pitchFamily="50" charset="-127"/>
            </a:endParaRPr>
          </a:p>
        </p:txBody>
      </p:sp>
      <p:sp>
        <p:nvSpPr>
          <p:cNvPr id="1032" name="바닥글 개체 틀 2"/>
          <p:cNvSpPr>
            <a:spLocks noGrp="1"/>
          </p:cNvSpPr>
          <p:nvPr>
            <p:ph type="ftr" sz="quarter" idx="11"/>
          </p:nvPr>
        </p:nvSpPr>
        <p:spPr>
          <a:xfrm>
            <a:off x="5486400" y="6475413"/>
            <a:ext cx="3124200" cy="184150"/>
          </a:xfrm>
          <a:noFill/>
        </p:spPr>
        <p:txBody>
          <a:bodyPr/>
          <a:lstStyle/>
          <a:p>
            <a:r>
              <a:rPr lang="en-US" altLang="ko-KR">
                <a:ea typeface="굴림" pitchFamily="50" charset="-127"/>
              </a:rPr>
              <a:t>&lt;hsoolee, jdhuh, kskwak&gt;, &lt;ETRI, Inha Univ.&gt;</a:t>
            </a:r>
          </a:p>
        </p:txBody>
      </p:sp>
      <p:sp>
        <p:nvSpPr>
          <p:cNvPr id="1033" name="날짜 개체 틀 1"/>
          <p:cNvSpPr txBox="1">
            <a:spLocks/>
          </p:cNvSpPr>
          <p:nvPr/>
        </p:nvSpPr>
        <p:spPr bwMode="auto">
          <a:xfrm>
            <a:off x="684213" y="333375"/>
            <a:ext cx="1600200" cy="214313"/>
          </a:xfrm>
          <a:prstGeom prst="rect">
            <a:avLst/>
          </a:prstGeom>
          <a:noFill/>
          <a:ln w="9525">
            <a:noFill/>
            <a:miter lim="800000"/>
            <a:headEnd/>
            <a:tailEnd/>
          </a:ln>
        </p:spPr>
        <p:txBody>
          <a:bodyPr lIns="0" tIns="0" rIns="0" bIns="0" anchor="b">
            <a:spAutoFit/>
          </a:bodyPr>
          <a:lstStyle/>
          <a:p>
            <a:r>
              <a:rPr lang="en-US" altLang="ko-KR" sz="1400" b="1">
                <a:ea typeface="굴림" pitchFamily="50" charset="-127"/>
              </a:rPr>
              <a:t>&lt;July 2011&gt;</a:t>
            </a:r>
          </a:p>
        </p:txBody>
      </p:sp>
    </p:spTree>
  </p:cSld>
  <p:clrMapOvr>
    <a:masterClrMapping/>
  </p:clrMapOvr>
</p:sld>
</file>

<file path=ppt/theme/theme1.xml><?xml version="1.0" encoding="utf-8"?>
<a:theme xmlns:a="http://schemas.openxmlformats.org/drawingml/2006/main" name="1_multipart_xF8FF_2_IEEE-P802_15.pot&amp;etri=IEEE-P802_15">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1_multipart_x005f_xF8FF_2_IEEE-P802_15.pot&amp;etri=IEEE-P802_15</Template>
  <TotalTime>13</TotalTime>
  <Words>1001</Words>
  <Application>Microsoft Office PowerPoint</Application>
  <PresentationFormat>화면 슬라이드 쇼(4:3)</PresentationFormat>
  <Paragraphs>301</Paragraphs>
  <Slides>13</Slides>
  <Notes>0</Notes>
  <HiddenSlides>0</HiddenSlides>
  <MMClips>0</MMClips>
  <ScaleCrop>false</ScaleCrop>
  <HeadingPairs>
    <vt:vector size="8" baseType="variant">
      <vt:variant>
        <vt:lpstr>사용한 글꼴</vt:lpstr>
      </vt:variant>
      <vt:variant>
        <vt:i4>7</vt:i4>
      </vt:variant>
      <vt:variant>
        <vt:lpstr>테마</vt:lpstr>
      </vt:variant>
      <vt:variant>
        <vt:i4>1</vt:i4>
      </vt:variant>
      <vt:variant>
        <vt:lpstr>포함된 OLE 서버</vt:lpstr>
      </vt:variant>
      <vt:variant>
        <vt:i4>1</vt:i4>
      </vt:variant>
      <vt:variant>
        <vt:lpstr>슬라이드 제목</vt:lpstr>
      </vt:variant>
      <vt:variant>
        <vt:i4>13</vt:i4>
      </vt:variant>
    </vt:vector>
  </HeadingPairs>
  <TitlesOfParts>
    <vt:vector size="22" baseType="lpstr">
      <vt:lpstr>Times New Roman</vt:lpstr>
      <vt:lpstr>Arial</vt:lpstr>
      <vt:lpstr>굴림</vt:lpstr>
      <vt:lpstr>바탕</vt:lpstr>
      <vt:lpstr>HY신명조</vt:lpstr>
      <vt:lpstr>휴먼우린체</vt:lpstr>
      <vt:lpstr>돋움</vt:lpstr>
      <vt:lpstr>1_multipart_x005f_xF8FF_2_IEEE-P802_15.pot&amp;etri=IEEE-P802_15</vt:lpstr>
      <vt:lpstr>Equation.DSMT4</vt:lpstr>
      <vt:lpstr>슬라이드 1</vt:lpstr>
      <vt:lpstr>Preliminary PHY Technical Proposal for TG4k</vt:lpstr>
      <vt:lpstr>Outline</vt:lpstr>
      <vt:lpstr>Requirements</vt:lpstr>
      <vt:lpstr>Band plan and channelization</vt:lpstr>
      <vt:lpstr>Transmitter Architecture</vt:lpstr>
      <vt:lpstr>Modulation(1)</vt:lpstr>
      <vt:lpstr>Modulation(2)</vt:lpstr>
      <vt:lpstr>System Parameters(1)</vt:lpstr>
      <vt:lpstr>System Parameters(2)</vt:lpstr>
      <vt:lpstr>Link Analysis</vt:lpstr>
      <vt:lpstr>Conclusion</vt:lpstr>
      <vt:lpstr>슬라이드 13</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IEEE 802.15 &lt;subject&gt;</dc:subject>
  <dc:creator>admin</dc:creator>
  <cp:keywords/>
  <dc:description>&lt;doc#&gt;</dc:description>
  <cp:lastModifiedBy>admin</cp:lastModifiedBy>
  <cp:revision>2</cp:revision>
  <cp:lastPrinted>1998-02-10T13:28:06Z</cp:lastPrinted>
  <dcterms:created xsi:type="dcterms:W3CDTF">2011-07-20T15:34:08Z</dcterms:created>
  <dcterms:modified xsi:type="dcterms:W3CDTF">2011-07-20T15:47:17Z</dcterms:modified>
</cp:coreProperties>
</file>