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370" r:id="rId2"/>
    <p:sldId id="372" r:id="rId3"/>
    <p:sldId id="371" r:id="rId4"/>
    <p:sldId id="373" r:id="rId5"/>
    <p:sldId id="374" r:id="rId6"/>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27" d="100"/>
          <a:sy n="127" d="100"/>
        </p:scale>
        <p:origin x="-1896" y="-96"/>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BF625501-83C4-4FE1-AD22-F803A1F0B93B}" type="datetime1">
              <a:rPr lang="en-US"/>
              <a:pPr>
                <a:defRPr/>
              </a:pPr>
              <a:t>7/20/11</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951E65AB-8E6F-4503-8FC8-F7A01A5D7A27}"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33150035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03DED637-EA47-45A5-83D7-ECE46B1D3D47}" type="datetime1">
              <a:rPr lang="en-US"/>
              <a:pPr>
                <a:defRPr/>
              </a:pPr>
              <a:t>7/20/11</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A66DDB62-EBFD-45D4-918B-C30CE6E35AB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279295146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4CD4C032-4712-4B43-A1FF-2A8FC53EF34A}" type="datetime6">
              <a:rPr lang="en-US" smtClean="0"/>
              <a:pPr/>
              <a:t>July 11</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6A65FD1-F82D-474B-A22C-6258812C8828}"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C235CB6-6686-4592-8327-6B57EBBFE24C}"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July 2011</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B1A488B-1F08-493A-9835-BFBA87B466B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July 2011</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B33BBEB-2900-4620-858E-301CA3EBAB6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July 2011</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0BF9FFC-8CD3-4AAA-B38D-07ABB91CB607}"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July 2011</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405F665-F0FE-47FE-8C37-FBE87AF7B45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July 2011</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B927895-F05F-4216-BEFE-D7A1E5C0CAE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July 2011</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D1FE8802-DF77-4A05-9464-A59FE5D4298D}"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July 2011</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30793E3-C1FA-4583-B4B1-5D56CBE4208D}"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July 2011</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00FA1C97-96C4-45FC-B339-8BC240EED230}"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July 2011</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C5B60E9-83BC-4F48-AF35-4A84AFEFE05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July 2011</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FA6A43A-AF71-467F-8367-E7C936E8CFBD}"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July 2011</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3651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Pat Kinney, Kinney Consulting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1070D35-7BF0-473D-8E7E-F99779B45C70}" type="slidenum">
              <a:rPr lang="en-US"/>
              <a:pPr>
                <a:defRPr/>
              </a:pPr>
              <a:t>‹#›</a:t>
            </a:fld>
            <a:endParaRPr lang="en-US"/>
          </a:p>
        </p:txBody>
      </p:sp>
      <p:sp>
        <p:nvSpPr>
          <p:cNvPr id="1031" name="Rectangle 7"/>
          <p:cNvSpPr>
            <a:spLocks noChangeArrowheads="1"/>
          </p:cNvSpPr>
          <p:nvPr/>
        </p:nvSpPr>
        <p:spPr bwMode="auto">
          <a:xfrm>
            <a:off x="4572000" y="381456"/>
            <a:ext cx="3962400" cy="215444"/>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15-11-</a:t>
            </a:r>
            <a:r>
              <a:rPr lang="en-US" b="1" dirty="0" smtClean="0"/>
              <a:t>0534-</a:t>
            </a:r>
            <a:r>
              <a:rPr lang="en-US" b="1" dirty="0" smtClean="0"/>
              <a:t>00-wng0</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a:t>SCWNG</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smtClean="0"/>
              <a:t>July 2011</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C47BCDC1-E1AF-43C5-9B6B-24F2E4F465C2}"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July 2011</a:t>
            </a:r>
            <a:endParaRPr lang="en-US"/>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Pat Kinney, Kinney Consulting LLC</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65A9C39-45C4-4DF5-A78A-4A6A6116C84B}" type="slidenum">
              <a:rPr lang="en-US"/>
              <a:pPr algn="ctr" eaLnBrk="0" hangingPunct="0"/>
              <a:t>1</a:t>
            </a:fld>
            <a:endParaRPr lang="en-US"/>
          </a:p>
        </p:txBody>
      </p:sp>
      <p:sp>
        <p:nvSpPr>
          <p:cNvPr id="256004" name="Rectangle 4"/>
          <p:cNvSpPr>
            <a:spLocks noChangeArrowheads="1"/>
          </p:cNvSpPr>
          <p:nvPr/>
        </p:nvSpPr>
        <p:spPr bwMode="auto">
          <a:xfrm>
            <a:off x="533400" y="762000"/>
            <a:ext cx="8001000" cy="5400675"/>
          </a:xfrm>
          <a:prstGeom prst="rect">
            <a:avLst/>
          </a:prstGeom>
          <a:noFill/>
          <a:ln w="12700">
            <a:noFill/>
            <a:miter lim="800000"/>
            <a:headEnd type="none" w="sm" len="sm"/>
            <a:tailEnd type="none" w="sm" len="sm"/>
          </a:ln>
          <a:effectLst/>
        </p:spPr>
        <p:txBody>
          <a:bodyPr>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WNG Closing Report for </a:t>
            </a:r>
            <a:r>
              <a:rPr lang="en-US" sz="1800" dirty="0" smtClean="0"/>
              <a:t>San Francisco July </a:t>
            </a:r>
            <a:r>
              <a:rPr lang="en-US" sz="1800" dirty="0" smtClean="0"/>
              <a:t>2011</a:t>
            </a:r>
            <a:endParaRPr lang="en-US" sz="1800" dirty="0"/>
          </a:p>
          <a:p>
            <a:pPr marL="914400" indent="-914400" eaLnBrk="0" hangingPunct="0">
              <a:defRPr/>
            </a:pPr>
            <a:r>
              <a:rPr lang="en-US" sz="1800" b="1" dirty="0"/>
              <a:t>Date Submitted: </a:t>
            </a:r>
            <a:r>
              <a:rPr lang="en-US" sz="1800" dirty="0" smtClean="0"/>
              <a:t>20 July </a:t>
            </a:r>
            <a:r>
              <a:rPr lang="en-US" sz="1800" dirty="0" smtClean="0"/>
              <a:t>2011</a:t>
            </a:r>
            <a:endParaRPr lang="en-US" sz="1800" dirty="0"/>
          </a:p>
          <a:p>
            <a:pPr marL="914400" indent="-914400" eaLnBrk="0" hangingPunct="0">
              <a:defRPr/>
            </a:pPr>
            <a:r>
              <a:rPr lang="en-US" sz="1800" b="1" dirty="0"/>
              <a:t>Source:</a:t>
            </a:r>
            <a:r>
              <a:rPr lang="en-US" sz="1800" dirty="0"/>
              <a:t> 	Pat Kinney, Kinney Consulting LLC </a:t>
            </a:r>
          </a:p>
          <a:p>
            <a:pPr marL="914400" indent="-914400" eaLnBrk="0" hangingPunct="0">
              <a:defRPr/>
            </a:pPr>
            <a:r>
              <a:rPr lang="en-US" sz="1800" b="1" dirty="0"/>
              <a:t>Contact: </a:t>
            </a:r>
            <a:r>
              <a:rPr lang="en-US" sz="1800" dirty="0"/>
              <a:t>Pat Kinney, Kinney Consulting LLC</a:t>
            </a:r>
          </a:p>
          <a:p>
            <a:pPr marL="914400" indent="-914400" eaLnBrk="0" hangingPunct="0">
              <a:defRPr/>
            </a:pPr>
            <a:r>
              <a:rPr lang="en-US" sz="1800" b="1" dirty="0"/>
              <a:t>Voice:</a:t>
            </a:r>
            <a:r>
              <a:rPr lang="en-US" sz="1800" dirty="0"/>
              <a:t> 	+1 847 960-3715, E-Mail: pat.kinney@ieee.org	</a:t>
            </a:r>
          </a:p>
          <a:p>
            <a:pPr marL="914400" indent="-914400" eaLnBrk="0" hangingPunct="0">
              <a:defRPr/>
            </a:pPr>
            <a:r>
              <a:rPr lang="en-US" sz="1800" b="1" dirty="0"/>
              <a:t>Re:</a:t>
            </a:r>
            <a:r>
              <a:rPr lang="en-US" sz="1800" dirty="0"/>
              <a:t> 	WNG Closing Report for </a:t>
            </a:r>
            <a:r>
              <a:rPr lang="en-US" sz="1800" dirty="0" smtClean="0"/>
              <a:t>Jul</a:t>
            </a:r>
            <a:r>
              <a:rPr lang="en-US" sz="1800" dirty="0" smtClean="0"/>
              <a:t>y </a:t>
            </a:r>
            <a:r>
              <a:rPr lang="en-US" sz="1800" dirty="0" smtClean="0"/>
              <a:t>2011 </a:t>
            </a:r>
            <a:r>
              <a:rPr lang="en-US" sz="1800" dirty="0"/>
              <a:t>Session</a:t>
            </a:r>
          </a:p>
          <a:p>
            <a:pPr marL="914400" indent="-914400" eaLnBrk="0" hangingPunct="0">
              <a:defRPr/>
            </a:pPr>
            <a:r>
              <a:rPr lang="en-US" sz="1800" b="1" dirty="0"/>
              <a:t>Abstract: </a:t>
            </a:r>
            <a:r>
              <a:rPr lang="en-US" sz="1800" dirty="0"/>
              <a:t>WNG Closing Report for </a:t>
            </a:r>
            <a:r>
              <a:rPr lang="en-US" sz="1800" dirty="0" smtClean="0"/>
              <a:t>San Francisco</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8001000" cy="762000"/>
          </a:xfrm>
        </p:spPr>
        <p:txBody>
          <a:bodyPr/>
          <a:lstStyle/>
          <a:p>
            <a:r>
              <a:rPr lang="en-US" dirty="0" smtClean="0"/>
              <a:t>WNG for San Francisco Plenary 2011</a:t>
            </a:r>
            <a:endParaRPr lang="en-US" dirty="0"/>
          </a:p>
        </p:txBody>
      </p:sp>
      <p:sp>
        <p:nvSpPr>
          <p:cNvPr id="3" name="Content Placeholder 2"/>
          <p:cNvSpPr>
            <a:spLocks noGrp="1"/>
          </p:cNvSpPr>
          <p:nvPr>
            <p:ph idx="1"/>
          </p:nvPr>
        </p:nvSpPr>
        <p:spPr/>
        <p:txBody>
          <a:bodyPr/>
          <a:lstStyle/>
          <a:p>
            <a:pPr marL="0" indent="0">
              <a:buNone/>
            </a:pPr>
            <a:r>
              <a:rPr lang="en-US" dirty="0" smtClean="0"/>
              <a:t>Four </a:t>
            </a:r>
            <a:r>
              <a:rPr lang="en-US" dirty="0"/>
              <a:t>presentations:</a:t>
            </a:r>
          </a:p>
          <a:p>
            <a:pPr marL="514350" lvl="0" indent="-514350">
              <a:buFont typeface="+mj-lt"/>
              <a:buAutoNum type="arabicPeriod"/>
            </a:pPr>
            <a:r>
              <a:rPr lang="en-US" dirty="0"/>
              <a:t>PTC Radio and System Architecture by </a:t>
            </a:r>
            <a:r>
              <a:rPr lang="en-US" dirty="0" err="1"/>
              <a:t>Jia-Ru</a:t>
            </a:r>
            <a:r>
              <a:rPr lang="en-US" dirty="0"/>
              <a:t> Li, </a:t>
            </a:r>
            <a:r>
              <a:rPr lang="en-US" dirty="0" err="1"/>
              <a:t>Lilee</a:t>
            </a:r>
            <a:r>
              <a:rPr lang="en-US" dirty="0"/>
              <a:t> Systems</a:t>
            </a:r>
          </a:p>
          <a:p>
            <a:pPr marL="514350" lvl="0" indent="-514350">
              <a:buFont typeface="+mj-lt"/>
              <a:buAutoNum type="arabicPeriod"/>
            </a:pPr>
            <a:r>
              <a:rPr lang="en-US" dirty="0"/>
              <a:t>Overview of LED-ID by </a:t>
            </a:r>
            <a:r>
              <a:rPr lang="en-US" dirty="0" err="1"/>
              <a:t>Yeong</a:t>
            </a:r>
            <a:r>
              <a:rPr lang="en-US" dirty="0"/>
              <a:t> Min Jang</a:t>
            </a:r>
          </a:p>
          <a:p>
            <a:pPr marL="514350" lvl="0" indent="-514350">
              <a:buFont typeface="+mj-lt"/>
              <a:buAutoNum type="arabicPeriod"/>
            </a:pPr>
            <a:r>
              <a:rPr lang="en-US" dirty="0"/>
              <a:t>Issue and Challenges for LED-ID Technology by </a:t>
            </a:r>
            <a:r>
              <a:rPr lang="en-US" dirty="0" err="1"/>
              <a:t>Yeong</a:t>
            </a:r>
            <a:r>
              <a:rPr lang="en-US" dirty="0"/>
              <a:t> Min Jang</a:t>
            </a:r>
          </a:p>
          <a:p>
            <a:pPr marL="514350" lvl="0" indent="-514350">
              <a:buFont typeface="+mj-lt"/>
              <a:buAutoNum type="arabicPeriod"/>
            </a:pPr>
            <a:r>
              <a:rPr lang="en-US" dirty="0"/>
              <a:t>Cooperative Transmission for LED-ID Network by Jin Young </a:t>
            </a:r>
            <a:r>
              <a:rPr lang="en-US" dirty="0" smtClean="0"/>
              <a:t>Kim</a:t>
            </a: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2</a:t>
            </a:fld>
            <a:endParaRPr lang="en-US"/>
          </a:p>
        </p:txBody>
      </p:sp>
      <p:sp>
        <p:nvSpPr>
          <p:cNvPr id="6" name="Date Placeholder 5"/>
          <p:cNvSpPr>
            <a:spLocks noGrp="1"/>
          </p:cNvSpPr>
          <p:nvPr>
            <p:ph type="dt" sz="half" idx="12"/>
          </p:nvPr>
        </p:nvSpPr>
        <p:spPr/>
        <p:txBody>
          <a:bodyPr/>
          <a:lstStyle/>
          <a:p>
            <a:pPr>
              <a:defRPr/>
            </a:pPr>
            <a:r>
              <a:rPr lang="en-US" smtClean="0"/>
              <a:t>July 2011</a:t>
            </a:r>
            <a:endParaRPr lang="en-US" dirty="0"/>
          </a:p>
        </p:txBody>
      </p:sp>
    </p:spTree>
    <p:extLst>
      <p:ext uri="{BB962C8B-B14F-4D97-AF65-F5344CB8AC3E}">
        <p14:creationId xmlns:p14="http://schemas.microsoft.com/office/powerpoint/2010/main" val="2705296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533400"/>
            <a:ext cx="7772400" cy="1371600"/>
          </a:xfrm>
        </p:spPr>
        <p:txBody>
          <a:bodyPr/>
          <a:lstStyle/>
          <a:p>
            <a:r>
              <a:rPr lang="en-US" dirty="0" smtClean="0">
                <a:solidFill>
                  <a:srgbClr val="000000"/>
                </a:solidFill>
                <a:latin typeface="Lucida Grande"/>
                <a:ea typeface="Lucida Grande"/>
                <a:cs typeface="Lucida Grande"/>
              </a:rPr>
              <a:t>Positive Train Control </a:t>
            </a:r>
            <a:r>
              <a:rPr lang="en-US" dirty="0">
                <a:solidFill>
                  <a:srgbClr val="000000"/>
                </a:solidFill>
                <a:latin typeface="Lucida Grande"/>
                <a:ea typeface="Lucida Grande"/>
                <a:cs typeface="Lucida Grande"/>
              </a:rPr>
              <a:t>Radio and System Architecture </a:t>
            </a:r>
            <a:r>
              <a:rPr lang="en-US" sz="1600" dirty="0" smtClean="0">
                <a:solidFill>
                  <a:srgbClr val="000000"/>
                </a:solidFill>
                <a:latin typeface="Lucida Grande"/>
                <a:ea typeface="Lucida Grande"/>
                <a:cs typeface="Lucida Grande"/>
              </a:rPr>
              <a:t>(15-11-0530-00)</a:t>
            </a:r>
            <a:endParaRPr lang="en-US" sz="1600" dirty="0" smtClean="0">
              <a:ea typeface="ＭＳ Ｐゴシック" pitchFamily="-65" charset="-128"/>
            </a:endParaRPr>
          </a:p>
        </p:txBody>
      </p:sp>
      <p:sp>
        <p:nvSpPr>
          <p:cNvPr id="3075" name="Content Placeholder 2"/>
          <p:cNvSpPr>
            <a:spLocks noGrp="1"/>
          </p:cNvSpPr>
          <p:nvPr>
            <p:ph idx="1"/>
          </p:nvPr>
        </p:nvSpPr>
        <p:spPr>
          <a:xfrm>
            <a:off x="304800" y="1981200"/>
            <a:ext cx="8686800" cy="3429000"/>
          </a:xfrm>
        </p:spPr>
        <p:txBody>
          <a:bodyPr/>
          <a:lstStyle/>
          <a:p>
            <a:r>
              <a:rPr lang="en-US" sz="2400" dirty="0">
                <a:latin typeface="Times New Roman" pitchFamily="18" charset="0"/>
                <a:ea typeface="ＭＳ Ｐゴシック" charset="-128"/>
                <a:cs typeface="Times New Roman" pitchFamily="18" charset="0"/>
              </a:rPr>
              <a:t>Mandate : United States President George Bush signed the railway safety bill [1] into law on October 16, </a:t>
            </a:r>
            <a:r>
              <a:rPr lang="en-US" sz="2400" dirty="0" smtClean="0">
                <a:latin typeface="Times New Roman" pitchFamily="18" charset="0"/>
                <a:ea typeface="ＭＳ Ｐゴシック" charset="-128"/>
                <a:cs typeface="Times New Roman" pitchFamily="18" charset="0"/>
              </a:rPr>
              <a:t>2008. </a:t>
            </a:r>
            <a:r>
              <a:rPr lang="en-US" sz="2400" dirty="0">
                <a:latin typeface="Times New Roman" pitchFamily="18" charset="0"/>
                <a:ea typeface="ＭＳ Ｐゴシック" charset="-128"/>
                <a:cs typeface="Times New Roman" pitchFamily="18" charset="0"/>
              </a:rPr>
              <a:t>The bill mandates the implementation of </a:t>
            </a:r>
            <a:r>
              <a:rPr lang="en-US" sz="2400" u="sng" dirty="0">
                <a:latin typeface="Times New Roman" pitchFamily="18" charset="0"/>
                <a:ea typeface="ＭＳ Ｐゴシック" charset="-128"/>
                <a:cs typeface="Times New Roman" pitchFamily="18" charset="0"/>
              </a:rPr>
              <a:t>Positive Train Control</a:t>
            </a:r>
            <a:r>
              <a:rPr lang="en-US" sz="2400" dirty="0">
                <a:latin typeface="Times New Roman" pitchFamily="18" charset="0"/>
                <a:ea typeface="ＭＳ Ｐゴシック" charset="-128"/>
                <a:cs typeface="Times New Roman" pitchFamily="18" charset="0"/>
              </a:rPr>
              <a:t> (PTC) </a:t>
            </a:r>
            <a:endParaRPr lang="en-US" sz="2400" dirty="0" smtClean="0">
              <a:latin typeface="Times New Roman" pitchFamily="18" charset="0"/>
              <a:ea typeface="ＭＳ Ｐゴシック" charset="-128"/>
              <a:cs typeface="Times New Roman" pitchFamily="18" charset="0"/>
            </a:endParaRPr>
          </a:p>
          <a:p>
            <a:r>
              <a:rPr lang="en-US" sz="2800" dirty="0">
                <a:latin typeface="Times New Roman" charset="0"/>
                <a:ea typeface="ＭＳ Ｐゴシック" charset="0"/>
              </a:rPr>
              <a:t>Communication Segment:</a:t>
            </a:r>
          </a:p>
          <a:p>
            <a:pPr lvl="1"/>
            <a:r>
              <a:rPr lang="en-US" sz="2400" dirty="0">
                <a:latin typeface="Times New Roman" charset="0"/>
                <a:ea typeface="ＭＳ Ｐゴシック" charset="0"/>
              </a:rPr>
              <a:t>Mission critical radio that requires a standards committee to select </a:t>
            </a:r>
            <a:r>
              <a:rPr lang="ja-JP" altLang="en-US" sz="2400" dirty="0">
                <a:latin typeface="Times New Roman" charset="0"/>
                <a:ea typeface="ＭＳ Ｐゴシック" charset="0"/>
              </a:rPr>
              <a:t>“</a:t>
            </a:r>
            <a:r>
              <a:rPr lang="en-US" altLang="ja-JP" sz="2400" dirty="0">
                <a:latin typeface="Times New Roman" charset="0"/>
                <a:ea typeface="ＭＳ Ｐゴシック" charset="0"/>
              </a:rPr>
              <a:t>best of the breed</a:t>
            </a:r>
            <a:r>
              <a:rPr lang="ja-JP" altLang="en-US" sz="2400" dirty="0">
                <a:latin typeface="Times New Roman" charset="0"/>
                <a:ea typeface="ＭＳ Ｐゴシック" charset="0"/>
              </a:rPr>
              <a:t>”</a:t>
            </a:r>
            <a:r>
              <a:rPr lang="en-US" altLang="ja-JP" sz="2400" dirty="0">
                <a:latin typeface="Times New Roman" charset="0"/>
                <a:ea typeface="ＭＳ Ｐゴシック" charset="0"/>
              </a:rPr>
              <a:t> technology and a common air interface </a:t>
            </a:r>
          </a:p>
          <a:p>
            <a:pPr lvl="1"/>
            <a:r>
              <a:rPr lang="en-US" sz="2400" dirty="0">
                <a:latin typeface="Times New Roman" charset="0"/>
                <a:ea typeface="ＭＳ Ｐゴシック" charset="0"/>
              </a:rPr>
              <a:t>IEEE LMSC has track records in creating standards for millions of devices to interoperate. (Bluetooth, WIFI, WIMAX, </a:t>
            </a:r>
            <a:r>
              <a:rPr lang="en-US" sz="2400" dirty="0" err="1">
                <a:latin typeface="Times New Roman" charset="0"/>
                <a:ea typeface="ＭＳ Ｐゴシック" charset="0"/>
              </a:rPr>
              <a:t>etc</a:t>
            </a:r>
            <a:r>
              <a:rPr lang="en-US" sz="2400" dirty="0" smtClean="0">
                <a:latin typeface="Times New Roman" charset="0"/>
                <a:ea typeface="ＭＳ Ｐゴシック" charset="0"/>
              </a:rPr>
              <a:t>)</a:t>
            </a:r>
          </a:p>
          <a:p>
            <a:r>
              <a:rPr lang="en-US" sz="2400" dirty="0" smtClean="0">
                <a:latin typeface="Times New Roman" charset="0"/>
                <a:ea typeface="ＭＳ Ｐゴシック" charset="0"/>
              </a:rPr>
              <a:t>WNG straw poll for support of an interest group was 15/5/16</a:t>
            </a:r>
            <a:endParaRPr lang="en-US" sz="2400" dirty="0">
              <a:latin typeface="Times New Roman" charset="0"/>
              <a:ea typeface="ＭＳ Ｐゴシック" charset="0"/>
            </a:endParaRPr>
          </a:p>
        </p:txBody>
      </p:sp>
      <p:sp>
        <p:nvSpPr>
          <p:cNvPr id="3076" name="Footer Placeholder 3"/>
          <p:cNvSpPr>
            <a:spLocks noGrp="1"/>
          </p:cNvSpPr>
          <p:nvPr>
            <p:ph type="ftr" sz="quarter" idx="10"/>
          </p:nvPr>
        </p:nvSpPr>
        <p:spPr>
          <a:noFill/>
        </p:spPr>
        <p:txBody>
          <a:bodyPr/>
          <a:lstStyle/>
          <a:p>
            <a:r>
              <a:rPr lang="en-US" smtClean="0"/>
              <a:t>Pat Kinney, Kinney Consulting LLC</a:t>
            </a:r>
          </a:p>
        </p:txBody>
      </p:sp>
      <p:sp>
        <p:nvSpPr>
          <p:cNvPr id="3077" name="Slide Number Placeholder 4"/>
          <p:cNvSpPr>
            <a:spLocks noGrp="1"/>
          </p:cNvSpPr>
          <p:nvPr>
            <p:ph type="sldNum" sz="quarter" idx="11"/>
          </p:nvPr>
        </p:nvSpPr>
        <p:spPr>
          <a:noFill/>
        </p:spPr>
        <p:txBody>
          <a:bodyPr/>
          <a:lstStyle/>
          <a:p>
            <a:r>
              <a:rPr lang="en-US" dirty="0" smtClean="0"/>
              <a:t>Slide </a:t>
            </a:r>
            <a:fld id="{939634AA-40B0-4C0C-AE21-30BAB5FCE943}" type="slidenum">
              <a:rPr lang="en-US" smtClean="0"/>
              <a:pPr/>
              <a:t>3</a:t>
            </a:fld>
            <a:endParaRPr lang="en-US" dirty="0" smtClean="0"/>
          </a:p>
        </p:txBody>
      </p:sp>
      <p:sp>
        <p:nvSpPr>
          <p:cNvPr id="3078" name="Date Placeholder 5"/>
          <p:cNvSpPr>
            <a:spLocks noGrp="1"/>
          </p:cNvSpPr>
          <p:nvPr>
            <p:ph type="dt" sz="quarter" idx="12"/>
          </p:nvPr>
        </p:nvSpPr>
        <p:spPr>
          <a:noFill/>
        </p:spPr>
        <p:txBody>
          <a:bodyPr/>
          <a:lstStyle/>
          <a:p>
            <a:r>
              <a:rPr lang="en-US" smtClean="0"/>
              <a:t>July 2011</a:t>
            </a:r>
            <a:endParaRPr lang="en-US"/>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LED ID</a:t>
            </a:r>
            <a:endParaRPr lang="en-US" dirty="0"/>
          </a:p>
        </p:txBody>
      </p:sp>
      <p:sp>
        <p:nvSpPr>
          <p:cNvPr id="3" name="Content Placeholder 2"/>
          <p:cNvSpPr>
            <a:spLocks noGrp="1"/>
          </p:cNvSpPr>
          <p:nvPr>
            <p:ph idx="1"/>
          </p:nvPr>
        </p:nvSpPr>
        <p:spPr/>
        <p:txBody>
          <a:bodyPr/>
          <a:lstStyle/>
          <a:p>
            <a:r>
              <a:rPr lang="en-US" sz="2800" b="1" dirty="0"/>
              <a:t>Overview of LED-ID</a:t>
            </a:r>
            <a:r>
              <a:rPr lang="en-US" sz="2800" dirty="0"/>
              <a:t> by </a:t>
            </a:r>
            <a:r>
              <a:rPr lang="en-US" sz="2800" dirty="0" err="1"/>
              <a:t>Yeong</a:t>
            </a:r>
            <a:r>
              <a:rPr lang="en-US" sz="2800" dirty="0"/>
              <a:t> Min Jang, </a:t>
            </a:r>
            <a:r>
              <a:rPr lang="en-US" sz="2800" dirty="0" err="1"/>
              <a:t>Kookmin</a:t>
            </a:r>
            <a:r>
              <a:rPr lang="en-US" sz="2800" dirty="0"/>
              <a:t> University (15-11-0501-01)</a:t>
            </a:r>
          </a:p>
          <a:p>
            <a:r>
              <a:rPr lang="en-US" sz="2800" b="1" dirty="0"/>
              <a:t>Issue and Challenges for LED-ID Technology</a:t>
            </a:r>
            <a:r>
              <a:rPr lang="en-US" sz="2800" dirty="0"/>
              <a:t> by </a:t>
            </a:r>
            <a:r>
              <a:rPr lang="en-US" sz="2800" dirty="0" err="1"/>
              <a:t>Yeong</a:t>
            </a:r>
            <a:r>
              <a:rPr lang="en-US" sz="2800" dirty="0"/>
              <a:t> Min Jang (15-11-0503-01)</a:t>
            </a:r>
          </a:p>
          <a:p>
            <a:r>
              <a:rPr lang="en-US" sz="2800" b="1" dirty="0"/>
              <a:t>Cooperative Transmission for LED-ID Network</a:t>
            </a:r>
            <a:r>
              <a:rPr lang="en-US" sz="2800" dirty="0"/>
              <a:t> by </a:t>
            </a:r>
            <a:r>
              <a:rPr lang="en-US" sz="2800" dirty="0" err="1"/>
              <a:t>Yeong</a:t>
            </a:r>
            <a:r>
              <a:rPr lang="en-US" sz="2800" dirty="0"/>
              <a:t> Min Jang (15-11-0504-01</a:t>
            </a:r>
            <a:r>
              <a:rPr lang="en-US" sz="2800" dirty="0" smtClean="0"/>
              <a:t>)</a:t>
            </a:r>
            <a:endParaRPr lang="en-US" sz="28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4</a:t>
            </a:fld>
            <a:endParaRPr lang="en-US"/>
          </a:p>
        </p:txBody>
      </p:sp>
      <p:sp>
        <p:nvSpPr>
          <p:cNvPr id="6" name="Date Placeholder 5"/>
          <p:cNvSpPr>
            <a:spLocks noGrp="1"/>
          </p:cNvSpPr>
          <p:nvPr>
            <p:ph type="dt" sz="half" idx="12"/>
          </p:nvPr>
        </p:nvSpPr>
        <p:spPr/>
        <p:txBody>
          <a:bodyPr/>
          <a:lstStyle/>
          <a:p>
            <a:pPr>
              <a:defRPr/>
            </a:pPr>
            <a:r>
              <a:rPr lang="en-US" smtClean="0"/>
              <a:t>July 2011</a:t>
            </a:r>
            <a:endParaRPr lang="en-US" dirty="0"/>
          </a:p>
        </p:txBody>
      </p:sp>
    </p:spTree>
    <p:extLst>
      <p:ext uri="{BB962C8B-B14F-4D97-AF65-F5344CB8AC3E}">
        <p14:creationId xmlns:p14="http://schemas.microsoft.com/office/powerpoint/2010/main" val="2836098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LED ID</a:t>
            </a:r>
            <a:endParaRPr lang="en-US" dirty="0"/>
          </a:p>
        </p:txBody>
      </p:sp>
      <p:sp>
        <p:nvSpPr>
          <p:cNvPr id="3" name="Content Placeholder 2"/>
          <p:cNvSpPr>
            <a:spLocks noGrp="1"/>
          </p:cNvSpPr>
          <p:nvPr>
            <p:ph idx="1"/>
          </p:nvPr>
        </p:nvSpPr>
        <p:spPr/>
        <p:txBody>
          <a:bodyPr/>
          <a:lstStyle/>
          <a:p>
            <a:r>
              <a:rPr lang="en-US" dirty="0" smtClean="0"/>
              <a:t>TAG ID communication using light wave communication </a:t>
            </a:r>
          </a:p>
          <a:p>
            <a:r>
              <a:rPr lang="en-US" dirty="0" smtClean="0"/>
              <a:t>Presentations described aspects of using LED devices in a network for communicating with TAG IDs</a:t>
            </a:r>
          </a:p>
          <a:p>
            <a:r>
              <a:rPr lang="en-US" dirty="0" smtClean="0"/>
              <a:t>Presenters agreed to make further presentations at next session </a:t>
            </a:r>
            <a:r>
              <a:rPr lang="en-US" smtClean="0"/>
              <a:t>in Okinawa</a:t>
            </a: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5</a:t>
            </a:fld>
            <a:endParaRPr lang="en-US"/>
          </a:p>
        </p:txBody>
      </p:sp>
      <p:sp>
        <p:nvSpPr>
          <p:cNvPr id="6" name="Date Placeholder 5"/>
          <p:cNvSpPr>
            <a:spLocks noGrp="1"/>
          </p:cNvSpPr>
          <p:nvPr>
            <p:ph type="dt" sz="half" idx="12"/>
          </p:nvPr>
        </p:nvSpPr>
        <p:spPr/>
        <p:txBody>
          <a:bodyPr/>
          <a:lstStyle/>
          <a:p>
            <a:pPr>
              <a:defRPr/>
            </a:pPr>
            <a:r>
              <a:rPr lang="en-US" smtClean="0"/>
              <a:t>July 2011</a:t>
            </a:r>
            <a:endParaRPr lang="en-US" dirty="0"/>
          </a:p>
        </p:txBody>
      </p:sp>
    </p:spTree>
    <p:extLst>
      <p:ext uri="{BB962C8B-B14F-4D97-AF65-F5344CB8AC3E}">
        <p14:creationId xmlns:p14="http://schemas.microsoft.com/office/powerpoint/2010/main" val="347240072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15520</TotalTime>
  <Words>356</Words>
  <Application>Microsoft Macintosh PowerPoint</Application>
  <PresentationFormat>On-screen Show (4:3)</PresentationFormat>
  <Paragraphs>50</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Default Design</vt:lpstr>
      <vt:lpstr>PowerPoint Presentation</vt:lpstr>
      <vt:lpstr>WNG for San Francisco Plenary 2011</vt:lpstr>
      <vt:lpstr>Positive Train Control Radio and System Architecture (15-11-0530-00)</vt:lpstr>
      <vt:lpstr>LED ID</vt:lpstr>
      <vt:lpstr>LED ID</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Closing Report</dc:title>
  <dc:subject/>
  <dc:creator>Pat Kinney</dc:creator>
  <cp:keywords/>
  <dc:description/>
  <cp:lastModifiedBy>Pat Kinney</cp:lastModifiedBy>
  <cp:revision>816</cp:revision>
  <cp:lastPrinted>2000-03-07T00:55:37Z</cp:lastPrinted>
  <dcterms:created xsi:type="dcterms:W3CDTF">2008-07-14T18:46:05Z</dcterms:created>
  <dcterms:modified xsi:type="dcterms:W3CDTF">2011-07-20T21:49:26Z</dcterms:modified>
  <cp:category>15-11-0534-00-wng0</cp:category>
</cp:coreProperties>
</file>