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2" r:id="rId3"/>
    <p:sldId id="371" r:id="rId4"/>
    <p:sldId id="373" r:id="rId5"/>
    <p:sldId id="374"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7" d="100"/>
          <a:sy n="127" d="100"/>
        </p:scale>
        <p:origin x="-1896"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7/20/11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7/20/11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July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a:t>
            </a:r>
            <a:r>
              <a:rPr lang="en-US" b="1" dirty="0" smtClean="0"/>
              <a:t>0534-</a:t>
            </a:r>
            <a:r>
              <a:rPr lang="en-US" b="1" dirty="0" smtClean="0"/>
              <a:t>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July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July 2011</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00675"/>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San Francisco July </a:t>
            </a:r>
            <a:r>
              <a:rPr lang="en-US" sz="1800" dirty="0" smtClean="0"/>
              <a:t>2011</a:t>
            </a:r>
            <a:endParaRPr lang="en-US" sz="1800" dirty="0"/>
          </a:p>
          <a:p>
            <a:pPr marL="914400" indent="-914400" eaLnBrk="0" hangingPunct="0">
              <a:defRPr/>
            </a:pPr>
            <a:r>
              <a:rPr lang="en-US" sz="1800" b="1" dirty="0"/>
              <a:t>Date Submitted: </a:t>
            </a:r>
            <a:r>
              <a:rPr lang="en-US" sz="1800" dirty="0" smtClean="0"/>
              <a:t>20 July </a:t>
            </a:r>
            <a:r>
              <a:rPr lang="en-US" sz="1800" dirty="0" smtClean="0"/>
              <a:t>2011</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Jul</a:t>
            </a:r>
            <a:r>
              <a:rPr lang="en-US" sz="1800" dirty="0" smtClean="0"/>
              <a:t>y </a:t>
            </a:r>
            <a:r>
              <a:rPr lang="en-US" sz="1800" dirty="0" smtClean="0"/>
              <a:t>2011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San Francisco</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WNG for San Francisco Plenary 2011</a:t>
            </a:r>
            <a:endParaRPr lang="en-US" dirty="0"/>
          </a:p>
        </p:txBody>
      </p:sp>
      <p:sp>
        <p:nvSpPr>
          <p:cNvPr id="3" name="Content Placeholder 2"/>
          <p:cNvSpPr>
            <a:spLocks noGrp="1"/>
          </p:cNvSpPr>
          <p:nvPr>
            <p:ph idx="1"/>
          </p:nvPr>
        </p:nvSpPr>
        <p:spPr/>
        <p:txBody>
          <a:bodyPr/>
          <a:lstStyle/>
          <a:p>
            <a:pPr marL="0" indent="0">
              <a:buNone/>
            </a:pPr>
            <a:r>
              <a:rPr lang="en-US" dirty="0" smtClean="0"/>
              <a:t>Four </a:t>
            </a:r>
            <a:r>
              <a:rPr lang="en-US" dirty="0"/>
              <a:t>presentations:</a:t>
            </a:r>
          </a:p>
          <a:p>
            <a:pPr marL="514350" lvl="0" indent="-514350">
              <a:buFont typeface="+mj-lt"/>
              <a:buAutoNum type="arabicPeriod"/>
            </a:pPr>
            <a:r>
              <a:rPr lang="en-US" dirty="0"/>
              <a:t>PTC Radio and System Architecture by </a:t>
            </a:r>
            <a:r>
              <a:rPr lang="en-US" dirty="0" err="1"/>
              <a:t>Jia-Ru</a:t>
            </a:r>
            <a:r>
              <a:rPr lang="en-US" dirty="0"/>
              <a:t> Li, </a:t>
            </a:r>
            <a:r>
              <a:rPr lang="en-US" dirty="0" err="1"/>
              <a:t>Lilee</a:t>
            </a:r>
            <a:r>
              <a:rPr lang="en-US" dirty="0"/>
              <a:t> Systems</a:t>
            </a:r>
          </a:p>
          <a:p>
            <a:pPr marL="514350" lvl="0" indent="-514350">
              <a:buFont typeface="+mj-lt"/>
              <a:buAutoNum type="arabicPeriod"/>
            </a:pPr>
            <a:r>
              <a:rPr lang="en-US" dirty="0"/>
              <a:t>Overview of LED-ID by </a:t>
            </a:r>
            <a:r>
              <a:rPr lang="en-US" dirty="0" err="1"/>
              <a:t>Yeong</a:t>
            </a:r>
            <a:r>
              <a:rPr lang="en-US" dirty="0"/>
              <a:t> Min Jang</a:t>
            </a:r>
          </a:p>
          <a:p>
            <a:pPr marL="514350" lvl="0" indent="-514350">
              <a:buFont typeface="+mj-lt"/>
              <a:buAutoNum type="arabicPeriod"/>
            </a:pPr>
            <a:r>
              <a:rPr lang="en-US" dirty="0"/>
              <a:t>Issue and Challenges for LED-ID Technology by </a:t>
            </a:r>
            <a:r>
              <a:rPr lang="en-US" dirty="0" err="1"/>
              <a:t>Yeong</a:t>
            </a:r>
            <a:r>
              <a:rPr lang="en-US" dirty="0"/>
              <a:t> Min Jang</a:t>
            </a:r>
          </a:p>
          <a:p>
            <a:pPr marL="514350" lvl="0" indent="-514350">
              <a:buFont typeface="+mj-lt"/>
              <a:buAutoNum type="arabicPeriod"/>
            </a:pPr>
            <a:r>
              <a:rPr lang="en-US" dirty="0"/>
              <a:t>Cooperative Transmission for LED-ID Network by Jin Young </a:t>
            </a:r>
            <a:r>
              <a:rPr lang="en-US" dirty="0" smtClean="0"/>
              <a:t>Kim</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July 2011</a:t>
            </a:r>
            <a:endParaRPr lang="en-US" dirty="0"/>
          </a:p>
        </p:txBody>
      </p:sp>
    </p:spTree>
    <p:extLst>
      <p:ext uri="{BB962C8B-B14F-4D97-AF65-F5344CB8AC3E}">
        <p14:creationId xmlns:p14="http://schemas.microsoft.com/office/powerpoint/2010/main" val="2705296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533400"/>
            <a:ext cx="7772400" cy="1371600"/>
          </a:xfrm>
        </p:spPr>
        <p:txBody>
          <a:bodyPr/>
          <a:lstStyle/>
          <a:p>
            <a:r>
              <a:rPr lang="en-US" dirty="0" smtClean="0">
                <a:solidFill>
                  <a:srgbClr val="000000"/>
                </a:solidFill>
                <a:latin typeface="Lucida Grande"/>
                <a:ea typeface="Lucida Grande"/>
                <a:cs typeface="Lucida Grande"/>
              </a:rPr>
              <a:t>Positive Train Control </a:t>
            </a:r>
            <a:r>
              <a:rPr lang="en-US" dirty="0">
                <a:solidFill>
                  <a:srgbClr val="000000"/>
                </a:solidFill>
                <a:latin typeface="Lucida Grande"/>
                <a:ea typeface="Lucida Grande"/>
                <a:cs typeface="Lucida Grande"/>
              </a:rPr>
              <a:t>Radio and System Architecture </a:t>
            </a:r>
            <a:r>
              <a:rPr lang="en-US" sz="1600" dirty="0" smtClean="0">
                <a:solidFill>
                  <a:srgbClr val="000000"/>
                </a:solidFill>
                <a:latin typeface="Lucida Grande"/>
                <a:ea typeface="Lucida Grande"/>
                <a:cs typeface="Lucida Grande"/>
              </a:rPr>
              <a:t>(15-11-0530-00)</a:t>
            </a:r>
            <a:endParaRPr lang="en-US" sz="1600" dirty="0" smtClean="0">
              <a:ea typeface="ＭＳ Ｐゴシック" pitchFamily="-65" charset="-128"/>
            </a:endParaRPr>
          </a:p>
        </p:txBody>
      </p:sp>
      <p:sp>
        <p:nvSpPr>
          <p:cNvPr id="3075" name="Content Placeholder 2"/>
          <p:cNvSpPr>
            <a:spLocks noGrp="1"/>
          </p:cNvSpPr>
          <p:nvPr>
            <p:ph idx="1"/>
          </p:nvPr>
        </p:nvSpPr>
        <p:spPr>
          <a:xfrm>
            <a:off x="304800" y="1981200"/>
            <a:ext cx="8686800" cy="3429000"/>
          </a:xfrm>
        </p:spPr>
        <p:txBody>
          <a:bodyPr/>
          <a:lstStyle/>
          <a:p>
            <a:r>
              <a:rPr lang="en-US" sz="2400" dirty="0">
                <a:latin typeface="Times New Roman" pitchFamily="18" charset="0"/>
                <a:ea typeface="ＭＳ Ｐゴシック" charset="-128"/>
                <a:cs typeface="Times New Roman" pitchFamily="18" charset="0"/>
              </a:rPr>
              <a:t>Mandate : United States President George Bush signed the railway safety bill [1] into law on October 16, </a:t>
            </a:r>
            <a:r>
              <a:rPr lang="en-US" sz="2400" dirty="0" smtClean="0">
                <a:latin typeface="Times New Roman" pitchFamily="18" charset="0"/>
                <a:ea typeface="ＭＳ Ｐゴシック" charset="-128"/>
                <a:cs typeface="Times New Roman" pitchFamily="18" charset="0"/>
              </a:rPr>
              <a:t>2008. </a:t>
            </a:r>
            <a:r>
              <a:rPr lang="en-US" sz="2400" dirty="0">
                <a:latin typeface="Times New Roman" pitchFamily="18" charset="0"/>
                <a:ea typeface="ＭＳ Ｐゴシック" charset="-128"/>
                <a:cs typeface="Times New Roman" pitchFamily="18" charset="0"/>
              </a:rPr>
              <a:t>The bill mandates the implementation of </a:t>
            </a:r>
            <a:r>
              <a:rPr lang="en-US" sz="2400" u="sng" dirty="0">
                <a:latin typeface="Times New Roman" pitchFamily="18" charset="0"/>
                <a:ea typeface="ＭＳ Ｐゴシック" charset="-128"/>
                <a:cs typeface="Times New Roman" pitchFamily="18" charset="0"/>
              </a:rPr>
              <a:t>Positive Train Control</a:t>
            </a:r>
            <a:r>
              <a:rPr lang="en-US" sz="2400" dirty="0">
                <a:latin typeface="Times New Roman" pitchFamily="18" charset="0"/>
                <a:ea typeface="ＭＳ Ｐゴシック" charset="-128"/>
                <a:cs typeface="Times New Roman" pitchFamily="18" charset="0"/>
              </a:rPr>
              <a:t> (PTC) </a:t>
            </a:r>
            <a:endParaRPr lang="en-US" sz="2400" dirty="0" smtClean="0">
              <a:latin typeface="Times New Roman" pitchFamily="18" charset="0"/>
              <a:ea typeface="ＭＳ Ｐゴシック" charset="-128"/>
              <a:cs typeface="Times New Roman" pitchFamily="18" charset="0"/>
            </a:endParaRPr>
          </a:p>
          <a:p>
            <a:r>
              <a:rPr lang="en-US" sz="2800" dirty="0">
                <a:latin typeface="Times New Roman" charset="0"/>
                <a:ea typeface="ＭＳ Ｐゴシック" charset="0"/>
              </a:rPr>
              <a:t>Communication Segment:</a:t>
            </a:r>
          </a:p>
          <a:p>
            <a:pPr lvl="1"/>
            <a:r>
              <a:rPr lang="en-US" sz="2400" dirty="0">
                <a:latin typeface="Times New Roman" charset="0"/>
                <a:ea typeface="ＭＳ Ｐゴシック" charset="0"/>
              </a:rPr>
              <a:t>Mission critical radio that requires a standards committee to select </a:t>
            </a:r>
            <a:r>
              <a:rPr lang="ja-JP" altLang="en-US" sz="2400" dirty="0">
                <a:latin typeface="Times New Roman" charset="0"/>
                <a:ea typeface="ＭＳ Ｐゴシック" charset="0"/>
              </a:rPr>
              <a:t>“</a:t>
            </a:r>
            <a:r>
              <a:rPr lang="en-US" altLang="ja-JP" sz="2400" dirty="0">
                <a:latin typeface="Times New Roman" charset="0"/>
                <a:ea typeface="ＭＳ Ｐゴシック" charset="0"/>
              </a:rPr>
              <a:t>best of the breed</a:t>
            </a:r>
            <a:r>
              <a:rPr lang="ja-JP" altLang="en-US" sz="2400" dirty="0">
                <a:latin typeface="Times New Roman" charset="0"/>
                <a:ea typeface="ＭＳ Ｐゴシック" charset="0"/>
              </a:rPr>
              <a:t>”</a:t>
            </a:r>
            <a:r>
              <a:rPr lang="en-US" altLang="ja-JP" sz="2400" dirty="0">
                <a:latin typeface="Times New Roman" charset="0"/>
                <a:ea typeface="ＭＳ Ｐゴシック" charset="0"/>
              </a:rPr>
              <a:t> technology and a common air interface </a:t>
            </a:r>
          </a:p>
          <a:p>
            <a:pPr lvl="1"/>
            <a:r>
              <a:rPr lang="en-US" sz="2400" dirty="0">
                <a:latin typeface="Times New Roman" charset="0"/>
                <a:ea typeface="ＭＳ Ｐゴシック" charset="0"/>
              </a:rPr>
              <a:t>IEEE LMSC has track records in creating standards for millions of devices to interoperate. (Bluetooth, WIFI, WIMAX, </a:t>
            </a:r>
            <a:r>
              <a:rPr lang="en-US" sz="2400" dirty="0" err="1">
                <a:latin typeface="Times New Roman" charset="0"/>
                <a:ea typeface="ＭＳ Ｐゴシック" charset="0"/>
              </a:rPr>
              <a:t>etc</a:t>
            </a:r>
            <a:r>
              <a:rPr lang="en-US" sz="2400" dirty="0" smtClean="0">
                <a:latin typeface="Times New Roman" charset="0"/>
                <a:ea typeface="ＭＳ Ｐゴシック" charset="0"/>
              </a:rPr>
              <a:t>)</a:t>
            </a:r>
          </a:p>
          <a:p>
            <a:r>
              <a:rPr lang="en-US" sz="2400" dirty="0" smtClean="0">
                <a:latin typeface="Times New Roman" charset="0"/>
                <a:ea typeface="ＭＳ Ｐゴシック" charset="0"/>
              </a:rPr>
              <a:t>WNG straw poll for support of an interest group was 15/5/16</a:t>
            </a:r>
            <a:endParaRPr lang="en-US" sz="2400" dirty="0">
              <a:latin typeface="Times New Roman" charset="0"/>
              <a:ea typeface="ＭＳ Ｐゴシック" charset="0"/>
            </a:endParaRPr>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dirty="0" smtClean="0"/>
              <a:t>Slide </a:t>
            </a:r>
            <a:fld id="{939634AA-40B0-4C0C-AE21-30BAB5FCE943}" type="slidenum">
              <a:rPr lang="en-US" smtClean="0"/>
              <a:pPr/>
              <a:t>3</a:t>
            </a:fld>
            <a:endParaRPr lang="en-US" dirty="0" smtClean="0"/>
          </a:p>
        </p:txBody>
      </p:sp>
      <p:sp>
        <p:nvSpPr>
          <p:cNvPr id="3078" name="Date Placeholder 5"/>
          <p:cNvSpPr>
            <a:spLocks noGrp="1"/>
          </p:cNvSpPr>
          <p:nvPr>
            <p:ph type="dt" sz="quarter" idx="12"/>
          </p:nvPr>
        </p:nvSpPr>
        <p:spPr>
          <a:noFill/>
        </p:spPr>
        <p:txBody>
          <a:bodyPr/>
          <a:lstStyle/>
          <a:p>
            <a:r>
              <a:rPr lang="en-US" smtClean="0"/>
              <a:t>July 2011</a:t>
            </a:r>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LED ID</a:t>
            </a:r>
            <a:endParaRPr lang="en-US" dirty="0"/>
          </a:p>
        </p:txBody>
      </p:sp>
      <p:sp>
        <p:nvSpPr>
          <p:cNvPr id="3" name="Content Placeholder 2"/>
          <p:cNvSpPr>
            <a:spLocks noGrp="1"/>
          </p:cNvSpPr>
          <p:nvPr>
            <p:ph idx="1"/>
          </p:nvPr>
        </p:nvSpPr>
        <p:spPr/>
        <p:txBody>
          <a:bodyPr/>
          <a:lstStyle/>
          <a:p>
            <a:r>
              <a:rPr lang="en-US" sz="2800" b="1" dirty="0"/>
              <a:t>Overview of LED-ID</a:t>
            </a:r>
            <a:r>
              <a:rPr lang="en-US" sz="2800" dirty="0"/>
              <a:t> by </a:t>
            </a:r>
            <a:r>
              <a:rPr lang="en-US" sz="2800" dirty="0" err="1"/>
              <a:t>Yeong</a:t>
            </a:r>
            <a:r>
              <a:rPr lang="en-US" sz="2800" dirty="0"/>
              <a:t> Min Jang, </a:t>
            </a:r>
            <a:r>
              <a:rPr lang="en-US" sz="2800" dirty="0" err="1"/>
              <a:t>Kookmin</a:t>
            </a:r>
            <a:r>
              <a:rPr lang="en-US" sz="2800" dirty="0"/>
              <a:t> University (15-11-0501-01)</a:t>
            </a:r>
          </a:p>
          <a:p>
            <a:r>
              <a:rPr lang="en-US" sz="2800" b="1" dirty="0"/>
              <a:t>Issue and Challenges for LED-ID Technology</a:t>
            </a:r>
            <a:r>
              <a:rPr lang="en-US" sz="2800" dirty="0"/>
              <a:t> by </a:t>
            </a:r>
            <a:r>
              <a:rPr lang="en-US" sz="2800" dirty="0" err="1"/>
              <a:t>Yeong</a:t>
            </a:r>
            <a:r>
              <a:rPr lang="en-US" sz="2800" dirty="0"/>
              <a:t> Min Jang (15-11-0503-01)</a:t>
            </a:r>
          </a:p>
          <a:p>
            <a:r>
              <a:rPr lang="en-US" sz="2800" b="1" dirty="0"/>
              <a:t>Cooperative Transmission for LED-ID Network</a:t>
            </a:r>
            <a:r>
              <a:rPr lang="en-US" sz="2800" dirty="0"/>
              <a:t> by </a:t>
            </a:r>
            <a:r>
              <a:rPr lang="en-US" sz="2800" dirty="0" err="1"/>
              <a:t>Yeong</a:t>
            </a:r>
            <a:r>
              <a:rPr lang="en-US" sz="2800" dirty="0"/>
              <a:t> Min Jang (15-11-0504-01</a:t>
            </a:r>
            <a:r>
              <a:rPr lang="en-US" sz="2800" dirty="0" smtClean="0"/>
              <a:t>)</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July 2011</a:t>
            </a:r>
            <a:endParaRPr lang="en-US" dirty="0"/>
          </a:p>
        </p:txBody>
      </p:sp>
    </p:spTree>
    <p:extLst>
      <p:ext uri="{BB962C8B-B14F-4D97-AF65-F5344CB8AC3E}">
        <p14:creationId xmlns:p14="http://schemas.microsoft.com/office/powerpoint/2010/main" val="283609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LED ID</a:t>
            </a:r>
            <a:endParaRPr lang="en-US" dirty="0"/>
          </a:p>
        </p:txBody>
      </p:sp>
      <p:sp>
        <p:nvSpPr>
          <p:cNvPr id="3" name="Content Placeholder 2"/>
          <p:cNvSpPr>
            <a:spLocks noGrp="1"/>
          </p:cNvSpPr>
          <p:nvPr>
            <p:ph idx="1"/>
          </p:nvPr>
        </p:nvSpPr>
        <p:spPr/>
        <p:txBody>
          <a:bodyPr/>
          <a:lstStyle/>
          <a:p>
            <a:r>
              <a:rPr lang="en-US" dirty="0" smtClean="0"/>
              <a:t>TAG ID communication using light wave communication </a:t>
            </a:r>
          </a:p>
          <a:p>
            <a:r>
              <a:rPr lang="en-US" dirty="0" smtClean="0"/>
              <a:t>Presentations described aspects of using LED devices in a network for communicating with TAG IDs</a:t>
            </a:r>
          </a:p>
          <a:p>
            <a:r>
              <a:rPr lang="en-US" dirty="0" smtClean="0"/>
              <a:t>Presenters agreed to make further presentations at next session </a:t>
            </a:r>
            <a:r>
              <a:rPr lang="en-US" smtClean="0"/>
              <a:t>in Okinawa</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July 2011</a:t>
            </a:r>
            <a:endParaRPr lang="en-US" dirty="0"/>
          </a:p>
        </p:txBody>
      </p:sp>
    </p:spTree>
    <p:extLst>
      <p:ext uri="{BB962C8B-B14F-4D97-AF65-F5344CB8AC3E}">
        <p14:creationId xmlns:p14="http://schemas.microsoft.com/office/powerpoint/2010/main" val="34724007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15520</TotalTime>
  <Words>356</Words>
  <Application>Microsoft Macintosh PowerPoint</Application>
  <PresentationFormat>On-screen Show (4:3)</PresentationFormat>
  <Paragraphs>50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WNG for San Francisco Plenary 2011</vt:lpstr>
      <vt:lpstr>Positive Train Control Radio and System Architecture (15-11-0530-00)</vt:lpstr>
      <vt:lpstr>LED ID</vt:lpstr>
      <vt:lpstr>LED ID</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subject/>
  <dc:creator>Pat Kinney</dc:creator>
  <cp:keywords/>
  <dc:description/>
  <cp:lastModifiedBy>Pat Kinney</cp:lastModifiedBy>
  <cp:revision>816</cp:revision>
  <cp:lastPrinted>2000-03-07T00:55:37Z</cp:lastPrinted>
  <dcterms:created xsi:type="dcterms:W3CDTF">2008-07-14T18:46:05Z</dcterms:created>
  <dcterms:modified xsi:type="dcterms:W3CDTF">2011-07-20T21:49:26Z</dcterms:modified>
  <cp:category>15-11-0534-00-wng0</cp:category>
</cp:coreProperties>
</file>