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6" r:id="rId3"/>
    <p:sldId id="261" r:id="rId4"/>
    <p:sldId id="262" r:id="rId5"/>
    <p:sldId id="263" r:id="rId6"/>
    <p:sldId id="264" r:id="rId7"/>
    <p:sldId id="265" r:id="rId8"/>
    <p:sldId id="260" r:id="rId9"/>
    <p:sldId id="273" r:id="rId10"/>
    <p:sldId id="274"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8" d="100"/>
          <a:sy n="78" d="100"/>
        </p:scale>
        <p:origin x="-198" y="-90"/>
      </p:cViewPr>
      <p:guideLst>
        <p:guide orient="horz" pos="2160"/>
        <p:guide pos="2880"/>
      </p:guideLst>
    </p:cSldViewPr>
  </p:slideViewPr>
  <p:notesTextViewPr>
    <p:cViewPr>
      <p:scale>
        <a:sx n="100" d="100"/>
        <a:sy n="100" d="100"/>
      </p:scale>
      <p:origin x="0" y="0"/>
    </p:cViewPr>
  </p:notesText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a:t>doc.: IEEE 802.15-&lt;doc#&gt;</a:t>
            </a:r>
            <a:endParaRPr lang="en-US" altLang="ja-JP"/>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a:t>&lt;month year&gt;</a:t>
            </a:r>
            <a:endParaRPr lang="en-US" altLang="ja-JP"/>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a:t>&lt;author&gt;, &lt;company&gt;</a:t>
            </a:r>
            <a:endParaRPr lang="en-US" altLang="ja-JP"/>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a:t>Page </a:t>
            </a:r>
            <a:fld id="{D0402738-840D-4D93-B2E6-4F1287E374DF}" type="slidenum">
              <a:rPr lang="en-US" altLang="ja-JP"/>
              <a:pPr>
                <a:defRPr/>
              </a:pPr>
              <a:t>&lt;#&gt;</a:t>
            </a:fld>
            <a:endParaRPr lang="en-US" altLang="ja-JP"/>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extLst>
      <p:ext uri="{BB962C8B-B14F-4D97-AF65-F5344CB8AC3E}">
        <p14:creationId xmlns="" xmlns:p14="http://schemas.microsoft.com/office/powerpoint/2010/main" val="52712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a:t>doc.: IEEE 802.15-&lt;doc#&gt;</a:t>
            </a:r>
            <a:endParaRPr lang="en-US" altLang="ja-JP"/>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a:t>&lt;month year&gt;</a:t>
            </a:r>
            <a:endParaRPr lang="en-US" altLang="ja-JP"/>
          </a:p>
        </p:txBody>
      </p:sp>
      <p:sp>
        <p:nvSpPr>
          <p:cNvPr id="1331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a:t>&lt;author&gt;, &lt;company&gt;</a:t>
            </a:r>
            <a:endParaRPr lang="en-US" altLang="ja-JP"/>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a:t>Page </a:t>
            </a:r>
            <a:fld id="{B71481D7-900C-468C-86BF-D25F0E301B4D}" type="slidenum">
              <a:rPr lang="en-US" altLang="ja-JP"/>
              <a:pPr>
                <a:defRPr/>
              </a:pPr>
              <a:t>&lt;#&gt;</a:t>
            </a:fld>
            <a:endParaRPr lang="en-US" altLang="ja-JP"/>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extLst>
      <p:ext uri="{BB962C8B-B14F-4D97-AF65-F5344CB8AC3E}">
        <p14:creationId xmlns="" xmlns:p14="http://schemas.microsoft.com/office/powerpoint/2010/main" val="5662804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4339"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4340"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4341"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9F258983-03B6-4F05-AA97-95A9C27F8A2C}" type="slidenum">
              <a:rPr lang="en-US" altLang="ja-JP" smtClean="0"/>
              <a:pPr/>
              <a:t>3</a:t>
            </a:fld>
            <a:endParaRPr lang="en-US" altLang="ja-JP" smtClean="0"/>
          </a:p>
        </p:txBody>
      </p:sp>
      <p:sp>
        <p:nvSpPr>
          <p:cNvPr id="14342"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4343"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4344"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4345"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03EEAF57-95E6-476E-8F50-4D5E48305B9D}" type="slidenum">
              <a:rPr lang="en-US" altLang="ja-JP">
                <a:latin typeface="Times New Roman" pitchFamily="16" charset="0"/>
              </a:rPr>
              <a:pPr algn="r" defTabSz="933450"/>
              <a:t>3</a:t>
            </a:fld>
            <a:endParaRPr lang="en-US" altLang="ja-JP">
              <a:latin typeface="Times New Roman" pitchFamily="16" charset="0"/>
            </a:endParaRPr>
          </a:p>
        </p:txBody>
      </p:sp>
      <p:sp>
        <p:nvSpPr>
          <p:cNvPr id="14346" name="Rectangle 2"/>
          <p:cNvSpPr>
            <a:spLocks noGrp="1" noChangeArrowheads="1"/>
          </p:cNvSpPr>
          <p:nvPr>
            <p:ph type="body" idx="1"/>
          </p:nvPr>
        </p:nvSpPr>
        <p:spPr>
          <a:xfrm>
            <a:off x="898525" y="4686300"/>
            <a:ext cx="4938713" cy="4438650"/>
          </a:xfrm>
          <a:noFill/>
          <a:ln/>
        </p:spPr>
        <p:txBody>
          <a:bodyPr lIns="91678" tIns="45035" rIns="91678" bIns="45035"/>
          <a:lstStyle/>
          <a:p>
            <a:endParaRPr lang="en-GB" altLang="ja-JP" smtClean="0"/>
          </a:p>
        </p:txBody>
      </p:sp>
      <p:sp>
        <p:nvSpPr>
          <p:cNvPr id="14347" name="Rectangle 3"/>
          <p:cNvSpPr>
            <a:spLocks noGrp="1" noRot="1" noChangeAspect="1" noChangeArrowheads="1" noTextEdit="1"/>
          </p:cNvSpPr>
          <p:nvPr>
            <p:ph type="sldImg"/>
          </p:nvPr>
        </p:nvSpPr>
        <p:spPr>
          <a:xfrm>
            <a:off x="904875" y="741363"/>
            <a:ext cx="4929188" cy="3697287"/>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5363"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5364"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5365"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9720E95-5491-413D-B7AB-FBEC52874F45}" type="slidenum">
              <a:rPr lang="en-US" altLang="ja-JP" smtClean="0"/>
              <a:pPr/>
              <a:t>4</a:t>
            </a:fld>
            <a:endParaRPr lang="en-US" altLang="ja-JP" smtClean="0"/>
          </a:p>
        </p:txBody>
      </p:sp>
      <p:sp>
        <p:nvSpPr>
          <p:cNvPr id="15366"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5367"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5368"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5369"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A6CF0F97-669E-430D-B0C2-4DB3BDAE176E}" type="slidenum">
              <a:rPr lang="en-US" altLang="ja-JP">
                <a:latin typeface="Times New Roman" pitchFamily="16" charset="0"/>
              </a:rPr>
              <a:pPr algn="r" defTabSz="933450"/>
              <a:t>4</a:t>
            </a:fld>
            <a:endParaRPr lang="en-US" altLang="ja-JP">
              <a:latin typeface="Times New Roman" pitchFamily="16" charset="0"/>
            </a:endParaRPr>
          </a:p>
        </p:txBody>
      </p:sp>
      <p:sp>
        <p:nvSpPr>
          <p:cNvPr id="15370" name="Rectangle 2"/>
          <p:cNvSpPr>
            <a:spLocks noGrp="1" noRot="1" noChangeAspect="1" noChangeArrowheads="1" noTextEdit="1"/>
          </p:cNvSpPr>
          <p:nvPr>
            <p:ph type="sldImg"/>
          </p:nvPr>
        </p:nvSpPr>
        <p:spPr>
          <a:xfrm>
            <a:off x="904875" y="741363"/>
            <a:ext cx="4929188" cy="3697287"/>
          </a:xfrm>
          <a:ln/>
        </p:spPr>
      </p:sp>
      <p:sp>
        <p:nvSpPr>
          <p:cNvPr id="15371"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6387"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6388"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6389"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5699BC59-E7E3-4565-8465-C0E216F7DA05}" type="slidenum">
              <a:rPr lang="en-US" altLang="ja-JP" smtClean="0"/>
              <a:pPr/>
              <a:t>5</a:t>
            </a:fld>
            <a:endParaRPr lang="en-US" altLang="ja-JP" smtClean="0"/>
          </a:p>
        </p:txBody>
      </p:sp>
      <p:sp>
        <p:nvSpPr>
          <p:cNvPr id="16390"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6391"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6392"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6393"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B378BEC8-66C9-44FE-BB93-F64C6EA77950}" type="slidenum">
              <a:rPr lang="en-US" altLang="ja-JP">
                <a:latin typeface="Times New Roman" pitchFamily="16" charset="0"/>
              </a:rPr>
              <a:pPr algn="r" defTabSz="933450"/>
              <a:t>5</a:t>
            </a:fld>
            <a:endParaRPr lang="en-US" altLang="ja-JP">
              <a:latin typeface="Times New Roman" pitchFamily="16" charset="0"/>
            </a:endParaRPr>
          </a:p>
        </p:txBody>
      </p:sp>
      <p:sp>
        <p:nvSpPr>
          <p:cNvPr id="16394" name="Rectangle 2"/>
          <p:cNvSpPr>
            <a:spLocks noGrp="1" noRot="1" noChangeAspect="1" noChangeArrowheads="1" noTextEdit="1"/>
          </p:cNvSpPr>
          <p:nvPr>
            <p:ph type="sldImg"/>
          </p:nvPr>
        </p:nvSpPr>
        <p:spPr>
          <a:ln/>
        </p:spPr>
      </p:sp>
      <p:sp>
        <p:nvSpPr>
          <p:cNvPr id="163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7411"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7412"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7413"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C0464E11-6766-4CFC-8124-3E1FD4F38A9A}" type="slidenum">
              <a:rPr lang="en-US" altLang="ja-JP" smtClean="0"/>
              <a:pPr/>
              <a:t>6</a:t>
            </a:fld>
            <a:endParaRPr lang="en-US" altLang="ja-JP" smtClean="0"/>
          </a:p>
        </p:txBody>
      </p:sp>
      <p:sp>
        <p:nvSpPr>
          <p:cNvPr id="17414"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7415"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7416"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7417"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88FF362C-FE92-4410-8FDC-B1A8813F954E}" type="slidenum">
              <a:rPr lang="en-US" altLang="ja-JP">
                <a:latin typeface="Times New Roman" pitchFamily="16" charset="0"/>
              </a:rPr>
              <a:pPr algn="r" defTabSz="933450"/>
              <a:t>6</a:t>
            </a:fld>
            <a:endParaRPr lang="en-US" altLang="ja-JP">
              <a:latin typeface="Times New Roman" pitchFamily="16" charset="0"/>
            </a:endParaRPr>
          </a:p>
        </p:txBody>
      </p:sp>
      <p:sp>
        <p:nvSpPr>
          <p:cNvPr id="17418" name="Rectangle 2"/>
          <p:cNvSpPr>
            <a:spLocks noGrp="1" noRot="1" noChangeAspect="1" noChangeArrowheads="1" noTextEdit="1"/>
          </p:cNvSpPr>
          <p:nvPr>
            <p:ph type="sldImg"/>
          </p:nvPr>
        </p:nvSpPr>
        <p:spPr>
          <a:ln/>
        </p:spPr>
      </p:sp>
      <p:sp>
        <p:nvSpPr>
          <p:cNvPr id="17419"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8435"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8436"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8437"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A84F785-EE57-45D0-BAC3-C718A5E06099}" type="slidenum">
              <a:rPr lang="en-US" altLang="ja-JP" smtClean="0"/>
              <a:pPr/>
              <a:t>7</a:t>
            </a:fld>
            <a:endParaRPr lang="en-US" altLang="ja-JP" smtClean="0"/>
          </a:p>
        </p:txBody>
      </p:sp>
      <p:sp>
        <p:nvSpPr>
          <p:cNvPr id="18438"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8439"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8440"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8441"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69F372AA-FA41-4819-A527-2BCAF8388737}" type="slidenum">
              <a:rPr lang="en-US" altLang="ja-JP">
                <a:latin typeface="Times New Roman" pitchFamily="16" charset="0"/>
              </a:rPr>
              <a:pPr algn="r" defTabSz="933450"/>
              <a:t>7</a:t>
            </a:fld>
            <a:endParaRPr lang="en-US" altLang="ja-JP">
              <a:latin typeface="Times New Roman" pitchFamily="16" charset="0"/>
            </a:endParaRPr>
          </a:p>
        </p:txBody>
      </p:sp>
      <p:sp>
        <p:nvSpPr>
          <p:cNvPr id="18442" name="Rectangle 2"/>
          <p:cNvSpPr>
            <a:spLocks noGrp="1" noRot="1" noChangeAspect="1" noChangeArrowheads="1" noTextEdit="1"/>
          </p:cNvSpPr>
          <p:nvPr>
            <p:ph type="sldImg"/>
          </p:nvPr>
        </p:nvSpPr>
        <p:spPr>
          <a:xfrm>
            <a:off x="904875" y="741363"/>
            <a:ext cx="4929188" cy="3697287"/>
          </a:xfrm>
          <a:ln/>
        </p:spPr>
      </p:sp>
      <p:sp>
        <p:nvSpPr>
          <p:cNvPr id="18443"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ー 7"/>
          <p:cNvSpPr>
            <a:spLocks noGrp="1"/>
          </p:cNvSpPr>
          <p:nvPr>
            <p:ph type="dt" sz="half" idx="10"/>
          </p:nvPr>
        </p:nvSpPr>
        <p:spPr/>
        <p:txBody>
          <a:bodyPr/>
          <a:lstStyle/>
          <a:p>
            <a:pPr>
              <a:defRPr/>
            </a:pPr>
            <a:r>
              <a:rPr lang="en-US" altLang="ja-JP" smtClean="0"/>
              <a:t>July, 2011</a:t>
            </a:r>
            <a:endParaRPr lang="en-US" altLang="ja-JP"/>
          </a:p>
        </p:txBody>
      </p:sp>
      <p:sp>
        <p:nvSpPr>
          <p:cNvPr id="9" name="フッター プレースホルダー 8"/>
          <p:cNvSpPr>
            <a:spLocks noGrp="1"/>
          </p:cNvSpPr>
          <p:nvPr>
            <p:ph type="ftr" sz="quarter" idx="11"/>
          </p:nvPr>
        </p:nvSpPr>
        <p:spPr/>
        <p:txBody>
          <a:bodyPr/>
          <a:lstStyle/>
          <a:p>
            <a:pPr>
              <a:defRPr/>
            </a:pPr>
            <a:r>
              <a:rPr lang="ja-JP" altLang="en-US" smtClean="0"/>
              <a:t>Shoichi Kitazawa, ATR</a:t>
            </a:r>
            <a:endParaRPr lang="en-US" altLang="ja-JP"/>
          </a:p>
        </p:txBody>
      </p:sp>
      <p:sp>
        <p:nvSpPr>
          <p:cNvPr id="10" name="スライド番号プレースホルダー 9"/>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8" name="日付プレースホルダー 7"/>
          <p:cNvSpPr>
            <a:spLocks noGrp="1"/>
          </p:cNvSpPr>
          <p:nvPr>
            <p:ph type="dt" sz="half" idx="10"/>
          </p:nvPr>
        </p:nvSpPr>
        <p:spPr/>
        <p:txBody>
          <a:bodyPr/>
          <a:lstStyle/>
          <a:p>
            <a:pPr>
              <a:defRPr/>
            </a:pPr>
            <a:r>
              <a:rPr lang="en-US" altLang="ja-JP" smtClean="0"/>
              <a:t>July, 2011</a:t>
            </a:r>
            <a:endParaRPr lang="en-US" altLang="ja-JP"/>
          </a:p>
        </p:txBody>
      </p:sp>
      <p:sp>
        <p:nvSpPr>
          <p:cNvPr id="9" name="フッター プレースホルダー 8"/>
          <p:cNvSpPr>
            <a:spLocks noGrp="1"/>
          </p:cNvSpPr>
          <p:nvPr>
            <p:ph type="ftr" sz="quarter" idx="11"/>
          </p:nvPr>
        </p:nvSpPr>
        <p:spPr/>
        <p:txBody>
          <a:bodyPr/>
          <a:lstStyle/>
          <a:p>
            <a:pPr>
              <a:defRPr/>
            </a:pPr>
            <a:r>
              <a:rPr lang="ja-JP" altLang="en-US" smtClean="0"/>
              <a:t>Shoichi Kitazawa, ATR</a:t>
            </a:r>
            <a:endParaRPr lang="en-US" altLang="ja-JP"/>
          </a:p>
        </p:txBody>
      </p:sp>
      <p:sp>
        <p:nvSpPr>
          <p:cNvPr id="10" name="スライド番号プレースホルダー 9"/>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&lt;#&gt;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ー 6"/>
          <p:cNvSpPr>
            <a:spLocks noGrp="1"/>
          </p:cNvSpPr>
          <p:nvPr>
            <p:ph type="dt" sz="half" idx="10"/>
          </p:nvPr>
        </p:nvSpPr>
        <p:spPr/>
        <p:txBody>
          <a:bodyPr/>
          <a:lstStyle/>
          <a:p>
            <a:pPr>
              <a:defRPr/>
            </a:pPr>
            <a:r>
              <a:rPr lang="en-US" altLang="ja-JP" smtClean="0"/>
              <a:t>July, 2011</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Shoichi Kitazawa, ATR</a:t>
            </a:r>
            <a:endParaRPr lang="en-US" altLang="ja-JP"/>
          </a:p>
        </p:txBody>
      </p:sp>
      <p:sp>
        <p:nvSpPr>
          <p:cNvPr id="9" name="スライド番号プレースホルダー 8"/>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&lt;#&gt;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pPr>
              <a:defRPr/>
            </a:pPr>
            <a:r>
              <a:rPr lang="en-US" altLang="ja-JP" smtClean="0"/>
              <a:t>July, 2011</a:t>
            </a:r>
            <a:endParaRPr lang="en-US" altLang="ja-JP"/>
          </a:p>
        </p:txBody>
      </p:sp>
      <p:sp>
        <p:nvSpPr>
          <p:cNvPr id="10" name="フッター プレースホルダー 9"/>
          <p:cNvSpPr>
            <a:spLocks noGrp="1"/>
          </p:cNvSpPr>
          <p:nvPr>
            <p:ph type="ftr" sz="quarter" idx="11"/>
          </p:nvPr>
        </p:nvSpPr>
        <p:spPr/>
        <p:txBody>
          <a:bodyPr/>
          <a:lstStyle/>
          <a:p>
            <a:pPr>
              <a:defRPr/>
            </a:pPr>
            <a:r>
              <a:rPr lang="ja-JP" altLang="en-US" smtClean="0"/>
              <a:t>Shoichi Kitazawa, ATR</a:t>
            </a:r>
            <a:endParaRPr lang="en-US" altLang="ja-JP"/>
          </a:p>
        </p:txBody>
      </p:sp>
      <p:sp>
        <p:nvSpPr>
          <p:cNvPr id="11" name="スライド番号プレースホルダー 10"/>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&lt;#&gt;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en-US" altLang="ja-JP" smtClean="0"/>
              <a:t>July, 2011</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ja-JP" altLang="en-US"/>
              <a:t>Shoichi Kitazawa, ATR</a:t>
            </a:r>
            <a:endParaRPr lang="en-US" altLang="ja-JP"/>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a:t>Slide </a:t>
            </a:r>
            <a:fld id="{6C8B3FD2-FCDE-4A66-B744-FB8D123FE93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98425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latin typeface="Times New Roman" pitchFamily="16" charset="0"/>
              </a:rPr>
              <a:t>doc.: IEEE </a:t>
            </a:r>
            <a:r>
              <a:rPr lang="en-US" altLang="ja-JP" sz="1400" b="1" dirty="0" smtClean="0">
                <a:latin typeface="Times New Roman" pitchFamily="16" charset="0"/>
              </a:rPr>
              <a:t>802.15-11-0531-00-0SRU</a:t>
            </a:r>
            <a:endParaRPr lang="en-US" altLang="ja-JP" sz="1400" b="0" dirty="0">
              <a:latin typeface="+mj-ea"/>
              <a:ea typeface="+mj-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2011</a:t>
            </a:r>
            <a:endParaRPr lang="en-US" altLang="ja-JP"/>
          </a:p>
        </p:txBody>
      </p:sp>
      <p:sp>
        <p:nvSpPr>
          <p:cNvPr id="4"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5" name="スライド番号プレースホルダ 3"/>
          <p:cNvSpPr>
            <a:spLocks noGrp="1"/>
          </p:cNvSpPr>
          <p:nvPr>
            <p:ph type="sldNum" sz="quarter" idx="12"/>
          </p:nvPr>
        </p:nvSpPr>
        <p:spPr>
          <a:xfrm>
            <a:off x="4310063" y="6475413"/>
            <a:ext cx="600075" cy="182562"/>
          </a:xfrm>
        </p:spPr>
        <p:txBody>
          <a:bodyPr/>
          <a:lstStyle/>
          <a:p>
            <a:pPr>
              <a:defRPr/>
            </a:pPr>
            <a:r>
              <a:rPr lang="en-US" altLang="ja-JP"/>
              <a:t>Slide </a:t>
            </a:r>
            <a:fld id="{EB4057B3-3477-4082-8602-9C618A78FEFB}" type="slidenum">
              <a:rPr lang="en-US" altLang="ja-JP"/>
              <a:pPr>
                <a:defRPr/>
              </a:pPr>
              <a:t>1</a:t>
            </a:fld>
            <a:endParaRPr lang="en-US" altLang="ja-JP"/>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for </a:t>
            </a:r>
            <a:r>
              <a:rPr lang="en-US" altLang="ja-JP" sz="1600" dirty="0" smtClean="0">
                <a:latin typeface="Times New Roman" pitchFamily="16" charset="0"/>
              </a:rPr>
              <a:t>July </a:t>
            </a:r>
            <a:r>
              <a:rPr lang="en-US" altLang="ja-JP" sz="1600" dirty="0">
                <a:latin typeface="Times New Roman" pitchFamily="16" charset="0"/>
              </a:rPr>
              <a:t>2011]</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smtClean="0">
                <a:solidFill>
                  <a:schemeClr val="tx2"/>
                </a:solidFill>
                <a:latin typeface="Times New Roman" pitchFamily="16" charset="0"/>
              </a:rPr>
              <a:t>[20</a:t>
            </a:r>
            <a:r>
              <a:rPr lang="en-US" altLang="ja-JP" sz="1600" dirty="0" smtClean="0">
                <a:latin typeface="Times New Roman" pitchFamily="16" charset="0"/>
              </a:rPr>
              <a:t> July, </a:t>
            </a:r>
            <a:r>
              <a:rPr lang="en-US" altLang="ja-JP" sz="1600" dirty="0">
                <a:latin typeface="Times New Roman" pitchFamily="16" charset="0"/>
              </a:rPr>
              <a:t>2011</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tx1"/>
                </a:solidFill>
              </a:rPr>
              <a:t>Purpose of the IG SRU</a:t>
            </a:r>
            <a:endParaRPr kumimoji="1" lang="ja-JP" altLang="en-US" dirty="0">
              <a:solidFill>
                <a:schemeClr val="tx1"/>
              </a:solidFill>
            </a:endParaRPr>
          </a:p>
        </p:txBody>
      </p:sp>
      <p:sp>
        <p:nvSpPr>
          <p:cNvPr id="3" name="コンテンツ プレースホルダー 2"/>
          <p:cNvSpPr>
            <a:spLocks noGrp="1"/>
          </p:cNvSpPr>
          <p:nvPr>
            <p:ph idx="1"/>
          </p:nvPr>
        </p:nvSpPr>
        <p:spPr/>
        <p:txBody>
          <a:bodyPr/>
          <a:lstStyle/>
          <a:p>
            <a:r>
              <a:rPr kumimoji="1" lang="en-US" altLang="ja-JP" sz="2400" dirty="0" smtClean="0"/>
              <a:t>To discuss what kind of technology realizes better use of spectrum resources.</a:t>
            </a:r>
          </a:p>
          <a:p>
            <a:r>
              <a:rPr kumimoji="1" lang="en-US" altLang="ja-JP" sz="2400" dirty="0" smtClean="0"/>
              <a:t>System concept and use case for future WPAN using above technology.</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July, 2011</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10</a:t>
            </a:fld>
            <a:endParaRPr lang="en-US" altLang="ja-JP"/>
          </a:p>
        </p:txBody>
      </p:sp>
    </p:spTree>
    <p:extLst>
      <p:ext uri="{BB962C8B-B14F-4D97-AF65-F5344CB8AC3E}">
        <p14:creationId xmlns="" xmlns:p14="http://schemas.microsoft.com/office/powerpoint/2010/main" val="45804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4294967295"/>
          </p:nvPr>
        </p:nvSpPr>
        <p:spPr>
          <a:xfrm>
            <a:off x="685800" y="381000"/>
            <a:ext cx="1600200" cy="212725"/>
          </a:xfrm>
        </p:spPr>
        <p:txBody>
          <a:bodyPr/>
          <a:lstStyle/>
          <a:p>
            <a:pPr>
              <a:defRPr/>
            </a:pPr>
            <a:r>
              <a:rPr lang="en-US" altLang="ja-JP" smtClean="0"/>
              <a:t>July, 2011</a:t>
            </a:r>
            <a:endParaRPr lang="en-US" altLang="ja-JP" dirty="0"/>
          </a:p>
        </p:txBody>
      </p:sp>
      <p:sp>
        <p:nvSpPr>
          <p:cNvPr id="4" name="フッター プレースホルダ 4"/>
          <p:cNvSpPr>
            <a:spLocks noGrp="1"/>
          </p:cNvSpPr>
          <p:nvPr>
            <p:ph type="ftr" sz="quarter" idx="4294967295"/>
          </p:nvPr>
        </p:nvSpPr>
        <p:spPr>
          <a:xfrm>
            <a:off x="5486400" y="6475413"/>
            <a:ext cx="3124200" cy="182562"/>
          </a:xfrm>
        </p:spPr>
        <p:txBody>
          <a:bodyPr/>
          <a:lstStyle/>
          <a:p>
            <a:pPr>
              <a:defRPr/>
            </a:pPr>
            <a:r>
              <a:rPr lang="ja-JP" altLang="en-US"/>
              <a:t>Shoichi Kitazawa, ATR</a:t>
            </a:r>
            <a:endParaRPr lang="en-US" altLang="ja-JP"/>
          </a:p>
        </p:txBody>
      </p:sp>
      <p:sp>
        <p:nvSpPr>
          <p:cNvPr id="5" name="スライド番号プレースホルダ 5"/>
          <p:cNvSpPr>
            <a:spLocks noGrp="1"/>
          </p:cNvSpPr>
          <p:nvPr>
            <p:ph type="sldNum" sz="quarter" idx="4294967295"/>
          </p:nvPr>
        </p:nvSpPr>
        <p:spPr>
          <a:xfrm>
            <a:off x="4395788" y="6475413"/>
            <a:ext cx="428625" cy="182562"/>
          </a:xfrm>
        </p:spPr>
        <p:txBody>
          <a:bodyPr/>
          <a:lstStyle/>
          <a:p>
            <a:pPr>
              <a:defRPr/>
            </a:pPr>
            <a:r>
              <a:rPr lang="en-US" altLang="ja-JP"/>
              <a:t>Slide </a:t>
            </a:r>
            <a:fld id="{74DF03B6-150D-4410-94E9-E3076C502B4C}" type="slidenum">
              <a:rPr lang="en-US" altLang="ja-JP"/>
              <a:pPr>
                <a:defRPr/>
              </a:pPr>
              <a:t>2</a:t>
            </a:fld>
            <a:endParaRPr lang="en-US" altLang="ja-JP"/>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Opening Information</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San Francisco</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20</a:t>
            </a:r>
            <a:r>
              <a:rPr lang="ja-JP" altLang="en-US" sz="3200" dirty="0" smtClean="0">
                <a:ea typeface="ＭＳ Ｐゴシック" pitchFamily="50" charset="-128"/>
              </a:rPr>
              <a:t> </a:t>
            </a:r>
            <a:r>
              <a:rPr lang="en-US" altLang="ja-JP" sz="3200" dirty="0" smtClean="0">
                <a:ea typeface="ＭＳ Ｐゴシック" pitchFamily="50" charset="-128"/>
              </a:rPr>
              <a:t>July,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2011</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0BD36B27-27F2-4D48-B613-1B47A3096AF5}" type="slidenum">
              <a:rPr lang="en-US" altLang="ja-JP"/>
              <a:pPr>
                <a:defRPr/>
              </a:pPr>
              <a:t>3</a:t>
            </a:fld>
            <a:endParaRPr lang="en-US" altLang="ja-JP"/>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E2749400-9370-4D69-B996-CCE5A4228F4C}" type="slidenum">
              <a:rPr lang="en-US" altLang="ja-JP">
                <a:latin typeface="Times New Roman" pitchFamily="16" charset="0"/>
              </a:rPr>
              <a:pPr algn="ctr"/>
              <a:t>3</a:t>
            </a:fld>
            <a:endParaRPr lang="en-US" altLang="ja-JP">
              <a:latin typeface="Times New Roman" pitchFamily="16" charset="0"/>
            </a:endParaRPr>
          </a:p>
        </p:txBody>
      </p:sp>
      <p:sp>
        <p:nvSpPr>
          <p:cNvPr id="5126" name="Rectangle 2"/>
          <p:cNvSpPr>
            <a:spLocks noGrp="1" noChangeArrowheads="1"/>
          </p:cNvSpPr>
          <p:nvPr>
            <p:ph type="title" idx="4294967295"/>
          </p:nvPr>
        </p:nvSpPr>
        <p:spPr>
          <a:xfrm>
            <a:off x="685800" y="620713"/>
            <a:ext cx="7772400" cy="381000"/>
          </a:xfrm>
          <a:noFill/>
        </p:spPr>
        <p:txBody>
          <a:bodyPr lIns="90487" tIns="44450" rIns="90487" bIns="44450"/>
          <a:lstStyle/>
          <a:p>
            <a:r>
              <a:rPr lang="en-US" altLang="ja-JP" sz="2800" u="sng" smtClean="0">
                <a:ea typeface="ＭＳ Ｐゴシック" pitchFamily="50" charset="-128"/>
              </a:rPr>
              <a:t>Instructions for the WG Chair</a:t>
            </a:r>
          </a:p>
        </p:txBody>
      </p:sp>
      <p:sp>
        <p:nvSpPr>
          <p:cNvPr id="5127" name="Rectangle 3"/>
          <p:cNvSpPr>
            <a:spLocks noGrp="1" noChangeArrowheads="1"/>
          </p:cNvSpPr>
          <p:nvPr>
            <p:ph type="body" idx="4294967295"/>
          </p:nvPr>
        </p:nvSpPr>
        <p:spPr>
          <a:xfrm>
            <a:off x="282575" y="922338"/>
            <a:ext cx="8610600" cy="5602287"/>
          </a:xfrm>
          <a:noFill/>
        </p:spPr>
        <p:txBody>
          <a:bodyPr lIns="90487" tIns="44450" rIns="90487" bIns="44450"/>
          <a:lstStyle/>
          <a:p>
            <a:pPr>
              <a:lnSpc>
                <a:spcPct val="80000"/>
              </a:lnSpc>
              <a:spcAft>
                <a:spcPct val="30000"/>
              </a:spcAft>
              <a:buFontTx/>
              <a:buNone/>
            </a:pPr>
            <a:r>
              <a:rPr lang="ja-JP" altLang="en-US" sz="800" b="1" smtClean="0">
                <a:ea typeface="ＭＳ Ｐゴシック" pitchFamily="50" charset="-128"/>
              </a:rPr>
              <a:t>	</a:t>
            </a:r>
            <a:r>
              <a:rPr lang="en-US" altLang="ja-JP" sz="1400" b="1" smtClean="0">
                <a:ea typeface="ＭＳ Ｐゴシック" pitchFamily="50" charset="-128"/>
              </a:rPr>
              <a:t>The IEEE-SA strongly recommends that at each WG meeting the chair or a designee:</a:t>
            </a:r>
            <a:endParaRPr lang="en-US" altLang="ja-JP" sz="1400" smtClean="0">
              <a:ea typeface="ＭＳ Ｐゴシック" pitchFamily="50" charset="-128"/>
            </a:endParaRPr>
          </a:p>
          <a:p>
            <a:pPr lvl="1">
              <a:lnSpc>
                <a:spcPct val="80000"/>
              </a:lnSpc>
            </a:pPr>
            <a:r>
              <a:rPr lang="en-US" altLang="ja-JP" sz="1400" b="1" smtClean="0">
                <a:ea typeface="ＭＳ Ｐゴシック" pitchFamily="50" charset="-128"/>
              </a:rPr>
              <a:t>Show slides #1 through #4 of this presentation</a:t>
            </a:r>
          </a:p>
          <a:p>
            <a:pPr lvl="1">
              <a:lnSpc>
                <a:spcPct val="80000"/>
              </a:lnSpc>
            </a:pPr>
            <a:r>
              <a:rPr lang="en-US" altLang="ja-JP" sz="1400" b="1" smtClean="0">
                <a:ea typeface="ＭＳ Ｐゴシック" pitchFamily="50" charset="-128"/>
              </a:rPr>
              <a:t>Advise the WG attendees that:</a:t>
            </a:r>
            <a:r>
              <a:rPr lang="en-US" altLang="ja-JP" sz="1400" smtClean="0">
                <a:ea typeface="ＭＳ Ｐゴシック" pitchFamily="50" charset="-128"/>
              </a:rPr>
              <a:t> </a:t>
            </a:r>
          </a:p>
          <a:p>
            <a:pPr lvl="2">
              <a:lnSpc>
                <a:spcPct val="80000"/>
              </a:lnSpc>
            </a:pPr>
            <a:r>
              <a:rPr lang="en-US" altLang="ja-JP" sz="1400" smtClean="0">
                <a:ea typeface="ＭＳ Ｐゴシック" pitchFamily="50" charset="-128"/>
              </a:rPr>
              <a:t>The IEEE’s patent policy is consistent with the ANSI patent policy and is described in Clause 6 of the </a:t>
            </a:r>
            <a:r>
              <a:rPr lang="en-US" altLang="ja-JP" sz="1400" i="1" smtClean="0">
                <a:ea typeface="ＭＳ Ｐゴシック" pitchFamily="50" charset="-128"/>
              </a:rPr>
              <a:t>IEEE-SA Standards Board Bylaws</a:t>
            </a:r>
            <a:r>
              <a:rPr lang="en-US" altLang="ja-JP" sz="1400" smtClean="0">
                <a:ea typeface="ＭＳ Ｐゴシック" pitchFamily="50" charset="-128"/>
              </a:rPr>
              <a:t>;</a:t>
            </a:r>
          </a:p>
          <a:p>
            <a:pPr lvl="2">
              <a:lnSpc>
                <a:spcPct val="80000"/>
              </a:lnSpc>
            </a:pPr>
            <a:r>
              <a:rPr lang="en-US" altLang="ja-JP" sz="1400" smtClean="0">
                <a:ea typeface="ＭＳ Ｐゴシック" pitchFamily="50" charset="-128"/>
              </a:rPr>
              <a:t>Early identification of patent claims which may be essential for the use of standards under development is strongly encouraged; </a:t>
            </a:r>
          </a:p>
          <a:p>
            <a:pPr lvl="2">
              <a:lnSpc>
                <a:spcPct val="80000"/>
              </a:lnSpc>
            </a:pPr>
            <a:r>
              <a:rPr lang="en-US" altLang="ja-JP" sz="1400" smtClean="0">
                <a:ea typeface="ＭＳ Ｐゴシック" pitchFamily="50"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smtClean="0">
                <a:ea typeface="ＭＳ Ｐゴシック" pitchFamily="50" charset="-128"/>
              </a:rPr>
            </a:br>
            <a:endParaRPr lang="en-US" altLang="ja-JP" sz="1400" smtClean="0">
              <a:ea typeface="ＭＳ Ｐゴシック" pitchFamily="50" charset="-128"/>
            </a:endParaRPr>
          </a:p>
          <a:p>
            <a:pPr lvl="1">
              <a:lnSpc>
                <a:spcPct val="20000"/>
              </a:lnSpc>
            </a:pPr>
            <a:r>
              <a:rPr lang="en-US" altLang="ja-JP" sz="1400" b="1" smtClean="0">
                <a:ea typeface="ＭＳ Ｐゴシック" pitchFamily="50" charset="-128"/>
              </a:rPr>
              <a:t>Instruct the WG Secretary to record in the minutes of the relevant WG meeting:</a:t>
            </a:r>
            <a:r>
              <a:rPr lang="en-US" altLang="ja-JP" sz="800" smtClean="0">
                <a:ea typeface="ＭＳ Ｐゴシック" pitchFamily="50" charset="-128"/>
              </a:rPr>
              <a:t> </a:t>
            </a:r>
          </a:p>
          <a:p>
            <a:pPr lvl="2">
              <a:lnSpc>
                <a:spcPct val="80000"/>
              </a:lnSpc>
            </a:pPr>
            <a:r>
              <a:rPr lang="en-US" altLang="ja-JP" sz="1400" smtClean="0">
                <a:ea typeface="ＭＳ Ｐゴシック" pitchFamily="50" charset="-128"/>
              </a:rPr>
              <a:t>That the foregoing information was provided and that slides 1 through 4 (and this slide 0, if applicable) were shown; </a:t>
            </a:r>
          </a:p>
          <a:p>
            <a:pPr lvl="2">
              <a:lnSpc>
                <a:spcPct val="80000"/>
              </a:lnSpc>
            </a:pPr>
            <a:r>
              <a:rPr lang="en-US" altLang="ja-JP" sz="1400" smtClean="0">
                <a:ea typeface="ＭＳ Ｐゴシック" pitchFamily="50"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ja-JP" sz="1400" smtClean="0">
                <a:ea typeface="ＭＳ Ｐゴシック" pitchFamily="50"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ja-JP" sz="700" smtClean="0">
              <a:ea typeface="ＭＳ Ｐゴシック" pitchFamily="50" charset="-128"/>
            </a:endParaRPr>
          </a:p>
          <a:p>
            <a:pPr lvl="1">
              <a:lnSpc>
                <a:spcPct val="80000"/>
              </a:lnSpc>
              <a:spcBef>
                <a:spcPct val="5000"/>
              </a:spcBef>
            </a:pPr>
            <a:r>
              <a:rPr lang="en-US" altLang="ja-JP" sz="1400" smtClean="0">
                <a:ea typeface="ＭＳ Ｐゴシック" pitchFamily="50"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altLang="ja-JP" sz="1400" smtClean="0">
                <a:ea typeface="ＭＳ Ｐゴシック" pitchFamily="50" charset="-128"/>
              </a:rPr>
              <a:t>It is recommended that the WG chair review the guidance in </a:t>
            </a:r>
            <a:r>
              <a:rPr lang="en-US" altLang="ja-JP" sz="1400" i="1" smtClean="0">
                <a:ea typeface="ＭＳ Ｐゴシック" pitchFamily="50" charset="-128"/>
              </a:rPr>
              <a:t>IEEE-SA Standards Board Operations Manual</a:t>
            </a:r>
            <a:r>
              <a:rPr lang="en-US" altLang="ja-JP" sz="1400" smtClean="0">
                <a:ea typeface="ＭＳ Ｐゴシック" pitchFamily="50" charset="-128"/>
              </a:rPr>
              <a:t> 6.3.5 and in FAQs 12 and 12a on inclusion of potential Essential Patent Claims by incorporation or by reference.</a:t>
            </a:r>
            <a:r>
              <a:rPr lang="en-US" altLang="ja-JP" sz="1400" smtClean="0">
                <a:solidFill>
                  <a:srgbClr val="FF3300"/>
                </a:solidFill>
                <a:ea typeface="ＭＳ Ｐゴシック" pitchFamily="50" charset="-128"/>
              </a:rPr>
              <a:t> </a:t>
            </a:r>
          </a:p>
          <a:p>
            <a:pPr lvl="1">
              <a:lnSpc>
                <a:spcPct val="80000"/>
              </a:lnSpc>
              <a:spcBef>
                <a:spcPct val="5000"/>
              </a:spcBef>
              <a:buFontTx/>
              <a:buNone/>
            </a:pPr>
            <a:endParaRPr lang="en-US" altLang="ja-JP" sz="1200" smtClean="0">
              <a:ea typeface="ＭＳ Ｐゴシック" pitchFamily="50" charset="-128"/>
            </a:endParaRPr>
          </a:p>
          <a:p>
            <a:pPr lvl="1">
              <a:lnSpc>
                <a:spcPct val="80000"/>
              </a:lnSpc>
              <a:spcBef>
                <a:spcPct val="5000"/>
              </a:spcBef>
              <a:buFontTx/>
              <a:buNone/>
            </a:pPr>
            <a:r>
              <a:rPr lang="en-US" altLang="ja-JP" sz="1200" smtClean="0">
                <a:ea typeface="ＭＳ Ｐゴシック" pitchFamily="50" charset="-128"/>
              </a:rPr>
              <a:t>	Note: </a:t>
            </a:r>
            <a:r>
              <a:rPr lang="en-US" altLang="ja-JP" sz="1200" b="1" smtClean="0">
                <a:ea typeface="ＭＳ Ｐゴシック" pitchFamily="50" charset="-128"/>
              </a:rPr>
              <a:t>WG</a:t>
            </a:r>
            <a:r>
              <a:rPr lang="en-US" altLang="ja-JP" sz="1200" smtClean="0">
                <a:ea typeface="ＭＳ Ｐゴシック" pitchFamily="50" charset="-128"/>
              </a:rPr>
              <a:t> includes Working Groups, Task Groups, and other standards-developing committees with a PAR approved by the IEEE-SA Standards Board.</a:t>
            </a:r>
          </a:p>
        </p:txBody>
      </p:sp>
      <p:sp>
        <p:nvSpPr>
          <p:cNvPr id="5128" name="Text Box 5"/>
          <p:cNvSpPr txBox="1">
            <a:spLocks noChangeArrowheads="1"/>
          </p:cNvSpPr>
          <p:nvPr/>
        </p:nvSpPr>
        <p:spPr bwMode="auto">
          <a:xfrm>
            <a:off x="0" y="6524625"/>
            <a:ext cx="1914525" cy="304800"/>
          </a:xfrm>
          <a:prstGeom prst="rect">
            <a:avLst/>
          </a:prstGeom>
          <a:noFill/>
          <a:ln w="9525">
            <a:noFill/>
            <a:miter lim="800000"/>
            <a:headEnd/>
            <a:tailEnd/>
          </a:ln>
        </p:spPr>
        <p:txBody>
          <a:bodyPr wrap="none">
            <a:spAutoFit/>
          </a:bodyPr>
          <a:lstStyle/>
          <a:p>
            <a:r>
              <a:rPr lang="en-US" altLang="ja-JP" sz="1400" b="1">
                <a:latin typeface="Times New Roman" pitchFamily="16" charset="0"/>
              </a:rPr>
              <a:t>(Optional to be shown)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2011</a:t>
            </a:r>
            <a:endParaRPr lang="en-US" altLang="ja-JP"/>
          </a:p>
        </p:txBody>
      </p:sp>
      <p:sp>
        <p:nvSpPr>
          <p:cNvPr id="9"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10"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541D4279-C376-4CA7-9D38-2EB4CE777724}" type="slidenum">
              <a:rPr lang="en-US" altLang="ja-JP"/>
              <a:pPr>
                <a:defRPr/>
              </a:pPr>
              <a:t>4</a:t>
            </a:fld>
            <a:endParaRPr lang="en-US" altLang="ja-JP"/>
          </a:p>
        </p:txBody>
      </p:sp>
      <p:sp>
        <p:nvSpPr>
          <p:cNvPr id="614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B04606-54D0-4D4B-8DA8-6B63FC57C45B}" type="slidenum">
              <a:rPr lang="en-US" altLang="ja-JP">
                <a:latin typeface="Times New Roman" pitchFamily="16" charset="0"/>
              </a:rPr>
              <a:pPr algn="ctr"/>
              <a:t>4</a:t>
            </a:fld>
            <a:endParaRPr lang="en-US" altLang="ja-JP">
              <a:latin typeface="Times New Roman" pitchFamily="16" charset="0"/>
            </a:endParaRPr>
          </a:p>
        </p:txBody>
      </p:sp>
      <p:sp>
        <p:nvSpPr>
          <p:cNvPr id="6150" name="Rectangle 2"/>
          <p:cNvSpPr>
            <a:spLocks noGrp="1" noChangeArrowheads="1"/>
          </p:cNvSpPr>
          <p:nvPr>
            <p:ph type="title" idx="4294967295"/>
          </p:nvPr>
        </p:nvSpPr>
        <p:spPr>
          <a:xfrm>
            <a:off x="685800" y="685800"/>
            <a:ext cx="7772400" cy="381000"/>
          </a:xfrm>
        </p:spPr>
        <p:txBody>
          <a:bodyPr/>
          <a:lstStyle/>
          <a:p>
            <a:r>
              <a:rPr lang="en-US" altLang="ja-JP" sz="3200" u="sng" smtClean="0">
                <a:ea typeface="ＭＳ Ｐゴシック" pitchFamily="50" charset="-128"/>
              </a:rPr>
              <a:t>Participants, Patents, and Duty to Inform</a:t>
            </a:r>
          </a:p>
        </p:txBody>
      </p:sp>
      <p:sp>
        <p:nvSpPr>
          <p:cNvPr id="615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ja-JP" sz="2000" b="1" u="sng">
              <a:solidFill>
                <a:schemeClr val="tx2"/>
              </a:solidFill>
              <a:latin typeface="Helvetica" pitchFamily="34" charset="0"/>
            </a:endParaRPr>
          </a:p>
        </p:txBody>
      </p:sp>
      <p:sp>
        <p:nvSpPr>
          <p:cNvPr id="615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400" b="1" u="sng">
              <a:solidFill>
                <a:srgbClr val="FF0000"/>
              </a:solidFill>
              <a:latin typeface="Times New Roman" pitchFamily="16" charset="0"/>
            </a:endParaRPr>
          </a:p>
          <a:p>
            <a:pPr marL="230188" indent="-230188">
              <a:spcBef>
                <a:spcPct val="20000"/>
              </a:spcBef>
            </a:pPr>
            <a:r>
              <a:rPr lang="ja-JP" altLang="en-US">
                <a:latin typeface="Times New Roman" pitchFamily="16" charset="0"/>
              </a:rPr>
              <a:t>	</a:t>
            </a:r>
            <a:r>
              <a:rPr lang="en-US" altLang="ja-JP" sz="1600">
                <a:latin typeface="Times New Roman" pitchFamily="16" charset="0"/>
              </a:rPr>
              <a:t>All participants in this meeting have certain obligations under the IEEE-SA Patent Policy.  Participants: </a:t>
            </a:r>
          </a:p>
          <a:p>
            <a:pPr marL="630238" lvl="1" indent="-285750">
              <a:spcBef>
                <a:spcPct val="20000"/>
              </a:spcBef>
              <a:buFontTx/>
              <a:buChar char="–"/>
            </a:pPr>
            <a:r>
              <a:rPr lang="en-US" altLang="ja-JP" sz="1600" b="1">
                <a:latin typeface="Times New Roman" pitchFamily="16"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altLang="ja-JP" sz="1400" b="1">
                <a:latin typeface="Times New Roman" pitchFamily="16"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Times New Roman" pitchFamily="16" charset="0"/>
              </a:rPr>
              <a:t> </a:t>
            </a:r>
            <a:r>
              <a:rPr lang="en-US" altLang="ja-JP" sz="1400" b="1">
                <a:latin typeface="Times New Roman" pitchFamily="16" charset="0"/>
              </a:rPr>
              <a:t>patent claims</a:t>
            </a:r>
          </a:p>
          <a:p>
            <a:pPr marL="630238" lvl="1" indent="-285750">
              <a:spcBef>
                <a:spcPct val="20000"/>
              </a:spcBef>
              <a:buFontTx/>
              <a:buChar char="–"/>
            </a:pPr>
            <a:r>
              <a:rPr lang="en-US" altLang="ja-JP" sz="1600" b="1">
                <a:latin typeface="Times New Roman" pitchFamily="16"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altLang="ja-JP" sz="1600" b="1">
                <a:latin typeface="Times New Roman" pitchFamily="16" charset="0"/>
              </a:rPr>
              <a:t>The above does not apply if the patent</a:t>
            </a:r>
            <a:r>
              <a:rPr lang="en-US" altLang="ja-JP" sz="1600" b="1">
                <a:solidFill>
                  <a:srgbClr val="FF3300"/>
                </a:solidFill>
                <a:latin typeface="Times New Roman" pitchFamily="16" charset="0"/>
              </a:rPr>
              <a:t> </a:t>
            </a:r>
            <a:r>
              <a:rPr lang="en-US" altLang="ja-JP" sz="1600" b="1">
                <a:latin typeface="Times New Roman" pitchFamily="16" charset="0"/>
              </a:rPr>
              <a:t>claim is already the subject of an Accepted Letter of Assurance that applies to the proposed standard(s) under consideration by this group</a:t>
            </a:r>
          </a:p>
          <a:p>
            <a:pPr marL="230188" indent="-230188">
              <a:spcBef>
                <a:spcPct val="20000"/>
              </a:spcBef>
            </a:pPr>
            <a:r>
              <a:rPr lang="en-GB" altLang="ja-JP" sz="1600" b="1">
                <a:latin typeface="Times New Roman" pitchFamily="16" charset="0"/>
              </a:rPr>
              <a:t>		Quoted text excerpted from IEEE-SA Standards Board Bylaws subclause 6.2</a:t>
            </a:r>
            <a:endParaRPr lang="en-US" altLang="ja-JP" sz="1600" b="1">
              <a:latin typeface="Times New Roman" pitchFamily="16" charset="0"/>
            </a:endParaRPr>
          </a:p>
          <a:p>
            <a:pPr marL="230188" indent="-230188">
              <a:spcBef>
                <a:spcPct val="20000"/>
              </a:spcBef>
              <a:buFontTx/>
              <a:buChar char="•"/>
            </a:pPr>
            <a:r>
              <a:rPr lang="en-US" altLang="ja-JP" sz="1600">
                <a:latin typeface="Times New Roman" pitchFamily="16" charset="0"/>
              </a:rPr>
              <a:t>Early identification of holders of potential Essential Patent Claims is strongly encouraged</a:t>
            </a:r>
          </a:p>
          <a:p>
            <a:pPr marL="230188" indent="-230188">
              <a:spcBef>
                <a:spcPct val="20000"/>
              </a:spcBef>
              <a:buFontTx/>
              <a:buChar char="•"/>
            </a:pPr>
            <a:r>
              <a:rPr lang="en-US" altLang="ja-JP" sz="1600">
                <a:latin typeface="Times New Roman" pitchFamily="16" charset="0"/>
              </a:rPr>
              <a:t>No duty to perform a patent search</a:t>
            </a:r>
            <a:endParaRPr lang="en-GB" altLang="ja-JP" sz="1600">
              <a:latin typeface="Times New Roman" pitchFamily="16" charset="0"/>
            </a:endParaRPr>
          </a:p>
        </p:txBody>
      </p:sp>
      <p:sp>
        <p:nvSpPr>
          <p:cNvPr id="615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#1</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dirty="0" smtClean="0"/>
              <a:t>July, 2011</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B21B68C7-C6C6-485D-A5CA-1288093F936D}" type="slidenum">
              <a:rPr lang="en-US" altLang="ja-JP"/>
              <a:pPr>
                <a:defRPr/>
              </a:pPr>
              <a:t>5</a:t>
            </a:fld>
            <a:endParaRPr lang="en-US" altLang="ja-JP"/>
          </a:p>
        </p:txBody>
      </p:sp>
      <p:sp>
        <p:nvSpPr>
          <p:cNvPr id="7173"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B616E6E0-9BF9-4AF2-8B0A-D34669061A89}" type="slidenum">
              <a:rPr lang="en-US" altLang="ja-JP">
                <a:latin typeface="Times New Roman" pitchFamily="16" charset="0"/>
              </a:rPr>
              <a:pPr algn="ctr"/>
              <a:t>5</a:t>
            </a:fld>
            <a:endParaRPr lang="en-US" altLang="ja-JP">
              <a:latin typeface="Times New Roman" pitchFamily="16" charset="0"/>
            </a:endParaRPr>
          </a:p>
        </p:txBody>
      </p:sp>
      <p:sp>
        <p:nvSpPr>
          <p:cNvPr id="7174" name="Rectangle 2"/>
          <p:cNvSpPr>
            <a:spLocks noGrp="1" noChangeArrowheads="1"/>
          </p:cNvSpPr>
          <p:nvPr>
            <p:ph type="title" idx="4294967295"/>
          </p:nvPr>
        </p:nvSpPr>
        <p:spPr>
          <a:xfrm>
            <a:off x="685800" y="685800"/>
            <a:ext cx="7772400" cy="1066800"/>
          </a:xfrm>
        </p:spPr>
        <p:txBody>
          <a:bodyPr/>
          <a:lstStyle/>
          <a:p>
            <a:r>
              <a:rPr lang="en-GB" altLang="ja-JP" u="sng" smtClean="0">
                <a:ea typeface="ＭＳ Ｐゴシック" pitchFamily="50" charset="-128"/>
              </a:rPr>
              <a:t>Patent Related Links</a:t>
            </a:r>
            <a:endParaRPr lang="en-US" altLang="ja-JP" u="sng" smtClean="0">
              <a:ea typeface="ＭＳ Ｐゴシック" pitchFamily="50" charset="-128"/>
            </a:endParaRPr>
          </a:p>
        </p:txBody>
      </p:sp>
      <p:sp>
        <p:nvSpPr>
          <p:cNvPr id="7175"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ja-JP" altLang="en-US" sz="2400" smtClean="0">
                <a:ea typeface="ＭＳ Ｐゴシック" pitchFamily="50" charset="-128"/>
                <a:cs typeface="Times New Roman" pitchFamily="16" charset="0"/>
              </a:rPr>
              <a:t>	</a:t>
            </a:r>
            <a:r>
              <a:rPr lang="en-US" altLang="ja-JP" smtClean="0">
                <a:ea typeface="ＭＳ Ｐゴシック" pitchFamily="50" charset="-128"/>
                <a:cs typeface="Times New Roman" pitchFamily="16" charset="0"/>
              </a:rPr>
              <a:t>All participants should be familiar with their obligations under the IEEE-SA Policies &amp; Procedures for standards development.</a:t>
            </a:r>
          </a:p>
          <a:p>
            <a:pPr lvl="1">
              <a:lnSpc>
                <a:spcPct val="90000"/>
              </a:lnSpc>
              <a:buFontTx/>
              <a:buNone/>
            </a:pPr>
            <a:r>
              <a:rPr lang="en-US" altLang="ja-JP" smtClean="0">
                <a:ea typeface="ＭＳ Ｐゴシック" pitchFamily="50" charset="-128"/>
                <a:cs typeface="Times New Roman" pitchFamily="16" charset="0"/>
              </a:rPr>
              <a:t>	Patent Policy is stated in these sources:</a:t>
            </a:r>
          </a:p>
          <a:p>
            <a:pPr lvl="1">
              <a:lnSpc>
                <a:spcPct val="90000"/>
              </a:lnSpc>
              <a:buFontTx/>
              <a:buNone/>
            </a:pPr>
            <a:r>
              <a:rPr lang="en-GB" altLang="ja-JP" smtClean="0">
                <a:ea typeface="ＭＳ Ｐゴシック" pitchFamily="50" charset="-128"/>
                <a:cs typeface="Times New Roman" pitchFamily="16" charset="0"/>
              </a:rPr>
              <a:t>		IEEE-SA Standards Boards Bylaws</a:t>
            </a:r>
          </a:p>
          <a:p>
            <a:pPr lvl="1">
              <a:lnSpc>
                <a:spcPct val="90000"/>
              </a:lnSpc>
              <a:buFontTx/>
              <a:buNone/>
            </a:pPr>
            <a:r>
              <a:rPr lang="en-US" altLang="ja-JP" sz="2500"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http://standards.ieee.org/guides/bylaws/sect6-7.html#6</a:t>
            </a:r>
          </a:p>
          <a:p>
            <a:pPr lvl="1">
              <a:lnSpc>
                <a:spcPct val="90000"/>
              </a:lnSpc>
              <a:buFontTx/>
              <a:buNone/>
            </a:pPr>
            <a:r>
              <a:rPr lang="en-GB" altLang="ja-JP" smtClean="0">
                <a:ea typeface="ＭＳ Ｐゴシック" pitchFamily="50" charset="-128"/>
                <a:cs typeface="Times New Roman" pitchFamily="16" charset="0"/>
              </a:rPr>
              <a:t>		IEEE-SA Standards Board Operations Manual</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http://standards.ieee.org/guides/opman/sect6.html#6.3</a:t>
            </a:r>
            <a:endParaRPr lang="en-US" altLang="ja-JP" smtClean="0">
              <a:ea typeface="ＭＳ Ｐゴシック" pitchFamily="50" charset="-128"/>
              <a:cs typeface="Times New Roman" pitchFamily="16" charset="0"/>
            </a:endParaRPr>
          </a:p>
          <a:p>
            <a:pPr lvl="1">
              <a:lnSpc>
                <a:spcPct val="90000"/>
              </a:lnSpc>
              <a:buFontTx/>
              <a:buNone/>
            </a:pPr>
            <a:r>
              <a:rPr lang="en-US" altLang="ja-JP" smtClean="0">
                <a:ea typeface="ＭＳ Ｐゴシック" pitchFamily="50" charset="-128"/>
                <a:cs typeface="Times New Roman" pitchFamily="16" charset="0"/>
              </a:rPr>
              <a:t>	Material about the patent policy is available at </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http://standards.ieee.org/board/pat/pat-material.html</a:t>
            </a:r>
          </a:p>
        </p:txBody>
      </p:sp>
      <p:sp>
        <p:nvSpPr>
          <p:cNvPr id="7176"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#2</a:t>
            </a:r>
            <a:endParaRPr lang="en-US" altLang="ja-JP" sz="2400">
              <a:latin typeface="Times New Roman"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2011</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4D7F6795-B4DE-40F4-A18B-6AA48F76926E}" type="slidenum">
              <a:rPr lang="en-US" altLang="ja-JP"/>
              <a:pPr>
                <a:defRPr/>
              </a:pPr>
              <a:t>6</a:t>
            </a:fld>
            <a:endParaRPr lang="en-US" altLang="ja-JP"/>
          </a:p>
        </p:txBody>
      </p:sp>
      <p:sp>
        <p:nvSpPr>
          <p:cNvPr id="8197"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CFBA25-224C-4623-9A19-F4258B0EE874}" type="slidenum">
              <a:rPr lang="en-US" altLang="ja-JP">
                <a:latin typeface="Times New Roman" pitchFamily="16" charset="0"/>
              </a:rPr>
              <a:pPr algn="ctr"/>
              <a:t>6</a:t>
            </a:fld>
            <a:endParaRPr lang="en-US" altLang="ja-JP">
              <a:latin typeface="Times New Roman" pitchFamily="16" charset="0"/>
            </a:endParaRPr>
          </a:p>
        </p:txBody>
      </p:sp>
      <p:sp>
        <p:nvSpPr>
          <p:cNvPr id="8198" name="Rectangle 2"/>
          <p:cNvSpPr>
            <a:spLocks noGrp="1" noChangeArrowheads="1"/>
          </p:cNvSpPr>
          <p:nvPr>
            <p:ph type="title" idx="4294967295"/>
          </p:nvPr>
        </p:nvSpPr>
        <p:spPr>
          <a:xfrm>
            <a:off x="685800" y="685800"/>
            <a:ext cx="7772400" cy="1066800"/>
          </a:xfrm>
        </p:spPr>
        <p:txBody>
          <a:bodyPr/>
          <a:lstStyle/>
          <a:p>
            <a:r>
              <a:rPr lang="en-US" altLang="ja-JP" u="sng" smtClean="0">
                <a:ea typeface="ＭＳ Ｐゴシック" pitchFamily="50" charset="-128"/>
              </a:rPr>
              <a:t>Call for Potentially Essential Patents</a:t>
            </a:r>
          </a:p>
        </p:txBody>
      </p:sp>
      <p:sp>
        <p:nvSpPr>
          <p:cNvPr id="8199" name="Rectangle 3"/>
          <p:cNvSpPr>
            <a:spLocks noGrp="1" noChangeArrowheads="1"/>
          </p:cNvSpPr>
          <p:nvPr>
            <p:ph type="body" idx="4294967295"/>
          </p:nvPr>
        </p:nvSpPr>
        <p:spPr>
          <a:xfrm>
            <a:off x="762000" y="1981200"/>
            <a:ext cx="7772400" cy="4114800"/>
          </a:xfrm>
        </p:spPr>
        <p:txBody>
          <a:bodyPr/>
          <a:lstStyle/>
          <a:p>
            <a:r>
              <a:rPr lang="en-US" altLang="ja-JP" sz="2800" smtClean="0">
                <a:ea typeface="ＭＳ Ｐゴシック" pitchFamily="50"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pitchFamily="50" charset="-128"/>
              </a:rPr>
              <a:t>Either speak up now or</a:t>
            </a:r>
          </a:p>
          <a:p>
            <a:pPr lvl="1"/>
            <a:r>
              <a:rPr lang="en-US" altLang="ja-JP" sz="2000" smtClean="0">
                <a:ea typeface="ＭＳ Ｐゴシック" pitchFamily="50" charset="-128"/>
              </a:rPr>
              <a:t>Provide the chair of this group with the identity of the holder(s) of any and all such claims as soon as possible or</a:t>
            </a:r>
          </a:p>
          <a:p>
            <a:pPr lvl="1"/>
            <a:r>
              <a:rPr lang="en-US" altLang="ja-JP" sz="2000" smtClean="0">
                <a:ea typeface="ＭＳ Ｐゴシック" pitchFamily="50" charset="-128"/>
              </a:rPr>
              <a:t>Cause an LOA to be submitted</a:t>
            </a:r>
          </a:p>
        </p:txBody>
      </p:sp>
      <p:sp>
        <p:nvSpPr>
          <p:cNvPr id="820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2011</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1839DD49-4891-4C3B-9B47-19703A0A3BD9}" type="slidenum">
              <a:rPr lang="en-US" altLang="ja-JP"/>
              <a:pPr>
                <a:defRPr/>
              </a:pPr>
              <a:t>7</a:t>
            </a:fld>
            <a:endParaRPr lang="en-US" altLang="ja-JP"/>
          </a:p>
        </p:txBody>
      </p:sp>
      <p:sp>
        <p:nvSpPr>
          <p:cNvPr id="9221"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46C3C2CA-C5E1-45A7-A5A9-A5F43E4F3E52}" type="slidenum">
              <a:rPr lang="en-US" altLang="ja-JP">
                <a:latin typeface="Times New Roman" pitchFamily="16" charset="0"/>
              </a:rPr>
              <a:pPr algn="ctr"/>
              <a:t>7</a:t>
            </a:fld>
            <a:endParaRPr lang="en-US" altLang="ja-JP">
              <a:latin typeface="Times New Roman" pitchFamily="16" charset="0"/>
            </a:endParaRPr>
          </a:p>
        </p:txBody>
      </p:sp>
      <p:sp>
        <p:nvSpPr>
          <p:cNvPr id="9222" name="Rectangle 2"/>
          <p:cNvSpPr>
            <a:spLocks noGrp="1" noChangeArrowheads="1"/>
          </p:cNvSpPr>
          <p:nvPr>
            <p:ph type="title" idx="4294967295"/>
          </p:nvPr>
        </p:nvSpPr>
        <p:spPr>
          <a:xfrm>
            <a:off x="685800" y="685800"/>
            <a:ext cx="7772400" cy="1087438"/>
          </a:xfrm>
        </p:spPr>
        <p:txBody>
          <a:bodyPr/>
          <a:lstStyle/>
          <a:p>
            <a:r>
              <a:rPr lang="en-US" altLang="ja-JP" u="sng" smtClean="0">
                <a:ea typeface="ＭＳ Ｐゴシック" pitchFamily="50" charset="-128"/>
              </a:rPr>
              <a:t>Other Guidelines for IEEE WG Meetings</a:t>
            </a:r>
          </a:p>
        </p:txBody>
      </p:sp>
      <p:sp>
        <p:nvSpPr>
          <p:cNvPr id="9223" name="Rectangle 4"/>
          <p:cNvSpPr>
            <a:spLocks noChangeArrowheads="1"/>
          </p:cNvSpPr>
          <p:nvPr/>
        </p:nvSpPr>
        <p:spPr bwMode="auto">
          <a:xfrm>
            <a:off x="533400" y="159385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500" b="1" u="sng">
              <a:solidFill>
                <a:srgbClr val="FF0000"/>
              </a:solidFill>
              <a:latin typeface="Times New Roman" pitchFamily="16" charset="0"/>
            </a:endParaRPr>
          </a:p>
          <a:p>
            <a:pPr marL="230188" indent="-230188">
              <a:lnSpc>
                <a:spcPct val="80000"/>
              </a:lnSpc>
              <a:spcBef>
                <a:spcPct val="20000"/>
              </a:spcBef>
              <a:spcAft>
                <a:spcPct val="40000"/>
              </a:spcAft>
              <a:buFontTx/>
              <a:buChar char="•"/>
            </a:pPr>
            <a:r>
              <a:rPr lang="en-US" altLang="ja-JP" sz="2000">
                <a:latin typeface="Times New Roman" pitchFamily="16"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interpretation, validity, or essentiality of patents/patent claims.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specific license rates, terms, or conditions.</a:t>
            </a:r>
          </a:p>
          <a:p>
            <a:pPr marL="1143000" lvl="2" indent="-228600">
              <a:lnSpc>
                <a:spcPct val="80000"/>
              </a:lnSpc>
              <a:spcBef>
                <a:spcPct val="20000"/>
              </a:spcBef>
              <a:spcAft>
                <a:spcPct val="40000"/>
              </a:spcAft>
              <a:buFontTx/>
              <a:buChar char="•"/>
            </a:pPr>
            <a:r>
              <a:rPr lang="en-US" altLang="ja-JP" sz="1600">
                <a:latin typeface="Times New Roman" pitchFamily="16"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altLang="ja-JP" sz="1600">
                <a:latin typeface="Times New Roman" pitchFamily="16" charset="0"/>
              </a:rPr>
              <a:t>Technical considerations remain primary focus</a:t>
            </a:r>
            <a:endParaRPr lang="en-US" altLang="ja-JP" sz="1600">
              <a:latin typeface="Times New Roman" pitchFamily="16" charset="0"/>
            </a:endParaRP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status or substance of ongoing or threatened litigation.</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be silent if inappropriate topics are discussed </a:t>
            </a:r>
            <a:r>
              <a:rPr lang="en-US" altLang="ja-JP" sz="1800" b="1"/>
              <a:t>…</a:t>
            </a:r>
            <a:r>
              <a:rPr lang="en-US" altLang="ja-JP" sz="1800" b="1">
                <a:latin typeface="Times New Roman" pitchFamily="16" charset="0"/>
              </a:rPr>
              <a:t> do formally object.</a:t>
            </a:r>
          </a:p>
          <a:p>
            <a:pPr marL="230188" indent="-230188" algn="ctr">
              <a:lnSpc>
                <a:spcPct val="80000"/>
              </a:lnSpc>
              <a:spcBef>
                <a:spcPct val="20000"/>
              </a:spcBef>
            </a:pPr>
            <a:r>
              <a:rPr lang="en-US" altLang="ja-JP">
                <a:latin typeface="Times New Roman" pitchFamily="16" charset="0"/>
              </a:rPr>
              <a:t>---------------------------------------------------------------   </a:t>
            </a:r>
            <a:endParaRPr lang="en-US" altLang="ja-JP" sz="1400">
              <a:latin typeface="Times New Roman" pitchFamily="16" charset="0"/>
            </a:endParaRPr>
          </a:p>
          <a:p>
            <a:pPr marL="230188" indent="-230188" algn="ctr">
              <a:lnSpc>
                <a:spcPct val="80000"/>
              </a:lnSpc>
              <a:spcBef>
                <a:spcPct val="20000"/>
              </a:spcBef>
            </a:pPr>
            <a:r>
              <a:rPr lang="en-US" altLang="ja-JP" sz="1400">
                <a:latin typeface="Times New Roman" pitchFamily="16" charset="0"/>
              </a:rPr>
              <a:t>See </a:t>
            </a:r>
            <a:r>
              <a:rPr lang="en-US" altLang="ja-JP" sz="1400" i="1">
                <a:latin typeface="Times New Roman" pitchFamily="16" charset="0"/>
              </a:rPr>
              <a:t>IEEE-SA Standards Board Operations Manual</a:t>
            </a:r>
            <a:r>
              <a:rPr lang="en-US" altLang="ja-JP" sz="1400">
                <a:latin typeface="Times New Roman" pitchFamily="16" charset="0"/>
              </a:rPr>
              <a:t>, clause 5.3.10 and </a:t>
            </a:r>
            <a:r>
              <a:rPr lang="en-GB" altLang="ja-JP" sz="1400">
                <a:latin typeface="Times New Roman" pitchFamily="16" charset="0"/>
              </a:rPr>
              <a:t>“Promoting Competition and Innovation: What You Need to Know about the IEEE Standards Association's Antitrust and Competition Policy”</a:t>
            </a:r>
            <a:r>
              <a:rPr lang="en-US" altLang="ja-JP" sz="1400">
                <a:latin typeface="Times New Roman" pitchFamily="16" charset="0"/>
              </a:rPr>
              <a:t> for more details.</a:t>
            </a:r>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#4</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July, 2011</a:t>
            </a:r>
            <a:endParaRPr lang="en-US" altLang="ja-JP"/>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a:t>Slide </a:t>
            </a:r>
            <a:fld id="{5F2C86D6-67C7-4560-830B-DACDEEA9CB41}" type="slidenum">
              <a:rPr lang="en-US" altLang="ja-JP"/>
              <a:pPr>
                <a:defRPr/>
              </a:pPr>
              <a:t>8</a:t>
            </a:fld>
            <a:endParaRPr lang="en-US" altLang="ja-JP"/>
          </a:p>
        </p:txBody>
      </p:sp>
      <p:sp>
        <p:nvSpPr>
          <p:cNvPr id="11269" name="Rectangle 2"/>
          <p:cNvSpPr>
            <a:spLocks noGrp="1" noChangeArrowheads="1"/>
          </p:cNvSpPr>
          <p:nvPr>
            <p:ph type="title"/>
          </p:nvPr>
        </p:nvSpPr>
        <p:spPr/>
        <p:txBody>
          <a:bodyPr/>
          <a:lstStyle/>
          <a:p>
            <a:r>
              <a:rPr lang="en-US" altLang="ja-JP"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Current situation in 2.4GHz ISM Band</a:t>
            </a:r>
          </a:p>
          <a:p>
            <a:pPr lvl="1">
              <a:lnSpc>
                <a:spcPct val="80000"/>
              </a:lnSpc>
            </a:pPr>
            <a:r>
              <a:rPr lang="en-US" altLang="ja-JP" sz="2000" dirty="0" smtClean="0">
                <a:ea typeface="ＭＳ Ｐゴシック" pitchFamily="50" charset="-128"/>
              </a:rPr>
              <a:t>Intelligent Spectrum Sensing for vehicular Communications in the ISM Bands</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Next meeting</a:t>
            </a:r>
          </a:p>
          <a:p>
            <a:pPr lvl="1">
              <a:lnSpc>
                <a:spcPct val="80000"/>
              </a:lnSpc>
            </a:pPr>
            <a:r>
              <a:rPr lang="en-US" altLang="ja-JP" sz="2000" dirty="0" smtClean="0">
                <a:ea typeface="ＭＳ Ｐゴシック" pitchFamily="50" charset="-128"/>
              </a:rPr>
              <a:t>Tutorials</a:t>
            </a:r>
            <a:endParaRPr lang="en-US" altLang="ja-JP" sz="1600" dirty="0" smtClean="0">
              <a:ea typeface="ＭＳ Ｐゴシック" pitchFamily="50" charset="-128"/>
            </a:endParaRP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ea typeface="ＭＳ Ｐゴシック" pitchFamily="50" charset="-128"/>
              </a:rPr>
              <a:t>Draft plan of IG SRU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a:ea typeface="ＭＳ Ｐゴシック" pitchFamily="50" charset="-128"/>
              </a:rPr>
              <a:t>Goal: </a:t>
            </a:r>
            <a:r>
              <a:rPr lang="en-US" altLang="ja-JP" sz="2800" dirty="0">
                <a:ea typeface="ＭＳ Ｐゴシック" pitchFamily="50" charset="-128"/>
              </a:rPr>
              <a:t>To summarize informative ideas to judge to establish SG</a:t>
            </a:r>
            <a:r>
              <a:rPr kumimoji="1" lang="en-US" altLang="ja-JP" sz="2800" dirty="0">
                <a:ea typeface="ＭＳ Ｐゴシック" pitchFamily="50" charset="-128"/>
              </a:rPr>
              <a:t>.</a:t>
            </a:r>
          </a:p>
          <a:p>
            <a:r>
              <a:rPr lang="en-US" altLang="ja-JP" sz="2800" dirty="0">
                <a:ea typeface="ＭＳ Ｐゴシック" pitchFamily="50" charset="-128"/>
              </a:rPr>
              <a:t>Meeting Schedule: Every plenary meeting or required based upon contributions.</a:t>
            </a:r>
            <a:endParaRPr kumimoji="1" lang="en-US" altLang="ja-JP" sz="2800" dirty="0">
              <a:ea typeface="ＭＳ Ｐゴシック" pitchFamily="50" charset="-128"/>
            </a:endParaRPr>
          </a:p>
          <a:p>
            <a:r>
              <a:rPr kumimoji="1" lang="en-US" altLang="ja-JP" sz="2800" dirty="0">
                <a:ea typeface="ＭＳ Ｐゴシック" pitchFamily="50" charset="-128"/>
              </a:rPr>
              <a:t>IG life time: until March 2012.</a:t>
            </a:r>
          </a:p>
          <a:p>
            <a:r>
              <a:rPr kumimoji="1" lang="en-US" altLang="ja-JP" sz="2800" dirty="0">
                <a:ea typeface="ＭＳ Ｐゴシック" pitchFamily="50" charset="-128"/>
              </a:rPr>
              <a:t>IG output: Technical documents of </a:t>
            </a:r>
            <a:r>
              <a:rPr lang="en-US" altLang="ja-JP" sz="2800" dirty="0">
                <a:ea typeface="ＭＳ Ｐゴシック" pitchFamily="50" charset="-128"/>
              </a:rPr>
              <a:t>Better Use of Spectrum Resources in WPANs.</a:t>
            </a:r>
            <a:endParaRPr lang="ja-JP" altLang="en-US" sz="2800" dirty="0">
              <a:ea typeface="ＭＳ Ｐゴシック" pitchFamily="50" charset="-128"/>
            </a:endParaRPr>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July, 2011</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9</a:t>
            </a:fld>
            <a:endParaRPr lang="en-US" altLang="ja-JP"/>
          </a:p>
        </p:txBody>
      </p:sp>
    </p:spTree>
    <p:extLst>
      <p:ext uri="{BB962C8B-B14F-4D97-AF65-F5344CB8AC3E}">
        <p14:creationId xmlns="" xmlns:p14="http://schemas.microsoft.com/office/powerpoint/2010/main" val="1270503071"/>
      </p:ext>
    </p:extLst>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2758</TotalTime>
  <Words>693</Words>
  <Application>Microsoft Office PowerPoint</Application>
  <PresentationFormat>画面に合わせる (4:3)</PresentationFormat>
  <Paragraphs>163</Paragraphs>
  <Slides>10</Slides>
  <Notes>5</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IEEE 802.15 IG SRU  Opening Information  San Francisco  20 July,  2011</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Draft plan of IG SRU schedule</vt:lpstr>
      <vt:lpstr>Purpose of the IG SRU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29</cp:revision>
  <cp:lastPrinted>1998-02-10T13:28:06Z</cp:lastPrinted>
  <dcterms:created xsi:type="dcterms:W3CDTF">2010-11-03T06:31:56Z</dcterms:created>
  <dcterms:modified xsi:type="dcterms:W3CDTF">2011-07-20T22:09:15Z</dcterms:modified>
</cp:coreProperties>
</file>