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7"/>
  </p:notesMasterIdLst>
  <p:handoutMasterIdLst>
    <p:handoutMasterId r:id="rId18"/>
  </p:handoutMasterIdLst>
  <p:sldIdLst>
    <p:sldId id="383" r:id="rId7"/>
    <p:sldId id="373" r:id="rId8"/>
    <p:sldId id="372" r:id="rId9"/>
    <p:sldId id="374" r:id="rId10"/>
    <p:sldId id="376" r:id="rId11"/>
    <p:sldId id="377" r:id="rId12"/>
    <p:sldId id="378" r:id="rId13"/>
    <p:sldId id="379" r:id="rId14"/>
    <p:sldId id="380" r:id="rId15"/>
    <p:sldId id="382" r:id="rId1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660"/>
  </p:normalViewPr>
  <p:slideViewPr>
    <p:cSldViewPr>
      <p:cViewPr varScale="1">
        <p:scale>
          <a:sx n="72" d="100"/>
          <a:sy n="72" d="100"/>
        </p:scale>
        <p:origin x="-1242"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7/20/2011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7/20/2011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4</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4</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5</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5</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6</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6</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2011</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2011</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2011</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2011</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2011</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2011</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2011</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2011</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2011</a:t>
            </a:r>
            <a:endParaRPr lang="en-US"/>
          </a:p>
        </p:txBody>
      </p:sp>
      <p:sp>
        <p:nvSpPr>
          <p:cNvPr id="8" name="Footer Placeholder 7"/>
          <p:cNvSpPr>
            <a:spLocks noGrp="1"/>
          </p:cNvSpPr>
          <p:nvPr>
            <p:ph type="ftr" sz="quarter" idx="11"/>
          </p:nvPr>
        </p:nvSpPr>
        <p:spPr/>
        <p:txBody>
          <a:bodyPr/>
          <a:lstStyle/>
          <a:p>
            <a:r>
              <a:rPr lang="en-US" smtClean="0"/>
              <a:t>Sangsung Choi, 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2011</a:t>
            </a:r>
            <a:endParaRPr lang="en-US"/>
          </a:p>
        </p:txBody>
      </p:sp>
      <p:sp>
        <p:nvSpPr>
          <p:cNvPr id="3" name="Footer Placeholder 2"/>
          <p:cNvSpPr>
            <a:spLocks noGrp="1"/>
          </p:cNvSpPr>
          <p:nvPr>
            <p:ph type="ftr" sz="quarter" idx="11"/>
          </p:nvPr>
        </p:nvSpPr>
        <p:spPr/>
        <p:txBody>
          <a:bodyPr/>
          <a:lstStyle/>
          <a:p>
            <a:r>
              <a:rPr lang="en-US" smtClean="0"/>
              <a:t>Sangsung Choi, 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2011</a:t>
            </a:r>
            <a:endParaRPr lang="en-US"/>
          </a:p>
        </p:txBody>
      </p:sp>
      <p:sp>
        <p:nvSpPr>
          <p:cNvPr id="6" name="Footer Placeholder 5"/>
          <p:cNvSpPr>
            <a:spLocks noGrp="1"/>
          </p:cNvSpPr>
          <p:nvPr>
            <p:ph type="ftr" sz="quarter" idx="11"/>
          </p:nvPr>
        </p:nvSpPr>
        <p:spPr/>
        <p:txBody>
          <a:bodyPr/>
          <a:lstStyle/>
          <a:p>
            <a:r>
              <a:rPr lang="en-US" smtClean="0"/>
              <a:t>Sangsung Choi, 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2011</a:t>
            </a:r>
            <a:endParaRPr lang="en-US"/>
          </a:p>
        </p:txBody>
      </p:sp>
      <p:sp>
        <p:nvSpPr>
          <p:cNvPr id="5" name="Footer Placeholder 4"/>
          <p:cNvSpPr>
            <a:spLocks noGrp="1"/>
          </p:cNvSpPr>
          <p:nvPr>
            <p:ph type="ftr" sz="quarter" idx="11"/>
          </p:nvPr>
        </p:nvSpPr>
        <p:spPr/>
        <p:txBody>
          <a:bodyPr/>
          <a:lstStyle/>
          <a:p>
            <a:r>
              <a:rPr lang="en-US" smtClean="0"/>
              <a:t>Sangsung Choi, 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2011</a:t>
            </a:r>
            <a:endParaRPr lang="en-US"/>
          </a:p>
        </p:txBody>
      </p:sp>
      <p:sp>
        <p:nvSpPr>
          <p:cNvPr id="4" name="Footer Placeholder 3"/>
          <p:cNvSpPr>
            <a:spLocks noGrp="1"/>
          </p:cNvSpPr>
          <p:nvPr>
            <p:ph type="ftr" sz="quarter" idx="11"/>
          </p:nvPr>
        </p:nvSpPr>
        <p:spPr/>
        <p:txBody>
          <a:bodyPr/>
          <a:lstStyle/>
          <a:p>
            <a:r>
              <a:rPr lang="en-US" smtClean="0"/>
              <a:t>Sangsung Choi, 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 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15-11-0525-00-04tv</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SG4TV</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 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SG-4TV Opening </a:t>
            </a:r>
            <a:r>
              <a:rPr lang="en-US" sz="1800" dirty="0"/>
              <a:t>Report </a:t>
            </a:r>
            <a:r>
              <a:rPr lang="en-US" sz="1800" dirty="0" smtClean="0"/>
              <a:t>for July 2011 San Francisco meeting</a:t>
            </a:r>
            <a:endParaRPr lang="en-US" sz="1800" dirty="0"/>
          </a:p>
          <a:p>
            <a:pPr marL="914400" indent="-914400" eaLnBrk="0" hangingPunct="0">
              <a:defRPr/>
            </a:pPr>
            <a:r>
              <a:rPr lang="en-US" sz="1800" b="1" dirty="0"/>
              <a:t>Date Submitted: </a:t>
            </a:r>
            <a:r>
              <a:rPr lang="en-US" sz="1800" dirty="0" smtClean="0"/>
              <a:t>July 2011</a:t>
            </a:r>
            <a:endParaRPr lang="en-US" sz="1800" dirty="0"/>
          </a:p>
          <a:p>
            <a:pPr marL="914400" indent="-914400" eaLnBrk="0" hangingPunct="0">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defRPr/>
            </a:pPr>
            <a:r>
              <a:rPr lang="en-US" sz="1800" b="1" dirty="0"/>
              <a:t>Re:</a:t>
            </a:r>
            <a:r>
              <a:rPr lang="en-US" sz="1800" dirty="0"/>
              <a:t> 	</a:t>
            </a:r>
            <a:r>
              <a:rPr lang="en-US" sz="1800" dirty="0" smtClean="0"/>
              <a:t>SG 4TV Opening </a:t>
            </a:r>
            <a:r>
              <a:rPr lang="en-US" sz="1800" dirty="0"/>
              <a:t>Report for </a:t>
            </a:r>
            <a:r>
              <a:rPr lang="en-US" sz="1800" dirty="0" smtClean="0"/>
              <a:t>July 2011 </a:t>
            </a:r>
            <a:r>
              <a:rPr lang="en-US" sz="1800" dirty="0"/>
              <a:t>Session</a:t>
            </a:r>
          </a:p>
          <a:p>
            <a:pPr marL="914400" indent="-914400" eaLnBrk="0" hangingPunct="0">
              <a:defRPr/>
            </a:pPr>
            <a:r>
              <a:rPr lang="en-US" sz="1800" b="1" dirty="0"/>
              <a:t>Abstract: </a:t>
            </a:r>
            <a:r>
              <a:rPr lang="en-US" sz="1800" dirty="0" smtClean="0"/>
              <a:t>SG 4TV Opening </a:t>
            </a:r>
            <a:r>
              <a:rPr lang="en-US" sz="1800" dirty="0"/>
              <a:t>Report for </a:t>
            </a:r>
            <a:r>
              <a:rPr lang="en-US" sz="1800" dirty="0" smtClean="0"/>
              <a:t>July 2011 </a:t>
            </a:r>
            <a:r>
              <a:rPr lang="en-US" altLang="ko-KR" sz="1800" dirty="0" smtClean="0"/>
              <a:t>San Francisco meeting</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 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28600" indent="-228600">
              <a:lnSpc>
                <a:spcPct val="80000"/>
              </a:lnSpc>
              <a:buFont typeface="Arial" pitchFamily="34" charset="0"/>
              <a:buChar char="•"/>
            </a:pPr>
            <a:r>
              <a:rPr lang="en-US" sz="2400" dirty="0" smtClean="0"/>
              <a:t>July 2011</a:t>
            </a:r>
          </a:p>
          <a:p>
            <a:pPr marL="685800" lvl="2" indent="-228600">
              <a:lnSpc>
                <a:spcPct val="80000"/>
              </a:lnSpc>
              <a:buFont typeface="Arial" pitchFamily="34" charset="0"/>
              <a:buChar char="•"/>
            </a:pPr>
            <a:r>
              <a:rPr lang="en-US" sz="2000" dirty="0" smtClean="0"/>
              <a:t>Revise the PAR and 5C with comments from other members</a:t>
            </a:r>
          </a:p>
          <a:p>
            <a:pPr marL="685800" lvl="2" indent="-228600">
              <a:lnSpc>
                <a:spcPct val="80000"/>
              </a:lnSpc>
              <a:buFont typeface="Arial" pitchFamily="34" charset="0"/>
              <a:buChar char="•"/>
            </a:pPr>
            <a:r>
              <a:rPr lang="en-US" sz="2000" dirty="0" smtClean="0"/>
              <a:t>Submit PAR and 5C to EC for their final decision</a:t>
            </a:r>
          </a:p>
          <a:p>
            <a:pPr marL="228600" lvl="1" indent="-228600">
              <a:lnSpc>
                <a:spcPct val="80000"/>
              </a:lnSpc>
              <a:buFont typeface="Arial" pitchFamily="34" charset="0"/>
              <a:buChar char="•"/>
            </a:pPr>
            <a:endParaRPr lang="en-US" sz="2400" dirty="0" smtClean="0"/>
          </a:p>
          <a:p>
            <a:pPr marL="228600" lvl="1" indent="-228600">
              <a:lnSpc>
                <a:spcPct val="80000"/>
              </a:lnSpc>
              <a:buFont typeface="Arial" pitchFamily="34" charset="0"/>
              <a:buChar char="•"/>
            </a:pPr>
            <a:r>
              <a:rPr lang="en-US" sz="2400" dirty="0" smtClean="0"/>
              <a:t>Sep. 2011</a:t>
            </a:r>
          </a:p>
          <a:p>
            <a:pPr marL="685800" lvl="2" indent="-228600">
              <a:lnSpc>
                <a:spcPct val="80000"/>
              </a:lnSpc>
              <a:buFont typeface="Arial" pitchFamily="34" charset="0"/>
              <a:buChar char="•"/>
            </a:pPr>
            <a:r>
              <a:rPr lang="en-US" sz="2000" dirty="0" smtClean="0"/>
              <a:t>Form a new task group.</a:t>
            </a:r>
          </a:p>
          <a:p>
            <a:pPr marL="685800" lvl="2" indent="-228600">
              <a:lnSpc>
                <a:spcPct val="80000"/>
              </a:lnSpc>
              <a:buFont typeface="Arial" pitchFamily="34" charset="0"/>
              <a:buChar char="•"/>
            </a:pPr>
            <a:r>
              <a:rPr lang="en-US" sz="2000" dirty="0" smtClean="0"/>
              <a:t>Discuss technical requirements</a:t>
            </a:r>
          </a:p>
          <a:p>
            <a:pPr marL="685800" lvl="2" indent="-228600">
              <a:lnSpc>
                <a:spcPct val="80000"/>
              </a:lnSpc>
              <a:buFont typeface="Arial" pitchFamily="34" charset="0"/>
              <a:buChar char="•"/>
            </a:pPr>
            <a:r>
              <a:rPr lang="en-US" sz="2000" dirty="0" smtClean="0"/>
              <a:t>Call for contributions</a:t>
            </a:r>
          </a:p>
          <a:p>
            <a:pPr marL="685800" lvl="2" indent="-228600">
              <a:lnSpc>
                <a:spcPct val="80000"/>
              </a:lnSpc>
              <a:buFont typeface="Arial" pitchFamily="34" charset="0"/>
              <a:buChar char="•"/>
            </a:pPr>
            <a:endParaRPr lang="en-US" sz="2000" dirty="0" smtClean="0"/>
          </a:p>
          <a:p>
            <a:pPr marL="228600" lvl="1" indent="-228600">
              <a:lnSpc>
                <a:spcPct val="80000"/>
              </a:lnSpc>
              <a:buFont typeface="Arial" pitchFamily="34" charset="0"/>
              <a:buChar char="•"/>
            </a:pPr>
            <a:r>
              <a:rPr lang="en-US" sz="2400" dirty="0" smtClean="0"/>
              <a:t>Nov. 2011</a:t>
            </a:r>
          </a:p>
          <a:p>
            <a:pPr marL="685800" lvl="2" indent="-228600">
              <a:lnSpc>
                <a:spcPct val="80000"/>
              </a:lnSpc>
              <a:buFont typeface="Arial" pitchFamily="34" charset="0"/>
              <a:buChar char="•"/>
            </a:pPr>
            <a:r>
              <a:rPr lang="en-US" sz="2000" dirty="0" smtClean="0"/>
              <a:t>Discuss technical requirements (cont’d)</a:t>
            </a:r>
          </a:p>
          <a:p>
            <a:pPr marL="685800" lvl="2" indent="-228600">
              <a:lnSpc>
                <a:spcPct val="80000"/>
              </a:lnSpc>
              <a:buFont typeface="Arial" pitchFamily="34" charset="0"/>
              <a:buChar char="•"/>
            </a:pPr>
            <a:r>
              <a:rPr lang="en-US" sz="2000" dirty="0" smtClean="0"/>
              <a:t>Discuss procedures for proposal.</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685800"/>
            <a:ext cx="7772400" cy="762000"/>
          </a:xfrm>
        </p:spPr>
        <p:txBody>
          <a:bodyPr/>
          <a:lstStyle/>
          <a:p>
            <a:r>
              <a:rPr lang="en-US" dirty="0" smtClean="0">
                <a:ea typeface="ＭＳ Ｐゴシック" pitchFamily="-65" charset="-128"/>
              </a:rPr>
              <a:t>SG 4TV Status</a:t>
            </a:r>
          </a:p>
        </p:txBody>
      </p:sp>
      <p:sp>
        <p:nvSpPr>
          <p:cNvPr id="3075" name="Content Placeholder 2"/>
          <p:cNvSpPr>
            <a:spLocks noGrp="1"/>
          </p:cNvSpPr>
          <p:nvPr>
            <p:ph idx="1"/>
          </p:nvPr>
        </p:nvSpPr>
        <p:spPr>
          <a:xfrm>
            <a:off x="304800" y="1676400"/>
            <a:ext cx="8686800" cy="4648200"/>
          </a:xfrm>
        </p:spPr>
        <p:txBody>
          <a:bodyPr/>
          <a:lstStyle/>
          <a:p>
            <a:r>
              <a:rPr lang="en-US" dirty="0" smtClean="0">
                <a:ea typeface="ＭＳ Ｐゴシック" pitchFamily="-65" charset="-128"/>
              </a:rPr>
              <a:t>This SG approved right before Jan. 2011 meeting.</a:t>
            </a:r>
          </a:p>
          <a:p>
            <a:r>
              <a:rPr lang="en-US" dirty="0" smtClean="0">
                <a:ea typeface="ＭＳ Ｐゴシック" pitchFamily="-65" charset="-128"/>
              </a:rPr>
              <a:t>Since then, three meetings were held in Jan., Mar., and May 2011.</a:t>
            </a:r>
          </a:p>
          <a:p>
            <a:pPr lvl="1"/>
            <a:r>
              <a:rPr lang="en-US" sz="2400" dirty="0" smtClean="0">
                <a:ea typeface="ＭＳ Ｐゴシック" pitchFamily="-65" charset="-128"/>
              </a:rPr>
              <a:t>Heard presentations regarding white space issues for WPAN.</a:t>
            </a:r>
          </a:p>
          <a:p>
            <a:pPr lvl="1"/>
            <a:r>
              <a:rPr lang="en-US" sz="2400" dirty="0" smtClean="0">
                <a:ea typeface="ＭＳ Ｐゴシック" pitchFamily="-65" charset="-128"/>
              </a:rPr>
              <a:t>Discussed some issues including use cases and regulatory issues.</a:t>
            </a:r>
          </a:p>
          <a:p>
            <a:pPr lvl="1"/>
            <a:r>
              <a:rPr lang="en-US" sz="2400" dirty="0" smtClean="0">
                <a:ea typeface="ＭＳ Ｐゴシック" pitchFamily="-65" charset="-128"/>
              </a:rPr>
              <a:t>Prepared PAR and 5C.</a:t>
            </a:r>
          </a:p>
          <a:p>
            <a:pPr lvl="1"/>
            <a:r>
              <a:rPr lang="en-US" sz="2400" dirty="0" smtClean="0">
                <a:ea typeface="ＭＳ Ｐゴシック" pitchFamily="-65" charset="-128"/>
              </a:rPr>
              <a:t>Submitted PAR and 5C to EC through WG.</a:t>
            </a:r>
          </a:p>
          <a:p>
            <a:pPr lvl="1"/>
            <a:r>
              <a:rPr lang="en-US" altLang="ko-KR" sz="2400" dirty="0" smtClean="0">
                <a:ea typeface="굴림" pitchFamily="34" charset="-127"/>
              </a:rPr>
              <a:t>Requested comments for draft PAR &amp; 5C from other WGs.</a:t>
            </a:r>
            <a:endParaRPr lang="en-US" sz="24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Sangsung Choi, 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July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2011 SG 4TV Meeting Goals</a:t>
            </a:r>
            <a:endParaRPr lang="en-US" dirty="0"/>
          </a:p>
        </p:txBody>
      </p:sp>
      <p:sp>
        <p:nvSpPr>
          <p:cNvPr id="3" name="Content Placeholder 2"/>
          <p:cNvSpPr>
            <a:spLocks noGrp="1"/>
          </p:cNvSpPr>
          <p:nvPr>
            <p:ph idx="1"/>
          </p:nvPr>
        </p:nvSpPr>
        <p:spPr>
          <a:xfrm>
            <a:off x="304800" y="1676400"/>
            <a:ext cx="8458200" cy="4724400"/>
          </a:xfrm>
        </p:spPr>
        <p:txBody>
          <a:bodyPr/>
          <a:lstStyle/>
          <a:p>
            <a:r>
              <a:rPr lang="en-US" dirty="0" smtClean="0">
                <a:ea typeface="ＭＳ Ｐゴシック" pitchFamily="-65" charset="-128"/>
              </a:rPr>
              <a:t>Meeting Objectives/Session Focuses </a:t>
            </a:r>
          </a:p>
          <a:p>
            <a:pPr lvl="1"/>
            <a:r>
              <a:rPr lang="en-US" dirty="0" smtClean="0">
                <a:ea typeface="ＭＳ Ｐゴシック" pitchFamily="-65" charset="-128"/>
              </a:rPr>
              <a:t>Revise PAR and 5C with or prepare responses to comments received.</a:t>
            </a:r>
          </a:p>
          <a:p>
            <a:pPr lvl="1"/>
            <a:r>
              <a:rPr lang="en-US" dirty="0" smtClean="0">
                <a:ea typeface="ＭＳ Ｐゴシック" pitchFamily="-65" charset="-128"/>
              </a:rPr>
              <a:t>Get approval for revised PAR and 5C from WG to submit them again to EC if needed. </a:t>
            </a:r>
          </a:p>
          <a:p>
            <a:pPr lvl="1"/>
            <a:r>
              <a:rPr lang="en-US" dirty="0" smtClean="0">
                <a:ea typeface="ＭＳ Ｐゴシック" pitchFamily="-65" charset="-128"/>
              </a:rPr>
              <a:t>Hear presentations regarding applications and issues if any.</a:t>
            </a:r>
          </a:p>
          <a:p>
            <a:pPr lvl="1"/>
            <a:r>
              <a:rPr lang="en-US" dirty="0" smtClean="0">
                <a:ea typeface="ＭＳ Ｐゴシック" pitchFamily="-65" charset="-128"/>
              </a:rPr>
              <a:t>Discuss timeline and future plan.</a:t>
            </a:r>
          </a:p>
        </p:txBody>
      </p:sp>
      <p:sp>
        <p:nvSpPr>
          <p:cNvPr id="4" name="Footer Placeholder 3"/>
          <p:cNvSpPr>
            <a:spLocks noGrp="1"/>
          </p:cNvSpPr>
          <p:nvPr>
            <p:ph type="ftr" sz="quarter" idx="10"/>
          </p:nvPr>
        </p:nvSpPr>
        <p:spPr/>
        <p:txBody>
          <a:bodyPr/>
          <a:lstStyle/>
          <a:p>
            <a:r>
              <a:rPr lang="en-US" smtClean="0"/>
              <a:t>Sangsung Choi, 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4</a:t>
            </a:fld>
            <a:endParaRPr lang="en-US" dirty="0"/>
          </a:p>
        </p:txBody>
      </p:sp>
      <p:sp>
        <p:nvSpPr>
          <p:cNvPr id="7174" name="Rectangle 4"/>
          <p:cNvSpPr>
            <a:spLocks noGrp="1" noChangeArrowheads="1"/>
          </p:cNvSpPr>
          <p:nvPr>
            <p:ph type="title" idx="4294967295"/>
          </p:nvPr>
        </p:nvSpPr>
        <p:spPr>
          <a:xfrm>
            <a:off x="762000" y="533400"/>
            <a:ext cx="7772400" cy="990600"/>
          </a:xfrm>
        </p:spPr>
        <p:txBody>
          <a:bodyPr/>
          <a:lstStyle/>
          <a:p>
            <a:r>
              <a:rPr lang="en-US" dirty="0" smtClean="0"/>
              <a:t>SG 4TV Meetings This Week</a:t>
            </a:r>
          </a:p>
        </p:txBody>
      </p:sp>
      <p:graphicFrame>
        <p:nvGraphicFramePr>
          <p:cNvPr id="37978" name="Group 90"/>
          <p:cNvGraphicFramePr>
            <a:graphicFrameLocks noGrp="1"/>
          </p:cNvGraphicFramePr>
          <p:nvPr>
            <p:ph type="tbl" idx="4294967295"/>
          </p:nvPr>
        </p:nvGraphicFramePr>
        <p:xfrm>
          <a:off x="304800" y="1828800"/>
          <a:ext cx="8534400" cy="4214660"/>
        </p:xfrm>
        <a:graphic>
          <a:graphicData uri="http://schemas.openxmlformats.org/drawingml/2006/table">
            <a:tbl>
              <a:tblPr/>
              <a:tblGrid>
                <a:gridCol w="742235"/>
                <a:gridCol w="1315165"/>
                <a:gridCol w="2133600"/>
                <a:gridCol w="2057400"/>
                <a:gridCol w="2286000"/>
              </a:tblGrid>
              <a:tr h="4030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99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Discuss comment resolution results.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09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9289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Hear presentations on white</a:t>
                      </a:r>
                      <a:r>
                        <a:rPr lang="en-US" baseline="0" dirty="0" smtClean="0"/>
                        <a:t> space</a:t>
                      </a:r>
                      <a:r>
                        <a:rPr lang="en-US" dirty="0" smtClean="0"/>
                        <a:t> issues if</a:t>
                      </a:r>
                      <a:r>
                        <a:rPr lang="en-US" baseline="0" dirty="0" smtClean="0"/>
                        <a:t> any.</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69493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Discuss future plan.</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838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kumimoji="0" lang="en-US" sz="1800" b="0" i="0" u="none" strike="noStrike" cap="none" normalizeH="0" baseline="0" dirty="0" smtClean="0">
                          <a:ln>
                            <a:noFill/>
                          </a:ln>
                          <a:solidFill>
                            <a:schemeClr val="tx1"/>
                          </a:solidFill>
                          <a:effectLst/>
                          <a:latin typeface="+mn-lt"/>
                          <a:ea typeface="ＭＳ Ｐゴシック" pitchFamily="-65" charset="-128"/>
                        </a:rPr>
                        <a:t>Opening Logistics, </a:t>
                      </a:r>
                    </a:p>
                    <a:p>
                      <a:r>
                        <a:rPr lang="en-US" dirty="0" smtClean="0">
                          <a:latin typeface="+mn-lt"/>
                        </a:rPr>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9"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5</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Arial" pitchFamily="34" charset="0"/>
              </a:rPr>
              <a:t> </a:t>
            </a:r>
            <a:r>
              <a:rPr lang="en-US" sz="1400" b="1" dirty="0">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The above does not apply if the patent</a:t>
            </a:r>
            <a:r>
              <a:rPr lang="en-US" sz="1600" b="1" dirty="0">
                <a:solidFill>
                  <a:srgbClr val="FF3300"/>
                </a:solidFill>
                <a:latin typeface="Arial" pitchFamily="34" charset="0"/>
              </a:rPr>
              <a:t> </a:t>
            </a:r>
            <a:r>
              <a:rPr lang="en-US" sz="1600"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solidFill>
                  <a:srgbClr val="000099"/>
                </a:solidFill>
                <a:latin typeface="Arial" pitchFamily="34" charset="0"/>
              </a:rPr>
              <a:t>		Quoted text excerpted from IEEE-SA Standards Board Bylaws </a:t>
            </a:r>
            <a:r>
              <a:rPr lang="en-GB" sz="1600" dirty="0" err="1">
                <a:solidFill>
                  <a:srgbClr val="000099"/>
                </a:solidFill>
                <a:latin typeface="Arial" pitchFamily="34" charset="0"/>
              </a:rPr>
              <a:t>subclause</a:t>
            </a:r>
            <a:r>
              <a:rPr lang="en-GB" sz="1600" dirty="0">
                <a:solidFill>
                  <a:srgbClr val="000099"/>
                </a:solidFill>
                <a:latin typeface="Arial" pitchFamily="34" charset="0"/>
              </a:rPr>
              <a:t> 6.2</a:t>
            </a:r>
            <a:endParaRPr lang="en-US" sz="1600" dirty="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No duty to perform a patent search</a:t>
            </a:r>
            <a:endParaRPr lang="en-GB" sz="1600" b="1" dirty="0">
              <a:solidFill>
                <a:srgbClr val="000099"/>
              </a:solidFill>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#1</a:t>
            </a:r>
            <a:endParaRPr lang="en-US" dirty="0"/>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#2</a:t>
            </a:r>
            <a:endParaRPr lang="en-US" dirty="0"/>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8</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#4</a:t>
            </a:r>
            <a:endParaRPr lang="en-US" dirty="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 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17394</TotalTime>
  <Words>740</Words>
  <Application>Microsoft Office PowerPoint</Application>
  <PresentationFormat>화면 슬라이드 쇼(4:3)</PresentationFormat>
  <Paragraphs>177</Paragraphs>
  <Slides>10</Slides>
  <Notes>6</Notes>
  <HiddenSlides>0</HiddenSlides>
  <MMClips>0</MMClips>
  <ScaleCrop>false</ScaleCrop>
  <HeadingPairs>
    <vt:vector size="4" baseType="variant">
      <vt:variant>
        <vt:lpstr>테마</vt:lpstr>
      </vt:variant>
      <vt:variant>
        <vt:i4>6</vt:i4>
      </vt:variant>
      <vt:variant>
        <vt:lpstr>슬라이드 제목</vt:lpstr>
      </vt:variant>
      <vt:variant>
        <vt:i4>10</vt:i4>
      </vt:variant>
    </vt:vector>
  </HeadingPairs>
  <TitlesOfParts>
    <vt:vector size="16" baseType="lpstr">
      <vt:lpstr>Default Design</vt:lpstr>
      <vt:lpstr>4_Custom Design</vt:lpstr>
      <vt:lpstr>Custom Design</vt:lpstr>
      <vt:lpstr>1_Custom Design</vt:lpstr>
      <vt:lpstr>2_Custom Design</vt:lpstr>
      <vt:lpstr>3_Custom Design</vt:lpstr>
      <vt:lpstr>슬라이드 1</vt:lpstr>
      <vt:lpstr>SG 4TV Status</vt:lpstr>
      <vt:lpstr>July 2011 SG 4TV Meeting Goals</vt:lpstr>
      <vt:lpstr>SG 4TV Meetings This Week</vt:lpstr>
      <vt:lpstr>Instructions for the WG Chair</vt:lpstr>
      <vt:lpstr>Participants, Patents, and Duty to Inform</vt:lpstr>
      <vt:lpstr>Patent Related Links</vt:lpstr>
      <vt:lpstr>Call for Potentially Essential Patents</vt:lpstr>
      <vt:lpstr>Other Guidelines for IEEE WG Meetings</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833</cp:revision>
  <cp:lastPrinted>2000-03-07T00:55:37Z</cp:lastPrinted>
  <dcterms:created xsi:type="dcterms:W3CDTF">2008-07-14T18:46:05Z</dcterms:created>
  <dcterms:modified xsi:type="dcterms:W3CDTF">2011-07-20T01:30:55Z</dcterms:modified>
</cp:coreProperties>
</file>