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7"/>
  </p:notesMasterIdLst>
  <p:handoutMasterIdLst>
    <p:handoutMasterId r:id="rId18"/>
  </p:handoutMasterIdLst>
  <p:sldIdLst>
    <p:sldId id="383" r:id="rId7"/>
    <p:sldId id="373" r:id="rId8"/>
    <p:sldId id="372" r:id="rId9"/>
    <p:sldId id="374" r:id="rId10"/>
    <p:sldId id="376" r:id="rId11"/>
    <p:sldId id="377" r:id="rId12"/>
    <p:sldId id="378" r:id="rId13"/>
    <p:sldId id="379" r:id="rId14"/>
    <p:sldId id="380" r:id="rId15"/>
    <p:sldId id="382" r:id="rId16"/>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6600"/>
    <a:srgbClr val="006666"/>
    <a:srgbClr val="FF3300"/>
    <a:srgbClr val="000000"/>
    <a:srgbClr val="0066FF"/>
    <a:srgbClr val="CC33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2" autoAdjust="0"/>
    <p:restoredTop sz="94660"/>
  </p:normalViewPr>
  <p:slideViewPr>
    <p:cSldViewPr>
      <p:cViewPr varScale="1">
        <p:scale>
          <a:sx n="72" d="100"/>
          <a:sy n="72" d="100"/>
        </p:scale>
        <p:origin x="-1242" y="-10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10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7/20/2011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7/20/2011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July 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4</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4</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4579"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4580" name="Rectangle 7"/>
          <p:cNvSpPr>
            <a:spLocks noGrp="1" noChangeArrowheads="1"/>
          </p:cNvSpPr>
          <p:nvPr>
            <p:ph type="sldNum" sz="quarter" idx="5"/>
          </p:nvPr>
        </p:nvSpPr>
        <p:spPr>
          <a:xfrm>
            <a:off x="2901950" y="8942388"/>
            <a:ext cx="792163" cy="184666"/>
          </a:xfrm>
          <a:noFill/>
        </p:spPr>
        <p:txBody>
          <a:bodyPr/>
          <a:lstStyle/>
          <a:p>
            <a:r>
              <a:rPr lang="en-US" smtClean="0"/>
              <a:t>Page </a:t>
            </a:r>
            <a:fld id="{BFD65119-D628-4F43-8B00-EFD69C9C62E9}" type="slidenum">
              <a:rPr lang="en-US" smtClean="0"/>
              <a:pPr/>
              <a:t>5</a:t>
            </a:fld>
            <a:endParaRPr lang="en-US" smtClean="0"/>
          </a:p>
        </p:txBody>
      </p:sp>
      <p:sp>
        <p:nvSpPr>
          <p:cNvPr id="24581"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7C5DAE0E-A9F2-4736-86C5-EA4E26E479B2}" type="slidenum">
              <a:rPr lang="en-US"/>
              <a:pPr algn="r" defTabSz="913844"/>
              <a:t>5</a:t>
            </a:fld>
            <a:endParaRPr lang="en-US" dirty="0"/>
          </a:p>
        </p:txBody>
      </p:sp>
      <p:sp>
        <p:nvSpPr>
          <p:cNvPr id="24582" name="Rectangle 1026"/>
          <p:cNvSpPr>
            <a:spLocks noGrp="1" noChangeArrowheads="1"/>
          </p:cNvSpPr>
          <p:nvPr>
            <p:ph type="body" idx="1"/>
          </p:nvPr>
        </p:nvSpPr>
        <p:spPr>
          <a:noFill/>
          <a:ln/>
        </p:spPr>
        <p:txBody>
          <a:bodyPr lIns="90975" tIns="44690" rIns="90975" bIns="44690"/>
          <a:lstStyle/>
          <a:p>
            <a:pPr defTabSz="907542"/>
            <a:endParaRPr lang="en-GB" dirty="0"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31888" y="698500"/>
            <a:ext cx="4598987" cy="3451225"/>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5603"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5604" name="Rectangle 7"/>
          <p:cNvSpPr>
            <a:spLocks noGrp="1" noChangeArrowheads="1"/>
          </p:cNvSpPr>
          <p:nvPr>
            <p:ph type="sldNum" sz="quarter" idx="5"/>
          </p:nvPr>
        </p:nvSpPr>
        <p:spPr>
          <a:xfrm>
            <a:off x="2901950" y="8942388"/>
            <a:ext cx="792163" cy="184666"/>
          </a:xfrm>
          <a:noFill/>
        </p:spPr>
        <p:txBody>
          <a:bodyPr/>
          <a:lstStyle/>
          <a:p>
            <a:r>
              <a:rPr lang="en-US" smtClean="0"/>
              <a:t>Page </a:t>
            </a:r>
            <a:fld id="{6A861B6E-4661-40C0-874C-F43D14A5F0EB}" type="slidenum">
              <a:rPr lang="en-US" smtClean="0"/>
              <a:pPr/>
              <a:t>6</a:t>
            </a:fld>
            <a:endParaRPr lang="en-US" smtClean="0"/>
          </a:p>
        </p:txBody>
      </p:sp>
      <p:sp>
        <p:nvSpPr>
          <p:cNvPr id="25605"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EE76617A-817A-41D1-AE97-3A7CE851319E}" type="slidenum">
              <a:rPr lang="en-US"/>
              <a:pPr algn="r" defTabSz="913844"/>
              <a:t>6</a:t>
            </a:fld>
            <a:endParaRPr lang="en-US" dirty="0"/>
          </a:p>
        </p:txBody>
      </p:sp>
      <p:sp>
        <p:nvSpPr>
          <p:cNvPr id="25606" name="Rectangle 2"/>
          <p:cNvSpPr>
            <a:spLocks noGrp="1" noRot="1" noChangeAspect="1" noChangeArrowheads="1" noTextEdit="1"/>
          </p:cNvSpPr>
          <p:nvPr>
            <p:ph type="sldImg"/>
          </p:nvPr>
        </p:nvSpPr>
        <p:spPr>
          <a:xfrm>
            <a:off x="1131888" y="698500"/>
            <a:ext cx="4598987" cy="3451225"/>
          </a:xfrm>
          <a:ln/>
        </p:spPr>
      </p:sp>
      <p:sp>
        <p:nvSpPr>
          <p:cNvPr id="25607"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9</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9</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10</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10</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2011</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2011</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2011</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2011</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2011</a:t>
            </a:r>
            <a:endParaRPr lang="en-US"/>
          </a:p>
        </p:txBody>
      </p:sp>
      <p:sp>
        <p:nvSpPr>
          <p:cNvPr id="8" name="Footer Placeholder 7"/>
          <p:cNvSpPr>
            <a:spLocks noGrp="1"/>
          </p:cNvSpPr>
          <p:nvPr>
            <p:ph type="ftr" sz="quarter" idx="11"/>
          </p:nvPr>
        </p:nvSpPr>
        <p:spPr/>
        <p:txBody>
          <a:bodyPr/>
          <a:lstStyle/>
          <a:p>
            <a:r>
              <a:rPr lang="en-US" smtClean="0"/>
              <a:t>Sangsung Choi, 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2011</a:t>
            </a:r>
            <a:endParaRPr lang="en-US"/>
          </a:p>
        </p:txBody>
      </p:sp>
      <p:sp>
        <p:nvSpPr>
          <p:cNvPr id="4" name="Footer Placeholder 3"/>
          <p:cNvSpPr>
            <a:spLocks noGrp="1"/>
          </p:cNvSpPr>
          <p:nvPr>
            <p:ph type="ftr" sz="quarter" idx="11"/>
          </p:nvPr>
        </p:nvSpPr>
        <p:spPr/>
        <p:txBody>
          <a:bodyPr/>
          <a:lstStyle/>
          <a:p>
            <a:r>
              <a:rPr lang="en-US" smtClean="0"/>
              <a:t>Sangsung Choi, 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2011</a:t>
            </a:r>
            <a:endParaRPr lang="en-US"/>
          </a:p>
        </p:txBody>
      </p:sp>
      <p:sp>
        <p:nvSpPr>
          <p:cNvPr id="3" name="Footer Placeholder 2"/>
          <p:cNvSpPr>
            <a:spLocks noGrp="1"/>
          </p:cNvSpPr>
          <p:nvPr>
            <p:ph type="ftr" sz="quarter" idx="11"/>
          </p:nvPr>
        </p:nvSpPr>
        <p:spPr/>
        <p:txBody>
          <a:bodyPr/>
          <a:lstStyle/>
          <a:p>
            <a:r>
              <a:rPr lang="en-US" smtClean="0"/>
              <a:t>Sangsung Choi, 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2011</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 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2011</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2011</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2011</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2011</a:t>
            </a:r>
            <a:endParaRPr lang="en-US"/>
          </a:p>
        </p:txBody>
      </p:sp>
      <p:sp>
        <p:nvSpPr>
          <p:cNvPr id="8" name="Footer Placeholder 7"/>
          <p:cNvSpPr>
            <a:spLocks noGrp="1"/>
          </p:cNvSpPr>
          <p:nvPr>
            <p:ph type="ftr" sz="quarter" idx="11"/>
          </p:nvPr>
        </p:nvSpPr>
        <p:spPr/>
        <p:txBody>
          <a:bodyPr/>
          <a:lstStyle/>
          <a:p>
            <a:r>
              <a:rPr lang="en-US" smtClean="0"/>
              <a:t>Sangsung Choi, 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2011</a:t>
            </a:r>
            <a:endParaRPr lang="en-US"/>
          </a:p>
        </p:txBody>
      </p:sp>
      <p:sp>
        <p:nvSpPr>
          <p:cNvPr id="4" name="Footer Placeholder 3"/>
          <p:cNvSpPr>
            <a:spLocks noGrp="1"/>
          </p:cNvSpPr>
          <p:nvPr>
            <p:ph type="ftr" sz="quarter" idx="11"/>
          </p:nvPr>
        </p:nvSpPr>
        <p:spPr/>
        <p:txBody>
          <a:bodyPr/>
          <a:lstStyle/>
          <a:p>
            <a:r>
              <a:rPr lang="en-US" smtClean="0"/>
              <a:t>Sangsung Choi, 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2011</a:t>
            </a:r>
            <a:endParaRPr lang="en-US"/>
          </a:p>
        </p:txBody>
      </p:sp>
      <p:sp>
        <p:nvSpPr>
          <p:cNvPr id="3" name="Footer Placeholder 2"/>
          <p:cNvSpPr>
            <a:spLocks noGrp="1"/>
          </p:cNvSpPr>
          <p:nvPr>
            <p:ph type="ftr" sz="quarter" idx="11"/>
          </p:nvPr>
        </p:nvSpPr>
        <p:spPr/>
        <p:txBody>
          <a:bodyPr/>
          <a:lstStyle/>
          <a:p>
            <a:r>
              <a:rPr lang="en-US" smtClean="0"/>
              <a:t>Sangsung Choi, 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2011</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2011</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2011</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2011</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2011</a:t>
            </a:r>
            <a:endParaRPr lang="en-US"/>
          </a:p>
        </p:txBody>
      </p:sp>
      <p:sp>
        <p:nvSpPr>
          <p:cNvPr id="8" name="Footer Placeholder 7"/>
          <p:cNvSpPr>
            <a:spLocks noGrp="1"/>
          </p:cNvSpPr>
          <p:nvPr>
            <p:ph type="ftr" sz="quarter" idx="11"/>
          </p:nvPr>
        </p:nvSpPr>
        <p:spPr/>
        <p:txBody>
          <a:bodyPr/>
          <a:lstStyle/>
          <a:p>
            <a:r>
              <a:rPr lang="en-US" smtClean="0"/>
              <a:t>Sangsung Choi, 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2011</a:t>
            </a:r>
            <a:endParaRPr lang="en-US"/>
          </a:p>
        </p:txBody>
      </p:sp>
      <p:sp>
        <p:nvSpPr>
          <p:cNvPr id="4" name="Footer Placeholder 3"/>
          <p:cNvSpPr>
            <a:spLocks noGrp="1"/>
          </p:cNvSpPr>
          <p:nvPr>
            <p:ph type="ftr" sz="quarter" idx="11"/>
          </p:nvPr>
        </p:nvSpPr>
        <p:spPr/>
        <p:txBody>
          <a:bodyPr/>
          <a:lstStyle/>
          <a:p>
            <a:r>
              <a:rPr lang="en-US" smtClean="0"/>
              <a:t>Sangsung Choi, 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2011</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2011</a:t>
            </a:r>
            <a:endParaRPr lang="en-US"/>
          </a:p>
        </p:txBody>
      </p:sp>
      <p:sp>
        <p:nvSpPr>
          <p:cNvPr id="3" name="Footer Placeholder 2"/>
          <p:cNvSpPr>
            <a:spLocks noGrp="1"/>
          </p:cNvSpPr>
          <p:nvPr>
            <p:ph type="ftr" sz="quarter" idx="11"/>
          </p:nvPr>
        </p:nvSpPr>
        <p:spPr/>
        <p:txBody>
          <a:bodyPr/>
          <a:lstStyle/>
          <a:p>
            <a:r>
              <a:rPr lang="en-US" smtClean="0"/>
              <a:t>Sangsung Choi, 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2011</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2011</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2011</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2011</a:t>
            </a:r>
            <a:endParaRPr lang="en-US"/>
          </a:p>
        </p:txBody>
      </p:sp>
      <p:sp>
        <p:nvSpPr>
          <p:cNvPr id="8" name="Footer Placeholder 7"/>
          <p:cNvSpPr>
            <a:spLocks noGrp="1"/>
          </p:cNvSpPr>
          <p:nvPr>
            <p:ph type="ftr" sz="quarter" idx="11"/>
          </p:nvPr>
        </p:nvSpPr>
        <p:spPr/>
        <p:txBody>
          <a:bodyPr/>
          <a:lstStyle/>
          <a:p>
            <a:r>
              <a:rPr lang="en-US" smtClean="0"/>
              <a:t>Sangsung Choi, 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July 2011</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2011</a:t>
            </a:r>
            <a:endParaRPr lang="en-US"/>
          </a:p>
        </p:txBody>
      </p:sp>
      <p:sp>
        <p:nvSpPr>
          <p:cNvPr id="4" name="Footer Placeholder 3"/>
          <p:cNvSpPr>
            <a:spLocks noGrp="1"/>
          </p:cNvSpPr>
          <p:nvPr>
            <p:ph type="ftr" sz="quarter" idx="11"/>
          </p:nvPr>
        </p:nvSpPr>
        <p:spPr/>
        <p:txBody>
          <a:bodyPr/>
          <a:lstStyle/>
          <a:p>
            <a:r>
              <a:rPr lang="en-US" smtClean="0"/>
              <a:t>Sangsung Choi, 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2011</a:t>
            </a:r>
            <a:endParaRPr lang="en-US"/>
          </a:p>
        </p:txBody>
      </p:sp>
      <p:sp>
        <p:nvSpPr>
          <p:cNvPr id="3" name="Footer Placeholder 2"/>
          <p:cNvSpPr>
            <a:spLocks noGrp="1"/>
          </p:cNvSpPr>
          <p:nvPr>
            <p:ph type="ftr" sz="quarter" idx="11"/>
          </p:nvPr>
        </p:nvSpPr>
        <p:spPr/>
        <p:txBody>
          <a:bodyPr/>
          <a:lstStyle/>
          <a:p>
            <a:r>
              <a:rPr lang="en-US" smtClean="0"/>
              <a:t>Sangsung Choi, 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2011</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2011</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2011</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July 2011</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2011</a:t>
            </a:r>
            <a:endParaRPr lang="en-US"/>
          </a:p>
        </p:txBody>
      </p:sp>
      <p:sp>
        <p:nvSpPr>
          <p:cNvPr id="8" name="Footer Placeholder 7"/>
          <p:cNvSpPr>
            <a:spLocks noGrp="1"/>
          </p:cNvSpPr>
          <p:nvPr>
            <p:ph type="ftr" sz="quarter" idx="11"/>
          </p:nvPr>
        </p:nvSpPr>
        <p:spPr/>
        <p:txBody>
          <a:bodyPr/>
          <a:lstStyle/>
          <a:p>
            <a:r>
              <a:rPr lang="en-US" smtClean="0"/>
              <a:t>Sangsung Choi, 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2011</a:t>
            </a:r>
            <a:endParaRPr lang="en-US"/>
          </a:p>
        </p:txBody>
      </p:sp>
      <p:sp>
        <p:nvSpPr>
          <p:cNvPr id="4" name="Footer Placeholder 3"/>
          <p:cNvSpPr>
            <a:spLocks noGrp="1"/>
          </p:cNvSpPr>
          <p:nvPr>
            <p:ph type="ftr" sz="quarter" idx="11"/>
          </p:nvPr>
        </p:nvSpPr>
        <p:spPr/>
        <p:txBody>
          <a:bodyPr/>
          <a:lstStyle/>
          <a:p>
            <a:r>
              <a:rPr lang="en-US" smtClean="0"/>
              <a:t>Sangsung Choi, 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2011</a:t>
            </a:r>
            <a:endParaRPr lang="en-US"/>
          </a:p>
        </p:txBody>
      </p:sp>
      <p:sp>
        <p:nvSpPr>
          <p:cNvPr id="3" name="Footer Placeholder 2"/>
          <p:cNvSpPr>
            <a:spLocks noGrp="1"/>
          </p:cNvSpPr>
          <p:nvPr>
            <p:ph type="ftr" sz="quarter" idx="11"/>
          </p:nvPr>
        </p:nvSpPr>
        <p:spPr/>
        <p:txBody>
          <a:bodyPr/>
          <a:lstStyle/>
          <a:p>
            <a:r>
              <a:rPr lang="en-US" smtClean="0"/>
              <a:t>Sangsung Choi, 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2011</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2011</a:t>
            </a:r>
            <a:endParaRPr lang="en-US"/>
          </a:p>
        </p:txBody>
      </p:sp>
      <p:sp>
        <p:nvSpPr>
          <p:cNvPr id="6" name="Footer Placeholder 5"/>
          <p:cNvSpPr>
            <a:spLocks noGrp="1"/>
          </p:cNvSpPr>
          <p:nvPr>
            <p:ph type="ftr" sz="quarter" idx="11"/>
          </p:nvPr>
        </p:nvSpPr>
        <p:spPr/>
        <p:txBody>
          <a:bodyPr/>
          <a:lstStyle/>
          <a:p>
            <a:r>
              <a:rPr lang="en-US" smtClean="0"/>
              <a:t>Sangsung Choi, 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2011</a:t>
            </a:r>
            <a:endParaRPr lang="en-US"/>
          </a:p>
        </p:txBody>
      </p:sp>
      <p:sp>
        <p:nvSpPr>
          <p:cNvPr id="5" name="Footer Placeholder 4"/>
          <p:cNvSpPr>
            <a:spLocks noGrp="1"/>
          </p:cNvSpPr>
          <p:nvPr>
            <p:ph type="ftr" sz="quarter" idx="11"/>
          </p:nvPr>
        </p:nvSpPr>
        <p:spPr/>
        <p:txBody>
          <a:bodyPr/>
          <a:lstStyle/>
          <a:p>
            <a:r>
              <a:rPr lang="en-US" smtClean="0"/>
              <a:t>Sangsung Choi, 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2011</a:t>
            </a:r>
            <a:endParaRPr lang="en-US"/>
          </a:p>
        </p:txBody>
      </p:sp>
      <p:sp>
        <p:nvSpPr>
          <p:cNvPr id="4" name="Footer Placeholder 3"/>
          <p:cNvSpPr>
            <a:spLocks noGrp="1"/>
          </p:cNvSpPr>
          <p:nvPr>
            <p:ph type="ftr" sz="quarter" idx="11"/>
          </p:nvPr>
        </p:nvSpPr>
        <p:spPr/>
        <p:txBody>
          <a:bodyPr/>
          <a:lstStyle/>
          <a:p>
            <a:r>
              <a:rPr lang="en-US" smtClean="0"/>
              <a:t>Sangsung Choi, 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July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2011</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 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2011</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 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15-11-0525-00-04tv</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SG4TV</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July 2011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 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 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 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 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 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July 2011</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81000" y="762000"/>
            <a:ext cx="8534400" cy="5170646"/>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SG-4TV Opening </a:t>
            </a:r>
            <a:r>
              <a:rPr lang="en-US" sz="1800" dirty="0"/>
              <a:t>Report </a:t>
            </a:r>
            <a:r>
              <a:rPr lang="en-US" sz="1800" dirty="0" smtClean="0"/>
              <a:t>for July 2011 San Francisco meeting</a:t>
            </a:r>
            <a:endParaRPr lang="en-US" sz="1800" dirty="0"/>
          </a:p>
          <a:p>
            <a:pPr marL="914400" indent="-914400" eaLnBrk="0" hangingPunct="0">
              <a:defRPr/>
            </a:pPr>
            <a:r>
              <a:rPr lang="en-US" sz="1800" b="1" dirty="0"/>
              <a:t>Date Submitted: </a:t>
            </a:r>
            <a:r>
              <a:rPr lang="en-US" sz="1800" dirty="0" smtClean="0"/>
              <a:t>July 2011</a:t>
            </a:r>
            <a:endParaRPr lang="en-US" sz="1800" dirty="0"/>
          </a:p>
          <a:p>
            <a:pPr marL="914400" indent="-914400" eaLnBrk="0" hangingPunct="0">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 ETRI</a:t>
            </a:r>
            <a:endParaRPr lang="en-US" sz="1800" dirty="0"/>
          </a:p>
          <a:p>
            <a:pPr marL="914400" indent="-914400" eaLnBrk="0" hangingPunct="0">
              <a:defRPr/>
            </a:pPr>
            <a:r>
              <a:rPr lang="en-US" sz="1800" b="1" dirty="0"/>
              <a:t>Contact: </a:t>
            </a:r>
            <a:r>
              <a:rPr lang="en-US" sz="1800" dirty="0" err="1" smtClean="0"/>
              <a:t>Sangsung</a:t>
            </a:r>
            <a:r>
              <a:rPr lang="en-US" sz="1800" dirty="0" smtClean="0"/>
              <a:t>. </a:t>
            </a:r>
            <a:r>
              <a:rPr lang="en-US" sz="1800" dirty="0" err="1" smtClean="0"/>
              <a:t>Choi</a:t>
            </a:r>
            <a:r>
              <a:rPr lang="en-US" sz="1800" dirty="0" smtClean="0"/>
              <a:t>, ETRI</a:t>
            </a:r>
            <a:endParaRPr lang="en-US" sz="1800" dirty="0"/>
          </a:p>
          <a:p>
            <a:pPr marL="914400" indent="-914400" eaLnBrk="0" hangingPunct="0">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defRPr/>
            </a:pPr>
            <a:r>
              <a:rPr lang="en-US" sz="1800" b="1" dirty="0"/>
              <a:t>Re:</a:t>
            </a:r>
            <a:r>
              <a:rPr lang="en-US" sz="1800" dirty="0"/>
              <a:t> 	</a:t>
            </a:r>
            <a:r>
              <a:rPr lang="en-US" sz="1800" dirty="0" smtClean="0"/>
              <a:t>SG 4TV Opening </a:t>
            </a:r>
            <a:r>
              <a:rPr lang="en-US" sz="1800" dirty="0"/>
              <a:t>Report for </a:t>
            </a:r>
            <a:r>
              <a:rPr lang="en-US" sz="1800" dirty="0" smtClean="0"/>
              <a:t>July 2011 </a:t>
            </a:r>
            <a:r>
              <a:rPr lang="en-US" sz="1800" dirty="0"/>
              <a:t>Session</a:t>
            </a:r>
          </a:p>
          <a:p>
            <a:pPr marL="914400" indent="-914400" eaLnBrk="0" hangingPunct="0">
              <a:defRPr/>
            </a:pPr>
            <a:r>
              <a:rPr lang="en-US" sz="1800" b="1" dirty="0"/>
              <a:t>Abstract: </a:t>
            </a:r>
            <a:r>
              <a:rPr lang="en-US" sz="1800" dirty="0" smtClean="0"/>
              <a:t>SG 4TV Opening </a:t>
            </a:r>
            <a:r>
              <a:rPr lang="en-US" sz="1800" dirty="0"/>
              <a:t>Report for </a:t>
            </a:r>
            <a:r>
              <a:rPr lang="en-US" sz="1800" dirty="0" smtClean="0"/>
              <a:t>July 2011 </a:t>
            </a:r>
            <a:r>
              <a:rPr lang="en-US" altLang="ko-KR" sz="1800" dirty="0" smtClean="0"/>
              <a:t>San Francisco meeting</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 ETRI</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6096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28600" indent="-228600">
              <a:lnSpc>
                <a:spcPct val="80000"/>
              </a:lnSpc>
              <a:buFont typeface="Arial" pitchFamily="34" charset="0"/>
              <a:buChar char="•"/>
            </a:pPr>
            <a:r>
              <a:rPr lang="en-US" sz="2400" dirty="0" smtClean="0"/>
              <a:t>July 2011</a:t>
            </a:r>
          </a:p>
          <a:p>
            <a:pPr marL="685800" lvl="2" indent="-228600">
              <a:lnSpc>
                <a:spcPct val="80000"/>
              </a:lnSpc>
              <a:buFont typeface="Arial" pitchFamily="34" charset="0"/>
              <a:buChar char="•"/>
            </a:pPr>
            <a:r>
              <a:rPr lang="en-US" sz="2000" dirty="0" smtClean="0"/>
              <a:t>Revise the PAR and 5C with comments from other members</a:t>
            </a:r>
          </a:p>
          <a:p>
            <a:pPr marL="685800" lvl="2" indent="-228600">
              <a:lnSpc>
                <a:spcPct val="80000"/>
              </a:lnSpc>
              <a:buFont typeface="Arial" pitchFamily="34" charset="0"/>
              <a:buChar char="•"/>
            </a:pPr>
            <a:r>
              <a:rPr lang="en-US" sz="2000" dirty="0" smtClean="0"/>
              <a:t>Submit PAR and 5C to EC for their final decision</a:t>
            </a:r>
          </a:p>
          <a:p>
            <a:pPr marL="228600" lvl="1" indent="-228600">
              <a:lnSpc>
                <a:spcPct val="80000"/>
              </a:lnSpc>
              <a:buFont typeface="Arial" pitchFamily="34" charset="0"/>
              <a:buChar char="•"/>
            </a:pPr>
            <a:endParaRPr lang="en-US" sz="2400" dirty="0" smtClean="0"/>
          </a:p>
          <a:p>
            <a:pPr marL="228600" lvl="1" indent="-228600">
              <a:lnSpc>
                <a:spcPct val="80000"/>
              </a:lnSpc>
              <a:buFont typeface="Arial" pitchFamily="34" charset="0"/>
              <a:buChar char="•"/>
            </a:pPr>
            <a:r>
              <a:rPr lang="en-US" sz="2400" dirty="0" smtClean="0"/>
              <a:t>Sep. 2011</a:t>
            </a:r>
          </a:p>
          <a:p>
            <a:pPr marL="685800" lvl="2" indent="-228600">
              <a:lnSpc>
                <a:spcPct val="80000"/>
              </a:lnSpc>
              <a:buFont typeface="Arial" pitchFamily="34" charset="0"/>
              <a:buChar char="•"/>
            </a:pPr>
            <a:r>
              <a:rPr lang="en-US" sz="2000" dirty="0" smtClean="0"/>
              <a:t>Form a new task group.</a:t>
            </a:r>
          </a:p>
          <a:p>
            <a:pPr marL="685800" lvl="2" indent="-228600">
              <a:lnSpc>
                <a:spcPct val="80000"/>
              </a:lnSpc>
              <a:buFont typeface="Arial" pitchFamily="34" charset="0"/>
              <a:buChar char="•"/>
            </a:pPr>
            <a:r>
              <a:rPr lang="en-US" sz="2000" dirty="0" smtClean="0"/>
              <a:t>Discuss technical requirements</a:t>
            </a:r>
          </a:p>
          <a:p>
            <a:pPr marL="685800" lvl="2" indent="-228600">
              <a:lnSpc>
                <a:spcPct val="80000"/>
              </a:lnSpc>
              <a:buFont typeface="Arial" pitchFamily="34" charset="0"/>
              <a:buChar char="•"/>
            </a:pPr>
            <a:r>
              <a:rPr lang="en-US" sz="2000" dirty="0" smtClean="0"/>
              <a:t>Call for contributions</a:t>
            </a:r>
          </a:p>
          <a:p>
            <a:pPr marL="685800" lvl="2" indent="-228600">
              <a:lnSpc>
                <a:spcPct val="80000"/>
              </a:lnSpc>
              <a:buFont typeface="Arial" pitchFamily="34" charset="0"/>
              <a:buChar char="•"/>
            </a:pPr>
            <a:endParaRPr lang="en-US" sz="2000" dirty="0" smtClean="0"/>
          </a:p>
          <a:p>
            <a:pPr marL="228600" lvl="1" indent="-228600">
              <a:lnSpc>
                <a:spcPct val="80000"/>
              </a:lnSpc>
              <a:buFont typeface="Arial" pitchFamily="34" charset="0"/>
              <a:buChar char="•"/>
            </a:pPr>
            <a:r>
              <a:rPr lang="en-US" sz="2400" dirty="0" smtClean="0"/>
              <a:t>Nov. 2011</a:t>
            </a:r>
          </a:p>
          <a:p>
            <a:pPr marL="685800" lvl="2" indent="-228600">
              <a:lnSpc>
                <a:spcPct val="80000"/>
              </a:lnSpc>
              <a:buFont typeface="Arial" pitchFamily="34" charset="0"/>
              <a:buChar char="•"/>
            </a:pPr>
            <a:r>
              <a:rPr lang="en-US" sz="2000" dirty="0" smtClean="0"/>
              <a:t>Discuss technical requirements (cont’d)</a:t>
            </a:r>
          </a:p>
          <a:p>
            <a:pPr marL="685800" lvl="2" indent="-228600">
              <a:lnSpc>
                <a:spcPct val="80000"/>
              </a:lnSpc>
              <a:buFont typeface="Arial" pitchFamily="34" charset="0"/>
              <a:buChar char="•"/>
            </a:pPr>
            <a:r>
              <a:rPr lang="en-US" sz="2000" dirty="0" smtClean="0"/>
              <a:t>Discuss procedures for proposal.</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10</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 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10</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685800"/>
            <a:ext cx="7772400" cy="762000"/>
          </a:xfrm>
        </p:spPr>
        <p:txBody>
          <a:bodyPr/>
          <a:lstStyle/>
          <a:p>
            <a:r>
              <a:rPr lang="en-US" dirty="0" smtClean="0">
                <a:ea typeface="ＭＳ Ｐゴシック" pitchFamily="-65" charset="-128"/>
              </a:rPr>
              <a:t>SG 4TV Status</a:t>
            </a:r>
          </a:p>
        </p:txBody>
      </p:sp>
      <p:sp>
        <p:nvSpPr>
          <p:cNvPr id="3075" name="Content Placeholder 2"/>
          <p:cNvSpPr>
            <a:spLocks noGrp="1"/>
          </p:cNvSpPr>
          <p:nvPr>
            <p:ph idx="1"/>
          </p:nvPr>
        </p:nvSpPr>
        <p:spPr>
          <a:xfrm>
            <a:off x="304800" y="1676400"/>
            <a:ext cx="8686800" cy="4648200"/>
          </a:xfrm>
        </p:spPr>
        <p:txBody>
          <a:bodyPr/>
          <a:lstStyle/>
          <a:p>
            <a:r>
              <a:rPr lang="en-US" dirty="0" smtClean="0">
                <a:ea typeface="ＭＳ Ｐゴシック" pitchFamily="-65" charset="-128"/>
              </a:rPr>
              <a:t>This SG approved right before Jan. 2011 meeting.</a:t>
            </a:r>
          </a:p>
          <a:p>
            <a:r>
              <a:rPr lang="en-US" dirty="0" smtClean="0">
                <a:ea typeface="ＭＳ Ｐゴシック" pitchFamily="-65" charset="-128"/>
              </a:rPr>
              <a:t>Since then, three meetings were held in Jan., Mar., and May 2011.</a:t>
            </a:r>
          </a:p>
          <a:p>
            <a:pPr lvl="1"/>
            <a:r>
              <a:rPr lang="en-US" sz="2400" dirty="0" smtClean="0">
                <a:ea typeface="ＭＳ Ｐゴシック" pitchFamily="-65" charset="-128"/>
              </a:rPr>
              <a:t>Heard presentations regarding white space issues for WPAN.</a:t>
            </a:r>
          </a:p>
          <a:p>
            <a:pPr lvl="1"/>
            <a:r>
              <a:rPr lang="en-US" sz="2400" dirty="0" smtClean="0">
                <a:ea typeface="ＭＳ Ｐゴシック" pitchFamily="-65" charset="-128"/>
              </a:rPr>
              <a:t>Discussed some issues including use cases and regulatory issues.</a:t>
            </a:r>
          </a:p>
          <a:p>
            <a:pPr lvl="1"/>
            <a:r>
              <a:rPr lang="en-US" sz="2400" dirty="0" smtClean="0">
                <a:ea typeface="ＭＳ Ｐゴシック" pitchFamily="-65" charset="-128"/>
              </a:rPr>
              <a:t>Prepared PAR and 5C.</a:t>
            </a:r>
          </a:p>
          <a:p>
            <a:pPr lvl="1"/>
            <a:r>
              <a:rPr lang="en-US" sz="2400" dirty="0" smtClean="0">
                <a:ea typeface="ＭＳ Ｐゴシック" pitchFamily="-65" charset="-128"/>
              </a:rPr>
              <a:t>Submitted PAR and 5C to EC through WG.</a:t>
            </a:r>
          </a:p>
          <a:p>
            <a:pPr lvl="1"/>
            <a:r>
              <a:rPr lang="en-US" altLang="ko-KR" sz="2400" dirty="0" smtClean="0">
                <a:ea typeface="굴림" pitchFamily="34" charset="-127"/>
              </a:rPr>
              <a:t>Requested comments for draft PAR &amp; 5C from other WGs.</a:t>
            </a:r>
            <a:endParaRPr lang="en-US" sz="24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Sangsung Choi, ETRI</a:t>
            </a:r>
            <a:endParaRPr lang="en-US" dirty="0" smtClean="0"/>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altLang="ko-KR" smtClean="0"/>
              <a:t>July 2011</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2011 SG 4TV Meeting Goals</a:t>
            </a:r>
            <a:endParaRPr lang="en-US" dirty="0"/>
          </a:p>
        </p:txBody>
      </p:sp>
      <p:sp>
        <p:nvSpPr>
          <p:cNvPr id="3" name="Content Placeholder 2"/>
          <p:cNvSpPr>
            <a:spLocks noGrp="1"/>
          </p:cNvSpPr>
          <p:nvPr>
            <p:ph idx="1"/>
          </p:nvPr>
        </p:nvSpPr>
        <p:spPr>
          <a:xfrm>
            <a:off x="304800" y="1676400"/>
            <a:ext cx="8458200" cy="4724400"/>
          </a:xfrm>
        </p:spPr>
        <p:txBody>
          <a:bodyPr/>
          <a:lstStyle/>
          <a:p>
            <a:r>
              <a:rPr lang="en-US" dirty="0" smtClean="0">
                <a:ea typeface="ＭＳ Ｐゴシック" pitchFamily="-65" charset="-128"/>
              </a:rPr>
              <a:t>Meeting Objectives/Session Focuses </a:t>
            </a:r>
          </a:p>
          <a:p>
            <a:pPr lvl="1"/>
            <a:r>
              <a:rPr lang="en-US" dirty="0" smtClean="0">
                <a:ea typeface="ＭＳ Ｐゴシック" pitchFamily="-65" charset="-128"/>
              </a:rPr>
              <a:t>Revise PAR and 5C with or prepare responses to comments received.</a:t>
            </a:r>
          </a:p>
          <a:p>
            <a:pPr lvl="1"/>
            <a:r>
              <a:rPr lang="en-US" dirty="0" smtClean="0">
                <a:ea typeface="ＭＳ Ｐゴシック" pitchFamily="-65" charset="-128"/>
              </a:rPr>
              <a:t>Get approval for revised PAR and 5C from WG to submit them again to EC if needed. </a:t>
            </a:r>
          </a:p>
          <a:p>
            <a:pPr lvl="1"/>
            <a:r>
              <a:rPr lang="en-US" dirty="0" smtClean="0">
                <a:ea typeface="ＭＳ Ｐゴシック" pitchFamily="-65" charset="-128"/>
              </a:rPr>
              <a:t>Hear presentations regarding applications and issues if any.</a:t>
            </a:r>
          </a:p>
          <a:p>
            <a:pPr lvl="1"/>
            <a:r>
              <a:rPr lang="en-US" dirty="0" smtClean="0">
                <a:ea typeface="ＭＳ Ｐゴシック" pitchFamily="-65" charset="-128"/>
              </a:rPr>
              <a:t>Discuss timeline and future plan.</a:t>
            </a:r>
          </a:p>
        </p:txBody>
      </p:sp>
      <p:sp>
        <p:nvSpPr>
          <p:cNvPr id="4" name="Footer Placeholder 3"/>
          <p:cNvSpPr>
            <a:spLocks noGrp="1"/>
          </p:cNvSpPr>
          <p:nvPr>
            <p:ph type="ftr" sz="quarter" idx="10"/>
          </p:nvPr>
        </p:nvSpPr>
        <p:spPr/>
        <p:txBody>
          <a:bodyPr/>
          <a:lstStyle/>
          <a:p>
            <a:r>
              <a:rPr lang="en-US" smtClean="0"/>
              <a:t>Sangsung Choi, 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3</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2011</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0FE58060-DE19-4C2D-BE0D-3A8F4E28A022}" type="slidenum">
              <a:rPr lang="en-US"/>
              <a:pPr algn="ctr"/>
              <a:t>4</a:t>
            </a:fld>
            <a:endParaRPr lang="en-US" dirty="0"/>
          </a:p>
        </p:txBody>
      </p:sp>
      <p:sp>
        <p:nvSpPr>
          <p:cNvPr id="7174" name="Rectangle 4"/>
          <p:cNvSpPr>
            <a:spLocks noGrp="1" noChangeArrowheads="1"/>
          </p:cNvSpPr>
          <p:nvPr>
            <p:ph type="title" idx="4294967295"/>
          </p:nvPr>
        </p:nvSpPr>
        <p:spPr>
          <a:xfrm>
            <a:off x="762000" y="533400"/>
            <a:ext cx="7772400" cy="990600"/>
          </a:xfrm>
        </p:spPr>
        <p:txBody>
          <a:bodyPr/>
          <a:lstStyle/>
          <a:p>
            <a:r>
              <a:rPr lang="en-US" dirty="0" smtClean="0"/>
              <a:t>SG 4TV Meetings This Week</a:t>
            </a:r>
          </a:p>
        </p:txBody>
      </p:sp>
      <p:graphicFrame>
        <p:nvGraphicFramePr>
          <p:cNvPr id="37978" name="Group 90"/>
          <p:cNvGraphicFramePr>
            <a:graphicFrameLocks noGrp="1"/>
          </p:cNvGraphicFramePr>
          <p:nvPr>
            <p:ph type="tbl" idx="4294967295"/>
          </p:nvPr>
        </p:nvGraphicFramePr>
        <p:xfrm>
          <a:off x="304800" y="1828800"/>
          <a:ext cx="8534400" cy="4214660"/>
        </p:xfrm>
        <a:graphic>
          <a:graphicData uri="http://schemas.openxmlformats.org/drawingml/2006/table">
            <a:tbl>
              <a:tblPr/>
              <a:tblGrid>
                <a:gridCol w="742235"/>
                <a:gridCol w="1315165"/>
                <a:gridCol w="2133600"/>
                <a:gridCol w="2057400"/>
                <a:gridCol w="2286000"/>
              </a:tblGrid>
              <a:tr h="4030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3994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smtClean="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Discuss comment resolution results.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6096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9289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Hear presentations on white</a:t>
                      </a:r>
                      <a:r>
                        <a:rPr lang="en-US" baseline="0" dirty="0" smtClean="0"/>
                        <a:t> space</a:t>
                      </a:r>
                      <a:r>
                        <a:rPr lang="en-US" dirty="0" smtClean="0"/>
                        <a:t> issues if</a:t>
                      </a:r>
                      <a:r>
                        <a:rPr lang="en-US" baseline="0" dirty="0" smtClean="0"/>
                        <a:t> any.</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69493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dirty="0" smtClean="0"/>
                        <a:t>Discuss future plan.</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8382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r>
                        <a:rPr kumimoji="0" lang="en-US" sz="1800" b="0" i="0" u="none" strike="noStrike" cap="none" normalizeH="0" baseline="0" dirty="0" smtClean="0">
                          <a:ln>
                            <a:noFill/>
                          </a:ln>
                          <a:solidFill>
                            <a:schemeClr val="tx1"/>
                          </a:solidFill>
                          <a:effectLst/>
                          <a:latin typeface="+mn-lt"/>
                          <a:ea typeface="ＭＳ Ｐゴシック" pitchFamily="-65" charset="-128"/>
                        </a:rPr>
                        <a:t>Opening Logistics, </a:t>
                      </a:r>
                    </a:p>
                    <a:p>
                      <a:r>
                        <a:rPr lang="en-US" dirty="0" smtClean="0">
                          <a:latin typeface="+mn-lt"/>
                        </a:rPr>
                        <a:t>Comment resolution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2011</a:t>
            </a:r>
            <a:endParaRPr lang="en-US" dirty="0"/>
          </a:p>
        </p:txBody>
      </p:sp>
      <p:sp>
        <p:nvSpPr>
          <p:cNvPr id="9" name="Footer Placeholder 3"/>
          <p:cNvSpPr>
            <a:spLocks noGrp="1"/>
          </p:cNvSpPr>
          <p:nvPr>
            <p:ph type="ftr" sz="quarter" idx="10"/>
          </p:nvPr>
        </p:nvSpPr>
        <p:spPr>
          <a:xfrm>
            <a:off x="6096000" y="6492875"/>
            <a:ext cx="2438400" cy="184666"/>
          </a:xfrm>
        </p:spPr>
        <p:txBody>
          <a:bodyPr/>
          <a:lstStyle/>
          <a:p>
            <a:r>
              <a:rPr lang="en-US" smtClean="0"/>
              <a:t>Sangsung Choi, ETRI</a:t>
            </a:r>
            <a:endParaRPr lang="en-US" dirty="0" smtClean="0"/>
          </a:p>
        </p:txBody>
      </p:sp>
      <p:sp>
        <p:nvSpPr>
          <p:cNvPr id="7" name="슬라이드 번호 개체 틀 6"/>
          <p:cNvSpPr>
            <a:spLocks noGrp="1"/>
          </p:cNvSpPr>
          <p:nvPr>
            <p:ph type="sldNum" sz="quarter" idx="11"/>
          </p:nvPr>
        </p:nvSpPr>
        <p:spPr/>
        <p:txBody>
          <a:bodyPr/>
          <a:lstStyle/>
          <a:p>
            <a:pPr>
              <a:defRPr/>
            </a:pPr>
            <a:r>
              <a:rPr lang="en-US" smtClean="0"/>
              <a:t>Slide </a:t>
            </a:r>
            <a:fld id="{CBB17340-4413-48FA-98F5-B0F34060CDC9}" type="slidenum">
              <a:rPr lang="en-US" smtClean="0"/>
              <a:pPr>
                <a:defRPr/>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7"/>
          <p:cNvSpPr>
            <a:spLocks noGrp="1" noChangeArrowheads="1"/>
          </p:cNvSpPr>
          <p:nvPr>
            <p:ph type="body" idx="4294967295"/>
          </p:nvPr>
        </p:nvSpPr>
        <p:spPr>
          <a:xfrm>
            <a:off x="152400" y="1066800"/>
            <a:ext cx="8763000" cy="5486400"/>
          </a:xfrm>
          <a:noFill/>
        </p:spPr>
        <p:txBody>
          <a:bodyPr lIns="90487" tIns="44450" rIns="90487" bIns="44450"/>
          <a:lstStyle/>
          <a:p>
            <a:pPr>
              <a:lnSpc>
                <a:spcPct val="80000"/>
              </a:lnSpc>
              <a:spcAft>
                <a:spcPct val="30000"/>
              </a:spcAft>
              <a:buFont typeface="Monotype Sorts" pitchFamily="-65" charset="2"/>
              <a:buNone/>
            </a:pPr>
            <a:r>
              <a:rPr lang="en-US" sz="1800" b="1" dirty="0" smtClean="0"/>
              <a:t>	</a:t>
            </a:r>
            <a:r>
              <a:rPr lang="en-US" sz="1600" b="1" dirty="0" smtClean="0"/>
              <a:t>The IEEE-SA strongly recommends that at each WG meeting the chair or a designee:</a:t>
            </a:r>
            <a:endParaRPr lang="en-US" sz="1600" dirty="0" smtClean="0"/>
          </a:p>
          <a:p>
            <a:pPr lvl="1">
              <a:lnSpc>
                <a:spcPct val="80000"/>
              </a:lnSpc>
            </a:pPr>
            <a:r>
              <a:rPr lang="en-US" sz="1400" b="1" dirty="0" smtClean="0">
                <a:ea typeface="ＭＳ Ｐゴシック" pitchFamily="-65" charset="-128"/>
              </a:rPr>
              <a:t>Show slides #1 through #4 of this presentation</a:t>
            </a:r>
          </a:p>
          <a:p>
            <a:pPr lvl="1">
              <a:lnSpc>
                <a:spcPct val="80000"/>
              </a:lnSpc>
            </a:pPr>
            <a:r>
              <a:rPr lang="en-US" sz="1400" b="1" dirty="0" smtClean="0">
                <a:ea typeface="ＭＳ Ｐゴシック" pitchFamily="-65" charset="-128"/>
              </a:rPr>
              <a:t>Advise the WG attendees that:</a:t>
            </a:r>
            <a:r>
              <a:rPr lang="en-US" sz="1400" dirty="0" smtClean="0">
                <a:ea typeface="ＭＳ Ｐゴシック" pitchFamily="-65" charset="-128"/>
              </a:rPr>
              <a:t> </a:t>
            </a:r>
          </a:p>
          <a:p>
            <a:pPr lvl="2">
              <a:lnSpc>
                <a:spcPct val="80000"/>
              </a:lnSpc>
            </a:pPr>
            <a:r>
              <a:rPr lang="en-US" sz="1400" dirty="0" smtClean="0">
                <a:ea typeface="ＭＳ Ｐゴシック" pitchFamily="-65" charset="-128"/>
              </a:rPr>
              <a:t>The IEEE’s patent policy is consistent with the ANSI patent policy and is described in Clause 6 of the </a:t>
            </a:r>
            <a:r>
              <a:rPr lang="en-US" sz="1400" i="1" dirty="0" smtClean="0">
                <a:ea typeface="ＭＳ Ｐゴシック" pitchFamily="-65" charset="-128"/>
              </a:rPr>
              <a:t>IEEE-SA Standards Board Bylaws</a:t>
            </a:r>
            <a:r>
              <a:rPr lang="en-US" sz="1400" dirty="0" smtClean="0">
                <a:ea typeface="ＭＳ Ｐゴシック" pitchFamily="-65" charset="-128"/>
              </a:rPr>
              <a:t>;</a:t>
            </a:r>
          </a:p>
          <a:p>
            <a:pPr lvl="2">
              <a:lnSpc>
                <a:spcPct val="80000"/>
              </a:lnSpc>
            </a:pPr>
            <a:r>
              <a:rPr lang="en-US" sz="1400" dirty="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dirty="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ea typeface="ＭＳ Ｐゴシック" pitchFamily="-65" charset="-128"/>
              </a:rPr>
            </a:br>
            <a:endParaRPr lang="en-US" sz="1400" dirty="0" smtClean="0">
              <a:ea typeface="ＭＳ Ｐゴシック" pitchFamily="-65" charset="-128"/>
            </a:endParaRPr>
          </a:p>
          <a:p>
            <a:pPr lvl="1">
              <a:lnSpc>
                <a:spcPct val="20000"/>
              </a:lnSpc>
            </a:pPr>
            <a:r>
              <a:rPr lang="en-US" sz="1400" b="1" dirty="0" smtClean="0">
                <a:ea typeface="ＭＳ Ｐゴシック" pitchFamily="-65" charset="-128"/>
              </a:rPr>
              <a:t>Instruct the WG Secretary to record in the minutes of the relevant WG meeting:</a:t>
            </a:r>
            <a:r>
              <a:rPr lang="en-US" sz="900" dirty="0" smtClean="0">
                <a:ea typeface="ＭＳ Ｐゴシック" pitchFamily="-65" charset="-128"/>
              </a:rPr>
              <a:t> </a:t>
            </a:r>
          </a:p>
          <a:p>
            <a:pPr lvl="2">
              <a:lnSpc>
                <a:spcPct val="80000"/>
              </a:lnSpc>
            </a:pPr>
            <a:r>
              <a:rPr lang="en-US" sz="1400" dirty="0" smtClean="0">
                <a:ea typeface="ＭＳ Ｐゴシック" pitchFamily="-65" charset="-128"/>
              </a:rPr>
              <a:t>That the foregoing information was provided and that slides 1 through 4 (and this slide 0, if applicable) were shown; </a:t>
            </a:r>
          </a:p>
          <a:p>
            <a:pPr lvl="2">
              <a:lnSpc>
                <a:spcPct val="80000"/>
              </a:lnSpc>
            </a:pPr>
            <a:r>
              <a:rPr lang="en-US" sz="1400" dirty="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ea typeface="ＭＳ Ｐゴシック" pitchFamily="-65" charset="-128"/>
            </a:endParaRPr>
          </a:p>
          <a:p>
            <a:pPr lvl="1">
              <a:lnSpc>
                <a:spcPct val="80000"/>
              </a:lnSpc>
              <a:spcBef>
                <a:spcPct val="5000"/>
              </a:spcBef>
            </a:pPr>
            <a:r>
              <a:rPr lang="en-US" sz="1400" dirty="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ea typeface="ＭＳ Ｐゴシック" pitchFamily="-65" charset="-128"/>
              </a:rPr>
              <a:t>It is recommended that the WG chair review the guidance in </a:t>
            </a:r>
            <a:r>
              <a:rPr lang="en-US" sz="1400" i="1" dirty="0" smtClean="0">
                <a:ea typeface="ＭＳ Ｐゴシック" pitchFamily="-65" charset="-128"/>
              </a:rPr>
              <a:t>IEEE-SA Standards Board Operations Manual</a:t>
            </a:r>
            <a:r>
              <a:rPr lang="en-US" sz="1400" dirty="0" smtClean="0">
                <a:ea typeface="ＭＳ Ｐゴシック" pitchFamily="-65" charset="-128"/>
              </a:rPr>
              <a:t> 6.3.5 and in FAQs 12 and 12a on inclusion of potential Essential Patent Claims by incorporation or by reference.</a:t>
            </a:r>
            <a:r>
              <a:rPr lang="en-US" sz="1400" dirty="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dirty="0" smtClean="0">
              <a:ea typeface="ＭＳ Ｐゴシック" pitchFamily="-65" charset="-128"/>
            </a:endParaRPr>
          </a:p>
          <a:p>
            <a:pPr lvl="1">
              <a:lnSpc>
                <a:spcPct val="80000"/>
              </a:lnSpc>
              <a:spcBef>
                <a:spcPct val="5000"/>
              </a:spcBef>
              <a:buFont typeface="Monotype Sorts" pitchFamily="-65" charset="2"/>
              <a:buNone/>
            </a:pPr>
            <a:r>
              <a:rPr lang="en-US" sz="1200" dirty="0" smtClean="0">
                <a:ea typeface="ＭＳ Ｐゴシック" pitchFamily="-65" charset="-128"/>
              </a:rPr>
              <a:t>	Note: </a:t>
            </a:r>
            <a:r>
              <a:rPr lang="en-US" sz="1200" b="1" dirty="0" smtClean="0">
                <a:ea typeface="ＭＳ Ｐゴシック" pitchFamily="-65" charset="-128"/>
              </a:rPr>
              <a:t>WG</a:t>
            </a:r>
            <a:r>
              <a:rPr lang="en-US" sz="1200" dirty="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533400" y="533400"/>
            <a:ext cx="7772400" cy="609600"/>
          </a:xfrm>
          <a:noFill/>
        </p:spPr>
        <p:txBody>
          <a:bodyPr lIns="90487" tIns="44450" rIns="90487" bIns="44450"/>
          <a:lstStyle/>
          <a:p>
            <a:r>
              <a:rPr lang="en-US" sz="2400" dirty="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B2085B0-763C-4002-B0F1-C91FAAE3B9B0}" type="slidenum">
              <a:rPr lang="en-US"/>
              <a:pPr algn="ctr"/>
              <a:t>5</a:t>
            </a:fld>
            <a:endParaRPr lang="en-US" dirty="0"/>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 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idx="4294967295"/>
          </p:nvPr>
        </p:nvSpPr>
        <p:spPr>
          <a:xfrm>
            <a:off x="304800" y="533400"/>
            <a:ext cx="8458200" cy="609600"/>
          </a:xfrm>
        </p:spPr>
        <p:txBody>
          <a:bodyPr/>
          <a:lstStyle/>
          <a:p>
            <a:r>
              <a:rPr lang="en-US" sz="2800" dirty="0" smtClean="0"/>
              <a:t>Participants, Patents, and Duty to Inform</a:t>
            </a:r>
          </a:p>
        </p:txBody>
      </p:sp>
      <p:sp>
        <p:nvSpPr>
          <p:cNvPr id="9222" name="Rectangle 3"/>
          <p:cNvSpPr>
            <a:spLocks noChangeArrowheads="1"/>
          </p:cNvSpPr>
          <p:nvPr/>
        </p:nvSpPr>
        <p:spPr bwMode="auto">
          <a:xfrm>
            <a:off x="533400" y="4572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381000" y="914400"/>
            <a:ext cx="84582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dirty="0">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dirty="0">
                <a:solidFill>
                  <a:srgbClr val="000099"/>
                </a:solidFill>
                <a:latin typeface="Arial" pitchFamily="34" charset="0"/>
              </a:rPr>
              <a:t>	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latin typeface="Arial" pitchFamily="34" charset="0"/>
              </a:rPr>
              <a:t> </a:t>
            </a:r>
            <a:r>
              <a:rPr lang="en-US" sz="1400" b="1" dirty="0">
                <a:solidFill>
                  <a:srgbClr val="000099"/>
                </a:solidFill>
                <a:latin typeface="Arial" pitchFamily="34" charset="0"/>
              </a:rPr>
              <a:t>patent claims</a:t>
            </a:r>
          </a:p>
          <a:p>
            <a:pPr marL="630238" lvl="1" indent="-285750" eaLnBrk="1" hangingPunct="1">
              <a:spcBef>
                <a:spcPct val="20000"/>
              </a:spcBef>
              <a:buClr>
                <a:srgbClr val="CC3300"/>
              </a:buClr>
              <a:buSzPct val="50000"/>
              <a:buFont typeface="Monotype Sorts" pitchFamily="-65" charset="2"/>
              <a:buChar char="l"/>
            </a:pPr>
            <a:r>
              <a:rPr lang="en-US" sz="1600"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dirty="0">
                <a:solidFill>
                  <a:srgbClr val="000099"/>
                </a:solidFill>
                <a:latin typeface="Arial" pitchFamily="34" charset="0"/>
              </a:rPr>
              <a:t>The above does not apply if the patent</a:t>
            </a:r>
            <a:r>
              <a:rPr lang="en-US" sz="1600" b="1" dirty="0">
                <a:solidFill>
                  <a:srgbClr val="FF3300"/>
                </a:solidFill>
                <a:latin typeface="Arial" pitchFamily="34" charset="0"/>
              </a:rPr>
              <a:t> </a:t>
            </a:r>
            <a:r>
              <a:rPr lang="en-US" sz="1600"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dirty="0">
                <a:solidFill>
                  <a:srgbClr val="000099"/>
                </a:solidFill>
                <a:latin typeface="Arial" pitchFamily="34" charset="0"/>
              </a:rPr>
              <a:t>		Quoted text excerpted from IEEE-SA Standards Board Bylaws </a:t>
            </a:r>
            <a:r>
              <a:rPr lang="en-GB" sz="1600" dirty="0" err="1">
                <a:solidFill>
                  <a:srgbClr val="000099"/>
                </a:solidFill>
                <a:latin typeface="Arial" pitchFamily="34" charset="0"/>
              </a:rPr>
              <a:t>subclause</a:t>
            </a:r>
            <a:r>
              <a:rPr lang="en-GB" sz="1600" dirty="0">
                <a:solidFill>
                  <a:srgbClr val="000099"/>
                </a:solidFill>
                <a:latin typeface="Arial" pitchFamily="34" charset="0"/>
              </a:rPr>
              <a:t> 6.2</a:t>
            </a:r>
            <a:endParaRPr lang="en-US" sz="1600" dirty="0">
              <a:solidFill>
                <a:srgbClr val="000099"/>
              </a:solidFill>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dirty="0">
                <a:solidFill>
                  <a:srgbClr val="000099"/>
                </a:solidFill>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dirty="0">
                <a:solidFill>
                  <a:srgbClr val="000099"/>
                </a:solidFill>
                <a:latin typeface="Arial" pitchFamily="34" charset="0"/>
              </a:rPr>
              <a:t>No duty to perform a patent search</a:t>
            </a:r>
            <a:endParaRPr lang="en-GB" sz="1600" b="1" dirty="0">
              <a:solidFill>
                <a:srgbClr val="000099"/>
              </a:solidFill>
              <a:latin typeface="Arial" pitchFamily="34" charset="0"/>
            </a:endParaRPr>
          </a:p>
        </p:txBody>
      </p:sp>
      <p:sp>
        <p:nvSpPr>
          <p:cNvPr id="9224" name="Text Box 5"/>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t>Slide #1</a:t>
            </a:r>
            <a:endParaRPr lang="en-US" dirty="0"/>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 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609600" y="457200"/>
            <a:ext cx="7772400" cy="990600"/>
          </a:xfrm>
        </p:spPr>
        <p:txBody>
          <a:bodyPr/>
          <a:lstStyle/>
          <a:p>
            <a:r>
              <a:rPr lang="en-GB" dirty="0" smtClean="0"/>
              <a:t>Patent Related Links</a:t>
            </a:r>
            <a:endParaRPr lang="en-US" dirty="0" smtClean="0"/>
          </a:p>
        </p:txBody>
      </p:sp>
      <p:sp>
        <p:nvSpPr>
          <p:cNvPr id="10246" name="Rectangle 3"/>
          <p:cNvSpPr>
            <a:spLocks noGrp="1" noChangeArrowheads="1"/>
          </p:cNvSpPr>
          <p:nvPr>
            <p:ph type="body" idx="4294967295"/>
          </p:nvPr>
        </p:nvSpPr>
        <p:spPr>
          <a:xfrm>
            <a:off x="0" y="1524000"/>
            <a:ext cx="8991600" cy="3733800"/>
          </a:xfrm>
        </p:spPr>
        <p:txBody>
          <a:bodyPr/>
          <a:lstStyle/>
          <a:p>
            <a:pPr lvl="1">
              <a:lnSpc>
                <a:spcPct val="90000"/>
              </a:lnSpc>
              <a:buFont typeface="Monotype Sorts" pitchFamily="-65" charset="2"/>
              <a:buNone/>
            </a:pPr>
            <a:r>
              <a:rPr lang="en-US" sz="2400" dirty="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dirty="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dirty="0" smtClean="0">
                <a:ea typeface="ＭＳ Ｐゴシック" pitchFamily="-65" charset="-128"/>
              </a:rPr>
              <a:t>		IEEE-SA Standards Boards Bylaws</a:t>
            </a:r>
          </a:p>
          <a:p>
            <a:pPr lvl="1">
              <a:lnSpc>
                <a:spcPct val="90000"/>
              </a:lnSpc>
              <a:buFont typeface="Monotype Sorts" pitchFamily="-65" charset="2"/>
              <a:buNone/>
            </a:pPr>
            <a:r>
              <a:rPr lang="en-US" sz="2100" dirty="0" smtClean="0">
                <a:ea typeface="ＭＳ Ｐゴシック" pitchFamily="-65" charset="-128"/>
              </a:rPr>
              <a:t>		</a:t>
            </a:r>
            <a:r>
              <a:rPr lang="en-US" sz="2100" i="1" dirty="0" smtClean="0">
                <a:ea typeface="ＭＳ Ｐゴシック" pitchFamily="-65" charset="-128"/>
              </a:rPr>
              <a:t>http://standards.ieee.org/guides/bylaws/sect6-7.html#6</a:t>
            </a:r>
          </a:p>
          <a:p>
            <a:pPr lvl="1">
              <a:lnSpc>
                <a:spcPct val="90000"/>
              </a:lnSpc>
              <a:buFont typeface="Monotype Sorts" pitchFamily="-65" charset="2"/>
              <a:buNone/>
            </a:pPr>
            <a:r>
              <a:rPr lang="en-GB" sz="2400" dirty="0" smtClean="0">
                <a:ea typeface="ＭＳ Ｐゴシック" pitchFamily="-65" charset="-128"/>
              </a:rPr>
              <a:t>		IEEE-SA Standards Board Operations Manual</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http://standards.ieee.org/guides/opman/sect6.html#6.3</a:t>
            </a:r>
            <a:endParaRPr lang="en-US" sz="2400" dirty="0" smtClean="0">
              <a:ea typeface="ＭＳ Ｐゴシック" pitchFamily="-65" charset="-128"/>
            </a:endParaRPr>
          </a:p>
          <a:p>
            <a:pPr lvl="1">
              <a:lnSpc>
                <a:spcPct val="90000"/>
              </a:lnSpc>
              <a:buFont typeface="Monotype Sorts" pitchFamily="-65" charset="2"/>
              <a:buNone/>
            </a:pPr>
            <a:r>
              <a:rPr lang="en-US" sz="2400" dirty="0" smtClean="0">
                <a:ea typeface="ＭＳ Ｐゴシック" pitchFamily="-65" charset="-128"/>
                <a:cs typeface="Times New Roman" pitchFamily="18" charset="0"/>
              </a:rPr>
              <a:t>	Material about the patent policy is available at</a:t>
            </a:r>
            <a:r>
              <a:rPr lang="en-US" sz="2400" dirty="0" smtClean="0">
                <a:ea typeface="ＭＳ Ｐゴシック" pitchFamily="-65" charset="-128"/>
              </a:rPr>
              <a:t> </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t>Slide #2</a:t>
            </a:r>
            <a:endParaRPr lang="en-US" dirty="0"/>
          </a:p>
        </p:txBody>
      </p:sp>
      <p:sp>
        <p:nvSpPr>
          <p:cNvPr id="10248" name="Rectangle 7"/>
          <p:cNvSpPr>
            <a:spLocks noChangeArrowheads="1"/>
          </p:cNvSpPr>
          <p:nvPr/>
        </p:nvSpPr>
        <p:spPr bwMode="auto">
          <a:xfrm>
            <a:off x="762000" y="5486400"/>
            <a:ext cx="6781800" cy="822325"/>
          </a:xfrm>
          <a:prstGeom prst="rect">
            <a:avLst/>
          </a:prstGeom>
          <a:noFill/>
          <a:ln w="9525">
            <a:noFill/>
            <a:miter lim="800000"/>
            <a:headEnd/>
            <a:tailEnd/>
          </a:ln>
        </p:spPr>
        <p:txBody>
          <a:bodyPr>
            <a:spAutoFit/>
          </a:bodyPr>
          <a:lstStyle/>
          <a:p>
            <a:pPr eaLnBrk="1" hangingPunct="1"/>
            <a:r>
              <a:rPr 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dirty="0">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 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026"/>
          <p:cNvSpPr>
            <a:spLocks noGrp="1" noChangeArrowheads="1"/>
          </p:cNvSpPr>
          <p:nvPr>
            <p:ph type="title" idx="4294967295"/>
          </p:nvPr>
        </p:nvSpPr>
        <p:spPr>
          <a:xfrm>
            <a:off x="228600" y="457200"/>
            <a:ext cx="8686800" cy="1066800"/>
          </a:xfrm>
        </p:spPr>
        <p:txBody>
          <a:bodyPr/>
          <a:lstStyle/>
          <a:p>
            <a:r>
              <a:rPr lang="en-US" dirty="0" smtClean="0"/>
              <a:t>Call for Potentially Essential Patents</a:t>
            </a:r>
          </a:p>
        </p:txBody>
      </p:sp>
      <p:sp>
        <p:nvSpPr>
          <p:cNvPr id="11270" name="Rectangle 1027"/>
          <p:cNvSpPr>
            <a:spLocks noGrp="1" noChangeArrowheads="1"/>
          </p:cNvSpPr>
          <p:nvPr>
            <p:ph type="body" idx="4294967295"/>
          </p:nvPr>
        </p:nvSpPr>
        <p:spPr>
          <a:xfrm>
            <a:off x="533400" y="1600200"/>
            <a:ext cx="8001000" cy="45720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ea typeface="ＭＳ Ｐゴシック" pitchFamily="-65" charset="-128"/>
              </a:rPr>
              <a:t>Either speak up now or</a:t>
            </a:r>
          </a:p>
          <a:p>
            <a:pPr lvl="1"/>
            <a:r>
              <a:rPr lang="en-US" sz="2000" dirty="0" smtClean="0">
                <a:ea typeface="ＭＳ Ｐゴシック" pitchFamily="-65" charset="-128"/>
              </a:rPr>
              <a:t>Provide the chair of this group with the identity of the holder(s) of any and all such claims as soon as possible or</a:t>
            </a:r>
          </a:p>
          <a:p>
            <a:pPr lvl="1"/>
            <a:r>
              <a:rPr lang="en-US" sz="2000" dirty="0" smtClean="0">
                <a:ea typeface="ＭＳ Ｐゴシック" pitchFamily="-65" charset="-128"/>
              </a:rPr>
              <a:t>Cause an LOA to be submitted</a:t>
            </a:r>
          </a:p>
        </p:txBody>
      </p:sp>
      <p:sp>
        <p:nvSpPr>
          <p:cNvPr id="11271" name="Text Box 1028"/>
          <p:cNvSpPr txBox="1">
            <a:spLocks noChangeArrowheads="1"/>
          </p:cNvSpPr>
          <p:nvPr/>
        </p:nvSpPr>
        <p:spPr bwMode="auto">
          <a:xfrm>
            <a:off x="7620000" y="6019800"/>
            <a:ext cx="952500" cy="369888"/>
          </a:xfrm>
          <a:prstGeom prst="rect">
            <a:avLst/>
          </a:prstGeom>
          <a:noFill/>
          <a:ln w="9525">
            <a:noFill/>
            <a:miter lim="800000"/>
            <a:headEnd/>
            <a:tailEnd/>
          </a:ln>
        </p:spPr>
        <p:txBody>
          <a:bodyPr>
            <a:spAutoFit/>
          </a:bodyPr>
          <a:lstStyle/>
          <a:p>
            <a:pPr eaLnBrk="1" hangingPunct="1"/>
            <a:r>
              <a:rPr lang="en-US" sz="1800" b="1" u="sng" dirty="0"/>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8</a:t>
            </a:fld>
            <a:endParaRPr lang="en-US"/>
          </a:p>
        </p:txBody>
      </p:sp>
      <p:sp>
        <p:nvSpPr>
          <p:cNvPr id="9" name="Date Placeholder 5"/>
          <p:cNvSpPr>
            <a:spLocks noGrp="1"/>
          </p:cNvSpPr>
          <p:nvPr>
            <p:ph type="dt" sz="quarter" idx="12"/>
          </p:nvPr>
        </p:nvSpPr>
        <p:spPr>
          <a:xfrm>
            <a:off x="609600" y="304800"/>
            <a:ext cx="1905000" cy="247650"/>
          </a:xfrm>
          <a:noFill/>
        </p:spPr>
        <p:txBody>
          <a:bodyPr/>
          <a:lstStyle/>
          <a:p>
            <a:r>
              <a:rPr lang="en-US" altLang="ko-KR" smtClean="0"/>
              <a:t>July 2011</a:t>
            </a:r>
            <a:endParaRPr lang="en-US" dirty="0"/>
          </a:p>
        </p:txBody>
      </p:sp>
      <p:sp>
        <p:nvSpPr>
          <p:cNvPr id="10" name="Footer Placeholder 3"/>
          <p:cNvSpPr>
            <a:spLocks noGrp="1"/>
          </p:cNvSpPr>
          <p:nvPr>
            <p:ph type="ftr" sz="quarter" idx="10"/>
          </p:nvPr>
        </p:nvSpPr>
        <p:spPr>
          <a:xfrm>
            <a:off x="6096000" y="6492875"/>
            <a:ext cx="2438400" cy="184666"/>
          </a:xfrm>
        </p:spPr>
        <p:txBody>
          <a:bodyPr/>
          <a:lstStyle/>
          <a:p>
            <a:r>
              <a:rPr lang="en-US" smtClean="0"/>
              <a:t>Sangsung Choi, 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609600"/>
            <a:ext cx="8458200" cy="762000"/>
          </a:xfrm>
        </p:spPr>
        <p:txBody>
          <a:bodyPr/>
          <a:lstStyle/>
          <a:p>
            <a:r>
              <a:rPr lang="en-US" sz="3600" dirty="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dirty="0">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solidFill>
                  <a:srgbClr val="000099"/>
                </a:solidFill>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solidFill>
                  <a:srgbClr val="000099"/>
                </a:solidFill>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solidFill>
                  <a:srgbClr val="000099"/>
                </a:solidFill>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solidFill>
                  <a:srgbClr val="000099"/>
                </a:solidFill>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dirty="0">
                <a:solidFill>
                  <a:srgbClr val="000099"/>
                </a:solidFill>
                <a:latin typeface="Arial" pitchFamily="34" charset="0"/>
              </a:rPr>
              <a:t>---------------------------------------------------------------   </a:t>
            </a:r>
            <a:endParaRPr lang="en-US" b="1" dirty="0">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See </a:t>
            </a:r>
            <a:r>
              <a:rPr lang="en-US" b="1" i="1" dirty="0">
                <a:solidFill>
                  <a:srgbClr val="000099"/>
                </a:solidFill>
                <a:latin typeface="Arial" pitchFamily="34" charset="0"/>
              </a:rPr>
              <a:t>IEEE-SA Standards Board Operations Manual</a:t>
            </a:r>
            <a:r>
              <a:rPr lang="en-US" b="1" dirty="0">
                <a:solidFill>
                  <a:srgbClr val="000099"/>
                </a:solidFill>
                <a:latin typeface="Arial" pitchFamily="34" charset="0"/>
              </a:rPr>
              <a:t>, clause 5.3.10 and </a:t>
            </a:r>
            <a:r>
              <a:rPr lang="en-GB" b="1" dirty="0">
                <a:solidFill>
                  <a:srgbClr val="000099"/>
                </a:solidFill>
                <a:latin typeface="Arial" pitchFamily="34" charset="0"/>
              </a:rPr>
              <a:t>“Promoting Competition and Innovation: What You Need to Know about the IEEE Standards Association's Antitrust and Competition Policy”</a:t>
            </a:r>
            <a:r>
              <a:rPr lang="en-US" b="1" dirty="0">
                <a:solidFill>
                  <a:srgbClr val="000099"/>
                </a:solidFill>
                <a:latin typeface="Arial" pitchFamily="34" charset="0"/>
              </a:rPr>
              <a:t> for more details.</a:t>
            </a:r>
          </a:p>
        </p:txBody>
      </p:sp>
      <p:sp>
        <p:nvSpPr>
          <p:cNvPr id="12296" name="Text Box 7"/>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t>Slide #4</a:t>
            </a:r>
            <a:endParaRPr lang="en-US" dirty="0"/>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9</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 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17394</TotalTime>
  <Words>740</Words>
  <Application>Microsoft Office PowerPoint</Application>
  <PresentationFormat>화면 슬라이드 쇼(4:3)</PresentationFormat>
  <Paragraphs>177</Paragraphs>
  <Slides>10</Slides>
  <Notes>6</Notes>
  <HiddenSlides>0</HiddenSlides>
  <MMClips>0</MMClips>
  <ScaleCrop>false</ScaleCrop>
  <HeadingPairs>
    <vt:vector size="4" baseType="variant">
      <vt:variant>
        <vt:lpstr>테마</vt:lpstr>
      </vt:variant>
      <vt:variant>
        <vt:i4>6</vt:i4>
      </vt:variant>
      <vt:variant>
        <vt:lpstr>슬라이드 제목</vt:lpstr>
      </vt:variant>
      <vt:variant>
        <vt:i4>10</vt:i4>
      </vt:variant>
    </vt:vector>
  </HeadingPairs>
  <TitlesOfParts>
    <vt:vector size="16" baseType="lpstr">
      <vt:lpstr>Default Design</vt:lpstr>
      <vt:lpstr>4_Custom Design</vt:lpstr>
      <vt:lpstr>Custom Design</vt:lpstr>
      <vt:lpstr>1_Custom Design</vt:lpstr>
      <vt:lpstr>2_Custom Design</vt:lpstr>
      <vt:lpstr>3_Custom Design</vt:lpstr>
      <vt:lpstr>슬라이드 1</vt:lpstr>
      <vt:lpstr>SG 4TV Status</vt:lpstr>
      <vt:lpstr>July 2011 SG 4TV Meeting Goals</vt:lpstr>
      <vt:lpstr>SG 4TV Meetings This Week</vt:lpstr>
      <vt:lpstr>Instructions for the WG Chair</vt:lpstr>
      <vt:lpstr>Participants, Patents, and Duty to Inform</vt:lpstr>
      <vt:lpstr>Patent Related Links</vt:lpstr>
      <vt:lpstr>Call for Potentially Essential Patents</vt:lpstr>
      <vt:lpstr>Other Guidelines for IEEE WG Meetings</vt:lpstr>
      <vt:lpstr>Future Plan/Timeline</vt:lpstr>
    </vt:vector>
  </TitlesOfParts>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833</cp:revision>
  <cp:lastPrinted>2000-03-07T00:55:37Z</cp:lastPrinted>
  <dcterms:created xsi:type="dcterms:W3CDTF">2008-07-14T18:46:05Z</dcterms:created>
  <dcterms:modified xsi:type="dcterms:W3CDTF">2011-07-20T01:30:55Z</dcterms:modified>
</cp:coreProperties>
</file>