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75" d="100"/>
          <a:sy n="75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802.15-11/0524r1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</a:t>
            </a:r>
            <a:r>
              <a:rPr lang="en-US" sz="2400" dirty="0" smtClean="0">
                <a:solidFill>
                  <a:srgbClr val="FF3300"/>
                </a:solidFill>
              </a:rPr>
              <a:t>Group (1/3)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312863"/>
            <a:ext cx="78486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Meeting was called to order at 8.15am on July 20 and finished at July 21 on </a:t>
            </a:r>
            <a:r>
              <a:rPr lang="en-US" altLang="ko-KR" sz="1800" dirty="0" smtClean="0">
                <a:ea typeface="굴림" charset="-127"/>
              </a:rPr>
              <a:t>12.25  </a:t>
            </a:r>
            <a:r>
              <a:rPr lang="en-US" altLang="ko-KR" sz="1800" dirty="0">
                <a:ea typeface="굴림" charset="-127"/>
              </a:rPr>
              <a:t>am</a:t>
            </a:r>
            <a:r>
              <a:rPr lang="en-US" altLang="ko-KR" sz="1800" dirty="0" smtClean="0">
                <a:ea typeface="굴림" charset="-127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3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27</a:t>
            </a:r>
            <a:endParaRPr lang="en-US" altLang="ko-KR" sz="6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Seven presentations have been made</a:t>
            </a: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Presentations on Wednesday AM1</a:t>
            </a:r>
          </a:p>
          <a:p>
            <a:pPr>
              <a:buFont typeface="Arial" pitchFamily="34" charset="0"/>
              <a:buChar char="•"/>
            </a:pPr>
            <a:endParaRPr lang="en-US" altLang="ko-KR" sz="600" dirty="0">
              <a:ea typeface="굴림" charset="-127"/>
            </a:endParaRPr>
          </a:p>
          <a:p>
            <a:r>
              <a:rPr lang="en-US" sz="1800" b="1" dirty="0"/>
              <a:t>   </a:t>
            </a:r>
            <a:r>
              <a:rPr lang="en-US" sz="1800" b="1" u="sng" dirty="0"/>
              <a:t>Contribution #1 </a:t>
            </a:r>
            <a:r>
              <a:rPr lang="en-US" sz="1800" dirty="0"/>
              <a:t>Thomas Kürner, TU </a:t>
            </a:r>
            <a:r>
              <a:rPr lang="en-US" sz="1800" dirty="0" err="1"/>
              <a:t>Braunschweig</a:t>
            </a:r>
            <a:r>
              <a:rPr lang="en-US" sz="1800" dirty="0"/>
              <a:t> (Germany), “Update on the    </a:t>
            </a:r>
          </a:p>
          <a:p>
            <a:r>
              <a:rPr lang="en-US" sz="1800" dirty="0"/>
              <a:t>   Status of WRC 2012 Preparation”; (Document </a:t>
            </a:r>
            <a:r>
              <a:rPr lang="en-US" sz="1800" b="1" dirty="0"/>
              <a:t>15-11-0462-00-0thz</a:t>
            </a:r>
            <a:r>
              <a:rPr lang="en-US" sz="1800" dirty="0"/>
              <a:t>)</a:t>
            </a:r>
          </a:p>
          <a:p>
            <a:endParaRPr lang="en-US" sz="600" b="1" u="sng" dirty="0"/>
          </a:p>
          <a:p>
            <a:r>
              <a:rPr lang="en-US" sz="1800" b="1" dirty="0"/>
              <a:t>   </a:t>
            </a:r>
            <a:r>
              <a:rPr lang="en-US" sz="1800" b="1" u="sng" dirty="0"/>
              <a:t>Contribution #2 </a:t>
            </a:r>
            <a:r>
              <a:rPr lang="en-US" sz="1800" dirty="0"/>
              <a:t>Iwao Hosako, NICT (Japan), “The road map of THz wireless </a:t>
            </a:r>
          </a:p>
          <a:p>
            <a:r>
              <a:rPr lang="en-US" sz="1800" dirty="0"/>
              <a:t>   communications systems for Japan”; (Document </a:t>
            </a:r>
            <a:r>
              <a:rPr lang="en-US" sz="1800" b="1" dirty="0"/>
              <a:t>15-11-0491-00-0thz</a:t>
            </a:r>
            <a:r>
              <a:rPr lang="en-US" sz="1800" dirty="0"/>
              <a:t>)</a:t>
            </a:r>
          </a:p>
          <a:p>
            <a:endParaRPr lang="de-DE" sz="600" dirty="0"/>
          </a:p>
          <a:p>
            <a:r>
              <a:rPr lang="en-US" sz="1800" b="1" dirty="0"/>
              <a:t>   </a:t>
            </a:r>
            <a:r>
              <a:rPr lang="en-US" sz="1800" b="1" u="sng" dirty="0"/>
              <a:t>Contribution #3 </a:t>
            </a:r>
            <a:r>
              <a:rPr lang="en-US" sz="1800" dirty="0"/>
              <a:t>Rick Roberts, Intel (USA), “Some Expectations for THz”,;   </a:t>
            </a:r>
          </a:p>
          <a:p>
            <a:r>
              <a:rPr lang="en-US" sz="1800" dirty="0"/>
              <a:t>   (Document </a:t>
            </a:r>
            <a:r>
              <a:rPr lang="en-US" sz="1800" b="1" dirty="0"/>
              <a:t>15-11-0498-00-0thz</a:t>
            </a:r>
            <a:r>
              <a:rPr lang="en-US" sz="1800" dirty="0"/>
              <a:t>)</a:t>
            </a:r>
            <a:endParaRPr lang="de-DE" sz="1800" dirty="0"/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Presentations on Thursday AM1</a:t>
            </a:r>
          </a:p>
          <a:p>
            <a:pPr>
              <a:buFont typeface="Arial" pitchFamily="34" charset="0"/>
              <a:buChar char="•"/>
              <a:defRPr/>
            </a:pPr>
            <a:endParaRPr lang="en-US" sz="6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#4 </a:t>
            </a:r>
            <a:r>
              <a:rPr lang="en-US" sz="1800" dirty="0" err="1" smtClean="0">
                <a:latin typeface="+mj-lt"/>
              </a:rPr>
              <a:t>Sanggeun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Jeon</a:t>
            </a:r>
            <a:r>
              <a:rPr lang="en-US" sz="1800" dirty="0" smtClean="0">
                <a:latin typeface="+mj-lt"/>
              </a:rPr>
              <a:t>, Korea University (Korea), “Updates on THz </a:t>
            </a:r>
            <a:r>
              <a:rPr lang="en-US" sz="1800" dirty="0" err="1" smtClean="0">
                <a:latin typeface="+mj-lt"/>
              </a:rPr>
              <a:t>amplifiiers</a:t>
            </a:r>
            <a:r>
              <a:rPr lang="en-US" sz="1800" dirty="0" smtClean="0">
                <a:latin typeface="+mj-lt"/>
              </a:rPr>
              <a:t> and Transceiver  Architecture”; (Document </a:t>
            </a:r>
            <a:r>
              <a:rPr lang="en-US" sz="1800" b="1" dirty="0" smtClean="0">
                <a:latin typeface="+mj-lt"/>
              </a:rPr>
              <a:t>15-11-0518-01-0thz</a:t>
            </a:r>
            <a:r>
              <a:rPr lang="en-US" sz="1800" dirty="0" smtClean="0">
                <a:latin typeface="+mj-lt"/>
              </a:rPr>
              <a:t>)</a:t>
            </a:r>
          </a:p>
          <a:p>
            <a:pPr>
              <a:buFontTx/>
              <a:buNone/>
              <a:defRPr/>
            </a:pPr>
            <a:endParaRPr lang="de-DE" sz="6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#5 </a:t>
            </a:r>
            <a:r>
              <a:rPr lang="en-US" sz="1800" dirty="0" smtClean="0">
                <a:latin typeface="+mj-lt"/>
              </a:rPr>
              <a:t>Stephen Sarkozy, Northrop </a:t>
            </a:r>
            <a:r>
              <a:rPr lang="en-US" sz="1800" dirty="0" smtClean="0">
                <a:latin typeface="+mj-lt"/>
              </a:rPr>
              <a:t>Grumman </a:t>
            </a:r>
            <a:r>
              <a:rPr lang="en-US" sz="1800" dirty="0" smtClean="0">
                <a:latin typeface="+mj-lt"/>
              </a:rPr>
              <a:t>(USA), “With </a:t>
            </a:r>
            <a:r>
              <a:rPr lang="en-US" sz="1800" dirty="0" err="1" smtClean="0">
                <a:latin typeface="+mj-lt"/>
              </a:rPr>
              <a:t>InP</a:t>
            </a:r>
            <a:r>
              <a:rPr lang="en-US" sz="1800" dirty="0" smtClean="0">
                <a:latin typeface="+mj-lt"/>
              </a:rPr>
              <a:t> HEMT, THz Dreams are Taking on a More Solid State”; (Document </a:t>
            </a:r>
            <a:r>
              <a:rPr lang="en-US" sz="1800" b="1" dirty="0" smtClean="0">
                <a:latin typeface="+mj-lt"/>
              </a:rPr>
              <a:t>15-11-0476-00-0thz</a:t>
            </a:r>
            <a:r>
              <a:rPr lang="en-US" sz="1800" dirty="0" smtClean="0">
                <a:latin typeface="+mj-lt"/>
              </a:rPr>
              <a:t>)</a:t>
            </a:r>
          </a:p>
          <a:p>
            <a:pPr>
              <a:buFontTx/>
              <a:buNone/>
              <a:defRPr/>
            </a:pPr>
            <a:endParaRPr lang="en-US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Presentations on Thursday AM1</a:t>
            </a:r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#6 </a:t>
            </a:r>
            <a:r>
              <a:rPr lang="en-US" sz="1800" dirty="0" err="1" smtClean="0">
                <a:latin typeface="+mj-lt"/>
              </a:rPr>
              <a:t>Xianfeng</a:t>
            </a:r>
            <a:r>
              <a:rPr lang="en-US" sz="1800" dirty="0" smtClean="0">
                <a:latin typeface="+mj-lt"/>
              </a:rPr>
              <a:t> Duan, UCLA (USA), “Approaching Terahertz Transistors with </a:t>
            </a:r>
            <a:r>
              <a:rPr lang="en-US" sz="1800" dirty="0" err="1" smtClean="0">
                <a:latin typeface="+mj-lt"/>
              </a:rPr>
              <a:t>Graphene</a:t>
            </a:r>
            <a:r>
              <a:rPr lang="en-US" sz="1800" dirty="0" smtClean="0">
                <a:latin typeface="+mj-lt"/>
              </a:rPr>
              <a:t>”; (Document </a:t>
            </a:r>
            <a:r>
              <a:rPr lang="en-US" sz="1800" b="1" dirty="0" smtClean="0">
                <a:latin typeface="+mj-lt"/>
              </a:rPr>
              <a:t>15-11-0463-00-0thz</a:t>
            </a:r>
            <a:r>
              <a:rPr lang="en-US" sz="1800" dirty="0" smtClean="0">
                <a:latin typeface="+mj-lt"/>
              </a:rPr>
              <a:t>)</a:t>
            </a:r>
          </a:p>
          <a:p>
            <a:pPr>
              <a:buFontTx/>
              <a:buNone/>
              <a:defRPr/>
            </a:pPr>
            <a:endParaRPr lang="de-DE" sz="60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r>
              <a:rPr lang="en-US" sz="1800" b="1" u="sng" dirty="0" smtClean="0">
                <a:latin typeface="+mj-lt"/>
              </a:rPr>
              <a:t>Contribution #7 </a:t>
            </a:r>
            <a:r>
              <a:rPr lang="en-US" sz="1800" dirty="0" smtClean="0">
                <a:latin typeface="+mj-lt"/>
              </a:rPr>
              <a:t>Sebastian Priebe, TU </a:t>
            </a:r>
            <a:r>
              <a:rPr lang="en-US" sz="1800" dirty="0" err="1" smtClean="0">
                <a:latin typeface="+mj-lt"/>
              </a:rPr>
              <a:t>Braunschweig</a:t>
            </a:r>
            <a:r>
              <a:rPr lang="en-US" sz="1800" dirty="0" smtClean="0">
                <a:latin typeface="+mj-lt"/>
              </a:rPr>
              <a:t> (Germany), “Stochastic Modeling of Scattered Multipath Clusters in THz”; (Document </a:t>
            </a:r>
            <a:r>
              <a:rPr lang="en-US" sz="1800" b="1" dirty="0" smtClean="0">
                <a:latin typeface="+mj-lt"/>
              </a:rPr>
              <a:t>15-11-0474-00-0thz</a:t>
            </a:r>
            <a:r>
              <a:rPr lang="en-US" sz="1800" dirty="0" smtClean="0">
                <a:latin typeface="+mj-lt"/>
              </a:rPr>
              <a:t>)</a:t>
            </a: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Group </a:t>
            </a:r>
            <a:r>
              <a:rPr lang="en-US" sz="2400" dirty="0" smtClean="0">
                <a:solidFill>
                  <a:srgbClr val="FF3300"/>
                </a:solidFill>
              </a:rPr>
              <a:t>(2/3)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IG </a:t>
            </a:r>
            <a:r>
              <a:rPr lang="de-DE" sz="1800" dirty="0" err="1" smtClean="0">
                <a:latin typeface="+mj-lt"/>
              </a:rPr>
              <a:t>THz</a:t>
            </a:r>
            <a:r>
              <a:rPr lang="de-DE" sz="1800" dirty="0" smtClean="0">
                <a:latin typeface="+mj-lt"/>
              </a:rPr>
              <a:t> will </a:t>
            </a:r>
            <a:r>
              <a:rPr lang="de-DE" sz="1800" dirty="0" err="1" smtClean="0">
                <a:latin typeface="+mj-lt"/>
              </a:rPr>
              <a:t>have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smtClean="0">
                <a:latin typeface="+mj-lt"/>
              </a:rPr>
              <a:t>a </a:t>
            </a:r>
            <a:r>
              <a:rPr lang="de-DE" sz="1800" dirty="0" err="1" smtClean="0">
                <a:latin typeface="+mj-lt"/>
              </a:rPr>
              <a:t>living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document</a:t>
            </a:r>
            <a:r>
              <a:rPr lang="de-DE" sz="1800" dirty="0" smtClean="0">
                <a:latin typeface="+mj-lt"/>
              </a:rPr>
              <a:t> on „</a:t>
            </a:r>
            <a:r>
              <a:rPr lang="de-DE" sz="1800" dirty="0" err="1" smtClean="0">
                <a:latin typeface="+mj-lt"/>
              </a:rPr>
              <a:t>Requirements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for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THz</a:t>
            </a:r>
            <a:r>
              <a:rPr lang="de-DE" sz="1800" dirty="0" smtClean="0">
                <a:latin typeface="+mj-lt"/>
              </a:rPr>
              <a:t> Communications“ </a:t>
            </a:r>
            <a:r>
              <a:rPr lang="de-DE" sz="1800" dirty="0" err="1" smtClean="0">
                <a:latin typeface="+mj-lt"/>
              </a:rPr>
              <a:t>edited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by</a:t>
            </a:r>
            <a:r>
              <a:rPr lang="de-DE" sz="1800" dirty="0" smtClean="0">
                <a:latin typeface="+mj-lt"/>
              </a:rPr>
              <a:t> Rick Roberts </a:t>
            </a:r>
            <a:r>
              <a:rPr lang="de-DE" sz="1800" dirty="0" err="1" smtClean="0">
                <a:latin typeface="+mj-lt"/>
              </a:rPr>
              <a:t>accepted</a:t>
            </a:r>
            <a:r>
              <a:rPr lang="de-DE" sz="1800" dirty="0" smtClean="0">
                <a:latin typeface="+mj-lt"/>
              </a:rPr>
              <a:t> in a </a:t>
            </a:r>
            <a:r>
              <a:rPr lang="de-DE" sz="1800" dirty="0" err="1" smtClean="0">
                <a:latin typeface="+mj-lt"/>
              </a:rPr>
              <a:t>straw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poll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by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unananimous</a:t>
            </a:r>
            <a:r>
              <a:rPr lang="de-DE" sz="1800" dirty="0" smtClean="0">
                <a:latin typeface="+mj-lt"/>
              </a:rPr>
              <a:t>   </a:t>
            </a:r>
            <a:r>
              <a:rPr lang="de-DE" sz="1800" dirty="0" err="1" smtClean="0">
                <a:latin typeface="+mj-lt"/>
              </a:rPr>
              <a:t>vote</a:t>
            </a:r>
            <a:r>
              <a:rPr lang="de-DE" sz="1800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DE" sz="1800" dirty="0" smtClean="0">
                <a:latin typeface="+mj-lt"/>
              </a:rPr>
              <a:t>Web </a:t>
            </a:r>
            <a:r>
              <a:rPr lang="de-DE" sz="1800" dirty="0" err="1" smtClean="0">
                <a:latin typeface="+mj-lt"/>
              </a:rPr>
              <a:t>page</a:t>
            </a:r>
            <a:r>
              <a:rPr lang="de-DE" sz="1800" dirty="0" smtClean="0">
                <a:latin typeface="+mj-lt"/>
              </a:rPr>
              <a:t> will </a:t>
            </a:r>
            <a:r>
              <a:rPr lang="de-DE" sz="1800" dirty="0" err="1" smtClean="0">
                <a:latin typeface="+mj-lt"/>
              </a:rPr>
              <a:t>be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updated</a:t>
            </a:r>
            <a:r>
              <a:rPr lang="de-DE" sz="1800" dirty="0" smtClean="0"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  <a:defRPr/>
            </a:pPr>
            <a:endParaRPr lang="de-DE" sz="1800" dirty="0" smtClean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e-DE" sz="1800" dirty="0" err="1" smtClean="0">
                <a:latin typeface="+mj-lt"/>
              </a:rPr>
              <a:t>At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the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upcoming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plenary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meeting</a:t>
            </a:r>
            <a:r>
              <a:rPr lang="de-DE" sz="1800" dirty="0" smtClean="0">
                <a:latin typeface="+mj-lt"/>
              </a:rPr>
              <a:t> a „Call </a:t>
            </a:r>
            <a:r>
              <a:rPr lang="de-DE" sz="1800" dirty="0" err="1" smtClean="0">
                <a:latin typeface="+mj-lt"/>
              </a:rPr>
              <a:t>for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Applications</a:t>
            </a:r>
            <a:r>
              <a:rPr lang="de-DE" sz="1800" dirty="0" smtClean="0">
                <a:latin typeface="+mj-lt"/>
              </a:rPr>
              <a:t>“ </a:t>
            </a:r>
            <a:r>
              <a:rPr lang="de-DE" sz="1800" dirty="0" smtClean="0">
                <a:latin typeface="+mj-lt"/>
              </a:rPr>
              <a:t>will </a:t>
            </a:r>
            <a:r>
              <a:rPr lang="de-DE" sz="1800" dirty="0" err="1" smtClean="0">
                <a:latin typeface="+mj-lt"/>
              </a:rPr>
              <a:t>be</a:t>
            </a:r>
            <a:r>
              <a:rPr lang="de-DE" sz="1800" dirty="0" smtClean="0">
                <a:latin typeface="+mj-lt"/>
              </a:rPr>
              <a:t> </a:t>
            </a:r>
            <a:r>
              <a:rPr lang="de-DE" sz="1800" dirty="0" err="1" smtClean="0">
                <a:latin typeface="+mj-lt"/>
              </a:rPr>
              <a:t>prepared</a:t>
            </a:r>
            <a:r>
              <a:rPr lang="de-DE" sz="1800" dirty="0" smtClean="0">
                <a:latin typeface="+mj-lt"/>
              </a:rPr>
              <a:t>. </a:t>
            </a: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2011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065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report for IG THz Group </a:t>
            </a:r>
            <a:r>
              <a:rPr lang="en-US" sz="2400" dirty="0" smtClean="0">
                <a:solidFill>
                  <a:srgbClr val="FF3300"/>
                </a:solidFill>
              </a:rPr>
              <a:t>(3/3)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0</TotalTime>
  <Words>232</Words>
  <Application>Microsoft Office PowerPoint</Application>
  <PresentationFormat>Bildschirmpräsentation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IEEE-P802_15</vt:lpstr>
      <vt:lpstr>Folie 1</vt:lpstr>
      <vt:lpstr>Folie 2</vt:lpstr>
      <vt:lpstr>Folie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subject/>
  <dc:creator>Richard D Roberts</dc:creator>
  <cp:keywords/>
  <dc:description>802.15-08/0060r1</dc:description>
  <cp:lastModifiedBy>Thomas Kürner</cp:lastModifiedBy>
  <cp:revision>70</cp:revision>
  <cp:lastPrinted>1998-02-10T13:28:06Z</cp:lastPrinted>
  <dcterms:created xsi:type="dcterms:W3CDTF">2007-10-22T16:21:18Z</dcterms:created>
  <dcterms:modified xsi:type="dcterms:W3CDTF">2011-07-22T01:50:24Z</dcterms:modified>
</cp:coreProperties>
</file>