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8" r:id="rId2"/>
    <p:sldId id="259" r:id="rId3"/>
    <p:sldId id="260" r:id="rId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07" autoAdjust="0"/>
  </p:normalViewPr>
  <p:slideViewPr>
    <p:cSldViewPr>
      <p:cViewPr varScale="1">
        <p:scale>
          <a:sx n="75" d="100"/>
          <a:sy n="75" d="100"/>
        </p:scale>
        <p:origin x="-3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820" y="-10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pPr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pPr>
              <a:defRPr/>
            </a:pPr>
            <a:r>
              <a:rPr lang="en-US"/>
              <a:t>Page </a:t>
            </a:r>
            <a:fld id="{A1E43BA5-155C-4332-B647-7F190B1C3A9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&lt;month year&gt;</a:t>
            </a:r>
          </a:p>
        </p:txBody>
      </p:sp>
      <p:sp>
        <p:nvSpPr>
          <p:cNvPr id="1536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653F7E22-F541-4087-8CD9-D474737C85A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B0BD004-B578-49C0-8E55-0507DA7CEF4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59AED08-EA53-4400-AAE2-9E74F224666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A125B9-707B-41D3-862C-97519BDEA1C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3E7FB-C434-4E6B-BCB6-607121E9F24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28038F4-45BC-4CA2-9B04-8CF73910CB9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C8D3CB9-874E-4297-8E15-8845077710D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4153504-61E0-48DD-83E5-56F90A42EA1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D3FF29-8600-4811-AC54-D1033E78834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2B9BDED-FF25-4155-B9D1-C6B1A2BAA7E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C8F87A-E25A-4704-ACE0-92709774AA1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7825"/>
            <a:ext cx="16002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pPr>
              <a:defRPr/>
            </a:pPr>
            <a:r>
              <a:rPr lang="en-US"/>
              <a:t>March 2011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Thomas Kürner, TU </a:t>
            </a:r>
            <a:r>
              <a:rPr lang="en-US" err="1"/>
              <a:t>Braunschweig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3B0A6B9-CBC9-4452-A528-EDA03FE425A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657600" y="393700"/>
            <a:ext cx="4800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lvl="4" algn="r">
              <a:defRPr/>
            </a:pPr>
            <a:r>
              <a:rPr lang="en-US" sz="1400" b="1" dirty="0"/>
              <a:t>doc.: IEEE </a:t>
            </a:r>
            <a:r>
              <a:rPr lang="en-US" sz="1400" b="1" dirty="0" smtClean="0"/>
              <a:t>802.15-11/0524</a:t>
            </a:r>
            <a:endParaRPr lang="en-US" sz="14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2011</a:t>
            </a:r>
          </a:p>
        </p:txBody>
      </p:sp>
      <p:sp>
        <p:nvSpPr>
          <p:cNvPr id="13315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94E8BB-86A0-4C5E-AE22-42A6B8932ED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6" name="Fußzeilenplatzhalt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Thomas Kürner, TU Braunschweig</a:t>
            </a: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1219200" y="762000"/>
            <a:ext cx="70655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3300"/>
                </a:solidFill>
              </a:rPr>
              <a:t>Closing Plenary Meeting report for IG THz </a:t>
            </a:r>
            <a:r>
              <a:rPr lang="en-US" sz="2400" dirty="0" smtClean="0">
                <a:solidFill>
                  <a:srgbClr val="FF3300"/>
                </a:solidFill>
              </a:rPr>
              <a:t>Group (1/3)</a:t>
            </a:r>
            <a:endParaRPr lang="en-US" sz="2400" dirty="0">
              <a:solidFill>
                <a:srgbClr val="FF3300"/>
              </a:solidFill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685800" y="1312863"/>
            <a:ext cx="7848600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sz="1800" dirty="0">
                <a:ea typeface="굴림" charset="-127"/>
              </a:rPr>
              <a:t> Meeting was called to order at 8.15am on July 20 and finished at July 21 on </a:t>
            </a:r>
            <a:r>
              <a:rPr lang="en-US" altLang="ko-KR" sz="1800" dirty="0" smtClean="0">
                <a:ea typeface="굴림" charset="-127"/>
              </a:rPr>
              <a:t>12.25  </a:t>
            </a:r>
            <a:r>
              <a:rPr lang="en-US" altLang="ko-KR" sz="1800" dirty="0">
                <a:ea typeface="굴림" charset="-127"/>
              </a:rPr>
              <a:t>am</a:t>
            </a:r>
            <a:r>
              <a:rPr lang="en-US" altLang="ko-KR" sz="1800" dirty="0" smtClean="0">
                <a:ea typeface="굴림" charset="-127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1800" dirty="0" smtClean="0">
                <a:ea typeface="굴림" charset="-127"/>
              </a:rPr>
              <a:t> Number of meetings: 3</a:t>
            </a:r>
            <a:endParaRPr lang="en-US" altLang="ko-KR" sz="1800" dirty="0">
              <a:ea typeface="굴림" charset="-127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sz="1800" dirty="0">
                <a:ea typeface="굴림" charset="-127"/>
              </a:rPr>
              <a:t> </a:t>
            </a:r>
            <a:r>
              <a:rPr lang="en-US" altLang="ko-KR" sz="1800" dirty="0" smtClean="0">
                <a:ea typeface="굴림" charset="-127"/>
              </a:rPr>
              <a:t>Total number </a:t>
            </a:r>
            <a:r>
              <a:rPr lang="en-US" altLang="ko-KR" sz="1800" dirty="0">
                <a:ea typeface="굴림" charset="-127"/>
              </a:rPr>
              <a:t>of </a:t>
            </a:r>
            <a:r>
              <a:rPr lang="en-US" altLang="ko-KR" sz="1800" dirty="0" smtClean="0">
                <a:ea typeface="굴림" charset="-127"/>
              </a:rPr>
              <a:t>attendees 27</a:t>
            </a:r>
            <a:endParaRPr lang="en-US" altLang="ko-KR" sz="600" dirty="0">
              <a:ea typeface="굴림" charset="-127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sz="1800" dirty="0">
                <a:ea typeface="굴림" charset="-127"/>
              </a:rPr>
              <a:t> Seven presentations have been made</a:t>
            </a:r>
          </a:p>
          <a:p>
            <a:pPr>
              <a:buFont typeface="Arial" pitchFamily="34" charset="0"/>
              <a:buChar char="•"/>
            </a:pPr>
            <a:endParaRPr lang="en-US" altLang="ko-KR" sz="1800" dirty="0">
              <a:ea typeface="굴림" charset="-127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sz="1800" dirty="0">
                <a:ea typeface="굴림" charset="-127"/>
              </a:rPr>
              <a:t> Presentations on Wednesday AM1</a:t>
            </a:r>
          </a:p>
          <a:p>
            <a:pPr>
              <a:buFont typeface="Arial" pitchFamily="34" charset="0"/>
              <a:buChar char="•"/>
            </a:pPr>
            <a:endParaRPr lang="en-US" altLang="ko-KR" sz="600" dirty="0">
              <a:ea typeface="굴림" charset="-127"/>
            </a:endParaRPr>
          </a:p>
          <a:p>
            <a:r>
              <a:rPr lang="en-US" sz="1800" b="1" dirty="0"/>
              <a:t>   </a:t>
            </a:r>
            <a:r>
              <a:rPr lang="en-US" sz="1800" b="1" u="sng" dirty="0"/>
              <a:t>Contribution #1 </a:t>
            </a:r>
            <a:r>
              <a:rPr lang="en-US" sz="1800" dirty="0"/>
              <a:t>Thomas Kürner, TU </a:t>
            </a:r>
            <a:r>
              <a:rPr lang="en-US" sz="1800" dirty="0" err="1"/>
              <a:t>Braunschweig</a:t>
            </a:r>
            <a:r>
              <a:rPr lang="en-US" sz="1800" dirty="0"/>
              <a:t> (Germany), “Update on the    </a:t>
            </a:r>
          </a:p>
          <a:p>
            <a:r>
              <a:rPr lang="en-US" sz="1800" dirty="0"/>
              <a:t>   Status of WRC 2012 Preparation”; (Document </a:t>
            </a:r>
            <a:r>
              <a:rPr lang="en-US" sz="1800" b="1" dirty="0"/>
              <a:t>15-11-0462-00-0thz</a:t>
            </a:r>
            <a:r>
              <a:rPr lang="en-US" sz="1800" dirty="0"/>
              <a:t>)</a:t>
            </a:r>
          </a:p>
          <a:p>
            <a:endParaRPr lang="en-US" sz="600" b="1" u="sng" dirty="0"/>
          </a:p>
          <a:p>
            <a:r>
              <a:rPr lang="en-US" sz="1800" b="1" dirty="0"/>
              <a:t>   </a:t>
            </a:r>
            <a:r>
              <a:rPr lang="en-US" sz="1800" b="1" u="sng" dirty="0"/>
              <a:t>Contribution #2 </a:t>
            </a:r>
            <a:r>
              <a:rPr lang="en-US" sz="1800" dirty="0"/>
              <a:t>Iwao Hosako, NICT (Japan), “The road map of THz wireless </a:t>
            </a:r>
          </a:p>
          <a:p>
            <a:r>
              <a:rPr lang="en-US" sz="1800" dirty="0"/>
              <a:t>   communications systems for Japan”; (Document </a:t>
            </a:r>
            <a:r>
              <a:rPr lang="en-US" sz="1800" b="1" dirty="0"/>
              <a:t>15-11-0491-00-0thz</a:t>
            </a:r>
            <a:r>
              <a:rPr lang="en-US" sz="1800" dirty="0"/>
              <a:t>)</a:t>
            </a:r>
          </a:p>
          <a:p>
            <a:endParaRPr lang="de-DE" sz="600" dirty="0"/>
          </a:p>
          <a:p>
            <a:r>
              <a:rPr lang="en-US" sz="1800" b="1" dirty="0"/>
              <a:t>   </a:t>
            </a:r>
            <a:r>
              <a:rPr lang="en-US" sz="1800" b="1" u="sng" dirty="0"/>
              <a:t>Contribution #3 </a:t>
            </a:r>
            <a:r>
              <a:rPr lang="en-US" sz="1800" dirty="0"/>
              <a:t>Rick Roberts, Intel (USA), “Some Expectations for THz”,;   </a:t>
            </a:r>
          </a:p>
          <a:p>
            <a:r>
              <a:rPr lang="en-US" sz="1800" dirty="0"/>
              <a:t>   (Document </a:t>
            </a:r>
            <a:r>
              <a:rPr lang="en-US" sz="1800" b="1" dirty="0"/>
              <a:t>15-11-0498-00-0thz</a:t>
            </a:r>
            <a:r>
              <a:rPr lang="en-US" sz="1800" dirty="0"/>
              <a:t>)</a:t>
            </a:r>
            <a:endParaRPr lang="de-DE" sz="1800" dirty="0"/>
          </a:p>
          <a:p>
            <a:pPr>
              <a:buFont typeface="Arial" pitchFamily="34" charset="0"/>
              <a:buChar char="•"/>
            </a:pPr>
            <a:endParaRPr lang="en-US" altLang="ko-KR" sz="1800" dirty="0">
              <a:ea typeface="굴림" charset="-127"/>
            </a:endParaRPr>
          </a:p>
          <a:p>
            <a:pPr>
              <a:buFont typeface="Arial" pitchFamily="34" charset="0"/>
              <a:buChar char="•"/>
            </a:pPr>
            <a:endParaRPr lang="en-US" altLang="ko-KR" sz="1800" dirty="0">
              <a:ea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Inhaltsplatzhalter 14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1800" dirty="0" smtClean="0">
                <a:latin typeface="+mj-lt"/>
              </a:rPr>
              <a:t>Presentations on Thursday AM1</a:t>
            </a:r>
          </a:p>
          <a:p>
            <a:pPr>
              <a:buFont typeface="Arial" pitchFamily="34" charset="0"/>
              <a:buChar char="•"/>
              <a:defRPr/>
            </a:pPr>
            <a:endParaRPr lang="en-US" sz="600" dirty="0" smtClean="0">
              <a:latin typeface="+mj-lt"/>
            </a:endParaRPr>
          </a:p>
          <a:p>
            <a:pPr>
              <a:buFontTx/>
              <a:buNone/>
              <a:defRPr/>
            </a:pPr>
            <a:r>
              <a:rPr lang="en-US" sz="1800" b="1" dirty="0" smtClean="0">
                <a:latin typeface="+mj-lt"/>
              </a:rPr>
              <a:t>	</a:t>
            </a:r>
            <a:r>
              <a:rPr lang="en-US" sz="1800" b="1" u="sng" dirty="0" smtClean="0">
                <a:latin typeface="+mj-lt"/>
              </a:rPr>
              <a:t>Contribution #4 </a:t>
            </a:r>
            <a:r>
              <a:rPr lang="en-US" sz="1800" dirty="0" err="1" smtClean="0">
                <a:latin typeface="+mj-lt"/>
              </a:rPr>
              <a:t>Sanggeun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Jeon</a:t>
            </a:r>
            <a:r>
              <a:rPr lang="en-US" sz="1800" dirty="0" smtClean="0">
                <a:latin typeface="+mj-lt"/>
              </a:rPr>
              <a:t>, Korea University (Korea), “Updates on THz </a:t>
            </a:r>
            <a:r>
              <a:rPr lang="en-US" sz="1800" dirty="0" err="1" smtClean="0">
                <a:latin typeface="+mj-lt"/>
              </a:rPr>
              <a:t>amplifiiers</a:t>
            </a:r>
            <a:r>
              <a:rPr lang="en-US" sz="1800" dirty="0" smtClean="0">
                <a:latin typeface="+mj-lt"/>
              </a:rPr>
              <a:t> and Transceiver  Architecture”; (Document </a:t>
            </a:r>
            <a:r>
              <a:rPr lang="en-US" sz="1800" b="1" dirty="0" smtClean="0">
                <a:latin typeface="+mj-lt"/>
              </a:rPr>
              <a:t>15-11-0518-01-0thz</a:t>
            </a:r>
            <a:r>
              <a:rPr lang="en-US" sz="1800" dirty="0" smtClean="0">
                <a:latin typeface="+mj-lt"/>
              </a:rPr>
              <a:t>)</a:t>
            </a:r>
          </a:p>
          <a:p>
            <a:pPr>
              <a:buFontTx/>
              <a:buNone/>
              <a:defRPr/>
            </a:pPr>
            <a:endParaRPr lang="de-DE" sz="600" dirty="0" smtClean="0">
              <a:latin typeface="+mj-lt"/>
            </a:endParaRPr>
          </a:p>
          <a:p>
            <a:pPr>
              <a:buFontTx/>
              <a:buNone/>
              <a:defRPr/>
            </a:pPr>
            <a:r>
              <a:rPr lang="en-US" sz="1800" b="1" dirty="0" smtClean="0">
                <a:latin typeface="+mj-lt"/>
              </a:rPr>
              <a:t>	</a:t>
            </a:r>
            <a:r>
              <a:rPr lang="en-US" sz="1800" b="1" u="sng" dirty="0" smtClean="0">
                <a:latin typeface="+mj-lt"/>
              </a:rPr>
              <a:t>Contribution #5 </a:t>
            </a:r>
            <a:r>
              <a:rPr lang="en-US" sz="1800" dirty="0" smtClean="0">
                <a:latin typeface="+mj-lt"/>
              </a:rPr>
              <a:t>Stephen Sarkozy, Northrop Gunman (USA), “With </a:t>
            </a:r>
            <a:r>
              <a:rPr lang="en-US" sz="1800" dirty="0" err="1" smtClean="0">
                <a:latin typeface="+mj-lt"/>
              </a:rPr>
              <a:t>InP</a:t>
            </a:r>
            <a:r>
              <a:rPr lang="en-US" sz="1800" dirty="0" smtClean="0">
                <a:latin typeface="+mj-lt"/>
              </a:rPr>
              <a:t> HEMT, THz Dreams are Taking on a More Solid State”; (Document </a:t>
            </a:r>
            <a:r>
              <a:rPr lang="en-US" sz="1800" b="1" dirty="0" smtClean="0">
                <a:latin typeface="+mj-lt"/>
              </a:rPr>
              <a:t>15-11-0476-00-0thz</a:t>
            </a:r>
            <a:r>
              <a:rPr lang="en-US" sz="1800" dirty="0" smtClean="0">
                <a:latin typeface="+mj-lt"/>
              </a:rPr>
              <a:t>)</a:t>
            </a:r>
          </a:p>
          <a:p>
            <a:pPr>
              <a:buFontTx/>
              <a:buNone/>
              <a:defRPr/>
            </a:pPr>
            <a:endParaRPr lang="en-US" sz="1800" dirty="0" smtClean="0">
              <a:latin typeface="+mj-lt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800" dirty="0" smtClean="0">
                <a:solidFill>
                  <a:srgbClr val="000000"/>
                </a:solidFill>
                <a:latin typeface="Times New Roman"/>
              </a:rPr>
              <a:t>Presentations on Thursday AM1</a:t>
            </a:r>
          </a:p>
          <a:p>
            <a:pPr>
              <a:buFont typeface="Arial" pitchFamily="34" charset="0"/>
              <a:buChar char="•"/>
              <a:defRPr/>
            </a:pPr>
            <a:endParaRPr lang="de-DE" sz="600" dirty="0" smtClean="0">
              <a:latin typeface="+mj-lt"/>
            </a:endParaRPr>
          </a:p>
          <a:p>
            <a:pPr>
              <a:buFontTx/>
              <a:buNone/>
              <a:defRPr/>
            </a:pPr>
            <a:r>
              <a:rPr lang="en-US" sz="1800" b="1" dirty="0" smtClean="0">
                <a:latin typeface="+mj-lt"/>
              </a:rPr>
              <a:t>	</a:t>
            </a:r>
            <a:r>
              <a:rPr lang="en-US" sz="1800" b="1" u="sng" dirty="0" smtClean="0">
                <a:latin typeface="+mj-lt"/>
              </a:rPr>
              <a:t>Contribution #6 </a:t>
            </a:r>
            <a:r>
              <a:rPr lang="en-US" sz="1800" dirty="0" err="1" smtClean="0">
                <a:latin typeface="+mj-lt"/>
              </a:rPr>
              <a:t>Xianfeng</a:t>
            </a:r>
            <a:r>
              <a:rPr lang="en-US" sz="1800" dirty="0" smtClean="0">
                <a:latin typeface="+mj-lt"/>
              </a:rPr>
              <a:t> Duan, UCLA (USA), “Approaching Terahertz Transistors with </a:t>
            </a:r>
            <a:r>
              <a:rPr lang="en-US" sz="1800" dirty="0" err="1" smtClean="0">
                <a:latin typeface="+mj-lt"/>
              </a:rPr>
              <a:t>Graphene</a:t>
            </a:r>
            <a:r>
              <a:rPr lang="en-US" sz="1800" dirty="0" smtClean="0">
                <a:latin typeface="+mj-lt"/>
              </a:rPr>
              <a:t>”; (Document </a:t>
            </a:r>
            <a:r>
              <a:rPr lang="en-US" sz="1800" b="1" dirty="0" smtClean="0">
                <a:latin typeface="+mj-lt"/>
              </a:rPr>
              <a:t>15-11-0463-00-0thz</a:t>
            </a:r>
            <a:r>
              <a:rPr lang="en-US" sz="1800" dirty="0" smtClean="0">
                <a:latin typeface="+mj-lt"/>
              </a:rPr>
              <a:t>)</a:t>
            </a:r>
          </a:p>
          <a:p>
            <a:pPr>
              <a:buFontTx/>
              <a:buNone/>
              <a:defRPr/>
            </a:pPr>
            <a:endParaRPr lang="de-DE" sz="600" dirty="0" smtClean="0">
              <a:latin typeface="+mj-lt"/>
            </a:endParaRPr>
          </a:p>
          <a:p>
            <a:pPr>
              <a:buFontTx/>
              <a:buNone/>
              <a:defRPr/>
            </a:pPr>
            <a:r>
              <a:rPr lang="en-US" sz="1800" b="1" dirty="0" smtClean="0">
                <a:latin typeface="+mj-lt"/>
              </a:rPr>
              <a:t>	</a:t>
            </a:r>
            <a:r>
              <a:rPr lang="en-US" sz="1800" b="1" u="sng" dirty="0" smtClean="0">
                <a:latin typeface="+mj-lt"/>
              </a:rPr>
              <a:t>Contribution #7 </a:t>
            </a:r>
            <a:r>
              <a:rPr lang="en-US" sz="1800" dirty="0" smtClean="0">
                <a:latin typeface="+mj-lt"/>
              </a:rPr>
              <a:t>Sebastian Priebe, TU </a:t>
            </a:r>
            <a:r>
              <a:rPr lang="en-US" sz="1800" dirty="0" err="1" smtClean="0">
                <a:latin typeface="+mj-lt"/>
              </a:rPr>
              <a:t>Braunschweig</a:t>
            </a:r>
            <a:r>
              <a:rPr lang="en-US" sz="1800" dirty="0" smtClean="0">
                <a:latin typeface="+mj-lt"/>
              </a:rPr>
              <a:t> (Germany), “Stochastic Modeling of Scattered Multipath Clusters in THz”; (Document </a:t>
            </a:r>
            <a:r>
              <a:rPr lang="en-US" sz="1800" b="1" dirty="0" smtClean="0">
                <a:latin typeface="+mj-lt"/>
              </a:rPr>
              <a:t>15-11-0474-00-0thz</a:t>
            </a:r>
            <a:r>
              <a:rPr lang="en-US" sz="1800" dirty="0" smtClean="0">
                <a:latin typeface="+mj-lt"/>
              </a:rPr>
              <a:t>)</a:t>
            </a:r>
            <a:endParaRPr lang="de-DE" sz="1800" dirty="0">
              <a:latin typeface="+mj-lt"/>
            </a:endParaRPr>
          </a:p>
        </p:txBody>
      </p:sp>
      <p:sp>
        <p:nvSpPr>
          <p:cNvPr id="14339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2011</a:t>
            </a:r>
          </a:p>
        </p:txBody>
      </p:sp>
      <p:sp>
        <p:nvSpPr>
          <p:cNvPr id="14340" name="Fußzeilenplatzhalt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Thomas Kürner, TU Braunschweig</a:t>
            </a:r>
          </a:p>
        </p:txBody>
      </p:sp>
      <p:sp>
        <p:nvSpPr>
          <p:cNvPr id="14341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96152A4-2865-47F8-B4F7-DE583E80CDE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1219200" y="762000"/>
            <a:ext cx="70655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3300"/>
                </a:solidFill>
              </a:rPr>
              <a:t>Closing Plenary Meeting report for IG THz Group </a:t>
            </a:r>
            <a:r>
              <a:rPr lang="en-US" sz="2400" dirty="0" smtClean="0">
                <a:solidFill>
                  <a:srgbClr val="FF3300"/>
                </a:solidFill>
              </a:rPr>
              <a:t>(2/3)</a:t>
            </a:r>
            <a:endParaRPr lang="en-US" sz="24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Inhaltsplatzhalter 14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de-DE" sz="1800" dirty="0" smtClean="0">
                <a:latin typeface="+mj-lt"/>
              </a:rPr>
              <a:t>IG </a:t>
            </a:r>
            <a:r>
              <a:rPr lang="de-DE" sz="1800" dirty="0" err="1" smtClean="0">
                <a:latin typeface="+mj-lt"/>
              </a:rPr>
              <a:t>THz</a:t>
            </a:r>
            <a:r>
              <a:rPr lang="de-DE" sz="1800" dirty="0" smtClean="0">
                <a:latin typeface="+mj-lt"/>
              </a:rPr>
              <a:t> will </a:t>
            </a:r>
            <a:r>
              <a:rPr lang="de-DE" sz="1800" dirty="0" err="1" smtClean="0">
                <a:latin typeface="+mj-lt"/>
              </a:rPr>
              <a:t>have</a:t>
            </a:r>
            <a:r>
              <a:rPr lang="de-DE" sz="1800" dirty="0" smtClean="0">
                <a:latin typeface="+mj-lt"/>
              </a:rPr>
              <a:t> Living </a:t>
            </a:r>
            <a:r>
              <a:rPr lang="de-DE" sz="1800" dirty="0" err="1" smtClean="0">
                <a:latin typeface="+mj-lt"/>
              </a:rPr>
              <a:t>document</a:t>
            </a:r>
            <a:r>
              <a:rPr lang="de-DE" sz="1800" dirty="0" smtClean="0">
                <a:latin typeface="+mj-lt"/>
              </a:rPr>
              <a:t> on „</a:t>
            </a:r>
            <a:r>
              <a:rPr lang="de-DE" sz="1800" dirty="0" err="1" smtClean="0">
                <a:latin typeface="+mj-lt"/>
              </a:rPr>
              <a:t>Requirements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for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THz</a:t>
            </a:r>
            <a:r>
              <a:rPr lang="de-DE" sz="1800" dirty="0" smtClean="0">
                <a:latin typeface="+mj-lt"/>
              </a:rPr>
              <a:t> Communications“ </a:t>
            </a:r>
            <a:r>
              <a:rPr lang="de-DE" sz="1800" dirty="0" err="1" smtClean="0">
                <a:latin typeface="+mj-lt"/>
              </a:rPr>
              <a:t>edited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by</a:t>
            </a:r>
            <a:r>
              <a:rPr lang="de-DE" sz="1800" dirty="0" smtClean="0">
                <a:latin typeface="+mj-lt"/>
              </a:rPr>
              <a:t> Rick Roberts </a:t>
            </a:r>
            <a:r>
              <a:rPr lang="de-DE" sz="1800" dirty="0" err="1" smtClean="0">
                <a:latin typeface="+mj-lt"/>
              </a:rPr>
              <a:t>accepted</a:t>
            </a:r>
            <a:r>
              <a:rPr lang="de-DE" sz="1800" dirty="0" smtClean="0">
                <a:latin typeface="+mj-lt"/>
              </a:rPr>
              <a:t> in a </a:t>
            </a:r>
            <a:r>
              <a:rPr lang="de-DE" sz="1800" dirty="0" err="1" smtClean="0">
                <a:latin typeface="+mj-lt"/>
              </a:rPr>
              <a:t>straw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poll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by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unananimous</a:t>
            </a:r>
            <a:r>
              <a:rPr lang="de-DE" sz="1800" dirty="0" smtClean="0">
                <a:latin typeface="+mj-lt"/>
              </a:rPr>
              <a:t>   </a:t>
            </a:r>
            <a:r>
              <a:rPr lang="de-DE" sz="1800" dirty="0" err="1" smtClean="0">
                <a:latin typeface="+mj-lt"/>
              </a:rPr>
              <a:t>vote</a:t>
            </a:r>
            <a:r>
              <a:rPr lang="de-DE" sz="1800" dirty="0" smtClean="0">
                <a:latin typeface="+mj-lt"/>
              </a:rPr>
              <a:t>.</a:t>
            </a:r>
          </a:p>
          <a:p>
            <a:pPr>
              <a:buFont typeface="Arial" pitchFamily="34" charset="0"/>
              <a:buChar char="•"/>
              <a:defRPr/>
            </a:pPr>
            <a:endParaRPr lang="de-DE" sz="1800" dirty="0" smtClean="0">
              <a:latin typeface="+mj-lt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de-DE" sz="1800" dirty="0" smtClean="0">
                <a:latin typeface="+mj-lt"/>
              </a:rPr>
              <a:t>Web </a:t>
            </a:r>
            <a:r>
              <a:rPr lang="de-DE" sz="1800" dirty="0" err="1" smtClean="0">
                <a:latin typeface="+mj-lt"/>
              </a:rPr>
              <a:t>page</a:t>
            </a:r>
            <a:r>
              <a:rPr lang="de-DE" sz="1800" dirty="0" smtClean="0">
                <a:latin typeface="+mj-lt"/>
              </a:rPr>
              <a:t> will </a:t>
            </a:r>
            <a:r>
              <a:rPr lang="de-DE" sz="1800" dirty="0" err="1" smtClean="0">
                <a:latin typeface="+mj-lt"/>
              </a:rPr>
              <a:t>be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updated</a:t>
            </a:r>
            <a:r>
              <a:rPr lang="de-DE" sz="1800" smtClean="0">
                <a:latin typeface="+mj-lt"/>
              </a:rPr>
              <a:t>.</a:t>
            </a:r>
            <a:endParaRPr lang="de-DE" sz="1800" dirty="0" smtClean="0">
              <a:latin typeface="+mj-lt"/>
            </a:endParaRPr>
          </a:p>
          <a:p>
            <a:pPr>
              <a:buFont typeface="Arial" pitchFamily="34" charset="0"/>
              <a:buChar char="•"/>
              <a:defRPr/>
            </a:pPr>
            <a:endParaRPr lang="de-DE" sz="1800" dirty="0" smtClean="0">
              <a:latin typeface="+mj-lt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de-DE" sz="1800" dirty="0" err="1" smtClean="0">
                <a:latin typeface="+mj-lt"/>
              </a:rPr>
              <a:t>At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the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upcoming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plenary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meeting</a:t>
            </a:r>
            <a:r>
              <a:rPr lang="de-DE" sz="1800" dirty="0" smtClean="0">
                <a:latin typeface="+mj-lt"/>
              </a:rPr>
              <a:t> a „Call </a:t>
            </a:r>
            <a:r>
              <a:rPr lang="de-DE" sz="1800" dirty="0" err="1" smtClean="0">
                <a:latin typeface="+mj-lt"/>
              </a:rPr>
              <a:t>for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Application</a:t>
            </a:r>
            <a:r>
              <a:rPr lang="de-DE" sz="1800" dirty="0" smtClean="0">
                <a:latin typeface="+mj-lt"/>
              </a:rPr>
              <a:t>“ will </a:t>
            </a:r>
            <a:r>
              <a:rPr lang="de-DE" sz="1800" dirty="0" err="1" smtClean="0">
                <a:latin typeface="+mj-lt"/>
              </a:rPr>
              <a:t>be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prepared</a:t>
            </a:r>
            <a:r>
              <a:rPr lang="de-DE" sz="1800" dirty="0" smtClean="0">
                <a:latin typeface="+mj-lt"/>
              </a:rPr>
              <a:t>. </a:t>
            </a:r>
          </a:p>
        </p:txBody>
      </p:sp>
      <p:sp>
        <p:nvSpPr>
          <p:cNvPr id="14339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2011</a:t>
            </a:r>
          </a:p>
        </p:txBody>
      </p:sp>
      <p:sp>
        <p:nvSpPr>
          <p:cNvPr id="14340" name="Fußzeilenplatzhalt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Thomas Kürner, TU Braunschweig</a:t>
            </a:r>
          </a:p>
        </p:txBody>
      </p:sp>
      <p:sp>
        <p:nvSpPr>
          <p:cNvPr id="14341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96152A4-2865-47F8-B4F7-DE583E80CDE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1219200" y="762000"/>
            <a:ext cx="70655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3300"/>
                </a:solidFill>
              </a:rPr>
              <a:t>Closing Plenary Meeting report for IG THz Group </a:t>
            </a:r>
            <a:r>
              <a:rPr lang="en-US" sz="2400" dirty="0" smtClean="0">
                <a:solidFill>
                  <a:srgbClr val="FF3300"/>
                </a:solidFill>
              </a:rPr>
              <a:t>(3/3)</a:t>
            </a:r>
            <a:endParaRPr lang="en-US" sz="24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P802_15">
  <a:themeElements>
    <a:clrScheme name="IEEE-P802_15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IEEE-P802_15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EEE-P802_15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EE-P802_15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IEEE-P802_15</Template>
  <TotalTime>258</TotalTime>
  <Words>231</Words>
  <Application>Microsoft Office PowerPoint</Application>
  <PresentationFormat>Bildschirmpräsentation (4:3)</PresentationFormat>
  <Paragraphs>43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Times New Roman</vt:lpstr>
      <vt:lpstr>Arial</vt:lpstr>
      <vt:lpstr>굴림</vt:lpstr>
      <vt:lpstr>IEEE-P802_15</vt:lpstr>
      <vt:lpstr>Folie 1</vt:lpstr>
      <vt:lpstr>Folie 2</vt:lpstr>
      <vt:lpstr>Folie 3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Call for THz Contributions</dc:title>
  <dc:subject/>
  <dc:creator>Richard D Roberts</dc:creator>
  <cp:keywords/>
  <dc:description>802.15-08/0060r1</dc:description>
  <cp:lastModifiedBy>Thomas Kürner</cp:lastModifiedBy>
  <cp:revision>66</cp:revision>
  <cp:lastPrinted>1998-02-10T13:28:06Z</cp:lastPrinted>
  <dcterms:created xsi:type="dcterms:W3CDTF">2007-10-22T16:21:18Z</dcterms:created>
  <dcterms:modified xsi:type="dcterms:W3CDTF">2011-07-21T20:18:17Z</dcterms:modified>
</cp:coreProperties>
</file>