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375" r:id="rId4"/>
    <p:sldId id="357" r:id="rId5"/>
    <p:sldId id="358" r:id="rId6"/>
    <p:sldId id="374" r:id="rId7"/>
    <p:sldId id="359" r:id="rId8"/>
    <p:sldId id="360" r:id="rId9"/>
    <p:sldId id="361" r:id="rId10"/>
    <p:sldId id="376" r:id="rId11"/>
    <p:sldId id="377" r:id="rId12"/>
    <p:sldId id="364" r:id="rId13"/>
    <p:sldId id="365" r:id="rId14"/>
    <p:sldId id="368" r:id="rId15"/>
    <p:sldId id="372" r:id="rId16"/>
    <p:sldId id="371" r:id="rId17"/>
    <p:sldId id="373"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dirty="0" smtClean="0"/>
              <a:t>July 2011</a:t>
            </a:r>
            <a:endParaRPr 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dirty="0" smtClean="0"/>
              <a:t>Sourav Dey, On-Ramp Wireless</a:t>
            </a: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0AAC51E-5A76-46ED-8501-702018052DA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dirty="0" smtClean="0"/>
              <a:t>July 2011</a:t>
            </a:r>
            <a:endParaRPr 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dirty="0" smtClean="0"/>
              <a:t>Sourav Dey, On-Ramp Wireless</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41C696A-A2E7-4B68-973E-A6E25D02F0F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ACE912D-0E68-4A50-BBFE-0B9D985DD8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3966ED5-64B2-4665-AFD4-B3B32A67985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C1AA3C80-CCD1-407B-B52A-DC85FFBF2A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atin typeface="Calibri" pitchFamily="34" charset="0"/>
                <a:cs typeface="Calibri" pitchFamily="34" charset="0"/>
              </a:defRPr>
            </a:lvl1pPr>
          </a:lstStyle>
          <a:p>
            <a:r>
              <a:rPr lang="en-US" dirty="0" smtClean="0"/>
              <a:t>July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atin typeface="Calibri" pitchFamily="34" charset="0"/>
                <a:cs typeface="Calibri" pitchFamily="34" charset="0"/>
              </a:defRPr>
            </a:lvl1pPr>
          </a:lstStyle>
          <a:p>
            <a:r>
              <a:rPr lang="en-US" dirty="0" smtClean="0"/>
              <a:t>Sourav Dey, On-Ramp Wireless</a:t>
            </a:r>
          </a:p>
        </p:txBody>
      </p:sp>
      <p:sp>
        <p:nvSpPr>
          <p:cNvPr id="6" name="Slide Number Placeholder 5"/>
          <p:cNvSpPr>
            <a:spLocks noGrp="1"/>
          </p:cNvSpPr>
          <p:nvPr>
            <p:ph type="sldNum" sz="quarter" idx="12"/>
          </p:nvPr>
        </p:nvSpPr>
        <p:spPr>
          <a:xfrm>
            <a:off x="4352017" y="6475413"/>
            <a:ext cx="516167" cy="184666"/>
          </a:xfrm>
        </p:spPr>
        <p:txBody>
          <a:bodyPr/>
          <a:lstStyle>
            <a:lvl1pPr>
              <a:defRPr>
                <a:latin typeface="Calibri" pitchFamily="34" charset="0"/>
                <a:cs typeface="Calibri" pitchFamily="34" charset="0"/>
              </a:defRPr>
            </a:lvl1pPr>
          </a:lstStyle>
          <a:p>
            <a:r>
              <a:rPr lang="en-US" dirty="0" smtClean="0"/>
              <a:t>Slide </a:t>
            </a:r>
            <a:fld id="{0E7B83E6-0328-4467-8F21-FAC3E3CEF2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July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6636962-3F44-4533-887F-223FE47EEB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dirty="0" smtClean="0"/>
              <a:t>July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On-Ramp Wireless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4EE74BD4-A1E2-4AEC-BA18-227A10FADC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July 2011</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Sourav Dey, On-Ramp Wireless</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6F6708F0-7A47-4A30-AC1D-15F534563DA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July 2011</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Sourav Dey, On-Ramp Wireless</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F846048A-6C73-44AA-A191-708563472EC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Jan 2011</a:t>
            </a:r>
            <a:endParaRPr 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dirty="0" smtClean="0"/>
              <a:t>Sourav Dey, On-Ramp Wireless</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933C7CFE-5DA7-4DC6-B050-39FA0F4203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July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On-Ramp Wireless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7948245-DA3F-44BE-ABB2-75100513895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July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On-Ramp Wireless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84FDFA3-FC6C-49B9-9015-1B18734D994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July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dirty="0" smtClean="0"/>
              <a:t>Sourav Dey, On-Ramp Wireless</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r>
              <a:rPr lang="en-US" dirty="0" smtClean="0"/>
              <a:t>Slide </a:t>
            </a:r>
            <a:fld id="{318CD5EA-9AE2-4B72-AADA-2F625AF2A8D2}" type="slidenum">
              <a:rPr lang="en-US" smtClean="0"/>
              <a:pPr/>
              <a:t>‹#›</a:t>
            </a:fld>
            <a:endParaRPr lang="en-US" dirty="0"/>
          </a:p>
        </p:txBody>
      </p:sp>
      <p:sp>
        <p:nvSpPr>
          <p:cNvPr id="1031" name="Rectangle 7"/>
          <p:cNvSpPr>
            <a:spLocks noChangeArrowheads="1"/>
          </p:cNvSpPr>
          <p:nvPr/>
        </p:nvSpPr>
        <p:spPr bwMode="auto">
          <a:xfrm>
            <a:off x="4495800" y="424934"/>
            <a:ext cx="3962400" cy="184666"/>
          </a:xfrm>
          <a:prstGeom prst="rect">
            <a:avLst/>
          </a:prstGeom>
          <a:noFill/>
          <a:ln w="9525">
            <a:noFill/>
            <a:miter lim="800000"/>
            <a:headEnd/>
            <a:tailEnd/>
          </a:ln>
          <a:effectLst/>
        </p:spPr>
        <p:txBody>
          <a:bodyPr lIns="0" tIns="0" rIns="0" bIns="0" anchor="b">
            <a:spAutoFit/>
          </a:bodyPr>
          <a:lstStyle/>
          <a:p>
            <a:pPr lvl="4" algn="r"/>
            <a:r>
              <a:rPr lang="en-US" sz="1200" b="1" dirty="0" smtClean="0">
                <a:latin typeface="Calibri" pitchFamily="34" charset="0"/>
                <a:cs typeface="Calibri" pitchFamily="34" charset="0"/>
              </a:rPr>
              <a:t>IEEE 802.</a:t>
            </a:r>
            <a:r>
              <a:rPr lang="en-US" sz="1200" b="1" i="0" kern="1200" dirty="0" smtClean="0">
                <a:solidFill>
                  <a:schemeClr val="tx1"/>
                </a:solidFill>
                <a:latin typeface="Calibri" pitchFamily="34" charset="0"/>
                <a:ea typeface="+mn-ea"/>
                <a:cs typeface="Calibri" pitchFamily="34" charset="0"/>
              </a:rPr>
              <a:t>15-11-0517-00-004k</a:t>
            </a:r>
            <a:endParaRPr lang="en-US" sz="1200" b="1" dirty="0">
              <a:latin typeface="Calibri" pitchFamily="34" charset="0"/>
              <a:cs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4666"/>
          </a:xfrm>
          <a:prstGeom prst="rect">
            <a:avLst/>
          </a:prstGeom>
          <a:noFill/>
          <a:ln w="9525">
            <a:noFill/>
            <a:miter lim="800000"/>
            <a:headEnd/>
            <a:tailEnd/>
          </a:ln>
          <a:effectLst/>
        </p:spPr>
        <p:txBody>
          <a:bodyPr lIns="0" tIns="0" rIns="0" bIns="0">
            <a:spAutoFit/>
          </a:bodyPr>
          <a:lstStyle/>
          <a:p>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b="1">
          <a:solidFill>
            <a:schemeClr val="accent2"/>
          </a:solidFill>
          <a:latin typeface="Calibri" pitchFamily="34" charset="0"/>
          <a:ea typeface="+mj-ea"/>
          <a:cs typeface="Calibri" pitchFamily="34" charset="0"/>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3.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5.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Jan 2011</a:t>
            </a:r>
            <a:endParaRPr lang="en-US" dirty="0"/>
          </a:p>
        </p:txBody>
      </p:sp>
      <p:sp>
        <p:nvSpPr>
          <p:cNvPr id="5" name="Footer Placeholder 2"/>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3"/>
          <p:cNvSpPr>
            <a:spLocks noGrp="1"/>
          </p:cNvSpPr>
          <p:nvPr>
            <p:ph type="sldNum" sz="quarter" idx="12"/>
          </p:nvPr>
        </p:nvSpPr>
        <p:spPr/>
        <p:txBody>
          <a:bodyPr/>
          <a:lstStyle/>
          <a:p>
            <a:r>
              <a:rPr lang="en-US"/>
              <a:t>Slide </a:t>
            </a:r>
            <a:fld id="{C3FB3307-F770-417B-BCBE-79334D28857B}" type="slidenum">
              <a:rPr lang="en-US"/>
              <a:pPr/>
              <a:t>1</a:t>
            </a:fld>
            <a:endParaRPr lang="en-US"/>
          </a:p>
        </p:txBody>
      </p:sp>
      <p:sp>
        <p:nvSpPr>
          <p:cNvPr id="27651" name="Rectangle 3"/>
          <p:cNvSpPr>
            <a:spLocks noChangeArrowheads="1"/>
          </p:cNvSpPr>
          <p:nvPr/>
        </p:nvSpPr>
        <p:spPr bwMode="auto">
          <a:xfrm>
            <a:off x="152400" y="609600"/>
            <a:ext cx="8991600" cy="486287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802.15.4k Channel Model Proposal</a:t>
            </a:r>
            <a:endParaRPr lang="en-US" sz="1600" dirty="0">
              <a:solidFill>
                <a:schemeClr val="tx2"/>
              </a:solidFill>
            </a:endParaRPr>
          </a:p>
          <a:p>
            <a:r>
              <a:rPr lang="en-US" sz="1600" b="1" dirty="0">
                <a:solidFill>
                  <a:schemeClr val="tx2"/>
                </a:solidFill>
              </a:rPr>
              <a:t>Date Submitted: </a:t>
            </a:r>
            <a:r>
              <a:rPr lang="en-US" sz="1600" dirty="0" smtClean="0">
                <a:solidFill>
                  <a:schemeClr val="tx2"/>
                </a:solidFill>
              </a:rPr>
              <a:t>July </a:t>
            </a:r>
            <a:r>
              <a:rPr lang="en-US" sz="1600" dirty="0" smtClean="0">
                <a:solidFill>
                  <a:schemeClr val="tx2"/>
                </a:solidFill>
              </a:rPr>
              <a:t>19, </a:t>
            </a:r>
            <a:r>
              <a:rPr lang="en-US" sz="1600" dirty="0" smtClean="0">
                <a:solidFill>
                  <a:schemeClr val="tx2"/>
                </a:solidFill>
              </a:rPr>
              <a:t>2011</a:t>
            </a:r>
            <a:r>
              <a:rPr lang="en-US" sz="1600" dirty="0">
                <a:solidFill>
                  <a:schemeClr val="tx2"/>
                </a:solidFill>
              </a:rPr>
              <a:t>	</a:t>
            </a:r>
          </a:p>
          <a:p>
            <a:r>
              <a:rPr lang="en-US" sz="1600" b="1" dirty="0">
                <a:solidFill>
                  <a:schemeClr val="tx2"/>
                </a:solidFill>
              </a:rPr>
              <a:t>Source</a:t>
            </a:r>
            <a:r>
              <a:rPr lang="en-US" sz="1600" b="1" dirty="0" smtClean="0">
                <a:solidFill>
                  <a:schemeClr val="tx2"/>
                </a:solidFill>
              </a:rPr>
              <a:t>:</a:t>
            </a:r>
            <a:r>
              <a:rPr lang="en-US" sz="1600" dirty="0" smtClean="0">
                <a:solidFill>
                  <a:schemeClr val="tx2"/>
                </a:solidFill>
              </a:rPr>
              <a:t> Sourav Dey, On-Ramp Wireless</a:t>
            </a:r>
          </a:p>
          <a:p>
            <a:endParaRPr lang="en-US" sz="1600" b="1" dirty="0" smtClean="0">
              <a:solidFill>
                <a:schemeClr val="tx2"/>
              </a:solidFill>
            </a:endParaRPr>
          </a:p>
          <a:p>
            <a:r>
              <a:rPr lang="en-US" sz="1600" b="1" dirty="0" smtClean="0">
                <a:solidFill>
                  <a:schemeClr val="tx2"/>
                </a:solidFill>
              </a:rPr>
              <a:t>Re</a:t>
            </a:r>
            <a:r>
              <a:rPr lang="en-US" sz="1600" b="1" dirty="0">
                <a:solidFill>
                  <a:schemeClr val="tx2"/>
                </a:solidFill>
              </a:rPr>
              <a:t>:</a:t>
            </a:r>
            <a:r>
              <a:rPr lang="en-US" sz="1600" dirty="0">
                <a:solidFill>
                  <a:schemeClr val="tx2"/>
                </a:solidFill>
              </a:rPr>
              <a:t> </a:t>
            </a:r>
            <a:r>
              <a:rPr lang="en-US" sz="1600" dirty="0" smtClean="0">
                <a:solidFill>
                  <a:schemeClr val="tx2"/>
                </a:solidFill>
              </a:rPr>
              <a:t>802.15.4k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This presentation summarizes the discussions of channel model subgroup since the April, 2011 802.15.4k meeting in Palm Springs. It addresses various channel characteristics that should be addressed by LECIM PHY proposals.  In addition, it proposes a potential RF path loss model.</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Propose a LECIM channel model for use in evaluating PHY proposals.</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231-Hata Model</a:t>
            </a:r>
            <a:endParaRPr lang="en-US" dirty="0"/>
          </a:p>
        </p:txBody>
      </p:sp>
      <p:sp>
        <p:nvSpPr>
          <p:cNvPr id="3" name="Content Placeholder 2"/>
          <p:cNvSpPr>
            <a:spLocks noGrp="1"/>
          </p:cNvSpPr>
          <p:nvPr>
            <p:ph idx="1"/>
          </p:nvPr>
        </p:nvSpPr>
        <p:spPr/>
        <p:txBody>
          <a:bodyPr/>
          <a:lstStyle/>
          <a:p>
            <a:r>
              <a:rPr lang="en-US" sz="1400" dirty="0" smtClean="0"/>
              <a:t>Frequencies</a:t>
            </a:r>
            <a:r>
              <a:rPr lang="en-US" sz="1400" dirty="0" smtClean="0"/>
              <a:t>: 1500-2400 MHz</a:t>
            </a:r>
          </a:p>
          <a:p>
            <a:r>
              <a:rPr lang="en-US" sz="1400" dirty="0" smtClean="0"/>
              <a:t>Terrain: </a:t>
            </a:r>
            <a:r>
              <a:rPr lang="en-US" sz="1400" dirty="0" smtClean="0"/>
              <a:t>Urban, Suburban</a:t>
            </a:r>
            <a:endParaRPr lang="en-US" sz="1400" dirty="0" smtClean="0"/>
          </a:p>
          <a:p>
            <a:r>
              <a:rPr lang="en-US" sz="1400" dirty="0" smtClean="0"/>
              <a:t>Valid Collector Antenna Height: 30-200m</a:t>
            </a:r>
          </a:p>
          <a:p>
            <a:r>
              <a:rPr lang="en-US" sz="1400" dirty="0" smtClean="0"/>
              <a:t>Valid Endpoint Antenna Height: 1-10m</a:t>
            </a:r>
          </a:p>
          <a:p>
            <a:r>
              <a:rPr lang="en-US" sz="1400" dirty="0" smtClean="0"/>
              <a:t>Distance: 1-20 </a:t>
            </a:r>
            <a:r>
              <a:rPr lang="en-US" sz="1400" dirty="0" smtClean="0"/>
              <a:t>km</a:t>
            </a:r>
          </a:p>
          <a:p>
            <a:pPr marL="342900" lvl="1" indent="-342900">
              <a:buFontTx/>
              <a:buChar char="•"/>
            </a:pPr>
            <a:r>
              <a:rPr lang="en-US" sz="1400" dirty="0" smtClean="0">
                <a:solidFill>
                  <a:schemeClr val="accent1"/>
                </a:solidFill>
              </a:rPr>
              <a:t>Equations </a:t>
            </a:r>
            <a:r>
              <a:rPr lang="en-US" sz="1400" dirty="0" smtClean="0">
                <a:solidFill>
                  <a:schemeClr val="accent1"/>
                </a:solidFill>
              </a:rPr>
              <a:t>courtesy of </a:t>
            </a:r>
            <a:r>
              <a:rPr lang="en-US" sz="1400" dirty="0" smtClean="0">
                <a:solidFill>
                  <a:schemeClr val="accent1"/>
                </a:solidFill>
              </a:rPr>
              <a:t>DCN-802.15-11-0507-00-004k</a:t>
            </a:r>
          </a:p>
          <a:p>
            <a:endParaRPr lang="en-US" sz="1400" dirty="0" smtClean="0"/>
          </a:p>
          <a:p>
            <a:endParaRPr lang="en-US" sz="1800" dirty="0" smtClean="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10</a:t>
            </a:fld>
            <a:endParaRPr lang="en-US" dirty="0"/>
          </a:p>
        </p:txBody>
      </p:sp>
      <p:pic>
        <p:nvPicPr>
          <p:cNvPr id="8" name="Picture 7"/>
          <p:cNvPicPr>
            <a:picLocks noChangeAspect="1"/>
          </p:cNvPicPr>
          <p:nvPr>
            <p:custDataLst>
              <p:tags r:id="rId1"/>
            </p:custDataLst>
          </p:nvPr>
        </p:nvPicPr>
        <p:blipFill>
          <a:blip r:embed="rId4" cstate="print">
            <a:extLst>
              <a:ext uri="{28A0092B-C50C-407E-A947-70E740481C1C}">
                <a14:useLocalDpi xmlns:a14="http://schemas.microsoft.com/office/drawing/2010/main" xmlns="" val="0"/>
              </a:ext>
            </a:extLst>
          </a:blip>
          <a:stretch>
            <a:fillRect/>
          </a:stretch>
        </p:blipFill>
        <p:spPr>
          <a:xfrm>
            <a:off x="1083945" y="3204210"/>
            <a:ext cx="7374255" cy="3044190"/>
          </a:xfrm>
          <a:prstGeom prst="rect">
            <a:avLst/>
          </a:prstGeom>
        </p:spPr>
      </p:pic>
      <p:pic>
        <p:nvPicPr>
          <p:cNvPr id="9" name="Picture 8"/>
          <p:cNvPicPr>
            <a:picLocks noChangeAspect="1"/>
          </p:cNvPicPr>
          <p:nvPr>
            <p:custDataLst>
              <p:tags r:id="rId2"/>
            </p:custDataLst>
          </p:nvPr>
        </p:nvPicPr>
        <p:blipFill>
          <a:blip r:embed="rId5" cstate="print">
            <a:extLst>
              <a:ext uri="{28A0092B-C50C-407E-A947-70E740481C1C}">
                <a14:useLocalDpi xmlns:a14="http://schemas.microsoft.com/office/drawing/2010/main" xmlns="" val="0"/>
              </a:ext>
            </a:extLst>
          </a:blip>
          <a:stretch>
            <a:fillRect/>
          </a:stretch>
        </p:blipFill>
        <p:spPr>
          <a:xfrm>
            <a:off x="4648200" y="1752600"/>
            <a:ext cx="3405407" cy="3238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Path Loss Excel Spreadsheet</a:t>
            </a:r>
            <a:endParaRPr lang="en-US" dirty="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11</a:t>
            </a:fld>
            <a:endParaRPr lang="en-US" dirty="0"/>
          </a:p>
        </p:txBody>
      </p:sp>
      <p:graphicFrame>
        <p:nvGraphicFramePr>
          <p:cNvPr id="9" name="Content Placeholder 8"/>
          <p:cNvGraphicFramePr>
            <a:graphicFrameLocks noGrp="1"/>
          </p:cNvGraphicFramePr>
          <p:nvPr>
            <p:ph idx="1"/>
          </p:nvPr>
        </p:nvGraphicFramePr>
        <p:xfrm>
          <a:off x="380999" y="1802834"/>
          <a:ext cx="8382001" cy="3988366"/>
        </p:xfrm>
        <a:graphic>
          <a:graphicData uri="http://schemas.openxmlformats.org/drawingml/2006/table">
            <a:tbl>
              <a:tblPr/>
              <a:tblGrid>
                <a:gridCol w="962447"/>
                <a:gridCol w="721836"/>
                <a:gridCol w="688648"/>
                <a:gridCol w="730131"/>
                <a:gridCol w="862884"/>
                <a:gridCol w="640940"/>
                <a:gridCol w="804806"/>
                <a:gridCol w="871180"/>
                <a:gridCol w="788210"/>
                <a:gridCol w="730131"/>
                <a:gridCol w="580788"/>
              </a:tblGrid>
              <a:tr h="490858">
                <a:tc>
                  <a:txBody>
                    <a:bodyPr/>
                    <a:lstStyle/>
                    <a:p>
                      <a:pPr algn="l" fontAlgn="b"/>
                      <a:endParaRPr lang="en-US" sz="1400" b="0" i="0" u="none" strike="noStrike" dirty="0">
                        <a:solidFill>
                          <a:srgbClr val="000000"/>
                        </a:solidFill>
                        <a:latin typeface="Calibri"/>
                      </a:endParaRPr>
                    </a:p>
                  </a:txBody>
                  <a:tcPr marL="5772" marR="5772" marT="5772" marB="0" anchor="b">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lgn="ctr" fontAlgn="b"/>
                      <a:r>
                        <a:rPr lang="en-US" sz="1400" b="1" i="0" u="none" strike="noStrike">
                          <a:solidFill>
                            <a:srgbClr val="000000"/>
                          </a:solidFill>
                          <a:latin typeface="Calibri"/>
                        </a:rPr>
                        <a:t>City</a:t>
                      </a:r>
                    </a:p>
                  </a:txBody>
                  <a:tcPr marL="5772" marR="5772" marT="57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1400" b="1" i="0" u="none" strike="noStrike">
                          <a:solidFill>
                            <a:srgbClr val="000000"/>
                          </a:solidFill>
                          <a:latin typeface="Calibri"/>
                        </a:rPr>
                        <a:t>Suburban</a:t>
                      </a:r>
                    </a:p>
                  </a:txBody>
                  <a:tcPr marL="5772" marR="5772" marT="57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hMerge="1">
                  <a:txBody>
                    <a:bodyPr/>
                    <a:lstStyle/>
                    <a:p>
                      <a:endParaRPr lang="en-US"/>
                    </a:p>
                  </a:txBody>
                  <a:tcPr/>
                </a:tc>
                <a:tc hMerge="1">
                  <a:txBody>
                    <a:bodyPr/>
                    <a:lstStyle/>
                    <a:p>
                      <a:endParaRPr lang="en-US"/>
                    </a:p>
                  </a:txBody>
                  <a:tcPr/>
                </a:tc>
                <a:tc gridSpan="3">
                  <a:txBody>
                    <a:bodyPr/>
                    <a:lstStyle/>
                    <a:p>
                      <a:pPr algn="ctr" fontAlgn="b"/>
                      <a:r>
                        <a:rPr lang="en-US" sz="1400" b="1" i="0" u="none" strike="noStrike">
                          <a:solidFill>
                            <a:srgbClr val="000000"/>
                          </a:solidFill>
                          <a:latin typeface="Calibri"/>
                        </a:rPr>
                        <a:t>Open Space</a:t>
                      </a:r>
                    </a:p>
                  </a:txBody>
                  <a:tcPr marL="5772" marR="5772" marT="57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hMerge="1">
                  <a:txBody>
                    <a:bodyPr/>
                    <a:lstStyle/>
                    <a:p>
                      <a:endParaRPr lang="en-US"/>
                    </a:p>
                  </a:txBody>
                  <a:tcPr/>
                </a:tc>
                <a:tc hMerge="1">
                  <a:txBody>
                    <a:bodyPr/>
                    <a:lstStyle/>
                    <a:p>
                      <a:endParaRPr lang="en-US"/>
                    </a:p>
                  </a:txBody>
                  <a:tcPr/>
                </a:tc>
              </a:tr>
              <a:tr h="1425830">
                <a:tc>
                  <a:txBody>
                    <a:bodyPr/>
                    <a:lstStyle/>
                    <a:p>
                      <a:pPr algn="l" fontAlgn="b"/>
                      <a:endParaRPr lang="en-US" sz="1400" b="0" i="0" u="none" strike="noStrike" dirty="0">
                        <a:solidFill>
                          <a:srgbClr val="000000"/>
                        </a:solidFill>
                        <a:latin typeface="Calibri"/>
                      </a:endParaRPr>
                    </a:p>
                  </a:txBody>
                  <a:tcPr marL="5772" marR="5772" marT="577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err="1">
                          <a:solidFill>
                            <a:srgbClr val="000000"/>
                          </a:solidFill>
                          <a:latin typeface="Calibri"/>
                        </a:rPr>
                        <a:t>Hata</a:t>
                      </a:r>
                      <a:r>
                        <a:rPr lang="en-US" sz="1400" b="1" i="0" u="none" strike="noStrike" dirty="0">
                          <a:solidFill>
                            <a:srgbClr val="000000"/>
                          </a:solidFill>
                          <a:latin typeface="Calibri"/>
                        </a:rPr>
                        <a:t> Medium City (150-1500 MHz)</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c>
                  <a:txBody>
                    <a:bodyPr/>
                    <a:lstStyle/>
                    <a:p>
                      <a:pPr algn="l" fontAlgn="b"/>
                      <a:r>
                        <a:rPr lang="en-US" sz="1400" b="1" i="0" u="none" strike="noStrike">
                          <a:solidFill>
                            <a:srgbClr val="000000"/>
                          </a:solidFill>
                          <a:latin typeface="Calibri"/>
                        </a:rPr>
                        <a:t>Hata Large City (150-200 MHz)</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c>
                  <a:txBody>
                    <a:bodyPr/>
                    <a:lstStyle/>
                    <a:p>
                      <a:pPr algn="l" fontAlgn="b"/>
                      <a:r>
                        <a:rPr lang="en-US" sz="1400" b="1" i="0" u="none" strike="noStrike" dirty="0" err="1">
                          <a:solidFill>
                            <a:srgbClr val="000000"/>
                          </a:solidFill>
                          <a:latin typeface="Calibri"/>
                        </a:rPr>
                        <a:t>Hata</a:t>
                      </a:r>
                      <a:r>
                        <a:rPr lang="en-US" sz="1400" b="1" i="0" u="none" strike="noStrike" dirty="0">
                          <a:solidFill>
                            <a:srgbClr val="000000"/>
                          </a:solidFill>
                          <a:latin typeface="Calibri"/>
                        </a:rPr>
                        <a:t> Large City (200-1500 MHz)</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c>
                  <a:txBody>
                    <a:bodyPr/>
                    <a:lstStyle/>
                    <a:p>
                      <a:pPr algn="l" fontAlgn="b"/>
                      <a:r>
                        <a:rPr lang="en-US" sz="1400" b="1" i="0" u="none" strike="noStrike" dirty="0">
                          <a:solidFill>
                            <a:srgbClr val="000000"/>
                          </a:solidFill>
                          <a:latin typeface="Calibri"/>
                        </a:rPr>
                        <a:t>COST </a:t>
                      </a:r>
                      <a:r>
                        <a:rPr lang="en-US" sz="1400" b="1" i="0" u="none" strike="noStrike" dirty="0" err="1">
                          <a:solidFill>
                            <a:srgbClr val="000000"/>
                          </a:solidFill>
                          <a:latin typeface="Calibri"/>
                        </a:rPr>
                        <a:t>Hata</a:t>
                      </a:r>
                      <a:r>
                        <a:rPr lang="en-US" sz="1400" b="1" i="0" u="none" strike="noStrike" dirty="0">
                          <a:solidFill>
                            <a:srgbClr val="000000"/>
                          </a:solidFill>
                          <a:latin typeface="Calibri"/>
                        </a:rPr>
                        <a:t> Large City  (1500-2400 MHz)</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c>
                  <a:txBody>
                    <a:bodyPr/>
                    <a:lstStyle/>
                    <a:p>
                      <a:pPr algn="l" fontAlgn="b"/>
                      <a:r>
                        <a:rPr lang="en-US" sz="1400" b="1" i="0" u="none" strike="noStrike">
                          <a:solidFill>
                            <a:srgbClr val="000000"/>
                          </a:solidFill>
                          <a:latin typeface="Calibri"/>
                        </a:rPr>
                        <a:t>Hata Suburban (150-200 MHz)</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400" b="1" i="0" u="none" strike="noStrike" dirty="0" err="1">
                          <a:solidFill>
                            <a:srgbClr val="000000"/>
                          </a:solidFill>
                          <a:latin typeface="Calibri"/>
                        </a:rPr>
                        <a:t>Hata</a:t>
                      </a:r>
                      <a:r>
                        <a:rPr lang="en-US" sz="1400" b="1" i="0" u="none" strike="noStrike" dirty="0">
                          <a:solidFill>
                            <a:srgbClr val="000000"/>
                          </a:solidFill>
                          <a:latin typeface="Calibri"/>
                        </a:rPr>
                        <a:t> Suburban (200-1500 MHz)</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400" b="1" i="0" u="none" strike="noStrike">
                          <a:solidFill>
                            <a:srgbClr val="000000"/>
                          </a:solidFill>
                          <a:latin typeface="Calibri"/>
                        </a:rPr>
                        <a:t>COST Hata Medium City/Suburban (1500-2400 MHz)</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a:txBody>
                    <a:bodyPr/>
                    <a:lstStyle/>
                    <a:p>
                      <a:pPr algn="l" fontAlgn="b"/>
                      <a:r>
                        <a:rPr lang="en-US" sz="1400" b="1" i="0" u="none" strike="noStrike">
                          <a:solidFill>
                            <a:srgbClr val="000000"/>
                          </a:solidFill>
                          <a:latin typeface="Calibri"/>
                        </a:rPr>
                        <a:t>Hata Open Space (150-200 MHz)</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l" fontAlgn="b"/>
                      <a:r>
                        <a:rPr lang="en-US" sz="1400" b="1" i="0" u="none" strike="noStrike">
                          <a:solidFill>
                            <a:srgbClr val="000000"/>
                          </a:solidFill>
                          <a:latin typeface="Calibri"/>
                        </a:rPr>
                        <a:t>Hata Open Space (200-1500 MHz)</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l" fontAlgn="b"/>
                      <a:r>
                        <a:rPr lang="en-US" sz="1400" b="1" i="0" u="none" strike="noStrike">
                          <a:solidFill>
                            <a:srgbClr val="000000"/>
                          </a:solidFill>
                          <a:latin typeface="Calibri"/>
                        </a:rPr>
                        <a:t>Free Space</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r>
              <a:tr h="934968">
                <a:tc>
                  <a:txBody>
                    <a:bodyPr/>
                    <a:lstStyle/>
                    <a:p>
                      <a:pPr algn="l" fontAlgn="b"/>
                      <a:r>
                        <a:rPr lang="en-US" sz="1400" b="0" i="0" u="none" strike="noStrike">
                          <a:solidFill>
                            <a:srgbClr val="000000"/>
                          </a:solidFill>
                          <a:latin typeface="Calibri"/>
                        </a:rPr>
                        <a:t>Antenna Height Correction Factor</a:t>
                      </a:r>
                    </a:p>
                  </a:txBody>
                  <a:tcPr marL="5772" marR="5772" marT="57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r" fontAlgn="b"/>
                      <a:r>
                        <a:rPr lang="en-US" sz="1400" b="0" i="0" u="none" strike="noStrike">
                          <a:solidFill>
                            <a:srgbClr val="000000"/>
                          </a:solidFill>
                          <a:latin typeface="Calibri"/>
                        </a:rPr>
                        <a:t>-1.45</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-0.81</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-1.31</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-1.31</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Calibri"/>
                        </a:rPr>
                        <a:t>x</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Calibri"/>
                        </a:rPr>
                        <a:t>x</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-1.31</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x</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x</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Calibri"/>
                        </a:rPr>
                        <a:t>x</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7486">
                <a:tc>
                  <a:txBody>
                    <a:bodyPr/>
                    <a:lstStyle/>
                    <a:p>
                      <a:pPr algn="l" fontAlgn="b"/>
                      <a:r>
                        <a:rPr lang="en-US" sz="1400" b="0" i="0" u="none" strike="noStrike">
                          <a:solidFill>
                            <a:srgbClr val="000000"/>
                          </a:solidFill>
                          <a:latin typeface="Calibri"/>
                        </a:rPr>
                        <a:t>Cost Correction Factor</a:t>
                      </a:r>
                    </a:p>
                  </a:txBody>
                  <a:tcPr marL="5772" marR="5772" marT="57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l" fontAlgn="b"/>
                      <a:r>
                        <a:rPr lang="en-US" sz="1400" b="0" i="0" u="none" strike="noStrike">
                          <a:solidFill>
                            <a:srgbClr val="000000"/>
                          </a:solidFill>
                          <a:latin typeface="Calibri"/>
                        </a:rPr>
                        <a:t>x</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x</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x</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3.00</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x</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x</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0.00</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Calibri"/>
                        </a:rPr>
                        <a:t>x</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Calibri"/>
                        </a:rPr>
                        <a:t>x</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x</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0858">
                <a:tc>
                  <a:txBody>
                    <a:bodyPr/>
                    <a:lstStyle/>
                    <a:p>
                      <a:pPr algn="l" fontAlgn="b"/>
                      <a:r>
                        <a:rPr lang="en-US" sz="1400" b="0" i="0" u="none" strike="noStrike">
                          <a:solidFill>
                            <a:srgbClr val="000000"/>
                          </a:solidFill>
                          <a:latin typeface="Calibri"/>
                        </a:rPr>
                        <a:t>Hata Path Loss</a:t>
                      </a:r>
                    </a:p>
                  </a:txBody>
                  <a:tcPr marL="5772" marR="5772" marT="57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400" b="0" i="0" u="none" strike="noStrike">
                          <a:solidFill>
                            <a:srgbClr val="000000"/>
                          </a:solidFill>
                          <a:latin typeface="Calibri"/>
                        </a:rPr>
                        <a:t>160.22</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400" b="0" i="0" u="none" strike="noStrike">
                          <a:solidFill>
                            <a:srgbClr val="000000"/>
                          </a:solidFill>
                          <a:latin typeface="Calibri"/>
                        </a:rPr>
                        <a:t>159.58</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400" b="0" i="0" u="none" strike="noStrike">
                          <a:solidFill>
                            <a:srgbClr val="000000"/>
                          </a:solidFill>
                          <a:latin typeface="Calibri"/>
                        </a:rPr>
                        <a:t>160.08</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400" b="0" i="0" u="none" strike="noStrike">
                          <a:solidFill>
                            <a:srgbClr val="000000"/>
                          </a:solidFill>
                          <a:latin typeface="Calibri"/>
                        </a:rPr>
                        <a:t>165.99</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400" b="0" i="0" u="none" strike="noStrike">
                          <a:solidFill>
                            <a:srgbClr val="000000"/>
                          </a:solidFill>
                          <a:latin typeface="Calibri"/>
                        </a:rPr>
                        <a:t>146.71</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400" b="0" i="0" u="none" strike="noStrike">
                          <a:solidFill>
                            <a:srgbClr val="000000"/>
                          </a:solidFill>
                          <a:latin typeface="Calibri"/>
                        </a:rPr>
                        <a:t>147.20</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400" b="0" i="0" u="none" strike="noStrike">
                          <a:solidFill>
                            <a:srgbClr val="000000"/>
                          </a:solidFill>
                          <a:latin typeface="Calibri"/>
                        </a:rPr>
                        <a:t>162.99</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400" b="0" i="0" u="none" strike="noStrike">
                          <a:solidFill>
                            <a:srgbClr val="000000"/>
                          </a:solidFill>
                          <a:latin typeface="Calibri"/>
                        </a:rPr>
                        <a:t>125.98</a:t>
                      </a:r>
                    </a:p>
                  </a:txBody>
                  <a:tcPr marL="5772" marR="5772" marT="57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400" b="0" i="0" u="none" strike="noStrike" dirty="0">
                          <a:solidFill>
                            <a:srgbClr val="000000"/>
                          </a:solidFill>
                          <a:latin typeface="Calibri"/>
                        </a:rPr>
                        <a:t>126.48</a:t>
                      </a:r>
                    </a:p>
                  </a:txBody>
                  <a:tcPr marL="5772" marR="5772" marT="57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400" b="0" i="0" u="none" strike="noStrike" dirty="0">
                          <a:solidFill>
                            <a:srgbClr val="000000"/>
                          </a:solidFill>
                          <a:latin typeface="Calibri"/>
                        </a:rPr>
                        <a:t>93.58</a:t>
                      </a:r>
                    </a:p>
                  </a:txBody>
                  <a:tcPr marL="5772" marR="5772" marT="57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Power </a:t>
            </a:r>
            <a:r>
              <a:rPr lang="en-US" dirty="0" smtClean="0"/>
              <a:t>Delay Profile</a:t>
            </a:r>
            <a:endParaRPr lang="en-US" dirty="0"/>
          </a:p>
        </p:txBody>
      </p:sp>
      <p:sp>
        <p:nvSpPr>
          <p:cNvPr id="3" name="Content Placeholder 2"/>
          <p:cNvSpPr>
            <a:spLocks noGrp="1"/>
          </p:cNvSpPr>
          <p:nvPr>
            <p:ph idx="1"/>
          </p:nvPr>
        </p:nvSpPr>
        <p:spPr/>
        <p:txBody>
          <a:bodyPr/>
          <a:lstStyle/>
          <a:p>
            <a:pPr marL="342900" lvl="1" indent="-342900">
              <a:buFontTx/>
              <a:buChar char="•"/>
            </a:pPr>
            <a:r>
              <a:rPr lang="en-US" sz="2000" dirty="0" smtClean="0"/>
              <a:t>Multipath exists in any wireless system, but low data rate means long symbols which means delay spread &lt;&lt; symbol </a:t>
            </a:r>
            <a:r>
              <a:rPr lang="en-US" sz="2000" dirty="0" smtClean="0"/>
              <a:t>duration</a:t>
            </a:r>
            <a:endParaRPr lang="en-US" sz="2400" dirty="0" smtClean="0"/>
          </a:p>
          <a:p>
            <a:pPr marL="342900" lvl="1" indent="-342900">
              <a:buFontTx/>
              <a:buChar char="•"/>
            </a:pPr>
            <a:r>
              <a:rPr lang="en-US" sz="2000" dirty="0" smtClean="0"/>
              <a:t>From analysis in </a:t>
            </a:r>
            <a:r>
              <a:rPr lang="en-US" sz="2000" dirty="0" smtClean="0">
                <a:solidFill>
                  <a:schemeClr val="accent1"/>
                </a:solidFill>
              </a:rPr>
              <a:t>DCN-802.15-11-0507-00-004k </a:t>
            </a:r>
            <a:r>
              <a:rPr lang="en-US" sz="2000" dirty="0" smtClean="0"/>
              <a:t>propose that PHYs </a:t>
            </a:r>
            <a:r>
              <a:rPr lang="en-US" sz="2000" dirty="0" smtClean="0"/>
              <a:t>need to be robust to delay spread up to 5 </a:t>
            </a:r>
            <a:r>
              <a:rPr lang="en-US" sz="2000" dirty="0" err="1" smtClean="0"/>
              <a:t>usec</a:t>
            </a:r>
            <a:r>
              <a:rPr lang="en-US" sz="2000" dirty="0" smtClean="0"/>
              <a:t> </a:t>
            </a:r>
          </a:p>
          <a:p>
            <a:pPr marL="685800" lvl="2" indent="-342900"/>
            <a:r>
              <a:rPr lang="en-US" sz="1800" dirty="0" smtClean="0"/>
              <a:t>Robustness can be left qualitative</a:t>
            </a:r>
          </a:p>
          <a:p>
            <a:pPr marL="685800" lvl="2" indent="-342900"/>
            <a:r>
              <a:rPr lang="en-US" sz="1800" dirty="0" smtClean="0"/>
              <a:t>E.g. long symbol times for narrowband modulation</a:t>
            </a:r>
          </a:p>
          <a:p>
            <a:pPr marL="685800" lvl="2" indent="-342900"/>
            <a:r>
              <a:rPr lang="en-US" sz="1800" dirty="0" smtClean="0"/>
              <a:t>E.g. RAKE receiver for DSSS</a:t>
            </a:r>
          </a:p>
          <a:p>
            <a:pPr marL="342900" lvl="1" indent="-342900">
              <a:buFontTx/>
              <a:buChar char="•"/>
            </a:pPr>
            <a:endParaRPr lang="en-US" dirty="0" smtClean="0"/>
          </a:p>
          <a:p>
            <a:endParaRPr lang="en-US" dirty="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12</a:t>
            </a:fld>
            <a:endParaRPr lang="en-US" dirty="0"/>
          </a:p>
        </p:txBody>
      </p:sp>
      <p:pic>
        <p:nvPicPr>
          <p:cNvPr id="7" name="Picture 6" descr="800px-Multipath_impulse_response.png"/>
          <p:cNvPicPr>
            <a:picLocks noChangeAspect="1"/>
          </p:cNvPicPr>
          <p:nvPr/>
        </p:nvPicPr>
        <p:blipFill>
          <a:blip r:embed="rId2" cstate="print"/>
          <a:stretch>
            <a:fillRect/>
          </a:stretch>
        </p:blipFill>
        <p:spPr>
          <a:xfrm>
            <a:off x="2590268" y="3853476"/>
            <a:ext cx="4115332" cy="262352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Coherence </a:t>
            </a:r>
            <a:r>
              <a:rPr lang="en-US" dirty="0" smtClean="0"/>
              <a:t>Time</a:t>
            </a:r>
            <a:endParaRPr lang="en-US" dirty="0"/>
          </a:p>
        </p:txBody>
      </p:sp>
      <p:sp>
        <p:nvSpPr>
          <p:cNvPr id="3" name="Content Placeholder 2"/>
          <p:cNvSpPr>
            <a:spLocks noGrp="1"/>
          </p:cNvSpPr>
          <p:nvPr>
            <p:ph idx="1"/>
          </p:nvPr>
        </p:nvSpPr>
        <p:spPr/>
        <p:txBody>
          <a:bodyPr/>
          <a:lstStyle/>
          <a:p>
            <a:r>
              <a:rPr lang="en-US" sz="2000" dirty="0" smtClean="0"/>
              <a:t>Coherence time is defined as the </a:t>
            </a:r>
            <a:r>
              <a:rPr lang="en-US" sz="2000" dirty="0" smtClean="0"/>
              <a:t>time </a:t>
            </a:r>
            <a:r>
              <a:rPr lang="en-US" sz="2000" dirty="0" smtClean="0"/>
              <a:t>over which the channel auto-correlation is </a:t>
            </a:r>
            <a:r>
              <a:rPr lang="en-US" sz="2000" dirty="0" smtClean="0"/>
              <a:t>non-zero</a:t>
            </a:r>
            <a:r>
              <a:rPr lang="en-US" sz="2000" dirty="0" smtClean="0"/>
              <a:t>, i.e. measures time-varying nature of channel</a:t>
            </a:r>
            <a:endParaRPr lang="en-US" sz="2000" dirty="0" smtClean="0"/>
          </a:p>
          <a:p>
            <a:pPr marL="342900" lvl="1" indent="-342900">
              <a:buFontTx/>
              <a:buChar char="•"/>
            </a:pPr>
            <a:r>
              <a:rPr lang="en-US" sz="2000" dirty="0" smtClean="0"/>
              <a:t>A robust PHY with low data rate will have long symbols, so it will not be expected that the channel is stationary over a PHY packet.  </a:t>
            </a:r>
          </a:p>
          <a:p>
            <a:pPr marL="685800" lvl="2" indent="-342900"/>
            <a:r>
              <a:rPr lang="en-US" sz="1800" dirty="0" smtClean="0"/>
              <a:t>Symbol times should be &lt; coherence time</a:t>
            </a:r>
          </a:p>
          <a:p>
            <a:pPr marL="685800" lvl="2" indent="-342900"/>
            <a:r>
              <a:rPr lang="en-US" sz="1800" dirty="0" smtClean="0"/>
              <a:t>Each packet should have some protection for this channel variation </a:t>
            </a:r>
          </a:p>
          <a:p>
            <a:pPr marL="685800" lvl="2" indent="-342900"/>
            <a:r>
              <a:rPr lang="en-US" sz="1800" dirty="0" smtClean="0"/>
              <a:t>It will be assumed that packets will be lost due to deep fades  </a:t>
            </a:r>
          </a:p>
          <a:p>
            <a:pPr marL="685800" lvl="2" indent="-342900"/>
            <a:r>
              <a:rPr lang="en-US" sz="1800" dirty="0" smtClean="0"/>
              <a:t>There should be mechanisms at the MAC (or adaptation) layer to mitigate the loss of packets</a:t>
            </a:r>
          </a:p>
          <a:p>
            <a:pPr marL="342900" lvl="1" indent="-342900">
              <a:buFont typeface="Arial" pitchFamily="34" charset="0"/>
              <a:buChar char="•"/>
            </a:pPr>
            <a:r>
              <a:rPr lang="en-US" sz="2000" dirty="0" smtClean="0"/>
              <a:t>Need to characterize the channel coherence times for the bands of interest, e.g. 900 MHz, 2.4 MHz, etc.</a:t>
            </a:r>
          </a:p>
          <a:p>
            <a:pPr marL="685800" lvl="2" indent="-342900"/>
            <a:r>
              <a:rPr lang="en-US" sz="1800" dirty="0" smtClean="0"/>
              <a:t>Coherence times for the LECIM channel are similar to stationary cellular channels.</a:t>
            </a:r>
          </a:p>
          <a:p>
            <a:pPr marL="342900" lvl="1" indent="-342900"/>
            <a:endParaRPr lang="en-US" sz="2000" dirty="0" smtClean="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Interference</a:t>
            </a:r>
            <a:endParaRPr lang="en-US" dirty="0"/>
          </a:p>
        </p:txBody>
      </p:sp>
      <p:sp>
        <p:nvSpPr>
          <p:cNvPr id="3" name="Content Placeholder 2"/>
          <p:cNvSpPr>
            <a:spLocks noGrp="1"/>
          </p:cNvSpPr>
          <p:nvPr>
            <p:ph idx="1"/>
          </p:nvPr>
        </p:nvSpPr>
        <p:spPr/>
        <p:txBody>
          <a:bodyPr/>
          <a:lstStyle/>
          <a:p>
            <a:pPr marL="342900" lvl="1" indent="-342900">
              <a:buFontTx/>
              <a:buChar char="•"/>
            </a:pPr>
            <a:r>
              <a:rPr lang="en-US" sz="2000" dirty="0" smtClean="0"/>
              <a:t>Interference is problem at both the endpoint and collector sites (especially if elevated).  </a:t>
            </a:r>
          </a:p>
          <a:p>
            <a:pPr marL="342900" lvl="1" indent="-342900">
              <a:buFontTx/>
              <a:buChar char="•"/>
            </a:pPr>
            <a:r>
              <a:rPr lang="en-US" sz="2000" dirty="0" smtClean="0"/>
              <a:t>Interference is mostly caused from other closely located transmitters in or near the same band.</a:t>
            </a:r>
          </a:p>
          <a:p>
            <a:pPr marL="685800" lvl="2" indent="-342900"/>
            <a:r>
              <a:rPr lang="en-US" sz="1800" dirty="0" smtClean="0"/>
              <a:t>This is particularly true in unlicensed bands. </a:t>
            </a:r>
          </a:p>
          <a:p>
            <a:pPr marL="685800" lvl="2" indent="-342900"/>
            <a:r>
              <a:rPr lang="en-US" sz="1800" dirty="0" smtClean="0"/>
              <a:t>See </a:t>
            </a:r>
            <a:r>
              <a:rPr lang="en-US" sz="1800" dirty="0" smtClean="0">
                <a:solidFill>
                  <a:schemeClr val="accent1"/>
                </a:solidFill>
              </a:rPr>
              <a:t>DCN 15-11-0074-00-004k </a:t>
            </a:r>
            <a:r>
              <a:rPr lang="en-US" sz="1800" dirty="0" smtClean="0"/>
              <a:t>for more details for </a:t>
            </a:r>
            <a:r>
              <a:rPr lang="en-US" sz="1800" dirty="0" smtClean="0"/>
              <a:t>the US 2.4 </a:t>
            </a:r>
            <a:r>
              <a:rPr lang="en-US" sz="1800" dirty="0" smtClean="0"/>
              <a:t>GHz </a:t>
            </a:r>
            <a:r>
              <a:rPr lang="en-US" sz="1800" dirty="0" smtClean="0"/>
              <a:t>band</a:t>
            </a:r>
          </a:p>
          <a:p>
            <a:pPr marL="342900" lvl="2" indent="-342900"/>
            <a:r>
              <a:rPr lang="en-US" sz="2000" dirty="0" smtClean="0"/>
              <a:t>Proposals should consider the rejection of co-channel, adjacent channel, and broadband interference sources.</a:t>
            </a:r>
          </a:p>
          <a:p>
            <a:pPr marL="342900" lvl="2" indent="-342900"/>
            <a:r>
              <a:rPr lang="en-US" sz="2000" dirty="0" smtClean="0"/>
              <a:t>Potential Models</a:t>
            </a:r>
          </a:p>
          <a:p>
            <a:pPr marL="685800" lvl="3" indent="-342900"/>
            <a:r>
              <a:rPr lang="en-US" sz="1800" dirty="0" smtClean="0"/>
              <a:t>1 MHz broadband noise source with 10 dB Rise over thermal</a:t>
            </a:r>
          </a:p>
          <a:p>
            <a:pPr marL="685800" lvl="3" indent="-342900"/>
            <a:r>
              <a:rPr lang="en-US" sz="1800" dirty="0" smtClean="0"/>
              <a:t>100 KHz noise source with 10 dB rise over thermal</a:t>
            </a:r>
          </a:p>
          <a:p>
            <a:pPr marL="685800" lvl="3" indent="-342900"/>
            <a:r>
              <a:rPr lang="en-US" sz="1800" dirty="0" smtClean="0"/>
              <a:t> 10 KHz noise source with 10 dB rise over thermal</a:t>
            </a:r>
          </a:p>
          <a:p>
            <a:pPr marL="685800" lvl="3" indent="-342900"/>
            <a:r>
              <a:rPr lang="en-US" sz="1800" dirty="0" smtClean="0"/>
              <a:t> Pulse jammers with a 250 </a:t>
            </a:r>
            <a:r>
              <a:rPr lang="en-US" sz="1800" dirty="0" err="1" smtClean="0"/>
              <a:t>usec</a:t>
            </a:r>
            <a:r>
              <a:rPr lang="en-US" sz="1800" dirty="0" smtClean="0"/>
              <a:t> duty </a:t>
            </a:r>
            <a:r>
              <a:rPr lang="en-US" sz="1800" dirty="0" smtClean="0"/>
              <a:t>cycle</a:t>
            </a:r>
            <a:endParaRPr lang="en-US" sz="1800" dirty="0" smtClean="0"/>
          </a:p>
          <a:p>
            <a:endParaRPr lang="en-US" dirty="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Link Conditions</a:t>
            </a:r>
            <a:endParaRPr lang="en-US" dirty="0"/>
          </a:p>
        </p:txBody>
      </p:sp>
      <p:sp>
        <p:nvSpPr>
          <p:cNvPr id="3" name="Content Placeholder 2"/>
          <p:cNvSpPr>
            <a:spLocks noGrp="1"/>
          </p:cNvSpPr>
          <p:nvPr>
            <p:ph idx="1"/>
          </p:nvPr>
        </p:nvSpPr>
        <p:spPr/>
        <p:txBody>
          <a:bodyPr/>
          <a:lstStyle/>
          <a:p>
            <a:pPr marL="342900" lvl="1" indent="-342900">
              <a:buFontTx/>
              <a:buChar char="•"/>
            </a:pPr>
            <a:r>
              <a:rPr lang="en-US" sz="2000" dirty="0" smtClean="0"/>
              <a:t>The </a:t>
            </a:r>
            <a:r>
              <a:rPr lang="en-US" sz="2000" dirty="0" smtClean="0"/>
              <a:t>wireless conditions change over time and this needs to be communicated between the collector and the endpoint.  </a:t>
            </a:r>
            <a:endParaRPr lang="en-US" sz="2000" dirty="0" smtClean="0"/>
          </a:p>
          <a:p>
            <a:pPr marL="685800" lvl="2" indent="-342900"/>
            <a:r>
              <a:rPr lang="en-US" sz="1800" dirty="0" smtClean="0"/>
              <a:t>Channel characteristics</a:t>
            </a:r>
          </a:p>
          <a:p>
            <a:pPr marL="685800" lvl="2" indent="-342900"/>
            <a:r>
              <a:rPr lang="en-US" sz="1800" dirty="0" smtClean="0"/>
              <a:t>Interference conditions</a:t>
            </a:r>
            <a:endParaRPr lang="en-US" sz="1800" dirty="0" smtClean="0"/>
          </a:p>
          <a:p>
            <a:pPr marL="342900" lvl="1" indent="-342900">
              <a:buFontTx/>
              <a:buChar char="•"/>
            </a:pPr>
            <a:r>
              <a:rPr lang="en-US" sz="2000" dirty="0" smtClean="0"/>
              <a:t>PHY proposals should be robust to dynamic wireless </a:t>
            </a:r>
            <a:r>
              <a:rPr lang="en-US" sz="2000" dirty="0" smtClean="0"/>
              <a:t>conditions</a:t>
            </a:r>
          </a:p>
          <a:p>
            <a:pPr marL="685800" lvl="2" indent="-342900"/>
            <a:r>
              <a:rPr lang="en-US" sz="1800" dirty="0" smtClean="0"/>
              <a:t>T</a:t>
            </a:r>
            <a:r>
              <a:rPr lang="en-US" sz="1800" dirty="0" smtClean="0"/>
              <a:t>hat </a:t>
            </a:r>
            <a:r>
              <a:rPr lang="en-US" sz="1800" dirty="0" smtClean="0"/>
              <a:t>robustness can be left </a:t>
            </a:r>
            <a:r>
              <a:rPr lang="en-US" sz="1800" dirty="0" smtClean="0"/>
              <a:t>qualitative</a:t>
            </a:r>
          </a:p>
          <a:p>
            <a:pPr marL="685800" lvl="2" indent="-342900"/>
            <a:r>
              <a:rPr lang="en-US" sz="1800" dirty="0" smtClean="0"/>
              <a:t>e.g. adaptation </a:t>
            </a:r>
            <a:r>
              <a:rPr lang="en-US" sz="1800" dirty="0" smtClean="0"/>
              <a:t>of modulation to changing link conditions, etc.</a:t>
            </a:r>
          </a:p>
          <a:p>
            <a:pPr marL="342900" lvl="1" indent="-342900">
              <a:buFontTx/>
              <a:buChar char="•"/>
            </a:pPr>
            <a:endParaRPr lang="en-US" sz="3200" dirty="0" smtClean="0"/>
          </a:p>
          <a:p>
            <a:endParaRPr lang="en-US" dirty="0" smtClean="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15</a:t>
            </a:fld>
            <a:endParaRPr lang="en-US" dirty="0"/>
          </a:p>
        </p:txBody>
      </p:sp>
      <p:pic>
        <p:nvPicPr>
          <p:cNvPr id="7" name="Picture 6" descr="time-freq-selective-channel.jpg"/>
          <p:cNvPicPr>
            <a:picLocks noChangeAspect="1"/>
          </p:cNvPicPr>
          <p:nvPr/>
        </p:nvPicPr>
        <p:blipFill>
          <a:blip r:embed="rId2" cstate="print"/>
          <a:stretch>
            <a:fillRect/>
          </a:stretch>
        </p:blipFill>
        <p:spPr>
          <a:xfrm>
            <a:off x="2971800" y="3962400"/>
            <a:ext cx="3124200" cy="233918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Varied Path Loss Between Endpoints</a:t>
            </a:r>
            <a:endParaRPr lang="en-US" dirty="0"/>
          </a:p>
        </p:txBody>
      </p:sp>
      <p:sp>
        <p:nvSpPr>
          <p:cNvPr id="3" name="Content Placeholder 2"/>
          <p:cNvSpPr>
            <a:spLocks noGrp="1"/>
          </p:cNvSpPr>
          <p:nvPr>
            <p:ph idx="1"/>
          </p:nvPr>
        </p:nvSpPr>
        <p:spPr/>
        <p:txBody>
          <a:bodyPr/>
          <a:lstStyle/>
          <a:p>
            <a:pPr marL="342900" lvl="1" indent="-342900">
              <a:buFontTx/>
              <a:buChar char="•"/>
            </a:pPr>
            <a:r>
              <a:rPr lang="en-US" sz="2000" dirty="0" smtClean="0"/>
              <a:t>LECIM devices scattered over a large area</a:t>
            </a:r>
          </a:p>
          <a:p>
            <a:pPr marL="685800" lvl="2" indent="-342900"/>
            <a:r>
              <a:rPr lang="en-US" sz="1800" dirty="0" smtClean="0"/>
              <a:t>Possible loss range up to 80 dB between devices</a:t>
            </a:r>
          </a:p>
          <a:p>
            <a:pPr marL="685800" lvl="2" indent="-342900"/>
            <a:r>
              <a:rPr lang="en-US" sz="1800" dirty="0" smtClean="0"/>
              <a:t>Difference between devices close to the collector and the disadvantaged devices far from the </a:t>
            </a:r>
            <a:r>
              <a:rPr lang="en-US" sz="1800" dirty="0" smtClean="0"/>
              <a:t>collector</a:t>
            </a:r>
          </a:p>
          <a:p>
            <a:pPr marL="685800" lvl="2" indent="-342900"/>
            <a:endParaRPr lang="en-US" sz="1800" dirty="0" smtClean="0"/>
          </a:p>
          <a:p>
            <a:pPr marL="342900" lvl="1" indent="-342900">
              <a:buFontTx/>
              <a:buChar char="•"/>
            </a:pPr>
            <a:r>
              <a:rPr lang="en-US" sz="2000" dirty="0" smtClean="0"/>
              <a:t>Proposals must be robust to large range of path losses </a:t>
            </a:r>
          </a:p>
          <a:p>
            <a:pPr marL="685800" lvl="2" indent="-342900"/>
            <a:r>
              <a:rPr lang="en-US" sz="1800" dirty="0" smtClean="0"/>
              <a:t>Robustness can be left </a:t>
            </a:r>
            <a:r>
              <a:rPr lang="en-US" sz="1800" dirty="0" smtClean="0"/>
              <a:t>qualitative</a:t>
            </a:r>
            <a:r>
              <a:rPr lang="en-US" sz="1800" dirty="0" smtClean="0"/>
              <a:t>  </a:t>
            </a:r>
          </a:p>
          <a:p>
            <a:pPr marL="685800" lvl="2" indent="-342900"/>
            <a:r>
              <a:rPr lang="en-US" sz="1800" dirty="0" smtClean="0"/>
              <a:t>Robustness includes dealing with the near-far problem and potential hidden node </a:t>
            </a:r>
            <a:r>
              <a:rPr lang="en-US" sz="1800" dirty="0" smtClean="0"/>
              <a:t>problems</a:t>
            </a:r>
            <a:endParaRPr lang="en-US" sz="1800" dirty="0" smtClean="0"/>
          </a:p>
          <a:p>
            <a:endParaRPr lang="en-US" dirty="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sz="2400" dirty="0" smtClean="0"/>
              <a:t>Identified Key Characteristics of LECIM Channel</a:t>
            </a:r>
          </a:p>
          <a:p>
            <a:r>
              <a:rPr lang="en-US" sz="2400" dirty="0" smtClean="0"/>
              <a:t>Quantitative where necessary, qualitative where possible</a:t>
            </a:r>
            <a:endParaRPr lang="en-US" sz="2400" dirty="0" smtClean="0"/>
          </a:p>
          <a:p>
            <a:r>
              <a:rPr lang="en-US" sz="2400" dirty="0" smtClean="0"/>
              <a:t>Next Steps</a:t>
            </a:r>
          </a:p>
          <a:p>
            <a:pPr lvl="1"/>
            <a:r>
              <a:rPr lang="en-US" sz="2000" dirty="0" smtClean="0"/>
              <a:t>Need to better understand power delay profiles for longer ranges and particular environments</a:t>
            </a:r>
          </a:p>
          <a:p>
            <a:pPr lvl="1"/>
            <a:r>
              <a:rPr lang="en-US" sz="2000" dirty="0" smtClean="0"/>
              <a:t>Need to better understand channel coherence time</a:t>
            </a:r>
          </a:p>
          <a:p>
            <a:pPr lvl="1"/>
            <a:r>
              <a:rPr lang="en-US" sz="2000" dirty="0" smtClean="0"/>
              <a:t>PHY proposals should address these characteristics for their particular design</a:t>
            </a:r>
            <a:endParaRPr lang="en-US" sz="2000" dirty="0" smtClean="0"/>
          </a:p>
          <a:p>
            <a:pPr lvl="1"/>
            <a:endParaRPr lang="en-US" dirty="0" smtClean="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17</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Jan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a:t>Slide </a:t>
            </a:r>
            <a:fld id="{5D114643-AF34-415F-B548-2D430DEEC3DC}"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solidFill>
                  <a:schemeClr val="tx2">
                    <a:lumMod val="75000"/>
                  </a:schemeClr>
                </a:solidFill>
                <a:latin typeface="Calibri" pitchFamily="34" charset="0"/>
                <a:cs typeface="Calibri" pitchFamily="34" charset="0"/>
              </a:rPr>
              <a:t>802.15.4k </a:t>
            </a:r>
            <a:r>
              <a:rPr lang="en-US" dirty="0" smtClean="0">
                <a:solidFill>
                  <a:schemeClr val="tx2">
                    <a:lumMod val="75000"/>
                  </a:schemeClr>
                </a:solidFill>
                <a:latin typeface="Calibri" pitchFamily="34" charset="0"/>
                <a:ea typeface="ＭＳ Ｐゴシック" pitchFamily="34" charset="-128"/>
                <a:cs typeface="Calibri" pitchFamily="34" charset="0"/>
              </a:rPr>
              <a:t>LECIM </a:t>
            </a:r>
            <a:br>
              <a:rPr lang="en-US" dirty="0" smtClean="0">
                <a:solidFill>
                  <a:schemeClr val="tx2">
                    <a:lumMod val="75000"/>
                  </a:schemeClr>
                </a:solidFill>
                <a:latin typeface="Calibri" pitchFamily="34" charset="0"/>
                <a:ea typeface="ＭＳ Ｐゴシック" pitchFamily="34" charset="-128"/>
                <a:cs typeface="Calibri" pitchFamily="34" charset="0"/>
              </a:rPr>
            </a:br>
            <a:r>
              <a:rPr lang="en-US" dirty="0" smtClean="0">
                <a:solidFill>
                  <a:schemeClr val="tx2">
                    <a:lumMod val="75000"/>
                  </a:schemeClr>
                </a:solidFill>
                <a:latin typeface="Calibri" pitchFamily="34" charset="0"/>
                <a:ea typeface="ＭＳ Ｐゴシック" pitchFamily="34" charset="-128"/>
                <a:cs typeface="Calibri" pitchFamily="34" charset="0"/>
              </a:rPr>
              <a:t>Channel Model Update</a:t>
            </a:r>
            <a:endParaRPr lang="en-US" dirty="0">
              <a:latin typeface="Calibri" pitchFamily="34" charset="0"/>
              <a:cs typeface="Calibri" pitchFamily="34" charset="0"/>
            </a:endParaRPr>
          </a:p>
        </p:txBody>
      </p:sp>
      <p:sp>
        <p:nvSpPr>
          <p:cNvPr id="26627" name="Rectangle 3"/>
          <p:cNvSpPr>
            <a:spLocks noGrp="1" noChangeArrowheads="1"/>
          </p:cNvSpPr>
          <p:nvPr>
            <p:ph type="subTitle" idx="1"/>
          </p:nvPr>
        </p:nvSpPr>
        <p:spPr/>
        <p:txBody>
          <a:bodyPr/>
          <a:lstStyle/>
          <a:p>
            <a:r>
              <a:rPr lang="en-US" dirty="0" smtClean="0">
                <a:solidFill>
                  <a:srgbClr val="3B3D3C"/>
                </a:solidFill>
                <a:latin typeface="Calibri" pitchFamily="34" charset="0"/>
                <a:ea typeface="ＭＳ Ｐゴシック" pitchFamily="34" charset="-128"/>
                <a:cs typeface="Calibri" pitchFamily="34" charset="0"/>
              </a:rPr>
              <a:t>7/19/2011</a:t>
            </a:r>
            <a:endParaRPr lang="en-US"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sz="2800" b="1" dirty="0" smtClean="0"/>
              <a:t>Summarize current state of channel model </a:t>
            </a:r>
          </a:p>
          <a:p>
            <a:pPr lvl="1"/>
            <a:r>
              <a:rPr lang="en-US" sz="2400" dirty="0" smtClean="0"/>
              <a:t>Identify key characteristics of LECIM </a:t>
            </a:r>
            <a:r>
              <a:rPr lang="en-US" sz="2400" dirty="0" smtClean="0"/>
              <a:t>channel</a:t>
            </a:r>
          </a:p>
          <a:p>
            <a:pPr lvl="1"/>
            <a:r>
              <a:rPr lang="en-US" sz="2400" dirty="0" smtClean="0"/>
              <a:t>Ideas shared on TG4k conference calls</a:t>
            </a:r>
          </a:p>
          <a:p>
            <a:pPr lvl="1"/>
            <a:r>
              <a:rPr lang="en-US" sz="2400" dirty="0" smtClean="0"/>
              <a:t>Ideas shared on TG4k Reflector</a:t>
            </a:r>
          </a:p>
          <a:p>
            <a:pPr lvl="1"/>
            <a:endParaRPr lang="en-US" sz="2400" dirty="0" smtClean="0"/>
          </a:p>
          <a:p>
            <a:r>
              <a:rPr lang="en-US" sz="2800" b="1" dirty="0" smtClean="0"/>
              <a:t>References</a:t>
            </a:r>
          </a:p>
          <a:p>
            <a:pPr lvl="1"/>
            <a:r>
              <a:rPr lang="en-US" sz="2400" dirty="0" smtClean="0">
                <a:solidFill>
                  <a:schemeClr val="accent1"/>
                </a:solidFill>
              </a:rPr>
              <a:t>DCN-802.15-11-0464-00-004k</a:t>
            </a:r>
          </a:p>
          <a:p>
            <a:pPr lvl="1"/>
            <a:r>
              <a:rPr lang="en-US" sz="2400" dirty="0" smtClean="0">
                <a:solidFill>
                  <a:schemeClr val="accent1"/>
                </a:solidFill>
              </a:rPr>
              <a:t>DCN-802.15-11-0465-00-004k</a:t>
            </a:r>
          </a:p>
          <a:p>
            <a:pPr lvl="1"/>
            <a:r>
              <a:rPr lang="en-US" sz="2400" dirty="0" smtClean="0">
                <a:solidFill>
                  <a:schemeClr val="accent1"/>
                </a:solidFill>
              </a:rPr>
              <a:t>DCN-802.15-11-0507-00-004k</a:t>
            </a:r>
            <a:endParaRPr lang="en-US" sz="2400" dirty="0">
              <a:solidFill>
                <a:schemeClr val="accent1"/>
              </a:solidFill>
            </a:endParaRPr>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Assumptions</a:t>
            </a:r>
            <a:endParaRPr lang="en-US" dirty="0"/>
          </a:p>
        </p:txBody>
      </p:sp>
      <p:sp>
        <p:nvSpPr>
          <p:cNvPr id="3" name="Content Placeholder 2"/>
          <p:cNvSpPr>
            <a:spLocks noGrp="1"/>
          </p:cNvSpPr>
          <p:nvPr>
            <p:ph idx="1"/>
          </p:nvPr>
        </p:nvSpPr>
        <p:spPr/>
        <p:txBody>
          <a:bodyPr/>
          <a:lstStyle/>
          <a:p>
            <a:r>
              <a:rPr lang="en-US" sz="2400" dirty="0" smtClean="0"/>
              <a:t>Focus on star topology, e.g. endpoint &lt;-&gt; collector</a:t>
            </a:r>
            <a:endParaRPr lang="en-US" sz="2800" dirty="0" smtClean="0"/>
          </a:p>
          <a:p>
            <a:r>
              <a:rPr lang="en-US" sz="2400" dirty="0" smtClean="0"/>
              <a:t>Focus on outdoor propagation with (optional) additional loss due to penetration into underground vaults, etc.</a:t>
            </a:r>
            <a:endParaRPr lang="en-US" sz="2800" dirty="0" smtClean="0"/>
          </a:p>
          <a:p>
            <a:endParaRPr lang="en-US" dirty="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4</a:t>
            </a:fld>
            <a:endParaRPr lang="en-US" dirty="0"/>
          </a:p>
        </p:txBody>
      </p:sp>
      <p:pic>
        <p:nvPicPr>
          <p:cNvPr id="7" name="Picture 6" descr="star-topology.jpg"/>
          <p:cNvPicPr>
            <a:picLocks noChangeAspect="1"/>
          </p:cNvPicPr>
          <p:nvPr/>
        </p:nvPicPr>
        <p:blipFill>
          <a:blip r:embed="rId2" cstate="print"/>
          <a:stretch>
            <a:fillRect/>
          </a:stretch>
        </p:blipFill>
        <p:spPr>
          <a:xfrm>
            <a:off x="1447800" y="3352800"/>
            <a:ext cx="2590800" cy="2121600"/>
          </a:xfrm>
          <a:prstGeom prst="rect">
            <a:avLst/>
          </a:prstGeom>
        </p:spPr>
      </p:pic>
      <p:pic>
        <p:nvPicPr>
          <p:cNvPr id="8" name="Picture 7"/>
          <p:cNvPicPr>
            <a:picLocks noChangeAspect="1"/>
          </p:cNvPicPr>
          <p:nvPr/>
        </p:nvPicPr>
        <p:blipFill>
          <a:blip r:embed="rId3" cstate="print"/>
          <a:stretch>
            <a:fillRect/>
          </a:stretch>
        </p:blipFill>
        <p:spPr>
          <a:xfrm>
            <a:off x="4495800" y="3048000"/>
            <a:ext cx="3759200" cy="2819400"/>
          </a:xfrm>
          <a:prstGeom prst="rect">
            <a:avLst/>
          </a:prstGeom>
          <a:ln/>
        </p:spPr>
        <p:style>
          <a:lnRef idx="2">
            <a:schemeClr val="dk1"/>
          </a:lnRef>
          <a:fillRef idx="1">
            <a:schemeClr val="lt1"/>
          </a:fillRef>
          <a:effectRef idx="0">
            <a:schemeClr val="dk1"/>
          </a:effectRef>
          <a:fontRef idx="minor">
            <a:schemeClr val="dk1"/>
          </a:fontRef>
        </p:style>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Path Loss Model</a:t>
            </a:r>
            <a:endParaRPr lang="en-US" dirty="0"/>
          </a:p>
        </p:txBody>
      </p:sp>
      <p:sp>
        <p:nvSpPr>
          <p:cNvPr id="3" name="Content Placeholder 2"/>
          <p:cNvSpPr>
            <a:spLocks noGrp="1"/>
          </p:cNvSpPr>
          <p:nvPr>
            <p:ph idx="1"/>
          </p:nvPr>
        </p:nvSpPr>
        <p:spPr/>
        <p:txBody>
          <a:bodyPr/>
          <a:lstStyle/>
          <a:p>
            <a:pPr marL="342900" lvl="2" indent="-342900"/>
            <a:r>
              <a:rPr lang="en-US" b="1" dirty="0" smtClean="0"/>
              <a:t>Range is king!</a:t>
            </a:r>
          </a:p>
          <a:p>
            <a:pPr marL="685800" lvl="3" indent="-342900"/>
            <a:r>
              <a:rPr lang="en-US" dirty="0" smtClean="0"/>
              <a:t>Coverage into difficult locations is stated goal of LECIM PHY.</a:t>
            </a:r>
          </a:p>
          <a:p>
            <a:pPr marL="685800" lvl="3" indent="-342900"/>
            <a:r>
              <a:rPr lang="en-US" dirty="0" smtClean="0"/>
              <a:t>PHY proposals will be evaluated in part on the coverage they can get which still supporting the desired bit-rate (&lt; 40 kbps)</a:t>
            </a:r>
          </a:p>
          <a:p>
            <a:pPr marL="342900" lvl="2" indent="-342900"/>
            <a:endParaRPr lang="en-US" b="1" dirty="0" smtClean="0"/>
          </a:p>
          <a:p>
            <a:pPr marL="342900" lvl="2" indent="-342900"/>
            <a:r>
              <a:rPr lang="en-US" b="1" dirty="0" smtClean="0"/>
              <a:t>Possible Scenarios</a:t>
            </a:r>
          </a:p>
          <a:p>
            <a:pPr marL="685800" lvl="3" indent="-342900"/>
            <a:r>
              <a:rPr lang="en-US" dirty="0" smtClean="0"/>
              <a:t>Underground vault from utility-pole height antenna</a:t>
            </a:r>
          </a:p>
          <a:p>
            <a:pPr marL="685800" lvl="3" indent="-342900"/>
            <a:r>
              <a:rPr lang="en-US" dirty="0" smtClean="0"/>
              <a:t>Pad mount transformer from a cell-tower antenna </a:t>
            </a:r>
          </a:p>
          <a:p>
            <a:pPr marL="685800" lvl="3" indent="-342900"/>
            <a:r>
              <a:rPr lang="en-US" dirty="0" smtClean="0"/>
              <a:t>Backcountry sensor from mountaintop antenna farm</a:t>
            </a:r>
          </a:p>
          <a:p>
            <a:pPr marL="685800" lvl="3" indent="-342900"/>
            <a:endParaRPr lang="en-US" dirty="0" smtClean="0"/>
          </a:p>
          <a:p>
            <a:endParaRPr lang="en-US" dirty="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Path Loss Model</a:t>
            </a:r>
            <a:endParaRPr lang="en-US" dirty="0"/>
          </a:p>
        </p:txBody>
      </p:sp>
      <p:sp>
        <p:nvSpPr>
          <p:cNvPr id="3" name="Content Placeholder 2"/>
          <p:cNvSpPr>
            <a:spLocks noGrp="1"/>
          </p:cNvSpPr>
          <p:nvPr>
            <p:ph idx="1"/>
          </p:nvPr>
        </p:nvSpPr>
        <p:spPr/>
        <p:txBody>
          <a:bodyPr/>
          <a:lstStyle/>
          <a:p>
            <a:r>
              <a:rPr lang="en-US" sz="2400" b="1" dirty="0" smtClean="0"/>
              <a:t>Frequency</a:t>
            </a:r>
          </a:p>
          <a:p>
            <a:pPr lvl="1"/>
            <a:r>
              <a:rPr lang="en-US" sz="2000" dirty="0" smtClean="0"/>
              <a:t>Dependent on PHY proposal</a:t>
            </a:r>
          </a:p>
          <a:p>
            <a:r>
              <a:rPr lang="en-US" sz="2400" b="1" dirty="0" smtClean="0"/>
              <a:t>Transmit Power</a:t>
            </a:r>
          </a:p>
          <a:p>
            <a:pPr lvl="1"/>
            <a:r>
              <a:rPr lang="en-US" sz="2000" dirty="0" smtClean="0"/>
              <a:t>Dependent on regional regulations for frequency band</a:t>
            </a:r>
          </a:p>
          <a:p>
            <a:r>
              <a:rPr lang="en-US" sz="2400" b="1" dirty="0" smtClean="0"/>
              <a:t>Antenna Gain</a:t>
            </a:r>
          </a:p>
          <a:p>
            <a:pPr lvl="1"/>
            <a:r>
              <a:rPr lang="en-US" sz="2000" dirty="0" smtClean="0"/>
              <a:t>Dependent on regional regulations for frequency band</a:t>
            </a:r>
          </a:p>
          <a:p>
            <a:pPr marL="342900" lvl="2" indent="-342900"/>
            <a:r>
              <a:rPr lang="en-US" b="1" dirty="0" smtClean="0"/>
              <a:t>Uplink and Downlink </a:t>
            </a:r>
          </a:p>
          <a:p>
            <a:pPr marL="685800" lvl="3" indent="-342900"/>
            <a:r>
              <a:rPr lang="en-US" dirty="0" smtClean="0"/>
              <a:t>Separate path loss calculations for each direction</a:t>
            </a:r>
          </a:p>
          <a:p>
            <a:pPr marL="685800" lvl="3" indent="-342900"/>
            <a:r>
              <a:rPr lang="en-US" dirty="0" smtClean="0"/>
              <a:t>Potentially different impairments, antennas, etc.</a:t>
            </a:r>
            <a:endParaRPr lang="en-US" b="1" dirty="0" smtClean="0"/>
          </a:p>
          <a:p>
            <a:pPr lvl="1"/>
            <a:endParaRPr lang="en-US" sz="2000" dirty="0" smtClean="0"/>
          </a:p>
          <a:p>
            <a:pPr lvl="1"/>
            <a:endParaRPr lang="en-US" sz="2000" b="1" dirty="0" smtClean="0"/>
          </a:p>
          <a:p>
            <a:endParaRPr lang="en-US" sz="2400" b="1" dirty="0" smtClean="0"/>
          </a:p>
          <a:p>
            <a:endParaRPr lang="en-US" sz="2000" dirty="0" smtClean="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Path Loss Line Items</a:t>
            </a:r>
            <a:endParaRPr lang="en-US" dirty="0"/>
          </a:p>
        </p:txBody>
      </p:sp>
      <p:sp>
        <p:nvSpPr>
          <p:cNvPr id="3" name="Content Placeholder 2"/>
          <p:cNvSpPr>
            <a:spLocks noGrp="1"/>
          </p:cNvSpPr>
          <p:nvPr>
            <p:ph idx="1"/>
          </p:nvPr>
        </p:nvSpPr>
        <p:spPr/>
        <p:txBody>
          <a:bodyPr/>
          <a:lstStyle/>
          <a:p>
            <a:r>
              <a:rPr lang="en-US" sz="2400" b="1" dirty="0" smtClean="0"/>
              <a:t>Penetration Loss</a:t>
            </a:r>
          </a:p>
          <a:p>
            <a:pPr lvl="1"/>
            <a:r>
              <a:rPr lang="en-US" sz="2000" dirty="0" smtClean="0"/>
              <a:t>Underground Vaults = ~40 dB</a:t>
            </a:r>
          </a:p>
          <a:p>
            <a:pPr lvl="1"/>
            <a:r>
              <a:rPr lang="en-US" sz="2000" dirty="0" smtClean="0"/>
              <a:t>Indoor Sensor Locations = ~20 dB</a:t>
            </a:r>
          </a:p>
          <a:p>
            <a:r>
              <a:rPr lang="en-US" sz="2400" b="1" dirty="0" smtClean="0"/>
              <a:t>Shadowing Margin</a:t>
            </a:r>
          </a:p>
          <a:p>
            <a:pPr lvl="1"/>
            <a:r>
              <a:rPr lang="en-US" sz="2000" dirty="0" smtClean="0"/>
              <a:t>Nominal margin of 2</a:t>
            </a:r>
            <a:r>
              <a:rPr lang="en-US" sz="2000" dirty="0" smtClean="0">
                <a:latin typeface="Symbol" pitchFamily="18" charset="2"/>
              </a:rPr>
              <a:t>s </a:t>
            </a:r>
            <a:r>
              <a:rPr lang="en-US" sz="2000" dirty="0" smtClean="0"/>
              <a:t>= 16 dB to account for clutter variation </a:t>
            </a:r>
          </a:p>
          <a:p>
            <a:pPr lvl="1"/>
            <a:r>
              <a:rPr lang="en-US" sz="2000" dirty="0" smtClean="0"/>
              <a:t>See </a:t>
            </a:r>
            <a:r>
              <a:rPr lang="en-US" sz="2000" dirty="0" smtClean="0">
                <a:solidFill>
                  <a:schemeClr val="accent1"/>
                </a:solidFill>
              </a:rPr>
              <a:t>DCH 15-11.0375-00-004k </a:t>
            </a:r>
            <a:r>
              <a:rPr lang="en-US" sz="2000" dirty="0" smtClean="0"/>
              <a:t>for more info</a:t>
            </a:r>
          </a:p>
          <a:p>
            <a:r>
              <a:rPr lang="en-US" sz="2400" b="1" dirty="0" smtClean="0"/>
              <a:t>Propagation Loss</a:t>
            </a:r>
          </a:p>
          <a:p>
            <a:pPr lvl="1"/>
            <a:r>
              <a:rPr lang="en-US" sz="2000" dirty="0" smtClean="0"/>
              <a:t>Okamura-</a:t>
            </a:r>
            <a:r>
              <a:rPr lang="en-US" sz="2000" dirty="0" err="1" smtClean="0"/>
              <a:t>Hata</a:t>
            </a:r>
            <a:r>
              <a:rPr lang="en-US" sz="2000" dirty="0" smtClean="0"/>
              <a:t> Model for 150-1500 MHz</a:t>
            </a:r>
          </a:p>
          <a:p>
            <a:pPr lvl="1"/>
            <a:r>
              <a:rPr lang="en-US" sz="2000" dirty="0" smtClean="0"/>
              <a:t>Cost 231-Hata Model for 1500-2400 MHz</a:t>
            </a:r>
          </a:p>
          <a:p>
            <a:r>
              <a:rPr lang="en-US" sz="2400" b="1" dirty="0" smtClean="0"/>
              <a:t>Interference</a:t>
            </a:r>
          </a:p>
          <a:p>
            <a:pPr lvl="1"/>
            <a:r>
              <a:rPr lang="en-US" sz="2000" dirty="0" smtClean="0"/>
              <a:t>Due to out of system interference at advantaged collector</a:t>
            </a:r>
          </a:p>
          <a:p>
            <a:pPr lvl="1"/>
            <a:r>
              <a:rPr lang="en-US" sz="2000" dirty="0" smtClean="0"/>
              <a:t>See </a:t>
            </a:r>
            <a:r>
              <a:rPr lang="en-US" sz="2000" dirty="0" smtClean="0">
                <a:solidFill>
                  <a:schemeClr val="accent1"/>
                </a:solidFill>
              </a:rPr>
              <a:t>DCN 15-11-0074-00-004k  </a:t>
            </a:r>
            <a:r>
              <a:rPr lang="en-US" sz="2000" dirty="0" smtClean="0"/>
              <a:t>for more info</a:t>
            </a:r>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Path Loss Excel Spreadsheet</a:t>
            </a:r>
            <a:endParaRPr lang="en-US" dirty="0"/>
          </a:p>
        </p:txBody>
      </p:sp>
      <p:graphicFrame>
        <p:nvGraphicFramePr>
          <p:cNvPr id="7" name="Content Placeholder 6"/>
          <p:cNvGraphicFramePr>
            <a:graphicFrameLocks noGrp="1"/>
          </p:cNvGraphicFramePr>
          <p:nvPr>
            <p:ph idx="1"/>
          </p:nvPr>
        </p:nvGraphicFramePr>
        <p:xfrm>
          <a:off x="228600" y="1488725"/>
          <a:ext cx="8610599" cy="4759675"/>
        </p:xfrm>
        <a:graphic>
          <a:graphicData uri="http://schemas.openxmlformats.org/drawingml/2006/table">
            <a:tbl>
              <a:tblPr/>
              <a:tblGrid>
                <a:gridCol w="3075214"/>
                <a:gridCol w="1710119"/>
                <a:gridCol w="3825266"/>
              </a:tblGrid>
              <a:tr h="150148">
                <a:tc gridSpan="2">
                  <a:txBody>
                    <a:bodyPr/>
                    <a:lstStyle/>
                    <a:p>
                      <a:pPr algn="ctr" fontAlgn="b"/>
                      <a:r>
                        <a:rPr lang="en-US" sz="1200" b="1" i="0" u="none" strike="noStrike" dirty="0">
                          <a:solidFill>
                            <a:srgbClr val="FFFFFF"/>
                          </a:solidFill>
                          <a:latin typeface="Calibri"/>
                        </a:rPr>
                        <a:t>Channel Model Parameters</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hMerge="1">
                  <a:txBody>
                    <a:bodyPr/>
                    <a:lstStyle/>
                    <a:p>
                      <a:endParaRPr lang="en-US"/>
                    </a:p>
                  </a:txBody>
                  <a:tcPr/>
                </a:tc>
                <a:tc>
                  <a:txBody>
                    <a:bodyPr/>
                    <a:lstStyle/>
                    <a:p>
                      <a:pPr algn="ctr" fontAlgn="b"/>
                      <a:r>
                        <a:rPr lang="en-US" sz="1200" b="1" i="0" u="none" strike="noStrike">
                          <a:solidFill>
                            <a:srgbClr val="FFFFFF"/>
                          </a:solidFill>
                          <a:latin typeface="Calibri"/>
                        </a:rPr>
                        <a:t>Notes</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150148">
                <a:tc>
                  <a:txBody>
                    <a:bodyPr/>
                    <a:lstStyle/>
                    <a:p>
                      <a:pPr algn="l" fontAlgn="b"/>
                      <a:r>
                        <a:rPr lang="en-US" sz="1200" b="0" i="0" u="none" strike="noStrike" dirty="0">
                          <a:solidFill>
                            <a:srgbClr val="000000"/>
                          </a:solidFill>
                          <a:latin typeface="Calibri"/>
                        </a:rPr>
                        <a:t>Frequency (MHz)</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2400</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a:solidFill>
                            <a:srgbClr val="000000"/>
                          </a:solidFill>
                          <a:latin typeface="Calibri"/>
                        </a:rPr>
                        <a:t>Valid Range 150-2400 MHz</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63">
                <a:tc>
                  <a:txBody>
                    <a:bodyPr/>
                    <a:lstStyle/>
                    <a:p>
                      <a:pPr algn="l" fontAlgn="b"/>
                      <a:r>
                        <a:rPr lang="en-US" sz="1200" b="0" i="0" u="none" strike="noStrike" dirty="0">
                          <a:solidFill>
                            <a:srgbClr val="000000"/>
                          </a:solidFill>
                          <a:latin typeface="Calibri"/>
                        </a:rPr>
                        <a:t>Collector Antenna Height (m)</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30</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a:solidFill>
                            <a:srgbClr val="000000"/>
                          </a:solidFill>
                          <a:latin typeface="Calibri"/>
                        </a:rPr>
                        <a:t>Valid Range 30-200 m, including terrain.</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a:txBody>
                    <a:bodyPr/>
                    <a:lstStyle/>
                    <a:p>
                      <a:pPr algn="l" fontAlgn="b"/>
                      <a:r>
                        <a:rPr lang="en-US" sz="1200" b="0" i="0" u="none" strike="noStrike">
                          <a:solidFill>
                            <a:srgbClr val="000000"/>
                          </a:solidFill>
                          <a:latin typeface="Calibri"/>
                        </a:rPr>
                        <a:t>Endpoint Antenna Height (m)</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1</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a:solidFill>
                            <a:srgbClr val="000000"/>
                          </a:solidFill>
                          <a:latin typeface="Calibri"/>
                        </a:rPr>
                        <a:t>Valid Range 1-10 m</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a:txBody>
                    <a:bodyPr/>
                    <a:lstStyle/>
                    <a:p>
                      <a:pPr algn="l" fontAlgn="b"/>
                      <a:r>
                        <a:rPr lang="en-US" sz="1200" b="0" i="0" u="none" strike="noStrike" dirty="0">
                          <a:solidFill>
                            <a:srgbClr val="000000"/>
                          </a:solidFill>
                          <a:latin typeface="Calibri"/>
                        </a:rPr>
                        <a:t>Distance (km)</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4</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a:solidFill>
                            <a:srgbClr val="000000"/>
                          </a:solidFill>
                          <a:latin typeface="Calibri"/>
                        </a:rPr>
                        <a:t>Valid Range 1-20 km</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a:txBody>
                    <a:bodyPr/>
                    <a:lstStyle/>
                    <a:p>
                      <a:pPr algn="l" fontAlgn="b"/>
                      <a:endParaRPr lang="en-US" sz="1200" b="0" i="0" u="none" strike="noStrike">
                        <a:solidFill>
                          <a:srgbClr val="000000"/>
                        </a:solidFill>
                        <a:latin typeface="Calibri"/>
                      </a:endParaRPr>
                    </a:p>
                  </a:txBody>
                  <a:tcPr marL="7507" marR="7507" marT="75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a:solidFill>
                          <a:srgbClr val="000000"/>
                        </a:solidFill>
                        <a:latin typeface="Calibri"/>
                      </a:endParaRPr>
                    </a:p>
                  </a:txBody>
                  <a:tcPr marL="7507" marR="7507" marT="750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 </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gridSpan="2">
                  <a:txBody>
                    <a:bodyPr/>
                    <a:lstStyle/>
                    <a:p>
                      <a:pPr algn="ctr" fontAlgn="b"/>
                      <a:r>
                        <a:rPr lang="en-US" sz="1200" b="1" i="0" u="none" strike="noStrike" dirty="0">
                          <a:solidFill>
                            <a:srgbClr val="FFFFFF"/>
                          </a:solidFill>
                          <a:latin typeface="Calibri"/>
                        </a:rPr>
                        <a:t> Downlink Path Loss Calculation</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hMerge="1">
                  <a:txBody>
                    <a:bodyPr/>
                    <a:lstStyle/>
                    <a:p>
                      <a:endParaRPr lang="en-US"/>
                    </a:p>
                  </a:txBody>
                  <a:tcPr/>
                </a:tc>
                <a:tc>
                  <a:txBody>
                    <a:bodyPr/>
                    <a:lstStyle/>
                    <a:p>
                      <a:pPr algn="ctr" fontAlgn="b"/>
                      <a:r>
                        <a:rPr lang="en-US" sz="1200" b="1" i="0" u="none" strike="noStrike">
                          <a:solidFill>
                            <a:srgbClr val="FFFFFF"/>
                          </a:solidFill>
                          <a:latin typeface="Calibri"/>
                        </a:rPr>
                        <a:t>Notes</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150148">
                <a:tc>
                  <a:txBody>
                    <a:bodyPr/>
                    <a:lstStyle/>
                    <a:p>
                      <a:pPr algn="l" fontAlgn="b"/>
                      <a:r>
                        <a:rPr lang="en-US" sz="1200" b="0" i="0" u="none" strike="noStrike">
                          <a:solidFill>
                            <a:srgbClr val="000000"/>
                          </a:solidFill>
                          <a:latin typeface="Calibri"/>
                        </a:rPr>
                        <a:t>Collector Tx Power (dBm)</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30</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Subject to </a:t>
                      </a:r>
                      <a:r>
                        <a:rPr lang="en-US" sz="1200" b="0" i="0" u="none" strike="noStrike" dirty="0" err="1">
                          <a:solidFill>
                            <a:srgbClr val="000000"/>
                          </a:solidFill>
                          <a:latin typeface="Calibri"/>
                        </a:rPr>
                        <a:t>Tx</a:t>
                      </a:r>
                      <a:r>
                        <a:rPr lang="en-US" sz="1200" b="0" i="0" u="none" strike="noStrike" dirty="0">
                          <a:solidFill>
                            <a:srgbClr val="000000"/>
                          </a:solidFill>
                          <a:latin typeface="Calibri"/>
                        </a:rPr>
                        <a:t> Power Regulations</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866">
                <a:tc>
                  <a:txBody>
                    <a:bodyPr/>
                    <a:lstStyle/>
                    <a:p>
                      <a:pPr algn="l" fontAlgn="b"/>
                      <a:r>
                        <a:rPr lang="en-US" sz="1200" b="0" i="0" u="none" strike="noStrike">
                          <a:solidFill>
                            <a:srgbClr val="000000"/>
                          </a:solidFill>
                          <a:latin typeface="Calibri"/>
                        </a:rPr>
                        <a:t>Collector Tx Antenna Gain (dBi)</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6</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Subject to </a:t>
                      </a:r>
                      <a:r>
                        <a:rPr lang="en-US" sz="1200" b="0" i="0" u="none" strike="noStrike" dirty="0" err="1">
                          <a:solidFill>
                            <a:srgbClr val="000000"/>
                          </a:solidFill>
                          <a:latin typeface="Calibri"/>
                        </a:rPr>
                        <a:t>Tx</a:t>
                      </a:r>
                      <a:r>
                        <a:rPr lang="en-US" sz="1200" b="0" i="0" u="none" strike="noStrike" dirty="0">
                          <a:solidFill>
                            <a:srgbClr val="000000"/>
                          </a:solidFill>
                          <a:latin typeface="Calibri"/>
                        </a:rPr>
                        <a:t> Power Regulations</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279">
                <a:tc>
                  <a:txBody>
                    <a:bodyPr/>
                    <a:lstStyle/>
                    <a:p>
                      <a:pPr algn="l" fontAlgn="b"/>
                      <a:r>
                        <a:rPr lang="en-US" sz="1200" b="0" i="0" u="none" strike="noStrike">
                          <a:solidFill>
                            <a:srgbClr val="000000"/>
                          </a:solidFill>
                          <a:latin typeface="Calibri"/>
                        </a:rPr>
                        <a:t>Hata Path Loss (dB)</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-162.99</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Must reference the right path loss from the next worksheet</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400">
                <a:tc>
                  <a:txBody>
                    <a:bodyPr/>
                    <a:lstStyle/>
                    <a:p>
                      <a:pPr algn="l" fontAlgn="b"/>
                      <a:r>
                        <a:rPr lang="en-US" sz="1200" b="0" i="0" u="none" strike="noStrike">
                          <a:solidFill>
                            <a:srgbClr val="000000"/>
                          </a:solidFill>
                          <a:latin typeface="Calibri"/>
                        </a:rPr>
                        <a:t>Shadowing Margin (dB)</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-16</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To buffer against variable shadowing loss</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a:txBody>
                    <a:bodyPr/>
                    <a:lstStyle/>
                    <a:p>
                      <a:pPr algn="l" fontAlgn="b"/>
                      <a:r>
                        <a:rPr lang="en-US" sz="1200" b="0" i="0" u="none" strike="noStrike">
                          <a:solidFill>
                            <a:srgbClr val="000000"/>
                          </a:solidFill>
                          <a:latin typeface="Calibri"/>
                        </a:rPr>
                        <a:t>Penetration Loss (dB)</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-10</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For underground vaults, etc.</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626">
                <a:tc>
                  <a:txBody>
                    <a:bodyPr/>
                    <a:lstStyle/>
                    <a:p>
                      <a:pPr algn="l" fontAlgn="b"/>
                      <a:r>
                        <a:rPr lang="en-US" sz="1200" b="0" i="0" u="none" strike="noStrike">
                          <a:solidFill>
                            <a:srgbClr val="000000"/>
                          </a:solidFill>
                          <a:latin typeface="Calibri"/>
                        </a:rPr>
                        <a:t>Endpoint Rx Antenna Gain (dBi)</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2</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If using same antenna for </a:t>
                      </a:r>
                      <a:r>
                        <a:rPr lang="en-US" sz="1200" b="0" i="0" u="none" strike="noStrike" dirty="0" err="1">
                          <a:solidFill>
                            <a:srgbClr val="000000"/>
                          </a:solidFill>
                          <a:latin typeface="Calibri"/>
                        </a:rPr>
                        <a:t>Tx</a:t>
                      </a:r>
                      <a:r>
                        <a:rPr lang="en-US" sz="1200" b="0" i="0" u="none" strike="noStrike" dirty="0">
                          <a:solidFill>
                            <a:srgbClr val="000000"/>
                          </a:solidFill>
                          <a:latin typeface="Calibri"/>
                        </a:rPr>
                        <a:t>, must be same as in Uplink Table</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7685">
                <a:tc>
                  <a:txBody>
                    <a:bodyPr/>
                    <a:lstStyle/>
                    <a:p>
                      <a:pPr algn="l" fontAlgn="b"/>
                      <a:r>
                        <a:rPr lang="en-US" sz="1200" b="0" i="0" u="none" strike="noStrike">
                          <a:solidFill>
                            <a:srgbClr val="000000"/>
                          </a:solidFill>
                          <a:latin typeface="Calibri"/>
                        </a:rPr>
                        <a:t>Endpoint Interference (dB)</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a:solidFill>
                            <a:srgbClr val="000000"/>
                          </a:solidFill>
                          <a:latin typeface="Calibri"/>
                        </a:rPr>
                        <a:t>1</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Rise over Thermal Interference</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655">
                <a:tc>
                  <a:txBody>
                    <a:bodyPr/>
                    <a:lstStyle/>
                    <a:p>
                      <a:pPr algn="l" fontAlgn="b"/>
                      <a:r>
                        <a:rPr lang="en-US" sz="1200" b="0" i="0" u="none" strike="noStrike">
                          <a:solidFill>
                            <a:srgbClr val="000000"/>
                          </a:solidFill>
                          <a:latin typeface="Calibri"/>
                        </a:rPr>
                        <a:t>Rx Power at Endpoint (dBm)</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1" i="0" u="none" strike="noStrike" dirty="0">
                          <a:solidFill>
                            <a:srgbClr val="000000"/>
                          </a:solidFill>
                          <a:latin typeface="Calibri"/>
                        </a:rPr>
                        <a:t>-149.99</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a:solidFill>
                            <a:srgbClr val="000000"/>
                          </a:solidFill>
                          <a:latin typeface="Calibri"/>
                        </a:rPr>
                        <a:t>Compare against Rx sensitivity</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a:txBody>
                    <a:bodyPr/>
                    <a:lstStyle/>
                    <a:p>
                      <a:pPr algn="l" fontAlgn="b"/>
                      <a:endParaRPr lang="en-US" sz="1200" b="0" i="0" u="none" strike="noStrike">
                        <a:solidFill>
                          <a:srgbClr val="000000"/>
                        </a:solidFill>
                        <a:latin typeface="Calibri"/>
                      </a:endParaRPr>
                    </a:p>
                  </a:txBody>
                  <a:tcPr marL="7507" marR="7507" marT="75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Calibri"/>
                      </a:endParaRPr>
                    </a:p>
                  </a:txBody>
                  <a:tcPr marL="7507" marR="7507" marT="75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latin typeface="Calibri"/>
                      </a:endParaRPr>
                    </a:p>
                  </a:txBody>
                  <a:tcPr marL="7507" marR="7507" marT="75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gridSpan="2">
                  <a:txBody>
                    <a:bodyPr/>
                    <a:lstStyle/>
                    <a:p>
                      <a:pPr algn="ctr" fontAlgn="b"/>
                      <a:r>
                        <a:rPr lang="en-US" sz="1200" b="1" i="0" u="none" strike="noStrike" dirty="0">
                          <a:solidFill>
                            <a:srgbClr val="FFFFFF"/>
                          </a:solidFill>
                          <a:latin typeface="Calibri"/>
                        </a:rPr>
                        <a:t> Uplink Path Loss Calculation</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hMerge="1">
                  <a:txBody>
                    <a:bodyPr/>
                    <a:lstStyle/>
                    <a:p>
                      <a:endParaRPr lang="en-US"/>
                    </a:p>
                  </a:txBody>
                  <a:tcPr/>
                </a:tc>
                <a:tc>
                  <a:txBody>
                    <a:bodyPr/>
                    <a:lstStyle/>
                    <a:p>
                      <a:pPr algn="ctr" fontAlgn="b"/>
                      <a:r>
                        <a:rPr lang="en-US" sz="1200" b="1" i="0" u="none" strike="noStrike" dirty="0">
                          <a:solidFill>
                            <a:srgbClr val="FFFFFF"/>
                          </a:solidFill>
                          <a:latin typeface="Calibri"/>
                        </a:rPr>
                        <a:t>Notes</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161183">
                <a:tc>
                  <a:txBody>
                    <a:bodyPr/>
                    <a:lstStyle/>
                    <a:p>
                      <a:pPr algn="l" fontAlgn="b"/>
                      <a:r>
                        <a:rPr lang="en-US" sz="1200" b="0" i="0" u="none" strike="noStrike">
                          <a:solidFill>
                            <a:srgbClr val="000000"/>
                          </a:solidFill>
                          <a:latin typeface="Calibri"/>
                        </a:rPr>
                        <a:t>Endpoint Tx Power (dBm)</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20</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Subject to </a:t>
                      </a:r>
                      <a:r>
                        <a:rPr lang="en-US" sz="1200" b="0" i="0" u="none" strike="noStrike" dirty="0" err="1">
                          <a:solidFill>
                            <a:srgbClr val="000000"/>
                          </a:solidFill>
                          <a:latin typeface="Calibri"/>
                        </a:rPr>
                        <a:t>Tx</a:t>
                      </a:r>
                      <a:r>
                        <a:rPr lang="en-US" sz="1200" b="0" i="0" u="none" strike="noStrike" dirty="0">
                          <a:solidFill>
                            <a:srgbClr val="000000"/>
                          </a:solidFill>
                          <a:latin typeface="Calibri"/>
                        </a:rPr>
                        <a:t> Power Regulations. Can be </a:t>
                      </a:r>
                      <a:r>
                        <a:rPr lang="en-US" sz="1200" b="0" i="0" u="none" strike="noStrike" dirty="0" smtClean="0">
                          <a:solidFill>
                            <a:srgbClr val="000000"/>
                          </a:solidFill>
                          <a:latin typeface="Calibri"/>
                        </a:rPr>
                        <a:t>dif </a:t>
                      </a:r>
                      <a:r>
                        <a:rPr lang="en-US" sz="1200" b="0" i="0" u="none" strike="noStrike" dirty="0">
                          <a:solidFill>
                            <a:srgbClr val="000000"/>
                          </a:solidFill>
                          <a:latin typeface="Calibri"/>
                        </a:rPr>
                        <a:t>from Collector</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a:txBody>
                    <a:bodyPr/>
                    <a:lstStyle/>
                    <a:p>
                      <a:pPr algn="l" fontAlgn="b"/>
                      <a:r>
                        <a:rPr lang="en-US" sz="1200" b="0" i="0" u="none" strike="noStrike">
                          <a:solidFill>
                            <a:srgbClr val="000000"/>
                          </a:solidFill>
                          <a:latin typeface="Calibri"/>
                        </a:rPr>
                        <a:t>Endpoint Tx Antenna Gain (dBi)</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a:solidFill>
                            <a:srgbClr val="000000"/>
                          </a:solidFill>
                          <a:latin typeface="Calibri"/>
                        </a:rPr>
                        <a:t>2</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Subject to </a:t>
                      </a:r>
                      <a:r>
                        <a:rPr lang="en-US" sz="1200" b="0" i="0" u="none" strike="noStrike" dirty="0" err="1">
                          <a:solidFill>
                            <a:srgbClr val="000000"/>
                          </a:solidFill>
                          <a:latin typeface="Calibri"/>
                        </a:rPr>
                        <a:t>Tx</a:t>
                      </a:r>
                      <a:r>
                        <a:rPr lang="en-US" sz="1200" b="0" i="0" u="none" strike="noStrike" dirty="0">
                          <a:solidFill>
                            <a:srgbClr val="000000"/>
                          </a:solidFill>
                          <a:latin typeface="Calibri"/>
                        </a:rPr>
                        <a:t> Power Regulations</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a:txBody>
                    <a:bodyPr/>
                    <a:lstStyle/>
                    <a:p>
                      <a:pPr algn="l" fontAlgn="b"/>
                      <a:r>
                        <a:rPr lang="en-US" sz="1200" b="0" i="0" u="none" strike="noStrike">
                          <a:solidFill>
                            <a:srgbClr val="000000"/>
                          </a:solidFill>
                          <a:latin typeface="Calibri"/>
                        </a:rPr>
                        <a:t>Penetration Loss (dB)</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-10</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For underground vaults, etc.</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a:txBody>
                    <a:bodyPr/>
                    <a:lstStyle/>
                    <a:p>
                      <a:pPr algn="l" fontAlgn="b"/>
                      <a:r>
                        <a:rPr lang="en-US" sz="1200" b="0" i="0" u="none" strike="noStrike">
                          <a:solidFill>
                            <a:srgbClr val="000000"/>
                          </a:solidFill>
                          <a:latin typeface="Calibri"/>
                        </a:rPr>
                        <a:t>Hata Path Loss (dB)</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-162.99</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Same as Downlink</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a:txBody>
                    <a:bodyPr/>
                    <a:lstStyle/>
                    <a:p>
                      <a:pPr algn="l" fontAlgn="b"/>
                      <a:r>
                        <a:rPr lang="en-US" sz="1200" b="0" i="0" u="none" strike="noStrike">
                          <a:solidFill>
                            <a:srgbClr val="000000"/>
                          </a:solidFill>
                          <a:latin typeface="Calibri"/>
                        </a:rPr>
                        <a:t>Shadowing Margin (dB)</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-16</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Same as Downlink</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852">
                <a:tc>
                  <a:txBody>
                    <a:bodyPr/>
                    <a:lstStyle/>
                    <a:p>
                      <a:pPr algn="l" fontAlgn="b"/>
                      <a:r>
                        <a:rPr lang="en-US" sz="1200" b="0" i="0" u="none" strike="noStrike">
                          <a:solidFill>
                            <a:srgbClr val="000000"/>
                          </a:solidFill>
                          <a:latin typeface="Calibri"/>
                        </a:rPr>
                        <a:t>Collector Rx Antenna Gain (dBi)</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2</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If using same antenna for </a:t>
                      </a:r>
                      <a:r>
                        <a:rPr lang="en-US" sz="1200" b="0" i="0" u="none" strike="noStrike" dirty="0" err="1">
                          <a:solidFill>
                            <a:srgbClr val="000000"/>
                          </a:solidFill>
                          <a:latin typeface="Calibri"/>
                        </a:rPr>
                        <a:t>Tx</a:t>
                      </a:r>
                      <a:r>
                        <a:rPr lang="en-US" sz="1200" b="0" i="0" u="none" strike="noStrike" dirty="0">
                          <a:solidFill>
                            <a:srgbClr val="000000"/>
                          </a:solidFill>
                          <a:latin typeface="Calibri"/>
                        </a:rPr>
                        <a:t>, must be same as </a:t>
                      </a:r>
                      <a:r>
                        <a:rPr lang="en-US" sz="1200" b="0" i="0" u="none" strike="noStrike" dirty="0" smtClean="0">
                          <a:solidFill>
                            <a:srgbClr val="000000"/>
                          </a:solidFill>
                          <a:latin typeface="Calibri"/>
                        </a:rPr>
                        <a:t>Downlink</a:t>
                      </a:r>
                      <a:endParaRPr lang="en-US" sz="1200" b="0" i="0" u="none" strike="noStrike" dirty="0">
                        <a:solidFill>
                          <a:srgbClr val="000000"/>
                        </a:solidFill>
                        <a:latin typeface="Calibri"/>
                      </a:endParaRP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148">
                <a:tc>
                  <a:txBody>
                    <a:bodyPr/>
                    <a:lstStyle/>
                    <a:p>
                      <a:pPr algn="l" fontAlgn="b"/>
                      <a:r>
                        <a:rPr lang="en-US" sz="1200" b="0" i="0" u="none" strike="noStrike" dirty="0">
                          <a:solidFill>
                            <a:srgbClr val="000000"/>
                          </a:solidFill>
                          <a:latin typeface="Calibri"/>
                        </a:rPr>
                        <a:t>Collector Interference (dB)</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10</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en-US" sz="1200" b="0" i="0" u="none" strike="noStrike" dirty="0">
                          <a:solidFill>
                            <a:srgbClr val="000000"/>
                          </a:solidFill>
                          <a:latin typeface="Calibri"/>
                        </a:rPr>
                        <a:t>Rise over Thermal Interference</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655">
                <a:tc>
                  <a:txBody>
                    <a:bodyPr/>
                    <a:lstStyle/>
                    <a:p>
                      <a:pPr algn="l" fontAlgn="b"/>
                      <a:r>
                        <a:rPr lang="en-US" sz="1200" b="0" i="0" u="none" strike="noStrike" dirty="0">
                          <a:solidFill>
                            <a:srgbClr val="000000"/>
                          </a:solidFill>
                          <a:latin typeface="Calibri"/>
                        </a:rPr>
                        <a:t>Rx Power at Collector (</a:t>
                      </a:r>
                      <a:r>
                        <a:rPr lang="en-US" sz="1200" b="0" i="0" u="none" strike="noStrike" dirty="0" err="1">
                          <a:solidFill>
                            <a:srgbClr val="000000"/>
                          </a:solidFill>
                          <a:latin typeface="Calibri"/>
                        </a:rPr>
                        <a:t>dBm</a:t>
                      </a:r>
                      <a:r>
                        <a:rPr lang="en-US" sz="1200" b="0" i="0" u="none" strike="noStrike" dirty="0">
                          <a:solidFill>
                            <a:srgbClr val="000000"/>
                          </a:solidFill>
                          <a:latin typeface="Calibri"/>
                        </a:rPr>
                        <a:t>)</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1" i="0" u="none" strike="noStrike" dirty="0">
                          <a:solidFill>
                            <a:srgbClr val="000000"/>
                          </a:solidFill>
                          <a:latin typeface="Calibri"/>
                        </a:rPr>
                        <a:t>-154.99</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latin typeface="Calibri"/>
                        </a:rPr>
                        <a:t>Compare against Rx sensitivity</a:t>
                      </a:r>
                    </a:p>
                  </a:txBody>
                  <a:tcPr marL="7507" marR="7507" marT="75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Okamura-</a:t>
            </a:r>
            <a:r>
              <a:rPr lang="en-US" dirty="0" err="1" smtClean="0"/>
              <a:t>Hata</a:t>
            </a:r>
            <a:r>
              <a:rPr lang="en-US" dirty="0" smtClean="0"/>
              <a:t> </a:t>
            </a:r>
            <a:r>
              <a:rPr lang="en-US" dirty="0" smtClean="0"/>
              <a:t>Propagation Model</a:t>
            </a:r>
            <a:endParaRPr lang="en-US" dirty="0"/>
          </a:p>
        </p:txBody>
      </p:sp>
      <p:sp>
        <p:nvSpPr>
          <p:cNvPr id="3" name="Content Placeholder 2"/>
          <p:cNvSpPr>
            <a:spLocks noGrp="1"/>
          </p:cNvSpPr>
          <p:nvPr>
            <p:ph idx="1"/>
          </p:nvPr>
        </p:nvSpPr>
        <p:spPr/>
        <p:txBody>
          <a:bodyPr/>
          <a:lstStyle/>
          <a:p>
            <a:r>
              <a:rPr lang="en-US" sz="1400" dirty="0" smtClean="0"/>
              <a:t>Frequencies: 150-1500 MHz</a:t>
            </a:r>
            <a:endParaRPr lang="en-US" sz="1400" dirty="0" smtClean="0"/>
          </a:p>
          <a:p>
            <a:r>
              <a:rPr lang="en-US" sz="1400" dirty="0" smtClean="0"/>
              <a:t>Terrain: Urban, Suburban</a:t>
            </a:r>
            <a:r>
              <a:rPr lang="en-US" sz="1400" dirty="0" smtClean="0"/>
              <a:t>, Rural</a:t>
            </a:r>
          </a:p>
          <a:p>
            <a:r>
              <a:rPr lang="en-US" sz="1400" dirty="0" smtClean="0"/>
              <a:t>Valid </a:t>
            </a:r>
            <a:r>
              <a:rPr lang="en-US" sz="1400" dirty="0" smtClean="0"/>
              <a:t>Collector Antenna Height: 30-200m</a:t>
            </a:r>
          </a:p>
          <a:p>
            <a:r>
              <a:rPr lang="en-US" sz="1400" dirty="0" smtClean="0"/>
              <a:t>Valid Endpoint Antenna Height: 1-10m</a:t>
            </a:r>
          </a:p>
          <a:p>
            <a:r>
              <a:rPr lang="en-US" sz="1400" dirty="0" smtClean="0"/>
              <a:t>Distance: 1-20 km</a:t>
            </a:r>
          </a:p>
          <a:p>
            <a:pPr marL="342900" lvl="1" indent="-342900">
              <a:buFontTx/>
              <a:buChar char="•"/>
            </a:pPr>
            <a:r>
              <a:rPr lang="en-US" sz="1400" dirty="0" smtClean="0">
                <a:solidFill>
                  <a:schemeClr val="accent1"/>
                </a:solidFill>
              </a:rPr>
              <a:t>Equations courtesy of DCN-802.15-11-0507-00-004k</a:t>
            </a:r>
            <a:endParaRPr lang="en-US" sz="1400" dirty="0" smtClean="0">
              <a:solidFill>
                <a:schemeClr val="accent1"/>
              </a:solidFill>
            </a:endParaRPr>
          </a:p>
          <a:p>
            <a:endParaRPr lang="en-US" sz="1400" dirty="0" smtClean="0"/>
          </a:p>
        </p:txBody>
      </p:sp>
      <p:sp>
        <p:nvSpPr>
          <p:cNvPr id="4" name="Date Placeholder 3"/>
          <p:cNvSpPr>
            <a:spLocks noGrp="1"/>
          </p:cNvSpPr>
          <p:nvPr>
            <p:ph type="dt" sz="half" idx="10"/>
          </p:nvPr>
        </p:nvSpPr>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dirty="0" smtClean="0"/>
              <a:t>Sourav Dey, On-Ramp Wireless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9</a:t>
            </a:fld>
            <a:endParaRPr lang="en-US" dirty="0"/>
          </a:p>
        </p:txBody>
      </p:sp>
      <p:pic>
        <p:nvPicPr>
          <p:cNvPr id="7" name="Picture 6"/>
          <p:cNvPicPr>
            <a:picLocks noChangeAspect="1"/>
          </p:cNvPicPr>
          <p:nvPr>
            <p:custDataLst>
              <p:tags r:id="rId1"/>
            </p:custDataLst>
          </p:nvPr>
        </p:nvPicPr>
        <p:blipFill>
          <a:blip r:embed="rId5" cstate="print">
            <a:extLst>
              <a:ext uri="{28A0092B-C50C-407E-A947-70E740481C1C}">
                <a14:useLocalDpi xmlns:a14="http://schemas.microsoft.com/office/drawing/2010/main" xmlns="" val="0"/>
              </a:ext>
            </a:extLst>
          </a:blip>
          <a:stretch>
            <a:fillRect/>
          </a:stretch>
        </p:blipFill>
        <p:spPr>
          <a:xfrm>
            <a:off x="4648200" y="1752600"/>
            <a:ext cx="3405407" cy="323850"/>
          </a:xfrm>
          <a:prstGeom prst="rect">
            <a:avLst/>
          </a:prstGeom>
        </p:spPr>
      </p:pic>
      <p:pic>
        <p:nvPicPr>
          <p:cNvPr id="8" name="Picture 7"/>
          <p:cNvPicPr>
            <a:picLocks noChangeAspect="1"/>
          </p:cNvPicPr>
          <p:nvPr>
            <p:custDataLst>
              <p:tags r:id="rId2"/>
            </p:custDataLst>
          </p:nvPr>
        </p:nvPicPr>
        <p:blipFill>
          <a:blip r:embed="rId6" cstate="print">
            <a:extLst>
              <a:ext uri="{28A0092B-C50C-407E-A947-70E740481C1C}">
                <a14:useLocalDpi xmlns:a14="http://schemas.microsoft.com/office/drawing/2010/main" xmlns="" val="0"/>
              </a:ext>
            </a:extLst>
          </a:blip>
          <a:stretch>
            <a:fillRect/>
          </a:stretch>
        </p:blipFill>
        <p:spPr>
          <a:xfrm>
            <a:off x="1981200" y="3200400"/>
            <a:ext cx="5213264" cy="533400"/>
          </a:xfrm>
          <a:prstGeom prst="rect">
            <a:avLst/>
          </a:prstGeom>
        </p:spPr>
      </p:pic>
      <p:pic>
        <p:nvPicPr>
          <p:cNvPr id="9" name="Picture 8"/>
          <p:cNvPicPr>
            <a:picLocks noChangeAspect="1"/>
          </p:cNvPicPr>
          <p:nvPr>
            <p:custDataLst>
              <p:tags r:id="rId3"/>
            </p:custDataLst>
          </p:nvPr>
        </p:nvPicPr>
        <p:blipFill>
          <a:blip r:embed="rId7" cstate="print">
            <a:extLst>
              <a:ext uri="{28A0092B-C50C-407E-A947-70E740481C1C}">
                <a14:useLocalDpi xmlns:a14="http://schemas.microsoft.com/office/drawing/2010/main" xmlns="" val="0"/>
              </a:ext>
            </a:extLst>
          </a:blip>
          <a:stretch>
            <a:fillRect/>
          </a:stretch>
        </p:blipFill>
        <p:spPr>
          <a:xfrm>
            <a:off x="1378363" y="3845236"/>
            <a:ext cx="6470237" cy="2555564"/>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cmbright}&#10;\pagestyle{empty}&#10;\begin{document}&#10;&#10;$&#10;L  =  A + B \log_{10} \left( d \right) - C &#10;$&#10;&#10;\end{document}"/>
  <p:tag name="IGUANATEXSIZE" val="20"/>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cmbright}&#10;\pagestyle{empty}&#10;\begin{document}&#10;&#10;$&#10;\begin{array}{l}&#10;A  =  69.55 + 26.16 \log_{10} \left( f_\mathrm{c} \right) - &#10;             13.82 \log_{10} \left( h_\mathrm{b} \right) - D \\                           &#10;&#10;B  =  44.9 - 6.55 \log_{10} \left( h_\mathrm{b} \right) \\&#10;\end{array}&#10;$&#10;&#10;\end{document}"/>
  <p:tag name="IGUANATEXSIZE" val="2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cmbright}&#10;\pagestyle{empty}&#10;\begin{document}&#10;&#10;$&#10;\text{Urban (mid/small): } &#10;\begin{cases}&#10;C = 0 \\&#10;  &#10;D = \left[ 1.1  \log_{10} \left( f_\mathrm{c} \right) - 0.7 \right] h_\mathrm{m} - &#10;           1.56 \log_{10} \left( f_\mathrm{c} \right) + 0.8 \\ &#10;\end{cases}&#10;$&#10;&#10;&#10;$&#10;\text{Urban (large): } &#10;\begin{cases}&#10;C = 0 \\&#10;  &#10;D = 3.2 \log_{10}^2 \left( 11.75 h_\mathrm{m} \right) - 4.97 \\ &#10;\end{cases}&#10;$&#10;&#10;&#10;$&#10;\text{Suburban: } &#10;\begin{cases}&#10;C = 2 \log_{10}^2 \left( f_\mathrm{c} / 28 \right) + 5.4 \\&#10;  &#10;D = \text{same as that of urban (mid/small)}  \\ &#10;\end{cases}&#10;$&#10;&#10;&#10;$&#10;\text{Rural (open): } &#10;\begin{cases}&#10;C = 4.78 \log_{10}^2 \left( f_\mathrm{c} \right) - &#10;    18.33 \log_{10}  \left( f_\mathrm{c} \right) + 40.94 \\&#10;  &#10;D = \text{same as that of urban (mid/small): } &#10;      &#10;\end{cases}&#10;$&#10;&#10;\end{document}"/>
  <p:tag name="IGUANATEXSIZE" val="20"/>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cmbright}&#10;\pagestyle{empty}&#10;\begin{document}&#10;&#10;$&#10;\begin{array}{l}&#10;A  =  46.3 + 33.9 \log_{10} \left( f_\mathrm{c} \right) - &#10;             13.82 \log_{10} \left( h_\mathrm{b} \right) - D \\                           &#10;\vspace{-2ex}\\&#10;B  =  \text{same as that of Okumura-Hata PL model} \\&#10;\vspace{-2ex}\\&#10;C = &#10;\begin{cases}&#10;0,  &amp; \text{mid-urban and suburban with mid-foliage}\\&#10;-3, &amp;  \text{large urban}&#10;\end{cases}\\&#10;\vspace{-2ex}\\&#10;D = \text{same as that of urban (mid/small) of Okumura-Hata  PL model} \\&#10;\vspace{-2ex}\\&#10;d \text{ km T-R distance} \\&#10;\vspace{-2ex}\\&#10;f_\mathrm{c} \text{ MHz carrier frequency} \\&#10;\vspace{-2ex}\\&#10;h_\mathrm{b} \text{ m BS antenna height}&#10;\end{array}&#10;$&#10;&#10; &#10;&#10;&#10;\end{document}"/>
  <p:tag name="IGUANATEXSIZE" val="20"/>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cmbright}&#10;\pagestyle{empty}&#10;\begin{document}&#10;&#10;$&#10;L  =  A + B \log_{10} \left( d \right) - C &#10;$&#10;&#10;\end{document}"/>
  <p:tag name="IGUANATEXSIZE" val="20"/>
</p:tagLst>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1744</TotalTime>
  <Words>1226</Words>
  <Application>Microsoft Office PowerPoint</Application>
  <PresentationFormat>On-screen Show (4:3)</PresentationFormat>
  <Paragraphs>289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IEEE-P802_15</vt:lpstr>
      <vt:lpstr>Slide 1</vt:lpstr>
      <vt:lpstr>802.15.4k LECIM  Channel Model Update</vt:lpstr>
      <vt:lpstr>Purpose</vt:lpstr>
      <vt:lpstr>Basic Assumptions</vt:lpstr>
      <vt:lpstr>RF Path Loss Model</vt:lpstr>
      <vt:lpstr>RF Path Loss Model</vt:lpstr>
      <vt:lpstr>RF Path Loss Line Items</vt:lpstr>
      <vt:lpstr>RF Path Loss Excel Spreadsheet</vt:lpstr>
      <vt:lpstr>Okamura-Hata Propagation Model</vt:lpstr>
      <vt:lpstr>Cost 231-Hata Model</vt:lpstr>
      <vt:lpstr>RF Path Loss Excel Spreadsheet</vt:lpstr>
      <vt:lpstr>Channel Power Delay Profile</vt:lpstr>
      <vt:lpstr>Channel Coherence Time</vt:lpstr>
      <vt:lpstr>Interference</vt:lpstr>
      <vt:lpstr>Changing Link Conditions</vt:lpstr>
      <vt:lpstr>Varied Path Loss Between Endpoints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Windows User</dc:creator>
  <dc:description>&lt;doc#&gt;</dc:description>
  <cp:lastModifiedBy>Sourav Dey</cp:lastModifiedBy>
  <cp:revision>212</cp:revision>
  <cp:lastPrinted>1998-02-10T13:28:06Z</cp:lastPrinted>
  <dcterms:created xsi:type="dcterms:W3CDTF">2011-01-15T20:18:56Z</dcterms:created>
  <dcterms:modified xsi:type="dcterms:W3CDTF">2011-07-19T18:49:34Z</dcterms:modified>
</cp:coreProperties>
</file>