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25"/>
  </p:notesMasterIdLst>
  <p:handoutMasterIdLst>
    <p:handoutMasterId r:id="rId26"/>
  </p:handoutMasterIdLst>
  <p:sldIdLst>
    <p:sldId id="424" r:id="rId2"/>
    <p:sldId id="258" r:id="rId3"/>
    <p:sldId id="412" r:id="rId4"/>
    <p:sldId id="401" r:id="rId5"/>
    <p:sldId id="423" r:id="rId6"/>
    <p:sldId id="399" r:id="rId7"/>
    <p:sldId id="420" r:id="rId8"/>
    <p:sldId id="416" r:id="rId9"/>
    <p:sldId id="433" r:id="rId10"/>
    <p:sldId id="418" r:id="rId11"/>
    <p:sldId id="395" r:id="rId12"/>
    <p:sldId id="393" r:id="rId13"/>
    <p:sldId id="398" r:id="rId14"/>
    <p:sldId id="397" r:id="rId15"/>
    <p:sldId id="421" r:id="rId16"/>
    <p:sldId id="425" r:id="rId17"/>
    <p:sldId id="426" r:id="rId18"/>
    <p:sldId id="427" r:id="rId19"/>
    <p:sldId id="428" r:id="rId20"/>
    <p:sldId id="429" r:id="rId21"/>
    <p:sldId id="430" r:id="rId22"/>
    <p:sldId id="431" r:id="rId23"/>
    <p:sldId id="432" r:id="rId2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05" autoAdjust="0"/>
    <p:restoredTop sz="90167" autoAdjust="0"/>
  </p:normalViewPr>
  <p:slideViewPr>
    <p:cSldViewPr>
      <p:cViewPr>
        <p:scale>
          <a:sx n="90" d="100"/>
          <a:sy n="90" d="100"/>
        </p:scale>
        <p:origin x="-120" y="2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60AAC51E-5A76-46ED-8501-702018052DAA}"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24850318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E41C696A-A2E7-4B68-973E-A6E25D02F0FB}"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263581964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smtClean="0"/>
              <a:t>doc.: IEEE 802.15-&lt;doc#&gt;</a:t>
            </a:r>
            <a:endParaRPr lang="en-US" dirty="0"/>
          </a:p>
        </p:txBody>
      </p:sp>
      <p:sp>
        <p:nvSpPr>
          <p:cNvPr id="5" name="Date Placeholder 4"/>
          <p:cNvSpPr>
            <a:spLocks noGrp="1"/>
          </p:cNvSpPr>
          <p:nvPr>
            <p:ph type="dt" idx="11"/>
          </p:nvPr>
        </p:nvSpPr>
        <p:spPr/>
        <p:txBody>
          <a:bodyPr/>
          <a:lstStyle/>
          <a:p>
            <a:r>
              <a:rPr lang="en-US" dirty="0" smtClean="0"/>
              <a:t>&lt;month year&gt;</a:t>
            </a:r>
            <a:endParaRPr lang="en-US" dirty="0"/>
          </a:p>
        </p:txBody>
      </p:sp>
      <p:sp>
        <p:nvSpPr>
          <p:cNvPr id="6" name="Footer Placeholder 5"/>
          <p:cNvSpPr>
            <a:spLocks noGrp="1"/>
          </p:cNvSpPr>
          <p:nvPr>
            <p:ph type="ftr" sz="quarter" idx="12"/>
          </p:nvPr>
        </p:nvSpPr>
        <p:spPr/>
        <p:txBody>
          <a:bodyPr/>
          <a:lstStyle/>
          <a:p>
            <a:pPr lvl="4"/>
            <a:r>
              <a:rPr lang="en-US" dirty="0" smtClean="0"/>
              <a:t>&lt;author&gt;, &lt;company&gt;</a:t>
            </a:r>
            <a:endParaRPr lang="en-US" dirty="0"/>
          </a:p>
        </p:txBody>
      </p:sp>
      <p:sp>
        <p:nvSpPr>
          <p:cNvPr id="7" name="Slide Number Placeholder 6"/>
          <p:cNvSpPr>
            <a:spLocks noGrp="1"/>
          </p:cNvSpPr>
          <p:nvPr>
            <p:ph type="sldNum" sz="quarter" idx="13"/>
          </p:nvPr>
        </p:nvSpPr>
        <p:spPr/>
        <p:txBody>
          <a:bodyPr/>
          <a:lstStyle/>
          <a:p>
            <a:r>
              <a:rPr lang="en-US" dirty="0" smtClean="0"/>
              <a:t>Page </a:t>
            </a:r>
            <a:fld id="{E41C696A-A2E7-4B68-973E-A6E25D02F0FB}" type="slidenum">
              <a:rPr lang="en-US" smtClean="0"/>
              <a:pPr/>
              <a:t>2</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E41C696A-A2E7-4B68-973E-A6E25D02F0FB}" type="slidenum">
              <a:rPr lang="en-US" smtClean="0"/>
              <a:pPr/>
              <a:t>19</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E41C696A-A2E7-4B68-973E-A6E25D02F0FB}" type="slidenum">
              <a:rPr lang="en-US" smtClean="0"/>
              <a:pPr/>
              <a:t>20</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E41C696A-A2E7-4B68-973E-A6E25D02F0FB}" type="slidenum">
              <a:rPr lang="en-US" smtClean="0"/>
              <a:pPr/>
              <a:t>21</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a:xfrm>
            <a:off x="2933700" y="8985250"/>
            <a:ext cx="801688" cy="184666"/>
          </a:xfrm>
        </p:spPr>
        <p:txBody>
          <a:bodyPr/>
          <a:lstStyle/>
          <a:p>
            <a:fld id="{AD512165-F37E-48CD-800D-E9B93D29D8AE}" type="slidenum">
              <a:rPr lang="en-US" smtClean="0"/>
              <a:pPr/>
              <a:t>23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smtClean="0"/>
              <a:t>doc.: IEEE 802.15-&lt;doc#&gt;</a:t>
            </a:r>
            <a:endParaRPr lang="en-US" dirty="0"/>
          </a:p>
        </p:txBody>
      </p:sp>
      <p:sp>
        <p:nvSpPr>
          <p:cNvPr id="5" name="Date Placeholder 4"/>
          <p:cNvSpPr>
            <a:spLocks noGrp="1"/>
          </p:cNvSpPr>
          <p:nvPr>
            <p:ph type="dt" idx="11"/>
          </p:nvPr>
        </p:nvSpPr>
        <p:spPr/>
        <p:txBody>
          <a:bodyPr/>
          <a:lstStyle/>
          <a:p>
            <a:r>
              <a:rPr lang="en-US" dirty="0" smtClean="0"/>
              <a:t>&lt;month year&gt;</a:t>
            </a:r>
            <a:endParaRPr lang="en-US" dirty="0"/>
          </a:p>
        </p:txBody>
      </p:sp>
      <p:sp>
        <p:nvSpPr>
          <p:cNvPr id="6" name="Footer Placeholder 5"/>
          <p:cNvSpPr>
            <a:spLocks noGrp="1"/>
          </p:cNvSpPr>
          <p:nvPr>
            <p:ph type="ftr" sz="quarter" idx="12"/>
          </p:nvPr>
        </p:nvSpPr>
        <p:spPr/>
        <p:txBody>
          <a:bodyPr/>
          <a:lstStyle/>
          <a:p>
            <a:pPr lvl="4"/>
            <a:r>
              <a:rPr lang="en-US" dirty="0" smtClean="0"/>
              <a:t>&lt;author&gt;, &lt;company&gt;</a:t>
            </a:r>
            <a:endParaRPr lang="en-US" dirty="0"/>
          </a:p>
        </p:txBody>
      </p:sp>
      <p:sp>
        <p:nvSpPr>
          <p:cNvPr id="7" name="Slide Number Placeholder 6"/>
          <p:cNvSpPr>
            <a:spLocks noGrp="1"/>
          </p:cNvSpPr>
          <p:nvPr>
            <p:ph type="sldNum" sz="quarter" idx="13"/>
          </p:nvPr>
        </p:nvSpPr>
        <p:spPr/>
        <p:txBody>
          <a:bodyPr/>
          <a:lstStyle/>
          <a:p>
            <a:r>
              <a:rPr lang="en-US" dirty="0" smtClean="0"/>
              <a:t>Page </a:t>
            </a:r>
            <a:fld id="{E41C696A-A2E7-4B68-973E-A6E25D02F0FB}" type="slidenum">
              <a:rPr lang="en-US" smtClean="0"/>
              <a:pPr/>
              <a:t>4</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E41C696A-A2E7-4B68-973E-A6E25D02F0FB}" type="slidenum">
              <a:rPr lang="en-US" smtClean="0"/>
              <a:pPr/>
              <a:t>8</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a:xfrm>
            <a:off x="2933700" y="8985250"/>
            <a:ext cx="801688" cy="184666"/>
          </a:xfrm>
        </p:spPr>
        <p:txBody>
          <a:bodyPr/>
          <a:lstStyle/>
          <a:p>
            <a:fld id="{AD512165-F37E-48CD-800D-E9B93D29D8AE}" type="slidenum">
              <a:rPr lang="en-US" smtClean="0"/>
              <a:pPr/>
              <a:t>10</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E41C696A-A2E7-4B68-973E-A6E25D02F0FB}" type="slidenum">
              <a:rPr lang="en-US" smtClean="0"/>
              <a:pPr/>
              <a:t>12</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E41C696A-A2E7-4B68-973E-A6E25D02F0FB}" type="slidenum">
              <a:rPr lang="en-US" smtClean="0"/>
              <a:pPr/>
              <a:t>13</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E41C696A-A2E7-4B68-973E-A6E25D02F0FB}" type="slidenum">
              <a:rPr lang="en-US" smtClean="0"/>
              <a:pPr/>
              <a:t>14</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E41C696A-A2E7-4B68-973E-A6E25D02F0FB}" type="slidenum">
              <a:rPr lang="en-US" smtClean="0"/>
              <a:pPr/>
              <a:t>17</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E41C696A-A2E7-4B68-973E-A6E25D02F0FB}" type="slidenum">
              <a:rPr lang="en-US" smtClean="0"/>
              <a:pPr/>
              <a:t>18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July 2011</a:t>
            </a:r>
            <a:endParaRPr lang="en-US"/>
          </a:p>
        </p:txBody>
      </p:sp>
      <p:sp>
        <p:nvSpPr>
          <p:cNvPr id="5" name="Footer Placeholder 4"/>
          <p:cNvSpPr>
            <a:spLocks noGrp="1"/>
          </p:cNvSpPr>
          <p:nvPr>
            <p:ph type="ftr" sz="quarter" idx="11"/>
          </p:nvPr>
        </p:nvSpPr>
        <p:spPr/>
        <p:txBody>
          <a:bodyPr/>
          <a:lstStyle>
            <a:lvl1pPr>
              <a:defRPr/>
            </a:lvl1pPr>
          </a:lstStyle>
          <a:p>
            <a:r>
              <a:rPr lang="en-US" smtClean="0"/>
              <a:t>Ted Myers, David A. Howard, Sourav Dey</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2ACE912D-0E68-4A50-BBFE-0B9D985DD85A}"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2011</a:t>
            </a:r>
            <a:endParaRPr lang="en-US"/>
          </a:p>
        </p:txBody>
      </p:sp>
      <p:sp>
        <p:nvSpPr>
          <p:cNvPr id="5" name="Footer Placeholder 4"/>
          <p:cNvSpPr>
            <a:spLocks noGrp="1"/>
          </p:cNvSpPr>
          <p:nvPr>
            <p:ph type="ftr" sz="quarter" idx="11"/>
          </p:nvPr>
        </p:nvSpPr>
        <p:spPr/>
        <p:txBody>
          <a:bodyPr/>
          <a:lstStyle>
            <a:lvl1pPr>
              <a:defRPr/>
            </a:lvl1pPr>
          </a:lstStyle>
          <a:p>
            <a:r>
              <a:rPr lang="en-US" smtClean="0"/>
              <a:t>Ted Myers, David A. Howard, Sourav Dey</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D3966ED5-64B2-4665-AFD4-B3B32A679859}"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2011</a:t>
            </a:r>
            <a:endParaRPr lang="en-US"/>
          </a:p>
        </p:txBody>
      </p:sp>
      <p:sp>
        <p:nvSpPr>
          <p:cNvPr id="5" name="Footer Placeholder 4"/>
          <p:cNvSpPr>
            <a:spLocks noGrp="1"/>
          </p:cNvSpPr>
          <p:nvPr>
            <p:ph type="ftr" sz="quarter" idx="11"/>
          </p:nvPr>
        </p:nvSpPr>
        <p:spPr/>
        <p:txBody>
          <a:bodyPr/>
          <a:lstStyle>
            <a:lvl1pPr>
              <a:defRPr/>
            </a:lvl1pPr>
          </a:lstStyle>
          <a:p>
            <a:r>
              <a:rPr lang="en-US" smtClean="0"/>
              <a:t>Ted Myers, David A. Howard, Sourav Dey</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C1AA3C80-CCD1-407B-B52A-DC85FFBF2AF6}"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lvl1pPr>
              <a:defRPr b="1">
                <a:solidFill>
                  <a:schemeClr val="accent2"/>
                </a:solidFill>
                <a:latin typeface="Calibri" pitchFamily="34" charset="0"/>
                <a:cs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685800" y="1524000"/>
            <a:ext cx="7772400" cy="4572000"/>
          </a:xfrm>
        </p:spPr>
        <p:txBody>
          <a:bodyPr/>
          <a:lstStyle>
            <a:lvl1pPr>
              <a:defRPr>
                <a:latin typeface="Calibri" pitchFamily="34" charset="0"/>
                <a:cs typeface="Calibri" pitchFamily="34" charset="0"/>
              </a:defRPr>
            </a:lvl1pPr>
            <a:lvl2pPr>
              <a:defRPr>
                <a:latin typeface="Calibri" pitchFamily="34" charset="0"/>
                <a:cs typeface="Calibri" pitchFamily="34" charset="0"/>
              </a:defRPr>
            </a:lvl2pPr>
            <a:lvl3pPr>
              <a:defRPr>
                <a:latin typeface="Calibri" pitchFamily="34" charset="0"/>
                <a:cs typeface="Calibri" pitchFamily="34" charset="0"/>
              </a:defRPr>
            </a:lvl3pPr>
            <a:lvl4pPr>
              <a:defRPr>
                <a:latin typeface="Calibri" pitchFamily="34" charset="0"/>
                <a:cs typeface="Calibri" pitchFamily="34" charset="0"/>
              </a:defRPr>
            </a:lvl4pPr>
            <a:lvl5pPr>
              <a:defRPr>
                <a:latin typeface="Calibri" pitchFamily="34" charset="0"/>
                <a:cs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685800" y="378281"/>
            <a:ext cx="1600200" cy="215444"/>
          </a:xfrm>
        </p:spPr>
        <p:txBody>
          <a:bodyPr/>
          <a:lstStyle>
            <a:lvl1pPr>
              <a:defRPr>
                <a:latin typeface="Calibri" pitchFamily="34" charset="0"/>
                <a:cs typeface="Calibri" pitchFamily="34" charset="0"/>
              </a:defRPr>
            </a:lvl1pPr>
          </a:lstStyle>
          <a:p>
            <a:r>
              <a:rPr lang="en-US" smtClean="0"/>
              <a:t>July 2011</a:t>
            </a:r>
            <a:endParaRPr lang="en-US" dirty="0"/>
          </a:p>
        </p:txBody>
      </p:sp>
      <p:sp>
        <p:nvSpPr>
          <p:cNvPr id="5" name="Footer Placeholder 4"/>
          <p:cNvSpPr>
            <a:spLocks noGrp="1"/>
          </p:cNvSpPr>
          <p:nvPr>
            <p:ph type="ftr" sz="quarter" idx="11"/>
          </p:nvPr>
        </p:nvSpPr>
        <p:spPr>
          <a:xfrm>
            <a:off x="5486400" y="6475413"/>
            <a:ext cx="3124200" cy="184666"/>
          </a:xfrm>
        </p:spPr>
        <p:txBody>
          <a:bodyPr/>
          <a:lstStyle>
            <a:lvl1pPr>
              <a:defRPr>
                <a:latin typeface="Calibri" pitchFamily="34" charset="0"/>
                <a:cs typeface="Calibri" pitchFamily="34" charset="0"/>
              </a:defRPr>
            </a:lvl1pPr>
          </a:lstStyle>
          <a:p>
            <a:r>
              <a:rPr lang="en-US" smtClean="0"/>
              <a:t>Ted Myers, David A. Howard, Sourav Dey</a:t>
            </a:r>
            <a:endParaRPr lang="en-US" dirty="0"/>
          </a:p>
        </p:txBody>
      </p:sp>
      <p:sp>
        <p:nvSpPr>
          <p:cNvPr id="6" name="Slide Number Placeholder 5"/>
          <p:cNvSpPr>
            <a:spLocks noGrp="1"/>
          </p:cNvSpPr>
          <p:nvPr>
            <p:ph type="sldNum" sz="quarter" idx="12"/>
          </p:nvPr>
        </p:nvSpPr>
        <p:spPr>
          <a:xfrm>
            <a:off x="4352017" y="6475413"/>
            <a:ext cx="516167" cy="184666"/>
          </a:xfrm>
        </p:spPr>
        <p:txBody>
          <a:bodyPr/>
          <a:lstStyle>
            <a:lvl1pPr>
              <a:defRPr>
                <a:latin typeface="Calibri" pitchFamily="34" charset="0"/>
                <a:cs typeface="Calibri" pitchFamily="34" charset="0"/>
              </a:defRPr>
            </a:lvl1pPr>
          </a:lstStyle>
          <a:p>
            <a:r>
              <a:rPr lang="en-US" dirty="0" smtClean="0"/>
              <a:t>Slide </a:t>
            </a:r>
            <a:fld id="{0E7B83E6-0328-4467-8F21-FAC3E3CEF2D4}"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July 2011</a:t>
            </a:r>
            <a:endParaRPr lang="en-US"/>
          </a:p>
        </p:txBody>
      </p:sp>
      <p:sp>
        <p:nvSpPr>
          <p:cNvPr id="5" name="Footer Placeholder 4"/>
          <p:cNvSpPr>
            <a:spLocks noGrp="1"/>
          </p:cNvSpPr>
          <p:nvPr>
            <p:ph type="ftr" sz="quarter" idx="11"/>
          </p:nvPr>
        </p:nvSpPr>
        <p:spPr/>
        <p:txBody>
          <a:bodyPr/>
          <a:lstStyle>
            <a:lvl1pPr>
              <a:defRPr/>
            </a:lvl1pPr>
          </a:lstStyle>
          <a:p>
            <a:r>
              <a:rPr lang="en-US" smtClean="0"/>
              <a:t>Ted Myers, David A. Howard, Sourav Dey</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6636962-3F44-4533-887F-223FE47EEB77}"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600200"/>
            <a:ext cx="3810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3810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lvl1pPr>
              <a:defRPr/>
            </a:lvl1pPr>
          </a:lstStyle>
          <a:p>
            <a:r>
              <a:rPr lang="en-US" smtClean="0"/>
              <a:t>July 2011</a:t>
            </a:r>
            <a:endParaRPr lang="en-US"/>
          </a:p>
        </p:txBody>
      </p:sp>
      <p:sp>
        <p:nvSpPr>
          <p:cNvPr id="6" name="Footer Placeholder 5"/>
          <p:cNvSpPr>
            <a:spLocks noGrp="1"/>
          </p:cNvSpPr>
          <p:nvPr>
            <p:ph type="ftr" sz="quarter" idx="11"/>
          </p:nvPr>
        </p:nvSpPr>
        <p:spPr/>
        <p:txBody>
          <a:bodyPr/>
          <a:lstStyle>
            <a:lvl1pPr>
              <a:defRPr/>
            </a:lvl1pPr>
          </a:lstStyle>
          <a:p>
            <a:r>
              <a:rPr lang="en-US" smtClean="0"/>
              <a:t>Ted Myers, David A. Howard, Sourav Dey</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4EE74BD4-A1E2-4AEC-BA18-227A10FADC42}"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July 2011</a:t>
            </a:r>
            <a:endParaRPr lang="en-US"/>
          </a:p>
        </p:txBody>
      </p:sp>
      <p:sp>
        <p:nvSpPr>
          <p:cNvPr id="8" name="Footer Placeholder 7"/>
          <p:cNvSpPr>
            <a:spLocks noGrp="1"/>
          </p:cNvSpPr>
          <p:nvPr>
            <p:ph type="ftr" sz="quarter" idx="11"/>
          </p:nvPr>
        </p:nvSpPr>
        <p:spPr/>
        <p:txBody>
          <a:bodyPr/>
          <a:lstStyle>
            <a:lvl1pPr>
              <a:defRPr/>
            </a:lvl1pPr>
          </a:lstStyle>
          <a:p>
            <a:r>
              <a:rPr lang="en-US" smtClean="0"/>
              <a:t>Ted Myers, David A. Howard, Sourav Dey</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F6708F0-7A47-4A30-AC1D-15F534563DA8}"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F846048A-6C73-44AA-A191-708563472ECD}" type="slidenum">
              <a:rPr lang="en-US"/>
              <a:pPr/>
              <a:t>‹#›</a:t>
            </a:fld>
            <a:endParaRPr lang="en-US"/>
          </a:p>
        </p:txBody>
      </p:sp>
      <p:sp>
        <p:nvSpPr>
          <p:cNvPr id="9"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atin typeface="Calibri" pitchFamily="34" charset="0"/>
                <a:cs typeface="Calibri" pitchFamily="34" charset="0"/>
              </a:defRPr>
            </a:lvl1pPr>
          </a:lstStyle>
          <a:p>
            <a:r>
              <a:rPr lang="en-US" smtClean="0"/>
              <a:t>July 2011</a:t>
            </a:r>
            <a:endParaRPr lang="en-US" dirty="0"/>
          </a:p>
        </p:txBody>
      </p:sp>
      <p:sp>
        <p:nvSpPr>
          <p:cNvPr id="10"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atin typeface="Calibri" pitchFamily="34" charset="0"/>
                <a:cs typeface="Calibri" pitchFamily="34" charset="0"/>
              </a:defRPr>
            </a:lvl1pPr>
          </a:lstStyle>
          <a:p>
            <a:r>
              <a:rPr lang="en-US" smtClean="0"/>
              <a:t>Ted Myers, David A. Howard, Sourav Dey</a:t>
            </a:r>
            <a:endParaRPr lang="en-US" dirty="0"/>
          </a:p>
        </p:txBody>
      </p:sp>
      <p:sp>
        <p:nvSpPr>
          <p:cNvPr id="11" name="Rectangle 7"/>
          <p:cNvSpPr>
            <a:spLocks noChangeArrowheads="1"/>
          </p:cNvSpPr>
          <p:nvPr userDrawn="1"/>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0" lvl="4" algn="r"/>
            <a:r>
              <a:rPr lang="en-US" sz="1400" b="1" dirty="0">
                <a:latin typeface="Calibri" pitchFamily="34" charset="0"/>
                <a:cs typeface="Calibri" pitchFamily="34" charset="0"/>
              </a:rPr>
              <a:t>doc.: IEEE </a:t>
            </a:r>
            <a:r>
              <a:rPr lang="en-US" sz="1400" b="1" dirty="0" smtClean="0">
                <a:latin typeface="Calibri" pitchFamily="34" charset="0"/>
                <a:cs typeface="Calibri" pitchFamily="34" charset="0"/>
              </a:rPr>
              <a:t>802.15-11-0511-00-004k</a:t>
            </a:r>
            <a:endParaRPr lang="en-US" sz="1400" b="1" dirty="0">
              <a:latin typeface="Calibri" pitchFamily="34" charset="0"/>
              <a:cs typeface="Calibri"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a:lvl1pPr>
          </a:lstStyle>
          <a:p>
            <a:r>
              <a:rPr lang="en-US"/>
              <a:t>Slide </a:t>
            </a:r>
            <a:fld id="{933C7CFE-5DA7-4DC6-B050-39FA0F42039F}" type="slidenum">
              <a:rPr lang="en-US"/>
              <a:pPr/>
              <a:t>‹#›</a:t>
            </a:fld>
            <a:endParaRPr lang="en-US"/>
          </a:p>
        </p:txBody>
      </p:sp>
      <p:sp>
        <p:nvSpPr>
          <p:cNvPr id="6" name="Footer Placeholder 3"/>
          <p:cNvSpPr>
            <a:spLocks noGrp="1"/>
          </p:cNvSpPr>
          <p:nvPr>
            <p:ph type="ftr" sz="quarter" idx="11"/>
          </p:nvPr>
        </p:nvSpPr>
        <p:spPr>
          <a:xfrm>
            <a:off x="5486400" y="6475413"/>
            <a:ext cx="3124200" cy="184666"/>
          </a:xfrm>
        </p:spPr>
        <p:txBody>
          <a:bodyPr/>
          <a:lstStyle>
            <a:lvl1pPr>
              <a:defRPr/>
            </a:lvl1pPr>
          </a:lstStyle>
          <a:p>
            <a:r>
              <a:rPr lang="en-US" smtClean="0"/>
              <a:t>Ted Myers, David A. Howard, Sourav Dey</a:t>
            </a:r>
            <a:endParaRPr lang="en-US"/>
          </a:p>
        </p:txBody>
      </p:sp>
      <p:sp>
        <p:nvSpPr>
          <p:cNvPr id="7"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atin typeface="Calibri" pitchFamily="34" charset="0"/>
                <a:cs typeface="Calibri" pitchFamily="34" charset="0"/>
              </a:defRPr>
            </a:lvl1pPr>
          </a:lstStyle>
          <a:p>
            <a:r>
              <a:rPr lang="en-US" smtClean="0"/>
              <a:t>July 2011</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2011</a:t>
            </a:r>
            <a:endParaRPr lang="en-US"/>
          </a:p>
        </p:txBody>
      </p:sp>
      <p:sp>
        <p:nvSpPr>
          <p:cNvPr id="6" name="Footer Placeholder 5"/>
          <p:cNvSpPr>
            <a:spLocks noGrp="1"/>
          </p:cNvSpPr>
          <p:nvPr>
            <p:ph type="ftr" sz="quarter" idx="11"/>
          </p:nvPr>
        </p:nvSpPr>
        <p:spPr/>
        <p:txBody>
          <a:bodyPr/>
          <a:lstStyle>
            <a:lvl1pPr>
              <a:defRPr/>
            </a:lvl1pPr>
          </a:lstStyle>
          <a:p>
            <a:r>
              <a:rPr lang="en-US" smtClean="0"/>
              <a:t>Ted Myers, David A. Howard, Sourav Dey</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17948245-DA3F-44BE-ABB2-751005138953}"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2011</a:t>
            </a:r>
            <a:endParaRPr lang="en-US"/>
          </a:p>
        </p:txBody>
      </p:sp>
      <p:sp>
        <p:nvSpPr>
          <p:cNvPr id="6" name="Footer Placeholder 5"/>
          <p:cNvSpPr>
            <a:spLocks noGrp="1"/>
          </p:cNvSpPr>
          <p:nvPr>
            <p:ph type="ftr" sz="quarter" idx="11"/>
          </p:nvPr>
        </p:nvSpPr>
        <p:spPr/>
        <p:txBody>
          <a:bodyPr/>
          <a:lstStyle>
            <a:lvl1pPr>
              <a:defRPr/>
            </a:lvl1pPr>
          </a:lstStyle>
          <a:p>
            <a:r>
              <a:rPr lang="en-US" smtClean="0"/>
              <a:t>Ted Myers, David A. Howard, Sourav Dey</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784FDFA3-FC6C-49B9-9015-1B18734D9946}"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762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524000"/>
            <a:ext cx="7772400" cy="45720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atin typeface="Calibri" pitchFamily="34" charset="0"/>
                <a:cs typeface="Calibri" pitchFamily="34" charset="0"/>
              </a:defRPr>
            </a:lvl1pPr>
          </a:lstStyle>
          <a:p>
            <a:r>
              <a:rPr lang="en-US" smtClean="0"/>
              <a:t>July 2011</a:t>
            </a:r>
            <a:endParaRPr 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atin typeface="Calibri" pitchFamily="34" charset="0"/>
                <a:cs typeface="Calibri" pitchFamily="34" charset="0"/>
              </a:defRPr>
            </a:lvl1pPr>
          </a:lstStyle>
          <a:p>
            <a:r>
              <a:rPr lang="en-US" smtClean="0"/>
              <a:t>Ted Myers, David A. Howard, Sourav Dey</a:t>
            </a:r>
            <a:endParaRPr lang="en-US" dirty="0"/>
          </a:p>
        </p:txBody>
      </p:sp>
      <p:sp>
        <p:nvSpPr>
          <p:cNvPr id="1030" name="Rectangle 6"/>
          <p:cNvSpPr>
            <a:spLocks noGrp="1" noChangeArrowheads="1"/>
          </p:cNvSpPr>
          <p:nvPr>
            <p:ph type="sldNum" sz="quarter" idx="4"/>
          </p:nvPr>
        </p:nvSpPr>
        <p:spPr bwMode="auto">
          <a:xfrm>
            <a:off x="4352017" y="6475413"/>
            <a:ext cx="51616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Calibri" pitchFamily="34" charset="0"/>
                <a:cs typeface="Calibri" pitchFamily="34" charset="0"/>
              </a:defRPr>
            </a:lvl1pPr>
          </a:lstStyle>
          <a:p>
            <a:r>
              <a:rPr lang="en-US" dirty="0" smtClean="0"/>
              <a:t>Slide </a:t>
            </a:r>
            <a:fld id="{318CD5EA-9AE2-4B72-AADA-2F625AF2A8D2}" type="slidenum">
              <a:rPr lang="en-US" smtClean="0"/>
              <a:pPr/>
              <a:t>‹#›</a:t>
            </a:fld>
            <a:endParaRPr lang="en-US" dirty="0"/>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0" lvl="4" algn="r"/>
            <a:r>
              <a:rPr lang="en-US" sz="1400" b="1" dirty="0">
                <a:latin typeface="Calibri" pitchFamily="34" charset="0"/>
                <a:cs typeface="Calibri" pitchFamily="34" charset="0"/>
              </a:rPr>
              <a:t>doc.: IEEE </a:t>
            </a:r>
            <a:r>
              <a:rPr lang="en-US" sz="1400" b="1" dirty="0" smtClean="0">
                <a:latin typeface="Calibri" pitchFamily="34" charset="0"/>
                <a:cs typeface="Calibri" pitchFamily="34" charset="0"/>
              </a:rPr>
              <a:t>802.15-11-0511-00-004k</a:t>
            </a:r>
            <a:endParaRPr lang="en-US" sz="1400" b="1" dirty="0">
              <a:latin typeface="Calibri" pitchFamily="34" charset="0"/>
              <a:cs typeface="Calibri" pitchFamily="34"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4666"/>
          </a:xfrm>
          <a:prstGeom prst="rect">
            <a:avLst/>
          </a:prstGeom>
          <a:noFill/>
          <a:ln w="9525">
            <a:noFill/>
            <a:miter lim="800000"/>
            <a:headEnd/>
            <a:tailEnd/>
          </a:ln>
          <a:effectLst/>
        </p:spPr>
        <p:txBody>
          <a:bodyPr lIns="0" tIns="0" rIns="0" bIns="0">
            <a:spAutoFit/>
          </a:bodyPr>
          <a:lstStyle/>
          <a:p>
            <a:r>
              <a:rPr lang="en-US" dirty="0">
                <a:latin typeface="Calibri" pitchFamily="34" charset="0"/>
                <a:cs typeface="Calibri" pitchFamily="34"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b="1">
          <a:solidFill>
            <a:schemeClr val="accent2"/>
          </a:solidFill>
          <a:latin typeface="Calibri" pitchFamily="34" charset="0"/>
          <a:ea typeface="+mj-ea"/>
          <a:cs typeface="Calibri" pitchFamily="34" charset="0"/>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Calibri" pitchFamily="34" charset="0"/>
          <a:ea typeface="+mn-ea"/>
          <a:cs typeface="Calibri" pitchFamily="34" charset="0"/>
        </a:defRPr>
      </a:lvl1pPr>
      <a:lvl2pPr marL="742950" indent="-285750" algn="l" rtl="0" eaLnBrk="1" fontAlgn="base" hangingPunct="1">
        <a:spcBef>
          <a:spcPct val="20000"/>
        </a:spcBef>
        <a:spcAft>
          <a:spcPct val="0"/>
        </a:spcAft>
        <a:buChar char="–"/>
        <a:defRPr sz="2800">
          <a:solidFill>
            <a:schemeClr val="tx1"/>
          </a:solidFill>
          <a:latin typeface="Calibri" pitchFamily="34" charset="0"/>
          <a:cs typeface="Calibri" pitchFamily="34" charset="0"/>
        </a:defRPr>
      </a:lvl2pPr>
      <a:lvl3pPr marL="1085850" indent="-228600" algn="l" rtl="0" eaLnBrk="1" fontAlgn="base" hangingPunct="1">
        <a:spcBef>
          <a:spcPct val="20000"/>
        </a:spcBef>
        <a:spcAft>
          <a:spcPct val="0"/>
        </a:spcAft>
        <a:buChar char="•"/>
        <a:defRPr sz="2400">
          <a:solidFill>
            <a:schemeClr val="tx1"/>
          </a:solidFill>
          <a:latin typeface="Calibri" pitchFamily="34" charset="0"/>
          <a:cs typeface="Calibri" pitchFamily="34" charset="0"/>
        </a:defRPr>
      </a:lvl3pPr>
      <a:lvl4pPr marL="1428750" indent="-228600" algn="l" rtl="0" eaLnBrk="1" fontAlgn="base" hangingPunct="1">
        <a:spcBef>
          <a:spcPct val="20000"/>
        </a:spcBef>
        <a:spcAft>
          <a:spcPct val="0"/>
        </a:spcAft>
        <a:buChar char="–"/>
        <a:defRPr sz="2000">
          <a:solidFill>
            <a:schemeClr val="tx1"/>
          </a:solidFill>
          <a:latin typeface="Calibri" pitchFamily="34" charset="0"/>
          <a:cs typeface="Calibri" pitchFamily="34" charset="0"/>
        </a:defRPr>
      </a:lvl4pPr>
      <a:lvl5pPr marL="1771650" indent="-228600" algn="l" rtl="0" eaLnBrk="1" fontAlgn="base" hangingPunct="1">
        <a:spcBef>
          <a:spcPct val="20000"/>
        </a:spcBef>
        <a:spcAft>
          <a:spcPct val="0"/>
        </a:spcAft>
        <a:buChar char="•"/>
        <a:defRPr sz="2000">
          <a:solidFill>
            <a:schemeClr val="tx1"/>
          </a:solidFill>
          <a:latin typeface="Calibri" pitchFamily="34" charset="0"/>
          <a:cs typeface="Calibri" pitchFamily="34"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4294967295"/>
          </p:nvPr>
        </p:nvSpPr>
        <p:spPr>
          <a:xfrm>
            <a:off x="685800" y="381000"/>
            <a:ext cx="1600200" cy="212725"/>
          </a:xfrm>
          <a:prstGeom prst="rect">
            <a:avLst/>
          </a:prstGeom>
        </p:spPr>
        <p:txBody>
          <a:bodyPr/>
          <a:lstStyle/>
          <a:p>
            <a:r>
              <a:rPr lang="en-US" smtClean="0"/>
              <a:t>July 2011</a:t>
            </a:r>
            <a:endParaRPr lang="en-US" dirty="0"/>
          </a:p>
        </p:txBody>
      </p:sp>
      <p:sp>
        <p:nvSpPr>
          <p:cNvPr id="5" name="Footer Placeholder 2"/>
          <p:cNvSpPr>
            <a:spLocks noGrp="1"/>
          </p:cNvSpPr>
          <p:nvPr>
            <p:ph type="ftr" sz="quarter" idx="11"/>
          </p:nvPr>
        </p:nvSpPr>
        <p:spPr/>
        <p:txBody>
          <a:bodyPr/>
          <a:lstStyle/>
          <a:p>
            <a:r>
              <a:rPr lang="en-US" dirty="0" smtClean="0"/>
              <a:t>Ted Myers, David A. Howard, Sourav Dey</a:t>
            </a:r>
            <a:endParaRPr lang="en-US" dirty="0"/>
          </a:p>
        </p:txBody>
      </p:sp>
      <p:sp>
        <p:nvSpPr>
          <p:cNvPr id="6" name="Slide Number Placeholder 3"/>
          <p:cNvSpPr>
            <a:spLocks noGrp="1"/>
          </p:cNvSpPr>
          <p:nvPr>
            <p:ph type="sldNum" sz="quarter" idx="12"/>
          </p:nvPr>
        </p:nvSpPr>
        <p:spPr/>
        <p:txBody>
          <a:bodyPr/>
          <a:lstStyle/>
          <a:p>
            <a:r>
              <a:rPr lang="en-US" dirty="0"/>
              <a:t>Slide </a:t>
            </a:r>
            <a:fld id="{12CAE2B3-81D7-46BF-8429-96BB7906F712}" type="slidenum">
              <a:rPr lang="en-US"/>
              <a:pPr/>
              <a:t>1</a:t>
            </a:fld>
            <a:endParaRPr lang="en-US" dirty="0"/>
          </a:p>
        </p:txBody>
      </p:sp>
      <p:sp>
        <p:nvSpPr>
          <p:cNvPr id="27651" name="Rectangle 3"/>
          <p:cNvSpPr>
            <a:spLocks noChangeArrowheads="1"/>
          </p:cNvSpPr>
          <p:nvPr/>
        </p:nvSpPr>
        <p:spPr bwMode="auto">
          <a:xfrm>
            <a:off x="152400" y="609600"/>
            <a:ext cx="8991600" cy="49808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a:t>
            </a:r>
            <a:r>
              <a:rPr lang="en-US" sz="1600" dirty="0">
                <a:solidFill>
                  <a:srgbClr val="FF0000"/>
                </a:solidFill>
              </a:rPr>
              <a:t>LECIM High Gain DSSS PHY  (preliminary proposal)</a:t>
            </a:r>
            <a:r>
              <a:rPr lang="en-US" sz="1600" dirty="0" smtClean="0">
                <a:solidFill>
                  <a:schemeClr val="tx2"/>
                </a:solidFill>
              </a:rPr>
              <a:t>]</a:t>
            </a:r>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a:t>
            </a:r>
            <a:r>
              <a:rPr lang="en-US" sz="1600" dirty="0">
                <a:solidFill>
                  <a:srgbClr val="FF0000"/>
                </a:solidFill>
              </a:rPr>
              <a:t>1</a:t>
            </a:r>
            <a:r>
              <a:rPr lang="en-US" sz="1600" dirty="0" smtClean="0">
                <a:solidFill>
                  <a:srgbClr val="FF0000"/>
                </a:solidFill>
              </a:rPr>
              <a:t>9 </a:t>
            </a:r>
            <a:r>
              <a:rPr lang="en-US" sz="1600" dirty="0" smtClean="0">
                <a:solidFill>
                  <a:srgbClr val="FF0000"/>
                </a:solidFill>
              </a:rPr>
              <a:t>July, 2011</a:t>
            </a:r>
            <a:r>
              <a:rPr lang="en-US" sz="1600" dirty="0" smtClean="0">
                <a:solidFill>
                  <a:schemeClr val="tx2"/>
                </a:solidFill>
              </a:rPr>
              <a:t>]</a:t>
            </a:r>
            <a:r>
              <a:rPr lang="en-US" sz="1600" dirty="0">
                <a:solidFill>
                  <a:schemeClr val="tx2"/>
                </a:solidFill>
              </a:rPr>
              <a:t>	</a:t>
            </a:r>
          </a:p>
          <a:p>
            <a:r>
              <a:rPr lang="en-US" sz="1600" b="1" dirty="0">
                <a:solidFill>
                  <a:schemeClr val="tx2"/>
                </a:solidFill>
              </a:rPr>
              <a:t>Source:</a:t>
            </a:r>
            <a:r>
              <a:rPr lang="en-US" sz="1600" dirty="0">
                <a:solidFill>
                  <a:schemeClr val="tx2"/>
                </a:solidFill>
              </a:rPr>
              <a:t> </a:t>
            </a:r>
            <a:r>
              <a:rPr lang="en-US" sz="1600" dirty="0" smtClean="0">
                <a:solidFill>
                  <a:schemeClr val="tx2"/>
                </a:solidFill>
              </a:rPr>
              <a:t>[</a:t>
            </a:r>
            <a:r>
              <a:rPr lang="en-US" sz="1600" dirty="0">
                <a:solidFill>
                  <a:srgbClr val="FF0000"/>
                </a:solidFill>
              </a:rPr>
              <a:t>Ted Myers, David Howard, </a:t>
            </a:r>
            <a:r>
              <a:rPr lang="en-US" sz="1600" dirty="0" smtClean="0">
                <a:solidFill>
                  <a:srgbClr val="FF0000"/>
                </a:solidFill>
              </a:rPr>
              <a:t>Sourav </a:t>
            </a:r>
            <a:r>
              <a:rPr lang="en-US" sz="1600" dirty="0">
                <a:solidFill>
                  <a:srgbClr val="FF0000"/>
                </a:solidFill>
              </a:rPr>
              <a:t>Dey</a:t>
            </a:r>
            <a:r>
              <a:rPr lang="en-US" sz="1600" dirty="0" smtClean="0">
                <a:solidFill>
                  <a:schemeClr val="tx2"/>
                </a:solidFill>
              </a:rPr>
              <a:t>] </a:t>
            </a:r>
            <a:r>
              <a:rPr lang="en-US" sz="1600" dirty="0">
                <a:solidFill>
                  <a:schemeClr val="tx2"/>
                </a:solidFill>
              </a:rPr>
              <a:t>Company </a:t>
            </a:r>
            <a:r>
              <a:rPr lang="en-US" sz="1600" dirty="0" smtClean="0">
                <a:solidFill>
                  <a:schemeClr val="tx2"/>
                </a:solidFill>
              </a:rPr>
              <a:t>[</a:t>
            </a:r>
            <a:r>
              <a:rPr lang="en-US" sz="1600" dirty="0">
                <a:solidFill>
                  <a:srgbClr val="FF0000"/>
                </a:solidFill>
              </a:rPr>
              <a:t>On-Ramp Wireless, </a:t>
            </a:r>
            <a:r>
              <a:rPr lang="en-US" sz="1600" dirty="0" smtClean="0">
                <a:solidFill>
                  <a:srgbClr val="FF0000"/>
                </a:solidFill>
              </a:rPr>
              <a:t>Inc.</a:t>
            </a:r>
            <a:r>
              <a:rPr lang="en-US" sz="1600" dirty="0" smtClean="0">
                <a:solidFill>
                  <a:schemeClr val="tx2"/>
                </a:solidFill>
              </a:rPr>
              <a:t>]</a:t>
            </a:r>
            <a:endParaRPr lang="en-US" sz="1600" dirty="0">
              <a:solidFill>
                <a:schemeClr val="tx2"/>
              </a:solidFill>
            </a:endParaRPr>
          </a:p>
          <a:p>
            <a:r>
              <a:rPr lang="en-US" sz="1600" dirty="0">
                <a:solidFill>
                  <a:schemeClr val="tx2"/>
                </a:solidFill>
              </a:rPr>
              <a:t>Address </a:t>
            </a:r>
            <a:r>
              <a:rPr lang="en-US" sz="1600" dirty="0" smtClean="0">
                <a:solidFill>
                  <a:schemeClr val="tx2"/>
                </a:solidFill>
              </a:rPr>
              <a:t>[</a:t>
            </a:r>
            <a:r>
              <a:rPr lang="it-IT" sz="1600" dirty="0">
                <a:solidFill>
                  <a:srgbClr val="FF0000"/>
                </a:solidFill>
              </a:rPr>
              <a:t>10920 Via Frontera, Suite 200, San Diego, CA 92127, USA</a:t>
            </a:r>
            <a:r>
              <a:rPr lang="en-US" sz="1600" dirty="0" smtClean="0">
                <a:solidFill>
                  <a:schemeClr val="tx2"/>
                </a:solidFill>
              </a:rPr>
              <a:t>]</a:t>
            </a:r>
            <a:endParaRPr lang="en-US" sz="1600" dirty="0">
              <a:solidFill>
                <a:schemeClr val="tx2"/>
              </a:solidFill>
            </a:endParaRPr>
          </a:p>
          <a:p>
            <a:r>
              <a:rPr lang="en-US" sz="1600" dirty="0">
                <a:solidFill>
                  <a:schemeClr val="tx2"/>
                </a:solidFill>
              </a:rPr>
              <a:t>Voice</a:t>
            </a:r>
            <a:r>
              <a:rPr lang="en-US" sz="1600" dirty="0" smtClean="0">
                <a:solidFill>
                  <a:schemeClr val="tx2"/>
                </a:solidFill>
              </a:rPr>
              <a:t>:[</a:t>
            </a:r>
            <a:r>
              <a:rPr lang="en-US" sz="1600" dirty="0">
                <a:solidFill>
                  <a:srgbClr val="FF0000"/>
                </a:solidFill>
              </a:rPr>
              <a:t>+1(858)592-6008</a:t>
            </a:r>
            <a:r>
              <a:rPr lang="en-US" sz="1600" dirty="0" smtClean="0">
                <a:solidFill>
                  <a:schemeClr val="tx2"/>
                </a:solidFill>
              </a:rPr>
              <a:t>], </a:t>
            </a:r>
            <a:r>
              <a:rPr lang="en-US" sz="1600" dirty="0">
                <a:solidFill>
                  <a:schemeClr val="tx2"/>
                </a:solidFill>
              </a:rPr>
              <a:t>FAX: </a:t>
            </a:r>
            <a:r>
              <a:rPr lang="en-US" sz="1600" dirty="0" smtClean="0">
                <a:solidFill>
                  <a:schemeClr val="tx2"/>
                </a:solidFill>
              </a:rPr>
              <a:t>[</a:t>
            </a:r>
            <a:r>
              <a:rPr lang="en-US" sz="1600" dirty="0">
                <a:solidFill>
                  <a:srgbClr val="FF0000"/>
                </a:solidFill>
              </a:rPr>
              <a:t>+1(858)592-6009</a:t>
            </a:r>
            <a:r>
              <a:rPr lang="en-US" sz="1600" dirty="0" smtClean="0">
                <a:solidFill>
                  <a:schemeClr val="tx2"/>
                </a:solidFill>
              </a:rPr>
              <a:t>], </a:t>
            </a:r>
            <a:r>
              <a:rPr lang="en-US" sz="1600" dirty="0">
                <a:solidFill>
                  <a:schemeClr val="tx2"/>
                </a:solidFill>
              </a:rPr>
              <a:t>E-Mail</a:t>
            </a:r>
            <a:r>
              <a:rPr lang="en-US" sz="1600" dirty="0" smtClean="0">
                <a:solidFill>
                  <a:schemeClr val="tx2"/>
                </a:solidFill>
              </a:rPr>
              <a:t>:[</a:t>
            </a:r>
            <a:r>
              <a:rPr lang="en-US" sz="1600" dirty="0" smtClean="0">
                <a:solidFill>
                  <a:srgbClr val="FF0000"/>
                </a:solidFill>
              </a:rPr>
              <a:t>ted.myers@onrampwireless.com, david.a.howard@ieee.org, sourav.dey@onrampwireless.com</a:t>
            </a:r>
            <a:r>
              <a:rPr lang="en-US" sz="1600" dirty="0" smtClean="0">
                <a:solidFill>
                  <a:schemeClr val="tx2"/>
                </a:solidFill>
              </a:rPr>
              <a:t>]</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a:t>
            </a:r>
            <a:r>
              <a:rPr lang="en-US" sz="1600" dirty="0" smtClean="0">
                <a:solidFill>
                  <a:srgbClr val="FF0000"/>
                </a:solidFill>
              </a:rPr>
              <a:t>LECIM </a:t>
            </a:r>
            <a:r>
              <a:rPr lang="en-US" sz="1600" dirty="0">
                <a:solidFill>
                  <a:srgbClr val="FF0000"/>
                </a:solidFill>
              </a:rPr>
              <a:t>Call For Proposals, DCN: </a:t>
            </a:r>
            <a:r>
              <a:rPr lang="en-US" sz="1600" dirty="0" smtClean="0">
                <a:solidFill>
                  <a:srgbClr val="FF0000"/>
                </a:solidFill>
              </a:rPr>
              <a:t>0147-02</a:t>
            </a:r>
            <a:r>
              <a:rPr lang="en-US" sz="1600" dirty="0" smtClean="0">
                <a:solidFill>
                  <a:schemeClr val="tx2"/>
                </a:solidFill>
              </a:rPr>
              <a:t>]</a:t>
            </a:r>
            <a:endParaRPr lang="en-US" sz="1600" dirty="0">
              <a:solidFill>
                <a:schemeClr val="tx2"/>
              </a:solidFill>
            </a:endParaRPr>
          </a:p>
          <a:p>
            <a:pPr>
              <a:spcBef>
                <a:spcPts val="100"/>
              </a:spcBef>
              <a:spcAft>
                <a:spcPts val="100"/>
              </a:spcAft>
            </a:pPr>
            <a:r>
              <a:rPr lang="en-US" dirty="0">
                <a:solidFill>
                  <a:schemeClr val="accent2"/>
                </a:solidFill>
              </a:rPr>
              <a:t>	</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a:solidFill>
                  <a:schemeClr val="tx2"/>
                </a:solidFill>
              </a:rPr>
              <a:t>	</a:t>
            </a:r>
            <a:r>
              <a:rPr lang="en-US" sz="1600" dirty="0" smtClean="0">
                <a:solidFill>
                  <a:schemeClr val="tx2"/>
                </a:solidFill>
              </a:rPr>
              <a:t>[</a:t>
            </a:r>
            <a:r>
              <a:rPr lang="en-US" sz="1600" dirty="0" smtClean="0">
                <a:solidFill>
                  <a:srgbClr val="FF0000"/>
                </a:solidFill>
              </a:rPr>
              <a:t>Response to LECIM Call For Proposals, DCN: 0147-02</a:t>
            </a:r>
            <a:r>
              <a:rPr lang="en-US" sz="1600" dirty="0" smtClean="0">
                <a:solidFill>
                  <a:schemeClr val="tx2"/>
                </a:solidFill>
              </a:rPr>
              <a:t>]</a:t>
            </a:r>
            <a:endParaRPr lang="en-US" sz="1600" dirty="0">
              <a:solidFill>
                <a:schemeClr val="tx2"/>
              </a:solidFill>
            </a:endParaRP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solidFill>
                  <a:schemeClr val="tx2"/>
                </a:solidFill>
              </a:rPr>
              <a:t>[</a:t>
            </a:r>
            <a:r>
              <a:rPr lang="en-US" sz="1600" dirty="0" smtClean="0">
                <a:solidFill>
                  <a:srgbClr val="FF0000"/>
                </a:solidFill>
              </a:rPr>
              <a:t>Introduce a High Gain DSSS PHY proposal</a:t>
            </a:r>
            <a:r>
              <a:rPr lang="en-US" sz="1600" dirty="0" smtClean="0">
                <a:solidFill>
                  <a:schemeClr val="tx2"/>
                </a:solidFill>
              </a:rPr>
              <a:t>]</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1870775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8229600" cy="884238"/>
          </a:xfrm>
        </p:spPr>
        <p:txBody>
          <a:bodyPr>
            <a:normAutofit/>
          </a:bodyPr>
          <a:lstStyle/>
          <a:p>
            <a:r>
              <a:rPr lang="en-US" dirty="0" smtClean="0"/>
              <a:t>Proposed Spreading Factors</a:t>
            </a:r>
            <a:endParaRPr lang="en-US" dirty="0"/>
          </a:p>
        </p:txBody>
      </p:sp>
      <p:sp>
        <p:nvSpPr>
          <p:cNvPr id="4" name="Date Placeholder 3"/>
          <p:cNvSpPr>
            <a:spLocks noGrp="1"/>
          </p:cNvSpPr>
          <p:nvPr>
            <p:ph type="dt" sz="half" idx="10"/>
          </p:nvPr>
        </p:nvSpPr>
        <p:spPr/>
        <p:txBody>
          <a:bodyPr/>
          <a:lstStyle/>
          <a:p>
            <a:r>
              <a:rPr lang="en-US" smtClean="0"/>
              <a:t>July 2011</a:t>
            </a:r>
            <a:endParaRPr lang="en-US" dirty="0"/>
          </a:p>
        </p:txBody>
      </p:sp>
      <p:sp>
        <p:nvSpPr>
          <p:cNvPr id="5" name="Footer Placeholder 4"/>
          <p:cNvSpPr>
            <a:spLocks noGrp="1"/>
          </p:cNvSpPr>
          <p:nvPr>
            <p:ph type="ftr" sz="quarter" idx="11"/>
          </p:nvPr>
        </p:nvSpPr>
        <p:spPr/>
        <p:txBody>
          <a:bodyPr/>
          <a:lstStyle/>
          <a:p>
            <a:r>
              <a:rPr lang="en-US" smtClean="0"/>
              <a:t>Ted Myers, David A. Howard, Sourav Dey</a:t>
            </a:r>
            <a:endParaRPr lang="en-US" dirty="0"/>
          </a:p>
        </p:txBody>
      </p:sp>
      <p:sp>
        <p:nvSpPr>
          <p:cNvPr id="6" name="Slide Number Placeholder 5"/>
          <p:cNvSpPr>
            <a:spLocks noGrp="1"/>
          </p:cNvSpPr>
          <p:nvPr>
            <p:ph type="sldNum" sz="quarter" idx="12"/>
          </p:nvPr>
        </p:nvSpPr>
        <p:spPr/>
        <p:txBody>
          <a:bodyPr/>
          <a:lstStyle/>
          <a:p>
            <a:r>
              <a:rPr lang="en-US" dirty="0" smtClean="0"/>
              <a:t>Slide </a:t>
            </a:r>
            <a:fld id="{620CC5EC-2E3F-4448-B089-1301A9909F72}" type="slidenum">
              <a:rPr lang="en-US" smtClean="0"/>
              <a:pPr/>
              <a:t>10</a:t>
            </a:fld>
            <a:endParaRPr lang="en-US" dirty="0"/>
          </a:p>
        </p:txBody>
      </p:sp>
      <p:graphicFrame>
        <p:nvGraphicFramePr>
          <p:cNvPr id="7" name="Table 6"/>
          <p:cNvGraphicFramePr>
            <a:graphicFrameLocks noGrp="1"/>
          </p:cNvGraphicFramePr>
          <p:nvPr/>
        </p:nvGraphicFramePr>
        <p:xfrm>
          <a:off x="304800" y="1219200"/>
          <a:ext cx="8541387" cy="4875422"/>
        </p:xfrm>
        <a:graphic>
          <a:graphicData uri="http://schemas.openxmlformats.org/drawingml/2006/table">
            <a:tbl>
              <a:tblPr firstRow="1" bandRow="1">
                <a:tableStyleId>{5C22544A-7EE6-4342-B048-85BDC9FD1C3A}</a:tableStyleId>
              </a:tblPr>
              <a:tblGrid>
                <a:gridCol w="1348398"/>
                <a:gridCol w="1471002"/>
                <a:gridCol w="1316049"/>
                <a:gridCol w="1442082"/>
                <a:gridCol w="1436275"/>
                <a:gridCol w="1527581"/>
              </a:tblGrid>
              <a:tr h="516782">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latin typeface="Calibri" pitchFamily="34" charset="0"/>
                          <a:cs typeface="Calibri" pitchFamily="34" charset="0"/>
                        </a:rPr>
                        <a:t>Chips per Coding Symbol</a:t>
                      </a:r>
                    </a:p>
                  </a:txBody>
                  <a:tcPr/>
                </a:tc>
                <a:tc rowSpan="2">
                  <a:txBody>
                    <a:bodyPr/>
                    <a:lstStyle/>
                    <a:p>
                      <a:pPr algn="ctr"/>
                      <a:r>
                        <a:rPr lang="en-US" sz="1600" dirty="0" smtClean="0">
                          <a:latin typeface="Calibri" pitchFamily="34" charset="0"/>
                          <a:cs typeface="Calibri" pitchFamily="34" charset="0"/>
                        </a:rPr>
                        <a:t>Processing Gain (dB)</a:t>
                      </a:r>
                      <a:endParaRPr lang="en-US" sz="1600" dirty="0">
                        <a:latin typeface="Calibri" pitchFamily="34" charset="0"/>
                        <a:cs typeface="Calibri" pitchFamily="34" charset="0"/>
                      </a:endParaRPr>
                    </a:p>
                  </a:txBody>
                  <a:tcPr/>
                </a:tc>
                <a:tc rowSpan="2">
                  <a:txBody>
                    <a:bodyPr/>
                    <a:lstStyle/>
                    <a:p>
                      <a:pPr algn="ctr"/>
                      <a:r>
                        <a:rPr lang="en-US" sz="1600" dirty="0" smtClean="0">
                          <a:latin typeface="Calibri" pitchFamily="34" charset="0"/>
                          <a:cs typeface="Calibri" pitchFamily="34" charset="0"/>
                        </a:rPr>
                        <a:t>Required Carrier-to-Noise</a:t>
                      </a:r>
                      <a:r>
                        <a:rPr lang="en-US" sz="1600" baseline="0" dirty="0" smtClean="0">
                          <a:latin typeface="Calibri" pitchFamily="34" charset="0"/>
                          <a:cs typeface="Calibri" pitchFamily="34" charset="0"/>
                        </a:rPr>
                        <a:t>  (dB)</a:t>
                      </a:r>
                      <a:endParaRPr lang="en-US" sz="1600" dirty="0">
                        <a:latin typeface="Calibri" pitchFamily="34" charset="0"/>
                        <a:cs typeface="Calibri" pitchFamily="34" charset="0"/>
                      </a:endParaRPr>
                    </a:p>
                  </a:txBody>
                  <a:tcPr/>
                </a:tc>
                <a:tc rowSpan="2">
                  <a:txBody>
                    <a:bodyPr/>
                    <a:lstStyle/>
                    <a:p>
                      <a:pPr algn="ctr"/>
                      <a:r>
                        <a:rPr lang="en-US" sz="1600" dirty="0" smtClean="0">
                          <a:latin typeface="Calibri" pitchFamily="34" charset="0"/>
                          <a:cs typeface="Calibri" pitchFamily="34" charset="0"/>
                        </a:rPr>
                        <a:t>Re</a:t>
                      </a:r>
                      <a:r>
                        <a:rPr lang="en-US" sz="1600" baseline="0" dirty="0" smtClean="0">
                          <a:latin typeface="Calibri" pitchFamily="34" charset="0"/>
                          <a:cs typeface="Calibri" pitchFamily="34" charset="0"/>
                        </a:rPr>
                        <a:t>ceiver Sensitivity</a:t>
                      </a:r>
                    </a:p>
                    <a:p>
                      <a:pPr algn="ctr"/>
                      <a:r>
                        <a:rPr lang="en-US" sz="1600" baseline="0" dirty="0" smtClean="0">
                          <a:latin typeface="Calibri" pitchFamily="34" charset="0"/>
                          <a:cs typeface="Calibri" pitchFamily="34" charset="0"/>
                        </a:rPr>
                        <a:t>@ </a:t>
                      </a:r>
                      <a:r>
                        <a:rPr lang="en-US" sz="1600" baseline="0" dirty="0" err="1" smtClean="0">
                          <a:latin typeface="Calibri" pitchFamily="34" charset="0"/>
                          <a:cs typeface="Calibri" pitchFamily="34" charset="0"/>
                        </a:rPr>
                        <a:t>kTb</a:t>
                      </a:r>
                      <a:r>
                        <a:rPr lang="en-US" sz="1600" baseline="0" dirty="0" smtClean="0">
                          <a:latin typeface="Calibri" pitchFamily="34" charset="0"/>
                          <a:cs typeface="Calibri" pitchFamily="34" charset="0"/>
                        </a:rPr>
                        <a:t> (</a:t>
                      </a:r>
                      <a:r>
                        <a:rPr lang="en-US" sz="1600" baseline="0" dirty="0" err="1" smtClean="0">
                          <a:latin typeface="Calibri" pitchFamily="34" charset="0"/>
                          <a:cs typeface="Calibri" pitchFamily="34" charset="0"/>
                        </a:rPr>
                        <a:t>dBm</a:t>
                      </a:r>
                      <a:r>
                        <a:rPr lang="en-US" sz="1600" baseline="0" dirty="0" smtClean="0">
                          <a:latin typeface="Calibri" pitchFamily="34" charset="0"/>
                          <a:cs typeface="Calibri" pitchFamily="34" charset="0"/>
                        </a:rPr>
                        <a:t>)</a:t>
                      </a:r>
                      <a:endParaRPr lang="en-US" sz="1600" dirty="0">
                        <a:latin typeface="Calibri" pitchFamily="34" charset="0"/>
                        <a:cs typeface="Calibri" pitchFamily="34" charset="0"/>
                      </a:endParaRPr>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latin typeface="Calibri" pitchFamily="34" charset="0"/>
                          <a:cs typeface="Calibri" pitchFamily="34" charset="0"/>
                        </a:rPr>
                        <a:t>Data</a:t>
                      </a:r>
                      <a:r>
                        <a:rPr lang="en-US" sz="1600" baseline="0" dirty="0" smtClean="0">
                          <a:latin typeface="Calibri" pitchFamily="34" charset="0"/>
                          <a:cs typeface="Calibri" pitchFamily="34" charset="0"/>
                        </a:rPr>
                        <a:t> Rate</a:t>
                      </a:r>
                    </a:p>
                  </a:txBody>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800" baseline="0" dirty="0" smtClean="0"/>
                    </a:p>
                  </a:txBody>
                  <a:tcPr/>
                </a:tc>
              </a:tr>
              <a:tr h="324835">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kern="1200" dirty="0" smtClean="0">
                          <a:solidFill>
                            <a:schemeClr val="lt1"/>
                          </a:solidFill>
                          <a:latin typeface="Calibri" pitchFamily="34" charset="0"/>
                          <a:ea typeface="+mn-ea"/>
                          <a:cs typeface="Calibri" pitchFamily="34" charset="0"/>
                        </a:rPr>
                        <a:t>bits/sec</a:t>
                      </a:r>
                    </a:p>
                  </a:txBody>
                  <a:tcPr>
                    <a:solidFill>
                      <a:srgbClr val="0070C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kern="1200" dirty="0" smtClean="0">
                          <a:solidFill>
                            <a:schemeClr val="lt1"/>
                          </a:solidFill>
                          <a:latin typeface="Calibri" pitchFamily="34" charset="0"/>
                          <a:ea typeface="+mn-ea"/>
                          <a:cs typeface="Calibri" pitchFamily="34" charset="0"/>
                        </a:rPr>
                        <a:t>(KB/day)</a:t>
                      </a:r>
                    </a:p>
                  </a:txBody>
                  <a:tcPr>
                    <a:solidFill>
                      <a:srgbClr val="0070C0"/>
                    </a:solidFill>
                  </a:tcPr>
                </a:tc>
              </a:tr>
              <a:tr h="32483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latin typeface="Calibri" pitchFamily="34" charset="0"/>
                          <a:cs typeface="Calibri" pitchFamily="34" charset="0"/>
                        </a:rPr>
                        <a:t>16</a:t>
                      </a:r>
                      <a:endParaRPr lang="en-US" sz="1600" dirty="0">
                        <a:latin typeface="Calibri" pitchFamily="34" charset="0"/>
                        <a:cs typeface="Calibri" pitchFamily="34" charset="0"/>
                      </a:endParaRPr>
                    </a:p>
                  </a:txBody>
                  <a:tcPr/>
                </a:tc>
                <a:tc>
                  <a:txBody>
                    <a:bodyPr/>
                    <a:lstStyle/>
                    <a:p>
                      <a:pPr algn="ctr"/>
                      <a:r>
                        <a:rPr lang="en-US" sz="1600" dirty="0" smtClean="0">
                          <a:latin typeface="Calibri" pitchFamily="34" charset="0"/>
                          <a:cs typeface="Calibri" pitchFamily="34" charset="0"/>
                        </a:rPr>
                        <a:t>12</a:t>
                      </a:r>
                      <a:endParaRPr lang="en-US" sz="1600" dirty="0">
                        <a:latin typeface="Calibri" pitchFamily="34" charset="0"/>
                        <a:cs typeface="Calibri" pitchFamily="34" charset="0"/>
                      </a:endParaRPr>
                    </a:p>
                  </a:txBody>
                  <a:tcPr/>
                </a:tc>
                <a:tc>
                  <a:txBody>
                    <a:bodyPr/>
                    <a:lstStyle/>
                    <a:p>
                      <a:pPr algn="ctr"/>
                      <a:r>
                        <a:rPr lang="en-US" sz="1600" dirty="0" smtClean="0">
                          <a:latin typeface="Calibri" pitchFamily="34" charset="0"/>
                          <a:cs typeface="Calibri" pitchFamily="34" charset="0"/>
                        </a:rPr>
                        <a:t>-9</a:t>
                      </a:r>
                      <a:endParaRPr lang="en-US" sz="1600" dirty="0">
                        <a:latin typeface="Calibri" pitchFamily="34" charset="0"/>
                        <a:cs typeface="Calibri" pitchFamily="34" charset="0"/>
                      </a:endParaRPr>
                    </a:p>
                  </a:txBody>
                  <a:tcPr/>
                </a:tc>
                <a:tc>
                  <a:txBody>
                    <a:bodyPr/>
                    <a:lstStyle/>
                    <a:p>
                      <a:pPr algn="ctr"/>
                      <a:r>
                        <a:rPr lang="en-US" sz="1600" dirty="0" smtClean="0">
                          <a:latin typeface="Calibri" pitchFamily="34" charset="0"/>
                          <a:cs typeface="Calibri" pitchFamily="34" charset="0"/>
                        </a:rPr>
                        <a:t>-118</a:t>
                      </a:r>
                      <a:endParaRPr lang="en-US" sz="1600" dirty="0">
                        <a:latin typeface="Calibri" pitchFamily="34" charset="0"/>
                        <a:cs typeface="Calibri" pitchFamily="34" charset="0"/>
                      </a:endParaRPr>
                    </a:p>
                  </a:txBody>
                  <a:tcPr/>
                </a:tc>
                <a:tc>
                  <a:txBody>
                    <a:bodyPr/>
                    <a:lstStyle/>
                    <a:p>
                      <a:pPr algn="ctr"/>
                      <a:r>
                        <a:rPr lang="en-US" sz="1600" dirty="0" smtClean="0">
                          <a:latin typeface="Calibri" pitchFamily="34" charset="0"/>
                          <a:cs typeface="Calibri" pitchFamily="34" charset="0"/>
                        </a:rPr>
                        <a:t>31000 bps</a:t>
                      </a:r>
                      <a:endParaRPr lang="en-US" sz="1600" dirty="0">
                        <a:latin typeface="Calibri" pitchFamily="34" charset="0"/>
                        <a:cs typeface="Calibri" pitchFamily="34" charset="0"/>
                      </a:endParaRPr>
                    </a:p>
                  </a:txBody>
                  <a:tcPr/>
                </a:tc>
                <a:tc>
                  <a:txBody>
                    <a:bodyPr/>
                    <a:lstStyle/>
                    <a:p>
                      <a:pPr algn="ctr"/>
                      <a:r>
                        <a:rPr lang="en-US" sz="1600" dirty="0" smtClean="0">
                          <a:latin typeface="Calibri" pitchFamily="34" charset="0"/>
                          <a:cs typeface="Calibri" pitchFamily="34" charset="0"/>
                        </a:rPr>
                        <a:t>340000</a:t>
                      </a:r>
                      <a:endParaRPr lang="en-US" sz="1600" dirty="0">
                        <a:latin typeface="Calibri" pitchFamily="34" charset="0"/>
                        <a:cs typeface="Calibri" pitchFamily="34" charset="0"/>
                      </a:endParaRPr>
                    </a:p>
                  </a:txBody>
                  <a:tcPr/>
                </a:tc>
              </a:tr>
              <a:tr h="32483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latin typeface="Calibri" pitchFamily="34" charset="0"/>
                          <a:cs typeface="Calibri" pitchFamily="34" charset="0"/>
                        </a:rPr>
                        <a:t>32</a:t>
                      </a:r>
                      <a:endParaRPr lang="en-US" sz="1600" dirty="0">
                        <a:latin typeface="Calibri" pitchFamily="34" charset="0"/>
                        <a:cs typeface="Calibri" pitchFamily="34" charset="0"/>
                      </a:endParaRPr>
                    </a:p>
                  </a:txBody>
                  <a:tcPr/>
                </a:tc>
                <a:tc>
                  <a:txBody>
                    <a:bodyPr/>
                    <a:lstStyle/>
                    <a:p>
                      <a:pPr algn="ctr"/>
                      <a:r>
                        <a:rPr lang="en-US" sz="1600" dirty="0" smtClean="0">
                          <a:latin typeface="Calibri" pitchFamily="34" charset="0"/>
                          <a:cs typeface="Calibri" pitchFamily="34" charset="0"/>
                        </a:rPr>
                        <a:t>15</a:t>
                      </a:r>
                      <a:endParaRPr lang="en-US" sz="1600" dirty="0">
                        <a:latin typeface="Calibri" pitchFamily="34" charset="0"/>
                        <a:cs typeface="Calibri" pitchFamily="34" charset="0"/>
                      </a:endParaRPr>
                    </a:p>
                  </a:txBody>
                  <a:tcPr/>
                </a:tc>
                <a:tc>
                  <a:txBody>
                    <a:bodyPr/>
                    <a:lstStyle/>
                    <a:p>
                      <a:pPr algn="ctr"/>
                      <a:r>
                        <a:rPr lang="en-US" sz="1600" dirty="0" smtClean="0">
                          <a:latin typeface="Calibri" pitchFamily="34" charset="0"/>
                          <a:cs typeface="Calibri" pitchFamily="34" charset="0"/>
                        </a:rPr>
                        <a:t>-12</a:t>
                      </a:r>
                      <a:endParaRPr lang="en-US" sz="1600" dirty="0">
                        <a:latin typeface="Calibri" pitchFamily="34" charset="0"/>
                        <a:cs typeface="Calibri" pitchFamily="34" charset="0"/>
                      </a:endParaRPr>
                    </a:p>
                  </a:txBody>
                  <a:tcPr/>
                </a:tc>
                <a:tc>
                  <a:txBody>
                    <a:bodyPr/>
                    <a:lstStyle/>
                    <a:p>
                      <a:pPr algn="ctr"/>
                      <a:r>
                        <a:rPr lang="en-US" sz="1600" dirty="0" smtClean="0">
                          <a:latin typeface="Calibri" pitchFamily="34" charset="0"/>
                          <a:cs typeface="Calibri" pitchFamily="34" charset="0"/>
                        </a:rPr>
                        <a:t>-121</a:t>
                      </a:r>
                      <a:endParaRPr lang="en-US" sz="1600" dirty="0">
                        <a:latin typeface="Calibri" pitchFamily="34" charset="0"/>
                        <a:cs typeface="Calibri" pitchFamily="34" charset="0"/>
                      </a:endParaRPr>
                    </a:p>
                  </a:txBody>
                  <a:tcPr/>
                </a:tc>
                <a:tc>
                  <a:txBody>
                    <a:bodyPr/>
                    <a:lstStyle/>
                    <a:p>
                      <a:pPr algn="ctr"/>
                      <a:r>
                        <a:rPr lang="en-US" sz="1600" dirty="0" smtClean="0">
                          <a:latin typeface="Calibri" pitchFamily="34" charset="0"/>
                          <a:cs typeface="Calibri" pitchFamily="34" charset="0"/>
                        </a:rPr>
                        <a:t>16000</a:t>
                      </a:r>
                      <a:r>
                        <a:rPr lang="en-US" sz="1600" baseline="0" dirty="0" smtClean="0">
                          <a:latin typeface="Calibri" pitchFamily="34" charset="0"/>
                          <a:cs typeface="Calibri" pitchFamily="34" charset="0"/>
                        </a:rPr>
                        <a:t> bps</a:t>
                      </a:r>
                      <a:endParaRPr lang="en-US" sz="1600" dirty="0">
                        <a:latin typeface="Calibri" pitchFamily="34" charset="0"/>
                        <a:cs typeface="Calibri" pitchFamily="34" charset="0"/>
                      </a:endParaRPr>
                    </a:p>
                  </a:txBody>
                  <a:tcPr/>
                </a:tc>
                <a:tc>
                  <a:txBody>
                    <a:bodyPr/>
                    <a:lstStyle/>
                    <a:p>
                      <a:pPr algn="ctr"/>
                      <a:r>
                        <a:rPr lang="en-US" sz="1600" dirty="0" smtClean="0">
                          <a:latin typeface="Calibri" pitchFamily="34" charset="0"/>
                          <a:cs typeface="Calibri" pitchFamily="34" charset="0"/>
                        </a:rPr>
                        <a:t>170000</a:t>
                      </a:r>
                      <a:endParaRPr lang="en-US" sz="1600" dirty="0">
                        <a:latin typeface="Calibri" pitchFamily="34" charset="0"/>
                        <a:cs typeface="Calibri" pitchFamily="34" charset="0"/>
                      </a:endParaRPr>
                    </a:p>
                  </a:txBody>
                  <a:tcPr/>
                </a:tc>
              </a:tr>
              <a:tr h="32483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latin typeface="Calibri" pitchFamily="34" charset="0"/>
                          <a:cs typeface="Calibri" pitchFamily="34" charset="0"/>
                        </a:rPr>
                        <a:t>64</a:t>
                      </a:r>
                      <a:endParaRPr lang="en-US" sz="1600" dirty="0">
                        <a:latin typeface="Calibri" pitchFamily="34" charset="0"/>
                        <a:cs typeface="Calibri" pitchFamily="34" charset="0"/>
                      </a:endParaRPr>
                    </a:p>
                  </a:txBody>
                  <a:tcPr/>
                </a:tc>
                <a:tc>
                  <a:txBody>
                    <a:bodyPr/>
                    <a:lstStyle/>
                    <a:p>
                      <a:pPr algn="ctr"/>
                      <a:r>
                        <a:rPr lang="en-US" sz="1600" dirty="0" smtClean="0">
                          <a:latin typeface="Calibri" pitchFamily="34" charset="0"/>
                          <a:cs typeface="Calibri" pitchFamily="34" charset="0"/>
                        </a:rPr>
                        <a:t>18</a:t>
                      </a:r>
                    </a:p>
                  </a:txBody>
                  <a:tcPr/>
                </a:tc>
                <a:tc>
                  <a:txBody>
                    <a:bodyPr/>
                    <a:lstStyle/>
                    <a:p>
                      <a:pPr algn="ctr"/>
                      <a:r>
                        <a:rPr lang="en-US" sz="1600" dirty="0" smtClean="0">
                          <a:latin typeface="Calibri" pitchFamily="34" charset="0"/>
                          <a:cs typeface="Calibri" pitchFamily="34" charset="0"/>
                        </a:rPr>
                        <a:t>-15</a:t>
                      </a:r>
                      <a:endParaRPr lang="en-US" sz="1600" dirty="0">
                        <a:latin typeface="Calibri" pitchFamily="34" charset="0"/>
                        <a:cs typeface="Calibri" pitchFamily="34" charset="0"/>
                      </a:endParaRPr>
                    </a:p>
                  </a:txBody>
                  <a:tcPr/>
                </a:tc>
                <a:tc>
                  <a:txBody>
                    <a:bodyPr/>
                    <a:lstStyle/>
                    <a:p>
                      <a:pPr algn="ctr"/>
                      <a:r>
                        <a:rPr lang="en-US" sz="1600" dirty="0" smtClean="0">
                          <a:latin typeface="Calibri" pitchFamily="34" charset="0"/>
                          <a:cs typeface="Calibri" pitchFamily="34" charset="0"/>
                        </a:rPr>
                        <a:t>-124</a:t>
                      </a:r>
                      <a:endParaRPr lang="en-US" sz="1600" dirty="0">
                        <a:latin typeface="Calibri" pitchFamily="34" charset="0"/>
                        <a:cs typeface="Calibri" pitchFamily="34" charset="0"/>
                      </a:endParaRPr>
                    </a:p>
                  </a:txBody>
                  <a:tcPr/>
                </a:tc>
                <a:tc>
                  <a:txBody>
                    <a:bodyPr/>
                    <a:lstStyle/>
                    <a:p>
                      <a:pPr algn="ctr"/>
                      <a:r>
                        <a:rPr lang="en-US" sz="1600" baseline="0" dirty="0" smtClean="0">
                          <a:latin typeface="Calibri" pitchFamily="34" charset="0"/>
                          <a:cs typeface="Calibri" pitchFamily="34" charset="0"/>
                        </a:rPr>
                        <a:t>8000 ms</a:t>
                      </a:r>
                      <a:endParaRPr lang="en-US" sz="1600" dirty="0">
                        <a:latin typeface="Calibri" pitchFamily="34" charset="0"/>
                        <a:cs typeface="Calibri" pitchFamily="34" charset="0"/>
                      </a:endParaRPr>
                    </a:p>
                  </a:txBody>
                  <a:tcPr/>
                </a:tc>
                <a:tc>
                  <a:txBody>
                    <a:bodyPr/>
                    <a:lstStyle/>
                    <a:p>
                      <a:pPr algn="ctr"/>
                      <a:r>
                        <a:rPr lang="en-US" sz="1600" dirty="0" smtClean="0">
                          <a:latin typeface="Calibri" pitchFamily="34" charset="0"/>
                          <a:cs typeface="Calibri" pitchFamily="34" charset="0"/>
                        </a:rPr>
                        <a:t>84000</a:t>
                      </a:r>
                      <a:endParaRPr lang="en-US" sz="1600" dirty="0">
                        <a:latin typeface="Calibri" pitchFamily="34" charset="0"/>
                        <a:cs typeface="Calibri" pitchFamily="34" charset="0"/>
                      </a:endParaRPr>
                    </a:p>
                  </a:txBody>
                  <a:tcPr/>
                </a:tc>
              </a:tr>
              <a:tr h="32483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latin typeface="Calibri" pitchFamily="34" charset="0"/>
                          <a:cs typeface="Calibri" pitchFamily="34" charset="0"/>
                        </a:rPr>
                        <a:t>128</a:t>
                      </a:r>
                    </a:p>
                  </a:txBody>
                  <a:tcPr/>
                </a:tc>
                <a:tc>
                  <a:txBody>
                    <a:bodyPr/>
                    <a:lstStyle/>
                    <a:p>
                      <a:pPr algn="ctr"/>
                      <a:r>
                        <a:rPr lang="en-US" sz="1600" dirty="0" smtClean="0">
                          <a:latin typeface="Calibri" pitchFamily="34" charset="0"/>
                          <a:cs typeface="Calibri" pitchFamily="34" charset="0"/>
                        </a:rPr>
                        <a:t>21</a:t>
                      </a:r>
                    </a:p>
                  </a:txBody>
                  <a:tcPr/>
                </a:tc>
                <a:tc>
                  <a:txBody>
                    <a:bodyPr/>
                    <a:lstStyle/>
                    <a:p>
                      <a:pPr algn="ctr"/>
                      <a:r>
                        <a:rPr lang="en-US" sz="1600" dirty="0" smtClean="0">
                          <a:latin typeface="Calibri" pitchFamily="34" charset="0"/>
                          <a:cs typeface="Calibri" pitchFamily="34" charset="0"/>
                        </a:rPr>
                        <a:t>-18</a:t>
                      </a:r>
                      <a:endParaRPr lang="en-US" sz="1600" dirty="0">
                        <a:latin typeface="Calibri" pitchFamily="34" charset="0"/>
                        <a:cs typeface="Calibri" pitchFamily="34" charset="0"/>
                      </a:endParaRPr>
                    </a:p>
                  </a:txBody>
                  <a:tcPr/>
                </a:tc>
                <a:tc>
                  <a:txBody>
                    <a:bodyPr/>
                    <a:lstStyle/>
                    <a:p>
                      <a:pPr algn="ctr"/>
                      <a:r>
                        <a:rPr lang="en-US" sz="1600" dirty="0" smtClean="0">
                          <a:latin typeface="Calibri" pitchFamily="34" charset="0"/>
                          <a:cs typeface="Calibri" pitchFamily="34" charset="0"/>
                        </a:rPr>
                        <a:t>-127</a:t>
                      </a:r>
                      <a:endParaRPr lang="en-US" sz="1600" dirty="0">
                        <a:latin typeface="Calibri" pitchFamily="34" charset="0"/>
                        <a:cs typeface="Calibri" pitchFamily="34" charset="0"/>
                      </a:endParaRPr>
                    </a:p>
                  </a:txBody>
                  <a:tcPr/>
                </a:tc>
                <a:tc>
                  <a:txBody>
                    <a:bodyPr/>
                    <a:lstStyle/>
                    <a:p>
                      <a:pPr algn="ctr"/>
                      <a:r>
                        <a:rPr lang="en-US" sz="1600" dirty="0" smtClean="0">
                          <a:latin typeface="Calibri" pitchFamily="34" charset="0"/>
                          <a:cs typeface="Calibri" pitchFamily="34" charset="0"/>
                        </a:rPr>
                        <a:t>4000</a:t>
                      </a:r>
                      <a:r>
                        <a:rPr lang="en-US" sz="1600" baseline="0" dirty="0" smtClean="0">
                          <a:latin typeface="Calibri" pitchFamily="34" charset="0"/>
                          <a:cs typeface="Calibri" pitchFamily="34" charset="0"/>
                        </a:rPr>
                        <a:t> bps</a:t>
                      </a:r>
                      <a:endParaRPr lang="en-US" sz="1600" dirty="0">
                        <a:latin typeface="Calibri" pitchFamily="34" charset="0"/>
                        <a:cs typeface="Calibri" pitchFamily="34" charset="0"/>
                      </a:endParaRPr>
                    </a:p>
                  </a:txBody>
                  <a:tcPr/>
                </a:tc>
                <a:tc>
                  <a:txBody>
                    <a:bodyPr/>
                    <a:lstStyle/>
                    <a:p>
                      <a:pPr algn="ctr"/>
                      <a:r>
                        <a:rPr lang="en-US" sz="1600" dirty="0" smtClean="0">
                          <a:latin typeface="Calibri" pitchFamily="34" charset="0"/>
                          <a:cs typeface="Calibri" pitchFamily="34" charset="0"/>
                        </a:rPr>
                        <a:t>42000</a:t>
                      </a:r>
                      <a:endParaRPr lang="en-US" sz="1600" dirty="0">
                        <a:latin typeface="Calibri" pitchFamily="34" charset="0"/>
                        <a:cs typeface="Calibri" pitchFamily="34" charset="0"/>
                      </a:endParaRPr>
                    </a:p>
                  </a:txBody>
                  <a:tcPr/>
                </a:tc>
              </a:tr>
              <a:tr h="32483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latin typeface="Calibri" pitchFamily="34" charset="0"/>
                          <a:cs typeface="Calibri" pitchFamily="34" charset="0"/>
                        </a:rPr>
                        <a:t>256</a:t>
                      </a:r>
                    </a:p>
                  </a:txBody>
                  <a:tcPr/>
                </a:tc>
                <a:tc>
                  <a:txBody>
                    <a:bodyPr/>
                    <a:lstStyle/>
                    <a:p>
                      <a:pPr algn="ctr"/>
                      <a:r>
                        <a:rPr lang="en-US" sz="1600" dirty="0" smtClean="0">
                          <a:latin typeface="Calibri" pitchFamily="34" charset="0"/>
                          <a:cs typeface="Calibri" pitchFamily="34" charset="0"/>
                        </a:rPr>
                        <a:t>24</a:t>
                      </a:r>
                      <a:endParaRPr lang="en-US" sz="1600" dirty="0">
                        <a:latin typeface="Calibri" pitchFamily="34" charset="0"/>
                        <a:cs typeface="Calibri" pitchFamily="34" charset="0"/>
                      </a:endParaRPr>
                    </a:p>
                  </a:txBody>
                  <a:tcPr/>
                </a:tc>
                <a:tc>
                  <a:txBody>
                    <a:bodyPr/>
                    <a:lstStyle/>
                    <a:p>
                      <a:pPr algn="ctr"/>
                      <a:r>
                        <a:rPr lang="en-US" sz="1600" dirty="0" smtClean="0">
                          <a:latin typeface="Calibri" pitchFamily="34" charset="0"/>
                          <a:cs typeface="Calibri" pitchFamily="34" charset="0"/>
                        </a:rPr>
                        <a:t>-21</a:t>
                      </a:r>
                      <a:endParaRPr lang="en-US" sz="1600" dirty="0">
                        <a:latin typeface="Calibri" pitchFamily="34" charset="0"/>
                        <a:cs typeface="Calibri" pitchFamily="34" charset="0"/>
                      </a:endParaRPr>
                    </a:p>
                  </a:txBody>
                  <a:tcPr/>
                </a:tc>
                <a:tc>
                  <a:txBody>
                    <a:bodyPr/>
                    <a:lstStyle/>
                    <a:p>
                      <a:pPr algn="ctr"/>
                      <a:r>
                        <a:rPr lang="en-US" sz="1600" dirty="0" smtClean="0">
                          <a:latin typeface="Calibri" pitchFamily="34" charset="0"/>
                          <a:cs typeface="Calibri" pitchFamily="34" charset="0"/>
                        </a:rPr>
                        <a:t>-130</a:t>
                      </a:r>
                      <a:endParaRPr lang="en-US" sz="1600" dirty="0">
                        <a:latin typeface="Calibri" pitchFamily="34" charset="0"/>
                        <a:cs typeface="Calibri"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latin typeface="Calibri" pitchFamily="34" charset="0"/>
                          <a:cs typeface="Calibri" pitchFamily="34" charset="0"/>
                        </a:rPr>
                        <a:t>2000 bps</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latin typeface="Calibri" pitchFamily="34" charset="0"/>
                          <a:cs typeface="Calibri" pitchFamily="34" charset="0"/>
                        </a:rPr>
                        <a:t>21000</a:t>
                      </a:r>
                    </a:p>
                  </a:txBody>
                  <a:tcPr/>
                </a:tc>
              </a:tr>
              <a:tr h="324835">
                <a:tc>
                  <a:txBody>
                    <a:bodyPr/>
                    <a:lstStyle/>
                    <a:p>
                      <a:pPr algn="ctr"/>
                      <a:r>
                        <a:rPr lang="en-US" sz="1600" dirty="0" smtClean="0">
                          <a:latin typeface="Calibri" pitchFamily="34" charset="0"/>
                          <a:cs typeface="Calibri" pitchFamily="34" charset="0"/>
                        </a:rPr>
                        <a:t>512</a:t>
                      </a:r>
                      <a:endParaRPr lang="en-US" sz="1600" dirty="0">
                        <a:latin typeface="Calibri" pitchFamily="34" charset="0"/>
                        <a:cs typeface="Calibri" pitchFamily="34" charset="0"/>
                      </a:endParaRPr>
                    </a:p>
                  </a:txBody>
                  <a:tcPr/>
                </a:tc>
                <a:tc>
                  <a:txBody>
                    <a:bodyPr/>
                    <a:lstStyle/>
                    <a:p>
                      <a:pPr algn="ctr"/>
                      <a:r>
                        <a:rPr lang="en-US" sz="1600" dirty="0" smtClean="0">
                          <a:latin typeface="Calibri" pitchFamily="34" charset="0"/>
                          <a:cs typeface="Calibri" pitchFamily="34" charset="0"/>
                        </a:rPr>
                        <a:t>27</a:t>
                      </a:r>
                      <a:endParaRPr lang="en-US" sz="1600" dirty="0">
                        <a:latin typeface="Calibri" pitchFamily="34" charset="0"/>
                        <a:cs typeface="Calibri"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latin typeface="Calibri" pitchFamily="34" charset="0"/>
                          <a:cs typeface="Calibri" pitchFamily="34" charset="0"/>
                        </a:rPr>
                        <a:t>-24</a:t>
                      </a:r>
                    </a:p>
                  </a:txBody>
                  <a:tcPr/>
                </a:tc>
                <a:tc>
                  <a:txBody>
                    <a:bodyPr/>
                    <a:lstStyle/>
                    <a:p>
                      <a:pPr algn="ctr"/>
                      <a:r>
                        <a:rPr lang="en-US" sz="1600" dirty="0" smtClean="0">
                          <a:latin typeface="Calibri" pitchFamily="34" charset="0"/>
                          <a:cs typeface="Calibri" pitchFamily="34" charset="0"/>
                        </a:rPr>
                        <a:t>-133</a:t>
                      </a:r>
                      <a:endParaRPr lang="en-US" sz="1600" dirty="0">
                        <a:latin typeface="Calibri" pitchFamily="34" charset="0"/>
                        <a:cs typeface="Calibri" pitchFamily="34" charset="0"/>
                      </a:endParaRPr>
                    </a:p>
                  </a:txBody>
                  <a:tcPr/>
                </a:tc>
                <a:tc>
                  <a:txBody>
                    <a:bodyPr/>
                    <a:lstStyle/>
                    <a:p>
                      <a:pPr algn="ctr"/>
                      <a:r>
                        <a:rPr lang="en-US" sz="1600" dirty="0" smtClean="0">
                          <a:latin typeface="Calibri" pitchFamily="34" charset="0"/>
                          <a:cs typeface="Calibri" pitchFamily="34" charset="0"/>
                        </a:rPr>
                        <a:t>1000 bps</a:t>
                      </a:r>
                      <a:endParaRPr lang="en-US" sz="1600" dirty="0">
                        <a:latin typeface="Calibri" pitchFamily="34" charset="0"/>
                        <a:cs typeface="Calibri"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latin typeface="Calibri" pitchFamily="34" charset="0"/>
                          <a:cs typeface="Calibri" pitchFamily="34" charset="0"/>
                        </a:rPr>
                        <a:t>11000</a:t>
                      </a:r>
                    </a:p>
                  </a:txBody>
                  <a:tcPr/>
                </a:tc>
              </a:tr>
              <a:tr h="324835">
                <a:tc>
                  <a:txBody>
                    <a:bodyPr/>
                    <a:lstStyle/>
                    <a:p>
                      <a:pPr algn="ctr"/>
                      <a:r>
                        <a:rPr lang="en-US" sz="1600" dirty="0" smtClean="0">
                          <a:latin typeface="Calibri" pitchFamily="34" charset="0"/>
                          <a:cs typeface="Calibri" pitchFamily="34" charset="0"/>
                        </a:rPr>
                        <a:t>1024</a:t>
                      </a:r>
                      <a:endParaRPr lang="en-US" sz="1600" dirty="0">
                        <a:latin typeface="Calibri" pitchFamily="34" charset="0"/>
                        <a:cs typeface="Calibri" pitchFamily="34" charset="0"/>
                      </a:endParaRPr>
                    </a:p>
                  </a:txBody>
                  <a:tcPr/>
                </a:tc>
                <a:tc>
                  <a:txBody>
                    <a:bodyPr/>
                    <a:lstStyle/>
                    <a:p>
                      <a:pPr algn="ctr"/>
                      <a:r>
                        <a:rPr lang="en-US" sz="1600" dirty="0" smtClean="0">
                          <a:latin typeface="Calibri" pitchFamily="34" charset="0"/>
                          <a:cs typeface="Calibri" pitchFamily="34" charset="0"/>
                        </a:rPr>
                        <a:t>30</a:t>
                      </a:r>
                      <a:endParaRPr lang="en-US" sz="1600" dirty="0">
                        <a:latin typeface="Calibri" pitchFamily="34" charset="0"/>
                        <a:cs typeface="Calibri"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latin typeface="Calibri" pitchFamily="34" charset="0"/>
                          <a:cs typeface="Calibri" pitchFamily="34" charset="0"/>
                        </a:rPr>
                        <a:t>-27</a:t>
                      </a:r>
                    </a:p>
                  </a:txBody>
                  <a:tcPr/>
                </a:tc>
                <a:tc>
                  <a:txBody>
                    <a:bodyPr/>
                    <a:lstStyle/>
                    <a:p>
                      <a:pPr algn="ctr"/>
                      <a:r>
                        <a:rPr lang="en-US" sz="1600" dirty="0" smtClean="0">
                          <a:latin typeface="Calibri" pitchFamily="34" charset="0"/>
                          <a:cs typeface="Calibri" pitchFamily="34" charset="0"/>
                        </a:rPr>
                        <a:t>-136</a:t>
                      </a:r>
                      <a:endParaRPr lang="en-US" sz="1600" dirty="0">
                        <a:latin typeface="Calibri" pitchFamily="34" charset="0"/>
                        <a:cs typeface="Calibri" pitchFamily="34" charset="0"/>
                      </a:endParaRPr>
                    </a:p>
                  </a:txBody>
                  <a:tcPr/>
                </a:tc>
                <a:tc>
                  <a:txBody>
                    <a:bodyPr/>
                    <a:lstStyle/>
                    <a:p>
                      <a:pPr algn="ctr"/>
                      <a:r>
                        <a:rPr lang="en-US" sz="1600" dirty="0" smtClean="0">
                          <a:latin typeface="Calibri" pitchFamily="34" charset="0"/>
                          <a:cs typeface="Calibri" pitchFamily="34" charset="0"/>
                        </a:rPr>
                        <a:t>500 bps</a:t>
                      </a:r>
                      <a:endParaRPr lang="en-US" sz="1600" dirty="0">
                        <a:latin typeface="Calibri" pitchFamily="34" charset="0"/>
                        <a:cs typeface="Calibri"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latin typeface="Calibri" pitchFamily="34" charset="0"/>
                          <a:cs typeface="Calibri" pitchFamily="34" charset="0"/>
                        </a:rPr>
                        <a:t>5300</a:t>
                      </a:r>
                    </a:p>
                  </a:txBody>
                  <a:tcPr/>
                </a:tc>
              </a:tr>
              <a:tr h="324835">
                <a:tc>
                  <a:txBody>
                    <a:bodyPr/>
                    <a:lstStyle/>
                    <a:p>
                      <a:pPr algn="ctr"/>
                      <a:r>
                        <a:rPr lang="en-US" sz="1600" dirty="0" smtClean="0">
                          <a:latin typeface="Calibri" pitchFamily="34" charset="0"/>
                          <a:cs typeface="Calibri" pitchFamily="34" charset="0"/>
                        </a:rPr>
                        <a:t>2048</a:t>
                      </a:r>
                      <a:endParaRPr lang="en-US" sz="1600" dirty="0">
                        <a:latin typeface="Calibri" pitchFamily="34" charset="0"/>
                        <a:cs typeface="Calibri" pitchFamily="34" charset="0"/>
                      </a:endParaRPr>
                    </a:p>
                  </a:txBody>
                  <a:tcPr/>
                </a:tc>
                <a:tc>
                  <a:txBody>
                    <a:bodyPr/>
                    <a:lstStyle/>
                    <a:p>
                      <a:pPr algn="ctr"/>
                      <a:r>
                        <a:rPr lang="en-US" sz="1600" dirty="0" smtClean="0">
                          <a:latin typeface="Calibri" pitchFamily="34" charset="0"/>
                          <a:cs typeface="Calibri" pitchFamily="34" charset="0"/>
                        </a:rPr>
                        <a:t>33</a:t>
                      </a:r>
                      <a:endParaRPr lang="en-US" sz="1600" dirty="0">
                        <a:latin typeface="Calibri" pitchFamily="34" charset="0"/>
                        <a:cs typeface="Calibri"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latin typeface="Calibri" pitchFamily="34" charset="0"/>
                          <a:cs typeface="Calibri" pitchFamily="34" charset="0"/>
                        </a:rPr>
                        <a:t>-30</a:t>
                      </a:r>
                    </a:p>
                  </a:txBody>
                  <a:tcPr/>
                </a:tc>
                <a:tc>
                  <a:txBody>
                    <a:bodyPr/>
                    <a:lstStyle/>
                    <a:p>
                      <a:pPr algn="ctr"/>
                      <a:r>
                        <a:rPr lang="en-US" sz="1600" dirty="0" smtClean="0">
                          <a:latin typeface="Calibri" pitchFamily="34" charset="0"/>
                          <a:cs typeface="Calibri" pitchFamily="34" charset="0"/>
                        </a:rPr>
                        <a:t>-139</a:t>
                      </a:r>
                      <a:endParaRPr lang="en-US" sz="1600" dirty="0">
                        <a:latin typeface="Calibri" pitchFamily="34" charset="0"/>
                        <a:cs typeface="Calibri" pitchFamily="34" charset="0"/>
                      </a:endParaRPr>
                    </a:p>
                  </a:txBody>
                  <a:tcPr/>
                </a:tc>
                <a:tc>
                  <a:txBody>
                    <a:bodyPr/>
                    <a:lstStyle/>
                    <a:p>
                      <a:pPr algn="ctr"/>
                      <a:r>
                        <a:rPr lang="en-US" sz="1600" dirty="0" smtClean="0">
                          <a:latin typeface="Calibri" pitchFamily="34" charset="0"/>
                          <a:cs typeface="Calibri" pitchFamily="34" charset="0"/>
                        </a:rPr>
                        <a:t>250 bps</a:t>
                      </a:r>
                      <a:endParaRPr lang="en-US" sz="1600" dirty="0">
                        <a:latin typeface="Calibri" pitchFamily="34" charset="0"/>
                        <a:cs typeface="Calibri"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latin typeface="Calibri" pitchFamily="34" charset="0"/>
                          <a:cs typeface="Calibri" pitchFamily="34" charset="0"/>
                        </a:rPr>
                        <a:t>2600</a:t>
                      </a:r>
                    </a:p>
                  </a:txBody>
                  <a:tcPr/>
                </a:tc>
              </a:tr>
              <a:tr h="324835">
                <a:tc>
                  <a:txBody>
                    <a:bodyPr/>
                    <a:lstStyle/>
                    <a:p>
                      <a:pPr algn="ctr"/>
                      <a:r>
                        <a:rPr lang="en-US" sz="1600" dirty="0" smtClean="0">
                          <a:latin typeface="Calibri" pitchFamily="34" charset="0"/>
                          <a:cs typeface="Calibri" pitchFamily="34" charset="0"/>
                        </a:rPr>
                        <a:t>4096</a:t>
                      </a:r>
                      <a:endParaRPr lang="en-US" sz="1600" dirty="0">
                        <a:latin typeface="Calibri" pitchFamily="34" charset="0"/>
                        <a:cs typeface="Calibri" pitchFamily="34" charset="0"/>
                      </a:endParaRPr>
                    </a:p>
                  </a:txBody>
                  <a:tcPr/>
                </a:tc>
                <a:tc>
                  <a:txBody>
                    <a:bodyPr/>
                    <a:lstStyle/>
                    <a:p>
                      <a:pPr algn="ctr"/>
                      <a:r>
                        <a:rPr lang="en-US" sz="1600" dirty="0" smtClean="0">
                          <a:latin typeface="Calibri" pitchFamily="34" charset="0"/>
                          <a:cs typeface="Calibri" pitchFamily="34" charset="0"/>
                        </a:rPr>
                        <a:t>36</a:t>
                      </a:r>
                      <a:endParaRPr lang="en-US" sz="1600" dirty="0">
                        <a:latin typeface="Calibri" pitchFamily="34" charset="0"/>
                        <a:cs typeface="Calibri"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latin typeface="Calibri" pitchFamily="34" charset="0"/>
                          <a:cs typeface="Calibri" pitchFamily="34" charset="0"/>
                        </a:rPr>
                        <a:t>-33</a:t>
                      </a:r>
                    </a:p>
                  </a:txBody>
                  <a:tcPr/>
                </a:tc>
                <a:tc>
                  <a:txBody>
                    <a:bodyPr/>
                    <a:lstStyle/>
                    <a:p>
                      <a:pPr algn="ctr"/>
                      <a:r>
                        <a:rPr lang="en-US" sz="1600" dirty="0" smtClean="0">
                          <a:latin typeface="Calibri" pitchFamily="34" charset="0"/>
                          <a:cs typeface="Calibri" pitchFamily="34" charset="0"/>
                        </a:rPr>
                        <a:t>-142</a:t>
                      </a:r>
                      <a:endParaRPr lang="en-US" sz="1600" dirty="0">
                        <a:latin typeface="Calibri" pitchFamily="34" charset="0"/>
                        <a:cs typeface="Calibri" pitchFamily="34" charset="0"/>
                      </a:endParaRPr>
                    </a:p>
                  </a:txBody>
                  <a:tcPr/>
                </a:tc>
                <a:tc>
                  <a:txBody>
                    <a:bodyPr/>
                    <a:lstStyle/>
                    <a:p>
                      <a:pPr algn="ctr"/>
                      <a:r>
                        <a:rPr lang="en-US" sz="1600" dirty="0" smtClean="0">
                          <a:latin typeface="Calibri" pitchFamily="34" charset="0"/>
                          <a:cs typeface="Calibri" pitchFamily="34" charset="0"/>
                        </a:rPr>
                        <a:t>120</a:t>
                      </a:r>
                      <a:r>
                        <a:rPr lang="en-US" sz="1600" baseline="0" dirty="0" smtClean="0">
                          <a:latin typeface="Calibri" pitchFamily="34" charset="0"/>
                          <a:cs typeface="Calibri" pitchFamily="34" charset="0"/>
                        </a:rPr>
                        <a:t> </a:t>
                      </a:r>
                      <a:r>
                        <a:rPr lang="en-US" sz="1600" dirty="0" smtClean="0">
                          <a:latin typeface="Calibri" pitchFamily="34" charset="0"/>
                          <a:cs typeface="Calibri" pitchFamily="34" charset="0"/>
                        </a:rPr>
                        <a:t>bps</a:t>
                      </a:r>
                      <a:endParaRPr lang="en-US" sz="1600" dirty="0">
                        <a:latin typeface="Calibri" pitchFamily="34" charset="0"/>
                        <a:cs typeface="Calibri"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latin typeface="Calibri" pitchFamily="34" charset="0"/>
                          <a:cs typeface="Calibri" pitchFamily="34" charset="0"/>
                        </a:rPr>
                        <a:t>1300</a:t>
                      </a:r>
                    </a:p>
                  </a:txBody>
                  <a:tcPr/>
                </a:tc>
              </a:tr>
              <a:tr h="324835">
                <a:tc>
                  <a:txBody>
                    <a:bodyPr/>
                    <a:lstStyle/>
                    <a:p>
                      <a:pPr algn="ctr"/>
                      <a:r>
                        <a:rPr lang="en-US" sz="1600" dirty="0" smtClean="0">
                          <a:latin typeface="Calibri" pitchFamily="34" charset="0"/>
                          <a:cs typeface="Calibri" pitchFamily="34" charset="0"/>
                        </a:rPr>
                        <a:t>8192</a:t>
                      </a:r>
                      <a:endParaRPr lang="en-US" sz="1600" dirty="0">
                        <a:latin typeface="Calibri" pitchFamily="34" charset="0"/>
                        <a:cs typeface="Calibri" pitchFamily="34" charset="0"/>
                      </a:endParaRPr>
                    </a:p>
                  </a:txBody>
                  <a:tcPr/>
                </a:tc>
                <a:tc>
                  <a:txBody>
                    <a:bodyPr/>
                    <a:lstStyle/>
                    <a:p>
                      <a:pPr algn="ctr"/>
                      <a:r>
                        <a:rPr lang="en-US" sz="1600" dirty="0" smtClean="0">
                          <a:latin typeface="Calibri" pitchFamily="34" charset="0"/>
                          <a:cs typeface="Calibri" pitchFamily="34" charset="0"/>
                        </a:rPr>
                        <a:t>39</a:t>
                      </a:r>
                      <a:endParaRPr lang="en-US" sz="1600" dirty="0">
                        <a:latin typeface="Calibri" pitchFamily="34" charset="0"/>
                        <a:cs typeface="Calibri"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latin typeface="Calibri" pitchFamily="34" charset="0"/>
                          <a:cs typeface="Calibri" pitchFamily="34" charset="0"/>
                        </a:rPr>
                        <a:t>-36</a:t>
                      </a:r>
                    </a:p>
                  </a:txBody>
                  <a:tcPr/>
                </a:tc>
                <a:tc>
                  <a:txBody>
                    <a:bodyPr/>
                    <a:lstStyle/>
                    <a:p>
                      <a:pPr algn="ctr"/>
                      <a:r>
                        <a:rPr lang="en-US" sz="1600" dirty="0" smtClean="0">
                          <a:latin typeface="Calibri" pitchFamily="34" charset="0"/>
                          <a:cs typeface="Calibri" pitchFamily="34" charset="0"/>
                        </a:rPr>
                        <a:t>-145</a:t>
                      </a:r>
                      <a:endParaRPr lang="en-US" sz="1600" dirty="0">
                        <a:latin typeface="Calibri" pitchFamily="34" charset="0"/>
                        <a:cs typeface="Calibri" pitchFamily="34" charset="0"/>
                      </a:endParaRPr>
                    </a:p>
                  </a:txBody>
                  <a:tcPr/>
                </a:tc>
                <a:tc>
                  <a:txBody>
                    <a:bodyPr/>
                    <a:lstStyle/>
                    <a:p>
                      <a:pPr algn="ctr"/>
                      <a:r>
                        <a:rPr lang="en-US" sz="1600" dirty="0" smtClean="0">
                          <a:latin typeface="Calibri" pitchFamily="34" charset="0"/>
                          <a:cs typeface="Calibri" pitchFamily="34" charset="0"/>
                        </a:rPr>
                        <a:t>60 bps</a:t>
                      </a:r>
                      <a:endParaRPr lang="en-US" sz="1600" dirty="0">
                        <a:latin typeface="Calibri" pitchFamily="34" charset="0"/>
                        <a:cs typeface="Calibri"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latin typeface="Calibri" pitchFamily="34" charset="0"/>
                          <a:cs typeface="Calibri" pitchFamily="34" charset="0"/>
                        </a:rPr>
                        <a:t>660</a:t>
                      </a:r>
                    </a:p>
                  </a:txBody>
                  <a:tcPr/>
                </a:tc>
              </a:tr>
              <a:tr h="324835">
                <a:tc>
                  <a:txBody>
                    <a:bodyPr/>
                    <a:lstStyle/>
                    <a:p>
                      <a:pPr algn="ctr"/>
                      <a:r>
                        <a:rPr lang="en-US" sz="1600" dirty="0" smtClean="0">
                          <a:latin typeface="Calibri" pitchFamily="34" charset="0"/>
                          <a:cs typeface="Calibri" pitchFamily="34" charset="0"/>
                        </a:rPr>
                        <a:t>16384</a:t>
                      </a:r>
                      <a:endParaRPr lang="en-US" sz="1600" dirty="0">
                        <a:latin typeface="Calibri" pitchFamily="34" charset="0"/>
                        <a:cs typeface="Calibri" pitchFamily="34" charset="0"/>
                      </a:endParaRPr>
                    </a:p>
                  </a:txBody>
                  <a:tcPr/>
                </a:tc>
                <a:tc>
                  <a:txBody>
                    <a:bodyPr/>
                    <a:lstStyle/>
                    <a:p>
                      <a:pPr algn="ctr"/>
                      <a:r>
                        <a:rPr lang="en-US" sz="1600" dirty="0" smtClean="0">
                          <a:latin typeface="Calibri" pitchFamily="34" charset="0"/>
                          <a:cs typeface="Calibri" pitchFamily="34" charset="0"/>
                        </a:rPr>
                        <a:t>42</a:t>
                      </a:r>
                      <a:endParaRPr lang="en-US" sz="1600" dirty="0">
                        <a:latin typeface="Calibri" pitchFamily="34" charset="0"/>
                        <a:cs typeface="Calibri"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latin typeface="Calibri" pitchFamily="34" charset="0"/>
                          <a:cs typeface="Calibri" pitchFamily="34" charset="0"/>
                        </a:rPr>
                        <a:t>-39</a:t>
                      </a:r>
                    </a:p>
                  </a:txBody>
                  <a:tcPr/>
                </a:tc>
                <a:tc>
                  <a:txBody>
                    <a:bodyPr/>
                    <a:lstStyle/>
                    <a:p>
                      <a:pPr algn="ctr"/>
                      <a:r>
                        <a:rPr lang="en-US" sz="1600" dirty="0" smtClean="0">
                          <a:latin typeface="Calibri" pitchFamily="34" charset="0"/>
                          <a:cs typeface="Calibri" pitchFamily="34" charset="0"/>
                        </a:rPr>
                        <a:t>-148</a:t>
                      </a:r>
                      <a:endParaRPr lang="en-US" sz="1600" dirty="0">
                        <a:latin typeface="Calibri" pitchFamily="34" charset="0"/>
                        <a:cs typeface="Calibri" pitchFamily="34" charset="0"/>
                      </a:endParaRPr>
                    </a:p>
                  </a:txBody>
                  <a:tcPr/>
                </a:tc>
                <a:tc>
                  <a:txBody>
                    <a:bodyPr/>
                    <a:lstStyle/>
                    <a:p>
                      <a:pPr algn="ctr"/>
                      <a:r>
                        <a:rPr lang="en-US" sz="1600" dirty="0" smtClean="0">
                          <a:latin typeface="Calibri" pitchFamily="34" charset="0"/>
                          <a:cs typeface="Calibri" pitchFamily="34" charset="0"/>
                        </a:rPr>
                        <a:t>30 bps</a:t>
                      </a:r>
                      <a:endParaRPr lang="en-US" sz="1600" dirty="0">
                        <a:latin typeface="Calibri" pitchFamily="34" charset="0"/>
                        <a:cs typeface="Calibri"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latin typeface="Calibri" pitchFamily="34" charset="0"/>
                          <a:cs typeface="Calibri" pitchFamily="34" charset="0"/>
                        </a:rPr>
                        <a:t>330</a:t>
                      </a:r>
                    </a:p>
                  </a:txBody>
                  <a:tcPr/>
                </a:tc>
              </a:tr>
              <a:tr h="324835">
                <a:tc>
                  <a:txBody>
                    <a:bodyPr/>
                    <a:lstStyle/>
                    <a:p>
                      <a:pPr algn="ctr"/>
                      <a:r>
                        <a:rPr lang="en-US" sz="1600" dirty="0" smtClean="0">
                          <a:latin typeface="Calibri" pitchFamily="34" charset="0"/>
                          <a:cs typeface="Calibri" pitchFamily="34" charset="0"/>
                        </a:rPr>
                        <a:t>32768</a:t>
                      </a:r>
                      <a:endParaRPr lang="en-US" sz="1600" dirty="0">
                        <a:latin typeface="Calibri" pitchFamily="34" charset="0"/>
                        <a:cs typeface="Calibri" pitchFamily="34" charset="0"/>
                      </a:endParaRPr>
                    </a:p>
                  </a:txBody>
                  <a:tcPr/>
                </a:tc>
                <a:tc>
                  <a:txBody>
                    <a:bodyPr/>
                    <a:lstStyle/>
                    <a:p>
                      <a:pPr algn="ctr"/>
                      <a:r>
                        <a:rPr lang="en-US" sz="1600" dirty="0" smtClean="0">
                          <a:latin typeface="Calibri" pitchFamily="34" charset="0"/>
                          <a:cs typeface="Calibri" pitchFamily="34" charset="0"/>
                        </a:rPr>
                        <a:t>45</a:t>
                      </a:r>
                      <a:endParaRPr lang="en-US" sz="1600" dirty="0">
                        <a:latin typeface="Calibri" pitchFamily="34" charset="0"/>
                        <a:cs typeface="Calibri"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latin typeface="Calibri" pitchFamily="34" charset="0"/>
                          <a:cs typeface="Calibri" pitchFamily="34" charset="0"/>
                        </a:rPr>
                        <a:t>-42</a:t>
                      </a:r>
                    </a:p>
                  </a:txBody>
                  <a:tcPr/>
                </a:tc>
                <a:tc>
                  <a:txBody>
                    <a:bodyPr/>
                    <a:lstStyle/>
                    <a:p>
                      <a:pPr algn="ctr"/>
                      <a:r>
                        <a:rPr lang="en-US" sz="1600" dirty="0" smtClean="0">
                          <a:latin typeface="Calibri" pitchFamily="34" charset="0"/>
                          <a:cs typeface="Calibri" pitchFamily="34" charset="0"/>
                        </a:rPr>
                        <a:t>-151</a:t>
                      </a:r>
                      <a:endParaRPr lang="en-US" sz="1600" dirty="0">
                        <a:latin typeface="Calibri" pitchFamily="34" charset="0"/>
                        <a:cs typeface="Calibri" pitchFamily="34" charset="0"/>
                      </a:endParaRPr>
                    </a:p>
                  </a:txBody>
                  <a:tcPr/>
                </a:tc>
                <a:tc>
                  <a:txBody>
                    <a:bodyPr/>
                    <a:lstStyle/>
                    <a:p>
                      <a:pPr algn="ctr"/>
                      <a:r>
                        <a:rPr lang="en-US" sz="1600" dirty="0" smtClean="0">
                          <a:latin typeface="Calibri" pitchFamily="34" charset="0"/>
                          <a:cs typeface="Calibri" pitchFamily="34" charset="0"/>
                        </a:rPr>
                        <a:t>15 bps</a:t>
                      </a:r>
                      <a:endParaRPr lang="en-US" sz="1600" dirty="0">
                        <a:latin typeface="Calibri" pitchFamily="34" charset="0"/>
                        <a:cs typeface="Calibri"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latin typeface="Calibri" pitchFamily="34" charset="0"/>
                          <a:cs typeface="Calibri" pitchFamily="34" charset="0"/>
                        </a:rPr>
                        <a:t>160</a:t>
                      </a:r>
                    </a:p>
                  </a:txBody>
                  <a:tcPr/>
                </a:tc>
              </a:tr>
            </a:tbl>
          </a:graphicData>
        </a:graphic>
      </p:graphicFrame>
      <p:sp>
        <p:nvSpPr>
          <p:cNvPr id="8" name="Rectangle 7"/>
          <p:cNvSpPr/>
          <p:nvPr/>
        </p:nvSpPr>
        <p:spPr>
          <a:xfrm>
            <a:off x="381000" y="6138446"/>
            <a:ext cx="8382000" cy="338554"/>
          </a:xfrm>
          <a:prstGeom prst="rect">
            <a:avLst/>
          </a:prstGeom>
        </p:spPr>
        <p:txBody>
          <a:bodyPr wrap="square">
            <a:spAutoFit/>
          </a:bodyPr>
          <a:lstStyle/>
          <a:p>
            <a:pPr algn="ctr"/>
            <a:r>
              <a:rPr lang="en-US" sz="1600" dirty="0" smtClean="0">
                <a:latin typeface="Calibri" pitchFamily="34" charset="0"/>
                <a:cs typeface="Calibri" pitchFamily="34" charset="0"/>
              </a:rPr>
              <a:t>Reference receiver characteristics: Post De-spread SNR = 3 dB, 5 dB  Noise Figure</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15.4k Channel Model Prediction for </a:t>
            </a:r>
            <a:br>
              <a:rPr lang="en-US" dirty="0" smtClean="0"/>
            </a:br>
            <a:r>
              <a:rPr lang="en-US" dirty="0" smtClean="0"/>
              <a:t>3 Scenarios at 2.4 GHz ISM Band using </a:t>
            </a:r>
            <a:r>
              <a:rPr lang="en-US" dirty="0" err="1" smtClean="0"/>
              <a:t>Hata</a:t>
            </a:r>
            <a:r>
              <a:rPr lang="en-US" dirty="0" smtClean="0"/>
              <a:t> </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Scenario 1: Utility Pole Height Into Basement </a:t>
            </a:r>
          </a:p>
          <a:p>
            <a:pPr lvl="1"/>
            <a:r>
              <a:rPr lang="en-US" dirty="0" smtClean="0">
                <a:solidFill>
                  <a:srgbClr val="FF0000"/>
                </a:solidFill>
              </a:rPr>
              <a:t>1 km </a:t>
            </a:r>
            <a:r>
              <a:rPr lang="en-US" dirty="0" smtClean="0"/>
              <a:t>radius of coverage, Suburban</a:t>
            </a:r>
          </a:p>
          <a:p>
            <a:r>
              <a:rPr lang="en-US" dirty="0" smtClean="0"/>
              <a:t>Scenario 2: Rooftop Height into Underground Vault </a:t>
            </a:r>
          </a:p>
          <a:p>
            <a:pPr lvl="1"/>
            <a:r>
              <a:rPr lang="en-US" dirty="0" smtClean="0">
                <a:solidFill>
                  <a:srgbClr val="FF0000"/>
                </a:solidFill>
              </a:rPr>
              <a:t>200 meters </a:t>
            </a:r>
            <a:r>
              <a:rPr lang="en-US" dirty="0" smtClean="0"/>
              <a:t>radius of coverage, Suburban</a:t>
            </a:r>
          </a:p>
          <a:p>
            <a:r>
              <a:rPr lang="en-US" dirty="0" smtClean="0"/>
              <a:t>Scenario 3: Mountain Top into Remote Areas </a:t>
            </a:r>
          </a:p>
          <a:p>
            <a:pPr lvl="1"/>
            <a:r>
              <a:rPr lang="en-US" dirty="0" smtClean="0">
                <a:solidFill>
                  <a:srgbClr val="FF0000"/>
                </a:solidFill>
              </a:rPr>
              <a:t>20 km </a:t>
            </a:r>
            <a:r>
              <a:rPr lang="en-US" dirty="0" smtClean="0"/>
              <a:t>radius of coverage, Open space</a:t>
            </a:r>
          </a:p>
          <a:p>
            <a:endParaRPr lang="en-US" dirty="0" smtClean="0"/>
          </a:p>
          <a:p>
            <a:pPr>
              <a:buNone/>
            </a:pPr>
            <a:r>
              <a:rPr lang="en-US" dirty="0" smtClean="0"/>
              <a:t>Results generalized to the following power levels:</a:t>
            </a:r>
          </a:p>
          <a:p>
            <a:r>
              <a:rPr lang="en-US" b="1" u="sng" dirty="0" smtClean="0">
                <a:solidFill>
                  <a:srgbClr val="002060"/>
                </a:solidFill>
              </a:rPr>
              <a:t>36 </a:t>
            </a:r>
            <a:r>
              <a:rPr lang="en-US" b="1" u="sng" dirty="0" err="1" smtClean="0">
                <a:solidFill>
                  <a:srgbClr val="002060"/>
                </a:solidFill>
              </a:rPr>
              <a:t>dBm</a:t>
            </a:r>
            <a:r>
              <a:rPr lang="en-US" b="1" dirty="0" smtClean="0">
                <a:solidFill>
                  <a:srgbClr val="002060"/>
                </a:solidFill>
              </a:rPr>
              <a:t>  - maximum EIRP allowed in North America</a:t>
            </a:r>
            <a:endParaRPr lang="en-US" b="1" u="sng" dirty="0" smtClean="0">
              <a:solidFill>
                <a:srgbClr val="002060"/>
              </a:solidFill>
            </a:endParaRPr>
          </a:p>
          <a:p>
            <a:r>
              <a:rPr lang="en-US" b="1" u="sng" dirty="0" smtClean="0">
                <a:solidFill>
                  <a:srgbClr val="002060"/>
                </a:solidFill>
              </a:rPr>
              <a:t>10 </a:t>
            </a:r>
            <a:r>
              <a:rPr lang="en-US" b="1" u="sng" dirty="0" err="1" smtClean="0">
                <a:solidFill>
                  <a:srgbClr val="002060"/>
                </a:solidFill>
              </a:rPr>
              <a:t>dBm</a:t>
            </a:r>
            <a:r>
              <a:rPr lang="en-US" b="1" u="sng" dirty="0" smtClean="0">
                <a:solidFill>
                  <a:srgbClr val="002060"/>
                </a:solidFill>
              </a:rPr>
              <a:t> </a:t>
            </a:r>
            <a:r>
              <a:rPr lang="en-US" b="1" dirty="0" smtClean="0">
                <a:solidFill>
                  <a:srgbClr val="002060"/>
                </a:solidFill>
              </a:rPr>
              <a:t>– maximum EIRP allowed in many regions</a:t>
            </a:r>
          </a:p>
          <a:p>
            <a:r>
              <a:rPr lang="en-US" b="1" u="sng" dirty="0" smtClean="0">
                <a:solidFill>
                  <a:srgbClr val="002060"/>
                </a:solidFill>
              </a:rPr>
              <a:t>25 </a:t>
            </a:r>
            <a:r>
              <a:rPr lang="en-US" b="1" u="sng" dirty="0" err="1" smtClean="0">
                <a:solidFill>
                  <a:srgbClr val="002060"/>
                </a:solidFill>
              </a:rPr>
              <a:t>dBm</a:t>
            </a:r>
            <a:r>
              <a:rPr lang="en-US" b="1" u="sng" dirty="0" smtClean="0">
                <a:solidFill>
                  <a:srgbClr val="002060"/>
                </a:solidFill>
              </a:rPr>
              <a:t> </a:t>
            </a:r>
            <a:r>
              <a:rPr lang="en-US" b="1" dirty="0" smtClean="0">
                <a:solidFill>
                  <a:srgbClr val="002060"/>
                </a:solidFill>
              </a:rPr>
              <a:t>– typical  EIRP of a battery operated device</a:t>
            </a:r>
          </a:p>
          <a:p>
            <a:endParaRPr lang="en-US" b="1" dirty="0" smtClean="0">
              <a:solidFill>
                <a:srgbClr val="002060"/>
              </a:solidFill>
              <a:latin typeface="Rockwell" pitchFamily="18" charset="0"/>
            </a:endParaRPr>
          </a:p>
          <a:p>
            <a:pPr>
              <a:buNone/>
            </a:pPr>
            <a:r>
              <a:rPr lang="en-US" sz="2800" b="1" dirty="0" smtClean="0">
                <a:solidFill>
                  <a:srgbClr val="002060"/>
                </a:solidFill>
              </a:rPr>
              <a:t>Ref:  </a:t>
            </a:r>
            <a:r>
              <a:rPr lang="en-US" dirty="0" smtClean="0"/>
              <a:t>https://mentor.ieee.org/802.15/dcn/11/15-11-0464-00-004k-tg4k-hata-channel-model-worksheet.xlsx </a:t>
            </a:r>
            <a:endParaRPr lang="en-US" b="1" dirty="0" smtClean="0">
              <a:latin typeface="Rockwell" pitchFamily="18" charset="0"/>
            </a:endParaRPr>
          </a:p>
          <a:p>
            <a:pPr>
              <a:buNone/>
            </a:pPr>
            <a:endParaRPr lang="en-US" dirty="0"/>
          </a:p>
        </p:txBody>
      </p:sp>
      <p:sp>
        <p:nvSpPr>
          <p:cNvPr id="4" name="Date Placeholder 3"/>
          <p:cNvSpPr>
            <a:spLocks noGrp="1"/>
          </p:cNvSpPr>
          <p:nvPr>
            <p:ph type="dt" sz="half" idx="10"/>
          </p:nvPr>
        </p:nvSpPr>
        <p:spPr/>
        <p:txBody>
          <a:bodyPr/>
          <a:lstStyle/>
          <a:p>
            <a:r>
              <a:rPr lang="en-US" smtClean="0"/>
              <a:t>July 2011</a:t>
            </a:r>
            <a:endParaRPr lang="en-US" dirty="0"/>
          </a:p>
        </p:txBody>
      </p:sp>
      <p:sp>
        <p:nvSpPr>
          <p:cNvPr id="5" name="Footer Placeholder 4"/>
          <p:cNvSpPr>
            <a:spLocks noGrp="1"/>
          </p:cNvSpPr>
          <p:nvPr>
            <p:ph type="ftr" sz="quarter" idx="11"/>
          </p:nvPr>
        </p:nvSpPr>
        <p:spPr/>
        <p:txBody>
          <a:bodyPr/>
          <a:lstStyle/>
          <a:p>
            <a:r>
              <a:rPr lang="en-US" smtClean="0"/>
              <a:t>Ted Myers, David A. Howard, Sourav Dey</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11</a:t>
            </a:fld>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533400"/>
            <a:ext cx="8915400" cy="533400"/>
          </a:xfrm>
        </p:spPr>
        <p:txBody>
          <a:bodyPr/>
          <a:lstStyle/>
          <a:p>
            <a:r>
              <a:rPr lang="en-US" sz="2400" u="sng" dirty="0" smtClean="0"/>
              <a:t>Scenario 1</a:t>
            </a:r>
            <a:r>
              <a:rPr lang="en-US" sz="2400" dirty="0" smtClean="0"/>
              <a:t>: Utility Pole Height Into Basement </a:t>
            </a:r>
            <a:r>
              <a:rPr lang="en-US" sz="2400" u="sng" dirty="0" smtClean="0">
                <a:solidFill>
                  <a:srgbClr val="FF0000"/>
                </a:solidFill>
              </a:rPr>
              <a:t>1 km </a:t>
            </a:r>
            <a:r>
              <a:rPr lang="en-US" sz="2400" dirty="0" smtClean="0"/>
              <a:t>radius</a:t>
            </a:r>
            <a:endParaRPr lang="en-US" sz="2400" dirty="0"/>
          </a:p>
        </p:txBody>
      </p:sp>
      <p:sp>
        <p:nvSpPr>
          <p:cNvPr id="4" name="Date Placeholder 3"/>
          <p:cNvSpPr>
            <a:spLocks noGrp="1"/>
          </p:cNvSpPr>
          <p:nvPr>
            <p:ph type="dt" sz="half" idx="10"/>
          </p:nvPr>
        </p:nvSpPr>
        <p:spPr/>
        <p:txBody>
          <a:bodyPr/>
          <a:lstStyle/>
          <a:p>
            <a:r>
              <a:rPr lang="en-US" smtClean="0"/>
              <a:t>July 2011</a:t>
            </a:r>
            <a:endParaRPr lang="en-US" dirty="0"/>
          </a:p>
        </p:txBody>
      </p:sp>
      <p:sp>
        <p:nvSpPr>
          <p:cNvPr id="5" name="Footer Placeholder 4"/>
          <p:cNvSpPr>
            <a:spLocks noGrp="1"/>
          </p:cNvSpPr>
          <p:nvPr>
            <p:ph type="ftr" sz="quarter" idx="11"/>
          </p:nvPr>
        </p:nvSpPr>
        <p:spPr/>
        <p:txBody>
          <a:bodyPr/>
          <a:lstStyle/>
          <a:p>
            <a:r>
              <a:rPr lang="en-US" smtClean="0"/>
              <a:t>Ted Myers, David A. Howard, Sourav Dey</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12</a:t>
            </a:fld>
            <a:endParaRPr lang="en-US" dirty="0"/>
          </a:p>
        </p:txBody>
      </p:sp>
      <p:sp>
        <p:nvSpPr>
          <p:cNvPr id="16" name="Content Placeholder 2"/>
          <p:cNvSpPr>
            <a:spLocks noGrp="1"/>
          </p:cNvSpPr>
          <p:nvPr>
            <p:ph idx="1"/>
          </p:nvPr>
        </p:nvSpPr>
        <p:spPr>
          <a:xfrm>
            <a:off x="4343400" y="3962400"/>
            <a:ext cx="4800600" cy="2286000"/>
          </a:xfrm>
        </p:spPr>
        <p:txBody>
          <a:bodyPr/>
          <a:lstStyle/>
          <a:p>
            <a:pPr>
              <a:buNone/>
            </a:pPr>
            <a:endParaRPr lang="en-US" sz="1400" dirty="0" smtClean="0">
              <a:solidFill>
                <a:srgbClr val="002060"/>
              </a:solidFill>
              <a:latin typeface="Arial Rounded MT Bold" pitchFamily="34" charset="0"/>
            </a:endParaRPr>
          </a:p>
          <a:p>
            <a:pPr>
              <a:buNone/>
            </a:pPr>
            <a:endParaRPr lang="en-US" sz="2400" b="1" dirty="0" smtClean="0"/>
          </a:p>
        </p:txBody>
      </p:sp>
      <p:pic>
        <p:nvPicPr>
          <p:cNvPr id="2052" name="Picture 4"/>
          <p:cNvPicPr>
            <a:picLocks noChangeAspect="1" noChangeArrowheads="1"/>
          </p:cNvPicPr>
          <p:nvPr/>
        </p:nvPicPr>
        <p:blipFill>
          <a:blip r:embed="rId3" cstate="print"/>
          <a:srcRect/>
          <a:stretch>
            <a:fillRect/>
          </a:stretch>
        </p:blipFill>
        <p:spPr bwMode="auto">
          <a:xfrm>
            <a:off x="1051560" y="1188720"/>
            <a:ext cx="6981904" cy="4480560"/>
          </a:xfrm>
          <a:prstGeom prst="rect">
            <a:avLst/>
          </a:prstGeom>
          <a:noFill/>
          <a:ln w="9525">
            <a:noFill/>
            <a:miter lim="800000"/>
            <a:headEnd/>
            <a:tailEnd/>
          </a:ln>
          <a:effectLst/>
        </p:spPr>
      </p:pic>
      <p:sp>
        <p:nvSpPr>
          <p:cNvPr id="17" name="Rectangle 16"/>
          <p:cNvSpPr/>
          <p:nvPr/>
        </p:nvSpPr>
        <p:spPr>
          <a:xfrm>
            <a:off x="457200" y="5669280"/>
            <a:ext cx="8458200" cy="731520"/>
          </a:xfrm>
          <a:prstGeom prst="rect">
            <a:avLst/>
          </a:prstGeom>
        </p:spPr>
        <p:txBody>
          <a:bodyPr wrap="square">
            <a:spAutoFit/>
          </a:bodyPr>
          <a:lstStyle/>
          <a:p>
            <a:r>
              <a:rPr lang="en-US" sz="1400" b="1" u="sng" dirty="0" smtClean="0"/>
              <a:t>36 </a:t>
            </a:r>
            <a:r>
              <a:rPr lang="en-US" sz="1400" b="1" u="sng" dirty="0" err="1" smtClean="0"/>
              <a:t>dBm</a:t>
            </a:r>
            <a:r>
              <a:rPr lang="en-US" sz="1400" b="1" u="sng" dirty="0" smtClean="0"/>
              <a:t> EIRP</a:t>
            </a:r>
            <a:r>
              <a:rPr lang="en-US" sz="1400" b="1" dirty="0" smtClean="0"/>
              <a:t> – requires </a:t>
            </a:r>
            <a:r>
              <a:rPr lang="en-US" sz="1400" b="1" dirty="0" smtClean="0">
                <a:solidFill>
                  <a:srgbClr val="FF0000"/>
                </a:solidFill>
              </a:rPr>
              <a:t>-136 </a:t>
            </a:r>
            <a:r>
              <a:rPr lang="en-US" sz="1400" b="1" dirty="0" err="1" smtClean="0">
                <a:solidFill>
                  <a:srgbClr val="FF0000"/>
                </a:solidFill>
              </a:rPr>
              <a:t>dBm</a:t>
            </a:r>
            <a:r>
              <a:rPr lang="en-US" sz="1400" b="1" dirty="0" smtClean="0">
                <a:solidFill>
                  <a:srgbClr val="FF0000"/>
                </a:solidFill>
              </a:rPr>
              <a:t> </a:t>
            </a:r>
            <a:r>
              <a:rPr lang="en-US" sz="1400" b="1" dirty="0" smtClean="0"/>
              <a:t>RX sensitivity.,</a:t>
            </a:r>
            <a:r>
              <a:rPr lang="en-US" sz="1400" b="1" dirty="0" smtClean="0">
                <a:solidFill>
                  <a:srgbClr val="FF0000"/>
                </a:solidFill>
              </a:rPr>
              <a:t>30 dB </a:t>
            </a:r>
            <a:r>
              <a:rPr lang="en-US" sz="1400" b="1" dirty="0" smtClean="0"/>
              <a:t>of processing gain (</a:t>
            </a:r>
            <a:r>
              <a:rPr lang="en-US" sz="1400" b="1" dirty="0" smtClean="0">
                <a:solidFill>
                  <a:srgbClr val="FF0000"/>
                </a:solidFill>
              </a:rPr>
              <a:t>1024</a:t>
            </a:r>
            <a:r>
              <a:rPr lang="en-US" sz="1400" b="1" dirty="0" smtClean="0"/>
              <a:t> chips per coding symbol).</a:t>
            </a:r>
          </a:p>
          <a:p>
            <a:r>
              <a:rPr lang="en-US" sz="1400" b="1" u="sng" dirty="0" smtClean="0"/>
              <a:t>25 </a:t>
            </a:r>
            <a:r>
              <a:rPr lang="en-US" sz="1400" b="1" u="sng" dirty="0" err="1" smtClean="0"/>
              <a:t>dBm</a:t>
            </a:r>
            <a:r>
              <a:rPr lang="en-US" sz="1400" b="1" u="sng" dirty="0" smtClean="0"/>
              <a:t> EIRP</a:t>
            </a:r>
            <a:r>
              <a:rPr lang="en-US" sz="1400" b="1" dirty="0" smtClean="0"/>
              <a:t> – requires </a:t>
            </a:r>
            <a:r>
              <a:rPr lang="en-US" sz="1400" b="1" dirty="0" smtClean="0">
                <a:solidFill>
                  <a:srgbClr val="FF0000"/>
                </a:solidFill>
              </a:rPr>
              <a:t>-147 </a:t>
            </a:r>
            <a:r>
              <a:rPr lang="en-US" sz="1400" b="1" dirty="0" err="1" smtClean="0">
                <a:solidFill>
                  <a:srgbClr val="FF0000"/>
                </a:solidFill>
              </a:rPr>
              <a:t>dBm</a:t>
            </a:r>
            <a:r>
              <a:rPr lang="en-US" sz="1400" b="1" dirty="0" smtClean="0">
                <a:solidFill>
                  <a:srgbClr val="FF0000"/>
                </a:solidFill>
              </a:rPr>
              <a:t> </a:t>
            </a:r>
            <a:r>
              <a:rPr lang="en-US" sz="1400" b="1" dirty="0" smtClean="0"/>
              <a:t>RX sensitivity, </a:t>
            </a:r>
            <a:r>
              <a:rPr lang="en-US" sz="1400" b="1" dirty="0" smtClean="0">
                <a:solidFill>
                  <a:srgbClr val="FF0000"/>
                </a:solidFill>
              </a:rPr>
              <a:t>42 dB </a:t>
            </a:r>
            <a:r>
              <a:rPr lang="en-US" sz="1400" b="1" dirty="0" smtClean="0"/>
              <a:t>of processing gain (</a:t>
            </a:r>
            <a:r>
              <a:rPr lang="en-US" sz="1400" b="1" dirty="0" smtClean="0">
                <a:solidFill>
                  <a:srgbClr val="FF0000"/>
                </a:solidFill>
              </a:rPr>
              <a:t>16384</a:t>
            </a:r>
            <a:r>
              <a:rPr lang="en-US" sz="1400" b="1" dirty="0" smtClean="0"/>
              <a:t> chips per coding symbol).</a:t>
            </a:r>
          </a:p>
          <a:p>
            <a:r>
              <a:rPr lang="en-US" sz="1400" b="1" u="sng" dirty="0" smtClean="0"/>
              <a:t>10 </a:t>
            </a:r>
            <a:r>
              <a:rPr lang="en-US" sz="1400" b="1" u="sng" dirty="0" err="1" smtClean="0"/>
              <a:t>dBm</a:t>
            </a:r>
            <a:r>
              <a:rPr lang="en-US" sz="1400" b="1" u="sng" dirty="0" smtClean="0"/>
              <a:t> EIRP</a:t>
            </a:r>
            <a:r>
              <a:rPr lang="en-US" sz="1400" b="1" dirty="0" smtClean="0"/>
              <a:t> – requires </a:t>
            </a:r>
            <a:r>
              <a:rPr lang="en-US" sz="1400" b="1" dirty="0" smtClean="0">
                <a:solidFill>
                  <a:srgbClr val="FF0000"/>
                </a:solidFill>
              </a:rPr>
              <a:t>-162 </a:t>
            </a:r>
            <a:r>
              <a:rPr lang="en-US" sz="1400" b="1" dirty="0" err="1" smtClean="0">
                <a:solidFill>
                  <a:srgbClr val="FF0000"/>
                </a:solidFill>
              </a:rPr>
              <a:t>dBm</a:t>
            </a:r>
            <a:r>
              <a:rPr lang="en-US" sz="1400" b="1" dirty="0" smtClean="0">
                <a:solidFill>
                  <a:srgbClr val="FF0000"/>
                </a:solidFill>
              </a:rPr>
              <a:t> </a:t>
            </a:r>
            <a:r>
              <a:rPr lang="en-US" sz="1400" b="1" dirty="0" smtClean="0"/>
              <a:t>RX sensitivity, </a:t>
            </a:r>
            <a:r>
              <a:rPr lang="en-US" sz="1400" b="1" dirty="0" smtClean="0">
                <a:solidFill>
                  <a:srgbClr val="FF0000"/>
                </a:solidFill>
              </a:rPr>
              <a:t>57 dB </a:t>
            </a:r>
            <a:r>
              <a:rPr lang="en-US" sz="1400" b="1" dirty="0" smtClean="0"/>
              <a:t>of processing gain (</a:t>
            </a:r>
            <a:r>
              <a:rPr lang="en-US" sz="1400" b="1" dirty="0" smtClean="0">
                <a:solidFill>
                  <a:srgbClr val="FF0000"/>
                </a:solidFill>
              </a:rPr>
              <a:t>oh well…can’t  have it all!</a:t>
            </a:r>
            <a:r>
              <a:rPr lang="en-US" sz="1400" b="1" dirty="0" smtClean="0"/>
              <a:t>).</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33400"/>
            <a:ext cx="9144000" cy="533400"/>
          </a:xfrm>
        </p:spPr>
        <p:txBody>
          <a:bodyPr/>
          <a:lstStyle/>
          <a:p>
            <a:r>
              <a:rPr lang="en-US" sz="2400" u="sng" dirty="0" smtClean="0"/>
              <a:t>Scenario 2</a:t>
            </a:r>
            <a:r>
              <a:rPr lang="en-US" sz="2400" dirty="0" smtClean="0"/>
              <a:t>: Rooftop height into underground vault, </a:t>
            </a:r>
            <a:r>
              <a:rPr lang="en-US" sz="2400" u="sng" dirty="0" smtClean="0">
                <a:solidFill>
                  <a:srgbClr val="FF0000"/>
                </a:solidFill>
              </a:rPr>
              <a:t>200 meters </a:t>
            </a:r>
            <a:r>
              <a:rPr lang="en-US" sz="2400" dirty="0" smtClean="0"/>
              <a:t>radius</a:t>
            </a:r>
          </a:p>
        </p:txBody>
      </p:sp>
      <p:sp>
        <p:nvSpPr>
          <p:cNvPr id="4" name="Date Placeholder 3"/>
          <p:cNvSpPr>
            <a:spLocks noGrp="1"/>
          </p:cNvSpPr>
          <p:nvPr>
            <p:ph type="dt" sz="half" idx="10"/>
          </p:nvPr>
        </p:nvSpPr>
        <p:spPr/>
        <p:txBody>
          <a:bodyPr/>
          <a:lstStyle/>
          <a:p>
            <a:r>
              <a:rPr lang="en-US" smtClean="0"/>
              <a:t>July 2011</a:t>
            </a:r>
            <a:endParaRPr lang="en-US" dirty="0"/>
          </a:p>
        </p:txBody>
      </p:sp>
      <p:sp>
        <p:nvSpPr>
          <p:cNvPr id="5" name="Footer Placeholder 4"/>
          <p:cNvSpPr>
            <a:spLocks noGrp="1"/>
          </p:cNvSpPr>
          <p:nvPr>
            <p:ph type="ftr" sz="quarter" idx="11"/>
          </p:nvPr>
        </p:nvSpPr>
        <p:spPr/>
        <p:txBody>
          <a:bodyPr/>
          <a:lstStyle/>
          <a:p>
            <a:r>
              <a:rPr lang="en-US" smtClean="0"/>
              <a:t>Ted Myers, David A. Howard, Sourav Dey</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13</a:t>
            </a:fld>
            <a:endParaRPr lang="en-US" dirty="0"/>
          </a:p>
        </p:txBody>
      </p:sp>
      <p:pic>
        <p:nvPicPr>
          <p:cNvPr id="2053" name="Picture 5"/>
          <p:cNvPicPr>
            <a:picLocks noChangeAspect="1" noChangeArrowheads="1"/>
          </p:cNvPicPr>
          <p:nvPr/>
        </p:nvPicPr>
        <p:blipFill>
          <a:blip r:embed="rId3" cstate="print"/>
          <a:srcRect/>
          <a:stretch>
            <a:fillRect/>
          </a:stretch>
        </p:blipFill>
        <p:spPr bwMode="auto">
          <a:xfrm>
            <a:off x="1051560" y="1188720"/>
            <a:ext cx="6981903" cy="4480560"/>
          </a:xfrm>
          <a:prstGeom prst="rect">
            <a:avLst/>
          </a:prstGeom>
          <a:noFill/>
          <a:ln w="9525">
            <a:noFill/>
            <a:miter lim="800000"/>
            <a:headEnd/>
            <a:tailEnd/>
          </a:ln>
          <a:effectLst/>
        </p:spPr>
      </p:pic>
      <p:sp>
        <p:nvSpPr>
          <p:cNvPr id="10" name="Rectangle 9"/>
          <p:cNvSpPr/>
          <p:nvPr/>
        </p:nvSpPr>
        <p:spPr>
          <a:xfrm>
            <a:off x="457200" y="5669280"/>
            <a:ext cx="8458200" cy="731520"/>
          </a:xfrm>
          <a:prstGeom prst="rect">
            <a:avLst/>
          </a:prstGeom>
        </p:spPr>
        <p:txBody>
          <a:bodyPr wrap="square">
            <a:spAutoFit/>
          </a:bodyPr>
          <a:lstStyle/>
          <a:p>
            <a:pPr marL="0" lvl="1"/>
            <a:r>
              <a:rPr lang="en-US" sz="1400" b="1" u="sng" dirty="0" smtClean="0"/>
              <a:t>36 </a:t>
            </a:r>
            <a:r>
              <a:rPr lang="en-US" sz="1400" b="1" u="sng" dirty="0" err="1" smtClean="0"/>
              <a:t>dBm</a:t>
            </a:r>
            <a:r>
              <a:rPr lang="en-US" sz="1400" b="1" u="sng" dirty="0" smtClean="0"/>
              <a:t> EIRP</a:t>
            </a:r>
            <a:r>
              <a:rPr lang="en-US" sz="1400" b="1" dirty="0" smtClean="0"/>
              <a:t> – requires </a:t>
            </a:r>
            <a:r>
              <a:rPr lang="en-US" sz="1400" b="1" dirty="0" smtClean="0">
                <a:solidFill>
                  <a:srgbClr val="FF0000"/>
                </a:solidFill>
              </a:rPr>
              <a:t>-118 </a:t>
            </a:r>
            <a:r>
              <a:rPr lang="en-US" sz="1400" b="1" dirty="0" err="1" smtClean="0">
                <a:solidFill>
                  <a:srgbClr val="FF0000"/>
                </a:solidFill>
              </a:rPr>
              <a:t>dBm</a:t>
            </a:r>
            <a:r>
              <a:rPr lang="en-US" sz="1400" b="1" dirty="0" smtClean="0">
                <a:solidFill>
                  <a:srgbClr val="FF0000"/>
                </a:solidFill>
              </a:rPr>
              <a:t> </a:t>
            </a:r>
            <a:r>
              <a:rPr lang="en-US" sz="1400" b="1" dirty="0" smtClean="0"/>
              <a:t>RX sensitivity, </a:t>
            </a:r>
            <a:r>
              <a:rPr lang="en-US" sz="1400" b="1" dirty="0" smtClean="0">
                <a:solidFill>
                  <a:srgbClr val="FF0000"/>
                </a:solidFill>
              </a:rPr>
              <a:t>12 dB </a:t>
            </a:r>
            <a:r>
              <a:rPr lang="en-US" sz="1400" b="1" dirty="0" smtClean="0"/>
              <a:t>of processing gain (</a:t>
            </a:r>
            <a:r>
              <a:rPr lang="en-US" sz="1400" b="1" dirty="0" smtClean="0">
                <a:solidFill>
                  <a:srgbClr val="FF0000"/>
                </a:solidFill>
              </a:rPr>
              <a:t>16</a:t>
            </a:r>
            <a:r>
              <a:rPr lang="en-US" sz="1400" b="1" dirty="0" smtClean="0"/>
              <a:t> chips per coding symbol</a:t>
            </a:r>
            <a:r>
              <a:rPr lang="en-US" sz="1400" b="1" dirty="0" smtClean="0"/>
              <a:t>).</a:t>
            </a:r>
          </a:p>
          <a:p>
            <a:pPr marL="0" lvl="1"/>
            <a:r>
              <a:rPr lang="en-US" sz="1400" b="1" u="sng" dirty="0" smtClean="0"/>
              <a:t>25 </a:t>
            </a:r>
            <a:r>
              <a:rPr lang="en-US" sz="1400" b="1" u="sng" dirty="0" err="1" smtClean="0"/>
              <a:t>dBm</a:t>
            </a:r>
            <a:r>
              <a:rPr lang="en-US" sz="1400" b="1" u="sng" dirty="0" smtClean="0"/>
              <a:t> EIRP</a:t>
            </a:r>
            <a:r>
              <a:rPr lang="en-US" sz="1400" b="1" dirty="0" smtClean="0"/>
              <a:t> – requires </a:t>
            </a:r>
            <a:r>
              <a:rPr lang="en-US" sz="1400" b="1" dirty="0" smtClean="0">
                <a:solidFill>
                  <a:srgbClr val="FF0000"/>
                </a:solidFill>
              </a:rPr>
              <a:t>-129 </a:t>
            </a:r>
            <a:r>
              <a:rPr lang="en-US" sz="1400" b="1" dirty="0" err="1" smtClean="0">
                <a:solidFill>
                  <a:srgbClr val="FF0000"/>
                </a:solidFill>
              </a:rPr>
              <a:t>dBm</a:t>
            </a:r>
            <a:r>
              <a:rPr lang="en-US" sz="1400" b="1" dirty="0" smtClean="0">
                <a:solidFill>
                  <a:srgbClr val="FF0000"/>
                </a:solidFill>
              </a:rPr>
              <a:t> </a:t>
            </a:r>
            <a:r>
              <a:rPr lang="en-US" sz="1400" b="1" dirty="0" smtClean="0"/>
              <a:t>RX sensitivity, </a:t>
            </a:r>
            <a:r>
              <a:rPr lang="en-US" sz="1400" b="1" dirty="0" smtClean="0">
                <a:solidFill>
                  <a:srgbClr val="FF0000"/>
                </a:solidFill>
              </a:rPr>
              <a:t>24 dB </a:t>
            </a:r>
            <a:r>
              <a:rPr lang="en-US" sz="1400" b="1" dirty="0" smtClean="0"/>
              <a:t>of processing gain (</a:t>
            </a:r>
            <a:r>
              <a:rPr lang="en-US" sz="1400" b="1" dirty="0" smtClean="0">
                <a:solidFill>
                  <a:srgbClr val="FF0000"/>
                </a:solidFill>
              </a:rPr>
              <a:t>256</a:t>
            </a:r>
            <a:r>
              <a:rPr lang="en-US" sz="1400" b="1" dirty="0" smtClean="0"/>
              <a:t> chips per coding symbol</a:t>
            </a:r>
            <a:r>
              <a:rPr lang="en-US" sz="1400" b="1" dirty="0" smtClean="0"/>
              <a:t>).</a:t>
            </a:r>
          </a:p>
          <a:p>
            <a:pPr marL="0" lvl="1"/>
            <a:r>
              <a:rPr lang="en-US" sz="1400" b="1" u="sng" dirty="0" smtClean="0"/>
              <a:t>10 </a:t>
            </a:r>
            <a:r>
              <a:rPr lang="en-US" sz="1400" b="1" u="sng" dirty="0" err="1" smtClean="0"/>
              <a:t>dBm</a:t>
            </a:r>
            <a:r>
              <a:rPr lang="en-US" sz="1400" b="1" u="sng" dirty="0" smtClean="0"/>
              <a:t> EIRP</a:t>
            </a:r>
            <a:r>
              <a:rPr lang="en-US" sz="1400" b="1" dirty="0" smtClean="0"/>
              <a:t> – requires </a:t>
            </a:r>
            <a:r>
              <a:rPr lang="en-US" sz="1400" b="1" dirty="0" smtClean="0">
                <a:solidFill>
                  <a:srgbClr val="FF0000"/>
                </a:solidFill>
              </a:rPr>
              <a:t>-144 </a:t>
            </a:r>
            <a:r>
              <a:rPr lang="en-US" sz="1400" b="1" dirty="0" err="1" smtClean="0">
                <a:solidFill>
                  <a:srgbClr val="FF0000"/>
                </a:solidFill>
              </a:rPr>
              <a:t>dBm</a:t>
            </a:r>
            <a:r>
              <a:rPr lang="en-US" sz="1400" b="1" dirty="0" smtClean="0">
                <a:solidFill>
                  <a:srgbClr val="FF0000"/>
                </a:solidFill>
              </a:rPr>
              <a:t> </a:t>
            </a:r>
            <a:r>
              <a:rPr lang="en-US" sz="1400" b="1" dirty="0" smtClean="0"/>
              <a:t>RX sensitivity, </a:t>
            </a:r>
            <a:r>
              <a:rPr lang="en-US" sz="1400" b="1" dirty="0" smtClean="0">
                <a:solidFill>
                  <a:srgbClr val="FF0000"/>
                </a:solidFill>
              </a:rPr>
              <a:t>39 dB </a:t>
            </a:r>
            <a:r>
              <a:rPr lang="en-US" sz="1400" b="1" dirty="0" smtClean="0"/>
              <a:t>of processing gain (</a:t>
            </a:r>
            <a:r>
              <a:rPr lang="en-US" sz="1400" b="1" dirty="0" smtClean="0">
                <a:solidFill>
                  <a:srgbClr val="FF0000"/>
                </a:solidFill>
              </a:rPr>
              <a:t>8192</a:t>
            </a:r>
            <a:r>
              <a:rPr lang="en-US" sz="1400" b="1" dirty="0" smtClean="0"/>
              <a:t> chips per coding </a:t>
            </a:r>
            <a:r>
              <a:rPr lang="en-US" sz="1400" b="1" dirty="0" smtClean="0"/>
              <a:t>symbol).</a:t>
            </a:r>
            <a:endParaRPr lang="en-US" sz="1400" b="1"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685800"/>
          </a:xfrm>
        </p:spPr>
        <p:txBody>
          <a:bodyPr/>
          <a:lstStyle/>
          <a:p>
            <a:r>
              <a:rPr lang="en-US" sz="2400" dirty="0" smtClean="0"/>
              <a:t/>
            </a:r>
            <a:br>
              <a:rPr lang="en-US" sz="2400" dirty="0" smtClean="0"/>
            </a:br>
            <a:r>
              <a:rPr lang="en-US" sz="2400" u="sng" dirty="0" smtClean="0"/>
              <a:t>Scenario 3</a:t>
            </a:r>
            <a:r>
              <a:rPr lang="en-US" sz="2400" dirty="0" smtClean="0"/>
              <a:t>: Mountain top into remote areas, </a:t>
            </a:r>
            <a:r>
              <a:rPr lang="en-US" sz="2400" u="sng" dirty="0" smtClean="0">
                <a:solidFill>
                  <a:srgbClr val="FF0000"/>
                </a:solidFill>
              </a:rPr>
              <a:t>20 km </a:t>
            </a:r>
            <a:r>
              <a:rPr lang="en-US" sz="2400" dirty="0" smtClean="0"/>
              <a:t>radius</a:t>
            </a:r>
            <a:br>
              <a:rPr lang="en-US" sz="2400" dirty="0" smtClean="0"/>
            </a:br>
            <a:endParaRPr lang="en-US" sz="2400" dirty="0"/>
          </a:p>
        </p:txBody>
      </p:sp>
      <p:sp>
        <p:nvSpPr>
          <p:cNvPr id="4" name="Date Placeholder 3"/>
          <p:cNvSpPr>
            <a:spLocks noGrp="1"/>
          </p:cNvSpPr>
          <p:nvPr>
            <p:ph type="dt" sz="half" idx="10"/>
          </p:nvPr>
        </p:nvSpPr>
        <p:spPr/>
        <p:txBody>
          <a:bodyPr/>
          <a:lstStyle/>
          <a:p>
            <a:r>
              <a:rPr lang="en-US" smtClean="0"/>
              <a:t>July 2011</a:t>
            </a:r>
            <a:endParaRPr lang="en-US" dirty="0"/>
          </a:p>
        </p:txBody>
      </p:sp>
      <p:sp>
        <p:nvSpPr>
          <p:cNvPr id="5" name="Footer Placeholder 4"/>
          <p:cNvSpPr>
            <a:spLocks noGrp="1"/>
          </p:cNvSpPr>
          <p:nvPr>
            <p:ph type="ftr" sz="quarter" idx="11"/>
          </p:nvPr>
        </p:nvSpPr>
        <p:spPr/>
        <p:txBody>
          <a:bodyPr/>
          <a:lstStyle/>
          <a:p>
            <a:r>
              <a:rPr lang="en-US" smtClean="0"/>
              <a:t>Ted Myers, David A. Howard, Sourav Dey</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14</a:t>
            </a:fld>
            <a:endParaRPr lang="en-US" dirty="0"/>
          </a:p>
        </p:txBody>
      </p:sp>
      <p:sp>
        <p:nvSpPr>
          <p:cNvPr id="16" name="Content Placeholder 2"/>
          <p:cNvSpPr>
            <a:spLocks noGrp="1"/>
          </p:cNvSpPr>
          <p:nvPr>
            <p:ph idx="1"/>
          </p:nvPr>
        </p:nvSpPr>
        <p:spPr>
          <a:xfrm>
            <a:off x="4343400" y="3962400"/>
            <a:ext cx="4800600" cy="2286000"/>
          </a:xfrm>
        </p:spPr>
        <p:txBody>
          <a:bodyPr/>
          <a:lstStyle/>
          <a:p>
            <a:pPr>
              <a:buNone/>
            </a:pPr>
            <a:endParaRPr lang="en-US" sz="1400" dirty="0" smtClean="0">
              <a:solidFill>
                <a:srgbClr val="002060"/>
              </a:solidFill>
              <a:latin typeface="Arial Rounded MT Bold" pitchFamily="34" charset="0"/>
            </a:endParaRPr>
          </a:p>
          <a:p>
            <a:pPr>
              <a:buNone/>
            </a:pPr>
            <a:endParaRPr lang="en-US" sz="2400" b="1" dirty="0" smtClean="0"/>
          </a:p>
        </p:txBody>
      </p:sp>
      <p:pic>
        <p:nvPicPr>
          <p:cNvPr id="2054" name="Picture 6"/>
          <p:cNvPicPr>
            <a:picLocks noChangeAspect="1" noChangeArrowheads="1"/>
          </p:cNvPicPr>
          <p:nvPr/>
        </p:nvPicPr>
        <p:blipFill>
          <a:blip r:embed="rId3" cstate="print"/>
          <a:srcRect/>
          <a:stretch>
            <a:fillRect/>
          </a:stretch>
        </p:blipFill>
        <p:spPr bwMode="auto">
          <a:xfrm>
            <a:off x="1051560" y="1188720"/>
            <a:ext cx="6981905" cy="4480560"/>
          </a:xfrm>
          <a:prstGeom prst="rect">
            <a:avLst/>
          </a:prstGeom>
          <a:noFill/>
          <a:ln w="9525">
            <a:noFill/>
            <a:miter lim="800000"/>
            <a:headEnd/>
            <a:tailEnd/>
          </a:ln>
          <a:effectLst/>
        </p:spPr>
      </p:pic>
      <p:sp>
        <p:nvSpPr>
          <p:cNvPr id="10" name="Rectangle 9"/>
          <p:cNvSpPr/>
          <p:nvPr/>
        </p:nvSpPr>
        <p:spPr>
          <a:xfrm>
            <a:off x="457200" y="5669280"/>
            <a:ext cx="8458200" cy="731520"/>
          </a:xfrm>
          <a:prstGeom prst="rect">
            <a:avLst/>
          </a:prstGeom>
        </p:spPr>
        <p:txBody>
          <a:bodyPr wrap="square">
            <a:spAutoFit/>
          </a:bodyPr>
          <a:lstStyle/>
          <a:p>
            <a:pPr marL="0" lvl="1"/>
            <a:r>
              <a:rPr lang="en-US" sz="1400" b="1" u="sng" dirty="0" smtClean="0"/>
              <a:t>36 </a:t>
            </a:r>
            <a:r>
              <a:rPr lang="en-US" sz="1400" b="1" u="sng" dirty="0" err="1" smtClean="0"/>
              <a:t>dBm</a:t>
            </a:r>
            <a:r>
              <a:rPr lang="en-US" sz="1400" b="1" u="sng" dirty="0" smtClean="0"/>
              <a:t> EIRP</a:t>
            </a:r>
            <a:r>
              <a:rPr lang="en-US" sz="1400" b="1" dirty="0" smtClean="0"/>
              <a:t> – requires </a:t>
            </a:r>
            <a:r>
              <a:rPr lang="en-US" sz="1400" b="1" dirty="0" smtClean="0">
                <a:solidFill>
                  <a:srgbClr val="FF0000"/>
                </a:solidFill>
              </a:rPr>
              <a:t>-116 </a:t>
            </a:r>
            <a:r>
              <a:rPr lang="en-US" sz="1400" b="1" dirty="0" err="1" smtClean="0">
                <a:solidFill>
                  <a:srgbClr val="FF0000"/>
                </a:solidFill>
              </a:rPr>
              <a:t>dBm</a:t>
            </a:r>
            <a:r>
              <a:rPr lang="en-US" sz="1400" b="1" dirty="0" smtClean="0">
                <a:solidFill>
                  <a:srgbClr val="FF0000"/>
                </a:solidFill>
              </a:rPr>
              <a:t> </a:t>
            </a:r>
            <a:r>
              <a:rPr lang="en-US" sz="1400" b="1" dirty="0" smtClean="0"/>
              <a:t>RX sensitivity. </a:t>
            </a:r>
            <a:r>
              <a:rPr lang="en-US" sz="1400" b="1" dirty="0" smtClean="0">
                <a:solidFill>
                  <a:srgbClr val="FF0000"/>
                </a:solidFill>
              </a:rPr>
              <a:t>12 dB </a:t>
            </a:r>
            <a:r>
              <a:rPr lang="en-US" sz="1400" b="1" dirty="0" smtClean="0"/>
              <a:t>of processing gain (</a:t>
            </a:r>
            <a:r>
              <a:rPr lang="en-US" sz="1400" b="1" dirty="0" smtClean="0">
                <a:solidFill>
                  <a:srgbClr val="FF0000"/>
                </a:solidFill>
              </a:rPr>
              <a:t>16</a:t>
            </a:r>
            <a:r>
              <a:rPr lang="en-US" sz="1400" b="1" dirty="0" smtClean="0"/>
              <a:t> chips per coding symbol).</a:t>
            </a:r>
          </a:p>
          <a:p>
            <a:pPr marL="0" lvl="1"/>
            <a:r>
              <a:rPr lang="en-US" sz="1400" b="1" u="sng" dirty="0" smtClean="0"/>
              <a:t>25 </a:t>
            </a:r>
            <a:r>
              <a:rPr lang="en-US" sz="1400" b="1" u="sng" dirty="0" err="1" smtClean="0"/>
              <a:t>dBm</a:t>
            </a:r>
            <a:r>
              <a:rPr lang="en-US" sz="1400" b="1" u="sng" dirty="0" smtClean="0"/>
              <a:t> EIRP</a:t>
            </a:r>
            <a:r>
              <a:rPr lang="en-US" sz="1400" b="1" dirty="0" smtClean="0"/>
              <a:t> – requires </a:t>
            </a:r>
            <a:r>
              <a:rPr lang="en-US" sz="1400" b="1" dirty="0" smtClean="0">
                <a:solidFill>
                  <a:srgbClr val="FF0000"/>
                </a:solidFill>
              </a:rPr>
              <a:t>-127 </a:t>
            </a:r>
            <a:r>
              <a:rPr lang="en-US" sz="1400" b="1" dirty="0" err="1" smtClean="0">
                <a:solidFill>
                  <a:srgbClr val="FF0000"/>
                </a:solidFill>
              </a:rPr>
              <a:t>dBm</a:t>
            </a:r>
            <a:r>
              <a:rPr lang="en-US" sz="1400" b="1" dirty="0" smtClean="0">
                <a:solidFill>
                  <a:srgbClr val="FF0000"/>
                </a:solidFill>
              </a:rPr>
              <a:t> </a:t>
            </a:r>
            <a:r>
              <a:rPr lang="en-US" sz="1400" b="1" dirty="0" smtClean="0"/>
              <a:t>RX sensitivity. </a:t>
            </a:r>
            <a:r>
              <a:rPr lang="en-US" sz="1400" b="1" dirty="0" smtClean="0">
                <a:solidFill>
                  <a:srgbClr val="FF0000"/>
                </a:solidFill>
              </a:rPr>
              <a:t>21 dB </a:t>
            </a:r>
            <a:r>
              <a:rPr lang="en-US" sz="1400" b="1" dirty="0" smtClean="0"/>
              <a:t>of processing gain (</a:t>
            </a:r>
            <a:r>
              <a:rPr lang="en-US" sz="1400" b="1" dirty="0" smtClean="0">
                <a:solidFill>
                  <a:srgbClr val="FF0000"/>
                </a:solidFill>
              </a:rPr>
              <a:t>128</a:t>
            </a:r>
            <a:r>
              <a:rPr lang="en-US" sz="1400" b="1" dirty="0" smtClean="0"/>
              <a:t> chips per coding symbol).</a:t>
            </a:r>
          </a:p>
          <a:p>
            <a:pPr marL="0" lvl="1"/>
            <a:r>
              <a:rPr lang="en-US" sz="1400" b="1" u="sng" dirty="0" smtClean="0"/>
              <a:t>10 </a:t>
            </a:r>
            <a:r>
              <a:rPr lang="en-US" sz="1400" b="1" u="sng" dirty="0" err="1" smtClean="0"/>
              <a:t>dBm</a:t>
            </a:r>
            <a:r>
              <a:rPr lang="en-US" sz="1400" b="1" u="sng" dirty="0" smtClean="0"/>
              <a:t> EIRP</a:t>
            </a:r>
            <a:r>
              <a:rPr lang="en-US" sz="1400" b="1" dirty="0" smtClean="0"/>
              <a:t> – requires </a:t>
            </a:r>
            <a:r>
              <a:rPr lang="en-US" sz="1400" b="1" dirty="0" smtClean="0">
                <a:solidFill>
                  <a:srgbClr val="FF0000"/>
                </a:solidFill>
              </a:rPr>
              <a:t>-142 </a:t>
            </a:r>
            <a:r>
              <a:rPr lang="en-US" sz="1400" b="1" dirty="0" err="1" smtClean="0">
                <a:solidFill>
                  <a:srgbClr val="FF0000"/>
                </a:solidFill>
              </a:rPr>
              <a:t>dBm</a:t>
            </a:r>
            <a:r>
              <a:rPr lang="en-US" sz="1400" b="1" dirty="0" smtClean="0">
                <a:solidFill>
                  <a:srgbClr val="FF0000"/>
                </a:solidFill>
              </a:rPr>
              <a:t> </a:t>
            </a:r>
            <a:r>
              <a:rPr lang="en-US" sz="1400" b="1" dirty="0" smtClean="0"/>
              <a:t>RX sensitivity. </a:t>
            </a:r>
            <a:r>
              <a:rPr lang="en-US" sz="1400" b="1" dirty="0" smtClean="0">
                <a:solidFill>
                  <a:srgbClr val="FF0000"/>
                </a:solidFill>
              </a:rPr>
              <a:t>36 dB </a:t>
            </a:r>
            <a:r>
              <a:rPr lang="en-US" sz="1400" b="1" dirty="0" smtClean="0"/>
              <a:t>of processing gain (</a:t>
            </a:r>
            <a:r>
              <a:rPr lang="en-US" sz="1400" b="1" dirty="0" smtClean="0">
                <a:solidFill>
                  <a:srgbClr val="FF0000"/>
                </a:solidFill>
              </a:rPr>
              <a:t>4096</a:t>
            </a:r>
            <a:r>
              <a:rPr lang="en-US" sz="1400" b="1" dirty="0" smtClean="0"/>
              <a:t> chips per coding </a:t>
            </a:r>
            <a:r>
              <a:rPr lang="en-US" sz="1400" b="1" dirty="0" smtClean="0"/>
              <a:t>symbol).</a:t>
            </a:r>
            <a:endParaRPr lang="en-US" sz="1400" b="1"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dirty="0" smtClean="0"/>
              <a:t>LECIM Optimizes for Connectivity not Throughput</a:t>
            </a:r>
          </a:p>
          <a:p>
            <a:r>
              <a:rPr lang="en-US" dirty="0" smtClean="0"/>
              <a:t>Direct Sequence Spread Spectrum to get Link Budget</a:t>
            </a:r>
          </a:p>
          <a:p>
            <a:r>
              <a:rPr lang="en-US" b="1" dirty="0" smtClean="0"/>
              <a:t>Block Diagram of Proposed PHY</a:t>
            </a:r>
            <a:endParaRPr lang="en-US" b="1" dirty="0"/>
          </a:p>
        </p:txBody>
      </p:sp>
      <p:sp>
        <p:nvSpPr>
          <p:cNvPr id="4" name="Date Placeholder 3"/>
          <p:cNvSpPr>
            <a:spLocks noGrp="1"/>
          </p:cNvSpPr>
          <p:nvPr>
            <p:ph type="dt" sz="half" idx="10"/>
          </p:nvPr>
        </p:nvSpPr>
        <p:spPr/>
        <p:txBody>
          <a:bodyPr/>
          <a:lstStyle/>
          <a:p>
            <a:r>
              <a:rPr lang="en-US" smtClean="0"/>
              <a:t>July 2011</a:t>
            </a:r>
            <a:endParaRPr lang="en-US" dirty="0"/>
          </a:p>
        </p:txBody>
      </p:sp>
      <p:sp>
        <p:nvSpPr>
          <p:cNvPr id="5" name="Footer Placeholder 4"/>
          <p:cNvSpPr>
            <a:spLocks noGrp="1"/>
          </p:cNvSpPr>
          <p:nvPr>
            <p:ph type="ftr" sz="quarter" idx="11"/>
          </p:nvPr>
        </p:nvSpPr>
        <p:spPr/>
        <p:txBody>
          <a:bodyPr/>
          <a:lstStyle/>
          <a:p>
            <a:r>
              <a:rPr lang="en-US" smtClean="0"/>
              <a:t>Ted Myers, David A. Howard, Sourav Dey</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15</a:t>
            </a:fld>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Modulator Block Diagram</a:t>
            </a:r>
            <a:endParaRPr lang="en-US" dirty="0"/>
          </a:p>
        </p:txBody>
      </p:sp>
      <p:sp>
        <p:nvSpPr>
          <p:cNvPr id="3" name="Content Placeholder 2"/>
          <p:cNvSpPr>
            <a:spLocks noGrp="1"/>
          </p:cNvSpPr>
          <p:nvPr>
            <p:ph idx="1"/>
          </p:nvPr>
        </p:nvSpPr>
        <p:spPr/>
        <p:txBody>
          <a:bodyPr/>
          <a:lstStyle/>
          <a:p>
            <a:r>
              <a:rPr lang="en-US" sz="2400" dirty="0" smtClean="0"/>
              <a:t>1 MHz Chip Rate</a:t>
            </a:r>
          </a:p>
          <a:p>
            <a:r>
              <a:rPr lang="en-US" sz="2400" dirty="0" smtClean="0"/>
              <a:t>Spreading Factors from SF16-SF32768</a:t>
            </a:r>
          </a:p>
          <a:p>
            <a:r>
              <a:rPr lang="en-US" sz="2400" dirty="0" smtClean="0"/>
              <a:t>Agnostic to any frequency band with 1MHz of spectrum</a:t>
            </a:r>
            <a:endParaRPr lang="en-US" sz="2000" dirty="0" smtClean="0"/>
          </a:p>
          <a:p>
            <a:endParaRPr lang="en-US" sz="2400" dirty="0" smtClean="0"/>
          </a:p>
          <a:p>
            <a:endParaRPr lang="en-US" b="1" dirty="0" smtClean="0"/>
          </a:p>
          <a:p>
            <a:endParaRPr lang="en-US" dirty="0"/>
          </a:p>
        </p:txBody>
      </p:sp>
      <p:sp>
        <p:nvSpPr>
          <p:cNvPr id="4" name="Date Placeholder 3"/>
          <p:cNvSpPr>
            <a:spLocks noGrp="1"/>
          </p:cNvSpPr>
          <p:nvPr>
            <p:ph type="dt" sz="half" idx="10"/>
          </p:nvPr>
        </p:nvSpPr>
        <p:spPr/>
        <p:txBody>
          <a:bodyPr/>
          <a:lstStyle/>
          <a:p>
            <a:r>
              <a:rPr lang="en-US" smtClean="0"/>
              <a:t>July 2011</a:t>
            </a:r>
            <a:endParaRPr lang="en-US" dirty="0"/>
          </a:p>
        </p:txBody>
      </p:sp>
      <p:sp>
        <p:nvSpPr>
          <p:cNvPr id="5" name="Footer Placeholder 4"/>
          <p:cNvSpPr>
            <a:spLocks noGrp="1"/>
          </p:cNvSpPr>
          <p:nvPr>
            <p:ph type="ftr" sz="quarter" idx="11"/>
          </p:nvPr>
        </p:nvSpPr>
        <p:spPr/>
        <p:txBody>
          <a:bodyPr/>
          <a:lstStyle/>
          <a:p>
            <a:r>
              <a:rPr lang="en-US" smtClean="0"/>
              <a:t>Ted Myers, David A. Howard, Sourav Dey</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16</a:t>
            </a:fld>
            <a:endParaRPr lang="en-US" dirty="0"/>
          </a:p>
        </p:txBody>
      </p:sp>
      <p:pic>
        <p:nvPicPr>
          <p:cNvPr id="28675" name="Picture 3"/>
          <p:cNvPicPr>
            <a:picLocks noChangeAspect="1" noChangeArrowheads="1"/>
          </p:cNvPicPr>
          <p:nvPr/>
        </p:nvPicPr>
        <p:blipFill>
          <a:blip r:embed="rId2" cstate="print"/>
          <a:srcRect/>
          <a:stretch>
            <a:fillRect/>
          </a:stretch>
        </p:blipFill>
        <p:spPr bwMode="auto">
          <a:xfrm>
            <a:off x="152400" y="3452165"/>
            <a:ext cx="8839200" cy="2262835"/>
          </a:xfrm>
          <a:prstGeom prst="rect">
            <a:avLst/>
          </a:prstGeom>
          <a:noFill/>
          <a:ln w="9525">
            <a:noFill/>
            <a:miter lim="800000"/>
            <a:headEnd/>
            <a:tailEnd/>
          </a:ln>
        </p:spPr>
      </p:pic>
    </p:spTree>
    <p:extLst>
      <p:ext uri="{BB962C8B-B14F-4D97-AF65-F5344CB8AC3E}">
        <p14:creationId xmlns:p14="http://schemas.microsoft.com/office/powerpoint/2010/main" val="36873091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Spreading Codes</a:t>
            </a:r>
            <a:endParaRPr lang="en-US" dirty="0"/>
          </a:p>
        </p:txBody>
      </p:sp>
      <p:sp>
        <p:nvSpPr>
          <p:cNvPr id="3" name="Content Placeholder 2"/>
          <p:cNvSpPr>
            <a:spLocks noGrp="1"/>
          </p:cNvSpPr>
          <p:nvPr>
            <p:ph idx="1"/>
          </p:nvPr>
        </p:nvSpPr>
        <p:spPr/>
        <p:txBody>
          <a:bodyPr/>
          <a:lstStyle/>
          <a:p>
            <a:r>
              <a:rPr lang="en-US" sz="2400" b="1" dirty="0" smtClean="0"/>
              <a:t>Large space of parameterized PN sequences</a:t>
            </a:r>
          </a:p>
          <a:p>
            <a:pPr lvl="1"/>
            <a:r>
              <a:rPr lang="en-US" sz="2000" dirty="0" smtClean="0"/>
              <a:t>e.g. Gold Code</a:t>
            </a:r>
          </a:p>
          <a:p>
            <a:pPr lvl="1"/>
            <a:endParaRPr lang="en-US" sz="2000" dirty="0" smtClean="0"/>
          </a:p>
          <a:p>
            <a:r>
              <a:rPr lang="en-US" sz="2400" b="1" dirty="0" smtClean="0"/>
              <a:t>Can use different PN sequences to separate</a:t>
            </a:r>
          </a:p>
          <a:p>
            <a:pPr lvl="1"/>
            <a:r>
              <a:rPr lang="en-US" sz="2000" dirty="0" smtClean="0"/>
              <a:t>Different Networks </a:t>
            </a:r>
            <a:r>
              <a:rPr lang="en-US" sz="2000" dirty="0" smtClean="0">
                <a:sym typeface="Wingdings" pitchFamily="2" charset="2"/>
              </a:rPr>
              <a:t></a:t>
            </a:r>
            <a:r>
              <a:rPr lang="en-US" sz="2000" dirty="0" smtClean="0"/>
              <a:t>  Network Coexistence</a:t>
            </a:r>
          </a:p>
          <a:p>
            <a:pPr lvl="1"/>
            <a:r>
              <a:rPr lang="en-US" sz="2000" dirty="0" smtClean="0"/>
              <a:t>Different Collectors </a:t>
            </a:r>
            <a:r>
              <a:rPr lang="en-US" sz="2000" dirty="0" smtClean="0">
                <a:sym typeface="Wingdings" pitchFamily="2" charset="2"/>
              </a:rPr>
              <a:t></a:t>
            </a:r>
            <a:r>
              <a:rPr lang="en-US" sz="2000" dirty="0" smtClean="0"/>
              <a:t> Multiple Collectors on Network</a:t>
            </a:r>
          </a:p>
          <a:p>
            <a:pPr lvl="1"/>
            <a:r>
              <a:rPr lang="en-US" sz="2000" dirty="0" smtClean="0"/>
              <a:t>Different Endpoints </a:t>
            </a:r>
            <a:r>
              <a:rPr lang="en-US" sz="2000" dirty="0" smtClean="0">
                <a:sym typeface="Wingdings" pitchFamily="2" charset="2"/>
              </a:rPr>
              <a:t></a:t>
            </a:r>
            <a:r>
              <a:rPr lang="en-US" sz="2000" dirty="0" smtClean="0"/>
              <a:t> </a:t>
            </a:r>
            <a:r>
              <a:rPr lang="en-US" sz="2000" dirty="0" smtClean="0"/>
              <a:t>Multiple </a:t>
            </a:r>
            <a:r>
              <a:rPr lang="en-US" sz="2000" dirty="0" smtClean="0"/>
              <a:t>Endpoints on Collector</a:t>
            </a:r>
          </a:p>
          <a:p>
            <a:pPr lvl="1"/>
            <a:r>
              <a:rPr lang="en-US" sz="2000" dirty="0" smtClean="0"/>
              <a:t>Different Spreading Factors </a:t>
            </a:r>
            <a:r>
              <a:rPr lang="en-US" sz="2000" dirty="0" smtClean="0">
                <a:sym typeface="Wingdings" pitchFamily="2" charset="2"/>
              </a:rPr>
              <a:t></a:t>
            </a:r>
            <a:endParaRPr lang="en-US" sz="2400" dirty="0" smtClean="0"/>
          </a:p>
          <a:p>
            <a:endParaRPr lang="en-US" sz="2400" dirty="0" smtClean="0"/>
          </a:p>
          <a:p>
            <a:r>
              <a:rPr lang="en-US" sz="2400" b="1" dirty="0" smtClean="0"/>
              <a:t>Mitigates hidden node problem</a:t>
            </a:r>
          </a:p>
          <a:p>
            <a:pPr lvl="1"/>
            <a:r>
              <a:rPr lang="en-US" sz="2000" dirty="0" smtClean="0"/>
              <a:t>Receiver isn’t constantly locking onto and missing it’s own signal by mistakenly trying to </a:t>
            </a:r>
            <a:r>
              <a:rPr lang="en-US" sz="2000" dirty="0" smtClean="0"/>
              <a:t>demodulate other </a:t>
            </a:r>
            <a:r>
              <a:rPr lang="en-US" sz="2000" dirty="0" smtClean="0"/>
              <a:t>system’s signals.</a:t>
            </a:r>
          </a:p>
          <a:p>
            <a:pPr lvl="1"/>
            <a:endParaRPr lang="en-US" sz="2000" dirty="0" smtClean="0"/>
          </a:p>
          <a:p>
            <a:pPr lvl="1"/>
            <a:endParaRPr lang="en-US" sz="2000" dirty="0" smtClean="0"/>
          </a:p>
          <a:p>
            <a:endParaRPr lang="en-US" sz="2400" dirty="0" smtClean="0"/>
          </a:p>
          <a:p>
            <a:pPr marL="0" indent="0">
              <a:buNone/>
            </a:pPr>
            <a:endParaRPr lang="en-US" sz="2000" b="1" dirty="0" smtClean="0"/>
          </a:p>
          <a:p>
            <a:pPr lvl="1"/>
            <a:endParaRPr lang="en-US" dirty="0" smtClean="0"/>
          </a:p>
        </p:txBody>
      </p:sp>
      <p:sp>
        <p:nvSpPr>
          <p:cNvPr id="4" name="Date Placeholder 3"/>
          <p:cNvSpPr>
            <a:spLocks noGrp="1"/>
          </p:cNvSpPr>
          <p:nvPr>
            <p:ph type="dt" sz="half" idx="10"/>
          </p:nvPr>
        </p:nvSpPr>
        <p:spPr/>
        <p:txBody>
          <a:bodyPr/>
          <a:lstStyle/>
          <a:p>
            <a:r>
              <a:rPr lang="en-US" smtClean="0"/>
              <a:t>July 2011</a:t>
            </a:r>
            <a:endParaRPr lang="en-US" dirty="0"/>
          </a:p>
        </p:txBody>
      </p:sp>
      <p:sp>
        <p:nvSpPr>
          <p:cNvPr id="5" name="Footer Placeholder 4"/>
          <p:cNvSpPr>
            <a:spLocks noGrp="1"/>
          </p:cNvSpPr>
          <p:nvPr>
            <p:ph type="ftr" sz="quarter" idx="11"/>
          </p:nvPr>
        </p:nvSpPr>
        <p:spPr/>
        <p:txBody>
          <a:bodyPr/>
          <a:lstStyle/>
          <a:p>
            <a:r>
              <a:rPr lang="en-US" smtClean="0"/>
              <a:t>Ted Myers, David A. Howard, Sourav Dey</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17</a:t>
            </a:fld>
            <a:endParaRPr lang="en-US" dirty="0"/>
          </a:p>
        </p:txBody>
      </p:sp>
      <p:pic>
        <p:nvPicPr>
          <p:cNvPr id="29699" name="Picture 3"/>
          <p:cNvPicPr>
            <a:picLocks noChangeAspect="1" noChangeArrowheads="1"/>
          </p:cNvPicPr>
          <p:nvPr/>
        </p:nvPicPr>
        <p:blipFill>
          <a:blip r:embed="rId3" cstate="print"/>
          <a:srcRect/>
          <a:stretch>
            <a:fillRect/>
          </a:stretch>
        </p:blipFill>
        <p:spPr bwMode="auto">
          <a:xfrm>
            <a:off x="7239000" y="2057400"/>
            <a:ext cx="1609725" cy="2447925"/>
          </a:xfrm>
          <a:prstGeom prst="rect">
            <a:avLst/>
          </a:prstGeom>
          <a:noFill/>
          <a:ln w="9525">
            <a:noFill/>
            <a:miter lim="800000"/>
            <a:headEnd/>
            <a:tailEnd/>
          </a:ln>
        </p:spPr>
      </p:pic>
    </p:spTree>
    <p:extLst>
      <p:ext uri="{BB962C8B-B14F-4D97-AF65-F5344CB8AC3E}">
        <p14:creationId xmlns:p14="http://schemas.microsoft.com/office/powerpoint/2010/main" val="48454046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Differential Demodulation</a:t>
            </a:r>
            <a:endParaRPr lang="en-US" dirty="0"/>
          </a:p>
        </p:txBody>
      </p:sp>
      <p:sp>
        <p:nvSpPr>
          <p:cNvPr id="3" name="Content Placeholder 2"/>
          <p:cNvSpPr>
            <a:spLocks noGrp="1"/>
          </p:cNvSpPr>
          <p:nvPr>
            <p:ph idx="1"/>
          </p:nvPr>
        </p:nvSpPr>
        <p:spPr/>
        <p:txBody>
          <a:bodyPr/>
          <a:lstStyle/>
          <a:p>
            <a:r>
              <a:rPr lang="en-US" sz="2400" b="1" dirty="0" smtClean="0"/>
              <a:t>Binary Phase Shift Keying (BPSK)</a:t>
            </a:r>
          </a:p>
          <a:p>
            <a:pPr lvl="1"/>
            <a:r>
              <a:rPr lang="en-US" sz="2000" dirty="0" smtClean="0"/>
              <a:t>Higher order modulation, like QAM, undoes processing gain by requiring much higher SNR</a:t>
            </a:r>
          </a:p>
          <a:p>
            <a:pPr lvl="1"/>
            <a:endParaRPr lang="en-US" sz="2000" b="1" dirty="0" smtClean="0"/>
          </a:p>
          <a:p>
            <a:pPr algn="just"/>
            <a:r>
              <a:rPr lang="en-US" sz="2400" b="1" dirty="0" smtClean="0"/>
              <a:t>Differential modulation</a:t>
            </a:r>
          </a:p>
          <a:p>
            <a:pPr lvl="1"/>
            <a:r>
              <a:rPr lang="en-US" sz="2000" dirty="0" smtClean="0"/>
              <a:t>Allows the option of building a simple non-coherent receiver with a 3dB loss of receiver sensitivity relative to coherent BPSK</a:t>
            </a:r>
          </a:p>
          <a:p>
            <a:pPr lvl="1"/>
            <a:r>
              <a:rPr lang="en-US" sz="2000" dirty="0" smtClean="0"/>
              <a:t>Advanced receivers can implement coherent demodulation to get back 3dB</a:t>
            </a:r>
          </a:p>
          <a:p>
            <a:pPr lvl="1"/>
            <a:endParaRPr lang="en-US" dirty="0" smtClean="0"/>
          </a:p>
        </p:txBody>
      </p:sp>
      <p:sp>
        <p:nvSpPr>
          <p:cNvPr id="4" name="Date Placeholder 3"/>
          <p:cNvSpPr>
            <a:spLocks noGrp="1"/>
          </p:cNvSpPr>
          <p:nvPr>
            <p:ph type="dt" sz="half" idx="10"/>
          </p:nvPr>
        </p:nvSpPr>
        <p:spPr/>
        <p:txBody>
          <a:bodyPr/>
          <a:lstStyle/>
          <a:p>
            <a:r>
              <a:rPr lang="en-US" smtClean="0"/>
              <a:t>July 2011</a:t>
            </a:r>
            <a:endParaRPr lang="en-US" dirty="0"/>
          </a:p>
        </p:txBody>
      </p:sp>
      <p:sp>
        <p:nvSpPr>
          <p:cNvPr id="5" name="Footer Placeholder 4"/>
          <p:cNvSpPr>
            <a:spLocks noGrp="1"/>
          </p:cNvSpPr>
          <p:nvPr>
            <p:ph type="ftr" sz="quarter" idx="11"/>
          </p:nvPr>
        </p:nvSpPr>
        <p:spPr/>
        <p:txBody>
          <a:bodyPr/>
          <a:lstStyle/>
          <a:p>
            <a:r>
              <a:rPr lang="en-US" smtClean="0"/>
              <a:t>Ted Myers, David A. Howard, Sourav Dey</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18</a:t>
            </a:fld>
            <a:endParaRPr lang="en-US" dirty="0"/>
          </a:p>
        </p:txBody>
      </p:sp>
      <p:pic>
        <p:nvPicPr>
          <p:cNvPr id="30722" name="Picture 2"/>
          <p:cNvPicPr>
            <a:picLocks noChangeAspect="1" noChangeArrowheads="1"/>
          </p:cNvPicPr>
          <p:nvPr/>
        </p:nvPicPr>
        <p:blipFill>
          <a:blip r:embed="rId3" cstate="print"/>
          <a:srcRect/>
          <a:stretch>
            <a:fillRect/>
          </a:stretch>
        </p:blipFill>
        <p:spPr bwMode="auto">
          <a:xfrm>
            <a:off x="2971800" y="4648200"/>
            <a:ext cx="3505200" cy="1654043"/>
          </a:xfrm>
          <a:prstGeom prst="rect">
            <a:avLst/>
          </a:prstGeom>
          <a:noFill/>
          <a:ln w="9525">
            <a:noFill/>
            <a:miter lim="800000"/>
            <a:headEnd/>
            <a:tailEnd/>
          </a:ln>
        </p:spPr>
      </p:pic>
    </p:spTree>
    <p:extLst>
      <p:ext uri="{BB962C8B-B14F-4D97-AF65-F5344CB8AC3E}">
        <p14:creationId xmlns:p14="http://schemas.microsoft.com/office/powerpoint/2010/main" val="228937552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Rate ½ Convolutional Code with Interleaving</a:t>
            </a:r>
            <a:endParaRPr lang="en-US" sz="3200" dirty="0"/>
          </a:p>
        </p:txBody>
      </p:sp>
      <p:sp>
        <p:nvSpPr>
          <p:cNvPr id="3" name="Content Placeholder 2"/>
          <p:cNvSpPr>
            <a:spLocks noGrp="1"/>
          </p:cNvSpPr>
          <p:nvPr>
            <p:ph idx="1"/>
          </p:nvPr>
        </p:nvSpPr>
        <p:spPr/>
        <p:txBody>
          <a:bodyPr/>
          <a:lstStyle/>
          <a:p>
            <a:r>
              <a:rPr lang="en-US" sz="2400" b="1" dirty="0" smtClean="0"/>
              <a:t>Rate ½ Convolutional Code</a:t>
            </a:r>
          </a:p>
          <a:p>
            <a:pPr lvl="1"/>
            <a:r>
              <a:rPr lang="en-US" sz="2000" dirty="0" smtClean="0"/>
              <a:t>Boosts receiver sensitivity relative to </a:t>
            </a:r>
            <a:r>
              <a:rPr lang="en-US" sz="2000" dirty="0" smtClean="0"/>
              <a:t>un-coded </a:t>
            </a:r>
            <a:r>
              <a:rPr lang="en-US" sz="2000" dirty="0" smtClean="0"/>
              <a:t>D-BPSK</a:t>
            </a:r>
          </a:p>
          <a:p>
            <a:pPr lvl="1"/>
            <a:r>
              <a:rPr lang="en-US" sz="2000" dirty="0" smtClean="0"/>
              <a:t>Standard code that has simple Viterbi decoder</a:t>
            </a:r>
          </a:p>
          <a:p>
            <a:endParaRPr lang="en-US" sz="2400" b="1" dirty="0" smtClean="0"/>
          </a:p>
          <a:p>
            <a:r>
              <a:rPr lang="en-US" sz="2400" b="1" dirty="0" smtClean="0"/>
              <a:t>Interleaving + Coding</a:t>
            </a:r>
          </a:p>
          <a:p>
            <a:pPr lvl="1"/>
            <a:r>
              <a:rPr lang="en-US" sz="2000" dirty="0" smtClean="0"/>
              <a:t>Makes reception robust to </a:t>
            </a:r>
            <a:r>
              <a:rPr lang="en-US" sz="2000" dirty="0" err="1" smtClean="0"/>
              <a:t>bursty</a:t>
            </a:r>
            <a:r>
              <a:rPr lang="en-US" sz="2000" dirty="0" smtClean="0"/>
              <a:t> interference events</a:t>
            </a:r>
          </a:p>
          <a:p>
            <a:pPr lvl="1"/>
            <a:r>
              <a:rPr lang="en-US" sz="2000" dirty="0" smtClean="0"/>
              <a:t>Makes reception robust to brief channel nulls</a:t>
            </a:r>
          </a:p>
          <a:p>
            <a:pPr>
              <a:buNone/>
            </a:pPr>
            <a:endParaRPr lang="en-US" sz="2000" b="1" dirty="0" smtClean="0"/>
          </a:p>
          <a:p>
            <a:pPr lvl="1"/>
            <a:endParaRPr lang="en-US" dirty="0" smtClean="0"/>
          </a:p>
        </p:txBody>
      </p:sp>
      <p:sp>
        <p:nvSpPr>
          <p:cNvPr id="4" name="Date Placeholder 3"/>
          <p:cNvSpPr>
            <a:spLocks noGrp="1"/>
          </p:cNvSpPr>
          <p:nvPr>
            <p:ph type="dt" sz="half" idx="10"/>
          </p:nvPr>
        </p:nvSpPr>
        <p:spPr/>
        <p:txBody>
          <a:bodyPr/>
          <a:lstStyle/>
          <a:p>
            <a:r>
              <a:rPr lang="en-US" smtClean="0"/>
              <a:t>July 2011</a:t>
            </a:r>
            <a:endParaRPr lang="en-US" dirty="0"/>
          </a:p>
        </p:txBody>
      </p:sp>
      <p:sp>
        <p:nvSpPr>
          <p:cNvPr id="5" name="Footer Placeholder 4"/>
          <p:cNvSpPr>
            <a:spLocks noGrp="1"/>
          </p:cNvSpPr>
          <p:nvPr>
            <p:ph type="ftr" sz="quarter" idx="11"/>
          </p:nvPr>
        </p:nvSpPr>
        <p:spPr/>
        <p:txBody>
          <a:bodyPr/>
          <a:lstStyle/>
          <a:p>
            <a:r>
              <a:rPr lang="en-US" smtClean="0"/>
              <a:t>Ted Myers, David A. Howard, Sourav Dey</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19</a:t>
            </a:fld>
            <a:endParaRPr lang="en-US" dirty="0"/>
          </a:p>
        </p:txBody>
      </p:sp>
      <p:pic>
        <p:nvPicPr>
          <p:cNvPr id="31746" name="Picture 2"/>
          <p:cNvPicPr>
            <a:picLocks noChangeAspect="1" noChangeArrowheads="1"/>
          </p:cNvPicPr>
          <p:nvPr/>
        </p:nvPicPr>
        <p:blipFill>
          <a:blip r:embed="rId3" cstate="print"/>
          <a:srcRect/>
          <a:stretch>
            <a:fillRect/>
          </a:stretch>
        </p:blipFill>
        <p:spPr bwMode="auto">
          <a:xfrm>
            <a:off x="2761517" y="4772025"/>
            <a:ext cx="3334483" cy="1171575"/>
          </a:xfrm>
          <a:prstGeom prst="rect">
            <a:avLst/>
          </a:prstGeom>
          <a:noFill/>
          <a:ln w="9525">
            <a:noFill/>
            <a:miter lim="800000"/>
            <a:headEnd/>
            <a:tailEnd/>
          </a:ln>
        </p:spPr>
      </p:pic>
    </p:spTree>
    <p:extLst>
      <p:ext uri="{BB962C8B-B14F-4D97-AF65-F5344CB8AC3E}">
        <p14:creationId xmlns:p14="http://schemas.microsoft.com/office/powerpoint/2010/main" val="825887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smtClean="0"/>
              <a:t>July 2011</a:t>
            </a:r>
            <a:endParaRPr lang="en-US" dirty="0"/>
          </a:p>
        </p:txBody>
      </p:sp>
      <p:sp>
        <p:nvSpPr>
          <p:cNvPr id="5" name="Footer Placeholder 4"/>
          <p:cNvSpPr>
            <a:spLocks noGrp="1"/>
          </p:cNvSpPr>
          <p:nvPr>
            <p:ph type="ftr" sz="quarter" idx="11"/>
          </p:nvPr>
        </p:nvSpPr>
        <p:spPr>
          <a:xfrm>
            <a:off x="5486400" y="6475413"/>
            <a:ext cx="3124200" cy="184666"/>
          </a:xfrm>
        </p:spPr>
        <p:txBody>
          <a:bodyPr/>
          <a:lstStyle/>
          <a:p>
            <a:r>
              <a:rPr lang="en-US" dirty="0" smtClean="0"/>
              <a:t>Ted Myers, David A. Howard, Sourav Dey</a:t>
            </a:r>
            <a:endParaRPr lang="en-US" dirty="0"/>
          </a:p>
        </p:txBody>
      </p:sp>
      <p:sp>
        <p:nvSpPr>
          <p:cNvPr id="6" name="Slide Number Placeholder 5"/>
          <p:cNvSpPr>
            <a:spLocks noGrp="1"/>
          </p:cNvSpPr>
          <p:nvPr>
            <p:ph type="sldNum" sz="quarter" idx="12"/>
          </p:nvPr>
        </p:nvSpPr>
        <p:spPr/>
        <p:txBody>
          <a:bodyPr/>
          <a:lstStyle/>
          <a:p>
            <a:r>
              <a:rPr lang="en-US" dirty="0"/>
              <a:t>Slide </a:t>
            </a:r>
            <a:fld id="{5D114643-AF34-415F-B548-2D430DEEC3DC}" type="slidenum">
              <a:rPr lang="en-US"/>
              <a:pPr/>
              <a:t>2</a:t>
            </a:fld>
            <a:endParaRPr lang="en-US" dirty="0"/>
          </a:p>
        </p:txBody>
      </p:sp>
      <p:sp>
        <p:nvSpPr>
          <p:cNvPr id="26626" name="Rectangle 2"/>
          <p:cNvSpPr>
            <a:spLocks noGrp="1" noChangeArrowheads="1"/>
          </p:cNvSpPr>
          <p:nvPr>
            <p:ph type="ctrTitle"/>
          </p:nvPr>
        </p:nvSpPr>
        <p:spPr>
          <a:xfrm>
            <a:off x="685800" y="2286000"/>
            <a:ext cx="7772400" cy="1143000"/>
          </a:xfrm>
        </p:spPr>
        <p:txBody>
          <a:bodyPr/>
          <a:lstStyle/>
          <a:p>
            <a:r>
              <a:rPr lang="en-US" dirty="0" smtClean="0">
                <a:solidFill>
                  <a:schemeClr val="tx2">
                    <a:lumMod val="75000"/>
                  </a:schemeClr>
                </a:solidFill>
                <a:latin typeface="Calibri" pitchFamily="34" charset="0"/>
                <a:cs typeface="Calibri" pitchFamily="34" charset="0"/>
              </a:rPr>
              <a:t>802.15.4k </a:t>
            </a:r>
            <a:r>
              <a:rPr lang="en-US" dirty="0" smtClean="0">
                <a:solidFill>
                  <a:schemeClr val="tx2">
                    <a:lumMod val="75000"/>
                  </a:schemeClr>
                </a:solidFill>
                <a:latin typeface="Calibri" pitchFamily="34" charset="0"/>
                <a:ea typeface="ＭＳ Ｐゴシック" pitchFamily="34" charset="-128"/>
                <a:cs typeface="Calibri" pitchFamily="34" charset="0"/>
              </a:rPr>
              <a:t>PHY Proposal</a:t>
            </a:r>
            <a:r>
              <a:rPr lang="en-US" sz="2400" dirty="0" smtClean="0">
                <a:solidFill>
                  <a:srgbClr val="3B3D3C"/>
                </a:solidFill>
                <a:latin typeface="Calibri" pitchFamily="34" charset="0"/>
                <a:ea typeface="ＭＳ Ｐゴシック" pitchFamily="34" charset="-128"/>
                <a:cs typeface="Calibri" pitchFamily="34" charset="0"/>
              </a:rPr>
              <a:t/>
            </a:r>
            <a:br>
              <a:rPr lang="en-US" sz="2400" dirty="0" smtClean="0">
                <a:solidFill>
                  <a:srgbClr val="3B3D3C"/>
                </a:solidFill>
                <a:latin typeface="Calibri" pitchFamily="34" charset="0"/>
                <a:ea typeface="ＭＳ Ｐゴシック" pitchFamily="34" charset="-128"/>
                <a:cs typeface="Calibri" pitchFamily="34" charset="0"/>
              </a:rPr>
            </a:br>
            <a:endParaRPr lang="en-US" dirty="0">
              <a:latin typeface="Calibri" pitchFamily="34" charset="0"/>
              <a:cs typeface="Calibri" pitchFamily="34" charset="0"/>
            </a:endParaRPr>
          </a:p>
        </p:txBody>
      </p:sp>
      <p:sp>
        <p:nvSpPr>
          <p:cNvPr id="26627" name="Rectangle 3"/>
          <p:cNvSpPr>
            <a:spLocks noGrp="1" noChangeArrowheads="1"/>
          </p:cNvSpPr>
          <p:nvPr>
            <p:ph type="subTitle" idx="1"/>
          </p:nvPr>
        </p:nvSpPr>
        <p:spPr/>
        <p:txBody>
          <a:bodyPr/>
          <a:lstStyle/>
          <a:p>
            <a:r>
              <a:rPr lang="en-US" dirty="0" smtClean="0">
                <a:solidFill>
                  <a:srgbClr val="3B3D3C"/>
                </a:solidFill>
                <a:latin typeface="Calibri" pitchFamily="34" charset="0"/>
                <a:ea typeface="ＭＳ Ｐゴシック" pitchFamily="34" charset="-128"/>
                <a:cs typeface="Calibri" pitchFamily="34" charset="0"/>
              </a:rPr>
              <a:t>7/19/2011</a:t>
            </a:r>
            <a:endParaRPr lang="en-US" dirty="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Preamble</a:t>
            </a:r>
            <a:endParaRPr lang="en-US" dirty="0"/>
          </a:p>
        </p:txBody>
      </p:sp>
      <p:sp>
        <p:nvSpPr>
          <p:cNvPr id="3" name="Content Placeholder 2"/>
          <p:cNvSpPr>
            <a:spLocks noGrp="1"/>
          </p:cNvSpPr>
          <p:nvPr>
            <p:ph idx="1"/>
          </p:nvPr>
        </p:nvSpPr>
        <p:spPr/>
        <p:txBody>
          <a:bodyPr/>
          <a:lstStyle/>
          <a:p>
            <a:r>
              <a:rPr lang="en-US" sz="2400" b="1" dirty="0" smtClean="0"/>
              <a:t>Spread Preamble</a:t>
            </a:r>
          </a:p>
          <a:p>
            <a:pPr lvl="1"/>
            <a:r>
              <a:rPr lang="en-US" sz="2000" dirty="0" smtClean="0"/>
              <a:t>The preamble is spread with PN code</a:t>
            </a:r>
          </a:p>
          <a:p>
            <a:pPr lvl="1"/>
            <a:r>
              <a:rPr lang="en-US" sz="2000" dirty="0" smtClean="0"/>
              <a:t>Can be same PN code as PPDU or completely different</a:t>
            </a:r>
          </a:p>
          <a:p>
            <a:pPr lvl="1"/>
            <a:r>
              <a:rPr lang="en-US" sz="2000" dirty="0" smtClean="0"/>
              <a:t>Composed of same number of un-spread symbols</a:t>
            </a:r>
          </a:p>
          <a:p>
            <a:pPr lvl="1"/>
            <a:r>
              <a:rPr lang="en-US" sz="2000" dirty="0" smtClean="0"/>
              <a:t>Gets proportionally longer with larger spreading factors</a:t>
            </a:r>
          </a:p>
          <a:p>
            <a:endParaRPr lang="en-US" sz="2400" b="1" dirty="0" smtClean="0"/>
          </a:p>
          <a:p>
            <a:r>
              <a:rPr lang="en-US" sz="2400" b="1" dirty="0" smtClean="0"/>
              <a:t>Uses of the Preamble</a:t>
            </a:r>
          </a:p>
          <a:p>
            <a:pPr lvl="1"/>
            <a:r>
              <a:rPr lang="en-US" sz="2000" dirty="0" smtClean="0"/>
              <a:t>Frequency recovery </a:t>
            </a:r>
            <a:endParaRPr lang="en-US" sz="2000" dirty="0" smtClean="0"/>
          </a:p>
          <a:p>
            <a:pPr lvl="1"/>
            <a:r>
              <a:rPr lang="en-US" sz="2000" dirty="0" smtClean="0"/>
              <a:t>Timing recovery</a:t>
            </a:r>
            <a:r>
              <a:rPr lang="en-US" sz="2000" dirty="0" smtClean="0"/>
              <a:t> </a:t>
            </a:r>
            <a:endParaRPr lang="en-US" sz="2000" dirty="0" smtClean="0"/>
          </a:p>
          <a:p>
            <a:pPr lvl="1"/>
            <a:r>
              <a:rPr lang="en-US" sz="2000" dirty="0" smtClean="0"/>
              <a:t>Channel estimation</a:t>
            </a:r>
          </a:p>
          <a:p>
            <a:pPr lvl="1"/>
            <a:r>
              <a:rPr lang="en-US" sz="2000" dirty="0" smtClean="0"/>
              <a:t>Can be used to implement synchronous </a:t>
            </a:r>
            <a:r>
              <a:rPr lang="en-US" sz="2000" dirty="0" smtClean="0"/>
              <a:t>network</a:t>
            </a:r>
            <a:endParaRPr lang="en-US" sz="2000" dirty="0" smtClean="0"/>
          </a:p>
          <a:p>
            <a:endParaRPr lang="en-US" sz="2400" b="1" dirty="0" smtClean="0"/>
          </a:p>
          <a:p>
            <a:pPr lvl="1"/>
            <a:endParaRPr lang="en-US" dirty="0" smtClean="0"/>
          </a:p>
        </p:txBody>
      </p:sp>
      <p:sp>
        <p:nvSpPr>
          <p:cNvPr id="4" name="Date Placeholder 3"/>
          <p:cNvSpPr>
            <a:spLocks noGrp="1"/>
          </p:cNvSpPr>
          <p:nvPr>
            <p:ph type="dt" sz="half" idx="10"/>
          </p:nvPr>
        </p:nvSpPr>
        <p:spPr/>
        <p:txBody>
          <a:bodyPr/>
          <a:lstStyle/>
          <a:p>
            <a:r>
              <a:rPr lang="en-US" smtClean="0"/>
              <a:t>July 2011</a:t>
            </a:r>
            <a:endParaRPr lang="en-US" dirty="0"/>
          </a:p>
        </p:txBody>
      </p:sp>
      <p:sp>
        <p:nvSpPr>
          <p:cNvPr id="5" name="Footer Placeholder 4"/>
          <p:cNvSpPr>
            <a:spLocks noGrp="1"/>
          </p:cNvSpPr>
          <p:nvPr>
            <p:ph type="ftr" sz="quarter" idx="11"/>
          </p:nvPr>
        </p:nvSpPr>
        <p:spPr/>
        <p:txBody>
          <a:bodyPr/>
          <a:lstStyle/>
          <a:p>
            <a:r>
              <a:rPr lang="en-US" smtClean="0"/>
              <a:t>Ted Myers, David A. Howard, Sourav Dey</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20</a:t>
            </a:fld>
            <a:endParaRPr lang="en-US" dirty="0"/>
          </a:p>
        </p:txBody>
      </p:sp>
      <p:pic>
        <p:nvPicPr>
          <p:cNvPr id="32770" name="Picture 2"/>
          <p:cNvPicPr>
            <a:picLocks noChangeAspect="1" noChangeArrowheads="1"/>
          </p:cNvPicPr>
          <p:nvPr/>
        </p:nvPicPr>
        <p:blipFill>
          <a:blip r:embed="rId3" cstate="print"/>
          <a:srcRect/>
          <a:stretch>
            <a:fillRect/>
          </a:stretch>
        </p:blipFill>
        <p:spPr bwMode="auto">
          <a:xfrm>
            <a:off x="5791200" y="1143000"/>
            <a:ext cx="2819400" cy="948462"/>
          </a:xfrm>
          <a:prstGeom prst="rect">
            <a:avLst/>
          </a:prstGeom>
          <a:noFill/>
          <a:ln w="9525">
            <a:noFill/>
            <a:miter lim="800000"/>
            <a:headEnd/>
            <a:tailEnd/>
          </a:ln>
        </p:spPr>
      </p:pic>
    </p:spTree>
    <p:extLst>
      <p:ext uri="{BB962C8B-B14F-4D97-AF65-F5344CB8AC3E}">
        <p14:creationId xmlns:p14="http://schemas.microsoft.com/office/powerpoint/2010/main" val="153269744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LECIM Considerations</a:t>
            </a:r>
            <a:endParaRPr lang="en-US" dirty="0"/>
          </a:p>
        </p:txBody>
      </p:sp>
      <p:sp>
        <p:nvSpPr>
          <p:cNvPr id="3" name="Content Placeholder 2"/>
          <p:cNvSpPr>
            <a:spLocks noGrp="1"/>
          </p:cNvSpPr>
          <p:nvPr>
            <p:ph idx="1"/>
          </p:nvPr>
        </p:nvSpPr>
        <p:spPr/>
        <p:txBody>
          <a:bodyPr/>
          <a:lstStyle/>
          <a:p>
            <a:r>
              <a:rPr lang="en-US" sz="2400" b="1" dirty="0" smtClean="0"/>
              <a:t>Multipath Mitigation</a:t>
            </a:r>
          </a:p>
          <a:p>
            <a:pPr lvl="1"/>
            <a:r>
              <a:rPr lang="en-US" sz="2000" dirty="0" smtClean="0"/>
              <a:t>RAKE receiver with MRC is known to do a good job for DSSS</a:t>
            </a:r>
          </a:p>
          <a:p>
            <a:pPr lvl="1"/>
            <a:r>
              <a:rPr lang="en-US" sz="2000" dirty="0" smtClean="0"/>
              <a:t>Advanced receivers can use more sophisticated techniques</a:t>
            </a:r>
          </a:p>
          <a:p>
            <a:r>
              <a:rPr lang="en-US" sz="2400" b="1" dirty="0" smtClean="0"/>
              <a:t>Coherence Time Mitigation</a:t>
            </a:r>
          </a:p>
          <a:p>
            <a:pPr lvl="1"/>
            <a:r>
              <a:rPr lang="en-US" sz="2000" dirty="0" smtClean="0"/>
              <a:t>Interleaved FEC provides each PPDU with protection</a:t>
            </a:r>
          </a:p>
          <a:p>
            <a:pPr lvl="1"/>
            <a:r>
              <a:rPr lang="en-US" sz="2000" dirty="0" smtClean="0"/>
              <a:t>Fragmentation and reassembly at next layer can help</a:t>
            </a:r>
          </a:p>
          <a:p>
            <a:r>
              <a:rPr lang="en-US" sz="2400" b="1" dirty="0" smtClean="0"/>
              <a:t>Interference</a:t>
            </a:r>
          </a:p>
          <a:p>
            <a:pPr lvl="1"/>
            <a:r>
              <a:rPr lang="en-US" sz="2000" dirty="0" smtClean="0"/>
              <a:t>DSSS provides robust co-channel and adjacent channel rejection to all sorts of interference, wideband, narrowband, </a:t>
            </a:r>
            <a:r>
              <a:rPr lang="en-US" sz="2000" dirty="0" smtClean="0"/>
              <a:t>pulsed</a:t>
            </a:r>
          </a:p>
        </p:txBody>
      </p:sp>
      <p:sp>
        <p:nvSpPr>
          <p:cNvPr id="4" name="Date Placeholder 3"/>
          <p:cNvSpPr>
            <a:spLocks noGrp="1"/>
          </p:cNvSpPr>
          <p:nvPr>
            <p:ph type="dt" sz="half" idx="10"/>
          </p:nvPr>
        </p:nvSpPr>
        <p:spPr/>
        <p:txBody>
          <a:bodyPr/>
          <a:lstStyle/>
          <a:p>
            <a:r>
              <a:rPr lang="en-US" smtClean="0"/>
              <a:t>July 2011</a:t>
            </a:r>
            <a:endParaRPr lang="en-US" dirty="0"/>
          </a:p>
        </p:txBody>
      </p:sp>
      <p:sp>
        <p:nvSpPr>
          <p:cNvPr id="5" name="Footer Placeholder 4"/>
          <p:cNvSpPr>
            <a:spLocks noGrp="1"/>
          </p:cNvSpPr>
          <p:nvPr>
            <p:ph type="ftr" sz="quarter" idx="11"/>
          </p:nvPr>
        </p:nvSpPr>
        <p:spPr/>
        <p:txBody>
          <a:bodyPr/>
          <a:lstStyle/>
          <a:p>
            <a:r>
              <a:rPr lang="en-US" smtClean="0"/>
              <a:t>Ted Myers, David A. Howard, Sourav Dey</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21</a:t>
            </a:fld>
            <a:endParaRPr lang="en-US" dirty="0"/>
          </a:p>
        </p:txBody>
      </p:sp>
    </p:spTree>
    <p:extLst>
      <p:ext uri="{BB962C8B-B14F-4D97-AF65-F5344CB8AC3E}">
        <p14:creationId xmlns:p14="http://schemas.microsoft.com/office/powerpoint/2010/main" val="18505892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LECIM Considerations</a:t>
            </a:r>
            <a:endParaRPr lang="en-US" dirty="0"/>
          </a:p>
        </p:txBody>
      </p:sp>
      <p:sp>
        <p:nvSpPr>
          <p:cNvPr id="3" name="Content Placeholder 2"/>
          <p:cNvSpPr>
            <a:spLocks noGrp="1"/>
          </p:cNvSpPr>
          <p:nvPr>
            <p:ph idx="1"/>
          </p:nvPr>
        </p:nvSpPr>
        <p:spPr/>
        <p:txBody>
          <a:bodyPr>
            <a:normAutofit fontScale="85000" lnSpcReduction="10000"/>
          </a:bodyPr>
          <a:lstStyle/>
          <a:p>
            <a:r>
              <a:rPr lang="en-US" sz="2000" b="1" dirty="0"/>
              <a:t>Link Asymmetry</a:t>
            </a:r>
          </a:p>
          <a:p>
            <a:pPr lvl="1"/>
            <a:r>
              <a:rPr lang="en-US" sz="1800" dirty="0" smtClean="0"/>
              <a:t>LECIM links can have asymmetric </a:t>
            </a:r>
            <a:r>
              <a:rPr lang="en-US" sz="1800" dirty="0"/>
              <a:t>interference and transmit power between collector and endpoint</a:t>
            </a:r>
          </a:p>
          <a:p>
            <a:pPr lvl="1"/>
            <a:r>
              <a:rPr lang="en-US" sz="1800" dirty="0"/>
              <a:t>Can use spreading factor selection to balance the link budget between uplink and </a:t>
            </a:r>
            <a:r>
              <a:rPr lang="en-US" sz="1800" dirty="0" smtClean="0"/>
              <a:t>downlink</a:t>
            </a:r>
            <a:endParaRPr lang="en-US" sz="2000" b="1" dirty="0" smtClean="0"/>
          </a:p>
          <a:p>
            <a:r>
              <a:rPr lang="en-US" sz="2000" b="1" dirty="0" smtClean="0"/>
              <a:t>Changing </a:t>
            </a:r>
            <a:r>
              <a:rPr lang="en-US" sz="2000" b="1" dirty="0" smtClean="0"/>
              <a:t>Link Conditions</a:t>
            </a:r>
          </a:p>
          <a:p>
            <a:pPr lvl="1"/>
            <a:r>
              <a:rPr lang="en-US" sz="1800" dirty="0" smtClean="0"/>
              <a:t>Spreading factors (and transmit power) can adapt dynamically as channel and interference conditions change</a:t>
            </a:r>
          </a:p>
          <a:p>
            <a:pPr lvl="1"/>
            <a:r>
              <a:rPr lang="en-US" sz="1800" dirty="0" smtClean="0"/>
              <a:t>Need a mechanism to communicate local channel </a:t>
            </a:r>
            <a:r>
              <a:rPr lang="en-US" sz="1800" dirty="0" smtClean="0"/>
              <a:t>and interference conditions</a:t>
            </a:r>
            <a:endParaRPr lang="en-US" sz="1800" dirty="0" smtClean="0"/>
          </a:p>
          <a:p>
            <a:pPr lvl="1"/>
            <a:r>
              <a:rPr lang="en-US" sz="1800" dirty="0" smtClean="0"/>
              <a:t>Channel reciprocity can help, i.e. at any time the TX-&gt;RX channel is the same as the RX-&gt;TX channel</a:t>
            </a:r>
          </a:p>
          <a:p>
            <a:r>
              <a:rPr lang="en-US" sz="2000" b="1" dirty="0" smtClean="0"/>
              <a:t>Varied loss between endpoints</a:t>
            </a:r>
          </a:p>
          <a:p>
            <a:pPr lvl="1"/>
            <a:r>
              <a:rPr lang="en-US" sz="1800" dirty="0" smtClean="0"/>
              <a:t>Spreading factor selection can adapt so endpoints use minimum necessary spreading factor</a:t>
            </a:r>
            <a:endParaRPr lang="en-US" sz="2000" dirty="0" smtClean="0"/>
          </a:p>
          <a:p>
            <a:r>
              <a:rPr lang="en-US" sz="2400" b="1" dirty="0" smtClean="0"/>
              <a:t>Battery Life</a:t>
            </a:r>
          </a:p>
          <a:p>
            <a:pPr lvl="1"/>
            <a:r>
              <a:rPr lang="en-US" sz="2000" dirty="0" smtClean="0"/>
              <a:t>Adaptive spreading factor selection minimizes the </a:t>
            </a:r>
            <a:r>
              <a:rPr lang="en-US" sz="2000" dirty="0" err="1" smtClean="0"/>
              <a:t>Tx</a:t>
            </a:r>
            <a:r>
              <a:rPr lang="en-US" sz="2000" dirty="0" smtClean="0"/>
              <a:t> time</a:t>
            </a:r>
          </a:p>
          <a:p>
            <a:pPr lvl="1"/>
            <a:r>
              <a:rPr lang="en-US" sz="2000" dirty="0" smtClean="0"/>
              <a:t>Synchronization of powered collectors to battery powered end-points can further help</a:t>
            </a:r>
          </a:p>
          <a:p>
            <a:pPr lvl="1"/>
            <a:endParaRPr lang="en-US" dirty="0" smtClean="0"/>
          </a:p>
          <a:p>
            <a:endParaRPr lang="en-US" dirty="0"/>
          </a:p>
        </p:txBody>
      </p:sp>
      <p:sp>
        <p:nvSpPr>
          <p:cNvPr id="4" name="Date Placeholder 3"/>
          <p:cNvSpPr>
            <a:spLocks noGrp="1"/>
          </p:cNvSpPr>
          <p:nvPr>
            <p:ph type="dt" sz="half" idx="10"/>
          </p:nvPr>
        </p:nvSpPr>
        <p:spPr/>
        <p:txBody>
          <a:bodyPr/>
          <a:lstStyle/>
          <a:p>
            <a:r>
              <a:rPr lang="en-US" smtClean="0"/>
              <a:t>July 2011</a:t>
            </a:r>
            <a:endParaRPr lang="en-US" dirty="0"/>
          </a:p>
        </p:txBody>
      </p:sp>
      <p:sp>
        <p:nvSpPr>
          <p:cNvPr id="5" name="Footer Placeholder 4"/>
          <p:cNvSpPr>
            <a:spLocks noGrp="1"/>
          </p:cNvSpPr>
          <p:nvPr>
            <p:ph type="ftr" sz="quarter" idx="11"/>
          </p:nvPr>
        </p:nvSpPr>
        <p:spPr/>
        <p:txBody>
          <a:bodyPr/>
          <a:lstStyle/>
          <a:p>
            <a:r>
              <a:rPr lang="en-US" smtClean="0"/>
              <a:t>Ted Myers, David A. Howard, Sourav Dey</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22</a:t>
            </a:fld>
            <a:endParaRPr lang="en-US" dirty="0"/>
          </a:p>
        </p:txBody>
      </p:sp>
    </p:spTree>
    <p:extLst>
      <p:ext uri="{BB962C8B-B14F-4D97-AF65-F5344CB8AC3E}">
        <p14:creationId xmlns:p14="http://schemas.microsoft.com/office/powerpoint/2010/main" val="2838082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Thanks for your Attention!</a:t>
            </a:r>
            <a:endParaRPr lang="en-US" dirty="0"/>
          </a:p>
        </p:txBody>
      </p:sp>
      <p:sp>
        <p:nvSpPr>
          <p:cNvPr id="7" name="Content Placeholder 6"/>
          <p:cNvSpPr>
            <a:spLocks noGrp="1"/>
          </p:cNvSpPr>
          <p:nvPr>
            <p:ph idx="1"/>
          </p:nvPr>
        </p:nvSpPr>
        <p:spPr/>
        <p:txBody>
          <a:bodyPr/>
          <a:lstStyle/>
          <a:p>
            <a:r>
              <a:rPr lang="en-US" dirty="0" smtClean="0"/>
              <a:t>Any Questions? </a:t>
            </a:r>
            <a:endParaRPr lang="en-US" dirty="0"/>
          </a:p>
        </p:txBody>
      </p:sp>
      <p:sp>
        <p:nvSpPr>
          <p:cNvPr id="4" name="Date Placeholder 3"/>
          <p:cNvSpPr>
            <a:spLocks noGrp="1"/>
          </p:cNvSpPr>
          <p:nvPr>
            <p:ph type="dt" sz="half" idx="10"/>
          </p:nvPr>
        </p:nvSpPr>
        <p:spPr/>
        <p:txBody>
          <a:bodyPr/>
          <a:lstStyle/>
          <a:p>
            <a:r>
              <a:rPr lang="en-US" smtClean="0"/>
              <a:t>July 2011</a:t>
            </a:r>
            <a:endParaRPr lang="en-US" dirty="0"/>
          </a:p>
        </p:txBody>
      </p:sp>
      <p:sp>
        <p:nvSpPr>
          <p:cNvPr id="5" name="Footer Placeholder 4"/>
          <p:cNvSpPr>
            <a:spLocks noGrp="1"/>
          </p:cNvSpPr>
          <p:nvPr>
            <p:ph type="ftr" sz="quarter" idx="11"/>
          </p:nvPr>
        </p:nvSpPr>
        <p:spPr/>
        <p:txBody>
          <a:bodyPr/>
          <a:lstStyle/>
          <a:p>
            <a:r>
              <a:rPr lang="en-US" smtClean="0"/>
              <a:t>Ted Myers, David A. Howard, Sourav Dey</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23</a:t>
            </a:fld>
            <a:endParaRPr lang="en-US" dirty="0"/>
          </a:p>
        </p:txBody>
      </p:sp>
    </p:spTree>
    <p:extLst>
      <p:ext uri="{BB962C8B-B14F-4D97-AF65-F5344CB8AC3E}">
        <p14:creationId xmlns:p14="http://schemas.microsoft.com/office/powerpoint/2010/main" val="9350754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b="1" dirty="0" smtClean="0"/>
              <a:t>LECIM Optimizes for Connectivity not Throughput</a:t>
            </a:r>
          </a:p>
          <a:p>
            <a:r>
              <a:rPr lang="en-US" dirty="0" smtClean="0"/>
              <a:t>Direct Sequence Spread Spectrum to get Link Budget</a:t>
            </a:r>
          </a:p>
          <a:p>
            <a:r>
              <a:rPr lang="en-US" dirty="0" smtClean="0"/>
              <a:t>Block Diagram of Proposed </a:t>
            </a:r>
            <a:r>
              <a:rPr lang="en-US" dirty="0" smtClean="0"/>
              <a:t>PHY</a:t>
            </a:r>
            <a:endParaRPr lang="en-US" dirty="0"/>
          </a:p>
          <a:p>
            <a:endParaRPr lang="en-US" dirty="0"/>
          </a:p>
        </p:txBody>
      </p:sp>
      <p:sp>
        <p:nvSpPr>
          <p:cNvPr id="4" name="Date Placeholder 3"/>
          <p:cNvSpPr>
            <a:spLocks noGrp="1"/>
          </p:cNvSpPr>
          <p:nvPr>
            <p:ph type="dt" sz="half" idx="10"/>
          </p:nvPr>
        </p:nvSpPr>
        <p:spPr/>
        <p:txBody>
          <a:bodyPr/>
          <a:lstStyle/>
          <a:p>
            <a:r>
              <a:rPr lang="en-US" smtClean="0"/>
              <a:t>July 2011</a:t>
            </a:r>
            <a:endParaRPr lang="en-US" dirty="0"/>
          </a:p>
        </p:txBody>
      </p:sp>
      <p:sp>
        <p:nvSpPr>
          <p:cNvPr id="5" name="Footer Placeholder 4"/>
          <p:cNvSpPr>
            <a:spLocks noGrp="1"/>
          </p:cNvSpPr>
          <p:nvPr>
            <p:ph type="ftr" sz="quarter" idx="11"/>
          </p:nvPr>
        </p:nvSpPr>
        <p:spPr/>
        <p:txBody>
          <a:bodyPr/>
          <a:lstStyle/>
          <a:p>
            <a:r>
              <a:rPr lang="en-US" dirty="0" smtClean="0"/>
              <a:t>Ted Myers, David A. Howard, Sourav Dey</a:t>
            </a:r>
            <a:endParaRPr lang="en-US" dirty="0"/>
          </a:p>
        </p:txBody>
      </p:sp>
      <p:sp>
        <p:nvSpPr>
          <p:cNvPr id="6" name="Slide Number Placeholder 5"/>
          <p:cNvSpPr>
            <a:spLocks noGrp="1"/>
          </p:cNvSpPr>
          <p:nvPr>
            <p:ph type="sldNum" sz="quarter" idx="12"/>
          </p:nvPr>
        </p:nvSpPr>
        <p:spPr/>
        <p:txBody>
          <a:bodyPr/>
          <a:lstStyle/>
          <a:p>
            <a:r>
              <a:rPr lang="en-US" dirty="0" smtClean="0"/>
              <a:t>Slide </a:t>
            </a:r>
            <a:fld id="{0E7B83E6-0328-4467-8F21-FAC3E3CEF2D4}" type="slidenum">
              <a:rPr lang="en-US" smtClean="0"/>
              <a:pPr/>
              <a:t>3</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smtClean="0"/>
              <a:t>Example LECIM Applications</a:t>
            </a:r>
            <a:endParaRPr lang="en-US" dirty="0"/>
          </a:p>
        </p:txBody>
      </p:sp>
      <p:sp>
        <p:nvSpPr>
          <p:cNvPr id="3" name="Content Placeholder 2"/>
          <p:cNvSpPr>
            <a:spLocks noGrp="1"/>
          </p:cNvSpPr>
          <p:nvPr>
            <p:ph idx="1"/>
          </p:nvPr>
        </p:nvSpPr>
        <p:spPr>
          <a:xfrm>
            <a:off x="762000" y="1371600"/>
            <a:ext cx="7772400" cy="5105400"/>
          </a:xfrm>
        </p:spPr>
        <p:txBody>
          <a:bodyPr/>
          <a:lstStyle/>
          <a:p>
            <a:r>
              <a:rPr lang="en-US" sz="2800" dirty="0" smtClean="0"/>
              <a:t>Structural Integrity Monitoring</a:t>
            </a:r>
          </a:p>
          <a:p>
            <a:pPr lvl="1"/>
            <a:r>
              <a:rPr lang="en-US" sz="2000" dirty="0" smtClean="0"/>
              <a:t>Bridge Strain Gauge</a:t>
            </a:r>
          </a:p>
          <a:p>
            <a:pPr lvl="1"/>
            <a:r>
              <a:rPr lang="en-US" sz="2000" dirty="0" smtClean="0"/>
              <a:t>Dams</a:t>
            </a:r>
          </a:p>
          <a:p>
            <a:pPr lvl="1"/>
            <a:r>
              <a:rPr lang="en-US" sz="2000" dirty="0" smtClean="0"/>
              <a:t>Pipelines</a:t>
            </a:r>
          </a:p>
          <a:p>
            <a:r>
              <a:rPr lang="en-US" sz="2800" dirty="0" smtClean="0"/>
              <a:t>High value asset location monitoring</a:t>
            </a:r>
          </a:p>
          <a:p>
            <a:pPr lvl="1"/>
            <a:r>
              <a:rPr lang="en-US" sz="2000" dirty="0" smtClean="0"/>
              <a:t>Container Tracking</a:t>
            </a:r>
          </a:p>
          <a:p>
            <a:pPr lvl="1"/>
            <a:r>
              <a:rPr lang="en-US" sz="2000" dirty="0" smtClean="0"/>
              <a:t>Nuclear Detection Sensor</a:t>
            </a:r>
          </a:p>
          <a:p>
            <a:pPr lvl="1"/>
            <a:r>
              <a:rPr lang="en-US" sz="2000" dirty="0" smtClean="0"/>
              <a:t>Construction equipment</a:t>
            </a:r>
            <a:endParaRPr lang="en-US" dirty="0" smtClean="0"/>
          </a:p>
          <a:p>
            <a:r>
              <a:rPr lang="en-US" sz="2800" dirty="0" smtClean="0"/>
              <a:t>Utility distribution/transmission monitoring</a:t>
            </a:r>
            <a:endParaRPr lang="en-US" sz="1800" b="1" dirty="0" smtClean="0"/>
          </a:p>
          <a:p>
            <a:pPr lvl="1"/>
            <a:r>
              <a:rPr lang="en-US" sz="2000" dirty="0" smtClean="0"/>
              <a:t>Gas distribution</a:t>
            </a:r>
          </a:p>
          <a:p>
            <a:pPr lvl="1"/>
            <a:r>
              <a:rPr lang="en-US" sz="2000" dirty="0" smtClean="0"/>
              <a:t>Fault Circuit Indicator</a:t>
            </a:r>
          </a:p>
          <a:p>
            <a:pPr lvl="1"/>
            <a:r>
              <a:rPr lang="en-US" sz="2000" dirty="0" smtClean="0"/>
              <a:t>Transformer Monitor</a:t>
            </a:r>
          </a:p>
        </p:txBody>
      </p:sp>
      <p:sp>
        <p:nvSpPr>
          <p:cNvPr id="4" name="Date Placeholder 3"/>
          <p:cNvSpPr>
            <a:spLocks noGrp="1"/>
          </p:cNvSpPr>
          <p:nvPr>
            <p:ph type="dt" sz="half" idx="10"/>
          </p:nvPr>
        </p:nvSpPr>
        <p:spPr/>
        <p:txBody>
          <a:bodyPr/>
          <a:lstStyle/>
          <a:p>
            <a:r>
              <a:rPr lang="en-US" smtClean="0"/>
              <a:t>July 2011</a:t>
            </a:r>
            <a:endParaRPr lang="en-US" dirty="0"/>
          </a:p>
        </p:txBody>
      </p:sp>
      <p:sp>
        <p:nvSpPr>
          <p:cNvPr id="5" name="Footer Placeholder 4"/>
          <p:cNvSpPr>
            <a:spLocks noGrp="1"/>
          </p:cNvSpPr>
          <p:nvPr>
            <p:ph type="ftr" sz="quarter" idx="11"/>
          </p:nvPr>
        </p:nvSpPr>
        <p:spPr/>
        <p:txBody>
          <a:bodyPr/>
          <a:lstStyle/>
          <a:p>
            <a:r>
              <a:rPr lang="en-US" dirty="0" smtClean="0"/>
              <a:t>Ted Myers, David A. Howard, Sourav Dey</a:t>
            </a:r>
            <a:endParaRPr lang="en-US" dirty="0"/>
          </a:p>
        </p:txBody>
      </p:sp>
      <p:sp>
        <p:nvSpPr>
          <p:cNvPr id="6" name="Slide Number Placeholder 5"/>
          <p:cNvSpPr>
            <a:spLocks noGrp="1"/>
          </p:cNvSpPr>
          <p:nvPr>
            <p:ph type="sldNum" sz="quarter" idx="12"/>
          </p:nvPr>
        </p:nvSpPr>
        <p:spPr/>
        <p:txBody>
          <a:bodyPr/>
          <a:lstStyle/>
          <a:p>
            <a:r>
              <a:rPr lang="en-US" dirty="0" smtClean="0"/>
              <a:t>Slide </a:t>
            </a:r>
            <a:fld id="{0E7B83E6-0328-4467-8F21-FAC3E3CEF2D4}" type="slidenum">
              <a:rPr lang="en-US" smtClean="0"/>
              <a:pPr/>
              <a:t>4</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LECIM Application Requirements</a:t>
            </a:r>
            <a:endParaRPr lang="en-US" dirty="0"/>
          </a:p>
        </p:txBody>
      </p:sp>
      <p:sp>
        <p:nvSpPr>
          <p:cNvPr id="3" name="Content Placeholder 2"/>
          <p:cNvSpPr>
            <a:spLocks noGrp="1"/>
          </p:cNvSpPr>
          <p:nvPr>
            <p:ph idx="1"/>
          </p:nvPr>
        </p:nvSpPr>
        <p:spPr/>
        <p:txBody>
          <a:bodyPr/>
          <a:lstStyle/>
          <a:p>
            <a:r>
              <a:rPr lang="en-US" sz="2000" b="1" dirty="0" smtClean="0"/>
              <a:t>Hard to Reach Locations</a:t>
            </a:r>
          </a:p>
          <a:p>
            <a:pPr lvl="1"/>
            <a:r>
              <a:rPr lang="en-US" sz="1600" dirty="0" smtClean="0"/>
              <a:t>Underground Vaults, Basements, etc.</a:t>
            </a:r>
          </a:p>
          <a:p>
            <a:r>
              <a:rPr lang="en-US" sz="2000" b="1" dirty="0"/>
              <a:t>Need Low Cost Network</a:t>
            </a:r>
          </a:p>
          <a:p>
            <a:pPr lvl="1"/>
            <a:r>
              <a:rPr lang="en-US" sz="1600" dirty="0"/>
              <a:t>Long range covering many devices</a:t>
            </a:r>
          </a:p>
          <a:p>
            <a:pPr lvl="1"/>
            <a:r>
              <a:rPr lang="en-US" sz="1600" dirty="0"/>
              <a:t>Small collector to endpoint </a:t>
            </a:r>
            <a:r>
              <a:rPr lang="en-US" sz="1600" dirty="0" smtClean="0"/>
              <a:t>ratio</a:t>
            </a:r>
            <a:endParaRPr lang="en-US" sz="1600" b="1" dirty="0" smtClean="0"/>
          </a:p>
          <a:p>
            <a:r>
              <a:rPr lang="en-US" sz="2000" b="1" dirty="0" smtClean="0"/>
              <a:t>Small Daily Payload Requirements</a:t>
            </a:r>
          </a:p>
          <a:p>
            <a:pPr lvl="1"/>
            <a:r>
              <a:rPr lang="en-US" sz="1600" dirty="0" smtClean="0"/>
              <a:t>The “hope” is that you never hear from these devices in the first place.</a:t>
            </a:r>
          </a:p>
          <a:p>
            <a:pPr lvl="1"/>
            <a:r>
              <a:rPr lang="en-US" sz="1600" dirty="0" smtClean="0"/>
              <a:t>Even the 160 KB/day is adequate heart-beat and alarm messaging</a:t>
            </a:r>
          </a:p>
          <a:p>
            <a:r>
              <a:rPr lang="en-US" sz="2000" b="1" dirty="0" smtClean="0"/>
              <a:t>Latency Tolerant </a:t>
            </a:r>
          </a:p>
          <a:p>
            <a:pPr lvl="1"/>
            <a:r>
              <a:rPr lang="en-US" sz="1600" dirty="0" smtClean="0"/>
              <a:t>Latency on order of 10s of seconds is sufficient</a:t>
            </a:r>
          </a:p>
          <a:p>
            <a:r>
              <a:rPr lang="en-US" sz="2000" b="1" dirty="0" smtClean="0"/>
              <a:t>Infrequent Communications </a:t>
            </a:r>
          </a:p>
          <a:p>
            <a:pPr lvl="1"/>
            <a:r>
              <a:rPr lang="en-US" sz="1600" dirty="0" smtClean="0"/>
              <a:t>These devices are not very “chatty” – duty cycle is very low</a:t>
            </a:r>
          </a:p>
          <a:p>
            <a:pPr lvl="1"/>
            <a:r>
              <a:rPr lang="en-US" sz="1600" dirty="0" smtClean="0"/>
              <a:t>Closing the link reliably is more important than data rate</a:t>
            </a:r>
          </a:p>
        </p:txBody>
      </p:sp>
      <p:sp>
        <p:nvSpPr>
          <p:cNvPr id="4" name="Date Placeholder 3"/>
          <p:cNvSpPr>
            <a:spLocks noGrp="1"/>
          </p:cNvSpPr>
          <p:nvPr>
            <p:ph type="dt" sz="half" idx="10"/>
          </p:nvPr>
        </p:nvSpPr>
        <p:spPr/>
        <p:txBody>
          <a:bodyPr/>
          <a:lstStyle/>
          <a:p>
            <a:r>
              <a:rPr lang="en-US" smtClean="0"/>
              <a:t>July 2011</a:t>
            </a:r>
            <a:endParaRPr lang="en-US" dirty="0"/>
          </a:p>
        </p:txBody>
      </p:sp>
      <p:sp>
        <p:nvSpPr>
          <p:cNvPr id="5" name="Footer Placeholder 4"/>
          <p:cNvSpPr>
            <a:spLocks noGrp="1"/>
          </p:cNvSpPr>
          <p:nvPr>
            <p:ph type="ftr" sz="quarter" idx="11"/>
          </p:nvPr>
        </p:nvSpPr>
        <p:spPr/>
        <p:txBody>
          <a:bodyPr/>
          <a:lstStyle/>
          <a:p>
            <a:r>
              <a:rPr lang="en-US" dirty="0" smtClean="0"/>
              <a:t>Ted Myers, David A. Howard, Sourav Dey</a:t>
            </a:r>
            <a:endParaRPr lang="en-US" dirty="0"/>
          </a:p>
        </p:txBody>
      </p:sp>
      <p:sp>
        <p:nvSpPr>
          <p:cNvPr id="6" name="Slide Number Placeholder 5"/>
          <p:cNvSpPr>
            <a:spLocks noGrp="1"/>
          </p:cNvSpPr>
          <p:nvPr>
            <p:ph type="sldNum" sz="quarter" idx="12"/>
          </p:nvPr>
        </p:nvSpPr>
        <p:spPr/>
        <p:txBody>
          <a:bodyPr/>
          <a:lstStyle/>
          <a:p>
            <a:r>
              <a:rPr lang="en-US" dirty="0" smtClean="0"/>
              <a:t>Slide </a:t>
            </a:r>
            <a:fld id="{0E7B83E6-0328-4467-8F21-FAC3E3CEF2D4}" type="slidenum">
              <a:rPr lang="en-US" smtClean="0"/>
              <a:pPr/>
              <a:t>5</a:t>
            </a:fld>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LECIM Priorities</a:t>
            </a:r>
            <a:endParaRPr lang="en-US" dirty="0"/>
          </a:p>
        </p:txBody>
      </p:sp>
      <p:sp>
        <p:nvSpPr>
          <p:cNvPr id="3" name="Content Placeholder 2"/>
          <p:cNvSpPr>
            <a:spLocks noGrp="1"/>
          </p:cNvSpPr>
          <p:nvPr>
            <p:ph idx="1"/>
          </p:nvPr>
        </p:nvSpPr>
        <p:spPr/>
        <p:txBody>
          <a:bodyPr/>
          <a:lstStyle/>
          <a:p>
            <a:r>
              <a:rPr lang="en-US" sz="2800" dirty="0" smtClean="0"/>
              <a:t>Optimized for connectivity not throughput!</a:t>
            </a:r>
          </a:p>
          <a:p>
            <a:pPr lvl="1"/>
            <a:r>
              <a:rPr lang="en-US" sz="2400" dirty="0" smtClean="0"/>
              <a:t>Giving up data rate for link reliability</a:t>
            </a:r>
          </a:p>
          <a:p>
            <a:pPr lvl="1"/>
            <a:r>
              <a:rPr lang="en-US" sz="2400" dirty="0" smtClean="0"/>
              <a:t>Different direction than most other communication technologies which are optimized for throughput</a:t>
            </a:r>
          </a:p>
          <a:p>
            <a:pPr marL="0" indent="0">
              <a:buNone/>
            </a:pPr>
            <a:endParaRPr lang="en-US" dirty="0" smtClean="0"/>
          </a:p>
          <a:p>
            <a:r>
              <a:rPr lang="en-US" sz="2800" dirty="0" smtClean="0"/>
              <a:t>Two obvious ways to optimize for connectivity</a:t>
            </a:r>
          </a:p>
          <a:p>
            <a:pPr lvl="1"/>
            <a:r>
              <a:rPr lang="en-US" sz="2400" dirty="0" smtClean="0"/>
              <a:t>Narrowband, Long symbols</a:t>
            </a:r>
          </a:p>
          <a:p>
            <a:pPr lvl="1"/>
            <a:r>
              <a:rPr lang="en-US" sz="2400" dirty="0" smtClean="0"/>
              <a:t>Spread Spectrum Wideband, Long symbols</a:t>
            </a:r>
          </a:p>
        </p:txBody>
      </p:sp>
      <p:sp>
        <p:nvSpPr>
          <p:cNvPr id="4" name="Date Placeholder 3"/>
          <p:cNvSpPr>
            <a:spLocks noGrp="1"/>
          </p:cNvSpPr>
          <p:nvPr>
            <p:ph type="dt" sz="half" idx="10"/>
          </p:nvPr>
        </p:nvSpPr>
        <p:spPr/>
        <p:txBody>
          <a:bodyPr/>
          <a:lstStyle/>
          <a:p>
            <a:r>
              <a:rPr lang="en-US" smtClean="0"/>
              <a:t>July 2011</a:t>
            </a:r>
            <a:endParaRPr lang="en-US" dirty="0"/>
          </a:p>
        </p:txBody>
      </p:sp>
      <p:sp>
        <p:nvSpPr>
          <p:cNvPr id="5" name="Footer Placeholder 4"/>
          <p:cNvSpPr>
            <a:spLocks noGrp="1"/>
          </p:cNvSpPr>
          <p:nvPr>
            <p:ph type="ftr" sz="quarter" idx="11"/>
          </p:nvPr>
        </p:nvSpPr>
        <p:spPr/>
        <p:txBody>
          <a:bodyPr/>
          <a:lstStyle/>
          <a:p>
            <a:r>
              <a:rPr lang="en-US" dirty="0" smtClean="0"/>
              <a:t>Ted Myers, David A. Howard, Sourav Dey</a:t>
            </a:r>
            <a:endParaRPr lang="en-US" dirty="0"/>
          </a:p>
        </p:txBody>
      </p:sp>
      <p:sp>
        <p:nvSpPr>
          <p:cNvPr id="6" name="Slide Number Placeholder 5"/>
          <p:cNvSpPr>
            <a:spLocks noGrp="1"/>
          </p:cNvSpPr>
          <p:nvPr>
            <p:ph type="sldNum" sz="quarter" idx="12"/>
          </p:nvPr>
        </p:nvSpPr>
        <p:spPr/>
        <p:txBody>
          <a:bodyPr/>
          <a:lstStyle/>
          <a:p>
            <a:r>
              <a:rPr lang="en-US" dirty="0" smtClean="0"/>
              <a:t>Slide </a:t>
            </a:r>
            <a:fld id="{0E7B83E6-0328-4467-8F21-FAC3E3CEF2D4}" type="slidenum">
              <a:rPr lang="en-US" smtClean="0"/>
              <a:pPr/>
              <a:t>6</a:t>
            </a:fld>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dirty="0" smtClean="0"/>
              <a:t>LECIM Optimizes for Connectivity not Throughput</a:t>
            </a:r>
          </a:p>
          <a:p>
            <a:r>
              <a:rPr lang="en-US" b="1" dirty="0" smtClean="0"/>
              <a:t>Direct Sequence Spread Spectrum to get Link Budget</a:t>
            </a:r>
          </a:p>
          <a:p>
            <a:r>
              <a:rPr lang="en-US" dirty="0" smtClean="0"/>
              <a:t>Block Diagram of Proposed PHY</a:t>
            </a:r>
            <a:endParaRPr lang="en-US" dirty="0"/>
          </a:p>
        </p:txBody>
      </p:sp>
      <p:sp>
        <p:nvSpPr>
          <p:cNvPr id="4" name="Date Placeholder 3"/>
          <p:cNvSpPr>
            <a:spLocks noGrp="1"/>
          </p:cNvSpPr>
          <p:nvPr>
            <p:ph type="dt" sz="half" idx="10"/>
          </p:nvPr>
        </p:nvSpPr>
        <p:spPr/>
        <p:txBody>
          <a:bodyPr/>
          <a:lstStyle/>
          <a:p>
            <a:r>
              <a:rPr lang="en-US" smtClean="0"/>
              <a:t>July 2011</a:t>
            </a:r>
            <a:endParaRPr lang="en-US" dirty="0"/>
          </a:p>
        </p:txBody>
      </p:sp>
      <p:sp>
        <p:nvSpPr>
          <p:cNvPr id="5" name="Footer Placeholder 4"/>
          <p:cNvSpPr>
            <a:spLocks noGrp="1"/>
          </p:cNvSpPr>
          <p:nvPr>
            <p:ph type="ftr" sz="quarter" idx="11"/>
          </p:nvPr>
        </p:nvSpPr>
        <p:spPr/>
        <p:txBody>
          <a:bodyPr/>
          <a:lstStyle/>
          <a:p>
            <a:r>
              <a:rPr lang="en-US" dirty="0" smtClean="0"/>
              <a:t>Ted Myers, David A. Howard, Sourav Dey</a:t>
            </a:r>
            <a:endParaRPr lang="en-US" dirty="0"/>
          </a:p>
        </p:txBody>
      </p:sp>
      <p:sp>
        <p:nvSpPr>
          <p:cNvPr id="6" name="Slide Number Placeholder 5"/>
          <p:cNvSpPr>
            <a:spLocks noGrp="1"/>
          </p:cNvSpPr>
          <p:nvPr>
            <p:ph type="sldNum" sz="quarter" idx="12"/>
          </p:nvPr>
        </p:nvSpPr>
        <p:spPr/>
        <p:txBody>
          <a:bodyPr/>
          <a:lstStyle/>
          <a:p>
            <a:r>
              <a:rPr lang="en-US" dirty="0" smtClean="0"/>
              <a:t>Slide </a:t>
            </a:r>
            <a:fld id="{0E7B83E6-0328-4467-8F21-FAC3E3CEF2D4}" type="slidenum">
              <a:rPr lang="en-US" smtClean="0"/>
              <a:pPr/>
              <a:t>7</a:t>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DSSS for LECIM</a:t>
            </a:r>
            <a:endParaRPr lang="en-US" dirty="0"/>
          </a:p>
        </p:txBody>
      </p:sp>
      <p:sp>
        <p:nvSpPr>
          <p:cNvPr id="3" name="Content Placeholder 2"/>
          <p:cNvSpPr>
            <a:spLocks noGrp="1"/>
          </p:cNvSpPr>
          <p:nvPr>
            <p:ph idx="1"/>
          </p:nvPr>
        </p:nvSpPr>
        <p:spPr/>
        <p:txBody>
          <a:bodyPr/>
          <a:lstStyle/>
          <a:p>
            <a:r>
              <a:rPr lang="en-US" sz="2400" dirty="0" smtClean="0"/>
              <a:t>DSSS processing </a:t>
            </a:r>
            <a:r>
              <a:rPr lang="en-US" sz="2400" dirty="0"/>
              <a:t>g</a:t>
            </a:r>
            <a:r>
              <a:rPr lang="en-US" sz="2400" dirty="0" smtClean="0"/>
              <a:t>ain trades off data rate for link budget </a:t>
            </a:r>
          </a:p>
          <a:p>
            <a:r>
              <a:rPr lang="en-US" sz="2400" dirty="0" smtClean="0"/>
              <a:t>Processing gain is equivalent to </a:t>
            </a:r>
            <a:r>
              <a:rPr lang="en-US" sz="2400" dirty="0" err="1" smtClean="0"/>
              <a:t>Tx</a:t>
            </a:r>
            <a:r>
              <a:rPr lang="en-US" sz="2400" dirty="0" smtClean="0"/>
              <a:t> power</a:t>
            </a:r>
          </a:p>
          <a:p>
            <a:r>
              <a:rPr lang="en-US" sz="2400" dirty="0" smtClean="0"/>
              <a:t>Can demodulate signals with negative signal to noise ratio, e.g. GPS</a:t>
            </a:r>
          </a:p>
          <a:p>
            <a:r>
              <a:rPr lang="en-US" sz="2400" dirty="0" smtClean="0"/>
              <a:t>General DSSS References</a:t>
            </a:r>
            <a:endParaRPr lang="en-US" sz="2400" dirty="0"/>
          </a:p>
          <a:p>
            <a:pPr lvl="1"/>
            <a:r>
              <a:rPr lang="en-US" sz="1800" dirty="0" smtClean="0"/>
              <a:t>Digital </a:t>
            </a:r>
            <a:r>
              <a:rPr lang="en-US" sz="1800" dirty="0"/>
              <a:t>Communications: Fundamentals and </a:t>
            </a:r>
            <a:r>
              <a:rPr lang="en-US" sz="1800" dirty="0" smtClean="0"/>
              <a:t>Applications, </a:t>
            </a:r>
            <a:r>
              <a:rPr lang="en-US" sz="1800" dirty="0"/>
              <a:t>Bernard </a:t>
            </a:r>
            <a:r>
              <a:rPr lang="en-US" sz="1800" dirty="0" err="1" smtClean="0"/>
              <a:t>Sklar</a:t>
            </a:r>
            <a:r>
              <a:rPr lang="en-US" sz="1800" dirty="0"/>
              <a:t>.</a:t>
            </a:r>
          </a:p>
          <a:p>
            <a:pPr lvl="1"/>
            <a:r>
              <a:rPr lang="en-US" sz="1800" dirty="0"/>
              <a:t>Wireless Communications, Andrea </a:t>
            </a:r>
            <a:r>
              <a:rPr lang="en-US" sz="1800" dirty="0" smtClean="0"/>
              <a:t>Goldsmith.</a:t>
            </a:r>
            <a:endParaRPr lang="en-US" sz="1800" dirty="0"/>
          </a:p>
          <a:p>
            <a:pPr lvl="1"/>
            <a:r>
              <a:rPr lang="en-US" sz="1800" dirty="0"/>
              <a:t>Digital Communications, John G. </a:t>
            </a:r>
            <a:r>
              <a:rPr lang="en-US" sz="1800" dirty="0" err="1" smtClean="0"/>
              <a:t>Proakis</a:t>
            </a:r>
            <a:r>
              <a:rPr lang="en-US" sz="1800" dirty="0" smtClean="0"/>
              <a:t>.</a:t>
            </a:r>
            <a:endParaRPr lang="en-US" sz="1800" dirty="0"/>
          </a:p>
          <a:p>
            <a:endParaRPr lang="en-US" dirty="0"/>
          </a:p>
          <a:p>
            <a:pPr lvl="1"/>
            <a:endParaRPr lang="en-US" dirty="0" smtClean="0"/>
          </a:p>
          <a:p>
            <a:pPr marL="457200" lvl="1" indent="0">
              <a:buNone/>
            </a:pPr>
            <a:endParaRPr lang="en-US" dirty="0" smtClean="0"/>
          </a:p>
        </p:txBody>
      </p:sp>
      <p:sp>
        <p:nvSpPr>
          <p:cNvPr id="4" name="Date Placeholder 3"/>
          <p:cNvSpPr>
            <a:spLocks noGrp="1"/>
          </p:cNvSpPr>
          <p:nvPr>
            <p:ph type="dt" sz="half" idx="10"/>
          </p:nvPr>
        </p:nvSpPr>
        <p:spPr/>
        <p:txBody>
          <a:bodyPr/>
          <a:lstStyle/>
          <a:p>
            <a:r>
              <a:rPr lang="en-US" smtClean="0"/>
              <a:t>July 2011</a:t>
            </a:r>
            <a:endParaRPr lang="en-US" dirty="0"/>
          </a:p>
        </p:txBody>
      </p:sp>
      <p:sp>
        <p:nvSpPr>
          <p:cNvPr id="5" name="Footer Placeholder 4"/>
          <p:cNvSpPr>
            <a:spLocks noGrp="1"/>
          </p:cNvSpPr>
          <p:nvPr>
            <p:ph type="ftr" sz="quarter" idx="11"/>
          </p:nvPr>
        </p:nvSpPr>
        <p:spPr/>
        <p:txBody>
          <a:bodyPr/>
          <a:lstStyle/>
          <a:p>
            <a:r>
              <a:rPr lang="en-US" smtClean="0"/>
              <a:t>Ted Myers, David A. Howard, Sourav Dey</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8</a:t>
            </a:fld>
            <a:endParaRPr lang="en-US" dirty="0"/>
          </a:p>
        </p:txBody>
      </p:sp>
      <mc:AlternateContent xmlns:mc="http://schemas.openxmlformats.org/markup-compatibility/2006" xmlns:a14="http://schemas.microsoft.com/office/drawing/2010/main">
        <mc:Choice Requires="a14">
          <p:sp>
            <p:nvSpPr>
              <p:cNvPr id="9" name="TextBox 8"/>
              <p:cNvSpPr txBox="1"/>
              <p:nvPr/>
            </p:nvSpPr>
            <p:spPr>
              <a:xfrm>
                <a:off x="2667000" y="5105400"/>
                <a:ext cx="4343400" cy="9286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sz="4000" dirty="0" smtClean="0"/>
                  <a:t>E =</a:t>
                </a:r>
                <a14:m>
                  <m:oMath xmlns:m="http://schemas.openxmlformats.org/officeDocument/2006/math">
                    <m:nary>
                      <m:naryPr>
                        <m:ctrlPr>
                          <a:rPr lang="en-US" sz="4000" i="1" smtClean="0">
                            <a:latin typeface="Cambria Math"/>
                          </a:rPr>
                        </m:ctrlPr>
                      </m:naryPr>
                      <m:sub>
                        <m:r>
                          <m:rPr>
                            <m:brk m:alnAt="23"/>
                          </m:rPr>
                          <a:rPr lang="en-US" sz="4000" b="0" i="1" smtClean="0">
                            <a:latin typeface="Cambria Math"/>
                          </a:rPr>
                          <m:t>0</m:t>
                        </m:r>
                      </m:sub>
                      <m:sup>
                        <m:r>
                          <a:rPr lang="en-US" sz="4000" b="0" i="1" smtClean="0">
                            <a:latin typeface="Cambria Math"/>
                          </a:rPr>
                          <m:t>𝑇</m:t>
                        </m:r>
                      </m:sup>
                      <m:e>
                        <m:r>
                          <a:rPr lang="en-US" sz="4000" b="0" i="1" smtClean="0">
                            <a:latin typeface="Cambria Math"/>
                          </a:rPr>
                          <m:t>𝑃</m:t>
                        </m:r>
                        <m:d>
                          <m:dPr>
                            <m:ctrlPr>
                              <a:rPr lang="en-US" sz="4000" b="0" i="1" smtClean="0">
                                <a:latin typeface="Cambria Math"/>
                              </a:rPr>
                            </m:ctrlPr>
                          </m:dPr>
                          <m:e>
                            <m:r>
                              <a:rPr lang="en-US" sz="4000" b="0" i="1" smtClean="0">
                                <a:latin typeface="Cambria Math"/>
                              </a:rPr>
                              <m:t>𝑡</m:t>
                            </m:r>
                          </m:e>
                        </m:d>
                        <m:r>
                          <a:rPr lang="en-US" sz="4000" b="0" i="1" smtClean="0">
                            <a:latin typeface="Cambria Math"/>
                          </a:rPr>
                          <m:t>𝑑𝑡</m:t>
                        </m:r>
                      </m:e>
                    </m:nary>
                  </m:oMath>
                </a14:m>
                <a:endParaRPr lang="en-US" sz="4000" dirty="0"/>
              </a:p>
            </p:txBody>
          </p:sp>
        </mc:Choice>
        <mc:Fallback xmlns="">
          <p:sp>
            <p:nvSpPr>
              <p:cNvPr id="9" name="TextBox 8"/>
              <p:cNvSpPr txBox="1">
                <a:spLocks noRot="1" noChangeAspect="1" noMove="1" noResize="1" noEditPoints="1" noAdjustHandles="1" noChangeArrowheads="1" noChangeShapeType="1" noTextEdit="1"/>
              </p:cNvSpPr>
              <p:nvPr/>
            </p:nvSpPr>
            <p:spPr>
              <a:xfrm>
                <a:off x="2667000" y="5105400"/>
                <a:ext cx="4343400" cy="928652"/>
              </a:xfrm>
              <a:prstGeom prst="rect">
                <a:avLst/>
              </a:prstGeom>
              <a:blipFill rotWithShape="1">
                <a:blip r:embed="rId3"/>
                <a:stretch>
                  <a:fillRect b="-14744"/>
                </a:stretch>
              </a:blipFill>
            </p:spPr>
            <p:txBody>
              <a:bodyPr/>
              <a:lstStyle/>
              <a:p>
                <a:r>
                  <a:rPr lang="en-US">
                    <a:noFill/>
                  </a:rPr>
                  <a:t> </a:t>
                </a:r>
              </a:p>
            </p:txBody>
          </p:sp>
        </mc:Fallback>
      </mc:AlternateContent>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Visualization of Processing </a:t>
            </a:r>
            <a:r>
              <a:rPr lang="en-US" dirty="0" smtClean="0"/>
              <a:t>Gain -18dB SNR</a:t>
            </a:r>
            <a:endParaRPr lang="en-US" dirty="0"/>
          </a:p>
        </p:txBody>
      </p:sp>
      <p:sp>
        <p:nvSpPr>
          <p:cNvPr id="4" name="Date Placeholder 3"/>
          <p:cNvSpPr>
            <a:spLocks noGrp="1"/>
          </p:cNvSpPr>
          <p:nvPr>
            <p:ph type="dt" sz="half" idx="10"/>
          </p:nvPr>
        </p:nvSpPr>
        <p:spPr/>
        <p:txBody>
          <a:bodyPr/>
          <a:lstStyle/>
          <a:p>
            <a:r>
              <a:rPr lang="en-US" smtClean="0"/>
              <a:t>July 2011</a:t>
            </a:r>
            <a:endParaRPr lang="en-US" dirty="0"/>
          </a:p>
        </p:txBody>
      </p:sp>
      <p:sp>
        <p:nvSpPr>
          <p:cNvPr id="5" name="Footer Placeholder 4"/>
          <p:cNvSpPr>
            <a:spLocks noGrp="1"/>
          </p:cNvSpPr>
          <p:nvPr>
            <p:ph type="ftr" sz="quarter" idx="11"/>
          </p:nvPr>
        </p:nvSpPr>
        <p:spPr/>
        <p:txBody>
          <a:bodyPr/>
          <a:lstStyle/>
          <a:p>
            <a:r>
              <a:rPr lang="en-US" smtClean="0"/>
              <a:t>Ted Myers, David A. Howard, Sourav Dey</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9</a:t>
            </a:fld>
            <a:endParaRPr lang="en-US" dirty="0"/>
          </a:p>
        </p:txBody>
      </p:sp>
      <p:pic>
        <p:nvPicPr>
          <p:cNvPr id="1044" name="Picture 20"/>
          <p:cNvPicPr>
            <a:picLocks noGrp="1" noChangeAspect="1" noChangeArrowheads="1"/>
          </p:cNvPicPr>
          <p:nvPr>
            <p:ph idx="1"/>
          </p:nvPr>
        </p:nvPicPr>
        <p:blipFill>
          <a:blip r:embed="rId2" cstate="print"/>
          <a:srcRect/>
          <a:stretch>
            <a:fillRect/>
          </a:stretch>
        </p:blipFill>
        <p:spPr bwMode="auto">
          <a:xfrm>
            <a:off x="896196" y="1524000"/>
            <a:ext cx="7351608" cy="4572000"/>
          </a:xfrm>
          <a:prstGeom prst="rect">
            <a:avLst/>
          </a:prstGeom>
          <a:noFill/>
          <a:ln w="9525">
            <a:noFill/>
            <a:miter lim="800000"/>
            <a:headEnd/>
            <a:tailEnd/>
          </a:ln>
        </p:spPr>
      </p:pic>
    </p:spTree>
    <p:extLst>
      <p:ext uri="{BB962C8B-B14F-4D97-AF65-F5344CB8AC3E}">
        <p14:creationId xmlns:p14="http://schemas.microsoft.com/office/powerpoint/2010/main" val="4114564105"/>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1777</Words>
  <Application>Microsoft Office PowerPoint</Application>
  <PresentationFormat>On-screen Show (4:3)</PresentationFormat>
  <Paragraphs>367</Paragraphs>
  <Slides>23</Slides>
  <Notes>13</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IEEE-P802_15</vt:lpstr>
      <vt:lpstr>PowerPoint Presentation</vt:lpstr>
      <vt:lpstr>802.15.4k PHY Proposal </vt:lpstr>
      <vt:lpstr>Outline</vt:lpstr>
      <vt:lpstr>Example LECIM Applications</vt:lpstr>
      <vt:lpstr>LECIM Application Requirements</vt:lpstr>
      <vt:lpstr>LECIM Priorities</vt:lpstr>
      <vt:lpstr>Outline</vt:lpstr>
      <vt:lpstr>DSSS for LECIM</vt:lpstr>
      <vt:lpstr>Visualization of Processing Gain -18dB SNR</vt:lpstr>
      <vt:lpstr>Proposed Spreading Factors</vt:lpstr>
      <vt:lpstr>15.4k Channel Model Prediction for  3 Scenarios at 2.4 GHz ISM Band using Hata </vt:lpstr>
      <vt:lpstr>Scenario 1: Utility Pole Height Into Basement 1 km radius</vt:lpstr>
      <vt:lpstr>Scenario 2: Rooftop height into underground vault, 200 meters radius</vt:lpstr>
      <vt:lpstr> Scenario 3: Mountain top into remote areas, 20 km radius </vt:lpstr>
      <vt:lpstr>Outline</vt:lpstr>
      <vt:lpstr>Modulator Block Diagram</vt:lpstr>
      <vt:lpstr>Spreading Codes</vt:lpstr>
      <vt:lpstr>Differential Demodulation</vt:lpstr>
      <vt:lpstr>Rate ½ Convolutional Code with Interleaving</vt:lpstr>
      <vt:lpstr>Preamble</vt:lpstr>
      <vt:lpstr>Other LECIM Considerations</vt:lpstr>
      <vt:lpstr>Other LECIM Considerations</vt:lpstr>
      <vt:lpstr>Thanks for your Attention!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2011-07-19T07:48:06Z</dcterms:created>
  <dcterms:modified xsi:type="dcterms:W3CDTF">2011-07-19T17:40:19Z</dcterms:modified>
</cp:coreProperties>
</file>