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259" r:id="rId2"/>
    <p:sldId id="258" r:id="rId3"/>
    <p:sldId id="261" r:id="rId4"/>
    <p:sldId id="269" r:id="rId5"/>
    <p:sldId id="262" r:id="rId6"/>
    <p:sldId id="272" r:id="rId7"/>
    <p:sldId id="273" r:id="rId8"/>
    <p:sldId id="268" r:id="rId9"/>
    <p:sldId id="260" r:id="rId10"/>
    <p:sldId id="270" r:id="rId11"/>
    <p:sldId id="264" r:id="rId12"/>
  </p:sldIdLst>
  <p:sldSz cx="9144000" cy="6858000" type="screen4x3"/>
  <p:notesSz cx="6735763" cy="9866313"/>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198" y="-90"/>
      </p:cViewPr>
      <p:guideLst>
        <p:guide orient="horz" pos="2160"/>
        <p:guide pos="2880"/>
      </p:guideLst>
    </p:cSldViewPr>
  </p:slideViewPr>
  <p:notesTextViewPr>
    <p:cViewPr>
      <p:scale>
        <a:sx n="1" d="1"/>
        <a:sy n="1" d="1"/>
      </p:scale>
      <p:origin x="0" y="0"/>
    </p:cViewPr>
  </p:notesText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43444" y="199731"/>
            <a:ext cx="261689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ja-JP"/>
              <a:t>doc.: IEEE 802.15-&lt;doc#&gt;</a:t>
            </a:r>
          </a:p>
        </p:txBody>
      </p:sp>
      <p:sp>
        <p:nvSpPr>
          <p:cNvPr id="3075" name="Rectangle 3"/>
          <p:cNvSpPr>
            <a:spLocks noGrp="1" noChangeArrowheads="1"/>
          </p:cNvSpPr>
          <p:nvPr>
            <p:ph type="dt" sz="quarter" idx="1"/>
          </p:nvPr>
        </p:nvSpPr>
        <p:spPr bwMode="auto">
          <a:xfrm>
            <a:off x="675427" y="199731"/>
            <a:ext cx="224371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ja-JP"/>
              <a:t>&lt;month year&gt;</a:t>
            </a:r>
          </a:p>
        </p:txBody>
      </p:sp>
      <p:sp>
        <p:nvSpPr>
          <p:cNvPr id="3076" name="Rectangle 4"/>
          <p:cNvSpPr>
            <a:spLocks noGrp="1" noChangeArrowheads="1"/>
          </p:cNvSpPr>
          <p:nvPr>
            <p:ph type="ftr" sz="quarter" idx="2"/>
          </p:nvPr>
        </p:nvSpPr>
        <p:spPr bwMode="auto">
          <a:xfrm>
            <a:off x="4041767" y="9549025"/>
            <a:ext cx="2095673"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ja-JP"/>
              <a:t>&lt;author&gt;, &lt;company&gt;</a:t>
            </a:r>
          </a:p>
        </p:txBody>
      </p:sp>
      <p:sp>
        <p:nvSpPr>
          <p:cNvPr id="3077" name="Rectangle 5"/>
          <p:cNvSpPr>
            <a:spLocks noGrp="1" noChangeArrowheads="1"/>
          </p:cNvSpPr>
          <p:nvPr>
            <p:ph type="sldNum" sz="quarter" idx="3"/>
          </p:nvPr>
        </p:nvSpPr>
        <p:spPr bwMode="auto">
          <a:xfrm>
            <a:off x="2619978" y="9549025"/>
            <a:ext cx="1346227"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ja-JP"/>
              <a:t>Page </a:t>
            </a:r>
            <a:fld id="{CF8CAEB2-0B36-4CC1-8C93-6B5B126E825A}" type="slidenum">
              <a:rPr lang="en-US" altLang="ja-JP"/>
              <a:pPr/>
              <a:t>&lt;#&gt;</a:t>
            </a:fld>
            <a:endParaRPr lang="en-US" altLang="ja-JP"/>
          </a:p>
        </p:txBody>
      </p:sp>
      <p:sp>
        <p:nvSpPr>
          <p:cNvPr id="3078" name="Line 6"/>
          <p:cNvSpPr>
            <a:spLocks noChangeShapeType="1"/>
          </p:cNvSpPr>
          <p:nvPr/>
        </p:nvSpPr>
        <p:spPr bwMode="auto">
          <a:xfrm>
            <a:off x="673885" y="411800"/>
            <a:ext cx="538799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p:cNvSpPr>
            <a:spLocks noChangeArrowheads="1"/>
          </p:cNvSpPr>
          <p:nvPr/>
        </p:nvSpPr>
        <p:spPr bwMode="auto">
          <a:xfrm>
            <a:off x="673885" y="9549026"/>
            <a:ext cx="69084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pPr defTabSz="933450"/>
            <a:r>
              <a:rPr lang="en-US" altLang="ja-JP"/>
              <a:t>Submission</a:t>
            </a:r>
          </a:p>
        </p:txBody>
      </p:sp>
      <p:sp>
        <p:nvSpPr>
          <p:cNvPr id="3080" name="Line 8"/>
          <p:cNvSpPr>
            <a:spLocks noChangeShapeType="1"/>
          </p:cNvSpPr>
          <p:nvPr/>
        </p:nvSpPr>
        <p:spPr bwMode="auto">
          <a:xfrm>
            <a:off x="673885" y="9537211"/>
            <a:ext cx="553757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xmlns="" val="3440020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67882" y="115346"/>
            <a:ext cx="2734091"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ja-JP"/>
              <a:t>doc.: IEEE 802.15-&lt;doc#&gt;</a:t>
            </a:r>
          </a:p>
        </p:txBody>
      </p:sp>
      <p:sp>
        <p:nvSpPr>
          <p:cNvPr id="2051" name="Rectangle 3"/>
          <p:cNvSpPr>
            <a:spLocks noGrp="1" noChangeArrowheads="1"/>
          </p:cNvSpPr>
          <p:nvPr>
            <p:ph type="dt" idx="1"/>
          </p:nvPr>
        </p:nvSpPr>
        <p:spPr bwMode="auto">
          <a:xfrm>
            <a:off x="635333" y="115346"/>
            <a:ext cx="2658529"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ja-JP"/>
              <a:t>&lt;month year&gt;</a:t>
            </a:r>
          </a:p>
        </p:txBody>
      </p:sp>
      <p:sp>
        <p:nvSpPr>
          <p:cNvPr id="2052" name="Rectangle 4"/>
          <p:cNvSpPr>
            <a:spLocks noGrp="1" noRot="1" noChangeAspect="1" noChangeArrowheads="1" noTextEdit="1"/>
          </p:cNvSpPr>
          <p:nvPr>
            <p:ph type="sldImg" idx="2"/>
          </p:nvPr>
        </p:nvSpPr>
        <p:spPr bwMode="auto">
          <a:xfrm>
            <a:off x="909638" y="746125"/>
            <a:ext cx="4916487" cy="3687763"/>
          </a:xfrm>
          <a:prstGeom prst="rect">
            <a:avLst/>
          </a:prstGeom>
          <a:noFill/>
          <a:ln w="12700">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053" name="Rectangle 5"/>
          <p:cNvSpPr>
            <a:spLocks noGrp="1" noChangeArrowheads="1"/>
          </p:cNvSpPr>
          <p:nvPr>
            <p:ph type="body" sz="quarter" idx="3"/>
          </p:nvPr>
        </p:nvSpPr>
        <p:spPr bwMode="auto">
          <a:xfrm>
            <a:off x="897485" y="4686752"/>
            <a:ext cx="4940793" cy="44403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2054" name="Rectangle 6"/>
          <p:cNvSpPr>
            <a:spLocks noGrp="1" noChangeArrowheads="1"/>
          </p:cNvSpPr>
          <p:nvPr>
            <p:ph type="ftr" sz="quarter" idx="4"/>
          </p:nvPr>
        </p:nvSpPr>
        <p:spPr bwMode="auto">
          <a:xfrm>
            <a:off x="3663959" y="9552401"/>
            <a:ext cx="2438014"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ja-JP"/>
              <a:t>&lt;author&gt;, &lt;company&gt;</a:t>
            </a:r>
          </a:p>
        </p:txBody>
      </p:sp>
      <p:sp>
        <p:nvSpPr>
          <p:cNvPr id="2055" name="Rectangle 7"/>
          <p:cNvSpPr>
            <a:spLocks noGrp="1" noChangeArrowheads="1"/>
          </p:cNvSpPr>
          <p:nvPr>
            <p:ph type="sldNum" sz="quarter" idx="5"/>
          </p:nvPr>
        </p:nvSpPr>
        <p:spPr bwMode="auto">
          <a:xfrm>
            <a:off x="2849746" y="9552401"/>
            <a:ext cx="778746"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ja-JP"/>
              <a:t>Page </a:t>
            </a:r>
            <a:fld id="{96EE4588-3B8D-4F7B-BB88-1B3DB72C914E}" type="slidenum">
              <a:rPr lang="en-US" altLang="ja-JP"/>
              <a:pPr/>
              <a:t>&lt;#&gt;</a:t>
            </a:fld>
            <a:endParaRPr lang="en-US" altLang="ja-JP"/>
          </a:p>
        </p:txBody>
      </p:sp>
      <p:sp>
        <p:nvSpPr>
          <p:cNvPr id="2056" name="Rectangle 8"/>
          <p:cNvSpPr>
            <a:spLocks noChangeArrowheads="1"/>
          </p:cNvSpPr>
          <p:nvPr/>
        </p:nvSpPr>
        <p:spPr bwMode="auto">
          <a:xfrm>
            <a:off x="703184" y="9552401"/>
            <a:ext cx="69084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r>
              <a:rPr lang="en-US" altLang="ja-JP"/>
              <a:t>Submission</a:t>
            </a:r>
          </a:p>
        </p:txBody>
      </p:sp>
      <p:sp>
        <p:nvSpPr>
          <p:cNvPr id="2057" name="Line 9"/>
          <p:cNvSpPr>
            <a:spLocks noChangeShapeType="1"/>
          </p:cNvSpPr>
          <p:nvPr/>
        </p:nvSpPr>
        <p:spPr bwMode="auto">
          <a:xfrm>
            <a:off x="703184" y="9550713"/>
            <a:ext cx="532939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2058" name="Line 10"/>
          <p:cNvSpPr>
            <a:spLocks noChangeShapeType="1"/>
          </p:cNvSpPr>
          <p:nvPr/>
        </p:nvSpPr>
        <p:spPr bwMode="auto">
          <a:xfrm>
            <a:off x="629165" y="315601"/>
            <a:ext cx="547743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xmlns="" val="89620005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a:t>doc.: IEEE 802.15-&lt;doc#&gt;</a:t>
            </a:r>
          </a:p>
        </p:txBody>
      </p:sp>
      <p:sp>
        <p:nvSpPr>
          <p:cNvPr id="5" name="Rectangle 3"/>
          <p:cNvSpPr>
            <a:spLocks noGrp="1" noChangeArrowheads="1"/>
          </p:cNvSpPr>
          <p:nvPr>
            <p:ph type="dt" idx="1"/>
          </p:nvPr>
        </p:nvSpPr>
        <p:spPr>
          <a:ln/>
        </p:spPr>
        <p:txBody>
          <a:bodyPr/>
          <a:lstStyle/>
          <a:p>
            <a:r>
              <a:rPr lang="en-US" altLang="ja-JP"/>
              <a:t>&lt;month year&gt;</a:t>
            </a:r>
          </a:p>
        </p:txBody>
      </p:sp>
      <p:sp>
        <p:nvSpPr>
          <p:cNvPr id="6" name="Rectangle 6"/>
          <p:cNvSpPr>
            <a:spLocks noGrp="1" noChangeArrowheads="1"/>
          </p:cNvSpPr>
          <p:nvPr>
            <p:ph type="ftr" sz="quarter" idx="4"/>
          </p:nvPr>
        </p:nvSpPr>
        <p:spPr>
          <a:ln/>
        </p:spPr>
        <p:txBody>
          <a:bodyPr/>
          <a:lstStyle/>
          <a:p>
            <a:pPr lvl="4"/>
            <a:r>
              <a:rPr lang="en-US" altLang="ja-JP"/>
              <a:t>&lt;author&gt;, &lt;company&gt;</a:t>
            </a:r>
          </a:p>
        </p:txBody>
      </p:sp>
      <p:sp>
        <p:nvSpPr>
          <p:cNvPr id="7" name="Rectangle 7"/>
          <p:cNvSpPr>
            <a:spLocks noGrp="1" noChangeArrowheads="1"/>
          </p:cNvSpPr>
          <p:nvPr>
            <p:ph type="sldNum" sz="quarter" idx="5"/>
          </p:nvPr>
        </p:nvSpPr>
        <p:spPr>
          <a:ln/>
        </p:spPr>
        <p:txBody>
          <a:bodyPr/>
          <a:lstStyle/>
          <a:p>
            <a:r>
              <a:rPr lang="en-US" altLang="ja-JP"/>
              <a:t>Page </a:t>
            </a:r>
            <a:fld id="{AE1A3211-1524-4938-8328-3BEA371C3A83}" type="slidenum">
              <a:rPr lang="en-US" altLang="ja-JP"/>
              <a:pPr/>
              <a:t>3</a:t>
            </a:fld>
            <a:endParaRPr lang="en-US" altLang="ja-JP"/>
          </a:p>
        </p:txBody>
      </p:sp>
      <p:sp>
        <p:nvSpPr>
          <p:cNvPr id="24578" name="Rectangle 2"/>
          <p:cNvSpPr>
            <a:spLocks noGrp="1" noRot="1" noChangeAspect="1" noChangeArrowheads="1" noTextEdit="1"/>
          </p:cNvSpPr>
          <p:nvPr>
            <p:ph type="sldImg"/>
          </p:nvPr>
        </p:nvSpPr>
        <p:spPr>
          <a:xfrm>
            <a:off x="909638" y="746125"/>
            <a:ext cx="4916487" cy="3687763"/>
          </a:xfrm>
          <a:ln/>
        </p:spPr>
      </p:sp>
      <p:sp>
        <p:nvSpPr>
          <p:cNvPr id="24579" name="Rectangle 3"/>
          <p:cNvSpPr>
            <a:spLocks noGrp="1" noChangeArrowheads="1"/>
          </p:cNvSpPr>
          <p:nvPr>
            <p:ph type="body" idx="1"/>
          </p:nvPr>
        </p:nvSpPr>
        <p:spPr/>
        <p:txBody>
          <a:bodyPr/>
          <a:lstStyle/>
          <a:p>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July, 2011</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375BEC1C-F74E-4D84-B34B-69F746FACAD8}" type="slidenum">
              <a:rPr lang="en-US" altLang="ja-JP"/>
              <a:pPr/>
              <a:t>&lt;#&gt;</a:t>
            </a:fld>
            <a:endParaRPr lang="en-US" altLang="ja-JP"/>
          </a:p>
        </p:txBody>
      </p:sp>
    </p:spTree>
    <p:extLst>
      <p:ext uri="{BB962C8B-B14F-4D97-AF65-F5344CB8AC3E}">
        <p14:creationId xmlns:p14="http://schemas.microsoft.com/office/powerpoint/2010/main" xmlns="" val="969565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July, 2011</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53BC68CA-84F8-456C-A91B-AEF595BB3BE8}" type="slidenum">
              <a:rPr lang="en-US" altLang="ja-JP"/>
              <a:pPr/>
              <a:t>&lt;#&gt;</a:t>
            </a:fld>
            <a:endParaRPr lang="en-US" altLang="ja-JP"/>
          </a:p>
        </p:txBody>
      </p:sp>
    </p:spTree>
    <p:extLst>
      <p:ext uri="{BB962C8B-B14F-4D97-AF65-F5344CB8AC3E}">
        <p14:creationId xmlns:p14="http://schemas.microsoft.com/office/powerpoint/2010/main" xmlns="" val="578916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85800"/>
            <a:ext cx="1943100" cy="54102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685800"/>
            <a:ext cx="56769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July, 2011</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D1AD5FEF-EC56-4E11-BFDB-ABAAED39ADC3}" type="slidenum">
              <a:rPr lang="en-US" altLang="ja-JP"/>
              <a:pPr/>
              <a:t>&lt;#&gt;</a:t>
            </a:fld>
            <a:endParaRPr lang="en-US" altLang="ja-JP"/>
          </a:p>
        </p:txBody>
      </p:sp>
    </p:spTree>
    <p:extLst>
      <p:ext uri="{BB962C8B-B14F-4D97-AF65-F5344CB8AC3E}">
        <p14:creationId xmlns:p14="http://schemas.microsoft.com/office/powerpoint/2010/main" xmlns="" val="413934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July, 2011</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EB30D506-CBF4-48D8-B7A7-738978F4A766}" type="slidenum">
              <a:rPr lang="en-US" altLang="ja-JP"/>
              <a:pPr/>
              <a:t>&lt;#&gt;</a:t>
            </a:fld>
            <a:endParaRPr lang="en-US" altLang="ja-JP"/>
          </a:p>
        </p:txBody>
      </p:sp>
    </p:spTree>
    <p:extLst>
      <p:ext uri="{BB962C8B-B14F-4D97-AF65-F5344CB8AC3E}">
        <p14:creationId xmlns:p14="http://schemas.microsoft.com/office/powerpoint/2010/main" xmlns="" val="220213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r>
              <a:rPr lang="en-US" altLang="ja-JP" smtClean="0"/>
              <a:t>July, 2011</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0CCFDFEC-D4F6-4274-883B-7E04906A61B2}" type="slidenum">
              <a:rPr lang="en-US" altLang="ja-JP"/>
              <a:pPr/>
              <a:t>&lt;#&gt;</a:t>
            </a:fld>
            <a:endParaRPr lang="en-US" altLang="ja-JP"/>
          </a:p>
        </p:txBody>
      </p:sp>
    </p:spTree>
    <p:extLst>
      <p:ext uri="{BB962C8B-B14F-4D97-AF65-F5344CB8AC3E}">
        <p14:creationId xmlns:p14="http://schemas.microsoft.com/office/powerpoint/2010/main" xmlns="" val="3420966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r>
              <a:rPr lang="en-US" altLang="ja-JP" smtClean="0"/>
              <a:t>July, 2011</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C48F88ED-4D6D-46E4-8628-9815E325FF4E}" type="slidenum">
              <a:rPr lang="en-US" altLang="ja-JP"/>
              <a:pPr/>
              <a:t>&lt;#&gt;</a:t>
            </a:fld>
            <a:endParaRPr lang="en-US" altLang="ja-JP"/>
          </a:p>
        </p:txBody>
      </p:sp>
    </p:spTree>
    <p:extLst>
      <p:ext uri="{BB962C8B-B14F-4D97-AF65-F5344CB8AC3E}">
        <p14:creationId xmlns:p14="http://schemas.microsoft.com/office/powerpoint/2010/main" xmlns="" val="4277596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r>
              <a:rPr lang="en-US" altLang="ja-JP" smtClean="0"/>
              <a:t>July, 2011</a:t>
            </a:r>
            <a:endParaRPr lang="en-US" altLang="ja-JP"/>
          </a:p>
        </p:txBody>
      </p:sp>
      <p:sp>
        <p:nvSpPr>
          <p:cNvPr id="8" name="フッター プレースホルダー 7"/>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9" name="スライド番号プレースホルダー 8"/>
          <p:cNvSpPr>
            <a:spLocks noGrp="1"/>
          </p:cNvSpPr>
          <p:nvPr>
            <p:ph type="sldNum" sz="quarter" idx="12"/>
          </p:nvPr>
        </p:nvSpPr>
        <p:spPr/>
        <p:txBody>
          <a:bodyPr/>
          <a:lstStyle>
            <a:lvl1pPr>
              <a:defRPr/>
            </a:lvl1pPr>
          </a:lstStyle>
          <a:p>
            <a:r>
              <a:rPr lang="en-US" altLang="ja-JP"/>
              <a:t>Slide </a:t>
            </a:r>
            <a:fld id="{4CB2FD39-88DE-47A5-A83B-96A331D36785}" type="slidenum">
              <a:rPr lang="en-US" altLang="ja-JP"/>
              <a:pPr/>
              <a:t>&lt;#&gt;</a:t>
            </a:fld>
            <a:endParaRPr lang="en-US" altLang="ja-JP"/>
          </a:p>
        </p:txBody>
      </p:sp>
    </p:spTree>
    <p:extLst>
      <p:ext uri="{BB962C8B-B14F-4D97-AF65-F5344CB8AC3E}">
        <p14:creationId xmlns:p14="http://schemas.microsoft.com/office/powerpoint/2010/main" xmlns="" val="1778260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r>
              <a:rPr lang="en-US" altLang="ja-JP" smtClean="0"/>
              <a:t>July, 2011</a:t>
            </a:r>
            <a:endParaRPr lang="en-US" altLang="ja-JP"/>
          </a:p>
        </p:txBody>
      </p:sp>
      <p:sp>
        <p:nvSpPr>
          <p:cNvPr id="4" name="フッター プレースホルダー 3"/>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lvl1pPr>
              <a:defRPr/>
            </a:lvl1pPr>
          </a:lstStyle>
          <a:p>
            <a:r>
              <a:rPr lang="en-US" altLang="ja-JP"/>
              <a:t>Slide </a:t>
            </a:r>
            <a:fld id="{306E3A46-1E02-4C34-B1F0-51E704865DC9}" type="slidenum">
              <a:rPr lang="en-US" altLang="ja-JP"/>
              <a:pPr/>
              <a:t>&lt;#&gt;</a:t>
            </a:fld>
            <a:endParaRPr lang="en-US" altLang="ja-JP"/>
          </a:p>
        </p:txBody>
      </p:sp>
    </p:spTree>
    <p:extLst>
      <p:ext uri="{BB962C8B-B14F-4D97-AF65-F5344CB8AC3E}">
        <p14:creationId xmlns:p14="http://schemas.microsoft.com/office/powerpoint/2010/main" xmlns="" val="2034059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r>
              <a:rPr lang="en-US" altLang="ja-JP" smtClean="0"/>
              <a:t>July, 2011</a:t>
            </a:r>
            <a:endParaRPr lang="en-US" altLang="ja-JP"/>
          </a:p>
        </p:txBody>
      </p:sp>
      <p:sp>
        <p:nvSpPr>
          <p:cNvPr id="3" name="フッター プレースホルダー 2"/>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4" name="スライド番号プレースホルダー 3"/>
          <p:cNvSpPr>
            <a:spLocks noGrp="1"/>
          </p:cNvSpPr>
          <p:nvPr>
            <p:ph type="sldNum" sz="quarter" idx="12"/>
          </p:nvPr>
        </p:nvSpPr>
        <p:spPr/>
        <p:txBody>
          <a:bodyPr/>
          <a:lstStyle>
            <a:lvl1pPr>
              <a:defRPr/>
            </a:lvl1pPr>
          </a:lstStyle>
          <a:p>
            <a:r>
              <a:rPr lang="en-US" altLang="ja-JP"/>
              <a:t>Slide </a:t>
            </a:r>
            <a:fld id="{8B8C25FD-C4B1-4162-A02F-879C9A45231B}" type="slidenum">
              <a:rPr lang="en-US" altLang="ja-JP"/>
              <a:pPr/>
              <a:t>&lt;#&gt;</a:t>
            </a:fld>
            <a:endParaRPr lang="en-US" altLang="ja-JP"/>
          </a:p>
        </p:txBody>
      </p:sp>
    </p:spTree>
    <p:extLst>
      <p:ext uri="{BB962C8B-B14F-4D97-AF65-F5344CB8AC3E}">
        <p14:creationId xmlns:p14="http://schemas.microsoft.com/office/powerpoint/2010/main" xmlns="" val="353920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lang="en-US" altLang="ja-JP" smtClean="0"/>
              <a:t>July, 2011</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E9B828EA-C698-41A4-A933-3B062D4EFC6F}" type="slidenum">
              <a:rPr lang="en-US" altLang="ja-JP"/>
              <a:pPr/>
              <a:t>&lt;#&gt;</a:t>
            </a:fld>
            <a:endParaRPr lang="en-US" altLang="ja-JP"/>
          </a:p>
        </p:txBody>
      </p:sp>
    </p:spTree>
    <p:extLst>
      <p:ext uri="{BB962C8B-B14F-4D97-AF65-F5344CB8AC3E}">
        <p14:creationId xmlns:p14="http://schemas.microsoft.com/office/powerpoint/2010/main" xmlns="" val="3669328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lang="en-US" altLang="ja-JP" smtClean="0"/>
              <a:t>July, 2011</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461F8578-3D36-4F97-A269-40AEE9E30CBA}" type="slidenum">
              <a:rPr lang="en-US" altLang="ja-JP"/>
              <a:pPr/>
              <a:t>&lt;#&gt;</a:t>
            </a:fld>
            <a:endParaRPr lang="en-US" altLang="ja-JP"/>
          </a:p>
        </p:txBody>
      </p:sp>
    </p:spTree>
    <p:extLst>
      <p:ext uri="{BB962C8B-B14F-4D97-AF65-F5344CB8AC3E}">
        <p14:creationId xmlns:p14="http://schemas.microsoft.com/office/powerpoint/2010/main" xmlns="" val="2834104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smtClean="0"/>
              <a:t>マスター タイトルの書式設定</a:t>
            </a:r>
            <a:endParaRPr lang="en-US" altLang="ja-JP"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smtClean="0"/>
              <a:t>July, 2011</a:t>
            </a:r>
            <a:endParaRPr lang="en-US" altLang="ja-JP"/>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smtClean="0"/>
              <a:t>Shoichi Kitazawa (ATR)</a:t>
            </a:r>
            <a:endParaRPr lang="en-US" altLang="ja-JP"/>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charset="-128"/>
              </a:defRPr>
            </a:lvl1pPr>
          </a:lstStyle>
          <a:p>
            <a:r>
              <a:rPr lang="en-US" altLang="ja-JP"/>
              <a:t>Slide </a:t>
            </a:r>
            <a:fld id="{ABA36895-39D4-404A-B4F0-EB804D35C6E4}" type="slidenum">
              <a:rPr lang="en-US" altLang="ja-JP"/>
              <a:pPr/>
              <a:t>&lt;#&gt;</a:t>
            </a:fld>
            <a:endParaRPr lang="en-US" altLang="ja-JP"/>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marL="531813" lvl="4" indent="0" algn="r"/>
            <a:r>
              <a:rPr lang="en-US" altLang="ja-JP" sz="1400" b="1" dirty="0">
                <a:ea typeface="ＭＳ Ｐゴシック" charset="-128"/>
              </a:rPr>
              <a:t>doc.: IEEE </a:t>
            </a:r>
            <a:r>
              <a:rPr lang="en-US" altLang="ja-JP" sz="1400" b="1" dirty="0" smtClean="0">
                <a:ea typeface="ＭＳ Ｐゴシック" charset="-128"/>
              </a:rPr>
              <a:t>.: IEEE 802.15</a:t>
            </a:r>
            <a:r>
              <a:rPr lang="en-US" altLang="ja-JP" sz="1400" b="1" dirty="0" smtClean="0"/>
              <a:t>-11-0508-01-0sru</a:t>
            </a:r>
            <a:endParaRPr lang="en-US" altLang="ja-JP" sz="1400" b="1" dirty="0">
              <a:ea typeface="ＭＳ Ｐゴシック" charset="-128"/>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r>
              <a:rPr lang="en-US" altLang="ja-JP">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Microsoft_Office_Word_97-2003___1.doc"/><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1"/>
          <p:cNvSpPr>
            <a:spLocks noGrp="1"/>
          </p:cNvSpPr>
          <p:nvPr>
            <p:ph type="dt" sz="half" idx="10"/>
          </p:nvPr>
        </p:nvSpPr>
        <p:spPr/>
        <p:txBody>
          <a:bodyPr/>
          <a:lstStyle/>
          <a:p>
            <a:r>
              <a:rPr lang="en-US" altLang="ja-JP" smtClean="0"/>
              <a:t>July, 2011</a:t>
            </a:r>
            <a:endParaRPr lang="en-US" altLang="ja-JP"/>
          </a:p>
        </p:txBody>
      </p:sp>
      <p:sp>
        <p:nvSpPr>
          <p:cNvPr id="5" name="フッター プレースホルダー 2"/>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3"/>
          <p:cNvSpPr>
            <a:spLocks noGrp="1"/>
          </p:cNvSpPr>
          <p:nvPr>
            <p:ph type="sldNum" sz="quarter" idx="12"/>
          </p:nvPr>
        </p:nvSpPr>
        <p:spPr/>
        <p:txBody>
          <a:bodyPr/>
          <a:lstStyle/>
          <a:p>
            <a:r>
              <a:rPr lang="en-US" altLang="ja-JP"/>
              <a:t>Slide </a:t>
            </a:r>
            <a:fld id="{C2FC62EC-F107-4EF9-B8B1-12B295E383B2}" type="slidenum">
              <a:rPr lang="en-US" altLang="ja-JP"/>
              <a:pPr/>
              <a:t>1</a:t>
            </a:fld>
            <a:endParaRPr lang="en-US" altLang="ja-JP"/>
          </a:p>
        </p:txBody>
      </p:sp>
      <p:sp>
        <p:nvSpPr>
          <p:cNvPr id="27651" name="Rectangle 3"/>
          <p:cNvSpPr>
            <a:spLocks noChangeArrowheads="1"/>
          </p:cNvSpPr>
          <p:nvPr/>
        </p:nvSpPr>
        <p:spPr bwMode="auto">
          <a:xfrm>
            <a:off x="152400" y="609600"/>
            <a:ext cx="8991600" cy="49808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smtClean="0">
                <a:solidFill>
                  <a:schemeClr val="tx2"/>
                </a:solidFill>
                <a:ea typeface="ＭＳ Ｐゴシック" charset="-128"/>
              </a:rPr>
              <a:t>Submission Title: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[Current situation in 2.4GHz ISM band]	</a:t>
            </a:r>
          </a:p>
          <a:p>
            <a:r>
              <a:rPr lang="en-US" altLang="ja-JP" sz="1600" b="1" dirty="0" smtClean="0">
                <a:ea typeface="ＭＳ Ｐゴシック" charset="-128"/>
              </a:rPr>
              <a:t>Date </a:t>
            </a:r>
            <a:r>
              <a:rPr lang="en-US" altLang="ja-JP" sz="1600" b="1" dirty="0">
                <a:ea typeface="ＭＳ Ｐゴシック" charset="-128"/>
              </a:rPr>
              <a:t>Submitted: </a:t>
            </a:r>
            <a:r>
              <a:rPr lang="en-US" altLang="ja-JP" sz="1600" dirty="0" smtClean="0">
                <a:ea typeface="ＭＳ Ｐゴシック" charset="-128"/>
              </a:rPr>
              <a:t>[20 July, 2011]</a:t>
            </a:r>
            <a:r>
              <a:rPr lang="en-US" altLang="ja-JP" sz="1600" dirty="0">
                <a:ea typeface="ＭＳ Ｐゴシック" charset="-128"/>
              </a:rPr>
              <a:t>	</a:t>
            </a:r>
          </a:p>
          <a:p>
            <a:r>
              <a:rPr lang="en-US" altLang="ja-JP" sz="1600" b="1" dirty="0">
                <a:ea typeface="ＭＳ Ｐゴシック" charset="-128"/>
              </a:rPr>
              <a:t>Source:</a:t>
            </a:r>
            <a:r>
              <a:rPr lang="en-US" altLang="ja-JP" sz="1600" dirty="0">
                <a:ea typeface="ＭＳ Ｐゴシック" charset="-128"/>
              </a:rPr>
              <a:t> </a:t>
            </a:r>
            <a:r>
              <a:rPr lang="en-US" altLang="ja-JP" sz="1600" dirty="0" smtClean="0">
                <a:ea typeface="ＭＳ Ｐゴシック" charset="-128"/>
              </a:rPr>
              <a:t>[Shoichi Kitazawa] </a:t>
            </a:r>
            <a:r>
              <a:rPr lang="en-US" altLang="ja-JP" sz="1600" dirty="0">
                <a:ea typeface="ＭＳ Ｐゴシック" charset="-128"/>
              </a:rPr>
              <a:t>Company </a:t>
            </a:r>
            <a:r>
              <a:rPr lang="en-US" altLang="ja-JP" sz="1600" dirty="0" smtClean="0">
                <a:ea typeface="ＭＳ Ｐゴシック" charset="-128"/>
              </a:rPr>
              <a:t>[ATR]</a:t>
            </a:r>
            <a:endParaRPr lang="en-US" altLang="ja-JP" sz="1600" dirty="0">
              <a:ea typeface="ＭＳ Ｐゴシック" charset="-128"/>
            </a:endParaRPr>
          </a:p>
          <a:p>
            <a:r>
              <a:rPr lang="en-US" altLang="ja-JP" sz="1600" dirty="0">
                <a:ea typeface="ＭＳ Ｐゴシック" charset="-128"/>
              </a:rPr>
              <a:t>Address </a:t>
            </a:r>
            <a:r>
              <a:rPr lang="en-US" altLang="ja-JP" sz="1600" dirty="0" smtClean="0">
                <a:ea typeface="ＭＳ Ｐゴシック" charset="-128"/>
              </a:rPr>
              <a:t>[2-2-2 Hikaridai Seika, Kyoto 619-0288 Japan]</a:t>
            </a:r>
            <a:endParaRPr lang="en-US" altLang="ja-JP" sz="1600" dirty="0">
              <a:ea typeface="ＭＳ Ｐゴシック" charset="-128"/>
            </a:endParaRPr>
          </a:p>
          <a:p>
            <a:r>
              <a:rPr lang="en-US" altLang="ja-JP" sz="1600" dirty="0">
                <a:ea typeface="ＭＳ Ｐゴシック" charset="-128"/>
              </a:rPr>
              <a:t>Voice</a:t>
            </a:r>
            <a:r>
              <a:rPr lang="en-US" altLang="ja-JP" sz="1600" dirty="0" smtClean="0">
                <a:ea typeface="ＭＳ Ｐゴシック" charset="-128"/>
              </a:rPr>
              <a:t>:[+81-774-95-1511], </a:t>
            </a:r>
            <a:r>
              <a:rPr lang="en-US" altLang="ja-JP" sz="1600" dirty="0">
                <a:ea typeface="ＭＳ Ｐゴシック" charset="-128"/>
              </a:rPr>
              <a:t>FAX: </a:t>
            </a:r>
            <a:r>
              <a:rPr lang="en-US" altLang="ja-JP" sz="1600" dirty="0" smtClean="0">
                <a:ea typeface="ＭＳ Ｐゴシック" charset="-128"/>
              </a:rPr>
              <a:t>[+81-774-95-1508], </a:t>
            </a:r>
            <a:r>
              <a:rPr lang="en-US" altLang="ja-JP" sz="1600" dirty="0">
                <a:ea typeface="ＭＳ Ｐゴシック" charset="-128"/>
              </a:rPr>
              <a:t>E-Mail</a:t>
            </a:r>
            <a:r>
              <a:rPr lang="en-US" altLang="ja-JP" sz="1600" dirty="0" smtClean="0">
                <a:ea typeface="ＭＳ Ｐゴシック" charset="-128"/>
              </a:rPr>
              <a:t>:[kitazawa@atr.jp]</a:t>
            </a:r>
            <a:r>
              <a:rPr lang="en-US" altLang="ja-JP" sz="1600" dirty="0">
                <a:solidFill>
                  <a:schemeClr val="tx2"/>
                </a:solidFill>
                <a:ea typeface="ＭＳ Ｐゴシック" charset="-128"/>
              </a:rPr>
              <a:t>	</a:t>
            </a:r>
          </a:p>
          <a:p>
            <a:pPr>
              <a:spcBef>
                <a:spcPts val="600"/>
              </a:spcBef>
              <a:spcAft>
                <a:spcPts val="600"/>
              </a:spcAft>
            </a:pPr>
            <a:r>
              <a:rPr lang="en-US" altLang="ja-JP" sz="1600" b="1" dirty="0">
                <a:solidFill>
                  <a:schemeClr val="tx2"/>
                </a:solidFill>
                <a:ea typeface="ＭＳ Ｐゴシック" charset="-128"/>
              </a:rPr>
              <a:t>Re: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pPr>
              <a:spcBef>
                <a:spcPts val="100"/>
              </a:spcBef>
              <a:spcAft>
                <a:spcPts val="100"/>
              </a:spcAft>
            </a:pPr>
            <a:r>
              <a:rPr lang="en-US" altLang="ja-JP" dirty="0">
                <a:solidFill>
                  <a:schemeClr val="accent2"/>
                </a:solidFill>
                <a:ea typeface="ＭＳ Ｐゴシック" charset="-128"/>
              </a:rPr>
              <a:t>	</a:t>
            </a:r>
            <a:endParaRPr lang="en-US" altLang="ja-JP"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[In order to understand congestion situation in 2.4GHz ISM band, spectrum use at Airport and home environment has been taken.]</a:t>
            </a:r>
            <a:endParaRPr lang="en-US" altLang="ja-JP" sz="1600"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r>
              <a:rPr lang="en-US" altLang="ja-JP" sz="1600" dirty="0" smtClean="0">
                <a:ea typeface="ＭＳ Ｐゴシック" charset="-128"/>
              </a:rPr>
              <a:t>For discussion]</a:t>
            </a:r>
            <a:endParaRPr lang="en-US" altLang="ja-JP" sz="1600" dirty="0">
              <a:ea typeface="ＭＳ Ｐゴシック" charset="-128"/>
            </a:endParaRP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Measurement results at </a:t>
            </a:r>
            <a:br>
              <a:rPr lang="en-US" altLang="ja-JP" dirty="0"/>
            </a:br>
            <a:r>
              <a:rPr lang="en-US" altLang="ja-JP" dirty="0"/>
              <a:t>Home </a:t>
            </a:r>
            <a:r>
              <a:rPr lang="en-US" altLang="ja-JP" dirty="0" smtClean="0"/>
              <a:t>environment (</a:t>
            </a:r>
            <a:r>
              <a:rPr lang="en-US" altLang="ja-JP" dirty="0" err="1" smtClean="0"/>
              <a:t>cnt’d</a:t>
            </a:r>
            <a:r>
              <a:rPr lang="en-US" altLang="ja-JP" dirty="0" smtClean="0"/>
              <a:t>)</a:t>
            </a:r>
            <a:endParaRPr kumimoji="1" lang="ja-JP" altLang="en-US" dirty="0"/>
          </a:p>
        </p:txBody>
      </p:sp>
      <p:pic>
        <p:nvPicPr>
          <p:cNvPr id="7" name="コンテンツ プレースホルダー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147085" y="2276872"/>
            <a:ext cx="4873187" cy="3420000"/>
          </a:xfrm>
        </p:spPr>
      </p:pic>
      <p:sp>
        <p:nvSpPr>
          <p:cNvPr id="4" name="日付プレースホルダー 3"/>
          <p:cNvSpPr>
            <a:spLocks noGrp="1"/>
          </p:cNvSpPr>
          <p:nvPr>
            <p:ph type="dt" sz="half" idx="10"/>
          </p:nvPr>
        </p:nvSpPr>
        <p:spPr/>
        <p:txBody>
          <a:bodyPr/>
          <a:lstStyle/>
          <a:p>
            <a:r>
              <a:rPr lang="en-US" altLang="ja-JP" smtClean="0"/>
              <a:t>July, 2011</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EB30D506-CBF4-48D8-B7A7-738978F4A766}" type="slidenum">
              <a:rPr lang="en-US" altLang="ja-JP" smtClean="0"/>
              <a:pPr/>
              <a:t>10</a:t>
            </a:fld>
            <a:endParaRPr lang="en-US" altLang="ja-JP"/>
          </a:p>
        </p:txBody>
      </p:sp>
      <p:sp>
        <p:nvSpPr>
          <p:cNvPr id="9" name="コンテンツ プレースホルダー 2"/>
          <p:cNvSpPr txBox="1">
            <a:spLocks/>
          </p:cNvSpPr>
          <p:nvPr/>
        </p:nvSpPr>
        <p:spPr bwMode="auto">
          <a:xfrm>
            <a:off x="3059832" y="5949280"/>
            <a:ext cx="3024336" cy="439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marL="0" indent="0" algn="ctr">
              <a:buNone/>
            </a:pPr>
            <a:r>
              <a:rPr lang="en-US" altLang="ja-JP" sz="2000" dirty="0" smtClean="0"/>
              <a:t>30 second spectrum use</a:t>
            </a:r>
          </a:p>
        </p:txBody>
      </p:sp>
      <p:cxnSp>
        <p:nvCxnSpPr>
          <p:cNvPr id="10" name="直線コネクタ 9"/>
          <p:cNvCxnSpPr/>
          <p:nvPr/>
        </p:nvCxnSpPr>
        <p:spPr bwMode="auto">
          <a:xfrm>
            <a:off x="2051720" y="4184704"/>
            <a:ext cx="432048" cy="0"/>
          </a:xfrm>
          <a:prstGeom prst="line">
            <a:avLst/>
          </a:prstGeom>
          <a:solidFill>
            <a:schemeClr val="accent1"/>
          </a:solidFill>
          <a:ln w="12700" cap="flat" cmpd="sng" algn="ctr">
            <a:solidFill>
              <a:schemeClr val="accent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2" name="直線コネクタ 11"/>
          <p:cNvCxnSpPr/>
          <p:nvPr/>
        </p:nvCxnSpPr>
        <p:spPr bwMode="auto">
          <a:xfrm>
            <a:off x="2051720" y="5624864"/>
            <a:ext cx="432048" cy="0"/>
          </a:xfrm>
          <a:prstGeom prst="line">
            <a:avLst/>
          </a:prstGeom>
          <a:solidFill>
            <a:schemeClr val="accent1"/>
          </a:solidFill>
          <a:ln w="12700" cap="flat" cmpd="sng" algn="ctr">
            <a:solidFill>
              <a:schemeClr val="accent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 name="直線矢印コネクタ 12"/>
          <p:cNvCxnSpPr/>
          <p:nvPr/>
        </p:nvCxnSpPr>
        <p:spPr bwMode="auto">
          <a:xfrm>
            <a:off x="2267744" y="4184704"/>
            <a:ext cx="0" cy="1440160"/>
          </a:xfrm>
          <a:prstGeom prst="straightConnector1">
            <a:avLst/>
          </a:prstGeom>
          <a:solidFill>
            <a:schemeClr val="accent1"/>
          </a:solidFill>
          <a:ln w="12700" cap="flat" cmpd="sng" algn="ctr">
            <a:solidFill>
              <a:schemeClr val="accent3"/>
            </a:solidFill>
            <a:prstDash val="solid"/>
            <a:round/>
            <a:headEnd type="arrow" w="med" len="me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テキスト ボックス 15"/>
          <p:cNvSpPr txBox="1"/>
          <p:nvPr/>
        </p:nvSpPr>
        <p:spPr>
          <a:xfrm rot="16200000">
            <a:off x="1652953" y="4655478"/>
            <a:ext cx="704039" cy="338554"/>
          </a:xfrm>
          <a:prstGeom prst="rect">
            <a:avLst/>
          </a:prstGeom>
          <a:noFill/>
        </p:spPr>
        <p:txBody>
          <a:bodyPr wrap="none" rtlCol="0">
            <a:spAutoFit/>
          </a:bodyPr>
          <a:lstStyle/>
          <a:p>
            <a:r>
              <a:rPr kumimoji="1" lang="en-US" altLang="ja-JP" sz="1600" dirty="0" smtClean="0"/>
              <a:t>30 sec</a:t>
            </a:r>
            <a:endParaRPr kumimoji="1" lang="ja-JP" altLang="en-US" sz="1600" dirty="0"/>
          </a:p>
        </p:txBody>
      </p:sp>
      <p:sp>
        <p:nvSpPr>
          <p:cNvPr id="14" name="テキスト ボックス 13"/>
          <p:cNvSpPr txBox="1"/>
          <p:nvPr/>
        </p:nvSpPr>
        <p:spPr>
          <a:xfrm>
            <a:off x="2051720" y="5661248"/>
            <a:ext cx="748923" cy="307777"/>
          </a:xfrm>
          <a:prstGeom prst="rect">
            <a:avLst/>
          </a:prstGeom>
          <a:noFill/>
        </p:spPr>
        <p:txBody>
          <a:bodyPr wrap="none" rtlCol="0">
            <a:spAutoFit/>
          </a:bodyPr>
          <a:lstStyle/>
          <a:p>
            <a:r>
              <a:rPr kumimoji="1" lang="en-US" altLang="ja-JP" sz="1400" dirty="0" smtClean="0"/>
              <a:t>2.4GHz</a:t>
            </a:r>
            <a:endParaRPr kumimoji="1" lang="ja-JP" altLang="en-US" sz="1400" dirty="0"/>
          </a:p>
        </p:txBody>
      </p:sp>
      <p:sp>
        <p:nvSpPr>
          <p:cNvPr id="15" name="テキスト ボックス 14"/>
          <p:cNvSpPr txBox="1"/>
          <p:nvPr/>
        </p:nvSpPr>
        <p:spPr>
          <a:xfrm>
            <a:off x="6397605" y="5641503"/>
            <a:ext cx="838691" cy="307777"/>
          </a:xfrm>
          <a:prstGeom prst="rect">
            <a:avLst/>
          </a:prstGeom>
          <a:noFill/>
        </p:spPr>
        <p:txBody>
          <a:bodyPr wrap="none" rtlCol="0">
            <a:spAutoFit/>
          </a:bodyPr>
          <a:lstStyle/>
          <a:p>
            <a:r>
              <a:rPr kumimoji="1" lang="en-US" altLang="ja-JP" sz="1400" dirty="0" smtClean="0"/>
              <a:t>2.48GHz</a:t>
            </a:r>
            <a:endParaRPr kumimoji="1" lang="ja-JP" altLang="en-US" sz="1400" dirty="0"/>
          </a:p>
        </p:txBody>
      </p:sp>
      <p:sp>
        <p:nvSpPr>
          <p:cNvPr id="17" name="テキスト ボックス 16"/>
          <p:cNvSpPr txBox="1"/>
          <p:nvPr/>
        </p:nvSpPr>
        <p:spPr>
          <a:xfrm>
            <a:off x="4010358" y="5661248"/>
            <a:ext cx="942887" cy="307777"/>
          </a:xfrm>
          <a:prstGeom prst="rect">
            <a:avLst/>
          </a:prstGeom>
          <a:noFill/>
        </p:spPr>
        <p:txBody>
          <a:bodyPr wrap="none" rtlCol="0">
            <a:spAutoFit/>
          </a:bodyPr>
          <a:lstStyle/>
          <a:p>
            <a:r>
              <a:rPr kumimoji="1" lang="en-US" altLang="ja-JP" sz="1400" dirty="0" smtClean="0"/>
              <a:t>Frequency</a:t>
            </a:r>
            <a:endParaRPr kumimoji="1" lang="ja-JP" altLang="en-US" sz="1400" dirty="0"/>
          </a:p>
        </p:txBody>
      </p:sp>
    </p:spTree>
    <p:extLst>
      <p:ext uri="{BB962C8B-B14F-4D97-AF65-F5344CB8AC3E}">
        <p14:creationId xmlns:p14="http://schemas.microsoft.com/office/powerpoint/2010/main" xmlns="" val="456752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Conclusions</a:t>
            </a:r>
            <a:endParaRPr kumimoji="1" lang="ja-JP" altLang="en-US" dirty="0"/>
          </a:p>
        </p:txBody>
      </p:sp>
      <p:sp>
        <p:nvSpPr>
          <p:cNvPr id="3" name="コンテンツ プレースホルダー 2"/>
          <p:cNvSpPr>
            <a:spLocks noGrp="1"/>
          </p:cNvSpPr>
          <p:nvPr>
            <p:ph idx="1"/>
          </p:nvPr>
        </p:nvSpPr>
        <p:spPr/>
        <p:txBody>
          <a:bodyPr/>
          <a:lstStyle/>
          <a:p>
            <a:r>
              <a:rPr kumimoji="1" lang="en-US" altLang="ja-JP" sz="2800" dirty="0" smtClean="0"/>
              <a:t>High traffic situation was observed in airport </a:t>
            </a:r>
            <a:r>
              <a:rPr kumimoji="1" lang="en-US" altLang="ja-JP" sz="2800" dirty="0" smtClean="0"/>
              <a:t>area and </a:t>
            </a:r>
            <a:r>
              <a:rPr lang="en-US" altLang="ja-JP" sz="2800" dirty="0" smtClean="0"/>
              <a:t>IEEE 802 conference room.</a:t>
            </a:r>
            <a:endParaRPr kumimoji="1" lang="en-US" altLang="ja-JP" sz="2800" dirty="0" smtClean="0"/>
          </a:p>
          <a:p>
            <a:r>
              <a:rPr lang="en-US" altLang="ja-JP" sz="2800" dirty="0" smtClean="0"/>
              <a:t>In a residential area, many AP’s and other system can be found.</a:t>
            </a:r>
          </a:p>
          <a:p>
            <a:pPr lvl="1"/>
            <a:r>
              <a:rPr lang="en-US" altLang="ja-JP" sz="2400" dirty="0" smtClean="0"/>
              <a:t>This result suggest that ISM band at residential area will be more crowded near future.</a:t>
            </a:r>
          </a:p>
          <a:p>
            <a:endParaRPr lang="en-US" altLang="ja-JP" sz="2800" dirty="0" smtClean="0"/>
          </a:p>
        </p:txBody>
      </p:sp>
      <p:sp>
        <p:nvSpPr>
          <p:cNvPr id="4" name="日付プレースホルダー 3"/>
          <p:cNvSpPr>
            <a:spLocks noGrp="1"/>
          </p:cNvSpPr>
          <p:nvPr>
            <p:ph type="dt" sz="half" idx="10"/>
          </p:nvPr>
        </p:nvSpPr>
        <p:spPr/>
        <p:txBody>
          <a:bodyPr/>
          <a:lstStyle/>
          <a:p>
            <a:r>
              <a:rPr lang="en-US" altLang="ja-JP" smtClean="0"/>
              <a:t>July, 2011</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EB30D506-CBF4-48D8-B7A7-738978F4A766}" type="slidenum">
              <a:rPr lang="en-US" altLang="ja-JP" smtClean="0"/>
              <a:pPr/>
              <a:t>11</a:t>
            </a:fld>
            <a:endParaRPr lang="en-US" altLang="ja-JP"/>
          </a:p>
        </p:txBody>
      </p:sp>
      <p:sp>
        <p:nvSpPr>
          <p:cNvPr id="7" name="Text Box 4"/>
          <p:cNvSpPr txBox="1">
            <a:spLocks noChangeArrowheads="1"/>
          </p:cNvSpPr>
          <p:nvPr/>
        </p:nvSpPr>
        <p:spPr bwMode="auto">
          <a:xfrm>
            <a:off x="250825" y="5614988"/>
            <a:ext cx="8642350" cy="730250"/>
          </a:xfrm>
          <a:prstGeom prst="rect">
            <a:avLst/>
          </a:prstGeom>
          <a:noFill/>
          <a:ln w="12700">
            <a:noFill/>
            <a:miter lim="800000"/>
            <a:headEnd type="none" w="sm" len="sm"/>
            <a:tailEnd type="none" w="sm" len="sm"/>
          </a:ln>
        </p:spPr>
        <p:txBody>
          <a:bodyPr>
            <a:spAutoFit/>
          </a:bodyPr>
          <a:lstStyle/>
          <a:p>
            <a:r>
              <a:rPr lang="en-US" altLang="ja-JP" sz="1400" b="1" dirty="0">
                <a:ea typeface="ＭＳ Ｐゴシック" charset="-128"/>
              </a:rPr>
              <a:t>Acknowledgment </a:t>
            </a:r>
            <a:endParaRPr lang="en-US" altLang="ja-JP" sz="1400" dirty="0">
              <a:ea typeface="ＭＳ Ｐゴシック" charset="-128"/>
            </a:endParaRPr>
          </a:p>
          <a:p>
            <a:r>
              <a:rPr lang="en-US" altLang="ja-JP" sz="1400" dirty="0">
                <a:ea typeface="ＭＳ Ｐゴシック" charset="-128"/>
              </a:rPr>
              <a:t>This work is supported by the Ministry of Internal Affairs and Communications under a grant “Research and development on radio resource control technologies among multiple radio systems on same frequency band.” </a:t>
            </a:r>
            <a:endParaRPr lang="ja-JP" altLang="en-US" sz="1400" dirty="0">
              <a:ea typeface="ＭＳ Ｐゴシック" charset="-128"/>
            </a:endParaRPr>
          </a:p>
        </p:txBody>
      </p:sp>
    </p:spTree>
    <p:extLst>
      <p:ext uri="{BB962C8B-B14F-4D97-AF65-F5344CB8AC3E}">
        <p14:creationId xmlns:p14="http://schemas.microsoft.com/office/powerpoint/2010/main" xmlns="" val="2502818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lang="en-US" altLang="ja-JP" smtClean="0"/>
              <a:t>July, 2011</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a:t>Slide </a:t>
            </a:r>
            <a:fld id="{84FFF8BC-EC4D-4A7A-B7A8-416A5D465EE3}" type="slidenum">
              <a:rPr lang="en-US" altLang="ja-JP"/>
              <a:pPr/>
              <a:t>2</a:t>
            </a:fld>
            <a:endParaRPr lang="en-US" altLang="ja-JP"/>
          </a:p>
        </p:txBody>
      </p:sp>
      <p:sp>
        <p:nvSpPr>
          <p:cNvPr id="26626" name="Rectangle 2"/>
          <p:cNvSpPr>
            <a:spLocks noGrp="1" noChangeArrowheads="1"/>
          </p:cNvSpPr>
          <p:nvPr>
            <p:ph type="ctrTitle"/>
          </p:nvPr>
        </p:nvSpPr>
        <p:spPr>
          <a:xfrm>
            <a:off x="685800" y="1268760"/>
            <a:ext cx="7772400" cy="1143000"/>
          </a:xfrm>
        </p:spPr>
        <p:txBody>
          <a:bodyPr/>
          <a:lstStyle/>
          <a:p>
            <a:r>
              <a:rPr lang="en-US" altLang="ja-JP" dirty="0" smtClean="0">
                <a:solidFill>
                  <a:schemeClr val="tx2"/>
                </a:solidFill>
                <a:ea typeface="ＭＳ Ｐゴシック" charset="-128"/>
              </a:rPr>
              <a:t>Current situation in 2.4</a:t>
            </a:r>
            <a:r>
              <a:rPr lang="ja-JP" altLang="en-US" dirty="0">
                <a:ea typeface="ＭＳ Ｐゴシック" charset="-128"/>
              </a:rPr>
              <a:t> </a:t>
            </a:r>
            <a:r>
              <a:rPr lang="en-US" altLang="ja-JP" dirty="0" smtClean="0">
                <a:solidFill>
                  <a:schemeClr val="tx2"/>
                </a:solidFill>
                <a:ea typeface="ＭＳ Ｐゴシック" charset="-128"/>
              </a:rPr>
              <a:t>GHz ISM band</a:t>
            </a:r>
            <a:endParaRPr lang="ja-JP" altLang="ja-JP" dirty="0"/>
          </a:p>
        </p:txBody>
      </p:sp>
      <p:graphicFrame>
        <p:nvGraphicFramePr>
          <p:cNvPr id="11" name="Object 44"/>
          <p:cNvGraphicFramePr>
            <a:graphicFrameLocks noChangeAspect="1"/>
          </p:cNvGraphicFramePr>
          <p:nvPr>
            <p:extLst>
              <p:ext uri="{D42A27DB-BD31-4B8C-83A1-F6EECF244321}">
                <p14:modId xmlns:p14="http://schemas.microsoft.com/office/powerpoint/2010/main" xmlns="" val="2552203379"/>
              </p:ext>
            </p:extLst>
          </p:nvPr>
        </p:nvGraphicFramePr>
        <p:xfrm>
          <a:off x="993775" y="3525838"/>
          <a:ext cx="7223125" cy="2371725"/>
        </p:xfrm>
        <a:graphic>
          <a:graphicData uri="http://schemas.openxmlformats.org/presentationml/2006/ole">
            <p:oleObj spid="_x0000_s2075" name="Document" r:id="rId3" imgW="8517357" imgH="2809064" progId="Word.Document.8">
              <p:embed/>
            </p:oleObj>
          </a:graphicData>
        </a:graphic>
      </p:graphicFrame>
      <p:sp>
        <p:nvSpPr>
          <p:cNvPr id="12" name="Rectangle 12"/>
          <p:cNvSpPr>
            <a:spLocks noChangeArrowheads="1"/>
          </p:cNvSpPr>
          <p:nvPr/>
        </p:nvSpPr>
        <p:spPr bwMode="auto">
          <a:xfrm>
            <a:off x="539552" y="3120008"/>
            <a:ext cx="14478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marL="342900" indent="-342900">
              <a:spcBef>
                <a:spcPct val="20000"/>
              </a:spcBef>
            </a:pPr>
            <a:r>
              <a:rPr lang="en-US" altLang="ja-JP" sz="2000" b="1" dirty="0">
                <a:latin typeface="Times New Roman" pitchFamily="18" charset="0"/>
              </a:rPr>
              <a:t>Authors:</a:t>
            </a:r>
            <a:endParaRPr lang="en-US" altLang="ja-JP" sz="2000" dirty="0">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lang="en-US" altLang="ja-JP" smtClean="0"/>
              <a:t>July, 2011</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a:t>Slide </a:t>
            </a:r>
            <a:fld id="{5390BA4B-4FD2-41CE-9CDA-6A16268366CF}" type="slidenum">
              <a:rPr lang="en-US" altLang="ja-JP"/>
              <a:pPr/>
              <a:t>3</a:t>
            </a:fld>
            <a:endParaRPr lang="en-US" altLang="ja-JP"/>
          </a:p>
        </p:txBody>
      </p:sp>
      <p:sp>
        <p:nvSpPr>
          <p:cNvPr id="4098" name="Rectangle 2"/>
          <p:cNvSpPr>
            <a:spLocks noGrp="1" noChangeArrowheads="1"/>
          </p:cNvSpPr>
          <p:nvPr>
            <p:ph type="title"/>
          </p:nvPr>
        </p:nvSpPr>
        <p:spPr>
          <a:ln/>
        </p:spPr>
        <p:txBody>
          <a:bodyPr/>
          <a:lstStyle/>
          <a:p>
            <a:r>
              <a:rPr lang="en-US" altLang="ja-JP" sz="3200" dirty="0" smtClean="0"/>
              <a:t>Introduction</a:t>
            </a:r>
            <a:endParaRPr lang="ja-JP" altLang="ja-JP" sz="3200" dirty="0"/>
          </a:p>
        </p:txBody>
      </p:sp>
      <p:sp>
        <p:nvSpPr>
          <p:cNvPr id="4099" name="Rectangle 3"/>
          <p:cNvSpPr>
            <a:spLocks noGrp="1" noChangeArrowheads="1"/>
          </p:cNvSpPr>
          <p:nvPr>
            <p:ph type="body" idx="1"/>
          </p:nvPr>
        </p:nvSpPr>
        <p:spPr>
          <a:ln/>
        </p:spPr>
        <p:txBody>
          <a:bodyPr/>
          <a:lstStyle/>
          <a:p>
            <a:r>
              <a:rPr lang="en-US" altLang="ja-JP" sz="2400" dirty="0" smtClean="0"/>
              <a:t>2.4GHz ISM band is getting more and more crowded.</a:t>
            </a:r>
          </a:p>
          <a:p>
            <a:r>
              <a:rPr lang="en-US" altLang="ja-JP" sz="2400" dirty="0" smtClean="0"/>
              <a:t>We have reported how the high load traffic situation  conflict and make unused spectrum resources, that was measured in anechoic chamber. (15-10-0886 )</a:t>
            </a:r>
          </a:p>
          <a:p>
            <a:r>
              <a:rPr lang="en-US" altLang="ja-JP" sz="2400" dirty="0" smtClean="0"/>
              <a:t>In this presentation we show how the 2.4GHz ISM band is crowded in </a:t>
            </a:r>
            <a:r>
              <a:rPr lang="en-US" altLang="ja-JP" sz="2400" dirty="0" smtClean="0"/>
              <a:t>followin</a:t>
            </a:r>
            <a:r>
              <a:rPr lang="en-US" altLang="ja-JP" sz="2400" dirty="0" smtClean="0"/>
              <a:t>g places.</a:t>
            </a:r>
          </a:p>
          <a:p>
            <a:pPr lvl="1"/>
            <a:r>
              <a:rPr lang="en-US" altLang="ja-JP" sz="2000" dirty="0" smtClean="0"/>
              <a:t>typical </a:t>
            </a:r>
            <a:r>
              <a:rPr lang="en-US" altLang="ja-JP" sz="2000" dirty="0" smtClean="0"/>
              <a:t>transportation </a:t>
            </a:r>
            <a:r>
              <a:rPr lang="en-US" altLang="ja-JP" sz="2000" dirty="0" smtClean="0"/>
              <a:t>facilities</a:t>
            </a:r>
          </a:p>
          <a:p>
            <a:pPr lvl="1"/>
            <a:r>
              <a:rPr lang="en-US" altLang="ja-JP" sz="2000" dirty="0" smtClean="0"/>
              <a:t>conference </a:t>
            </a:r>
            <a:r>
              <a:rPr lang="en-US" altLang="ja-JP" sz="2000" dirty="0" smtClean="0"/>
              <a:t>room at IEEE802 meeting </a:t>
            </a:r>
            <a:r>
              <a:rPr lang="en-US" altLang="ja-JP" sz="2000" dirty="0" smtClean="0"/>
              <a:t>room</a:t>
            </a:r>
            <a:r>
              <a:rPr lang="ja-JP" altLang="en-US" sz="2000" dirty="0" smtClean="0"/>
              <a:t> </a:t>
            </a:r>
            <a:endParaRPr lang="en-US" altLang="ja-JP" sz="2000" dirty="0" smtClean="0"/>
          </a:p>
          <a:p>
            <a:pPr lvl="1"/>
            <a:r>
              <a:rPr lang="en-US" altLang="ja-JP" sz="2000" dirty="0" smtClean="0"/>
              <a:t>residential </a:t>
            </a:r>
            <a:r>
              <a:rPr lang="en-US" altLang="ja-JP" sz="2000" dirty="0" smtClean="0"/>
              <a:t>environment in </a:t>
            </a:r>
            <a:r>
              <a:rPr lang="en-US" altLang="ja-JP" sz="2000" dirty="0" smtClean="0"/>
              <a:t>Japan.</a:t>
            </a:r>
            <a:endParaRPr lang="ja-JP" altLang="ja-JP" sz="2000" dirty="0"/>
          </a:p>
        </p:txBody>
      </p:sp>
    </p:spTree>
    <p:extLst>
      <p:ext uri="{BB962C8B-B14F-4D97-AF65-F5344CB8AC3E}">
        <p14:creationId xmlns:p14="http://schemas.microsoft.com/office/powerpoint/2010/main" xmlns="" val="3577540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Airport environment</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July, 2011</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EB30D506-CBF4-48D8-B7A7-738978F4A766}" type="slidenum">
              <a:rPr lang="en-US" altLang="ja-JP" smtClean="0"/>
              <a:pPr/>
              <a:t>4</a:t>
            </a:fld>
            <a:endParaRPr lang="en-US" altLang="ja-JP"/>
          </a:p>
        </p:txBody>
      </p:sp>
      <p:sp>
        <p:nvSpPr>
          <p:cNvPr id="9" name="コンテンツ プレースホルダー 2"/>
          <p:cNvSpPr txBox="1">
            <a:spLocks/>
          </p:cNvSpPr>
          <p:nvPr/>
        </p:nvSpPr>
        <p:spPr>
          <a:xfrm>
            <a:off x="685800" y="1981200"/>
            <a:ext cx="7772400" cy="1735832"/>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dirty="0" err="1" smtClean="0"/>
              <a:t>Haneda</a:t>
            </a:r>
            <a:r>
              <a:rPr lang="en-US" altLang="ja-JP" sz="2400" dirty="0" smtClean="0"/>
              <a:t> and Narita Airport were selected.</a:t>
            </a:r>
          </a:p>
          <a:p>
            <a:pPr lvl="1"/>
            <a:r>
              <a:rPr lang="en-US" altLang="ja-JP" sz="2000" dirty="0" err="1" smtClean="0"/>
              <a:t>Haneda</a:t>
            </a:r>
            <a:r>
              <a:rPr lang="en-US" altLang="ja-JP" sz="2000" dirty="0" smtClean="0"/>
              <a:t> 	61million passengers/Year</a:t>
            </a:r>
          </a:p>
          <a:p>
            <a:pPr lvl="1"/>
            <a:r>
              <a:rPr lang="en-US" altLang="ja-JP" sz="2000" dirty="0" smtClean="0"/>
              <a:t>Narita	30million passengers/Year	</a:t>
            </a:r>
            <a:endParaRPr lang="de-DE" altLang="ja-JP" sz="2000" dirty="0"/>
          </a:p>
          <a:p>
            <a:endParaRPr lang="en-US" altLang="ja-JP" sz="2400" dirty="0" smtClean="0"/>
          </a:p>
        </p:txBody>
      </p:sp>
      <p:sp>
        <p:nvSpPr>
          <p:cNvPr id="8" name="テキスト ボックス 7"/>
          <p:cNvSpPr txBox="1"/>
          <p:nvPr/>
        </p:nvSpPr>
        <p:spPr>
          <a:xfrm>
            <a:off x="1331640" y="6165304"/>
            <a:ext cx="2271776" cy="338554"/>
          </a:xfrm>
          <a:prstGeom prst="rect">
            <a:avLst/>
          </a:prstGeom>
          <a:noFill/>
        </p:spPr>
        <p:txBody>
          <a:bodyPr wrap="none" rtlCol="0">
            <a:spAutoFit/>
          </a:bodyPr>
          <a:lstStyle/>
          <a:p>
            <a:r>
              <a:rPr kumimoji="1" lang="en-US" altLang="ja-JP" sz="1600" dirty="0" err="1" smtClean="0"/>
              <a:t>Haneda</a:t>
            </a:r>
            <a:r>
              <a:rPr kumimoji="1" lang="en-US" altLang="ja-JP" sz="1600" dirty="0" smtClean="0"/>
              <a:t> Departure Lobby</a:t>
            </a:r>
            <a:endParaRPr kumimoji="1" lang="ja-JP" altLang="en-US" sz="1600" dirty="0"/>
          </a:p>
        </p:txBody>
      </p:sp>
      <p:sp>
        <p:nvSpPr>
          <p:cNvPr id="11" name="テキスト ボックス 10"/>
          <p:cNvSpPr txBox="1"/>
          <p:nvPr/>
        </p:nvSpPr>
        <p:spPr>
          <a:xfrm>
            <a:off x="5652120" y="6165304"/>
            <a:ext cx="2159566" cy="338554"/>
          </a:xfrm>
          <a:prstGeom prst="rect">
            <a:avLst/>
          </a:prstGeom>
          <a:noFill/>
        </p:spPr>
        <p:txBody>
          <a:bodyPr wrap="none" rtlCol="0">
            <a:spAutoFit/>
          </a:bodyPr>
          <a:lstStyle/>
          <a:p>
            <a:r>
              <a:rPr kumimoji="1" lang="en-US" altLang="ja-JP" sz="1600" dirty="0" smtClean="0"/>
              <a:t>Narita Departure Lobby</a:t>
            </a:r>
            <a:endParaRPr kumimoji="1" lang="ja-JP" altLang="en-US" sz="1600" dirty="0"/>
          </a:p>
        </p:txBody>
      </p:sp>
      <p:pic>
        <p:nvPicPr>
          <p:cNvPr id="13" name="図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5800" y="3522287"/>
            <a:ext cx="3600000" cy="2715025"/>
          </a:xfrm>
          <a:prstGeom prst="rect">
            <a:avLst/>
          </a:prstGeom>
        </p:spPr>
      </p:pic>
      <p:pic>
        <p:nvPicPr>
          <p:cNvPr id="12" name="Picture 4"/>
          <p:cNvPicPr>
            <a:picLocks noChangeAspect="1" noChangeArrowheads="1"/>
          </p:cNvPicPr>
          <p:nvPr/>
        </p:nvPicPr>
        <p:blipFill>
          <a:blip r:embed="rId3" cstate="print"/>
          <a:srcRect/>
          <a:stretch>
            <a:fillRect/>
          </a:stretch>
        </p:blipFill>
        <p:spPr bwMode="auto">
          <a:xfrm>
            <a:off x="5018692" y="3501008"/>
            <a:ext cx="3369732" cy="2700000"/>
          </a:xfrm>
          <a:prstGeom prst="rect">
            <a:avLst/>
          </a:prstGeom>
          <a:noFill/>
          <a:ln w="12700">
            <a:noFill/>
            <a:miter lim="800000"/>
            <a:headEnd type="none" w="sm" len="sm"/>
            <a:tailEnd type="none" w="sm" len="sm"/>
          </a:ln>
        </p:spPr>
      </p:pic>
    </p:spTree>
    <p:extLst>
      <p:ext uri="{BB962C8B-B14F-4D97-AF65-F5344CB8AC3E}">
        <p14:creationId xmlns:p14="http://schemas.microsoft.com/office/powerpoint/2010/main" xmlns="" val="2821896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Measurement results at Airport</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July, 2011</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a:xfrm>
            <a:off x="4306887" y="6475413"/>
            <a:ext cx="530225" cy="182562"/>
          </a:xfrm>
        </p:spPr>
        <p:txBody>
          <a:bodyPr/>
          <a:lstStyle/>
          <a:p>
            <a:r>
              <a:rPr lang="en-US" altLang="ja-JP" dirty="0" smtClean="0"/>
              <a:t>Slide </a:t>
            </a:r>
            <a:fld id="{BE0D8266-E8A8-461E-BA32-5E348F6B5E45}" type="slidenum">
              <a:rPr lang="en-US" altLang="ja-JP" smtClean="0"/>
              <a:pPr/>
              <a:t>5</a:t>
            </a:fld>
            <a:endParaRPr lang="en-US" altLang="ja-JP" dirty="0"/>
          </a:p>
        </p:txBody>
      </p:sp>
      <p:pic>
        <p:nvPicPr>
          <p:cNvPr id="7" name="図 6"/>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357296" y="3573218"/>
            <a:ext cx="3960000" cy="2429963"/>
          </a:xfrm>
          <a:prstGeom prst="rect">
            <a:avLst/>
          </a:prstGeom>
        </p:spPr>
      </p:pic>
      <p:sp>
        <p:nvSpPr>
          <p:cNvPr id="8" name="テキスト ボックス 7"/>
          <p:cNvSpPr txBox="1"/>
          <p:nvPr/>
        </p:nvSpPr>
        <p:spPr>
          <a:xfrm>
            <a:off x="-108520" y="3596874"/>
            <a:ext cx="593432" cy="307777"/>
          </a:xfrm>
          <a:prstGeom prst="rect">
            <a:avLst/>
          </a:prstGeom>
          <a:noFill/>
        </p:spPr>
        <p:txBody>
          <a:bodyPr wrap="none" rtlCol="0">
            <a:spAutoFit/>
          </a:bodyPr>
          <a:lstStyle/>
          <a:p>
            <a:r>
              <a:rPr kumimoji="1" lang="en-US" altLang="ja-JP" sz="1400" dirty="0" smtClean="0"/>
              <a:t>10:00</a:t>
            </a:r>
            <a:endParaRPr kumimoji="1" lang="ja-JP" altLang="en-US" sz="1400" dirty="0"/>
          </a:p>
        </p:txBody>
      </p:sp>
      <p:sp>
        <p:nvSpPr>
          <p:cNvPr id="10" name="テキスト ボックス 9"/>
          <p:cNvSpPr txBox="1"/>
          <p:nvPr/>
        </p:nvSpPr>
        <p:spPr>
          <a:xfrm>
            <a:off x="-108520" y="5632843"/>
            <a:ext cx="593432" cy="307777"/>
          </a:xfrm>
          <a:prstGeom prst="rect">
            <a:avLst/>
          </a:prstGeom>
          <a:noFill/>
        </p:spPr>
        <p:txBody>
          <a:bodyPr wrap="none" rtlCol="0">
            <a:spAutoFit/>
          </a:bodyPr>
          <a:lstStyle/>
          <a:p>
            <a:r>
              <a:rPr kumimoji="1" lang="en-US" altLang="ja-JP" sz="1400" dirty="0" smtClean="0"/>
              <a:t>10:15</a:t>
            </a:r>
            <a:endParaRPr kumimoji="1" lang="ja-JP" altLang="en-US" sz="1400" dirty="0"/>
          </a:p>
        </p:txBody>
      </p:sp>
      <p:sp>
        <p:nvSpPr>
          <p:cNvPr id="11" name="テキスト ボックス 10"/>
          <p:cNvSpPr txBox="1"/>
          <p:nvPr/>
        </p:nvSpPr>
        <p:spPr>
          <a:xfrm>
            <a:off x="213040" y="5929535"/>
            <a:ext cx="748923" cy="307777"/>
          </a:xfrm>
          <a:prstGeom prst="rect">
            <a:avLst/>
          </a:prstGeom>
          <a:noFill/>
        </p:spPr>
        <p:txBody>
          <a:bodyPr wrap="none" rtlCol="0">
            <a:spAutoFit/>
          </a:bodyPr>
          <a:lstStyle/>
          <a:p>
            <a:r>
              <a:rPr kumimoji="1" lang="en-US" altLang="ja-JP" sz="1400" dirty="0" smtClean="0"/>
              <a:t>2.4GHz</a:t>
            </a:r>
            <a:endParaRPr kumimoji="1" lang="ja-JP" altLang="en-US" sz="1400" dirty="0"/>
          </a:p>
        </p:txBody>
      </p:sp>
      <p:sp>
        <p:nvSpPr>
          <p:cNvPr id="12" name="テキスト ボックス 11"/>
          <p:cNvSpPr txBox="1"/>
          <p:nvPr/>
        </p:nvSpPr>
        <p:spPr>
          <a:xfrm>
            <a:off x="3840445" y="5929535"/>
            <a:ext cx="748923" cy="307777"/>
          </a:xfrm>
          <a:prstGeom prst="rect">
            <a:avLst/>
          </a:prstGeom>
          <a:noFill/>
        </p:spPr>
        <p:txBody>
          <a:bodyPr wrap="none" rtlCol="0">
            <a:spAutoFit/>
          </a:bodyPr>
          <a:lstStyle/>
          <a:p>
            <a:r>
              <a:rPr kumimoji="1" lang="en-US" altLang="ja-JP" sz="1400" dirty="0" smtClean="0"/>
              <a:t>2.5GHz</a:t>
            </a:r>
            <a:endParaRPr kumimoji="1" lang="ja-JP" altLang="en-US" sz="1400" dirty="0"/>
          </a:p>
        </p:txBody>
      </p:sp>
      <p:sp>
        <p:nvSpPr>
          <p:cNvPr id="13" name="テキスト ボックス 12"/>
          <p:cNvSpPr txBox="1"/>
          <p:nvPr/>
        </p:nvSpPr>
        <p:spPr>
          <a:xfrm>
            <a:off x="1969975" y="5929535"/>
            <a:ext cx="942887" cy="307777"/>
          </a:xfrm>
          <a:prstGeom prst="rect">
            <a:avLst/>
          </a:prstGeom>
          <a:noFill/>
        </p:spPr>
        <p:txBody>
          <a:bodyPr wrap="none" rtlCol="0">
            <a:spAutoFit/>
          </a:bodyPr>
          <a:lstStyle/>
          <a:p>
            <a:r>
              <a:rPr kumimoji="1" lang="en-US" altLang="ja-JP" sz="1400" dirty="0" smtClean="0"/>
              <a:t>Frequency</a:t>
            </a:r>
            <a:endParaRPr kumimoji="1" lang="ja-JP" altLang="en-US" sz="1400" dirty="0"/>
          </a:p>
        </p:txBody>
      </p:sp>
      <p:sp>
        <p:nvSpPr>
          <p:cNvPr id="14" name="テキスト ボックス 13"/>
          <p:cNvSpPr txBox="1"/>
          <p:nvPr/>
        </p:nvSpPr>
        <p:spPr>
          <a:xfrm rot="16200000" flipH="1">
            <a:off x="52678" y="4487991"/>
            <a:ext cx="556691" cy="307777"/>
          </a:xfrm>
          <a:prstGeom prst="rect">
            <a:avLst/>
          </a:prstGeom>
          <a:noFill/>
        </p:spPr>
        <p:txBody>
          <a:bodyPr wrap="none" rtlCol="0">
            <a:spAutoFit/>
          </a:bodyPr>
          <a:lstStyle/>
          <a:p>
            <a:r>
              <a:rPr kumimoji="1" lang="en-US" altLang="ja-JP" sz="1400" dirty="0" smtClean="0"/>
              <a:t>Time</a:t>
            </a:r>
            <a:endParaRPr kumimoji="1" lang="ja-JP" altLang="en-US" sz="1400" dirty="0"/>
          </a:p>
        </p:txBody>
      </p:sp>
      <p:sp>
        <p:nvSpPr>
          <p:cNvPr id="21" name="コンテンツ プレースホルダー 2"/>
          <p:cNvSpPr txBox="1">
            <a:spLocks/>
          </p:cNvSpPr>
          <p:nvPr/>
        </p:nvSpPr>
        <p:spPr>
          <a:xfrm>
            <a:off x="685800" y="1981200"/>
            <a:ext cx="7772400" cy="1231776"/>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dirty="0" smtClean="0"/>
              <a:t>Number of AP and STA counted in 15 minutes</a:t>
            </a:r>
          </a:p>
          <a:p>
            <a:pPr lvl="1"/>
            <a:r>
              <a:rPr lang="en-US" altLang="ja-JP" sz="2000" dirty="0" smtClean="0"/>
              <a:t>In </a:t>
            </a:r>
            <a:r>
              <a:rPr lang="en-US" altLang="ja-JP" sz="2000" dirty="0" err="1" smtClean="0"/>
              <a:t>Haneda</a:t>
            </a:r>
            <a:r>
              <a:rPr lang="en-US" altLang="ja-JP" sz="2000" dirty="0" smtClean="0"/>
              <a:t>, 150 AP’s and 220 STA’s</a:t>
            </a:r>
          </a:p>
          <a:p>
            <a:pPr lvl="1"/>
            <a:r>
              <a:rPr lang="en-US" altLang="ja-JP" sz="2000" dirty="0" smtClean="0"/>
              <a:t>In Narita 50 AP’s and 400 STA’s </a:t>
            </a:r>
          </a:p>
        </p:txBody>
      </p:sp>
      <p:pic>
        <p:nvPicPr>
          <p:cNvPr id="22" name="図 2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04936" y="3589622"/>
            <a:ext cx="3960000" cy="2363969"/>
          </a:xfrm>
          <a:prstGeom prst="rect">
            <a:avLst/>
          </a:prstGeom>
        </p:spPr>
      </p:pic>
      <p:sp>
        <p:nvSpPr>
          <p:cNvPr id="23" name="テキスト ボックス 22"/>
          <p:cNvSpPr txBox="1"/>
          <p:nvPr/>
        </p:nvSpPr>
        <p:spPr>
          <a:xfrm>
            <a:off x="4453781" y="3564356"/>
            <a:ext cx="593432" cy="307777"/>
          </a:xfrm>
          <a:prstGeom prst="rect">
            <a:avLst/>
          </a:prstGeom>
          <a:noFill/>
        </p:spPr>
        <p:txBody>
          <a:bodyPr wrap="none" rtlCol="0">
            <a:spAutoFit/>
          </a:bodyPr>
          <a:lstStyle/>
          <a:p>
            <a:r>
              <a:rPr kumimoji="1" lang="en-US" altLang="ja-JP" sz="1400" dirty="0" smtClean="0"/>
              <a:t>16:00</a:t>
            </a:r>
            <a:endParaRPr kumimoji="1" lang="ja-JP" altLang="en-US" sz="1400" dirty="0"/>
          </a:p>
        </p:txBody>
      </p:sp>
      <p:sp>
        <p:nvSpPr>
          <p:cNvPr id="24" name="テキスト ボックス 23"/>
          <p:cNvSpPr txBox="1"/>
          <p:nvPr/>
        </p:nvSpPr>
        <p:spPr>
          <a:xfrm>
            <a:off x="4399141" y="5693965"/>
            <a:ext cx="593432" cy="307777"/>
          </a:xfrm>
          <a:prstGeom prst="rect">
            <a:avLst/>
          </a:prstGeom>
          <a:noFill/>
        </p:spPr>
        <p:txBody>
          <a:bodyPr wrap="none" rtlCol="0">
            <a:spAutoFit/>
          </a:bodyPr>
          <a:lstStyle/>
          <a:p>
            <a:r>
              <a:rPr kumimoji="1" lang="en-US" altLang="ja-JP" sz="1400" dirty="0" smtClean="0"/>
              <a:t>16:15</a:t>
            </a:r>
            <a:endParaRPr kumimoji="1" lang="ja-JP" altLang="en-US" sz="1400" dirty="0"/>
          </a:p>
        </p:txBody>
      </p:sp>
      <p:sp>
        <p:nvSpPr>
          <p:cNvPr id="25" name="テキスト ボックス 24"/>
          <p:cNvSpPr txBox="1"/>
          <p:nvPr/>
        </p:nvSpPr>
        <p:spPr>
          <a:xfrm>
            <a:off x="4730338" y="5929535"/>
            <a:ext cx="748923" cy="307777"/>
          </a:xfrm>
          <a:prstGeom prst="rect">
            <a:avLst/>
          </a:prstGeom>
          <a:noFill/>
        </p:spPr>
        <p:txBody>
          <a:bodyPr wrap="none" rtlCol="0">
            <a:spAutoFit/>
          </a:bodyPr>
          <a:lstStyle/>
          <a:p>
            <a:r>
              <a:rPr kumimoji="1" lang="en-US" altLang="ja-JP" sz="1400" dirty="0" smtClean="0"/>
              <a:t>2.4GHz</a:t>
            </a:r>
            <a:endParaRPr kumimoji="1" lang="ja-JP" altLang="en-US" sz="1400" dirty="0"/>
          </a:p>
        </p:txBody>
      </p:sp>
      <p:sp>
        <p:nvSpPr>
          <p:cNvPr id="26" name="テキスト ボックス 25"/>
          <p:cNvSpPr txBox="1"/>
          <p:nvPr/>
        </p:nvSpPr>
        <p:spPr>
          <a:xfrm>
            <a:off x="8431589" y="5929535"/>
            <a:ext cx="748923" cy="307777"/>
          </a:xfrm>
          <a:prstGeom prst="rect">
            <a:avLst/>
          </a:prstGeom>
          <a:noFill/>
        </p:spPr>
        <p:txBody>
          <a:bodyPr wrap="none" rtlCol="0">
            <a:spAutoFit/>
          </a:bodyPr>
          <a:lstStyle/>
          <a:p>
            <a:r>
              <a:rPr kumimoji="1" lang="en-US" altLang="ja-JP" sz="1400" dirty="0" smtClean="0"/>
              <a:t>2.5GHz</a:t>
            </a:r>
            <a:endParaRPr kumimoji="1" lang="ja-JP" altLang="en-US" sz="1400" dirty="0"/>
          </a:p>
        </p:txBody>
      </p:sp>
      <p:sp>
        <p:nvSpPr>
          <p:cNvPr id="27" name="テキスト ボックス 26"/>
          <p:cNvSpPr txBox="1"/>
          <p:nvPr/>
        </p:nvSpPr>
        <p:spPr>
          <a:xfrm>
            <a:off x="6419134" y="5929535"/>
            <a:ext cx="942887" cy="307777"/>
          </a:xfrm>
          <a:prstGeom prst="rect">
            <a:avLst/>
          </a:prstGeom>
          <a:noFill/>
        </p:spPr>
        <p:txBody>
          <a:bodyPr wrap="none" rtlCol="0">
            <a:spAutoFit/>
          </a:bodyPr>
          <a:lstStyle/>
          <a:p>
            <a:r>
              <a:rPr kumimoji="1" lang="en-US" altLang="ja-JP" sz="1400" dirty="0" smtClean="0"/>
              <a:t>Frequency</a:t>
            </a:r>
            <a:endParaRPr kumimoji="1" lang="ja-JP" altLang="en-US" sz="1400" dirty="0"/>
          </a:p>
        </p:txBody>
      </p:sp>
      <p:sp>
        <p:nvSpPr>
          <p:cNvPr id="28" name="テキスト ボックス 27"/>
          <p:cNvSpPr txBox="1"/>
          <p:nvPr/>
        </p:nvSpPr>
        <p:spPr>
          <a:xfrm rot="16200000" flipH="1">
            <a:off x="4571814" y="4596146"/>
            <a:ext cx="556691" cy="307777"/>
          </a:xfrm>
          <a:prstGeom prst="rect">
            <a:avLst/>
          </a:prstGeom>
          <a:noFill/>
        </p:spPr>
        <p:txBody>
          <a:bodyPr wrap="none" rtlCol="0">
            <a:spAutoFit/>
          </a:bodyPr>
          <a:lstStyle/>
          <a:p>
            <a:r>
              <a:rPr kumimoji="1" lang="en-US" altLang="ja-JP" sz="1400" dirty="0" smtClean="0"/>
              <a:t>Time</a:t>
            </a:r>
            <a:endParaRPr kumimoji="1" lang="ja-JP" altLang="en-US" sz="1400" dirty="0"/>
          </a:p>
        </p:txBody>
      </p:sp>
      <p:cxnSp>
        <p:nvCxnSpPr>
          <p:cNvPr id="29" name="直線コネクタ 28"/>
          <p:cNvCxnSpPr/>
          <p:nvPr/>
        </p:nvCxnSpPr>
        <p:spPr bwMode="auto">
          <a:xfrm flipV="1">
            <a:off x="8567568" y="3517609"/>
            <a:ext cx="0" cy="14953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 name="直線コネクタ 29"/>
          <p:cNvCxnSpPr/>
          <p:nvPr/>
        </p:nvCxnSpPr>
        <p:spPr bwMode="auto">
          <a:xfrm flipV="1">
            <a:off x="5139027" y="3517609"/>
            <a:ext cx="0" cy="14953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1" name="テキスト ボックス 30"/>
          <p:cNvSpPr txBox="1"/>
          <p:nvPr/>
        </p:nvSpPr>
        <p:spPr>
          <a:xfrm>
            <a:off x="4696940" y="3276324"/>
            <a:ext cx="856068" cy="307777"/>
          </a:xfrm>
          <a:prstGeom prst="rect">
            <a:avLst/>
          </a:prstGeom>
          <a:noFill/>
        </p:spPr>
        <p:txBody>
          <a:bodyPr wrap="none" rtlCol="0">
            <a:spAutoFit/>
          </a:bodyPr>
          <a:lstStyle/>
          <a:p>
            <a:r>
              <a:rPr kumimoji="1" lang="en-US" altLang="ja-JP" sz="1400" dirty="0" smtClean="0"/>
              <a:t>-114dBm</a:t>
            </a:r>
            <a:endParaRPr kumimoji="1" lang="ja-JP" altLang="en-US" sz="1400" dirty="0"/>
          </a:p>
        </p:txBody>
      </p:sp>
      <p:sp>
        <p:nvSpPr>
          <p:cNvPr id="32" name="テキスト ボックス 31"/>
          <p:cNvSpPr txBox="1"/>
          <p:nvPr/>
        </p:nvSpPr>
        <p:spPr>
          <a:xfrm>
            <a:off x="8172400" y="3276324"/>
            <a:ext cx="772969" cy="307777"/>
          </a:xfrm>
          <a:prstGeom prst="rect">
            <a:avLst/>
          </a:prstGeom>
          <a:noFill/>
        </p:spPr>
        <p:txBody>
          <a:bodyPr wrap="none" rtlCol="0">
            <a:spAutoFit/>
          </a:bodyPr>
          <a:lstStyle/>
          <a:p>
            <a:r>
              <a:rPr kumimoji="1" lang="en-US" altLang="ja-JP" sz="1400" dirty="0" smtClean="0"/>
              <a:t>-34dBm</a:t>
            </a:r>
            <a:endParaRPr kumimoji="1" lang="ja-JP" altLang="en-US" sz="1400" dirty="0"/>
          </a:p>
        </p:txBody>
      </p:sp>
      <p:sp>
        <p:nvSpPr>
          <p:cNvPr id="33" name="テキスト ボックス 32"/>
          <p:cNvSpPr txBox="1"/>
          <p:nvPr/>
        </p:nvSpPr>
        <p:spPr>
          <a:xfrm>
            <a:off x="6417104" y="3276324"/>
            <a:ext cx="1266693" cy="307777"/>
          </a:xfrm>
          <a:prstGeom prst="rect">
            <a:avLst/>
          </a:prstGeom>
          <a:noFill/>
        </p:spPr>
        <p:txBody>
          <a:bodyPr wrap="none" rtlCol="0">
            <a:spAutoFit/>
          </a:bodyPr>
          <a:lstStyle/>
          <a:p>
            <a:r>
              <a:rPr kumimoji="1" lang="en-US" altLang="ja-JP" sz="1400" dirty="0" smtClean="0"/>
              <a:t>Signal strength</a:t>
            </a:r>
            <a:endParaRPr kumimoji="1" lang="ja-JP" altLang="en-US" sz="1400" dirty="0"/>
          </a:p>
        </p:txBody>
      </p:sp>
      <p:cxnSp>
        <p:nvCxnSpPr>
          <p:cNvPr id="34" name="直線コネクタ 33"/>
          <p:cNvCxnSpPr/>
          <p:nvPr/>
        </p:nvCxnSpPr>
        <p:spPr bwMode="auto">
          <a:xfrm flipV="1">
            <a:off x="3995936" y="3517609"/>
            <a:ext cx="0" cy="14953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5" name="直線コネクタ 34"/>
          <p:cNvCxnSpPr/>
          <p:nvPr/>
        </p:nvCxnSpPr>
        <p:spPr bwMode="auto">
          <a:xfrm flipV="1">
            <a:off x="629627" y="3517609"/>
            <a:ext cx="0" cy="14953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6" name="テキスト ボックス 35"/>
          <p:cNvSpPr txBox="1"/>
          <p:nvPr/>
        </p:nvSpPr>
        <p:spPr>
          <a:xfrm>
            <a:off x="187540" y="3276324"/>
            <a:ext cx="856068" cy="307777"/>
          </a:xfrm>
          <a:prstGeom prst="rect">
            <a:avLst/>
          </a:prstGeom>
          <a:noFill/>
        </p:spPr>
        <p:txBody>
          <a:bodyPr wrap="none" rtlCol="0">
            <a:spAutoFit/>
          </a:bodyPr>
          <a:lstStyle/>
          <a:p>
            <a:r>
              <a:rPr kumimoji="1" lang="en-US" altLang="ja-JP" sz="1400" dirty="0" smtClean="0"/>
              <a:t>-114dBm</a:t>
            </a:r>
            <a:endParaRPr kumimoji="1" lang="ja-JP" altLang="en-US" sz="1400" dirty="0"/>
          </a:p>
        </p:txBody>
      </p:sp>
      <p:sp>
        <p:nvSpPr>
          <p:cNvPr id="37" name="テキスト ボックス 36"/>
          <p:cNvSpPr txBox="1"/>
          <p:nvPr/>
        </p:nvSpPr>
        <p:spPr>
          <a:xfrm>
            <a:off x="3635896" y="3276324"/>
            <a:ext cx="772969" cy="307777"/>
          </a:xfrm>
          <a:prstGeom prst="rect">
            <a:avLst/>
          </a:prstGeom>
          <a:noFill/>
        </p:spPr>
        <p:txBody>
          <a:bodyPr wrap="none" rtlCol="0">
            <a:spAutoFit/>
          </a:bodyPr>
          <a:lstStyle/>
          <a:p>
            <a:r>
              <a:rPr kumimoji="1" lang="en-US" altLang="ja-JP" sz="1400" dirty="0" smtClean="0"/>
              <a:t>-34dBm</a:t>
            </a:r>
            <a:endParaRPr kumimoji="1" lang="ja-JP" altLang="en-US" sz="1400" dirty="0"/>
          </a:p>
        </p:txBody>
      </p:sp>
      <p:sp>
        <p:nvSpPr>
          <p:cNvPr id="38" name="テキスト ボックス 37"/>
          <p:cNvSpPr txBox="1"/>
          <p:nvPr/>
        </p:nvSpPr>
        <p:spPr>
          <a:xfrm>
            <a:off x="1770693" y="3276324"/>
            <a:ext cx="1266693" cy="307777"/>
          </a:xfrm>
          <a:prstGeom prst="rect">
            <a:avLst/>
          </a:prstGeom>
          <a:noFill/>
        </p:spPr>
        <p:txBody>
          <a:bodyPr wrap="none" rtlCol="0">
            <a:spAutoFit/>
          </a:bodyPr>
          <a:lstStyle/>
          <a:p>
            <a:r>
              <a:rPr kumimoji="1" lang="en-US" altLang="ja-JP" sz="1400" dirty="0" smtClean="0"/>
              <a:t>Signal strength</a:t>
            </a:r>
            <a:endParaRPr kumimoji="1" lang="ja-JP" altLang="en-US" sz="1400" dirty="0"/>
          </a:p>
        </p:txBody>
      </p:sp>
      <p:sp>
        <p:nvSpPr>
          <p:cNvPr id="39" name="テキスト ボックス 38"/>
          <p:cNvSpPr txBox="1"/>
          <p:nvPr/>
        </p:nvSpPr>
        <p:spPr>
          <a:xfrm>
            <a:off x="1331640" y="6165304"/>
            <a:ext cx="2271776" cy="338554"/>
          </a:xfrm>
          <a:prstGeom prst="rect">
            <a:avLst/>
          </a:prstGeom>
          <a:noFill/>
        </p:spPr>
        <p:txBody>
          <a:bodyPr wrap="none" rtlCol="0">
            <a:spAutoFit/>
          </a:bodyPr>
          <a:lstStyle/>
          <a:p>
            <a:r>
              <a:rPr kumimoji="1" lang="en-US" altLang="ja-JP" sz="1600" dirty="0" err="1" smtClean="0"/>
              <a:t>Haneda</a:t>
            </a:r>
            <a:r>
              <a:rPr kumimoji="1" lang="en-US" altLang="ja-JP" sz="1600" dirty="0" smtClean="0"/>
              <a:t> Departure Lobby</a:t>
            </a:r>
            <a:endParaRPr kumimoji="1" lang="ja-JP" altLang="en-US" sz="1600" dirty="0"/>
          </a:p>
        </p:txBody>
      </p:sp>
      <p:sp>
        <p:nvSpPr>
          <p:cNvPr id="40" name="テキスト ボックス 39"/>
          <p:cNvSpPr txBox="1"/>
          <p:nvPr/>
        </p:nvSpPr>
        <p:spPr>
          <a:xfrm>
            <a:off x="5652120" y="6165304"/>
            <a:ext cx="2159566" cy="338554"/>
          </a:xfrm>
          <a:prstGeom prst="rect">
            <a:avLst/>
          </a:prstGeom>
          <a:noFill/>
        </p:spPr>
        <p:txBody>
          <a:bodyPr wrap="none" rtlCol="0">
            <a:spAutoFit/>
          </a:bodyPr>
          <a:lstStyle/>
          <a:p>
            <a:r>
              <a:rPr kumimoji="1" lang="en-US" altLang="ja-JP" sz="1600" dirty="0" smtClean="0"/>
              <a:t>Narita Departure Lobby</a:t>
            </a:r>
            <a:endParaRPr kumimoji="1" lang="ja-JP" altLang="en-US" sz="1600" dirty="0"/>
          </a:p>
        </p:txBody>
      </p:sp>
    </p:spTree>
    <p:extLst>
      <p:ext uri="{BB962C8B-B14F-4D97-AF65-F5344CB8AC3E}">
        <p14:creationId xmlns:p14="http://schemas.microsoft.com/office/powerpoint/2010/main" xmlns="" val="685174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Measurement results at Airport lounge </a:t>
            </a:r>
            <a:endParaRPr kumimoji="1" lang="ja-JP" altLang="en-US" dirty="0"/>
          </a:p>
        </p:txBody>
      </p:sp>
      <p:sp>
        <p:nvSpPr>
          <p:cNvPr id="3" name="日付プレースホルダ 2"/>
          <p:cNvSpPr>
            <a:spLocks noGrp="1"/>
          </p:cNvSpPr>
          <p:nvPr>
            <p:ph type="dt" sz="half" idx="10"/>
          </p:nvPr>
        </p:nvSpPr>
        <p:spPr/>
        <p:txBody>
          <a:bodyPr/>
          <a:lstStyle/>
          <a:p>
            <a:r>
              <a:rPr lang="en-US" altLang="ja-JP" smtClean="0"/>
              <a:t>July, 2011</a:t>
            </a:r>
            <a:endParaRPr lang="en-US" altLang="ja-JP"/>
          </a:p>
        </p:txBody>
      </p:sp>
      <p:sp>
        <p:nvSpPr>
          <p:cNvPr id="4" name="フッター プレースホルダ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 4"/>
          <p:cNvSpPr>
            <a:spLocks noGrp="1"/>
          </p:cNvSpPr>
          <p:nvPr>
            <p:ph type="sldNum" sz="quarter" idx="12"/>
          </p:nvPr>
        </p:nvSpPr>
        <p:spPr/>
        <p:txBody>
          <a:bodyPr/>
          <a:lstStyle/>
          <a:p>
            <a:r>
              <a:rPr lang="en-US" altLang="ja-JP" smtClean="0"/>
              <a:t>Slide </a:t>
            </a:r>
            <a:fld id="{306E3A46-1E02-4C34-B1F0-51E704865DC9}" type="slidenum">
              <a:rPr lang="en-US" altLang="ja-JP" smtClean="0"/>
              <a:pPr/>
              <a:t>6</a:t>
            </a:fld>
            <a:endParaRPr lang="en-US" altLang="ja-JP"/>
          </a:p>
        </p:txBody>
      </p:sp>
      <p:sp>
        <p:nvSpPr>
          <p:cNvPr id="6" name="コンテンツ プレースホルダー 2"/>
          <p:cNvSpPr txBox="1">
            <a:spLocks/>
          </p:cNvSpPr>
          <p:nvPr/>
        </p:nvSpPr>
        <p:spPr>
          <a:xfrm>
            <a:off x="685800" y="1981200"/>
            <a:ext cx="7772400" cy="1231776"/>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dirty="0" smtClean="0"/>
              <a:t>Lounge at boarding area was measured.</a:t>
            </a:r>
          </a:p>
          <a:p>
            <a:pPr lvl="1"/>
            <a:r>
              <a:rPr lang="en-US" altLang="ja-JP" sz="2000" dirty="0" smtClean="0"/>
              <a:t>21 AP’s were counted</a:t>
            </a:r>
          </a:p>
          <a:p>
            <a:pPr lvl="1"/>
            <a:r>
              <a:rPr lang="en-US" altLang="ja-JP" sz="2000" dirty="0" smtClean="0"/>
              <a:t>CH 1, 2, 4, 6, 9,10, 11</a:t>
            </a:r>
          </a:p>
          <a:p>
            <a:pPr lvl="1"/>
            <a:endParaRPr lang="en-US" altLang="ja-JP" sz="2000" dirty="0" smtClean="0"/>
          </a:p>
        </p:txBody>
      </p:sp>
      <p:pic>
        <p:nvPicPr>
          <p:cNvPr id="17410" name="Picture 2"/>
          <p:cNvPicPr>
            <a:picLocks noChangeAspect="1" noChangeArrowheads="1"/>
          </p:cNvPicPr>
          <p:nvPr/>
        </p:nvPicPr>
        <p:blipFill>
          <a:blip r:embed="rId2" cstate="print"/>
          <a:srcRect l="3564" b="2558"/>
          <a:stretch>
            <a:fillRect/>
          </a:stretch>
        </p:blipFill>
        <p:spPr bwMode="auto">
          <a:xfrm>
            <a:off x="5038774" y="3744035"/>
            <a:ext cx="3988721" cy="2011810"/>
          </a:xfrm>
          <a:prstGeom prst="rect">
            <a:avLst/>
          </a:prstGeom>
          <a:noFill/>
          <a:ln w="9525">
            <a:noFill/>
            <a:miter lim="800000"/>
            <a:headEnd/>
            <a:tailEnd/>
          </a:ln>
        </p:spPr>
      </p:pic>
      <p:cxnSp>
        <p:nvCxnSpPr>
          <p:cNvPr id="9" name="直線コネクタ 8"/>
          <p:cNvCxnSpPr/>
          <p:nvPr/>
        </p:nvCxnSpPr>
        <p:spPr bwMode="auto">
          <a:xfrm>
            <a:off x="4719750" y="3789040"/>
            <a:ext cx="3125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 name="直線コネクタ 9"/>
          <p:cNvCxnSpPr/>
          <p:nvPr/>
        </p:nvCxnSpPr>
        <p:spPr bwMode="auto">
          <a:xfrm>
            <a:off x="4719750" y="5716210"/>
            <a:ext cx="3125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 name="直線矢印コネクタ 10"/>
          <p:cNvCxnSpPr/>
          <p:nvPr/>
        </p:nvCxnSpPr>
        <p:spPr bwMode="auto">
          <a:xfrm rot="5400000">
            <a:off x="3912422" y="4752625"/>
            <a:ext cx="1927171" cy="1149"/>
          </a:xfrm>
          <a:prstGeom prst="straightConnector1">
            <a:avLst/>
          </a:prstGeom>
          <a:solidFill>
            <a:schemeClr val="accent1"/>
          </a:solidFill>
          <a:ln w="12700"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2" name="テキスト ボックス 11"/>
          <p:cNvSpPr txBox="1"/>
          <p:nvPr/>
        </p:nvSpPr>
        <p:spPr>
          <a:xfrm rot="16200000">
            <a:off x="4431311" y="4553332"/>
            <a:ext cx="509254" cy="244886"/>
          </a:xfrm>
          <a:prstGeom prst="rect">
            <a:avLst/>
          </a:prstGeom>
          <a:noFill/>
        </p:spPr>
        <p:txBody>
          <a:bodyPr wrap="none" rtlCol="0">
            <a:spAutoFit/>
          </a:bodyPr>
          <a:lstStyle/>
          <a:p>
            <a:r>
              <a:rPr kumimoji="1" lang="en-US" altLang="ja-JP" sz="1600" dirty="0" smtClean="0"/>
              <a:t>30 sec</a:t>
            </a:r>
            <a:endParaRPr kumimoji="1" lang="ja-JP" altLang="en-US" sz="1600" dirty="0"/>
          </a:p>
        </p:txBody>
      </p:sp>
      <p:sp>
        <p:nvSpPr>
          <p:cNvPr id="13" name="テキスト ボックス 12"/>
          <p:cNvSpPr txBox="1"/>
          <p:nvPr/>
        </p:nvSpPr>
        <p:spPr>
          <a:xfrm>
            <a:off x="4790037" y="5762770"/>
            <a:ext cx="541719" cy="222625"/>
          </a:xfrm>
          <a:prstGeom prst="rect">
            <a:avLst/>
          </a:prstGeom>
          <a:noFill/>
        </p:spPr>
        <p:txBody>
          <a:bodyPr wrap="none" rtlCol="0">
            <a:spAutoFit/>
          </a:bodyPr>
          <a:lstStyle/>
          <a:p>
            <a:r>
              <a:rPr kumimoji="1" lang="en-US" altLang="ja-JP" sz="1400" dirty="0" smtClean="0"/>
              <a:t>2.4GHz</a:t>
            </a:r>
            <a:endParaRPr kumimoji="1" lang="ja-JP" altLang="en-US" sz="1400" dirty="0"/>
          </a:p>
        </p:txBody>
      </p:sp>
      <p:sp>
        <p:nvSpPr>
          <p:cNvPr id="14" name="テキスト ボックス 13"/>
          <p:cNvSpPr txBox="1"/>
          <p:nvPr/>
        </p:nvSpPr>
        <p:spPr>
          <a:xfrm>
            <a:off x="8078114" y="5768296"/>
            <a:ext cx="606651" cy="222625"/>
          </a:xfrm>
          <a:prstGeom prst="rect">
            <a:avLst/>
          </a:prstGeom>
          <a:noFill/>
        </p:spPr>
        <p:txBody>
          <a:bodyPr wrap="none" rtlCol="0">
            <a:spAutoFit/>
          </a:bodyPr>
          <a:lstStyle/>
          <a:p>
            <a:r>
              <a:rPr kumimoji="1" lang="en-US" altLang="ja-JP" sz="1400" dirty="0" smtClean="0"/>
              <a:t>2.48GHz</a:t>
            </a:r>
            <a:endParaRPr kumimoji="1" lang="ja-JP" altLang="en-US" sz="1400" dirty="0"/>
          </a:p>
        </p:txBody>
      </p:sp>
      <p:sp>
        <p:nvSpPr>
          <p:cNvPr id="15" name="テキスト ボックス 14"/>
          <p:cNvSpPr txBox="1"/>
          <p:nvPr/>
        </p:nvSpPr>
        <p:spPr>
          <a:xfrm>
            <a:off x="6553177" y="5762770"/>
            <a:ext cx="682019" cy="222625"/>
          </a:xfrm>
          <a:prstGeom prst="rect">
            <a:avLst/>
          </a:prstGeom>
          <a:noFill/>
        </p:spPr>
        <p:txBody>
          <a:bodyPr wrap="none" rtlCol="0">
            <a:spAutoFit/>
          </a:bodyPr>
          <a:lstStyle/>
          <a:p>
            <a:r>
              <a:rPr kumimoji="1" lang="en-US" altLang="ja-JP" sz="1400" dirty="0" smtClean="0"/>
              <a:t>Frequency</a:t>
            </a:r>
            <a:endParaRPr kumimoji="1" lang="ja-JP" altLang="en-US" sz="1400" dirty="0"/>
          </a:p>
        </p:txBody>
      </p:sp>
      <p:cxnSp>
        <p:nvCxnSpPr>
          <p:cNvPr id="17" name="直線コネクタ 16"/>
          <p:cNvCxnSpPr/>
          <p:nvPr/>
        </p:nvCxnSpPr>
        <p:spPr bwMode="auto">
          <a:xfrm rot="5400000" flipH="1" flipV="1">
            <a:off x="8342730" y="5765264"/>
            <a:ext cx="98107"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1" name="直線コネクタ 20"/>
          <p:cNvCxnSpPr/>
          <p:nvPr/>
        </p:nvCxnSpPr>
        <p:spPr bwMode="auto">
          <a:xfrm rot="5400000" flipH="1" flipV="1">
            <a:off x="4989721" y="5765264"/>
            <a:ext cx="98107"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23" name="Picture 2"/>
          <p:cNvPicPr>
            <a:picLocks noChangeAspect="1" noChangeArrowheads="1"/>
          </p:cNvPicPr>
          <p:nvPr/>
        </p:nvPicPr>
        <p:blipFill>
          <a:blip r:embed="rId3" cstate="print"/>
          <a:srcRect l="3935"/>
          <a:stretch>
            <a:fillRect/>
          </a:stretch>
        </p:blipFill>
        <p:spPr bwMode="auto">
          <a:xfrm>
            <a:off x="630510" y="3744035"/>
            <a:ext cx="3960000" cy="2057683"/>
          </a:xfrm>
          <a:prstGeom prst="rect">
            <a:avLst/>
          </a:prstGeom>
          <a:noFill/>
          <a:ln w="9525">
            <a:noFill/>
            <a:miter lim="800000"/>
            <a:headEnd/>
            <a:tailEnd/>
          </a:ln>
        </p:spPr>
      </p:pic>
      <p:sp>
        <p:nvSpPr>
          <p:cNvPr id="24" name="テキスト ボックス 23"/>
          <p:cNvSpPr txBox="1"/>
          <p:nvPr/>
        </p:nvSpPr>
        <p:spPr>
          <a:xfrm>
            <a:off x="270470" y="5769260"/>
            <a:ext cx="748923" cy="307777"/>
          </a:xfrm>
          <a:prstGeom prst="rect">
            <a:avLst/>
          </a:prstGeom>
          <a:noFill/>
        </p:spPr>
        <p:txBody>
          <a:bodyPr wrap="none" rtlCol="0">
            <a:spAutoFit/>
          </a:bodyPr>
          <a:lstStyle/>
          <a:p>
            <a:r>
              <a:rPr kumimoji="1" lang="en-US" altLang="ja-JP" sz="1400" dirty="0" smtClean="0"/>
              <a:t>2.4GHz</a:t>
            </a:r>
            <a:endParaRPr kumimoji="1" lang="ja-JP" altLang="en-US" sz="1400" dirty="0"/>
          </a:p>
        </p:txBody>
      </p:sp>
      <p:sp>
        <p:nvSpPr>
          <p:cNvPr id="25" name="テキスト ボックス 24"/>
          <p:cNvSpPr txBox="1"/>
          <p:nvPr/>
        </p:nvSpPr>
        <p:spPr>
          <a:xfrm>
            <a:off x="3527234" y="5814265"/>
            <a:ext cx="838691" cy="307777"/>
          </a:xfrm>
          <a:prstGeom prst="rect">
            <a:avLst/>
          </a:prstGeom>
          <a:noFill/>
        </p:spPr>
        <p:txBody>
          <a:bodyPr wrap="none" rtlCol="0">
            <a:spAutoFit/>
          </a:bodyPr>
          <a:lstStyle/>
          <a:p>
            <a:r>
              <a:rPr kumimoji="1" lang="en-US" altLang="ja-JP" sz="1400" dirty="0" smtClean="0"/>
              <a:t>2.48GHz</a:t>
            </a:r>
            <a:endParaRPr kumimoji="1" lang="ja-JP" altLang="en-US" sz="1400" dirty="0"/>
          </a:p>
        </p:txBody>
      </p:sp>
      <p:sp>
        <p:nvSpPr>
          <p:cNvPr id="26" name="テキスト ボックス 25"/>
          <p:cNvSpPr txBox="1"/>
          <p:nvPr/>
        </p:nvSpPr>
        <p:spPr>
          <a:xfrm>
            <a:off x="1395595" y="5769260"/>
            <a:ext cx="942887" cy="307777"/>
          </a:xfrm>
          <a:prstGeom prst="rect">
            <a:avLst/>
          </a:prstGeom>
          <a:noFill/>
        </p:spPr>
        <p:txBody>
          <a:bodyPr wrap="none" rtlCol="0">
            <a:spAutoFit/>
          </a:bodyPr>
          <a:lstStyle/>
          <a:p>
            <a:r>
              <a:rPr kumimoji="1" lang="en-US" altLang="ja-JP" sz="1400" dirty="0" smtClean="0"/>
              <a:t>Frequency</a:t>
            </a:r>
            <a:endParaRPr kumimoji="1" lang="ja-JP" altLang="en-US" sz="1400" dirty="0"/>
          </a:p>
        </p:txBody>
      </p:sp>
      <p:cxnSp>
        <p:nvCxnSpPr>
          <p:cNvPr id="27" name="直線コネクタ 26"/>
          <p:cNvCxnSpPr/>
          <p:nvPr/>
        </p:nvCxnSpPr>
        <p:spPr bwMode="auto">
          <a:xfrm rot="5400000" flipH="1" flipV="1">
            <a:off x="3864463" y="5810073"/>
            <a:ext cx="135632"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 name="直線コネクタ 27"/>
          <p:cNvCxnSpPr/>
          <p:nvPr/>
        </p:nvCxnSpPr>
        <p:spPr bwMode="auto">
          <a:xfrm rot="5400000" flipH="1" flipV="1">
            <a:off x="562694" y="5772708"/>
            <a:ext cx="135632"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9" name="テキスト ボックス 28"/>
          <p:cNvSpPr txBox="1"/>
          <p:nvPr/>
        </p:nvSpPr>
        <p:spPr>
          <a:xfrm>
            <a:off x="37078" y="5544235"/>
            <a:ext cx="593432" cy="307777"/>
          </a:xfrm>
          <a:prstGeom prst="rect">
            <a:avLst/>
          </a:prstGeom>
          <a:noFill/>
        </p:spPr>
        <p:txBody>
          <a:bodyPr wrap="none" rtlCol="0">
            <a:spAutoFit/>
          </a:bodyPr>
          <a:lstStyle/>
          <a:p>
            <a:r>
              <a:rPr kumimoji="1" lang="en-US" altLang="ja-JP" sz="1400" dirty="0" smtClean="0"/>
              <a:t>13:00</a:t>
            </a:r>
            <a:endParaRPr kumimoji="1" lang="ja-JP" altLang="en-US" sz="1400" dirty="0"/>
          </a:p>
        </p:txBody>
      </p:sp>
      <p:sp>
        <p:nvSpPr>
          <p:cNvPr id="30" name="テキスト ボックス 29"/>
          <p:cNvSpPr txBox="1"/>
          <p:nvPr/>
        </p:nvSpPr>
        <p:spPr>
          <a:xfrm>
            <a:off x="-7927" y="3609020"/>
            <a:ext cx="593432" cy="307777"/>
          </a:xfrm>
          <a:prstGeom prst="rect">
            <a:avLst/>
          </a:prstGeom>
          <a:noFill/>
        </p:spPr>
        <p:txBody>
          <a:bodyPr wrap="none" rtlCol="0">
            <a:spAutoFit/>
          </a:bodyPr>
          <a:lstStyle/>
          <a:p>
            <a:r>
              <a:rPr kumimoji="1" lang="en-US" altLang="ja-JP" sz="1400" dirty="0" smtClean="0"/>
              <a:t>13:15</a:t>
            </a:r>
            <a:endParaRPr kumimoji="1" lang="ja-JP" alt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en-US" altLang="ja-JP" dirty="0" smtClean="0"/>
              <a:t>Measurement results at</a:t>
            </a:r>
            <a:r>
              <a:rPr lang="en-US" altLang="ja-JP" dirty="0" smtClean="0"/>
              <a:t> </a:t>
            </a:r>
            <a:r>
              <a:rPr lang="en-US" altLang="ja-JP" dirty="0" smtClean="0"/>
              <a:t>the </a:t>
            </a:r>
            <a:r>
              <a:rPr lang="en-US" altLang="ja-JP" dirty="0" smtClean="0"/>
              <a:t>conference room</a:t>
            </a:r>
            <a:endParaRPr kumimoji="1" lang="ja-JP" altLang="en-US" dirty="0"/>
          </a:p>
        </p:txBody>
      </p:sp>
      <p:sp>
        <p:nvSpPr>
          <p:cNvPr id="4" name="日付プレースホルダ 3"/>
          <p:cNvSpPr>
            <a:spLocks noGrp="1"/>
          </p:cNvSpPr>
          <p:nvPr>
            <p:ph type="dt" sz="half" idx="10"/>
          </p:nvPr>
        </p:nvSpPr>
        <p:spPr/>
        <p:txBody>
          <a:bodyPr/>
          <a:lstStyle/>
          <a:p>
            <a:r>
              <a:rPr lang="en-US" altLang="ja-JP" smtClean="0"/>
              <a:t>July, 2011</a:t>
            </a:r>
            <a:endParaRPr lang="en-US" altLang="ja-JP"/>
          </a:p>
        </p:txBody>
      </p:sp>
      <p:sp>
        <p:nvSpPr>
          <p:cNvPr id="5" name="フッター プレースホルダ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 5"/>
          <p:cNvSpPr>
            <a:spLocks noGrp="1"/>
          </p:cNvSpPr>
          <p:nvPr>
            <p:ph type="sldNum" sz="quarter" idx="12"/>
          </p:nvPr>
        </p:nvSpPr>
        <p:spPr/>
        <p:txBody>
          <a:bodyPr/>
          <a:lstStyle/>
          <a:p>
            <a:r>
              <a:rPr lang="en-US" altLang="ja-JP" smtClean="0"/>
              <a:t>Slide </a:t>
            </a:r>
            <a:fld id="{EB30D506-CBF4-48D8-B7A7-738978F4A766}" type="slidenum">
              <a:rPr lang="en-US" altLang="ja-JP" smtClean="0"/>
              <a:pPr/>
              <a:t>7</a:t>
            </a:fld>
            <a:endParaRPr lang="en-US" altLang="ja-JP"/>
          </a:p>
        </p:txBody>
      </p:sp>
      <p:pic>
        <p:nvPicPr>
          <p:cNvPr id="19458" name="Picture 2"/>
          <p:cNvPicPr>
            <a:picLocks noChangeAspect="1" noChangeArrowheads="1"/>
          </p:cNvPicPr>
          <p:nvPr/>
        </p:nvPicPr>
        <p:blipFill>
          <a:blip r:embed="rId2" cstate="print"/>
          <a:srcRect/>
          <a:stretch>
            <a:fillRect/>
          </a:stretch>
        </p:blipFill>
        <p:spPr bwMode="auto">
          <a:xfrm>
            <a:off x="611560" y="3699030"/>
            <a:ext cx="3960000" cy="2057683"/>
          </a:xfrm>
          <a:prstGeom prst="rect">
            <a:avLst/>
          </a:prstGeom>
          <a:noFill/>
          <a:ln w="9525">
            <a:noFill/>
            <a:miter lim="800000"/>
            <a:headEnd/>
            <a:tailEnd/>
          </a:ln>
        </p:spPr>
      </p:pic>
      <p:sp>
        <p:nvSpPr>
          <p:cNvPr id="9" name="テキスト ボックス 8"/>
          <p:cNvSpPr txBox="1"/>
          <p:nvPr/>
        </p:nvSpPr>
        <p:spPr>
          <a:xfrm>
            <a:off x="270470" y="5769260"/>
            <a:ext cx="748923" cy="307777"/>
          </a:xfrm>
          <a:prstGeom prst="rect">
            <a:avLst/>
          </a:prstGeom>
          <a:noFill/>
        </p:spPr>
        <p:txBody>
          <a:bodyPr wrap="none" rtlCol="0">
            <a:spAutoFit/>
          </a:bodyPr>
          <a:lstStyle/>
          <a:p>
            <a:r>
              <a:rPr kumimoji="1" lang="en-US" altLang="ja-JP" sz="1400" dirty="0" smtClean="0"/>
              <a:t>2.4GHz</a:t>
            </a:r>
            <a:endParaRPr kumimoji="1" lang="ja-JP" altLang="en-US" sz="1400" dirty="0"/>
          </a:p>
        </p:txBody>
      </p:sp>
      <p:sp>
        <p:nvSpPr>
          <p:cNvPr id="10" name="テキスト ボックス 9"/>
          <p:cNvSpPr txBox="1"/>
          <p:nvPr/>
        </p:nvSpPr>
        <p:spPr>
          <a:xfrm>
            <a:off x="3527234" y="5814265"/>
            <a:ext cx="838691" cy="307777"/>
          </a:xfrm>
          <a:prstGeom prst="rect">
            <a:avLst/>
          </a:prstGeom>
          <a:noFill/>
        </p:spPr>
        <p:txBody>
          <a:bodyPr wrap="none" rtlCol="0">
            <a:spAutoFit/>
          </a:bodyPr>
          <a:lstStyle/>
          <a:p>
            <a:r>
              <a:rPr kumimoji="1" lang="en-US" altLang="ja-JP" sz="1400" dirty="0" smtClean="0"/>
              <a:t>2.48GHz</a:t>
            </a:r>
            <a:endParaRPr kumimoji="1" lang="ja-JP" altLang="en-US" sz="1400" dirty="0"/>
          </a:p>
        </p:txBody>
      </p:sp>
      <p:sp>
        <p:nvSpPr>
          <p:cNvPr id="11" name="テキスト ボックス 10"/>
          <p:cNvSpPr txBox="1"/>
          <p:nvPr/>
        </p:nvSpPr>
        <p:spPr>
          <a:xfrm>
            <a:off x="1395595" y="5769260"/>
            <a:ext cx="942887" cy="307777"/>
          </a:xfrm>
          <a:prstGeom prst="rect">
            <a:avLst/>
          </a:prstGeom>
          <a:noFill/>
        </p:spPr>
        <p:txBody>
          <a:bodyPr wrap="none" rtlCol="0">
            <a:spAutoFit/>
          </a:bodyPr>
          <a:lstStyle/>
          <a:p>
            <a:r>
              <a:rPr kumimoji="1" lang="en-US" altLang="ja-JP" sz="1400" dirty="0" smtClean="0"/>
              <a:t>Frequency</a:t>
            </a:r>
            <a:endParaRPr kumimoji="1" lang="ja-JP" altLang="en-US" sz="1400" dirty="0"/>
          </a:p>
        </p:txBody>
      </p:sp>
      <p:cxnSp>
        <p:nvCxnSpPr>
          <p:cNvPr id="12" name="直線コネクタ 11"/>
          <p:cNvCxnSpPr/>
          <p:nvPr/>
        </p:nvCxnSpPr>
        <p:spPr bwMode="auto">
          <a:xfrm rot="5400000" flipH="1" flipV="1">
            <a:off x="3864463" y="5810073"/>
            <a:ext cx="135632"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 name="直線コネクタ 12"/>
          <p:cNvCxnSpPr/>
          <p:nvPr/>
        </p:nvCxnSpPr>
        <p:spPr bwMode="auto">
          <a:xfrm rot="5400000" flipH="1" flipV="1">
            <a:off x="562694" y="5772708"/>
            <a:ext cx="135632"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4" name="テキスト ボックス 13"/>
          <p:cNvSpPr txBox="1"/>
          <p:nvPr/>
        </p:nvSpPr>
        <p:spPr>
          <a:xfrm>
            <a:off x="37078" y="5544235"/>
            <a:ext cx="586764" cy="307777"/>
          </a:xfrm>
          <a:prstGeom prst="rect">
            <a:avLst/>
          </a:prstGeom>
          <a:noFill/>
        </p:spPr>
        <p:txBody>
          <a:bodyPr wrap="none" rtlCol="0">
            <a:spAutoFit/>
          </a:bodyPr>
          <a:lstStyle/>
          <a:p>
            <a:r>
              <a:rPr kumimoji="1" lang="en-US" altLang="ja-JP" sz="1400" dirty="0" smtClean="0"/>
              <a:t>11:32</a:t>
            </a:r>
            <a:endParaRPr kumimoji="1" lang="ja-JP" altLang="en-US" sz="1400" dirty="0"/>
          </a:p>
        </p:txBody>
      </p:sp>
      <p:sp>
        <p:nvSpPr>
          <p:cNvPr id="15" name="テキスト ボックス 14"/>
          <p:cNvSpPr txBox="1"/>
          <p:nvPr/>
        </p:nvSpPr>
        <p:spPr>
          <a:xfrm>
            <a:off x="-7927" y="3609020"/>
            <a:ext cx="593432" cy="307777"/>
          </a:xfrm>
          <a:prstGeom prst="rect">
            <a:avLst/>
          </a:prstGeom>
          <a:noFill/>
        </p:spPr>
        <p:txBody>
          <a:bodyPr wrap="none" rtlCol="0">
            <a:spAutoFit/>
          </a:bodyPr>
          <a:lstStyle/>
          <a:p>
            <a:r>
              <a:rPr kumimoji="1" lang="en-US" altLang="ja-JP" sz="1400" dirty="0" smtClean="0"/>
              <a:t>11:47</a:t>
            </a:r>
            <a:endParaRPr kumimoji="1" lang="ja-JP" altLang="en-US" sz="1400" dirty="0"/>
          </a:p>
        </p:txBody>
      </p:sp>
      <p:pic>
        <p:nvPicPr>
          <p:cNvPr id="18434" name="Picture 2"/>
          <p:cNvPicPr>
            <a:picLocks noChangeAspect="1" noChangeArrowheads="1"/>
          </p:cNvPicPr>
          <p:nvPr/>
        </p:nvPicPr>
        <p:blipFill>
          <a:blip r:embed="rId3" cstate="print"/>
          <a:srcRect l="3612"/>
          <a:stretch>
            <a:fillRect/>
          </a:stretch>
        </p:blipFill>
        <p:spPr bwMode="auto">
          <a:xfrm>
            <a:off x="5022490" y="3744035"/>
            <a:ext cx="3960000" cy="2050769"/>
          </a:xfrm>
          <a:prstGeom prst="rect">
            <a:avLst/>
          </a:prstGeom>
          <a:noFill/>
          <a:ln w="9525">
            <a:noFill/>
            <a:miter lim="800000"/>
            <a:headEnd/>
            <a:tailEnd/>
          </a:ln>
        </p:spPr>
      </p:pic>
      <p:cxnSp>
        <p:nvCxnSpPr>
          <p:cNvPr id="16" name="直線コネクタ 15"/>
          <p:cNvCxnSpPr/>
          <p:nvPr/>
        </p:nvCxnSpPr>
        <p:spPr bwMode="auto">
          <a:xfrm>
            <a:off x="4719750" y="3789040"/>
            <a:ext cx="3125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 name="直線コネクタ 16"/>
          <p:cNvCxnSpPr/>
          <p:nvPr/>
        </p:nvCxnSpPr>
        <p:spPr bwMode="auto">
          <a:xfrm>
            <a:off x="4719750" y="5716210"/>
            <a:ext cx="3125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8" name="直線矢印コネクタ 17"/>
          <p:cNvCxnSpPr/>
          <p:nvPr/>
        </p:nvCxnSpPr>
        <p:spPr bwMode="auto">
          <a:xfrm rot="5400000">
            <a:off x="3912422" y="4752625"/>
            <a:ext cx="1927171" cy="1149"/>
          </a:xfrm>
          <a:prstGeom prst="straightConnector1">
            <a:avLst/>
          </a:prstGeom>
          <a:solidFill>
            <a:schemeClr val="accent1"/>
          </a:solidFill>
          <a:ln w="12700"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9" name="テキスト ボックス 18"/>
          <p:cNvSpPr txBox="1"/>
          <p:nvPr/>
        </p:nvSpPr>
        <p:spPr>
          <a:xfrm>
            <a:off x="4790037" y="5762770"/>
            <a:ext cx="541719" cy="222625"/>
          </a:xfrm>
          <a:prstGeom prst="rect">
            <a:avLst/>
          </a:prstGeom>
          <a:noFill/>
        </p:spPr>
        <p:txBody>
          <a:bodyPr wrap="none" rtlCol="0">
            <a:spAutoFit/>
          </a:bodyPr>
          <a:lstStyle/>
          <a:p>
            <a:r>
              <a:rPr kumimoji="1" lang="en-US" altLang="ja-JP" sz="1400" dirty="0" smtClean="0"/>
              <a:t>2.4GHz</a:t>
            </a:r>
            <a:endParaRPr kumimoji="1" lang="ja-JP" altLang="en-US" sz="1400" dirty="0"/>
          </a:p>
        </p:txBody>
      </p:sp>
      <p:sp>
        <p:nvSpPr>
          <p:cNvPr id="20" name="テキスト ボックス 19"/>
          <p:cNvSpPr txBox="1"/>
          <p:nvPr/>
        </p:nvSpPr>
        <p:spPr>
          <a:xfrm>
            <a:off x="8060804" y="5768296"/>
            <a:ext cx="606651" cy="222625"/>
          </a:xfrm>
          <a:prstGeom prst="rect">
            <a:avLst/>
          </a:prstGeom>
          <a:noFill/>
        </p:spPr>
        <p:txBody>
          <a:bodyPr wrap="none" rtlCol="0">
            <a:spAutoFit/>
          </a:bodyPr>
          <a:lstStyle/>
          <a:p>
            <a:r>
              <a:rPr kumimoji="1" lang="en-US" altLang="ja-JP" sz="1400" dirty="0" smtClean="0"/>
              <a:t>2.48GHz</a:t>
            </a:r>
            <a:endParaRPr kumimoji="1" lang="ja-JP" altLang="en-US" sz="1400" dirty="0"/>
          </a:p>
        </p:txBody>
      </p:sp>
      <p:sp>
        <p:nvSpPr>
          <p:cNvPr id="21" name="テキスト ボックス 20"/>
          <p:cNvSpPr txBox="1"/>
          <p:nvPr/>
        </p:nvSpPr>
        <p:spPr>
          <a:xfrm>
            <a:off x="6553177" y="5762770"/>
            <a:ext cx="682019" cy="222625"/>
          </a:xfrm>
          <a:prstGeom prst="rect">
            <a:avLst/>
          </a:prstGeom>
          <a:noFill/>
        </p:spPr>
        <p:txBody>
          <a:bodyPr wrap="none" rtlCol="0">
            <a:spAutoFit/>
          </a:bodyPr>
          <a:lstStyle/>
          <a:p>
            <a:r>
              <a:rPr kumimoji="1" lang="en-US" altLang="ja-JP" sz="1400" dirty="0" smtClean="0"/>
              <a:t>Frequency</a:t>
            </a:r>
            <a:endParaRPr kumimoji="1" lang="ja-JP" altLang="en-US" sz="1400" dirty="0"/>
          </a:p>
        </p:txBody>
      </p:sp>
      <p:cxnSp>
        <p:nvCxnSpPr>
          <p:cNvPr id="22" name="直線コネクタ 21"/>
          <p:cNvCxnSpPr/>
          <p:nvPr/>
        </p:nvCxnSpPr>
        <p:spPr bwMode="auto">
          <a:xfrm rot="5400000" flipH="1" flipV="1">
            <a:off x="8303366" y="5765264"/>
            <a:ext cx="98107"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 name="直線コネクタ 22"/>
          <p:cNvCxnSpPr/>
          <p:nvPr/>
        </p:nvCxnSpPr>
        <p:spPr bwMode="auto">
          <a:xfrm rot="5400000" flipH="1" flipV="1">
            <a:off x="4989721" y="5765264"/>
            <a:ext cx="98107"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4" name="コンテンツ プレースホルダー 2"/>
          <p:cNvSpPr txBox="1">
            <a:spLocks/>
          </p:cNvSpPr>
          <p:nvPr/>
        </p:nvSpPr>
        <p:spPr>
          <a:xfrm>
            <a:off x="685800" y="1981200"/>
            <a:ext cx="7772400" cy="1231776"/>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dirty="0" smtClean="0"/>
              <a:t>WG15  opening plenary meeting was </a:t>
            </a:r>
            <a:r>
              <a:rPr lang="en-US" altLang="ja-JP" sz="2400" dirty="0" smtClean="0"/>
              <a:t>measured</a:t>
            </a:r>
            <a:r>
              <a:rPr lang="en-US" altLang="ja-JP" sz="2400" dirty="0" smtClean="0"/>
              <a:t>.</a:t>
            </a:r>
          </a:p>
          <a:p>
            <a:pPr lvl="1"/>
            <a:r>
              <a:rPr lang="en-US" altLang="ja-JP" sz="2000" dirty="0" smtClean="0"/>
              <a:t>19AP’s </a:t>
            </a:r>
            <a:r>
              <a:rPr lang="en-US" altLang="ja-JP" sz="2000" dirty="0" smtClean="0"/>
              <a:t>were counted</a:t>
            </a:r>
          </a:p>
          <a:p>
            <a:pPr lvl="1"/>
            <a:r>
              <a:rPr lang="en-US" altLang="ja-JP" sz="2000" dirty="0" smtClean="0"/>
              <a:t>CH </a:t>
            </a:r>
            <a:r>
              <a:rPr lang="en-US" altLang="ja-JP" sz="2000" dirty="0" smtClean="0"/>
              <a:t>1, </a:t>
            </a:r>
            <a:r>
              <a:rPr lang="en-US" altLang="ja-JP" sz="2000" dirty="0" smtClean="0"/>
              <a:t>6, </a:t>
            </a:r>
            <a:r>
              <a:rPr lang="en-US" altLang="ja-JP" sz="2000" dirty="0" smtClean="0"/>
              <a:t>7,11</a:t>
            </a:r>
            <a:endParaRPr lang="en-US" altLang="ja-JP" sz="2000" dirty="0" smtClean="0"/>
          </a:p>
          <a:p>
            <a:pPr lvl="1"/>
            <a:endParaRPr lang="en-US" altLang="ja-JP" sz="20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Residential area</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July, 2011</a:t>
            </a:r>
            <a:endParaRPr lang="en-US" altLang="ja-JP"/>
          </a:p>
        </p:txBody>
      </p:sp>
      <p:sp>
        <p:nvSpPr>
          <p:cNvPr id="4" name="フッター プレースホルダー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306E3A46-1E02-4C34-B1F0-51E704865DC9}" type="slidenum">
              <a:rPr lang="en-US" altLang="ja-JP" smtClean="0"/>
              <a:pPr/>
              <a:t>8</a:t>
            </a:fld>
            <a:endParaRPr lang="en-US" altLang="ja-JP"/>
          </a:p>
        </p:txBody>
      </p:sp>
      <p:pic>
        <p:nvPicPr>
          <p:cNvPr id="6" name="Picture 12" descr="Home with scale"/>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5658" r="10250"/>
          <a:stretch/>
        </p:blipFill>
        <p:spPr bwMode="auto">
          <a:xfrm>
            <a:off x="1524000" y="2935224"/>
            <a:ext cx="5471160" cy="337409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円/楕円 6"/>
          <p:cNvSpPr>
            <a:spLocks noChangeAspect="1"/>
          </p:cNvSpPr>
          <p:nvPr/>
        </p:nvSpPr>
        <p:spPr>
          <a:xfrm>
            <a:off x="3264480" y="3650774"/>
            <a:ext cx="2304000" cy="230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a:stCxn id="7" idx="0"/>
            <a:endCxn id="7" idx="4"/>
          </p:cNvCxnSpPr>
          <p:nvPr/>
        </p:nvCxnSpPr>
        <p:spPr>
          <a:xfrm>
            <a:off x="4416480" y="3650774"/>
            <a:ext cx="0" cy="230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a:stCxn id="7" idx="2"/>
            <a:endCxn id="7" idx="6"/>
          </p:cNvCxnSpPr>
          <p:nvPr/>
        </p:nvCxnSpPr>
        <p:spPr>
          <a:xfrm>
            <a:off x="3264480" y="4802774"/>
            <a:ext cx="23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コンテンツ プレースホルダー 2"/>
          <p:cNvSpPr txBox="1">
            <a:spLocks/>
          </p:cNvSpPr>
          <p:nvPr/>
        </p:nvSpPr>
        <p:spPr>
          <a:xfrm>
            <a:off x="685800" y="1981200"/>
            <a:ext cx="7772400" cy="1735832"/>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dirty="0" smtClean="0"/>
              <a:t>There </a:t>
            </a:r>
            <a:r>
              <a:rPr lang="en-US" altLang="ja-JP" sz="2400" dirty="0"/>
              <a:t>are about 20 </a:t>
            </a:r>
            <a:r>
              <a:rPr lang="en-US" altLang="ja-JP" sz="2400" dirty="0" smtClean="0"/>
              <a:t>houses </a:t>
            </a:r>
            <a:r>
              <a:rPr lang="en-US" altLang="ja-JP" sz="2400" dirty="0"/>
              <a:t>and </a:t>
            </a:r>
            <a:r>
              <a:rPr lang="en-US" altLang="ja-JP" sz="2400" dirty="0" smtClean="0"/>
              <a:t>apartment houses </a:t>
            </a:r>
            <a:r>
              <a:rPr lang="de-DE" altLang="ja-JP" sz="2400" dirty="0" smtClean="0"/>
              <a:t>within </a:t>
            </a:r>
            <a:r>
              <a:rPr lang="de-DE" altLang="ja-JP" sz="2400" dirty="0"/>
              <a:t>a </a:t>
            </a:r>
            <a:r>
              <a:rPr lang="de-DE" altLang="ja-JP" sz="2400" dirty="0" smtClean="0"/>
              <a:t>50-meters radius.</a:t>
            </a:r>
            <a:endParaRPr lang="de-DE" altLang="ja-JP" sz="2400" dirty="0"/>
          </a:p>
          <a:p>
            <a:endParaRPr lang="en-US" altLang="ja-JP" sz="2400" dirty="0" smtClean="0"/>
          </a:p>
        </p:txBody>
      </p:sp>
    </p:spTree>
    <p:extLst>
      <p:ext uri="{BB962C8B-B14F-4D97-AF65-F5344CB8AC3E}">
        <p14:creationId xmlns:p14="http://schemas.microsoft.com/office/powerpoint/2010/main" xmlns="" val="2278072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Measurement results at </a:t>
            </a:r>
            <a:r>
              <a:rPr lang="en-US" altLang="ja-JP" dirty="0" smtClean="0"/>
              <a:t/>
            </a:r>
            <a:br>
              <a:rPr lang="en-US" altLang="ja-JP" dirty="0" smtClean="0"/>
            </a:br>
            <a:r>
              <a:rPr lang="en-US" altLang="ja-JP" dirty="0" smtClean="0"/>
              <a:t>Home environment</a:t>
            </a:r>
            <a:endParaRPr kumimoji="1" lang="ja-JP" altLang="en-US" dirty="0"/>
          </a:p>
        </p:txBody>
      </p:sp>
      <p:sp>
        <p:nvSpPr>
          <p:cNvPr id="3" name="コンテンツ プレースホルダー 2"/>
          <p:cNvSpPr>
            <a:spLocks noGrp="1"/>
          </p:cNvSpPr>
          <p:nvPr>
            <p:ph idx="1"/>
          </p:nvPr>
        </p:nvSpPr>
        <p:spPr>
          <a:xfrm>
            <a:off x="685800" y="1981200"/>
            <a:ext cx="7772400" cy="1735832"/>
          </a:xfrm>
        </p:spPr>
        <p:txBody>
          <a:bodyPr/>
          <a:lstStyle/>
          <a:p>
            <a:r>
              <a:rPr lang="en-US" altLang="ja-JP" sz="2400" dirty="0" smtClean="0"/>
              <a:t>There was not high traffic load at this time.</a:t>
            </a:r>
          </a:p>
          <a:p>
            <a:r>
              <a:rPr lang="en-US" altLang="ja-JP" sz="2400" dirty="0" smtClean="0"/>
              <a:t>Various systems were observed.</a:t>
            </a:r>
          </a:p>
          <a:p>
            <a:pPr lvl="1"/>
            <a:r>
              <a:rPr lang="en-US" altLang="ja-JP" sz="2000" dirty="0" smtClean="0"/>
              <a:t>FH systems (codeless telephone and other system)</a:t>
            </a:r>
          </a:p>
          <a:p>
            <a:pPr lvl="1"/>
            <a:r>
              <a:rPr lang="en-US" altLang="ja-JP" sz="2000" dirty="0" smtClean="0"/>
              <a:t>WLAN 15</a:t>
            </a:r>
            <a:r>
              <a:rPr kumimoji="1" lang="en-US" altLang="ja-JP" sz="2000" dirty="0" smtClean="0"/>
              <a:t> AP’s </a:t>
            </a:r>
            <a:r>
              <a:rPr lang="en-US" altLang="ja-JP" sz="2000" dirty="0" smtClean="0"/>
              <a:t>at </a:t>
            </a:r>
            <a:r>
              <a:rPr kumimoji="1" lang="en-US" altLang="ja-JP" sz="2000" dirty="0" smtClean="0"/>
              <a:t>CH1, 2, 5, 6, 7, 11.</a:t>
            </a:r>
            <a:endParaRPr lang="en-US" altLang="ja-JP" sz="2000" dirty="0"/>
          </a:p>
        </p:txBody>
      </p:sp>
      <p:sp>
        <p:nvSpPr>
          <p:cNvPr id="4" name="日付プレースホルダー 3"/>
          <p:cNvSpPr>
            <a:spLocks noGrp="1"/>
          </p:cNvSpPr>
          <p:nvPr>
            <p:ph type="dt" sz="half" idx="10"/>
          </p:nvPr>
        </p:nvSpPr>
        <p:spPr/>
        <p:txBody>
          <a:bodyPr/>
          <a:lstStyle/>
          <a:p>
            <a:r>
              <a:rPr lang="en-US" altLang="ja-JP" smtClean="0"/>
              <a:t>July, 2011</a:t>
            </a:r>
            <a:endParaRPr lang="en-US" altLang="ja-JP"/>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EB30D506-CBF4-48D8-B7A7-738978F4A766}" type="slidenum">
              <a:rPr lang="en-US" altLang="ja-JP" smtClean="0"/>
              <a:pPr/>
              <a:t>9</a:t>
            </a:fld>
            <a:endParaRPr lang="en-US" altLang="ja-JP" dirty="0"/>
          </a:p>
        </p:txBody>
      </p:sp>
      <p:pic>
        <p:nvPicPr>
          <p:cNvPr id="7" name="図 6"/>
          <p:cNvPicPr>
            <a:picLocks noChangeAspect="1"/>
          </p:cNvPicPr>
          <p:nvPr/>
        </p:nvPicPr>
        <p:blipFill rotWithShape="1">
          <a:blip r:embed="rId2" cstate="print">
            <a:extLst>
              <a:ext uri="{28A0092B-C50C-407E-A947-70E740481C1C}">
                <a14:useLocalDpi xmlns:a14="http://schemas.microsoft.com/office/drawing/2010/main" xmlns="" val="0"/>
              </a:ext>
            </a:extLst>
          </a:blip>
          <a:srcRect t="5650"/>
          <a:stretch/>
        </p:blipFill>
        <p:spPr>
          <a:xfrm>
            <a:off x="2592000" y="3863058"/>
            <a:ext cx="3960000" cy="2060897"/>
          </a:xfrm>
          <a:prstGeom prst="rect">
            <a:avLst/>
          </a:prstGeom>
        </p:spPr>
      </p:pic>
      <p:sp>
        <p:nvSpPr>
          <p:cNvPr id="13" name="テキスト ボックス 12"/>
          <p:cNvSpPr txBox="1"/>
          <p:nvPr/>
        </p:nvSpPr>
        <p:spPr>
          <a:xfrm>
            <a:off x="5110016" y="4337279"/>
            <a:ext cx="864096" cy="276999"/>
          </a:xfrm>
          <a:prstGeom prst="rect">
            <a:avLst/>
          </a:prstGeom>
          <a:noFill/>
        </p:spPr>
        <p:txBody>
          <a:bodyPr wrap="square" rtlCol="0">
            <a:spAutoFit/>
          </a:bodyPr>
          <a:lstStyle/>
          <a:p>
            <a:r>
              <a:rPr kumimoji="1" lang="en-US" altLang="ja-JP" dirty="0" smtClean="0">
                <a:solidFill>
                  <a:schemeClr val="bg1"/>
                </a:solidFill>
              </a:rPr>
              <a:t>Max Hold</a:t>
            </a:r>
            <a:endParaRPr kumimoji="1" lang="ja-JP" altLang="en-US" dirty="0">
              <a:solidFill>
                <a:schemeClr val="bg1"/>
              </a:solidFill>
            </a:endParaRPr>
          </a:p>
        </p:txBody>
      </p:sp>
      <p:cxnSp>
        <p:nvCxnSpPr>
          <p:cNvPr id="15" name="直線コネクタ 14"/>
          <p:cNvCxnSpPr/>
          <p:nvPr/>
        </p:nvCxnSpPr>
        <p:spPr bwMode="auto">
          <a:xfrm flipH="1">
            <a:off x="4677968" y="4475779"/>
            <a:ext cx="504056" cy="224040"/>
          </a:xfrm>
          <a:prstGeom prst="line">
            <a:avLst/>
          </a:prstGeom>
          <a:solidFill>
            <a:schemeClr val="accent1"/>
          </a:solidFill>
          <a:ln w="12700" cap="flat" cmpd="sng" algn="ctr">
            <a:solidFill>
              <a:schemeClr val="bg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0" name="テキスト ボックス 19"/>
          <p:cNvSpPr txBox="1"/>
          <p:nvPr/>
        </p:nvSpPr>
        <p:spPr>
          <a:xfrm>
            <a:off x="3716905" y="5994285"/>
            <a:ext cx="1736373" cy="307777"/>
          </a:xfrm>
          <a:prstGeom prst="rect">
            <a:avLst/>
          </a:prstGeom>
          <a:noFill/>
        </p:spPr>
        <p:txBody>
          <a:bodyPr wrap="none" rtlCol="0">
            <a:spAutoFit/>
          </a:bodyPr>
          <a:lstStyle/>
          <a:p>
            <a:r>
              <a:rPr kumimoji="1" lang="en-US" altLang="ja-JP" sz="1400" dirty="0" smtClean="0"/>
              <a:t>20 minutes </a:t>
            </a:r>
            <a:r>
              <a:rPr kumimoji="1" lang="en-US" altLang="ja-JP" sz="1400" dirty="0" smtClean="0"/>
              <a:t>of density</a:t>
            </a:r>
            <a:endParaRPr kumimoji="1" lang="ja-JP" altLang="en-US" sz="1400" dirty="0"/>
          </a:p>
        </p:txBody>
      </p:sp>
    </p:spTree>
    <p:extLst>
      <p:ext uri="{BB962C8B-B14F-4D97-AF65-F5344CB8AC3E}">
        <p14:creationId xmlns:p14="http://schemas.microsoft.com/office/powerpoint/2010/main" xmlns="" val="608988539"/>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2554</TotalTime>
  <Words>527</Words>
  <Application>Microsoft Office PowerPoint</Application>
  <PresentationFormat>画面に合わせる (4:3)</PresentationFormat>
  <Paragraphs>135</Paragraphs>
  <Slides>11</Slides>
  <Notes>1</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11</vt:i4>
      </vt:variant>
    </vt:vector>
  </HeadingPairs>
  <TitlesOfParts>
    <vt:vector size="13" baseType="lpstr">
      <vt:lpstr>IEEE-P802_15</vt:lpstr>
      <vt:lpstr>Document</vt:lpstr>
      <vt:lpstr>スライド 1</vt:lpstr>
      <vt:lpstr>Current situation in 2.4 GHz ISM band</vt:lpstr>
      <vt:lpstr>Introduction</vt:lpstr>
      <vt:lpstr>Airport environment</vt:lpstr>
      <vt:lpstr>Measurement results at Airport</vt:lpstr>
      <vt:lpstr>Measurement results at Airport lounge </vt:lpstr>
      <vt:lpstr>Measurement results at the conference room</vt:lpstr>
      <vt:lpstr>Residential area</vt:lpstr>
      <vt:lpstr>Measurement results at  Home environment</vt:lpstr>
      <vt:lpstr>Measurement results at  Home environment (cnt’d)</vt:lpstr>
      <vt:lpstr>Conclusions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kitazawa</dc:creator>
  <dc:description>&lt;doc#&gt;</dc:description>
  <cp:lastModifiedBy>kitazawa</cp:lastModifiedBy>
  <cp:revision>77</cp:revision>
  <cp:lastPrinted>2011-07-07T08:54:04Z</cp:lastPrinted>
  <dcterms:created xsi:type="dcterms:W3CDTF">2011-07-06T00:43:41Z</dcterms:created>
  <dcterms:modified xsi:type="dcterms:W3CDTF">2011-07-20T21:53:42Z</dcterms:modified>
</cp:coreProperties>
</file>