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39"/>
  </p:notesMasterIdLst>
  <p:handoutMasterIdLst>
    <p:handoutMasterId r:id="rId40"/>
  </p:handoutMasterIdLst>
  <p:sldIdLst>
    <p:sldId id="259" r:id="rId2"/>
    <p:sldId id="311" r:id="rId3"/>
    <p:sldId id="310" r:id="rId4"/>
    <p:sldId id="260" r:id="rId5"/>
    <p:sldId id="293" r:id="rId6"/>
    <p:sldId id="264" r:id="rId7"/>
    <p:sldId id="268" r:id="rId8"/>
    <p:sldId id="281" r:id="rId9"/>
    <p:sldId id="288" r:id="rId10"/>
    <p:sldId id="296" r:id="rId11"/>
    <p:sldId id="265" r:id="rId12"/>
    <p:sldId id="286" r:id="rId13"/>
    <p:sldId id="312" r:id="rId14"/>
    <p:sldId id="289" r:id="rId15"/>
    <p:sldId id="297" r:id="rId16"/>
    <p:sldId id="298" r:id="rId17"/>
    <p:sldId id="273" r:id="rId18"/>
    <p:sldId id="269" r:id="rId19"/>
    <p:sldId id="282" r:id="rId20"/>
    <p:sldId id="270" r:id="rId21"/>
    <p:sldId id="283" r:id="rId22"/>
    <p:sldId id="284" r:id="rId23"/>
    <p:sldId id="285" r:id="rId24"/>
    <p:sldId id="299" r:id="rId25"/>
    <p:sldId id="262" r:id="rId26"/>
    <p:sldId id="267" r:id="rId27"/>
    <p:sldId id="295" r:id="rId28"/>
    <p:sldId id="300" r:id="rId29"/>
    <p:sldId id="276" r:id="rId30"/>
    <p:sldId id="308" r:id="rId31"/>
    <p:sldId id="306" r:id="rId32"/>
    <p:sldId id="309" r:id="rId33"/>
    <p:sldId id="305" r:id="rId34"/>
    <p:sldId id="301" r:id="rId35"/>
    <p:sldId id="302" r:id="rId36"/>
    <p:sldId id="263" r:id="rId37"/>
    <p:sldId id="279" r:id="rId38"/>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53447653-77C8-463F-B287-3410D0CC32D1}">
          <p14:sldIdLst>
            <p14:sldId id="259"/>
            <p14:sldId id="311"/>
            <p14:sldId id="310"/>
            <p14:sldId id="260"/>
          </p14:sldIdLst>
        </p14:section>
        <p14:section name="Path loss and power delay profile models for 900 MHz band" id="{C76BD47E-1135-436B-B03F-1C05224E2744}">
          <p14:sldIdLst>
            <p14:sldId id="293"/>
            <p14:sldId id="264"/>
            <p14:sldId id="268"/>
            <p14:sldId id="281"/>
            <p14:sldId id="288"/>
            <p14:sldId id="296"/>
            <p14:sldId id="265"/>
            <p14:sldId id="286"/>
            <p14:sldId id="312"/>
            <p14:sldId id="289"/>
          </p14:sldIdLst>
        </p14:section>
        <p14:section name="Path loss and power delay profile models for 2.4 GHz band" id="{52156913-3B6F-4D36-9F7D-D7EDCE67C3FE}">
          <p14:sldIdLst>
            <p14:sldId id="297"/>
            <p14:sldId id="298"/>
            <p14:sldId id="273"/>
            <p14:sldId id="269"/>
            <p14:sldId id="282"/>
            <p14:sldId id="270"/>
            <p14:sldId id="283"/>
            <p14:sldId id="284"/>
            <p14:sldId id="285"/>
            <p14:sldId id="299"/>
            <p14:sldId id="262"/>
            <p14:sldId id="267"/>
          </p14:sldIdLst>
        </p14:section>
        <p14:section name="Things to consider" id="{054CC5E5-E1A7-4E55-9253-7FACDF46C4AF}">
          <p14:sldIdLst>
            <p14:sldId id="295"/>
            <p14:sldId id="300"/>
            <p14:sldId id="276"/>
            <p14:sldId id="308"/>
            <p14:sldId id="306"/>
            <p14:sldId id="309"/>
            <p14:sldId id="305"/>
          </p14:sldIdLst>
        </p14:section>
        <p14:section name="Conclusion" id="{FE49CA4F-9FFF-42A0-804F-5083A8015B28}">
          <p14:sldIdLst>
            <p14:sldId id="301"/>
            <p14:sldId id="302"/>
            <p14:sldId id="263"/>
            <p14:sldId id="279"/>
          </p14:sldIdLst>
        </p14:section>
        <p14:section name="Appendix" id="{8FEE943D-A811-4D30-A06C-F5B89509D55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2" autoAdjust="0"/>
    <p:restoredTop sz="97963" autoAdjust="0"/>
  </p:normalViewPr>
  <p:slideViewPr>
    <p:cSldViewPr>
      <p:cViewPr>
        <p:scale>
          <a:sx n="70" d="100"/>
          <a:sy n="70" d="100"/>
        </p:scale>
        <p:origin x="-162" y="-222"/>
      </p:cViewPr>
      <p:guideLst>
        <p:guide orient="horz" pos="2160"/>
        <p:guide pos="2880"/>
      </p:guideLst>
    </p:cSldViewPr>
  </p:slideViewPr>
  <p:outlineViewPr>
    <p:cViewPr>
      <p:scale>
        <a:sx n="33" d="100"/>
        <a:sy n="33" d="100"/>
      </p:scale>
      <p:origin x="0" y="384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1590" y="-9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5" y="199732"/>
            <a:ext cx="261689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2048">
              <a:defRPr sz="1400" b="1"/>
            </a:lvl1pPr>
          </a:lstStyle>
          <a:p>
            <a:r>
              <a:rPr lang="en-US" dirty="0" smtClean="0"/>
              <a:t>doc.: IEEE 802.15-&lt;-11-0507-00-004k&gt;</a:t>
            </a:r>
            <a:endParaRPr lang="en-US" dirty="0"/>
          </a:p>
        </p:txBody>
      </p:sp>
      <p:sp>
        <p:nvSpPr>
          <p:cNvPr id="3075" name="Rectangle 3"/>
          <p:cNvSpPr>
            <a:spLocks noGrp="1" noChangeArrowheads="1"/>
          </p:cNvSpPr>
          <p:nvPr>
            <p:ph type="dt" sz="quarter" idx="1"/>
          </p:nvPr>
        </p:nvSpPr>
        <p:spPr bwMode="auto">
          <a:xfrm>
            <a:off x="675430" y="199732"/>
            <a:ext cx="22437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2048">
              <a:defRPr sz="1400" b="1"/>
            </a:lvl1pPr>
          </a:lstStyle>
          <a:p>
            <a:r>
              <a:rPr lang="en-US" dirty="0"/>
              <a:t>&lt;month year&gt;</a:t>
            </a:r>
          </a:p>
        </p:txBody>
      </p:sp>
      <p:sp>
        <p:nvSpPr>
          <p:cNvPr id="3076" name="Rectangle 4"/>
          <p:cNvSpPr>
            <a:spLocks noGrp="1" noChangeArrowheads="1"/>
          </p:cNvSpPr>
          <p:nvPr>
            <p:ph type="ftr" sz="quarter" idx="2"/>
          </p:nvPr>
        </p:nvSpPr>
        <p:spPr bwMode="auto">
          <a:xfrm>
            <a:off x="4041767" y="9549026"/>
            <a:ext cx="209567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2048">
              <a:defRPr sz="1000"/>
            </a:lvl1pPr>
          </a:lstStyle>
          <a:p>
            <a:r>
              <a:rPr lang="en-US" dirty="0"/>
              <a:t>&lt;author&gt;, &lt;company&gt;</a:t>
            </a:r>
          </a:p>
        </p:txBody>
      </p:sp>
      <p:sp>
        <p:nvSpPr>
          <p:cNvPr id="3077" name="Rectangle 5"/>
          <p:cNvSpPr>
            <a:spLocks noGrp="1" noChangeArrowheads="1"/>
          </p:cNvSpPr>
          <p:nvPr>
            <p:ph type="sldNum" sz="quarter" idx="3"/>
          </p:nvPr>
        </p:nvSpPr>
        <p:spPr bwMode="auto">
          <a:xfrm>
            <a:off x="2619981" y="9549026"/>
            <a:ext cx="134622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2048">
              <a:defRPr sz="1000"/>
            </a:lvl1pPr>
          </a:lstStyle>
          <a:p>
            <a:r>
              <a:rPr lang="en-US" dirty="0"/>
              <a:t>Page </a:t>
            </a:r>
            <a:fld id="{31882E30-A70B-4AB2-91BE-14F54053323A}" type="slidenum">
              <a:rPr lang="en-US"/>
              <a:pPr/>
              <a:t>‹#›</a:t>
            </a:fld>
            <a:endParaRPr lang="en-US" dirty="0"/>
          </a:p>
        </p:txBody>
      </p:sp>
      <p:sp>
        <p:nvSpPr>
          <p:cNvPr id="3078" name="Line 6"/>
          <p:cNvSpPr>
            <a:spLocks noChangeShapeType="1"/>
          </p:cNvSpPr>
          <p:nvPr/>
        </p:nvSpPr>
        <p:spPr bwMode="auto">
          <a:xfrm>
            <a:off x="673888" y="411800"/>
            <a:ext cx="538799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3" tIns="45651" rIns="91303" bIns="45651" anchor="ctr"/>
          <a:lstStyle/>
          <a:p>
            <a:endParaRPr lang="en-US" dirty="0"/>
          </a:p>
        </p:txBody>
      </p:sp>
      <p:sp>
        <p:nvSpPr>
          <p:cNvPr id="3079" name="Rectangle 7"/>
          <p:cNvSpPr>
            <a:spLocks noChangeArrowheads="1"/>
          </p:cNvSpPr>
          <p:nvPr/>
        </p:nvSpPr>
        <p:spPr bwMode="auto">
          <a:xfrm>
            <a:off x="673885" y="9549024"/>
            <a:ext cx="6908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32048"/>
            <a:r>
              <a:rPr lang="en-US" dirty="0"/>
              <a:t>Submission</a:t>
            </a:r>
          </a:p>
        </p:txBody>
      </p:sp>
      <p:sp>
        <p:nvSpPr>
          <p:cNvPr id="3080" name="Line 8"/>
          <p:cNvSpPr>
            <a:spLocks noChangeShapeType="1"/>
          </p:cNvSpPr>
          <p:nvPr/>
        </p:nvSpPr>
        <p:spPr bwMode="auto">
          <a:xfrm>
            <a:off x="673886" y="9537212"/>
            <a:ext cx="55375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3" tIns="45651" rIns="91303" bIns="45651" anchor="ctr"/>
          <a:lstStyle/>
          <a:p>
            <a:endParaRPr lang="en-US" dirty="0"/>
          </a:p>
        </p:txBody>
      </p:sp>
    </p:spTree>
    <p:extLst>
      <p:ext uri="{BB962C8B-B14F-4D97-AF65-F5344CB8AC3E}">
        <p14:creationId xmlns:p14="http://schemas.microsoft.com/office/powerpoint/2010/main" val="15905124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4" y="115347"/>
            <a:ext cx="27340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2048">
              <a:defRPr sz="1400" b="1"/>
            </a:lvl1pPr>
          </a:lstStyle>
          <a:p>
            <a:r>
              <a:rPr lang="en-US" dirty="0" smtClean="0"/>
              <a:t>doc.: IEEE 802.15-&lt;-11-0507-00-004k&gt;</a:t>
            </a:r>
            <a:endParaRPr lang="en-US" dirty="0"/>
          </a:p>
        </p:txBody>
      </p:sp>
      <p:sp>
        <p:nvSpPr>
          <p:cNvPr id="2051" name="Rectangle 3"/>
          <p:cNvSpPr>
            <a:spLocks noGrp="1" noChangeArrowheads="1"/>
          </p:cNvSpPr>
          <p:nvPr>
            <p:ph type="dt" idx="1"/>
          </p:nvPr>
        </p:nvSpPr>
        <p:spPr bwMode="auto">
          <a:xfrm>
            <a:off x="635336" y="115347"/>
            <a:ext cx="265852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2048">
              <a:defRPr sz="1400" b="1"/>
            </a:lvl1pPr>
          </a:lstStyle>
          <a:p>
            <a:r>
              <a:rPr lang="en-US" dirty="0"/>
              <a:t>&lt;month year&gt;</a:t>
            </a:r>
          </a:p>
        </p:txBody>
      </p:sp>
      <p:sp>
        <p:nvSpPr>
          <p:cNvPr id="2052"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897488" y="4686755"/>
            <a:ext cx="4940793" cy="444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22" tIns="45970" rIns="93522" bIns="459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663962" y="9552403"/>
            <a:ext cx="243801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6514" lvl="4" algn="r" defTabSz="932048">
              <a:defRPr/>
            </a:lvl5pPr>
          </a:lstStyle>
          <a:p>
            <a:pPr lvl="4"/>
            <a:r>
              <a:rPr lang="en-US" dirty="0"/>
              <a:t>&lt;author&gt;, &lt;company&gt;</a:t>
            </a:r>
          </a:p>
        </p:txBody>
      </p:sp>
      <p:sp>
        <p:nvSpPr>
          <p:cNvPr id="2055" name="Rectangle 7"/>
          <p:cNvSpPr>
            <a:spLocks noGrp="1" noChangeArrowheads="1"/>
          </p:cNvSpPr>
          <p:nvPr>
            <p:ph type="sldNum" sz="quarter" idx="5"/>
          </p:nvPr>
        </p:nvSpPr>
        <p:spPr bwMode="auto">
          <a:xfrm>
            <a:off x="2849746" y="9552403"/>
            <a:ext cx="77874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2048">
              <a:defRPr/>
            </a:lvl1pPr>
          </a:lstStyle>
          <a:p>
            <a:r>
              <a:rPr lang="en-US" dirty="0"/>
              <a:t>Page </a:t>
            </a:r>
            <a:fld id="{BCC64AF9-33B9-4961-BDFB-A151663FB1CB}" type="slidenum">
              <a:rPr lang="en-US"/>
              <a:pPr/>
              <a:t>‹#›</a:t>
            </a:fld>
            <a:endParaRPr lang="en-US" dirty="0"/>
          </a:p>
        </p:txBody>
      </p:sp>
      <p:sp>
        <p:nvSpPr>
          <p:cNvPr id="2056" name="Rectangle 8"/>
          <p:cNvSpPr>
            <a:spLocks noChangeArrowheads="1"/>
          </p:cNvSpPr>
          <p:nvPr/>
        </p:nvSpPr>
        <p:spPr bwMode="auto">
          <a:xfrm>
            <a:off x="703183" y="9552401"/>
            <a:ext cx="6908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dirty="0"/>
              <a:t>Submission</a:t>
            </a:r>
          </a:p>
        </p:txBody>
      </p:sp>
      <p:sp>
        <p:nvSpPr>
          <p:cNvPr id="2057" name="Line 9"/>
          <p:cNvSpPr>
            <a:spLocks noChangeShapeType="1"/>
          </p:cNvSpPr>
          <p:nvPr/>
        </p:nvSpPr>
        <p:spPr bwMode="auto">
          <a:xfrm>
            <a:off x="703187" y="9550713"/>
            <a:ext cx="53293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3" tIns="45651" rIns="91303" bIns="45651" anchor="ctr"/>
          <a:lstStyle/>
          <a:p>
            <a:endParaRPr lang="en-US" dirty="0"/>
          </a:p>
        </p:txBody>
      </p:sp>
      <p:sp>
        <p:nvSpPr>
          <p:cNvPr id="2058" name="Line 10"/>
          <p:cNvSpPr>
            <a:spLocks noChangeShapeType="1"/>
          </p:cNvSpPr>
          <p:nvPr/>
        </p:nvSpPr>
        <p:spPr bwMode="auto">
          <a:xfrm>
            <a:off x="629165" y="315601"/>
            <a:ext cx="54774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3" tIns="45651" rIns="91303" bIns="45651" anchor="ctr"/>
          <a:lstStyle/>
          <a:p>
            <a:endParaRPr lang="en-US" dirty="0"/>
          </a:p>
        </p:txBody>
      </p:sp>
    </p:spTree>
    <p:extLst>
      <p:ext uri="{BB962C8B-B14F-4D97-AF65-F5344CB8AC3E}">
        <p14:creationId xmlns:p14="http://schemas.microsoft.com/office/powerpoint/2010/main" val="127239742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doc.: IEEE 802.15-&lt;-11-0507-00-004k&gt;</a:t>
            </a:r>
            <a:endParaRPr lang="en-US" dirty="0"/>
          </a:p>
        </p:txBody>
      </p:sp>
      <p:sp>
        <p:nvSpPr>
          <p:cNvPr id="5" name="Date Placeholder 4"/>
          <p:cNvSpPr>
            <a:spLocks noGrp="1"/>
          </p:cNvSpPr>
          <p:nvPr>
            <p:ph type="dt" idx="11"/>
          </p:nvPr>
        </p:nvSpPr>
        <p:spPr/>
        <p:txBody>
          <a:bodyPr/>
          <a:lstStyle/>
          <a:p>
            <a:r>
              <a:rPr lang="en-US" dirty="0" smtClean="0"/>
              <a:t>&lt;month year&gt;</a:t>
            </a:r>
            <a:endParaRPr lang="en-US" dirty="0"/>
          </a:p>
        </p:txBody>
      </p:sp>
      <p:sp>
        <p:nvSpPr>
          <p:cNvPr id="6" name="Footer Placeholder 5"/>
          <p:cNvSpPr>
            <a:spLocks noGrp="1"/>
          </p:cNvSpPr>
          <p:nvPr>
            <p:ph type="ftr" sz="quarter" idx="12"/>
          </p:nvPr>
        </p:nvSpPr>
        <p:spPr/>
        <p:txBody>
          <a:bodyPr/>
          <a:lstStyle/>
          <a:p>
            <a:pPr lvl="4"/>
            <a:r>
              <a:rPr lang="en-US" dirty="0" smtClean="0"/>
              <a:t>&lt;author&gt;, &lt;company&gt;</a:t>
            </a:r>
            <a:endParaRPr lang="en-US" dirty="0"/>
          </a:p>
        </p:txBody>
      </p:sp>
      <p:sp>
        <p:nvSpPr>
          <p:cNvPr id="7" name="Slide Number Placeholder 6"/>
          <p:cNvSpPr>
            <a:spLocks noGrp="1"/>
          </p:cNvSpPr>
          <p:nvPr>
            <p:ph type="sldNum" sz="quarter" idx="13"/>
          </p:nvPr>
        </p:nvSpPr>
        <p:spPr/>
        <p:txBody>
          <a:bodyPr/>
          <a:lstStyle/>
          <a:p>
            <a:r>
              <a:rPr lang="en-US" dirty="0" smtClean="0"/>
              <a:t>Page </a:t>
            </a:r>
            <a:fld id="{BCC64AF9-33B9-4961-BDFB-A151663FB1CB}" type="slidenum">
              <a:rPr lang="en-US" smtClean="0"/>
              <a:pPr/>
              <a:t>1</a:t>
            </a:fld>
            <a:endParaRPr lang="en-US" dirty="0"/>
          </a:p>
        </p:txBody>
      </p:sp>
    </p:spTree>
    <p:extLst>
      <p:ext uri="{BB962C8B-B14F-4D97-AF65-F5344CB8AC3E}">
        <p14:creationId xmlns:p14="http://schemas.microsoft.com/office/powerpoint/2010/main" val="275355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doc.: IEEE 802.15-&lt;-11-0507-00-004k&gt;</a:t>
            </a:r>
            <a:endParaRPr lang="en-US" dirty="0"/>
          </a:p>
        </p:txBody>
      </p:sp>
      <p:sp>
        <p:nvSpPr>
          <p:cNvPr id="5" name="Date Placeholder 4"/>
          <p:cNvSpPr>
            <a:spLocks noGrp="1"/>
          </p:cNvSpPr>
          <p:nvPr>
            <p:ph type="dt" idx="11"/>
          </p:nvPr>
        </p:nvSpPr>
        <p:spPr/>
        <p:txBody>
          <a:bodyPr/>
          <a:lstStyle/>
          <a:p>
            <a:r>
              <a:rPr lang="en-US" dirty="0" smtClean="0"/>
              <a:t>&lt;month year&gt;</a:t>
            </a:r>
            <a:endParaRPr lang="en-US" dirty="0"/>
          </a:p>
        </p:txBody>
      </p:sp>
      <p:sp>
        <p:nvSpPr>
          <p:cNvPr id="6" name="Footer Placeholder 5"/>
          <p:cNvSpPr>
            <a:spLocks noGrp="1"/>
          </p:cNvSpPr>
          <p:nvPr>
            <p:ph type="ftr" sz="quarter" idx="12"/>
          </p:nvPr>
        </p:nvSpPr>
        <p:spPr/>
        <p:txBody>
          <a:bodyPr/>
          <a:lstStyle/>
          <a:p>
            <a:pPr lvl="4"/>
            <a:r>
              <a:rPr lang="en-US" dirty="0" smtClean="0"/>
              <a:t>&lt;author&gt;, &lt;company&gt;</a:t>
            </a:r>
            <a:endParaRPr lang="en-US" dirty="0"/>
          </a:p>
        </p:txBody>
      </p:sp>
      <p:sp>
        <p:nvSpPr>
          <p:cNvPr id="7" name="Slide Number Placeholder 6"/>
          <p:cNvSpPr>
            <a:spLocks noGrp="1"/>
          </p:cNvSpPr>
          <p:nvPr>
            <p:ph type="sldNum" sz="quarter" idx="13"/>
          </p:nvPr>
        </p:nvSpPr>
        <p:spPr/>
        <p:txBody>
          <a:bodyPr/>
          <a:lstStyle/>
          <a:p>
            <a:r>
              <a:rPr lang="en-US" dirty="0" smtClean="0"/>
              <a:t>Page </a:t>
            </a:r>
            <a:fld id="{BCC64AF9-33B9-4961-BDFB-A151663FB1CB}" type="slidenum">
              <a:rPr lang="en-US" smtClean="0"/>
              <a:pPr/>
              <a:t>6</a:t>
            </a:fld>
            <a:endParaRPr lang="en-US" dirty="0"/>
          </a:p>
        </p:txBody>
      </p:sp>
    </p:spTree>
    <p:extLst>
      <p:ext uri="{BB962C8B-B14F-4D97-AF65-F5344CB8AC3E}">
        <p14:creationId xmlns:p14="http://schemas.microsoft.com/office/powerpoint/2010/main" val="3987986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doc.: IEEE 802.15-&lt;-11-0507-00-004k&gt;</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&lt;month year&gt;</a:t>
            </a:r>
            <a:endParaRPr lang="en-US" dirty="0">
              <a:solidFill>
                <a:prstClr val="black"/>
              </a:solidFill>
            </a:endParaRPr>
          </a:p>
        </p:txBody>
      </p:sp>
      <p:sp>
        <p:nvSpPr>
          <p:cNvPr id="6" name="Footer Placeholder 5"/>
          <p:cNvSpPr>
            <a:spLocks noGrp="1"/>
          </p:cNvSpPr>
          <p:nvPr>
            <p:ph type="ftr" sz="quarter" idx="12"/>
          </p:nvPr>
        </p:nvSpPr>
        <p:spPr/>
        <p:txBody>
          <a:bodyPr/>
          <a:lstStyle/>
          <a:p>
            <a:pPr lvl="4"/>
            <a:r>
              <a:rPr lang="en-US" dirty="0" smtClean="0">
                <a:solidFill>
                  <a:prstClr val="black"/>
                </a:solidFill>
              </a:rPr>
              <a:t>&lt;author&gt;, &lt;company&gt;</a:t>
            </a:r>
            <a:endParaRPr lang="en-US" dirty="0">
              <a:solidFill>
                <a:prstClr val="black"/>
              </a:solidFill>
            </a:endParaRPr>
          </a:p>
        </p:txBody>
      </p:sp>
      <p:sp>
        <p:nvSpPr>
          <p:cNvPr id="7" name="Slide Number Placeholder 6"/>
          <p:cNvSpPr>
            <a:spLocks noGrp="1"/>
          </p:cNvSpPr>
          <p:nvPr>
            <p:ph type="sldNum" sz="quarter" idx="13"/>
          </p:nvPr>
        </p:nvSpPr>
        <p:spPr/>
        <p:txBody>
          <a:bodyPr/>
          <a:lstStyle/>
          <a:p>
            <a:r>
              <a:rPr lang="en-US" dirty="0" smtClean="0">
                <a:solidFill>
                  <a:prstClr val="black"/>
                </a:solidFill>
              </a:rPr>
              <a:t>Page </a:t>
            </a:r>
            <a:fld id="{BCC64AF9-33B9-4961-BDFB-A151663FB1C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085451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doc.: IEEE 802.15-&lt;-11-0507-00-004k&gt;</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&lt;month year&gt;</a:t>
            </a:r>
            <a:endParaRPr lang="en-US" dirty="0">
              <a:solidFill>
                <a:prstClr val="black"/>
              </a:solidFill>
            </a:endParaRPr>
          </a:p>
        </p:txBody>
      </p:sp>
      <p:sp>
        <p:nvSpPr>
          <p:cNvPr id="6" name="Footer Placeholder 5"/>
          <p:cNvSpPr>
            <a:spLocks noGrp="1"/>
          </p:cNvSpPr>
          <p:nvPr>
            <p:ph type="ftr" sz="quarter" idx="12"/>
          </p:nvPr>
        </p:nvSpPr>
        <p:spPr/>
        <p:txBody>
          <a:bodyPr/>
          <a:lstStyle/>
          <a:p>
            <a:pPr lvl="4"/>
            <a:r>
              <a:rPr lang="en-US" dirty="0" smtClean="0">
                <a:solidFill>
                  <a:prstClr val="black"/>
                </a:solidFill>
              </a:rPr>
              <a:t>&lt;author&gt;, &lt;company&gt;</a:t>
            </a:r>
            <a:endParaRPr lang="en-US" dirty="0">
              <a:solidFill>
                <a:prstClr val="black"/>
              </a:solidFill>
            </a:endParaRPr>
          </a:p>
        </p:txBody>
      </p:sp>
      <p:sp>
        <p:nvSpPr>
          <p:cNvPr id="7" name="Slide Number Placeholder 6"/>
          <p:cNvSpPr>
            <a:spLocks noGrp="1"/>
          </p:cNvSpPr>
          <p:nvPr>
            <p:ph type="sldNum" sz="quarter" idx="13"/>
          </p:nvPr>
        </p:nvSpPr>
        <p:spPr/>
        <p:txBody>
          <a:bodyPr/>
          <a:lstStyle/>
          <a:p>
            <a:r>
              <a:rPr lang="en-US" dirty="0" smtClean="0">
                <a:solidFill>
                  <a:prstClr val="black"/>
                </a:solidFill>
              </a:rPr>
              <a:t>Page </a:t>
            </a:r>
            <a:fld id="{BCC64AF9-33B9-4961-BDFB-A151663FB1CB}"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98798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doc.: IEEE 802.15-&lt;-11-0507-00-004k&gt;</a:t>
            </a:r>
            <a:endParaRPr lang="en-US" dirty="0"/>
          </a:p>
        </p:txBody>
      </p:sp>
      <p:sp>
        <p:nvSpPr>
          <p:cNvPr id="5" name="Date Placeholder 4"/>
          <p:cNvSpPr>
            <a:spLocks noGrp="1"/>
          </p:cNvSpPr>
          <p:nvPr>
            <p:ph type="dt" idx="11"/>
          </p:nvPr>
        </p:nvSpPr>
        <p:spPr/>
        <p:txBody>
          <a:bodyPr/>
          <a:lstStyle/>
          <a:p>
            <a:r>
              <a:rPr lang="en-US" dirty="0" smtClean="0"/>
              <a:t>&lt;month year&gt;</a:t>
            </a:r>
            <a:endParaRPr lang="en-US" dirty="0"/>
          </a:p>
        </p:txBody>
      </p:sp>
      <p:sp>
        <p:nvSpPr>
          <p:cNvPr id="6" name="Footer Placeholder 5"/>
          <p:cNvSpPr>
            <a:spLocks noGrp="1"/>
          </p:cNvSpPr>
          <p:nvPr>
            <p:ph type="ftr" sz="quarter" idx="12"/>
          </p:nvPr>
        </p:nvSpPr>
        <p:spPr/>
        <p:txBody>
          <a:bodyPr/>
          <a:lstStyle/>
          <a:p>
            <a:pPr lvl="4"/>
            <a:r>
              <a:rPr lang="en-US" dirty="0" smtClean="0"/>
              <a:t>&lt;author&gt;, &lt;company&gt;</a:t>
            </a:r>
            <a:endParaRPr lang="en-US" dirty="0"/>
          </a:p>
        </p:txBody>
      </p:sp>
      <p:sp>
        <p:nvSpPr>
          <p:cNvPr id="7" name="Slide Number Placeholder 6"/>
          <p:cNvSpPr>
            <a:spLocks noGrp="1"/>
          </p:cNvSpPr>
          <p:nvPr>
            <p:ph type="sldNum" sz="quarter" idx="13"/>
          </p:nvPr>
        </p:nvSpPr>
        <p:spPr/>
        <p:txBody>
          <a:bodyPr/>
          <a:lstStyle/>
          <a:p>
            <a:r>
              <a:rPr lang="en-US" dirty="0" smtClean="0"/>
              <a:t>Page </a:t>
            </a:r>
            <a:fld id="{BCC64AF9-33B9-4961-BDFB-A151663FB1CB}" type="slidenum">
              <a:rPr lang="en-US" smtClean="0"/>
              <a:pPr/>
              <a:t>25</a:t>
            </a:fld>
            <a:endParaRPr lang="en-US" dirty="0"/>
          </a:p>
        </p:txBody>
      </p:sp>
    </p:spTree>
    <p:extLst>
      <p:ext uri="{BB962C8B-B14F-4D97-AF65-F5344CB8AC3E}">
        <p14:creationId xmlns:p14="http://schemas.microsoft.com/office/powerpoint/2010/main" val="1085451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10" name="Date Placeholder 9"/>
          <p:cNvSpPr>
            <a:spLocks noGrp="1"/>
          </p:cNvSpPr>
          <p:nvPr>
            <p:ph type="dt" sz="half" idx="10"/>
          </p:nvPr>
        </p:nvSpPr>
        <p:spPr/>
        <p:txBody>
          <a:bodyPr/>
          <a:lstStyle/>
          <a:p>
            <a:r>
              <a:rPr lang="en-US" dirty="0" smtClean="0"/>
              <a:t>July 2011</a:t>
            </a:r>
            <a:endParaRPr lang="en-US" dirty="0"/>
          </a:p>
        </p:txBody>
      </p:sp>
      <p:sp>
        <p:nvSpPr>
          <p:cNvPr id="11" name="Footer Placeholder 10"/>
          <p:cNvSpPr>
            <a:spLocks noGrp="1"/>
          </p:cNvSpPr>
          <p:nvPr>
            <p:ph type="ftr" sz="quarter" idx="11"/>
          </p:nvPr>
        </p:nvSpPr>
        <p:spPr/>
        <p:txBody>
          <a:bodyPr/>
          <a:lstStyle/>
          <a:p>
            <a:r>
              <a:rPr lang="en-US" dirty="0" smtClean="0"/>
              <a:t>Lawrence Materum, Hirokazu Sawada, and Shuzo Kato, RIEC</a:t>
            </a:r>
            <a:endParaRPr lang="en-US" dirty="0"/>
          </a:p>
        </p:txBody>
      </p:sp>
      <p:sp>
        <p:nvSpPr>
          <p:cNvPr id="12" name="Slide Number Placeholder 11"/>
          <p:cNvSpPr>
            <a:spLocks noGrp="1"/>
          </p:cNvSpPr>
          <p:nvPr>
            <p:ph type="sldNum" sz="quarter" idx="12"/>
          </p:nvPr>
        </p:nvSpPr>
        <p:spPr/>
        <p:txBody>
          <a:bodyPr/>
          <a:lstStyle/>
          <a:p>
            <a:r>
              <a:rPr lang="en-US" dirty="0" smtClean="0"/>
              <a:t>Slide </a:t>
            </a:r>
            <a:fld id="{645DC936-F473-4559-83C1-251D519C9803}" type="slidenum">
              <a:rPr lang="en-US" smtClean="0"/>
              <a:pPr/>
              <a:t>‹#›</a:t>
            </a:fld>
            <a:endParaRPr lang="en-US" dirty="0"/>
          </a:p>
        </p:txBody>
      </p:sp>
    </p:spTree>
    <p:extLst>
      <p:ext uri="{BB962C8B-B14F-4D97-AF65-F5344CB8AC3E}">
        <p14:creationId xmlns:p14="http://schemas.microsoft.com/office/powerpoint/2010/main" val="4631496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July 2011</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Lawrence Materum, Hirokazu Sawada, and Shuzo Kato, RIEC</a:t>
            </a:r>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Slide </a:t>
            </a:r>
            <a:fld id="{0F5A8929-27B4-4AC5-83AF-1E132C9DEEC2}" type="slidenum">
              <a:rPr lang="en-US"/>
              <a:pPr/>
              <a:t>‹#›</a:t>
            </a:fld>
            <a:endParaRPr lang="en-US" dirty="0"/>
          </a:p>
        </p:txBody>
      </p:sp>
    </p:spTree>
    <p:extLst>
      <p:ext uri="{BB962C8B-B14F-4D97-AF65-F5344CB8AC3E}">
        <p14:creationId xmlns:p14="http://schemas.microsoft.com/office/powerpoint/2010/main" val="26394725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July 2011</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Lawrence Materum, Hirokazu Sawada, and Shuzo Kato, RIEC</a:t>
            </a:r>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Slide </a:t>
            </a:r>
            <a:fld id="{D912B6AB-9EC1-4F16-90A9-40739818959D}" type="slidenum">
              <a:rPr lang="en-US"/>
              <a:pPr/>
              <a:t>‹#›</a:t>
            </a:fld>
            <a:endParaRPr lang="en-US" dirty="0"/>
          </a:p>
        </p:txBody>
      </p:sp>
    </p:spTree>
    <p:extLst>
      <p:ext uri="{BB962C8B-B14F-4D97-AF65-F5344CB8AC3E}">
        <p14:creationId xmlns:p14="http://schemas.microsoft.com/office/powerpoint/2010/main" val="30342301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772400" cy="42672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Calibri" pitchFamily="34" charset="0"/>
                <a:cs typeface="Calibri" pitchFamily="34" charset="0"/>
              </a:defRPr>
            </a:lvl1pPr>
          </a:lstStyle>
          <a:p>
            <a:r>
              <a:rPr lang="en-US" dirty="0" smtClean="0"/>
              <a:t>July 2011</a:t>
            </a:r>
            <a:endParaRPr lang="en-US" dirty="0"/>
          </a:p>
        </p:txBody>
      </p:sp>
      <p:sp>
        <p:nvSpPr>
          <p:cNvPr id="5" name="Footer Placeholder 4"/>
          <p:cNvSpPr>
            <a:spLocks noGrp="1"/>
          </p:cNvSpPr>
          <p:nvPr>
            <p:ph type="ftr" sz="quarter" idx="11"/>
          </p:nvPr>
        </p:nvSpPr>
        <p:spPr/>
        <p:txBody>
          <a:bodyPr/>
          <a:lstStyle>
            <a:lvl1pPr>
              <a:defRPr>
                <a:latin typeface="Calibri" pitchFamily="34" charset="0"/>
                <a:cs typeface="Calibri" pitchFamily="34" charset="0"/>
              </a:defRPr>
            </a:lvl1pPr>
          </a:lstStyle>
          <a:p>
            <a:r>
              <a:rPr lang="en-US" dirty="0" smtClean="0"/>
              <a:t>Lawrence Materum, Hirokazu Sawada, and Shuzo Kato, RIEC</a:t>
            </a:r>
            <a:endParaRPr lang="en-US" dirty="0"/>
          </a:p>
        </p:txBody>
      </p:sp>
      <p:sp>
        <p:nvSpPr>
          <p:cNvPr id="6" name="Slide Number Placeholder 5"/>
          <p:cNvSpPr>
            <a:spLocks noGrp="1"/>
          </p:cNvSpPr>
          <p:nvPr>
            <p:ph type="sldNum" sz="quarter" idx="12"/>
          </p:nvPr>
        </p:nvSpPr>
        <p:spPr/>
        <p:txBody>
          <a:bodyPr/>
          <a:lstStyle>
            <a:lvl1pPr>
              <a:defRPr>
                <a:latin typeface="Calibri" pitchFamily="34" charset="0"/>
                <a:cs typeface="Calibri" pitchFamily="34" charset="0"/>
              </a:defRPr>
            </a:lvl1pPr>
          </a:lstStyle>
          <a:p>
            <a:r>
              <a:rPr lang="en-US" dirty="0" smtClean="0"/>
              <a:t>Slide </a:t>
            </a:r>
            <a:fld id="{803C92C4-4962-45F3-A3C6-DBA3BD949A24}"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42724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t>July 2011</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Lawrence Materum, Hirokazu Sawada, and Shuzo Kato, RIEC</a:t>
            </a:r>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Slide </a:t>
            </a:r>
            <a:fld id="{C66726E3-6E45-4335-8641-A7418E002FC4}" type="slidenum">
              <a:rPr lang="en-US"/>
              <a:pPr/>
              <a:t>‹#›</a:t>
            </a:fld>
            <a:endParaRPr lang="en-US" dirty="0"/>
          </a:p>
        </p:txBody>
      </p:sp>
    </p:spTree>
    <p:extLst>
      <p:ext uri="{BB962C8B-B14F-4D97-AF65-F5344CB8AC3E}">
        <p14:creationId xmlns:p14="http://schemas.microsoft.com/office/powerpoint/2010/main" val="31186687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dirty="0" smtClean="0"/>
              <a:t>July 2011</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Lawrence Materum, Hirokazu Sawada, and Shuzo Kato, RIEC</a:t>
            </a:r>
            <a:endParaRPr lang="en-US" dirty="0"/>
          </a:p>
        </p:txBody>
      </p:sp>
      <p:sp>
        <p:nvSpPr>
          <p:cNvPr id="7" name="Slide Number Placeholder 6"/>
          <p:cNvSpPr>
            <a:spLocks noGrp="1"/>
          </p:cNvSpPr>
          <p:nvPr>
            <p:ph type="sldNum" sz="quarter" idx="12"/>
          </p:nvPr>
        </p:nvSpPr>
        <p:spPr/>
        <p:txBody>
          <a:bodyPr/>
          <a:lstStyle>
            <a:lvl1pPr>
              <a:defRPr/>
            </a:lvl1pPr>
          </a:lstStyle>
          <a:p>
            <a:r>
              <a:rPr lang="en-US" dirty="0"/>
              <a:t>Slide </a:t>
            </a:r>
            <a:fld id="{8E080DBA-543E-4589-90C6-801042586DBB}" type="slidenum">
              <a:rPr lang="en-US"/>
              <a:pPr/>
              <a:t>‹#›</a:t>
            </a:fld>
            <a:endParaRPr lang="en-US" dirty="0"/>
          </a:p>
        </p:txBody>
      </p:sp>
    </p:spTree>
    <p:extLst>
      <p:ext uri="{BB962C8B-B14F-4D97-AF65-F5344CB8AC3E}">
        <p14:creationId xmlns:p14="http://schemas.microsoft.com/office/powerpoint/2010/main" val="19987982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dirty="0" smtClean="0"/>
              <a:t>July 2011</a:t>
            </a:r>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Lawrence Materum, Hirokazu Sawada, and Shuzo Kato, RIEC</a:t>
            </a:r>
            <a:endParaRPr lang="en-US" dirty="0"/>
          </a:p>
        </p:txBody>
      </p:sp>
      <p:sp>
        <p:nvSpPr>
          <p:cNvPr id="9" name="Slide Number Placeholder 8"/>
          <p:cNvSpPr>
            <a:spLocks noGrp="1"/>
          </p:cNvSpPr>
          <p:nvPr>
            <p:ph type="sldNum" sz="quarter" idx="12"/>
          </p:nvPr>
        </p:nvSpPr>
        <p:spPr/>
        <p:txBody>
          <a:bodyPr/>
          <a:lstStyle>
            <a:lvl1pPr>
              <a:defRPr/>
            </a:lvl1pPr>
          </a:lstStyle>
          <a:p>
            <a:r>
              <a:rPr lang="en-US" dirty="0"/>
              <a:t>Slide </a:t>
            </a:r>
            <a:fld id="{B2BFE9B3-B4B9-4E6D-9BD2-53DC2C817363}" type="slidenum">
              <a:rPr lang="en-US"/>
              <a:pPr/>
              <a:t>‹#›</a:t>
            </a:fld>
            <a:endParaRPr lang="en-US" dirty="0"/>
          </a:p>
        </p:txBody>
      </p:sp>
    </p:spTree>
    <p:extLst>
      <p:ext uri="{BB962C8B-B14F-4D97-AF65-F5344CB8AC3E}">
        <p14:creationId xmlns:p14="http://schemas.microsoft.com/office/powerpoint/2010/main" val="15520479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dirty="0" smtClean="0"/>
              <a:t>July 2011</a:t>
            </a:r>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Lawrence Materum, Hirokazu Sawada, and Shuzo Kato, RIEC</a:t>
            </a:r>
            <a:endParaRPr lang="en-US" dirty="0"/>
          </a:p>
        </p:txBody>
      </p:sp>
      <p:sp>
        <p:nvSpPr>
          <p:cNvPr id="5" name="Slide Number Placeholder 4"/>
          <p:cNvSpPr>
            <a:spLocks noGrp="1"/>
          </p:cNvSpPr>
          <p:nvPr>
            <p:ph type="sldNum" sz="quarter" idx="12"/>
          </p:nvPr>
        </p:nvSpPr>
        <p:spPr/>
        <p:txBody>
          <a:bodyPr/>
          <a:lstStyle>
            <a:lvl1pPr>
              <a:defRPr/>
            </a:lvl1pPr>
          </a:lstStyle>
          <a:p>
            <a:r>
              <a:rPr lang="en-US" dirty="0"/>
              <a:t>Slide </a:t>
            </a:r>
            <a:fld id="{47F1A91C-C666-4CFB-9C14-D39BD53E3CE1}" type="slidenum">
              <a:rPr lang="en-US"/>
              <a:pPr/>
              <a:t>‹#›</a:t>
            </a:fld>
            <a:endParaRPr lang="en-US" dirty="0"/>
          </a:p>
        </p:txBody>
      </p:sp>
    </p:spTree>
    <p:extLst>
      <p:ext uri="{BB962C8B-B14F-4D97-AF65-F5344CB8AC3E}">
        <p14:creationId xmlns:p14="http://schemas.microsoft.com/office/powerpoint/2010/main" val="4439156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dirty="0" smtClean="0"/>
              <a:t>July 2011</a:t>
            </a:r>
            <a:endParaRPr lang="en-US" dirty="0"/>
          </a:p>
        </p:txBody>
      </p:sp>
      <p:sp>
        <p:nvSpPr>
          <p:cNvPr id="9" name="Footer Placeholder 8"/>
          <p:cNvSpPr>
            <a:spLocks noGrp="1"/>
          </p:cNvSpPr>
          <p:nvPr>
            <p:ph type="ftr" sz="quarter" idx="11"/>
          </p:nvPr>
        </p:nvSpPr>
        <p:spPr>
          <a:xfrm>
            <a:off x="4800600" y="6477000"/>
            <a:ext cx="3733800" cy="184666"/>
          </a:xfrm>
        </p:spPr>
        <p:txBody>
          <a:bodyPr/>
          <a:lstStyle/>
          <a:p>
            <a:r>
              <a:rPr lang="en-US" dirty="0" smtClean="0"/>
              <a:t>Lawrence Materum, Hirokazu Sawada, and Shuzo Kato, RIEC</a:t>
            </a:r>
            <a:endParaRPr lang="en-US" dirty="0"/>
          </a:p>
        </p:txBody>
      </p:sp>
      <p:sp>
        <p:nvSpPr>
          <p:cNvPr id="10" name="Slide Number Placeholder 9"/>
          <p:cNvSpPr>
            <a:spLocks noGrp="1"/>
          </p:cNvSpPr>
          <p:nvPr>
            <p:ph type="sldNum" sz="quarter" idx="12"/>
          </p:nvPr>
        </p:nvSpPr>
        <p:spPr/>
        <p:txBody>
          <a:bodyPr/>
          <a:lstStyle/>
          <a:p>
            <a:r>
              <a:rPr lang="en-US" dirty="0" smtClean="0"/>
              <a:t>Slide </a:t>
            </a:r>
            <a:fld id="{645DC936-F473-4559-83C1-251D519C9803}" type="slidenum">
              <a:rPr lang="en-US" smtClean="0"/>
              <a:pPr/>
              <a:t>‹#›</a:t>
            </a:fld>
            <a:endParaRPr lang="en-US" dirty="0"/>
          </a:p>
        </p:txBody>
      </p:sp>
    </p:spTree>
    <p:extLst>
      <p:ext uri="{BB962C8B-B14F-4D97-AF65-F5344CB8AC3E}">
        <p14:creationId xmlns:p14="http://schemas.microsoft.com/office/powerpoint/2010/main" val="5338021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July 2011</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Lawrence Materum, Hirokazu Sawada, and Shuzo Kato, RIEC</a:t>
            </a:r>
            <a:endParaRPr lang="en-US" dirty="0"/>
          </a:p>
        </p:txBody>
      </p:sp>
      <p:sp>
        <p:nvSpPr>
          <p:cNvPr id="7" name="Slide Number Placeholder 6"/>
          <p:cNvSpPr>
            <a:spLocks noGrp="1"/>
          </p:cNvSpPr>
          <p:nvPr>
            <p:ph type="sldNum" sz="quarter" idx="12"/>
          </p:nvPr>
        </p:nvSpPr>
        <p:spPr/>
        <p:txBody>
          <a:bodyPr/>
          <a:lstStyle>
            <a:lvl1pPr>
              <a:defRPr/>
            </a:lvl1pPr>
          </a:lstStyle>
          <a:p>
            <a:r>
              <a:rPr lang="en-US" dirty="0"/>
              <a:t>Slide </a:t>
            </a:r>
            <a:fld id="{527D33EA-B331-4A39-AF60-599E8526D60D}" type="slidenum">
              <a:rPr lang="en-US"/>
              <a:pPr/>
              <a:t>‹#›</a:t>
            </a:fld>
            <a:endParaRPr lang="en-US" dirty="0"/>
          </a:p>
        </p:txBody>
      </p:sp>
    </p:spTree>
    <p:extLst>
      <p:ext uri="{BB962C8B-B14F-4D97-AF65-F5344CB8AC3E}">
        <p14:creationId xmlns:p14="http://schemas.microsoft.com/office/powerpoint/2010/main" val="1407078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July 2011</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Lawrence Materum, Hirokazu Sawada, and Shuzo Kato, RIEC</a:t>
            </a:r>
            <a:endParaRPr lang="en-US" dirty="0"/>
          </a:p>
        </p:txBody>
      </p:sp>
      <p:sp>
        <p:nvSpPr>
          <p:cNvPr id="7" name="Slide Number Placeholder 6"/>
          <p:cNvSpPr>
            <a:spLocks noGrp="1"/>
          </p:cNvSpPr>
          <p:nvPr>
            <p:ph type="sldNum" sz="quarter" idx="12"/>
          </p:nvPr>
        </p:nvSpPr>
        <p:spPr/>
        <p:txBody>
          <a:bodyPr/>
          <a:lstStyle>
            <a:lvl1pPr>
              <a:defRPr/>
            </a:lvl1pPr>
          </a:lstStyle>
          <a:p>
            <a:r>
              <a:rPr lang="en-US" dirty="0"/>
              <a:t>Slide </a:t>
            </a:r>
            <a:fld id="{6DBEEE2A-50B6-4F79-8348-45A02D851A4C}" type="slidenum">
              <a:rPr lang="en-US"/>
              <a:pPr/>
              <a:t>‹#›</a:t>
            </a:fld>
            <a:endParaRPr lang="en-US" dirty="0"/>
          </a:p>
        </p:txBody>
      </p:sp>
    </p:spTree>
    <p:extLst>
      <p:ext uri="{BB962C8B-B14F-4D97-AF65-F5344CB8AC3E}">
        <p14:creationId xmlns:p14="http://schemas.microsoft.com/office/powerpoint/2010/main" val="42537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828800"/>
            <a:ext cx="7772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altLang="ja-JP" dirty="0" smtClean="0"/>
              <a:t>Fifth</a:t>
            </a:r>
            <a:r>
              <a:rPr lang="en-US" dirty="0" smtClean="0"/>
              <a:t>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atin typeface="Calibri" pitchFamily="34" charset="0"/>
                <a:cs typeface="Calibri" pitchFamily="34" charset="0"/>
              </a:defRPr>
            </a:lvl1pPr>
          </a:lstStyle>
          <a:p>
            <a:r>
              <a:rPr lang="en-US" dirty="0" smtClean="0"/>
              <a:t>July 2011</a:t>
            </a:r>
            <a:endParaRPr lang="en-US" dirty="0"/>
          </a:p>
        </p:txBody>
      </p:sp>
      <p:sp>
        <p:nvSpPr>
          <p:cNvPr id="1029" name="Rectangle 5"/>
          <p:cNvSpPr>
            <a:spLocks noGrp="1" noChangeArrowheads="1"/>
          </p:cNvSpPr>
          <p:nvPr>
            <p:ph type="ftr" sz="quarter" idx="3"/>
          </p:nvPr>
        </p:nvSpPr>
        <p:spPr bwMode="auto">
          <a:xfrm>
            <a:off x="4876800" y="6475413"/>
            <a:ext cx="37338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atin typeface="Calibri" pitchFamily="34" charset="0"/>
                <a:cs typeface="Calibri" pitchFamily="34" charset="0"/>
              </a:defRPr>
            </a:lvl1pPr>
          </a:lstStyle>
          <a:p>
            <a:r>
              <a:rPr lang="en-US" dirty="0" smtClean="0"/>
              <a:t>Lawrence Materum, Hirokazu Sawada, and Shuzo Kato, RIEC</a:t>
            </a:r>
            <a:endParaRPr lang="en-US" dirty="0"/>
          </a:p>
        </p:txBody>
      </p:sp>
      <p:sp>
        <p:nvSpPr>
          <p:cNvPr id="1030" name="Rectangle 6"/>
          <p:cNvSpPr>
            <a:spLocks noGrp="1" noChangeArrowheads="1"/>
          </p:cNvSpPr>
          <p:nvPr>
            <p:ph type="sldNum" sz="quarter" idx="4"/>
          </p:nvPr>
        </p:nvSpPr>
        <p:spPr bwMode="auto">
          <a:xfrm>
            <a:off x="4228098" y="6475413"/>
            <a:ext cx="5354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atin typeface="Calibri" pitchFamily="34" charset="0"/>
                <a:cs typeface="Calibri" pitchFamily="34" charset="0"/>
              </a:defRPr>
            </a:lvl1pPr>
          </a:lstStyle>
          <a:p>
            <a:r>
              <a:rPr lang="en-US" dirty="0" smtClean="0"/>
              <a:t>Slide </a:t>
            </a:r>
            <a:fld id="{645DC936-F473-4559-83C1-251D519C9803}" type="slidenum">
              <a:rPr lang="en-US" smtClean="0"/>
              <a:pPr/>
              <a:t>‹#›</a:t>
            </a:fld>
            <a:endParaRPr lang="en-US" dirty="0"/>
          </a:p>
        </p:txBody>
      </p:sp>
      <p:sp>
        <p:nvSpPr>
          <p:cNvPr id="1031" name="Rectangle 7"/>
          <p:cNvSpPr>
            <a:spLocks noChangeArrowheads="1"/>
          </p:cNvSpPr>
          <p:nvPr/>
        </p:nvSpPr>
        <p:spPr bwMode="auto">
          <a:xfrm>
            <a:off x="4495800" y="394157"/>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lvl="2" algn="r"/>
            <a:r>
              <a:rPr lang="en-US" sz="1400" b="1" dirty="0">
                <a:latin typeface="Calibri" pitchFamily="34" charset="0"/>
                <a:cs typeface="Calibri" pitchFamily="34" charset="0"/>
              </a:rPr>
              <a:t>doc.: IEEE </a:t>
            </a:r>
            <a:r>
              <a:rPr lang="en-US" sz="1400" b="1" dirty="0" smtClean="0">
                <a:latin typeface="Calibri" pitchFamily="34" charset="0"/>
                <a:cs typeface="Calibri" pitchFamily="34" charset="0"/>
              </a:rPr>
              <a:t>802.15-11-0507-00-004k</a:t>
            </a:r>
            <a:endParaRPr lang="en-US" sz="1400" b="1" dirty="0">
              <a:latin typeface="Calibri" pitchFamily="34" charset="0"/>
              <a:cs typeface="Calibri" pitchFamily="34"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3" name="Rectangle 9"/>
          <p:cNvSpPr>
            <a:spLocks noChangeArrowheads="1"/>
          </p:cNvSpPr>
          <p:nvPr/>
        </p:nvSpPr>
        <p:spPr bwMode="auto">
          <a:xfrm>
            <a:off x="685801" y="6475413"/>
            <a:ext cx="711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200" dirty="0" smtClean="0">
                <a:latin typeface="Calibri" pitchFamily="34" charset="0"/>
                <a:cs typeface="Calibri" pitchFamily="34" charset="0"/>
              </a:rPr>
              <a:t>Submission</a:t>
            </a:r>
            <a:endParaRPr lang="en-US" sz="1200" dirty="0">
              <a:latin typeface="Calibri" pitchFamily="34" charset="0"/>
              <a:cs typeface="Calibri" pitchFamily="34" charset="0"/>
            </a:endParaRPr>
          </a:p>
        </p:txBody>
      </p:sp>
      <p:sp>
        <p:nvSpPr>
          <p:cNvPr id="1034" name="Line 10"/>
          <p:cNvSpPr>
            <a:spLocks noChangeShapeType="1"/>
          </p:cNvSpPr>
          <p:nvPr/>
        </p:nvSpPr>
        <p:spPr bwMode="auto">
          <a:xfrm>
            <a:off x="647700" y="64135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Calibri" pitchFamily="34" charset="0"/>
          <a:ea typeface="+mj-ea"/>
          <a:cs typeface="Calibri" pitchFamily="34" charset="0"/>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800">
          <a:solidFill>
            <a:schemeClr val="tx1"/>
          </a:solidFill>
          <a:latin typeface="Calibri" pitchFamily="34" charset="0"/>
          <a:cs typeface="Calibri" pitchFamily="34" charset="0"/>
        </a:defRPr>
      </a:lvl2pPr>
      <a:lvl3pPr marL="1085850" indent="-228600" algn="l" rtl="0" eaLnBrk="1" fontAlgn="base" hangingPunct="1">
        <a:spcBef>
          <a:spcPct val="20000"/>
        </a:spcBef>
        <a:spcAft>
          <a:spcPct val="0"/>
        </a:spcAft>
        <a:buChar char="•"/>
        <a:defRPr sz="2400">
          <a:solidFill>
            <a:schemeClr val="tx1"/>
          </a:solidFill>
          <a:latin typeface="Calibri" pitchFamily="34" charset="0"/>
          <a:cs typeface="Calibri" pitchFamily="34" charset="0"/>
        </a:defRPr>
      </a:lvl3pPr>
      <a:lvl4pPr marL="1428750" indent="-22860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4pPr>
      <a:lvl5pPr marL="1771650" indent="-22860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file:///C:\Users\usr\Documents\mic_project\802.15.4k\20110702_meeting_on_802.15tg4k_ch_model_proposal.xlsx!20110712!R2C3:R23C6"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8.xml"/><Relationship Id="rId7" Type="http://schemas.openxmlformats.org/officeDocument/2006/relationships/image" Target="../media/image1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slideLayout" Target="../slideLayouts/slideLayout2.xml"/><Relationship Id="rId4" Type="http://schemas.openxmlformats.org/officeDocument/2006/relationships/tags" Target="../tags/tag9.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file:///C:\Users\usr\Documents\mic_project\802.15.4k\figure\tg4k_tdl_model_3d_900mhz.tif" TargetMode="External"/><Relationship Id="rId2" Type="http://schemas.openxmlformats.org/officeDocument/2006/relationships/image" Target="../media/image16.t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oleObject" Target="file:///C:\Users\usr\Documents\mic_project\802.15.4k\20110702_meeting_on_802.15tg4k_ch_model_proposal.xlsx!20110712!R89C3:R122C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21.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file:///C:\Users\usr\Documents\mic_project\802.15.4k\figure\tg4k_path_loss_models_2400mhz_93.tif" TargetMode="External"/><Relationship Id="rId2" Type="http://schemas.openxmlformats.org/officeDocument/2006/relationships/image" Target="../media/image24.t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t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6.emf"/><Relationship Id="rId4" Type="http://schemas.openxmlformats.org/officeDocument/2006/relationships/oleObject" Target="file:///C:\Users\usr\Documents\mic_project\802.15.4k\20110702_meeting_on_802.15tg4k_ch_model_proposal.xlsx!20110712!R26C3:R53C6"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file:///C:\Users\usr\Documents\mic_project\802.15.4k\20110702_meeting_on_802.15tg4k_ch_model_proposal.xlsx!20110712!R56C3:R86C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6.png"/><Relationship Id="rId5" Type="http://schemas.openxmlformats.org/officeDocument/2006/relationships/tags" Target="../tags/tag5.xml"/><Relationship Id="rId10" Type="http://schemas.openxmlformats.org/officeDocument/2006/relationships/image" Target="../media/image5.png"/><Relationship Id="rId4" Type="http://schemas.openxmlformats.org/officeDocument/2006/relationships/tags" Target="../tags/tag4.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file:///C:\Users\usr\Documents\mic_project\802.15.4k\figure\tg4k_path_loss_models_900mhz.tif" TargetMode="External"/><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dirty="0" smtClean="0"/>
              <a:t>July 2011</a:t>
            </a:r>
            <a:endParaRPr lang="en-US" dirty="0"/>
          </a:p>
        </p:txBody>
      </p:sp>
      <p:sp>
        <p:nvSpPr>
          <p:cNvPr id="5" name="Footer Placeholder 2"/>
          <p:cNvSpPr>
            <a:spLocks noGrp="1"/>
          </p:cNvSpPr>
          <p:nvPr>
            <p:ph type="ftr" sz="quarter" idx="11"/>
          </p:nvPr>
        </p:nvSpPr>
        <p:spPr>
          <a:xfrm>
            <a:off x="4876800" y="6477000"/>
            <a:ext cx="3733800" cy="183078"/>
          </a:xfrm>
        </p:spPr>
        <p:txBody>
          <a:bodyPr/>
          <a:lstStyle/>
          <a:p>
            <a:r>
              <a:rPr lang="en-US" dirty="0" smtClean="0"/>
              <a:t>Lawrence Materum, Hirokazu Sawada, and Shuzo Kato, RIEC</a:t>
            </a:r>
            <a:endParaRPr lang="en-US" dirty="0"/>
          </a:p>
        </p:txBody>
      </p:sp>
      <p:sp>
        <p:nvSpPr>
          <p:cNvPr id="6" name="Slide Number Placeholder 3"/>
          <p:cNvSpPr>
            <a:spLocks noGrp="1"/>
          </p:cNvSpPr>
          <p:nvPr>
            <p:ph type="sldNum" sz="quarter" idx="12"/>
          </p:nvPr>
        </p:nvSpPr>
        <p:spPr>
          <a:xfrm>
            <a:off x="4229999" y="6475413"/>
            <a:ext cx="536400" cy="184666"/>
          </a:xfrm>
        </p:spPr>
        <p:txBody>
          <a:bodyPr/>
          <a:lstStyle/>
          <a:p>
            <a:r>
              <a:rPr lang="en-US" dirty="0"/>
              <a:t>Slide </a:t>
            </a:r>
            <a:fld id="{7B2FB8D9-073A-416D-8A82-A5167625ECC2}" type="slidenum">
              <a:rPr lang="en-US"/>
              <a:pPr/>
              <a:t>1</a:t>
            </a:fld>
            <a:endParaRPr lang="en-US" dirty="0"/>
          </a:p>
        </p:txBody>
      </p:sp>
      <p:sp>
        <p:nvSpPr>
          <p:cNvPr id="27651" name="Rectangle 3"/>
          <p:cNvSpPr>
            <a:spLocks noChangeArrowheads="1"/>
          </p:cNvSpPr>
          <p:nvPr/>
        </p:nvSpPr>
        <p:spPr bwMode="auto">
          <a:xfrm>
            <a:off x="381000" y="843887"/>
            <a:ext cx="86106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800" b="1" u="sng" dirty="0">
                <a:solidFill>
                  <a:schemeClr val="tx2"/>
                </a:solidFill>
                <a:effectLst>
                  <a:outerShdw blurRad="38100" dist="38100" dir="2700000" algn="tl">
                    <a:srgbClr val="C0C0C0"/>
                  </a:outerShdw>
                </a:effectLst>
                <a:latin typeface="Calibri" pitchFamily="34" charset="0"/>
                <a:cs typeface="Calibri" pitchFamily="34" charset="0"/>
              </a:rPr>
              <a:t>Project: IEEE P802.15 Working Group for Wireless Personal Area Networks (WPANs)</a:t>
            </a:r>
            <a:endParaRPr lang="en-US" sz="1600" b="1" dirty="0">
              <a:solidFill>
                <a:schemeClr val="tx2"/>
              </a:solidFill>
              <a:latin typeface="Calibri" pitchFamily="34" charset="0"/>
              <a:cs typeface="Calibri" pitchFamily="34" charset="0"/>
            </a:endParaRPr>
          </a:p>
          <a:p>
            <a:endParaRPr lang="en-US" sz="1600" dirty="0">
              <a:solidFill>
                <a:schemeClr val="tx2"/>
              </a:solidFill>
              <a:latin typeface="Calibri" pitchFamily="34" charset="0"/>
              <a:cs typeface="Calibri" pitchFamily="34" charset="0"/>
            </a:endParaRPr>
          </a:p>
          <a:p>
            <a:r>
              <a:rPr lang="en-US" sz="1600" b="1" dirty="0">
                <a:solidFill>
                  <a:schemeClr val="tx2"/>
                </a:solidFill>
                <a:latin typeface="Calibri" pitchFamily="34" charset="0"/>
                <a:cs typeface="Calibri" pitchFamily="34" charset="0"/>
              </a:rPr>
              <a:t>Submission Title:</a:t>
            </a:r>
            <a:r>
              <a:rPr lang="en-US" sz="1600" dirty="0">
                <a:solidFill>
                  <a:schemeClr val="tx2"/>
                </a:solidFill>
                <a:latin typeface="Calibri" pitchFamily="34" charset="0"/>
                <a:cs typeface="Calibri" pitchFamily="34" charset="0"/>
              </a:rPr>
              <a:t> [Path </a:t>
            </a:r>
            <a:r>
              <a:rPr lang="en-US" sz="1600" dirty="0" smtClean="0">
                <a:solidFill>
                  <a:schemeClr val="tx2"/>
                </a:solidFill>
                <a:latin typeface="Calibri" pitchFamily="34" charset="0"/>
                <a:cs typeface="Calibri" pitchFamily="34" charset="0"/>
              </a:rPr>
              <a:t>loss and Power Delay Profile Models for 802.15 TG4k]</a:t>
            </a:r>
            <a:r>
              <a:rPr lang="en-US" sz="1600" dirty="0">
                <a:solidFill>
                  <a:schemeClr val="tx2"/>
                </a:solidFill>
                <a:latin typeface="Calibri" pitchFamily="34" charset="0"/>
                <a:cs typeface="Calibri" pitchFamily="34" charset="0"/>
              </a:rPr>
              <a:t>	</a:t>
            </a:r>
          </a:p>
          <a:p>
            <a:r>
              <a:rPr lang="en-US" sz="1600" b="1" dirty="0">
                <a:solidFill>
                  <a:schemeClr val="tx2"/>
                </a:solidFill>
                <a:latin typeface="Calibri" pitchFamily="34" charset="0"/>
                <a:cs typeface="Calibri" pitchFamily="34" charset="0"/>
              </a:rPr>
              <a:t>Date Submitted: </a:t>
            </a:r>
            <a:r>
              <a:rPr lang="en-US" sz="1600" dirty="0" smtClean="0">
                <a:solidFill>
                  <a:schemeClr val="tx2"/>
                </a:solidFill>
                <a:latin typeface="Calibri" pitchFamily="34" charset="0"/>
                <a:cs typeface="Calibri" pitchFamily="34" charset="0"/>
              </a:rPr>
              <a:t>[18</a:t>
            </a:r>
            <a:r>
              <a:rPr lang="en-US" sz="1600" dirty="0" smtClean="0">
                <a:latin typeface="Calibri" pitchFamily="34" charset="0"/>
                <a:cs typeface="Calibri" pitchFamily="34" charset="0"/>
              </a:rPr>
              <a:t> July, 2011</a:t>
            </a:r>
            <a:r>
              <a:rPr lang="en-US" sz="1600" dirty="0" smtClean="0">
                <a:solidFill>
                  <a:schemeClr val="tx2"/>
                </a:solidFill>
                <a:latin typeface="Calibri" pitchFamily="34" charset="0"/>
                <a:cs typeface="Calibri" pitchFamily="34" charset="0"/>
              </a:rPr>
              <a:t>]</a:t>
            </a:r>
            <a:r>
              <a:rPr lang="en-US" sz="1600" dirty="0">
                <a:solidFill>
                  <a:schemeClr val="tx2"/>
                </a:solidFill>
                <a:latin typeface="Calibri" pitchFamily="34" charset="0"/>
                <a:cs typeface="Calibri" pitchFamily="34" charset="0"/>
              </a:rPr>
              <a:t>	</a:t>
            </a:r>
          </a:p>
          <a:p>
            <a:r>
              <a:rPr lang="en-US" sz="1600" b="1" dirty="0">
                <a:solidFill>
                  <a:schemeClr val="tx2"/>
                </a:solidFill>
                <a:latin typeface="Calibri" pitchFamily="34" charset="0"/>
                <a:cs typeface="Calibri" pitchFamily="34" charset="0"/>
              </a:rPr>
              <a:t>Source:</a:t>
            </a:r>
            <a:r>
              <a:rPr lang="en-US" sz="1600" dirty="0">
                <a:solidFill>
                  <a:schemeClr val="tx2"/>
                </a:solidFill>
                <a:latin typeface="Calibri" pitchFamily="34" charset="0"/>
                <a:cs typeface="Calibri" pitchFamily="34" charset="0"/>
              </a:rPr>
              <a:t> </a:t>
            </a:r>
            <a:r>
              <a:rPr lang="en-US" sz="1600" dirty="0" smtClean="0">
                <a:solidFill>
                  <a:schemeClr val="tx2"/>
                </a:solidFill>
                <a:latin typeface="Calibri" pitchFamily="34" charset="0"/>
                <a:cs typeface="Calibri" pitchFamily="34" charset="0"/>
              </a:rPr>
              <a:t>[</a:t>
            </a:r>
            <a:r>
              <a:rPr lang="en-US" sz="1600" dirty="0" smtClean="0">
                <a:latin typeface="Calibri" pitchFamily="34" charset="0"/>
                <a:cs typeface="Calibri" pitchFamily="34" charset="0"/>
              </a:rPr>
              <a:t>Lawrence Materum, Hirokazu Sawada, and Shuzo Kato</a:t>
            </a:r>
            <a:r>
              <a:rPr lang="en-US" sz="1600" dirty="0" smtClean="0">
                <a:solidFill>
                  <a:schemeClr val="tx2"/>
                </a:solidFill>
                <a:latin typeface="Calibri" pitchFamily="34" charset="0"/>
                <a:cs typeface="Calibri" pitchFamily="34" charset="0"/>
              </a:rPr>
              <a:t>] Company [RIEC, </a:t>
            </a:r>
            <a:r>
              <a:rPr lang="en-US" sz="1600" dirty="0" smtClean="0">
                <a:latin typeface="Calibri" pitchFamily="34" charset="0"/>
                <a:cs typeface="Calibri" pitchFamily="34" charset="0"/>
              </a:rPr>
              <a:t>Tohoku </a:t>
            </a:r>
            <a:r>
              <a:rPr lang="en-US" sz="1600" dirty="0">
                <a:latin typeface="Calibri" pitchFamily="34" charset="0"/>
                <a:cs typeface="Calibri" pitchFamily="34" charset="0"/>
              </a:rPr>
              <a:t>University</a:t>
            </a:r>
            <a:r>
              <a:rPr lang="en-US" sz="1600" dirty="0" smtClean="0">
                <a:solidFill>
                  <a:schemeClr val="tx2"/>
                </a:solidFill>
                <a:latin typeface="Calibri" pitchFamily="34" charset="0"/>
                <a:cs typeface="Calibri" pitchFamily="34" charset="0"/>
              </a:rPr>
              <a:t>]</a:t>
            </a:r>
            <a:endParaRPr lang="en-US" sz="1600" dirty="0">
              <a:solidFill>
                <a:schemeClr val="tx2"/>
              </a:solidFill>
              <a:latin typeface="Calibri" pitchFamily="34" charset="0"/>
              <a:cs typeface="Calibri" pitchFamily="34" charset="0"/>
            </a:endParaRPr>
          </a:p>
          <a:p>
            <a:r>
              <a:rPr lang="en-US" sz="1600" dirty="0">
                <a:solidFill>
                  <a:schemeClr val="tx2"/>
                </a:solidFill>
                <a:latin typeface="Calibri" pitchFamily="34" charset="0"/>
                <a:cs typeface="Calibri" pitchFamily="34" charset="0"/>
              </a:rPr>
              <a:t>Address [2-1-1 Katahira, Aoba-ku, Sendai 980-8577, Japan]</a:t>
            </a:r>
          </a:p>
          <a:p>
            <a:r>
              <a:rPr lang="en-US" sz="1600" dirty="0">
                <a:solidFill>
                  <a:schemeClr val="tx2"/>
                </a:solidFill>
                <a:latin typeface="Calibri" pitchFamily="34" charset="0"/>
                <a:cs typeface="Calibri" pitchFamily="34" charset="0"/>
              </a:rPr>
              <a:t>Voice:[:[+81-22-217-5477], FAX: </a:t>
            </a:r>
            <a:r>
              <a:rPr lang="en-US" sz="1600" dirty="0" smtClean="0">
                <a:solidFill>
                  <a:schemeClr val="tx2"/>
                </a:solidFill>
                <a:latin typeface="Calibri" pitchFamily="34" charset="0"/>
                <a:cs typeface="Calibri" pitchFamily="34" charset="0"/>
              </a:rPr>
              <a:t>[+</a:t>
            </a:r>
            <a:r>
              <a:rPr lang="en-US" sz="1600" dirty="0">
                <a:solidFill>
                  <a:schemeClr val="tx2"/>
                </a:solidFill>
                <a:latin typeface="Calibri" pitchFamily="34" charset="0"/>
                <a:cs typeface="Calibri" pitchFamily="34" charset="0"/>
              </a:rPr>
              <a:t>81-22-217-5476], E-Mail:[lawrence@riec.tohoku.ac.jp</a:t>
            </a:r>
            <a:r>
              <a:rPr lang="en-US" sz="1600" dirty="0" smtClean="0">
                <a:solidFill>
                  <a:schemeClr val="tx2"/>
                </a:solidFill>
                <a:latin typeface="Calibri" pitchFamily="34" charset="0"/>
                <a:cs typeface="Calibri" pitchFamily="34" charset="0"/>
              </a:rPr>
              <a:t>]</a:t>
            </a:r>
          </a:p>
          <a:p>
            <a:pPr>
              <a:spcBef>
                <a:spcPts val="600"/>
              </a:spcBef>
              <a:spcAft>
                <a:spcPts val="600"/>
              </a:spcAft>
            </a:pPr>
            <a:r>
              <a:rPr lang="en-US" sz="1600" b="1" dirty="0" smtClean="0">
                <a:solidFill>
                  <a:schemeClr val="tx2"/>
                </a:solidFill>
                <a:latin typeface="Calibri" pitchFamily="34" charset="0"/>
                <a:cs typeface="Calibri" pitchFamily="34" charset="0"/>
              </a:rPr>
              <a:t>Re:</a:t>
            </a:r>
            <a:r>
              <a:rPr lang="en-US" sz="1600" dirty="0" smtClean="0">
                <a:solidFill>
                  <a:schemeClr val="tx2"/>
                </a:solidFill>
                <a:latin typeface="Calibri" pitchFamily="34" charset="0"/>
                <a:cs typeface="Calibri" pitchFamily="34" charset="0"/>
              </a:rPr>
              <a:t> [</a:t>
            </a:r>
            <a:r>
              <a:rPr lang="en-US" sz="1600" dirty="0" smtClean="0">
                <a:latin typeface="Calibri" pitchFamily="34" charset="0"/>
                <a:cs typeface="Calibri" pitchFamily="34" charset="0"/>
              </a:rPr>
              <a:t>Call for Proposals (15-11-0147-02) 10 May, 2011</a:t>
            </a:r>
            <a:r>
              <a:rPr lang="en-US" sz="1600" dirty="0" smtClean="0">
                <a:solidFill>
                  <a:schemeClr val="tx2"/>
                </a:solidFill>
                <a:latin typeface="Calibri" pitchFamily="34" charset="0"/>
                <a:cs typeface="Calibri" pitchFamily="34" charset="0"/>
              </a:rPr>
              <a:t>]</a:t>
            </a:r>
          </a:p>
          <a:p>
            <a:pPr>
              <a:spcBef>
                <a:spcPts val="600"/>
              </a:spcBef>
              <a:spcAft>
                <a:spcPts val="600"/>
              </a:spcAft>
            </a:pPr>
            <a:r>
              <a:rPr lang="en-US" sz="1600" b="1" dirty="0" smtClean="0">
                <a:solidFill>
                  <a:schemeClr val="tx2"/>
                </a:solidFill>
                <a:latin typeface="Calibri" pitchFamily="34" charset="0"/>
                <a:cs typeface="Calibri" pitchFamily="34" charset="0"/>
              </a:rPr>
              <a:t>Abstract</a:t>
            </a:r>
            <a:r>
              <a:rPr lang="en-US" sz="1600" b="1" dirty="0">
                <a:solidFill>
                  <a:schemeClr val="tx2"/>
                </a:solidFill>
                <a:latin typeface="Calibri" pitchFamily="34" charset="0"/>
                <a:cs typeface="Calibri" pitchFamily="34" charset="0"/>
              </a:rPr>
              <a:t>:</a:t>
            </a:r>
            <a:r>
              <a:rPr lang="en-US" sz="1600" dirty="0">
                <a:solidFill>
                  <a:schemeClr val="tx2"/>
                </a:solidFill>
                <a:latin typeface="Calibri" pitchFamily="34" charset="0"/>
                <a:cs typeface="Calibri" pitchFamily="34" charset="0"/>
              </a:rPr>
              <a:t>	</a:t>
            </a:r>
            <a:r>
              <a:rPr lang="en-US" sz="1600" dirty="0" smtClean="0">
                <a:solidFill>
                  <a:schemeClr val="tx2"/>
                </a:solidFill>
                <a:latin typeface="Calibri" pitchFamily="34" charset="0"/>
                <a:cs typeface="Calibri" pitchFamily="34" charset="0"/>
              </a:rPr>
              <a:t>[</a:t>
            </a:r>
            <a:r>
              <a:rPr lang="en-US" sz="1600" dirty="0">
                <a:latin typeface="Calibri" pitchFamily="34" charset="0"/>
                <a:cs typeface="Calibri" pitchFamily="34" charset="0"/>
              </a:rPr>
              <a:t>Applicable channel models for TG4k are proposed to be adopted for system </a:t>
            </a:r>
            <a:r>
              <a:rPr lang="en-US" sz="1600" dirty="0" smtClean="0">
                <a:latin typeface="Calibri" pitchFamily="34" charset="0"/>
                <a:cs typeface="Calibri" pitchFamily="34" charset="0"/>
              </a:rPr>
              <a:t>evaluations</a:t>
            </a:r>
            <a:r>
              <a:rPr lang="en-US" sz="1600" dirty="0">
                <a:latin typeface="Calibri" pitchFamily="34" charset="0"/>
                <a:cs typeface="Calibri" pitchFamily="34" charset="0"/>
              </a:rPr>
              <a:t>.</a:t>
            </a:r>
            <a:r>
              <a:rPr lang="en-US" sz="1600" dirty="0" smtClean="0">
                <a:solidFill>
                  <a:schemeClr val="tx2"/>
                </a:solidFill>
                <a:latin typeface="Calibri" pitchFamily="34" charset="0"/>
                <a:cs typeface="Calibri" pitchFamily="34" charset="0"/>
              </a:rPr>
              <a:t>]</a:t>
            </a:r>
            <a:endParaRPr lang="en-US" sz="1600" dirty="0">
              <a:solidFill>
                <a:schemeClr val="tx2"/>
              </a:solidFill>
              <a:latin typeface="Calibri" pitchFamily="34" charset="0"/>
              <a:cs typeface="Calibri" pitchFamily="34" charset="0"/>
            </a:endParaRPr>
          </a:p>
          <a:p>
            <a:pPr>
              <a:spcBef>
                <a:spcPts val="600"/>
              </a:spcBef>
              <a:spcAft>
                <a:spcPts val="600"/>
              </a:spcAft>
            </a:pPr>
            <a:r>
              <a:rPr lang="en-US" sz="1600" b="1" dirty="0">
                <a:solidFill>
                  <a:schemeClr val="tx2"/>
                </a:solidFill>
                <a:latin typeface="Calibri" pitchFamily="34" charset="0"/>
                <a:cs typeface="Calibri" pitchFamily="34" charset="0"/>
              </a:rPr>
              <a:t>Purpose:</a:t>
            </a:r>
            <a:r>
              <a:rPr lang="en-US" sz="1600" dirty="0">
                <a:solidFill>
                  <a:schemeClr val="tx2"/>
                </a:solidFill>
                <a:latin typeface="Calibri" pitchFamily="34" charset="0"/>
                <a:cs typeface="Calibri" pitchFamily="34" charset="0"/>
              </a:rPr>
              <a:t>	</a:t>
            </a:r>
            <a:r>
              <a:rPr lang="en-US" sz="1600" dirty="0" smtClean="0">
                <a:solidFill>
                  <a:schemeClr val="tx2"/>
                </a:solidFill>
                <a:latin typeface="Calibri" pitchFamily="34" charset="0"/>
                <a:cs typeface="Calibri" pitchFamily="34" charset="0"/>
              </a:rPr>
              <a:t>[</a:t>
            </a:r>
            <a:r>
              <a:rPr lang="en-US" sz="1600" dirty="0">
                <a:latin typeface="Calibri" pitchFamily="34" charset="0"/>
                <a:cs typeface="Calibri" pitchFamily="34" charset="0"/>
              </a:rPr>
              <a:t>Bring </a:t>
            </a:r>
            <a:r>
              <a:rPr lang="en-US" sz="1600" dirty="0" smtClean="0">
                <a:latin typeface="Calibri" pitchFamily="34" charset="0"/>
                <a:cs typeface="Calibri" pitchFamily="34" charset="0"/>
              </a:rPr>
              <a:t>the </a:t>
            </a:r>
            <a:r>
              <a:rPr lang="en-US" sz="1600" dirty="0">
                <a:latin typeface="Calibri" pitchFamily="34" charset="0"/>
                <a:cs typeface="Calibri" pitchFamily="34" charset="0"/>
              </a:rPr>
              <a:t>channel modeling information to the attention of TG4k for discussion and adoption for </a:t>
            </a:r>
            <a:r>
              <a:rPr lang="en-US" sz="1600" dirty="0" smtClean="0">
                <a:latin typeface="Calibri" pitchFamily="34" charset="0"/>
                <a:cs typeface="Calibri" pitchFamily="34" charset="0"/>
              </a:rPr>
              <a:t>system evaluations.</a:t>
            </a:r>
            <a:r>
              <a:rPr lang="en-US" sz="1600" dirty="0" smtClean="0">
                <a:solidFill>
                  <a:schemeClr val="tx2"/>
                </a:solidFill>
                <a:latin typeface="Calibri" pitchFamily="34" charset="0"/>
                <a:cs typeface="Calibri" pitchFamily="34" charset="0"/>
              </a:rPr>
              <a:t>]</a:t>
            </a:r>
            <a:endParaRPr lang="en-US" sz="1600" dirty="0">
              <a:solidFill>
                <a:schemeClr val="tx2"/>
              </a:solidFill>
              <a:latin typeface="Calibri" pitchFamily="34" charset="0"/>
              <a:cs typeface="Calibri" pitchFamily="34" charset="0"/>
            </a:endParaRPr>
          </a:p>
          <a:p>
            <a:r>
              <a:rPr lang="en-US" sz="1600" b="1" dirty="0">
                <a:solidFill>
                  <a:schemeClr val="tx2"/>
                </a:solidFill>
                <a:latin typeface="Calibri" pitchFamily="34" charset="0"/>
                <a:cs typeface="Calibri" pitchFamily="34" charset="0"/>
              </a:rPr>
              <a:t>Notice:</a:t>
            </a:r>
            <a:r>
              <a:rPr lang="en-US" sz="1600" dirty="0">
                <a:solidFill>
                  <a:schemeClr val="tx2"/>
                </a:solidFill>
                <a:latin typeface="Calibri" pitchFamily="34" charset="0"/>
                <a:cs typeface="Calibri"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latin typeface="Calibri" pitchFamily="34" charset="0"/>
                <a:cs typeface="Calibri" pitchFamily="34" charset="0"/>
              </a:rPr>
              <a:t>Release:</a:t>
            </a:r>
            <a:r>
              <a:rPr lang="en-US" sz="1600" dirty="0">
                <a:solidFill>
                  <a:schemeClr val="tx2"/>
                </a:solidFill>
                <a:latin typeface="Calibri" pitchFamily="34" charset="0"/>
                <a:cs typeface="Calibri" pitchFamily="34" charset="0"/>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10600" cy="1066800"/>
          </a:xfrm>
        </p:spPr>
        <p:txBody>
          <a:bodyPr/>
          <a:lstStyle/>
          <a:p>
            <a:r>
              <a:rPr lang="en-US" dirty="0" smtClean="0"/>
              <a:t>Survey of applicable range of power </a:t>
            </a:r>
            <a:br>
              <a:rPr lang="en-US" dirty="0" smtClean="0"/>
            </a:br>
            <a:r>
              <a:rPr lang="en-US" dirty="0" smtClean="0"/>
              <a:t>delay profile </a:t>
            </a:r>
            <a:r>
              <a:rPr lang="en-US" dirty="0"/>
              <a:t>models </a:t>
            </a:r>
            <a:r>
              <a:rPr lang="en-US" dirty="0" smtClean="0"/>
              <a:t>for </a:t>
            </a:r>
            <a:r>
              <a:rPr lang="en-US" dirty="0"/>
              <a:t>the 900 MHz </a:t>
            </a:r>
            <a:r>
              <a:rPr lang="en-US" dirty="0" smtClean="0"/>
              <a:t>band</a:t>
            </a:r>
            <a:endParaRPr lang="en-US" dirty="0"/>
          </a:p>
        </p:txBody>
      </p:sp>
      <p:sp>
        <p:nvSpPr>
          <p:cNvPr id="4" name="Date Placeholder 3"/>
          <p:cNvSpPr>
            <a:spLocks noGrp="1"/>
          </p:cNvSpPr>
          <p:nvPr>
            <p:ph type="dt" sz="half" idx="10"/>
          </p:nvPr>
        </p:nvSpPr>
        <p:spPr/>
        <p:txBody>
          <a:bodyPr/>
          <a:lstStyle/>
          <a:p>
            <a:r>
              <a:rPr lang="en-US" dirty="0" smtClean="0">
                <a:solidFill>
                  <a:srgbClr val="000000"/>
                </a:solidFill>
              </a:rPr>
              <a:t>July 2011</a:t>
            </a:r>
            <a:endParaRPr lang="en-US" dirty="0">
              <a:solidFill>
                <a:srgbClr val="000000"/>
              </a:solidFill>
            </a:endParaRPr>
          </a:p>
        </p:txBody>
      </p:sp>
      <p:sp>
        <p:nvSpPr>
          <p:cNvPr id="5" name="Footer Placeholder 4"/>
          <p:cNvSpPr>
            <a:spLocks noGrp="1"/>
          </p:cNvSpPr>
          <p:nvPr>
            <p:ph type="ftr" sz="quarter" idx="11"/>
          </p:nvPr>
        </p:nvSpPr>
        <p:spPr/>
        <p:txBody>
          <a:bodyPr/>
          <a:lstStyle/>
          <a:p>
            <a:r>
              <a:rPr lang="en-US" dirty="0" smtClean="0">
                <a:solidFill>
                  <a:srgbClr val="000000"/>
                </a:solidFill>
              </a:rPr>
              <a:t>Lawrence Materum, Hirokazu Sawada, and Shuzo Kato, RIEC</a:t>
            </a:r>
            <a:endParaRPr lang="en-US" dirty="0">
              <a:solidFill>
                <a:srgbClr val="000000"/>
              </a:solidFill>
            </a:endParaRPr>
          </a:p>
        </p:txBody>
      </p:sp>
      <p:sp>
        <p:nvSpPr>
          <p:cNvPr id="6" name="Slide Number Placeholder 5"/>
          <p:cNvSpPr>
            <a:spLocks noGrp="1"/>
          </p:cNvSpPr>
          <p:nvPr>
            <p:ph type="sldNum" sz="quarter" idx="12"/>
          </p:nvPr>
        </p:nvSpPr>
        <p:spPr>
          <a:xfrm>
            <a:off x="4229999" y="6475413"/>
            <a:ext cx="536400" cy="184666"/>
          </a:xfrm>
        </p:spPr>
        <p:txBody>
          <a:bodyPr/>
          <a:lstStyle/>
          <a:p>
            <a:r>
              <a:rPr lang="en-US" dirty="0" smtClean="0">
                <a:solidFill>
                  <a:srgbClr val="000000"/>
                </a:solidFill>
              </a:rPr>
              <a:t>Slide </a:t>
            </a:r>
            <a:fld id="{803C92C4-4962-45F3-A3C6-DBA3BD949A24}" type="slidenum">
              <a:rPr lang="en-US" smtClean="0">
                <a:solidFill>
                  <a:srgbClr val="000000"/>
                </a:solidFill>
              </a:rPr>
              <a:pPr/>
              <a:t>10</a:t>
            </a:fld>
            <a:endParaRPr lang="en-US" dirty="0">
              <a:solidFill>
                <a:srgbClr val="00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615384465"/>
              </p:ext>
            </p:extLst>
          </p:nvPr>
        </p:nvGraphicFramePr>
        <p:xfrm>
          <a:off x="1676400" y="1676400"/>
          <a:ext cx="5887484" cy="4860000"/>
        </p:xfrm>
        <a:graphic>
          <a:graphicData uri="http://schemas.openxmlformats.org/presentationml/2006/ole">
            <mc:AlternateContent xmlns:mc="http://schemas.openxmlformats.org/markup-compatibility/2006">
              <mc:Choice xmlns:v="urn:schemas-microsoft-com:vml" Requires="v">
                <p:oleObj spid="_x0000_s3379" name="Worksheet" r:id="rId4" imgW="5457808" imgH="4505257" progId="Excel.Sheet.12">
                  <p:link updateAutomatic="1"/>
                </p:oleObj>
              </mc:Choice>
              <mc:Fallback>
                <p:oleObj name="Worksheet" r:id="rId4" imgW="5457808" imgH="4505257" progId="Excel.Sheet.12">
                  <p:link updateAutomatic="1"/>
                  <p:pic>
                    <p:nvPicPr>
                      <p:cNvPr id="0" name=""/>
                      <p:cNvPicPr/>
                      <p:nvPr/>
                    </p:nvPicPr>
                    <p:blipFill>
                      <a:blip r:embed="rId5"/>
                      <a:stretch>
                        <a:fillRect/>
                      </a:stretch>
                    </p:blipFill>
                    <p:spPr>
                      <a:xfrm>
                        <a:off x="1676400" y="1676400"/>
                        <a:ext cx="5887484" cy="4860000"/>
                      </a:xfrm>
                      <a:prstGeom prst="rect">
                        <a:avLst/>
                      </a:prstGeom>
                    </p:spPr>
                  </p:pic>
                </p:oleObj>
              </mc:Fallback>
            </mc:AlternateContent>
          </a:graphicData>
        </a:graphic>
      </p:graphicFrame>
    </p:spTree>
    <p:extLst>
      <p:ext uri="{BB962C8B-B14F-4D97-AF65-F5344CB8AC3E}">
        <p14:creationId xmlns:p14="http://schemas.microsoft.com/office/powerpoint/2010/main" val="1183500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dirty="0" smtClean="0"/>
              <a:t>COST 207 GSM typical continuous </a:t>
            </a:r>
            <a:br>
              <a:rPr lang="en-US" dirty="0" smtClean="0"/>
            </a:br>
            <a:r>
              <a:rPr lang="en-US" dirty="0" smtClean="0"/>
              <a:t>power delay profile (PDP) models</a:t>
            </a:r>
            <a:endParaRPr lang="en-US" dirty="0"/>
          </a:p>
        </p:txBody>
      </p:sp>
      <p:sp>
        <p:nvSpPr>
          <p:cNvPr id="3" name="Content Placeholder 2"/>
          <p:cNvSpPr>
            <a:spLocks noGrp="1"/>
          </p:cNvSpPr>
          <p:nvPr>
            <p:ph idx="1"/>
          </p:nvPr>
        </p:nvSpPr>
        <p:spPr>
          <a:xfrm>
            <a:off x="675322" y="1886803"/>
            <a:ext cx="7772400" cy="4312067"/>
          </a:xfrm>
        </p:spPr>
        <p:txBody>
          <a:bodyPr/>
          <a:lstStyle/>
          <a:p>
            <a:r>
              <a:rPr lang="en-US" dirty="0" smtClean="0"/>
              <a:t>Rural Area:</a:t>
            </a:r>
          </a:p>
          <a:p>
            <a:endParaRPr lang="en-US" dirty="0" smtClean="0"/>
          </a:p>
          <a:p>
            <a:r>
              <a:rPr lang="en-US" dirty="0"/>
              <a:t>Hilly Terrain</a:t>
            </a:r>
            <a:r>
              <a:rPr lang="en-US" dirty="0" smtClean="0"/>
              <a:t>:</a:t>
            </a:r>
          </a:p>
          <a:p>
            <a:endParaRPr lang="en-US" dirty="0" smtClean="0"/>
          </a:p>
          <a:p>
            <a:r>
              <a:rPr lang="en-US" dirty="0" smtClean="0"/>
              <a:t>Typical Urban:</a:t>
            </a:r>
          </a:p>
          <a:p>
            <a:endParaRPr lang="en-US" dirty="0"/>
          </a:p>
          <a:p>
            <a:r>
              <a:rPr lang="en-US" dirty="0"/>
              <a:t>Bad </a:t>
            </a:r>
            <a:r>
              <a:rPr lang="en-US" dirty="0" smtClean="0"/>
              <a:t>Urban:</a:t>
            </a:r>
          </a:p>
        </p:txBody>
      </p:sp>
      <p:sp>
        <p:nvSpPr>
          <p:cNvPr id="4" name="Date Placeholder 3"/>
          <p:cNvSpPr>
            <a:spLocks noGrp="1"/>
          </p:cNvSpPr>
          <p:nvPr>
            <p:ph type="dt" sz="half" idx="10"/>
          </p:nvPr>
        </p:nvSpPr>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dirty="0" smtClean="0"/>
              <a:t>Lawrence Materum, Hirokazu Sawada, and Shuzo Kato, RIEC</a:t>
            </a:r>
            <a:endParaRPr lang="en-US" dirty="0"/>
          </a:p>
        </p:txBody>
      </p:sp>
      <p:sp>
        <p:nvSpPr>
          <p:cNvPr id="6" name="Slide Number Placeholder 5"/>
          <p:cNvSpPr>
            <a:spLocks noGrp="1"/>
          </p:cNvSpPr>
          <p:nvPr>
            <p:ph type="sldNum" sz="quarter" idx="12"/>
          </p:nvPr>
        </p:nvSpPr>
        <p:spPr>
          <a:xfrm>
            <a:off x="4230000" y="6475413"/>
            <a:ext cx="536400" cy="184666"/>
          </a:xfrm>
        </p:spPr>
        <p:txBody>
          <a:bodyPr/>
          <a:lstStyle/>
          <a:p>
            <a:r>
              <a:rPr lang="en-US" dirty="0" smtClean="0"/>
              <a:t>Slide </a:t>
            </a:r>
            <a:fld id="{803C92C4-4962-45F3-A3C6-DBA3BD949A24}" type="slidenum">
              <a:rPr lang="en-US" smtClean="0"/>
              <a:pPr/>
              <a:t>11</a:t>
            </a:fld>
            <a:endParaRPr lang="en-US" dirty="0"/>
          </a:p>
        </p:txBody>
      </p:sp>
      <p:pic>
        <p:nvPicPr>
          <p:cNvPr id="7" name="Picture 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281392" y="1828803"/>
            <a:ext cx="4415790" cy="760095"/>
          </a:xfrm>
          <a:prstGeom prst="rect">
            <a:avLst/>
          </a:prstGeom>
        </p:spPr>
      </p:pic>
      <p:pic>
        <p:nvPicPr>
          <p:cNvPr id="10" name="Picture 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836094" y="4134342"/>
            <a:ext cx="3869055" cy="760095"/>
          </a:xfrm>
          <a:prstGeom prst="rect">
            <a:avLst/>
          </a:prstGeom>
        </p:spPr>
      </p:pic>
      <p:pic>
        <p:nvPicPr>
          <p:cNvPr id="11" name="Picture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260611" y="5179550"/>
            <a:ext cx="4650105" cy="1064895"/>
          </a:xfrm>
          <a:prstGeom prst="rect">
            <a:avLst/>
          </a:prstGeom>
        </p:spPr>
      </p:pic>
      <p:pic>
        <p:nvPicPr>
          <p:cNvPr id="8" name="Picture 7"/>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505201" y="2865036"/>
            <a:ext cx="4916805" cy="1064895"/>
          </a:xfrm>
          <a:prstGeom prst="rect">
            <a:avLst/>
          </a:prstGeom>
        </p:spPr>
      </p:pic>
    </p:spTree>
    <p:extLst>
      <p:ext uri="{BB962C8B-B14F-4D97-AF65-F5344CB8AC3E}">
        <p14:creationId xmlns:p14="http://schemas.microsoft.com/office/powerpoint/2010/main" val="1792555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828800"/>
            <a:ext cx="8001000" cy="4267200"/>
          </a:xfrm>
        </p:spPr>
        <p:txBody>
          <a:bodyPr/>
          <a:lstStyle/>
          <a:p>
            <a:r>
              <a:rPr lang="en-US" sz="2800" dirty="0" smtClean="0"/>
              <a:t>The time varying channel is implemented through a </a:t>
            </a:r>
            <a:r>
              <a:rPr lang="en-US" sz="2800" dirty="0"/>
              <a:t>tapped delay line </a:t>
            </a:r>
            <a:r>
              <a:rPr lang="en-US" sz="2800" dirty="0" smtClean="0"/>
              <a:t>filter:</a:t>
            </a:r>
          </a:p>
          <a:p>
            <a:pPr marL="0" indent="0">
              <a:buNone/>
            </a:pPr>
            <a:endParaRPr lang="en-US" sz="2800" dirty="0" smtClean="0"/>
          </a:p>
          <a:p>
            <a:r>
              <a:rPr lang="en-US" sz="2800" dirty="0" smtClean="0"/>
              <a:t>The PDP tap </a:t>
            </a:r>
            <a:r>
              <a:rPr lang="en-US" sz="2800" dirty="0"/>
              <a:t>settings are obtained in </a:t>
            </a:r>
            <a:r>
              <a:rPr lang="en-US" sz="2800" dirty="0" smtClean="0"/>
              <a:t>COST 207 [10] </a:t>
            </a:r>
            <a:r>
              <a:rPr lang="en-US" sz="2800" dirty="0"/>
              <a:t>based on the </a:t>
            </a:r>
            <a:r>
              <a:rPr lang="en-US" sz="2800" dirty="0" smtClean="0"/>
              <a:t>scenario (example in next slide)</a:t>
            </a:r>
          </a:p>
          <a:p>
            <a:r>
              <a:rPr lang="en-US" sz="2800" dirty="0" smtClean="0"/>
              <a:t>Instead </a:t>
            </a:r>
            <a:r>
              <a:rPr lang="en-US" sz="2800" dirty="0"/>
              <a:t>of using the Jakes spectrum </a:t>
            </a:r>
            <a:r>
              <a:rPr lang="en-US" sz="2800" dirty="0" smtClean="0"/>
              <a:t>(uniform scattering), </a:t>
            </a:r>
            <a:r>
              <a:rPr lang="en-US" sz="2800" dirty="0"/>
              <a:t>the following is usable for fixed links [7</a:t>
            </a:r>
            <a:r>
              <a:rPr lang="en-US" sz="2800" dirty="0" smtClean="0"/>
              <a:t>]</a:t>
            </a:r>
            <a:endParaRPr lang="en-US" sz="2800" dirty="0"/>
          </a:p>
          <a:p>
            <a:pPr marL="0" indent="0">
              <a:buNone/>
            </a:pPr>
            <a:endParaRPr lang="en-US" dirty="0" smtClean="0"/>
          </a:p>
          <a:p>
            <a:endParaRPr lang="en-US" dirty="0"/>
          </a:p>
        </p:txBody>
      </p:sp>
      <p:sp>
        <p:nvSpPr>
          <p:cNvPr id="3" name="Date Placeholder 2"/>
          <p:cNvSpPr>
            <a:spLocks noGrp="1"/>
          </p:cNvSpPr>
          <p:nvPr>
            <p:ph type="dt" sz="half" idx="10"/>
          </p:nvPr>
        </p:nvSpPr>
        <p:spPr/>
        <p:txBody>
          <a:bodyPr/>
          <a:lstStyle/>
          <a:p>
            <a:r>
              <a:rPr lang="en-US" dirty="0" smtClean="0"/>
              <a:t>July 2011</a:t>
            </a:r>
            <a:endParaRPr lang="en-US" dirty="0"/>
          </a:p>
        </p:txBody>
      </p:sp>
      <p:sp>
        <p:nvSpPr>
          <p:cNvPr id="4" name="Footer Placeholder 3"/>
          <p:cNvSpPr>
            <a:spLocks noGrp="1"/>
          </p:cNvSpPr>
          <p:nvPr>
            <p:ph type="ftr" sz="quarter" idx="11"/>
          </p:nvPr>
        </p:nvSpPr>
        <p:spPr/>
        <p:txBody>
          <a:bodyPr/>
          <a:lstStyle/>
          <a:p>
            <a:r>
              <a:rPr lang="en-US" dirty="0" smtClean="0"/>
              <a:t>Lawrence Materum, Hirokazu Sawada, and Shuzo Kato, RIEC</a:t>
            </a:r>
            <a:endParaRPr lang="en-US" dirty="0"/>
          </a:p>
        </p:txBody>
      </p:sp>
      <p:sp>
        <p:nvSpPr>
          <p:cNvPr id="5" name="Slide Number Placeholder 4"/>
          <p:cNvSpPr>
            <a:spLocks noGrp="1"/>
          </p:cNvSpPr>
          <p:nvPr>
            <p:ph type="sldNum" sz="quarter" idx="12"/>
          </p:nvPr>
        </p:nvSpPr>
        <p:spPr/>
        <p:txBody>
          <a:bodyPr/>
          <a:lstStyle/>
          <a:p>
            <a:r>
              <a:rPr lang="en-US" dirty="0" smtClean="0"/>
              <a:t>Slide </a:t>
            </a:r>
            <a:fld id="{803C92C4-4962-45F3-A3C6-DBA3BD949A24}" type="slidenum">
              <a:rPr lang="en-US" smtClean="0"/>
              <a:pPr/>
              <a:t>12</a:t>
            </a:fld>
            <a:endParaRPr lang="en-US" dirty="0"/>
          </a:p>
        </p:txBody>
      </p:sp>
      <p:sp>
        <p:nvSpPr>
          <p:cNvPr id="6" name="Title 5"/>
          <p:cNvSpPr>
            <a:spLocks noGrp="1"/>
          </p:cNvSpPr>
          <p:nvPr>
            <p:ph type="title"/>
          </p:nvPr>
        </p:nvSpPr>
        <p:spPr/>
        <p:txBody>
          <a:bodyPr/>
          <a:lstStyle/>
          <a:p>
            <a:r>
              <a:rPr lang="en-US" dirty="0" smtClean="0"/>
              <a:t>COST 207 PDP Model with Doppler spectrum for fixed wireless links</a:t>
            </a:r>
            <a:endParaRPr lang="en-US" dirty="0"/>
          </a:p>
        </p:txBody>
      </p:sp>
      <p:pic>
        <p:nvPicPr>
          <p:cNvPr id="14" name="Picture 1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125969" y="5334000"/>
            <a:ext cx="6840855" cy="760095"/>
          </a:xfrm>
          <a:prstGeom prst="rect">
            <a:avLst/>
          </a:prstGeom>
        </p:spPr>
      </p:pic>
      <p:pic>
        <p:nvPicPr>
          <p:cNvPr id="17" name="Picture 1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969828" y="2743200"/>
            <a:ext cx="5175885" cy="563880"/>
          </a:xfrm>
          <a:prstGeom prst="rect">
            <a:avLst/>
          </a:prstGeom>
        </p:spPr>
      </p:pic>
    </p:spTree>
    <p:extLst>
      <p:ext uri="{BB962C8B-B14F-4D97-AF65-F5344CB8AC3E}">
        <p14:creationId xmlns:p14="http://schemas.microsoft.com/office/powerpoint/2010/main" val="1475814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120104440"/>
              </p:ext>
            </p:extLst>
          </p:nvPr>
        </p:nvGraphicFramePr>
        <p:xfrm>
          <a:off x="2785638" y="2057400"/>
          <a:ext cx="3605637" cy="1981198"/>
        </p:xfrm>
        <a:graphic>
          <a:graphicData uri="http://schemas.openxmlformats.org/drawingml/2006/table">
            <a:tbl>
              <a:tblPr firstRow="1" bandRow="1">
                <a:tableStyleId>{EB344D84-9AFB-497E-A393-DC336BA19D2E}</a:tableStyleId>
              </a:tblPr>
              <a:tblGrid>
                <a:gridCol w="1201879"/>
                <a:gridCol w="1201879"/>
                <a:gridCol w="1201879"/>
              </a:tblGrid>
              <a:tr h="602974">
                <a:tc>
                  <a:txBody>
                    <a:bodyPr/>
                    <a:lstStyle/>
                    <a:p>
                      <a:pPr algn="ctr"/>
                      <a:r>
                        <a:rPr lang="en-US" sz="1600" dirty="0" smtClean="0">
                          <a:solidFill>
                            <a:schemeClr val="tx1"/>
                          </a:solidFill>
                          <a:latin typeface="Calibri" pitchFamily="34" charset="0"/>
                          <a:cs typeface="Calibri" pitchFamily="34" charset="0"/>
                        </a:rPr>
                        <a:t>Tap No.</a:t>
                      </a:r>
                      <a:endParaRPr lang="en-US" sz="1600" dirty="0">
                        <a:solidFill>
                          <a:schemeClr val="tx1"/>
                        </a:solidFill>
                        <a:latin typeface="Calibri" pitchFamily="34" charset="0"/>
                        <a:cs typeface="Calibri" pitchFamily="34" charset="0"/>
                      </a:endParaRPr>
                    </a:p>
                  </a:txBody>
                  <a:tcPr/>
                </a:tc>
                <a:tc>
                  <a:txBody>
                    <a:bodyPr/>
                    <a:lstStyle/>
                    <a:p>
                      <a:pPr algn="ctr"/>
                      <a:r>
                        <a:rPr lang="en-US" sz="1600" dirty="0" smtClean="0">
                          <a:solidFill>
                            <a:schemeClr val="tx1"/>
                          </a:solidFill>
                          <a:latin typeface="Calibri" pitchFamily="34" charset="0"/>
                          <a:cs typeface="Calibri" pitchFamily="34" charset="0"/>
                        </a:rPr>
                        <a:t>Delay (</a:t>
                      </a:r>
                      <a:r>
                        <a:rPr lang="el-GR" sz="1600" dirty="0" smtClean="0">
                          <a:solidFill>
                            <a:schemeClr val="tx1"/>
                          </a:solidFill>
                          <a:latin typeface="Calibri" pitchFamily="34" charset="0"/>
                          <a:cs typeface="Calibri" pitchFamily="34" charset="0"/>
                        </a:rPr>
                        <a:t>τ</a:t>
                      </a:r>
                      <a:r>
                        <a:rPr lang="en-US" sz="1600" dirty="0" smtClean="0">
                          <a:solidFill>
                            <a:schemeClr val="tx1"/>
                          </a:solidFill>
                          <a:latin typeface="Calibri" pitchFamily="34" charset="0"/>
                          <a:cs typeface="Calibri" pitchFamily="34" charset="0"/>
                        </a:rPr>
                        <a:t>)</a:t>
                      </a:r>
                    </a:p>
                    <a:p>
                      <a:pPr algn="ctr"/>
                      <a:r>
                        <a:rPr lang="en-US" sz="1600" dirty="0" smtClean="0">
                          <a:solidFill>
                            <a:schemeClr val="tx1"/>
                          </a:solidFill>
                          <a:latin typeface="Calibri" pitchFamily="34" charset="0"/>
                          <a:cs typeface="Calibri" pitchFamily="34" charset="0"/>
                        </a:rPr>
                        <a:t> [</a:t>
                      </a:r>
                      <a:r>
                        <a:rPr lang="el-GR" sz="1600" dirty="0" smtClean="0">
                          <a:solidFill>
                            <a:schemeClr val="tx1"/>
                          </a:solidFill>
                          <a:latin typeface="Calibri" pitchFamily="34" charset="0"/>
                          <a:cs typeface="Calibri" pitchFamily="34" charset="0"/>
                        </a:rPr>
                        <a:t>μ</a:t>
                      </a:r>
                      <a:r>
                        <a:rPr lang="en-US" sz="1600" dirty="0" smtClean="0">
                          <a:solidFill>
                            <a:schemeClr val="tx1"/>
                          </a:solidFill>
                          <a:latin typeface="Calibri" pitchFamily="34" charset="0"/>
                          <a:cs typeface="Calibri" pitchFamily="34" charset="0"/>
                        </a:rPr>
                        <a:t>s]</a:t>
                      </a:r>
                      <a:endParaRPr lang="en-US" sz="1600" dirty="0">
                        <a:solidFill>
                          <a:schemeClr val="tx1"/>
                        </a:solidFill>
                        <a:latin typeface="Calibri" pitchFamily="34" charset="0"/>
                        <a:cs typeface="Calibri" pitchFamily="34" charset="0"/>
                      </a:endParaRPr>
                    </a:p>
                  </a:txBody>
                  <a:tcPr/>
                </a:tc>
                <a:tc>
                  <a:txBody>
                    <a:bodyPr/>
                    <a:lstStyle/>
                    <a:p>
                      <a:pPr algn="ctr"/>
                      <a:r>
                        <a:rPr lang="en-US" sz="1600" dirty="0" smtClean="0">
                          <a:solidFill>
                            <a:schemeClr val="tx1"/>
                          </a:solidFill>
                          <a:latin typeface="Calibri" pitchFamily="34" charset="0"/>
                          <a:cs typeface="Calibri" pitchFamily="34" charset="0"/>
                        </a:rPr>
                        <a:t>Power </a:t>
                      </a:r>
                    </a:p>
                    <a:p>
                      <a:pPr algn="ctr"/>
                      <a:r>
                        <a:rPr lang="en-US" sz="1600" dirty="0" smtClean="0">
                          <a:solidFill>
                            <a:schemeClr val="tx1"/>
                          </a:solidFill>
                          <a:latin typeface="Calibri" pitchFamily="34" charset="0"/>
                          <a:cs typeface="Calibri" pitchFamily="34" charset="0"/>
                        </a:rPr>
                        <a:t>[dB]</a:t>
                      </a:r>
                      <a:endParaRPr lang="en-US" sz="1600" dirty="0">
                        <a:solidFill>
                          <a:schemeClr val="tx1"/>
                        </a:solidFill>
                        <a:latin typeface="Calibri" pitchFamily="34" charset="0"/>
                        <a:cs typeface="Calibri" pitchFamily="34" charset="0"/>
                      </a:endParaRPr>
                    </a:p>
                  </a:txBody>
                  <a:tcPr/>
                </a:tc>
              </a:tr>
              <a:tr h="344556">
                <a:tc>
                  <a:txBody>
                    <a:bodyPr/>
                    <a:lstStyle/>
                    <a:p>
                      <a:pPr algn="ctr"/>
                      <a:r>
                        <a:rPr lang="en-US" sz="1600" dirty="0" smtClean="0">
                          <a:solidFill>
                            <a:schemeClr val="tx1"/>
                          </a:solidFill>
                          <a:latin typeface="Calibri" pitchFamily="34" charset="0"/>
                          <a:cs typeface="Calibri" pitchFamily="34" charset="0"/>
                        </a:rPr>
                        <a:t>1</a:t>
                      </a:r>
                      <a:endParaRPr lang="en-US" sz="1600" dirty="0">
                        <a:solidFill>
                          <a:schemeClr val="tx1"/>
                        </a:solidFill>
                        <a:latin typeface="Calibri" pitchFamily="34" charset="0"/>
                        <a:cs typeface="Calibri" pitchFamily="34" charset="0"/>
                      </a:endParaRPr>
                    </a:p>
                  </a:txBody>
                  <a:tcPr/>
                </a:tc>
                <a:tc>
                  <a:txBody>
                    <a:bodyPr/>
                    <a:lstStyle/>
                    <a:p>
                      <a:pPr algn="ctr"/>
                      <a:r>
                        <a:rPr lang="en-US" sz="1600" dirty="0" smtClean="0">
                          <a:solidFill>
                            <a:schemeClr val="tx1"/>
                          </a:solidFill>
                          <a:latin typeface="Calibri" pitchFamily="34" charset="0"/>
                          <a:cs typeface="Calibri" pitchFamily="34" charset="0"/>
                        </a:rPr>
                        <a:t>0</a:t>
                      </a:r>
                      <a:endParaRPr lang="en-US" sz="1600" dirty="0">
                        <a:solidFill>
                          <a:schemeClr val="tx1"/>
                        </a:solidFill>
                        <a:latin typeface="Calibri" pitchFamily="34" charset="0"/>
                        <a:cs typeface="Calibri" pitchFamily="34" charset="0"/>
                      </a:endParaRPr>
                    </a:p>
                  </a:txBody>
                  <a:tcPr/>
                </a:tc>
                <a:tc>
                  <a:txBody>
                    <a:bodyPr/>
                    <a:lstStyle/>
                    <a:p>
                      <a:pPr algn="ctr"/>
                      <a:r>
                        <a:rPr lang="en-US" sz="1600" dirty="0" smtClean="0">
                          <a:solidFill>
                            <a:schemeClr val="tx1"/>
                          </a:solidFill>
                          <a:latin typeface="Calibri" pitchFamily="34" charset="0"/>
                          <a:cs typeface="Calibri" pitchFamily="34" charset="0"/>
                        </a:rPr>
                        <a:t>0</a:t>
                      </a:r>
                      <a:endParaRPr lang="en-US" sz="1600" dirty="0">
                        <a:solidFill>
                          <a:schemeClr val="tx1"/>
                        </a:solidFill>
                        <a:latin typeface="Calibri" pitchFamily="34" charset="0"/>
                        <a:cs typeface="Calibri" pitchFamily="34" charset="0"/>
                      </a:endParaRPr>
                    </a:p>
                  </a:txBody>
                  <a:tcPr/>
                </a:tc>
              </a:tr>
              <a:tr h="344556">
                <a:tc>
                  <a:txBody>
                    <a:bodyPr/>
                    <a:lstStyle/>
                    <a:p>
                      <a:pPr algn="ctr"/>
                      <a:r>
                        <a:rPr lang="en-US" sz="1600" dirty="0" smtClean="0">
                          <a:solidFill>
                            <a:schemeClr val="tx1"/>
                          </a:solidFill>
                          <a:latin typeface="Calibri" pitchFamily="34" charset="0"/>
                          <a:cs typeface="Calibri" pitchFamily="34" charset="0"/>
                        </a:rPr>
                        <a:t>2</a:t>
                      </a:r>
                      <a:endParaRPr lang="en-US" sz="1600" dirty="0">
                        <a:solidFill>
                          <a:schemeClr val="tx1"/>
                        </a:solidFill>
                        <a:latin typeface="Calibri" pitchFamily="34" charset="0"/>
                        <a:cs typeface="Calibri" pitchFamily="34" charset="0"/>
                      </a:endParaRPr>
                    </a:p>
                  </a:txBody>
                  <a:tcPr/>
                </a:tc>
                <a:tc>
                  <a:txBody>
                    <a:bodyPr/>
                    <a:lstStyle/>
                    <a:p>
                      <a:pPr algn="ctr"/>
                      <a:r>
                        <a:rPr lang="en-US" sz="1600" dirty="0" smtClean="0">
                          <a:solidFill>
                            <a:schemeClr val="tx1"/>
                          </a:solidFill>
                          <a:latin typeface="Calibri" pitchFamily="34" charset="0"/>
                          <a:cs typeface="Calibri" pitchFamily="34" charset="0"/>
                        </a:rPr>
                        <a:t>0.2</a:t>
                      </a:r>
                      <a:endParaRPr lang="en-US" sz="1600" dirty="0">
                        <a:solidFill>
                          <a:schemeClr val="tx1"/>
                        </a:solidFill>
                        <a:latin typeface="Calibri" pitchFamily="34" charset="0"/>
                        <a:cs typeface="Calibri" pitchFamily="34" charset="0"/>
                      </a:endParaRPr>
                    </a:p>
                  </a:txBody>
                  <a:tcPr/>
                </a:tc>
                <a:tc>
                  <a:txBody>
                    <a:bodyPr/>
                    <a:lstStyle/>
                    <a:p>
                      <a:pPr algn="ctr"/>
                      <a:r>
                        <a:rPr lang="en-US" sz="1600" dirty="0" smtClean="0">
                          <a:solidFill>
                            <a:schemeClr val="tx1"/>
                          </a:solidFill>
                          <a:latin typeface="Calibri" pitchFamily="34" charset="0"/>
                          <a:cs typeface="Calibri" pitchFamily="34" charset="0"/>
                        </a:rPr>
                        <a:t>-2</a:t>
                      </a:r>
                      <a:endParaRPr lang="en-US" sz="1600" dirty="0">
                        <a:solidFill>
                          <a:schemeClr val="tx1"/>
                        </a:solidFill>
                        <a:latin typeface="Calibri" pitchFamily="34" charset="0"/>
                        <a:cs typeface="Calibri" pitchFamily="34" charset="0"/>
                      </a:endParaRPr>
                    </a:p>
                  </a:txBody>
                  <a:tcPr/>
                </a:tc>
              </a:tr>
              <a:tr h="344556">
                <a:tc>
                  <a:txBody>
                    <a:bodyPr/>
                    <a:lstStyle/>
                    <a:p>
                      <a:pPr algn="ctr"/>
                      <a:r>
                        <a:rPr lang="en-US" sz="1600" dirty="0" smtClean="0">
                          <a:solidFill>
                            <a:schemeClr val="tx1"/>
                          </a:solidFill>
                          <a:latin typeface="Calibri" pitchFamily="34" charset="0"/>
                          <a:cs typeface="Calibri" pitchFamily="34" charset="0"/>
                        </a:rPr>
                        <a:t>3</a:t>
                      </a:r>
                      <a:endParaRPr lang="en-US" sz="1600" dirty="0">
                        <a:solidFill>
                          <a:schemeClr val="tx1"/>
                        </a:solidFill>
                        <a:latin typeface="Calibri" pitchFamily="34" charset="0"/>
                        <a:cs typeface="Calibri" pitchFamily="34" charset="0"/>
                      </a:endParaRPr>
                    </a:p>
                  </a:txBody>
                  <a:tcPr/>
                </a:tc>
                <a:tc>
                  <a:txBody>
                    <a:bodyPr/>
                    <a:lstStyle/>
                    <a:p>
                      <a:pPr algn="ctr"/>
                      <a:r>
                        <a:rPr lang="en-US" sz="1600" dirty="0" smtClean="0">
                          <a:solidFill>
                            <a:schemeClr val="tx1"/>
                          </a:solidFill>
                          <a:latin typeface="Calibri" pitchFamily="34" charset="0"/>
                          <a:cs typeface="Calibri" pitchFamily="34" charset="0"/>
                        </a:rPr>
                        <a:t>0.4</a:t>
                      </a:r>
                      <a:endParaRPr lang="en-US" sz="1600" dirty="0">
                        <a:solidFill>
                          <a:schemeClr val="tx1"/>
                        </a:solidFill>
                        <a:latin typeface="Calibri" pitchFamily="34" charset="0"/>
                        <a:cs typeface="Calibri" pitchFamily="34" charset="0"/>
                      </a:endParaRPr>
                    </a:p>
                  </a:txBody>
                  <a:tcPr/>
                </a:tc>
                <a:tc>
                  <a:txBody>
                    <a:bodyPr/>
                    <a:lstStyle/>
                    <a:p>
                      <a:pPr algn="ctr"/>
                      <a:r>
                        <a:rPr lang="en-US" sz="1600" dirty="0" smtClean="0">
                          <a:solidFill>
                            <a:schemeClr val="tx1"/>
                          </a:solidFill>
                          <a:latin typeface="Calibri" pitchFamily="34" charset="0"/>
                          <a:cs typeface="Calibri" pitchFamily="34" charset="0"/>
                        </a:rPr>
                        <a:t>-10</a:t>
                      </a:r>
                      <a:endParaRPr lang="en-US" sz="1600" dirty="0">
                        <a:solidFill>
                          <a:schemeClr val="tx1"/>
                        </a:solidFill>
                        <a:latin typeface="Calibri" pitchFamily="34" charset="0"/>
                        <a:cs typeface="Calibri" pitchFamily="34" charset="0"/>
                      </a:endParaRPr>
                    </a:p>
                  </a:txBody>
                  <a:tcPr/>
                </a:tc>
              </a:tr>
              <a:tr h="344556">
                <a:tc>
                  <a:txBody>
                    <a:bodyPr/>
                    <a:lstStyle/>
                    <a:p>
                      <a:pPr algn="ctr"/>
                      <a:r>
                        <a:rPr lang="en-US" sz="1600" dirty="0" smtClean="0">
                          <a:solidFill>
                            <a:schemeClr val="tx1"/>
                          </a:solidFill>
                          <a:latin typeface="Calibri" pitchFamily="34" charset="0"/>
                          <a:cs typeface="Calibri" pitchFamily="34" charset="0"/>
                        </a:rPr>
                        <a:t>4</a:t>
                      </a:r>
                      <a:endParaRPr lang="en-US" sz="1600" dirty="0">
                        <a:solidFill>
                          <a:schemeClr val="tx1"/>
                        </a:solidFill>
                        <a:latin typeface="Calibri" pitchFamily="34" charset="0"/>
                        <a:cs typeface="Calibri" pitchFamily="34" charset="0"/>
                      </a:endParaRPr>
                    </a:p>
                  </a:txBody>
                  <a:tcPr/>
                </a:tc>
                <a:tc>
                  <a:txBody>
                    <a:bodyPr/>
                    <a:lstStyle/>
                    <a:p>
                      <a:pPr algn="ctr"/>
                      <a:r>
                        <a:rPr lang="en-US" sz="1600" dirty="0" smtClean="0">
                          <a:solidFill>
                            <a:schemeClr val="tx1"/>
                          </a:solidFill>
                          <a:latin typeface="Calibri" pitchFamily="34" charset="0"/>
                          <a:cs typeface="Calibri" pitchFamily="34" charset="0"/>
                        </a:rPr>
                        <a:t>0.6</a:t>
                      </a:r>
                      <a:endParaRPr lang="en-US" sz="1600" dirty="0">
                        <a:solidFill>
                          <a:schemeClr val="tx1"/>
                        </a:solidFill>
                        <a:latin typeface="Calibri" pitchFamily="34" charset="0"/>
                        <a:cs typeface="Calibri" pitchFamily="34" charset="0"/>
                      </a:endParaRPr>
                    </a:p>
                  </a:txBody>
                  <a:tcPr/>
                </a:tc>
                <a:tc>
                  <a:txBody>
                    <a:bodyPr/>
                    <a:lstStyle/>
                    <a:p>
                      <a:pPr algn="ctr"/>
                      <a:r>
                        <a:rPr lang="en-US" sz="1600" dirty="0" smtClean="0">
                          <a:solidFill>
                            <a:schemeClr val="tx1"/>
                          </a:solidFill>
                          <a:latin typeface="Calibri" pitchFamily="34" charset="0"/>
                          <a:cs typeface="Calibri" pitchFamily="34" charset="0"/>
                        </a:rPr>
                        <a:t>-20</a:t>
                      </a:r>
                      <a:endParaRPr lang="en-US" sz="1600" dirty="0">
                        <a:solidFill>
                          <a:schemeClr val="tx1"/>
                        </a:solidFill>
                        <a:latin typeface="Calibri" pitchFamily="34" charset="0"/>
                        <a:cs typeface="Calibri" pitchFamily="34" charset="0"/>
                      </a:endParaRPr>
                    </a:p>
                  </a:txBody>
                  <a:tcPr/>
                </a:tc>
              </a:tr>
            </a:tbl>
          </a:graphicData>
        </a:graphic>
      </p:graphicFrame>
      <p:sp>
        <p:nvSpPr>
          <p:cNvPr id="3" name="Date Placeholder 2"/>
          <p:cNvSpPr>
            <a:spLocks noGrp="1"/>
          </p:cNvSpPr>
          <p:nvPr>
            <p:ph type="dt" sz="half" idx="10"/>
          </p:nvPr>
        </p:nvSpPr>
        <p:spPr/>
        <p:txBody>
          <a:bodyPr/>
          <a:lstStyle/>
          <a:p>
            <a:r>
              <a:rPr lang="en-US" dirty="0" smtClean="0"/>
              <a:t>July 2011</a:t>
            </a:r>
            <a:endParaRPr lang="en-US" dirty="0"/>
          </a:p>
        </p:txBody>
      </p:sp>
      <p:sp>
        <p:nvSpPr>
          <p:cNvPr id="4" name="Footer Placeholder 3"/>
          <p:cNvSpPr>
            <a:spLocks noGrp="1"/>
          </p:cNvSpPr>
          <p:nvPr>
            <p:ph type="ftr" sz="quarter" idx="11"/>
          </p:nvPr>
        </p:nvSpPr>
        <p:spPr/>
        <p:txBody>
          <a:bodyPr/>
          <a:lstStyle/>
          <a:p>
            <a:r>
              <a:rPr lang="en-US" dirty="0" smtClean="0"/>
              <a:t>Lawrence Materum, Hirokazu Sawada, and Shuzo Kato, RIEC</a:t>
            </a:r>
            <a:endParaRPr lang="en-US" dirty="0"/>
          </a:p>
        </p:txBody>
      </p:sp>
      <p:sp>
        <p:nvSpPr>
          <p:cNvPr id="5" name="Slide Number Placeholder 4"/>
          <p:cNvSpPr>
            <a:spLocks noGrp="1"/>
          </p:cNvSpPr>
          <p:nvPr>
            <p:ph type="sldNum" sz="quarter" idx="12"/>
          </p:nvPr>
        </p:nvSpPr>
        <p:spPr/>
        <p:txBody>
          <a:bodyPr/>
          <a:lstStyle/>
          <a:p>
            <a:r>
              <a:rPr lang="en-US" dirty="0" smtClean="0"/>
              <a:t>Slide </a:t>
            </a:r>
            <a:fld id="{803C92C4-4962-45F3-A3C6-DBA3BD949A24}" type="slidenum">
              <a:rPr lang="en-US" smtClean="0"/>
              <a:pPr/>
              <a:t>13</a:t>
            </a:fld>
            <a:endParaRPr lang="en-US" dirty="0"/>
          </a:p>
        </p:txBody>
      </p:sp>
      <p:sp>
        <p:nvSpPr>
          <p:cNvPr id="6" name="Title 5"/>
          <p:cNvSpPr>
            <a:spLocks noGrp="1"/>
          </p:cNvSpPr>
          <p:nvPr>
            <p:ph type="title"/>
          </p:nvPr>
        </p:nvSpPr>
        <p:spPr/>
        <p:txBody>
          <a:bodyPr/>
          <a:lstStyle/>
          <a:p>
            <a:r>
              <a:rPr lang="en-US" dirty="0" smtClean="0"/>
              <a:t>COST 207 typical </a:t>
            </a:r>
            <a:r>
              <a:rPr lang="en-US" dirty="0"/>
              <a:t>case PDP </a:t>
            </a:r>
            <a:r>
              <a:rPr lang="en-US" dirty="0" smtClean="0"/>
              <a:t/>
            </a:r>
            <a:br>
              <a:rPr lang="en-US" dirty="0" smtClean="0"/>
            </a:br>
            <a:r>
              <a:rPr lang="en-US" dirty="0" smtClean="0"/>
              <a:t>for </a:t>
            </a:r>
            <a:r>
              <a:rPr lang="en-US" dirty="0"/>
              <a:t>rural (non-hilly) </a:t>
            </a:r>
            <a:r>
              <a:rPr lang="en-US" dirty="0" smtClean="0"/>
              <a:t>area [10]</a:t>
            </a:r>
            <a:endParaRPr lang="en-US" dirty="0"/>
          </a:p>
        </p:txBody>
      </p:sp>
      <p:sp>
        <p:nvSpPr>
          <p:cNvPr id="8" name="Content Placeholder 1"/>
          <p:cNvSpPr txBox="1">
            <a:spLocks/>
          </p:cNvSpPr>
          <p:nvPr/>
        </p:nvSpPr>
        <p:spPr bwMode="auto">
          <a:xfrm>
            <a:off x="685800" y="4200525"/>
            <a:ext cx="7772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800">
                <a:solidFill>
                  <a:schemeClr val="tx1"/>
                </a:solidFill>
                <a:latin typeface="Calibri" pitchFamily="34" charset="0"/>
                <a:cs typeface="Calibri" pitchFamily="34" charset="0"/>
              </a:defRPr>
            </a:lvl2pPr>
            <a:lvl3pPr marL="1085850" indent="-228600" algn="l" rtl="0" eaLnBrk="1" fontAlgn="base" hangingPunct="1">
              <a:spcBef>
                <a:spcPct val="20000"/>
              </a:spcBef>
              <a:spcAft>
                <a:spcPct val="0"/>
              </a:spcAft>
              <a:buChar char="•"/>
              <a:defRPr sz="2400">
                <a:solidFill>
                  <a:schemeClr val="tx1"/>
                </a:solidFill>
                <a:latin typeface="Calibri" pitchFamily="34" charset="0"/>
                <a:cs typeface="Calibri" pitchFamily="34" charset="0"/>
              </a:defRPr>
            </a:lvl3pPr>
            <a:lvl4pPr marL="1428750" indent="-22860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4pPr>
            <a:lvl5pPr marL="1771650" indent="-22860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r>
              <a:rPr lang="en-US" dirty="0" smtClean="0"/>
              <a:t>Next slide shows the fading coefficients of each delay assuming 2 m/s wind speed</a:t>
            </a:r>
          </a:p>
          <a:p>
            <a:pPr lvl="1"/>
            <a:r>
              <a:rPr lang="en-US" dirty="0" smtClean="0"/>
              <a:t>Maximum Doppler frequency (      ): 6 Hz</a:t>
            </a:r>
          </a:p>
          <a:p>
            <a:pPr lvl="1"/>
            <a:r>
              <a:rPr lang="en-US" dirty="0" smtClean="0"/>
              <a:t>Carrier frequency: 900 MHz</a:t>
            </a:r>
            <a:endParaRPr lang="en-US" dirty="0"/>
          </a:p>
        </p:txBody>
      </p:sp>
      <p:pic>
        <p:nvPicPr>
          <p:cNvPr id="10" name="Picture 9"/>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5943600" y="5468018"/>
            <a:ext cx="447675" cy="161925"/>
          </a:xfrm>
          <a:prstGeom prst="rect">
            <a:avLst/>
          </a:prstGeom>
        </p:spPr>
      </p:pic>
    </p:spTree>
    <p:extLst>
      <p:ext uri="{BB962C8B-B14F-4D97-AF65-F5344CB8AC3E}">
        <p14:creationId xmlns:p14="http://schemas.microsoft.com/office/powerpoint/2010/main" val="4098308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July 2011</a:t>
            </a:r>
            <a:endParaRPr lang="en-US" dirty="0"/>
          </a:p>
        </p:txBody>
      </p:sp>
      <p:sp>
        <p:nvSpPr>
          <p:cNvPr id="4" name="Footer Placeholder 3"/>
          <p:cNvSpPr>
            <a:spLocks noGrp="1"/>
          </p:cNvSpPr>
          <p:nvPr>
            <p:ph type="ftr" sz="quarter" idx="11"/>
          </p:nvPr>
        </p:nvSpPr>
        <p:spPr/>
        <p:txBody>
          <a:bodyPr/>
          <a:lstStyle/>
          <a:p>
            <a:r>
              <a:rPr lang="en-US" dirty="0" smtClean="0"/>
              <a:t>Lawrence Materum, Hirokazu Sawada, and Shuzo Kato, RIEC</a:t>
            </a:r>
            <a:endParaRPr lang="en-US" dirty="0"/>
          </a:p>
        </p:txBody>
      </p:sp>
      <p:sp>
        <p:nvSpPr>
          <p:cNvPr id="5" name="Slide Number Placeholder 4"/>
          <p:cNvSpPr>
            <a:spLocks noGrp="1"/>
          </p:cNvSpPr>
          <p:nvPr>
            <p:ph type="sldNum" sz="quarter" idx="12"/>
          </p:nvPr>
        </p:nvSpPr>
        <p:spPr/>
        <p:txBody>
          <a:bodyPr/>
          <a:lstStyle/>
          <a:p>
            <a:r>
              <a:rPr lang="en-US" dirty="0" smtClean="0"/>
              <a:t>Slide </a:t>
            </a:r>
            <a:fld id="{803C92C4-4962-45F3-A3C6-DBA3BD949A24}" type="slidenum">
              <a:rPr lang="en-US" smtClean="0"/>
              <a:pPr/>
              <a:t>14</a:t>
            </a:fld>
            <a:endParaRPr lang="en-US" dirty="0"/>
          </a:p>
        </p:txBody>
      </p:sp>
      <p:pic>
        <p:nvPicPr>
          <p:cNvPr id="6" name="Picture 5"/>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914400" y="685800"/>
            <a:ext cx="7264370" cy="5637600"/>
          </a:xfrm>
          <a:prstGeom prst="rect">
            <a:avLst/>
          </a:prstGeom>
        </p:spPr>
      </p:pic>
    </p:spTree>
    <p:extLst>
      <p:ext uri="{BB962C8B-B14F-4D97-AF65-F5344CB8AC3E}">
        <p14:creationId xmlns:p14="http://schemas.microsoft.com/office/powerpoint/2010/main" val="2750891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2.  Path </a:t>
            </a:r>
            <a:r>
              <a:rPr lang="en-US" dirty="0"/>
              <a:t>loss and power delay profile models for </a:t>
            </a:r>
            <a:r>
              <a:rPr lang="en-US" dirty="0" smtClean="0"/>
              <a:t>the 2.4 GHz </a:t>
            </a:r>
            <a:r>
              <a:rPr lang="en-US" dirty="0"/>
              <a:t>band</a:t>
            </a:r>
          </a:p>
        </p:txBody>
      </p:sp>
      <p:sp>
        <p:nvSpPr>
          <p:cNvPr id="9" name="Subtitle 8"/>
          <p:cNvSpPr>
            <a:spLocks noGrp="1"/>
          </p:cNvSpPr>
          <p:nvPr>
            <p:ph type="subTitle" idx="1"/>
          </p:nvPr>
        </p:nvSpPr>
        <p:spPr/>
        <p:txBody>
          <a:bodyPr/>
          <a:lstStyle/>
          <a:p>
            <a:endParaRPr lang="en-US" dirty="0"/>
          </a:p>
        </p:txBody>
      </p:sp>
      <p:sp>
        <p:nvSpPr>
          <p:cNvPr id="3" name="Date Placeholder 2"/>
          <p:cNvSpPr>
            <a:spLocks noGrp="1"/>
          </p:cNvSpPr>
          <p:nvPr>
            <p:ph type="dt" sz="half" idx="10"/>
          </p:nvPr>
        </p:nvSpPr>
        <p:spPr/>
        <p:txBody>
          <a:bodyPr/>
          <a:lstStyle/>
          <a:p>
            <a:r>
              <a:rPr lang="en-US" dirty="0" smtClean="0"/>
              <a:t>July 2011</a:t>
            </a:r>
            <a:endParaRPr lang="en-US" dirty="0"/>
          </a:p>
        </p:txBody>
      </p:sp>
      <p:sp>
        <p:nvSpPr>
          <p:cNvPr id="4" name="Footer Placeholder 3"/>
          <p:cNvSpPr>
            <a:spLocks noGrp="1"/>
          </p:cNvSpPr>
          <p:nvPr>
            <p:ph type="ftr" sz="quarter" idx="11"/>
          </p:nvPr>
        </p:nvSpPr>
        <p:spPr/>
        <p:txBody>
          <a:bodyPr/>
          <a:lstStyle/>
          <a:p>
            <a:r>
              <a:rPr lang="en-US" dirty="0" smtClean="0"/>
              <a:t>Lawrence Materum, Hirokazu Sawada, and Shuzo Kato, RIEC</a:t>
            </a:r>
            <a:endParaRPr lang="en-US" dirty="0"/>
          </a:p>
        </p:txBody>
      </p:sp>
      <p:sp>
        <p:nvSpPr>
          <p:cNvPr id="5" name="Slide Number Placeholder 4"/>
          <p:cNvSpPr>
            <a:spLocks noGrp="1"/>
          </p:cNvSpPr>
          <p:nvPr>
            <p:ph type="sldNum" sz="quarter" idx="12"/>
          </p:nvPr>
        </p:nvSpPr>
        <p:spPr/>
        <p:txBody>
          <a:bodyPr/>
          <a:lstStyle/>
          <a:p>
            <a:r>
              <a:rPr lang="en-US" dirty="0" smtClean="0"/>
              <a:t>Slide </a:t>
            </a:r>
            <a:fld id="{803C92C4-4962-45F3-A3C6-DBA3BD949A24}" type="slidenum">
              <a:rPr lang="en-US" smtClean="0"/>
              <a:pPr/>
              <a:t>15</a:t>
            </a:fld>
            <a:endParaRPr lang="en-US" dirty="0"/>
          </a:p>
        </p:txBody>
      </p:sp>
    </p:spTree>
    <p:extLst>
      <p:ext uri="{BB962C8B-B14F-4D97-AF65-F5344CB8AC3E}">
        <p14:creationId xmlns:p14="http://schemas.microsoft.com/office/powerpoint/2010/main" val="4189152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772400" cy="1066800"/>
          </a:xfrm>
        </p:spPr>
        <p:txBody>
          <a:bodyPr/>
          <a:lstStyle/>
          <a:p>
            <a:r>
              <a:rPr lang="en-US" dirty="0"/>
              <a:t>Survey of </a:t>
            </a:r>
            <a:r>
              <a:rPr lang="en-US" dirty="0" smtClean="0"/>
              <a:t>applicable range of </a:t>
            </a:r>
            <a:br>
              <a:rPr lang="en-US" dirty="0" smtClean="0"/>
            </a:br>
            <a:r>
              <a:rPr lang="en-US" dirty="0" smtClean="0"/>
              <a:t>path loss </a:t>
            </a:r>
            <a:r>
              <a:rPr lang="en-US" dirty="0"/>
              <a:t>models </a:t>
            </a:r>
            <a:r>
              <a:rPr lang="en-US" dirty="0" smtClean="0"/>
              <a:t>for the 2.4 GHz </a:t>
            </a:r>
            <a:r>
              <a:rPr lang="en-US" dirty="0" smtClean="0">
                <a:solidFill>
                  <a:schemeClr val="tx1"/>
                </a:solidFill>
              </a:rPr>
              <a:t>band</a:t>
            </a:r>
            <a:endParaRPr lang="en-US" dirty="0">
              <a:solidFill>
                <a:schemeClr val="tx1"/>
              </a:solidFill>
            </a:endParaRPr>
          </a:p>
        </p:txBody>
      </p:sp>
      <p:sp>
        <p:nvSpPr>
          <p:cNvPr id="4" name="Date Placeholder 3"/>
          <p:cNvSpPr>
            <a:spLocks noGrp="1"/>
          </p:cNvSpPr>
          <p:nvPr>
            <p:ph type="dt" sz="half" idx="10"/>
          </p:nvPr>
        </p:nvSpPr>
        <p:spPr/>
        <p:txBody>
          <a:bodyPr/>
          <a:lstStyle/>
          <a:p>
            <a:r>
              <a:rPr lang="en-US" dirty="0" smtClean="0">
                <a:solidFill>
                  <a:srgbClr val="000000"/>
                </a:solidFill>
              </a:rPr>
              <a:t>July 2011</a:t>
            </a:r>
            <a:endParaRPr lang="en-US" dirty="0">
              <a:solidFill>
                <a:srgbClr val="000000"/>
              </a:solidFill>
            </a:endParaRPr>
          </a:p>
        </p:txBody>
      </p:sp>
      <p:sp>
        <p:nvSpPr>
          <p:cNvPr id="5" name="Footer Placeholder 4"/>
          <p:cNvSpPr>
            <a:spLocks noGrp="1"/>
          </p:cNvSpPr>
          <p:nvPr>
            <p:ph type="ftr" sz="quarter" idx="11"/>
          </p:nvPr>
        </p:nvSpPr>
        <p:spPr/>
        <p:txBody>
          <a:bodyPr/>
          <a:lstStyle/>
          <a:p>
            <a:r>
              <a:rPr lang="en-US" dirty="0" smtClean="0">
                <a:solidFill>
                  <a:srgbClr val="000000"/>
                </a:solidFill>
              </a:rPr>
              <a:t>Lawrence Materum, Hirokazu Sawada, and Shuzo Kato, RIEC</a:t>
            </a:r>
            <a:endParaRPr lang="en-US" dirty="0">
              <a:solidFill>
                <a:srgbClr val="000000"/>
              </a:solidFill>
            </a:endParaRPr>
          </a:p>
        </p:txBody>
      </p:sp>
      <p:sp>
        <p:nvSpPr>
          <p:cNvPr id="6" name="Slide Number Placeholder 5"/>
          <p:cNvSpPr>
            <a:spLocks noGrp="1"/>
          </p:cNvSpPr>
          <p:nvPr>
            <p:ph type="sldNum" sz="quarter" idx="12"/>
          </p:nvPr>
        </p:nvSpPr>
        <p:spPr>
          <a:xfrm>
            <a:off x="4230000" y="6475413"/>
            <a:ext cx="536400" cy="184666"/>
          </a:xfrm>
        </p:spPr>
        <p:txBody>
          <a:bodyPr/>
          <a:lstStyle/>
          <a:p>
            <a:r>
              <a:rPr lang="en-US" dirty="0" smtClean="0">
                <a:solidFill>
                  <a:srgbClr val="000000"/>
                </a:solidFill>
              </a:rPr>
              <a:t>Slide </a:t>
            </a:r>
            <a:fld id="{803C92C4-4962-45F3-A3C6-DBA3BD949A24}" type="slidenum">
              <a:rPr lang="en-US" smtClean="0">
                <a:solidFill>
                  <a:srgbClr val="000000"/>
                </a:solidFill>
              </a:rPr>
              <a:pPr/>
              <a:t>16</a:t>
            </a:fld>
            <a:endParaRPr lang="en-US"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886556671"/>
              </p:ext>
            </p:extLst>
          </p:nvPr>
        </p:nvGraphicFramePr>
        <p:xfrm>
          <a:off x="1752601" y="1524000"/>
          <a:ext cx="5752687" cy="5040000"/>
        </p:xfrm>
        <a:graphic>
          <a:graphicData uri="http://schemas.openxmlformats.org/presentationml/2006/ole">
            <mc:AlternateContent xmlns:mc="http://schemas.openxmlformats.org/markup-compatibility/2006">
              <mc:Choice xmlns:v="urn:schemas-microsoft-com:vml" Requires="v">
                <p:oleObj spid="_x0000_s4400" name="Worksheet" r:id="rId4" imgW="8143824" imgH="7134157" progId="Excel.Sheet.12">
                  <p:link updateAutomatic="1"/>
                </p:oleObj>
              </mc:Choice>
              <mc:Fallback>
                <p:oleObj name="Worksheet" r:id="rId4" imgW="8143824" imgH="7134157" progId="Excel.Sheet.12">
                  <p:link updateAutomatic="1"/>
                  <p:pic>
                    <p:nvPicPr>
                      <p:cNvPr id="0" name=""/>
                      <p:cNvPicPr/>
                      <p:nvPr/>
                    </p:nvPicPr>
                    <p:blipFill>
                      <a:blip r:embed="rId5"/>
                      <a:stretch>
                        <a:fillRect/>
                      </a:stretch>
                    </p:blipFill>
                    <p:spPr>
                      <a:xfrm>
                        <a:off x="1752601" y="1524000"/>
                        <a:ext cx="5752687" cy="5040000"/>
                      </a:xfrm>
                      <a:prstGeom prst="rect">
                        <a:avLst/>
                      </a:prstGeom>
                    </p:spPr>
                  </p:pic>
                </p:oleObj>
              </mc:Fallback>
            </mc:AlternateContent>
          </a:graphicData>
        </a:graphic>
      </p:graphicFrame>
    </p:spTree>
    <p:extLst>
      <p:ext uri="{BB962C8B-B14F-4D97-AF65-F5344CB8AC3E}">
        <p14:creationId xmlns:p14="http://schemas.microsoft.com/office/powerpoint/2010/main" val="3035389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066800"/>
          </a:xfrm>
        </p:spPr>
        <p:txBody>
          <a:bodyPr/>
          <a:lstStyle/>
          <a:p>
            <a:r>
              <a:rPr lang="en-US" dirty="0" smtClean="0"/>
              <a:t>Adoptable path loss models </a:t>
            </a:r>
            <a:br>
              <a:rPr lang="en-US" dirty="0" smtClean="0"/>
            </a:br>
            <a:r>
              <a:rPr lang="en-US" dirty="0" smtClean="0"/>
              <a:t>for the 2.4 GHz band</a:t>
            </a:r>
            <a:endParaRPr lang="en-US" dirty="0"/>
          </a:p>
        </p:txBody>
      </p:sp>
      <p:sp>
        <p:nvSpPr>
          <p:cNvPr id="3" name="Content Placeholder 2"/>
          <p:cNvSpPr>
            <a:spLocks noGrp="1"/>
          </p:cNvSpPr>
          <p:nvPr>
            <p:ph idx="1"/>
          </p:nvPr>
        </p:nvSpPr>
        <p:spPr>
          <a:xfrm>
            <a:off x="685800" y="1828800"/>
            <a:ext cx="7924800" cy="4267200"/>
          </a:xfrm>
        </p:spPr>
        <p:txBody>
          <a:bodyPr/>
          <a:lstStyle/>
          <a:p>
            <a:endParaRPr lang="en-US" dirty="0" smtClean="0"/>
          </a:p>
          <a:p>
            <a:pPr marL="0" indent="0">
              <a:buNone/>
            </a:pPr>
            <a:endParaRPr lang="en-US" dirty="0" smtClean="0"/>
          </a:p>
          <a:p>
            <a:r>
              <a:rPr lang="en-US" dirty="0" smtClean="0"/>
              <a:t>COST 231-Hata for 30 to 200 </a:t>
            </a:r>
            <a:r>
              <a:rPr lang="en-US" dirty="0"/>
              <a:t>m </a:t>
            </a:r>
            <a:r>
              <a:rPr lang="en-US" dirty="0" smtClean="0"/>
              <a:t>BS antenna height</a:t>
            </a:r>
          </a:p>
          <a:p>
            <a:pPr marL="0" indent="0">
              <a:buNone/>
            </a:pPr>
            <a:endParaRPr lang="en-US" dirty="0" smtClean="0"/>
          </a:p>
          <a:p>
            <a:r>
              <a:rPr lang="en-US" dirty="0" smtClean="0"/>
              <a:t>Erceg </a:t>
            </a:r>
            <a:r>
              <a:rPr lang="en-US" dirty="0"/>
              <a:t>for </a:t>
            </a:r>
            <a:r>
              <a:rPr lang="en-US" dirty="0" smtClean="0"/>
              <a:t>10 to 80 m BS antenna height</a:t>
            </a:r>
            <a:endParaRPr lang="en-US" dirty="0"/>
          </a:p>
        </p:txBody>
      </p:sp>
      <p:sp>
        <p:nvSpPr>
          <p:cNvPr id="4" name="Date Placeholder 3"/>
          <p:cNvSpPr>
            <a:spLocks noGrp="1"/>
          </p:cNvSpPr>
          <p:nvPr>
            <p:ph type="dt" sz="half" idx="10"/>
          </p:nvPr>
        </p:nvSpPr>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dirty="0" smtClean="0"/>
              <a:t>Lawrence Materum, Hirokazu Sawada, and Shuzo Kato, RIEC</a:t>
            </a:r>
            <a:endParaRPr lang="en-US" dirty="0"/>
          </a:p>
        </p:txBody>
      </p:sp>
      <p:sp>
        <p:nvSpPr>
          <p:cNvPr id="6" name="Slide Number Placeholder 5"/>
          <p:cNvSpPr>
            <a:spLocks noGrp="1"/>
          </p:cNvSpPr>
          <p:nvPr>
            <p:ph type="sldNum" sz="quarter" idx="12"/>
          </p:nvPr>
        </p:nvSpPr>
        <p:spPr>
          <a:xfrm>
            <a:off x="4230000" y="6475413"/>
            <a:ext cx="536400" cy="184666"/>
          </a:xfrm>
        </p:spPr>
        <p:txBody>
          <a:bodyPr/>
          <a:lstStyle/>
          <a:p>
            <a:r>
              <a:rPr lang="en-US" dirty="0" smtClean="0"/>
              <a:t>Slide </a:t>
            </a:r>
            <a:fld id="{803C92C4-4962-45F3-A3C6-DBA3BD949A24}" type="slidenum">
              <a:rPr lang="en-US" smtClean="0"/>
              <a:pPr/>
              <a:t>17</a:t>
            </a:fld>
            <a:endParaRPr lang="en-US" dirty="0"/>
          </a:p>
        </p:txBody>
      </p:sp>
    </p:spTree>
    <p:extLst>
      <p:ext uri="{BB962C8B-B14F-4D97-AF65-F5344CB8AC3E}">
        <p14:creationId xmlns:p14="http://schemas.microsoft.com/office/powerpoint/2010/main" val="2954560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COST 231-Hata </a:t>
            </a:r>
            <a:r>
              <a:rPr lang="en-US" dirty="0" smtClean="0"/>
              <a:t>Path Loss Model</a:t>
            </a:r>
            <a:br>
              <a:rPr lang="en-US" dirty="0" smtClean="0"/>
            </a:br>
            <a:r>
              <a:rPr lang="en-US" dirty="0" smtClean="0"/>
              <a:t>(</a:t>
            </a:r>
            <a:r>
              <a:rPr lang="en-US" sz="2800" dirty="0" smtClean="0"/>
              <a:t>for the 2.4 GHz band, 30-200 m BS antenna height</a:t>
            </a:r>
            <a:r>
              <a:rPr lang="en-US" dirty="0" smtClean="0"/>
              <a:t>) </a:t>
            </a:r>
            <a:endParaRPr lang="en-US" dirty="0"/>
          </a:p>
        </p:txBody>
      </p:sp>
      <p:sp>
        <p:nvSpPr>
          <p:cNvPr id="3" name="Content Placeholder 2"/>
          <p:cNvSpPr>
            <a:spLocks noGrp="1"/>
          </p:cNvSpPr>
          <p:nvPr>
            <p:ph idx="1"/>
          </p:nvPr>
        </p:nvSpPr>
        <p:spPr>
          <a:xfrm>
            <a:off x="685800" y="1981200"/>
            <a:ext cx="7772400" cy="4267200"/>
          </a:xfrm>
        </p:spPr>
        <p:txBody>
          <a:bodyPr/>
          <a:lstStyle/>
          <a:p>
            <a:r>
              <a:rPr lang="en-US" dirty="0" smtClean="0"/>
              <a:t>Components/inputs:  </a:t>
            </a:r>
            <a:endParaRPr lang="en-US" dirty="0"/>
          </a:p>
          <a:p>
            <a:pPr lvl="1"/>
            <a:r>
              <a:rPr lang="en-US" dirty="0" smtClean="0"/>
              <a:t>Frequency</a:t>
            </a:r>
            <a:r>
              <a:rPr lang="en-US" dirty="0"/>
              <a:t>, distance, antenna heights</a:t>
            </a:r>
          </a:p>
          <a:p>
            <a:pPr lvl="1"/>
            <a:r>
              <a:rPr lang="en-US" dirty="0" smtClean="0"/>
              <a:t>Includes </a:t>
            </a:r>
            <a:r>
              <a:rPr lang="en-US" dirty="0"/>
              <a:t>constant (3 dB for metropolitan </a:t>
            </a:r>
            <a:r>
              <a:rPr lang="en-US" dirty="0" smtClean="0"/>
              <a:t>areas)</a:t>
            </a:r>
          </a:p>
          <a:p>
            <a:r>
              <a:rPr lang="en-US" dirty="0"/>
              <a:t>Based on extensive measurement campaigns in European cities</a:t>
            </a:r>
          </a:p>
          <a:p>
            <a:pPr lvl="1"/>
            <a:r>
              <a:rPr lang="en-US" dirty="0" smtClean="0"/>
              <a:t>Mostly for flat urban scenarios</a:t>
            </a:r>
          </a:p>
          <a:p>
            <a:pPr lvl="1"/>
            <a:r>
              <a:rPr lang="en-US" dirty="0" smtClean="0"/>
              <a:t>BS </a:t>
            </a:r>
            <a:r>
              <a:rPr lang="en-US" dirty="0"/>
              <a:t>antenna heights </a:t>
            </a:r>
            <a:r>
              <a:rPr lang="en-US" dirty="0" smtClean="0"/>
              <a:t>above </a:t>
            </a:r>
            <a:r>
              <a:rPr lang="en-US" dirty="0"/>
              <a:t>roof-top levels </a:t>
            </a:r>
            <a:r>
              <a:rPr lang="en-US" dirty="0" smtClean="0"/>
              <a:t>adjacent to the BS</a:t>
            </a:r>
            <a:endParaRPr lang="en-US" dirty="0"/>
          </a:p>
        </p:txBody>
      </p:sp>
      <p:sp>
        <p:nvSpPr>
          <p:cNvPr id="4" name="Date Placeholder 3"/>
          <p:cNvSpPr>
            <a:spLocks noGrp="1"/>
          </p:cNvSpPr>
          <p:nvPr>
            <p:ph type="dt" sz="half" idx="10"/>
          </p:nvPr>
        </p:nvSpPr>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dirty="0" smtClean="0"/>
              <a:t>Lawrence Materum, Hirokazu Sawada, and Shuzo Kato, RIEC</a:t>
            </a:r>
            <a:endParaRPr lang="en-US" dirty="0"/>
          </a:p>
        </p:txBody>
      </p:sp>
      <p:sp>
        <p:nvSpPr>
          <p:cNvPr id="6" name="Slide Number Placeholder 5"/>
          <p:cNvSpPr>
            <a:spLocks noGrp="1"/>
          </p:cNvSpPr>
          <p:nvPr>
            <p:ph type="sldNum" sz="quarter" idx="12"/>
          </p:nvPr>
        </p:nvSpPr>
        <p:spPr>
          <a:xfrm>
            <a:off x="4230000" y="6475413"/>
            <a:ext cx="536400" cy="184666"/>
          </a:xfrm>
        </p:spPr>
        <p:txBody>
          <a:bodyPr/>
          <a:lstStyle/>
          <a:p>
            <a:r>
              <a:rPr lang="en-US" dirty="0" smtClean="0"/>
              <a:t>Slide </a:t>
            </a:r>
            <a:fld id="{803C92C4-4962-45F3-A3C6-DBA3BD949A24}" type="slidenum">
              <a:rPr lang="en-US" smtClean="0"/>
              <a:pPr/>
              <a:t>18</a:t>
            </a:fld>
            <a:endParaRPr lang="en-US" dirty="0"/>
          </a:p>
        </p:txBody>
      </p:sp>
    </p:spTree>
    <p:extLst>
      <p:ext uri="{BB962C8B-B14F-4D97-AF65-F5344CB8AC3E}">
        <p14:creationId xmlns:p14="http://schemas.microsoft.com/office/powerpoint/2010/main" val="1342845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dirty="0"/>
              <a:t>COST 231-Hata </a:t>
            </a:r>
            <a:r>
              <a:rPr lang="en-US" dirty="0" smtClean="0"/>
              <a:t>(for the 2.4 GHz band) </a:t>
            </a:r>
            <a:br>
              <a:rPr lang="en-US" dirty="0" smtClean="0"/>
            </a:br>
            <a:r>
              <a:rPr lang="en-US" dirty="0" smtClean="0"/>
              <a:t>Path Loss Model Parameters</a:t>
            </a:r>
            <a:endParaRPr lang="en-US" dirty="0"/>
          </a:p>
        </p:txBody>
      </p:sp>
      <p:pic>
        <p:nvPicPr>
          <p:cNvPr id="55" name="Picture 5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31269" y="2182014"/>
            <a:ext cx="2604135" cy="247650"/>
          </a:xfrm>
          <a:prstGeom prst="rect">
            <a:avLst/>
          </a:prstGeom>
        </p:spPr>
      </p:pic>
      <p:sp>
        <p:nvSpPr>
          <p:cNvPr id="4" name="Date Placeholder 3"/>
          <p:cNvSpPr>
            <a:spLocks noGrp="1"/>
          </p:cNvSpPr>
          <p:nvPr>
            <p:ph type="dt" sz="half" idx="10"/>
          </p:nvPr>
        </p:nvSpPr>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dirty="0" smtClean="0"/>
              <a:t>Lawrence Materum, Hirokazu Sawada, and Shuzo Kato, RIEC</a:t>
            </a:r>
            <a:endParaRPr lang="en-US" dirty="0"/>
          </a:p>
        </p:txBody>
      </p:sp>
      <p:sp>
        <p:nvSpPr>
          <p:cNvPr id="6" name="Slide Number Placeholder 5"/>
          <p:cNvSpPr>
            <a:spLocks noGrp="1"/>
          </p:cNvSpPr>
          <p:nvPr>
            <p:ph type="sldNum" sz="quarter" idx="12"/>
          </p:nvPr>
        </p:nvSpPr>
        <p:spPr/>
        <p:txBody>
          <a:bodyPr/>
          <a:lstStyle/>
          <a:p>
            <a:r>
              <a:rPr lang="en-US" dirty="0" smtClean="0"/>
              <a:t>Slide </a:t>
            </a:r>
            <a:fld id="{803C92C4-4962-45F3-A3C6-DBA3BD949A24}" type="slidenum">
              <a:rPr lang="en-US" smtClean="0"/>
              <a:pPr/>
              <a:t>19</a:t>
            </a:fld>
            <a:endParaRPr lang="en-US" dirty="0"/>
          </a:p>
        </p:txBody>
      </p:sp>
      <p:pic>
        <p:nvPicPr>
          <p:cNvPr id="8" name="Picture 7"/>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950797" y="2895600"/>
            <a:ext cx="7374255" cy="3044190"/>
          </a:xfrm>
          <a:prstGeom prst="rect">
            <a:avLst/>
          </a:prstGeom>
        </p:spPr>
      </p:pic>
    </p:spTree>
    <p:extLst>
      <p:ext uri="{BB962C8B-B14F-4D97-AF65-F5344CB8AC3E}">
        <p14:creationId xmlns:p14="http://schemas.microsoft.com/office/powerpoint/2010/main" val="763779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52600"/>
            <a:ext cx="8001000" cy="4267200"/>
          </a:xfrm>
        </p:spPr>
        <p:txBody>
          <a:bodyPr/>
          <a:lstStyle/>
          <a:p>
            <a:pPr>
              <a:lnSpc>
                <a:spcPts val="2600"/>
              </a:lnSpc>
            </a:pPr>
            <a:r>
              <a:rPr lang="en-US" sz="2400" dirty="0"/>
              <a:t>Proposed channel models </a:t>
            </a:r>
            <a:r>
              <a:rPr lang="en-US" sz="2400" dirty="0" smtClean="0"/>
              <a:t>for 802.15.4k </a:t>
            </a:r>
            <a:r>
              <a:rPr lang="en-US" sz="2400" dirty="0"/>
              <a:t>system </a:t>
            </a:r>
            <a:r>
              <a:rPr lang="en-US" sz="2400" dirty="0" smtClean="0"/>
              <a:t>evaluations as first cut:</a:t>
            </a:r>
            <a:endParaRPr lang="en-US" sz="2400" dirty="0"/>
          </a:p>
          <a:p>
            <a:pPr lvl="1">
              <a:lnSpc>
                <a:spcPts val="2600"/>
              </a:lnSpc>
            </a:pPr>
            <a:r>
              <a:rPr lang="en-US" sz="2400" dirty="0"/>
              <a:t>For the 900 MHz band:</a:t>
            </a:r>
          </a:p>
          <a:p>
            <a:pPr lvl="2">
              <a:lnSpc>
                <a:spcPts val="2600"/>
              </a:lnSpc>
            </a:pPr>
            <a:r>
              <a:rPr lang="en-US" dirty="0"/>
              <a:t>Path loss:    Okumura-Hata</a:t>
            </a:r>
          </a:p>
          <a:p>
            <a:pPr lvl="2">
              <a:lnSpc>
                <a:spcPts val="2600"/>
              </a:lnSpc>
            </a:pPr>
            <a:r>
              <a:rPr lang="en-US" dirty="0"/>
              <a:t>Power delay profile:   </a:t>
            </a:r>
            <a:r>
              <a:rPr lang="en-US" b="1" i="1" dirty="0"/>
              <a:t>Modified COST 207</a:t>
            </a:r>
          </a:p>
          <a:p>
            <a:pPr lvl="1">
              <a:lnSpc>
                <a:spcPts val="2600"/>
              </a:lnSpc>
            </a:pPr>
            <a:r>
              <a:rPr lang="en-US" sz="2400" dirty="0"/>
              <a:t>For the 2.4 GHz band:</a:t>
            </a:r>
          </a:p>
          <a:p>
            <a:pPr lvl="2">
              <a:lnSpc>
                <a:spcPts val="2600"/>
              </a:lnSpc>
            </a:pPr>
            <a:r>
              <a:rPr lang="en-US" dirty="0"/>
              <a:t>Path loss:   </a:t>
            </a:r>
          </a:p>
          <a:p>
            <a:pPr lvl="3">
              <a:lnSpc>
                <a:spcPts val="2600"/>
              </a:lnSpc>
            </a:pPr>
            <a:r>
              <a:rPr lang="en-US" sz="2400" dirty="0"/>
              <a:t>COST 231-Hata for 30-200 m BS antenna height </a:t>
            </a:r>
          </a:p>
          <a:p>
            <a:pPr lvl="3">
              <a:lnSpc>
                <a:spcPts val="2600"/>
              </a:lnSpc>
            </a:pPr>
            <a:r>
              <a:rPr lang="en-US" sz="2400" b="1" i="1" dirty="0"/>
              <a:t>Erceg for 10-80 m BS antenna height; 8 km </a:t>
            </a:r>
            <a:r>
              <a:rPr lang="en-US" sz="2400" b="1" i="1" dirty="0" smtClean="0"/>
              <a:t>range limitation</a:t>
            </a:r>
            <a:endParaRPr lang="en-US" sz="2400" b="1" i="1" dirty="0"/>
          </a:p>
          <a:p>
            <a:pPr lvl="2">
              <a:lnSpc>
                <a:spcPts val="2600"/>
              </a:lnSpc>
            </a:pPr>
            <a:r>
              <a:rPr lang="en-US" dirty="0"/>
              <a:t>Power delay profile:   </a:t>
            </a:r>
            <a:r>
              <a:rPr lang="en-US" b="1" i="1" dirty="0"/>
              <a:t>Modified IMT-Advanced</a:t>
            </a:r>
          </a:p>
          <a:p>
            <a:pPr>
              <a:lnSpc>
                <a:spcPts val="2600"/>
              </a:lnSpc>
            </a:pPr>
            <a:endParaRPr lang="en-US" sz="2400" dirty="0"/>
          </a:p>
        </p:txBody>
      </p:sp>
      <p:sp>
        <p:nvSpPr>
          <p:cNvPr id="3" name="Date Placeholder 2"/>
          <p:cNvSpPr>
            <a:spLocks noGrp="1"/>
          </p:cNvSpPr>
          <p:nvPr>
            <p:ph type="dt" sz="half" idx="10"/>
          </p:nvPr>
        </p:nvSpPr>
        <p:spPr/>
        <p:txBody>
          <a:bodyPr/>
          <a:lstStyle/>
          <a:p>
            <a:r>
              <a:rPr lang="en-US" dirty="0" smtClean="0"/>
              <a:t>July 2011</a:t>
            </a:r>
            <a:endParaRPr lang="en-US" dirty="0"/>
          </a:p>
        </p:txBody>
      </p:sp>
      <p:sp>
        <p:nvSpPr>
          <p:cNvPr id="4" name="Footer Placeholder 3"/>
          <p:cNvSpPr>
            <a:spLocks noGrp="1"/>
          </p:cNvSpPr>
          <p:nvPr>
            <p:ph type="ftr" sz="quarter" idx="11"/>
          </p:nvPr>
        </p:nvSpPr>
        <p:spPr/>
        <p:txBody>
          <a:bodyPr/>
          <a:lstStyle/>
          <a:p>
            <a:r>
              <a:rPr lang="en-US" dirty="0" smtClean="0"/>
              <a:t>Lawrence Materum, Hirokazu Sawada, and Shuzo Kato, RIEC</a:t>
            </a:r>
            <a:endParaRPr lang="en-US" dirty="0"/>
          </a:p>
        </p:txBody>
      </p:sp>
      <p:sp>
        <p:nvSpPr>
          <p:cNvPr id="5" name="Slide Number Placeholder 4"/>
          <p:cNvSpPr>
            <a:spLocks noGrp="1"/>
          </p:cNvSpPr>
          <p:nvPr>
            <p:ph type="sldNum" sz="quarter" idx="12"/>
          </p:nvPr>
        </p:nvSpPr>
        <p:spPr/>
        <p:txBody>
          <a:bodyPr/>
          <a:lstStyle/>
          <a:p>
            <a:r>
              <a:rPr lang="en-US" dirty="0" smtClean="0"/>
              <a:t>Slide </a:t>
            </a:r>
            <a:fld id="{803C92C4-4962-45F3-A3C6-DBA3BD949A24}" type="slidenum">
              <a:rPr lang="en-US" smtClean="0"/>
              <a:pPr/>
              <a:t>2</a:t>
            </a:fld>
            <a:endParaRPr lang="en-US" dirty="0"/>
          </a:p>
        </p:txBody>
      </p:sp>
      <p:sp>
        <p:nvSpPr>
          <p:cNvPr id="6" name="Title 5"/>
          <p:cNvSpPr>
            <a:spLocks noGrp="1"/>
          </p:cNvSpPr>
          <p:nvPr>
            <p:ph type="title"/>
          </p:nvPr>
        </p:nvSpPr>
        <p:spPr/>
        <p:txBody>
          <a:bodyPr/>
          <a:lstStyle/>
          <a:p>
            <a:r>
              <a:rPr lang="en-US" dirty="0"/>
              <a:t>Summary (1)</a:t>
            </a:r>
          </a:p>
        </p:txBody>
      </p:sp>
    </p:spTree>
    <p:extLst>
      <p:ext uri="{BB962C8B-B14F-4D97-AF65-F5344CB8AC3E}">
        <p14:creationId xmlns:p14="http://schemas.microsoft.com/office/powerpoint/2010/main" val="3458924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US" dirty="0" smtClean="0"/>
              <a:t>Erceg </a:t>
            </a:r>
            <a:r>
              <a:rPr lang="en-US" dirty="0"/>
              <a:t>Path Loss</a:t>
            </a:r>
            <a:r>
              <a:rPr lang="en-US" dirty="0" smtClean="0"/>
              <a:t> Model</a:t>
            </a:r>
            <a:br>
              <a:rPr lang="en-US" dirty="0" smtClean="0"/>
            </a:br>
            <a:r>
              <a:rPr lang="en-US" sz="2800" dirty="0"/>
              <a:t>(for the 2.4 GHz band, </a:t>
            </a:r>
            <a:r>
              <a:rPr lang="en-US" sz="2800" dirty="0" smtClean="0"/>
              <a:t>10-80 </a:t>
            </a:r>
            <a:r>
              <a:rPr lang="en-US" sz="2800" dirty="0"/>
              <a:t>m </a:t>
            </a:r>
            <a:r>
              <a:rPr lang="en-US" sz="2800" dirty="0" smtClean="0"/>
              <a:t>BS antenna </a:t>
            </a:r>
            <a:r>
              <a:rPr lang="en-US" sz="2800" dirty="0"/>
              <a:t>height)</a:t>
            </a:r>
          </a:p>
        </p:txBody>
      </p:sp>
      <p:sp>
        <p:nvSpPr>
          <p:cNvPr id="3" name="Content Placeholder 2"/>
          <p:cNvSpPr>
            <a:spLocks noGrp="1"/>
          </p:cNvSpPr>
          <p:nvPr>
            <p:ph idx="1"/>
          </p:nvPr>
        </p:nvSpPr>
        <p:spPr>
          <a:xfrm>
            <a:off x="685800" y="2057400"/>
            <a:ext cx="8001000" cy="4267200"/>
          </a:xfrm>
        </p:spPr>
        <p:txBody>
          <a:bodyPr/>
          <a:lstStyle/>
          <a:p>
            <a:r>
              <a:rPr lang="en-US" dirty="0" smtClean="0"/>
              <a:t>Components/inputs:  </a:t>
            </a:r>
            <a:endParaRPr lang="en-US" dirty="0"/>
          </a:p>
          <a:p>
            <a:pPr lvl="1"/>
            <a:r>
              <a:rPr lang="en-US" dirty="0" smtClean="0"/>
              <a:t>Frequency</a:t>
            </a:r>
            <a:r>
              <a:rPr lang="en-US" dirty="0"/>
              <a:t>, distance, antenna </a:t>
            </a:r>
            <a:r>
              <a:rPr lang="en-US" dirty="0" smtClean="0"/>
              <a:t>heights</a:t>
            </a:r>
          </a:p>
          <a:p>
            <a:pPr lvl="1"/>
            <a:r>
              <a:rPr lang="en-US" dirty="0" smtClean="0"/>
              <a:t>Has a correction for between 2-10 m MS height</a:t>
            </a:r>
          </a:p>
          <a:p>
            <a:pPr lvl="1"/>
            <a:r>
              <a:rPr lang="en-US" dirty="0" smtClean="0"/>
              <a:t>Shadowing</a:t>
            </a:r>
          </a:p>
          <a:p>
            <a:r>
              <a:rPr lang="en-US" dirty="0" smtClean="0"/>
              <a:t>Scenarios according to PL condition:</a:t>
            </a:r>
            <a:r>
              <a:rPr lang="en-US" dirty="0"/>
              <a:t>	  </a:t>
            </a:r>
          </a:p>
          <a:p>
            <a:pPr lvl="1"/>
            <a:r>
              <a:rPr lang="en-US" dirty="0" smtClean="0"/>
              <a:t>Max. (hilly), mid, min. (light foliage, flat area)</a:t>
            </a:r>
          </a:p>
          <a:p>
            <a:r>
              <a:rPr lang="en-US" dirty="0" smtClean="0"/>
              <a:t>Represents median path loss + variation</a:t>
            </a: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dirty="0" smtClean="0"/>
              <a:t>Lawrence Materum, Hirokazu Sawada, and Shuzo Kato, RIEC</a:t>
            </a:r>
            <a:endParaRPr lang="en-US" dirty="0"/>
          </a:p>
        </p:txBody>
      </p:sp>
      <p:sp>
        <p:nvSpPr>
          <p:cNvPr id="6" name="Slide Number Placeholder 5"/>
          <p:cNvSpPr>
            <a:spLocks noGrp="1"/>
          </p:cNvSpPr>
          <p:nvPr>
            <p:ph type="sldNum" sz="quarter" idx="12"/>
          </p:nvPr>
        </p:nvSpPr>
        <p:spPr>
          <a:xfrm>
            <a:off x="4230000" y="6475413"/>
            <a:ext cx="536400" cy="184666"/>
          </a:xfrm>
        </p:spPr>
        <p:txBody>
          <a:bodyPr/>
          <a:lstStyle/>
          <a:p>
            <a:r>
              <a:rPr lang="en-US" dirty="0" smtClean="0"/>
              <a:t>Slide </a:t>
            </a:r>
            <a:fld id="{803C92C4-4962-45F3-A3C6-DBA3BD949A24}" type="slidenum">
              <a:rPr lang="en-US" smtClean="0"/>
              <a:pPr/>
              <a:t>20</a:t>
            </a:fld>
            <a:endParaRPr lang="en-US" dirty="0"/>
          </a:p>
        </p:txBody>
      </p:sp>
    </p:spTree>
    <p:extLst>
      <p:ext uri="{BB962C8B-B14F-4D97-AF65-F5344CB8AC3E}">
        <p14:creationId xmlns:p14="http://schemas.microsoft.com/office/powerpoint/2010/main" val="2371708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dirty="0" smtClean="0"/>
              <a:t>Erceg </a:t>
            </a:r>
            <a:r>
              <a:rPr lang="en-US" dirty="0"/>
              <a:t>(for </a:t>
            </a:r>
            <a:r>
              <a:rPr lang="en-US" dirty="0" smtClean="0"/>
              <a:t>the 2.4 </a:t>
            </a:r>
            <a:r>
              <a:rPr lang="en-US" dirty="0"/>
              <a:t>GHz band) </a:t>
            </a:r>
            <a:br>
              <a:rPr lang="en-US" dirty="0"/>
            </a:br>
            <a:r>
              <a:rPr lang="en-US" dirty="0"/>
              <a:t>Path Loss Model </a:t>
            </a:r>
            <a:r>
              <a:rPr lang="en-US" dirty="0" smtClean="0"/>
              <a:t>Parameters</a:t>
            </a:r>
            <a:endParaRPr lang="en-US" dirty="0"/>
          </a:p>
        </p:txBody>
      </p:sp>
      <p:pic>
        <p:nvPicPr>
          <p:cNvPr id="15" name="Picture 1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305605" y="1990636"/>
            <a:ext cx="5680710" cy="247650"/>
          </a:xfrm>
          <a:prstGeom prst="rect">
            <a:avLst/>
          </a:prstGeom>
        </p:spPr>
      </p:pic>
      <p:sp>
        <p:nvSpPr>
          <p:cNvPr id="4" name="Date Placeholder 3"/>
          <p:cNvSpPr>
            <a:spLocks noGrp="1"/>
          </p:cNvSpPr>
          <p:nvPr>
            <p:ph type="dt" sz="half" idx="10"/>
          </p:nvPr>
        </p:nvSpPr>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dirty="0" smtClean="0"/>
              <a:t>Lawrence Materum, Hirokazu Sawada, and Shuzo Kato, RIEC</a:t>
            </a:r>
            <a:endParaRPr lang="en-US" dirty="0"/>
          </a:p>
        </p:txBody>
      </p:sp>
      <p:sp>
        <p:nvSpPr>
          <p:cNvPr id="6" name="Slide Number Placeholder 5"/>
          <p:cNvSpPr>
            <a:spLocks noGrp="1"/>
          </p:cNvSpPr>
          <p:nvPr>
            <p:ph type="sldNum" sz="quarter" idx="12"/>
          </p:nvPr>
        </p:nvSpPr>
        <p:spPr/>
        <p:txBody>
          <a:bodyPr/>
          <a:lstStyle/>
          <a:p>
            <a:r>
              <a:rPr lang="en-US" dirty="0" smtClean="0"/>
              <a:t>Slide </a:t>
            </a:r>
            <a:fld id="{803C92C4-4962-45F3-A3C6-DBA3BD949A24}" type="slidenum">
              <a:rPr lang="en-US" smtClean="0"/>
              <a:pPr/>
              <a:t>21</a:t>
            </a:fld>
            <a:endParaRPr lang="en-US" dirty="0"/>
          </a:p>
        </p:txBody>
      </p:sp>
      <p:pic>
        <p:nvPicPr>
          <p:cNvPr id="10" name="Picture 9"/>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453808" y="2438400"/>
            <a:ext cx="4558665" cy="2453640"/>
          </a:xfrm>
          <a:prstGeom prst="rect">
            <a:avLst/>
          </a:prstGeom>
        </p:spPr>
      </p:pic>
      <p:pic>
        <p:nvPicPr>
          <p:cNvPr id="14" name="Picture 13"/>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305605" y="5029200"/>
            <a:ext cx="6551295" cy="1297305"/>
          </a:xfrm>
          <a:prstGeom prst="rect">
            <a:avLst/>
          </a:prstGeom>
        </p:spPr>
      </p:pic>
    </p:spTree>
    <p:extLst>
      <p:ext uri="{BB962C8B-B14F-4D97-AF65-F5344CB8AC3E}">
        <p14:creationId xmlns:p14="http://schemas.microsoft.com/office/powerpoint/2010/main" val="3103363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066800"/>
          </a:xfrm>
        </p:spPr>
        <p:txBody>
          <a:bodyPr/>
          <a:lstStyle/>
          <a:p>
            <a:r>
              <a:rPr lang="en-US" dirty="0" smtClean="0"/>
              <a:t>Path </a:t>
            </a:r>
            <a:r>
              <a:rPr lang="en-US" dirty="0"/>
              <a:t>Loss </a:t>
            </a:r>
            <a:r>
              <a:rPr lang="en-US" dirty="0" smtClean="0"/>
              <a:t>Correction [7] for between </a:t>
            </a:r>
            <a:br>
              <a:rPr lang="en-US" dirty="0" smtClean="0"/>
            </a:br>
            <a:r>
              <a:rPr lang="en-US" dirty="0" smtClean="0"/>
              <a:t>2 to 10 m MS antenna height of the Erceg Path Loss Model </a:t>
            </a:r>
            <a:endParaRPr lang="en-US" dirty="0"/>
          </a:p>
        </p:txBody>
      </p:sp>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07319" y="3048000"/>
            <a:ext cx="2575560" cy="240030"/>
          </a:xfrm>
          <a:prstGeom prst="rect">
            <a:avLst/>
          </a:prstGeom>
        </p:spPr>
      </p:pic>
      <p:sp>
        <p:nvSpPr>
          <p:cNvPr id="4" name="Date Placeholder 3"/>
          <p:cNvSpPr>
            <a:spLocks noGrp="1"/>
          </p:cNvSpPr>
          <p:nvPr>
            <p:ph type="dt" sz="half" idx="10"/>
          </p:nvPr>
        </p:nvSpPr>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dirty="0" smtClean="0"/>
              <a:t>Lawrence Materum, Hirokazu Sawada, and Shuzo Kato, RIEC</a:t>
            </a:r>
            <a:endParaRPr lang="en-US" dirty="0"/>
          </a:p>
        </p:txBody>
      </p:sp>
      <p:sp>
        <p:nvSpPr>
          <p:cNvPr id="6" name="Slide Number Placeholder 5"/>
          <p:cNvSpPr>
            <a:spLocks noGrp="1"/>
          </p:cNvSpPr>
          <p:nvPr>
            <p:ph type="sldNum" sz="quarter" idx="12"/>
          </p:nvPr>
        </p:nvSpPr>
        <p:spPr/>
        <p:txBody>
          <a:bodyPr/>
          <a:lstStyle/>
          <a:p>
            <a:r>
              <a:rPr lang="en-US" dirty="0" smtClean="0"/>
              <a:t>Slide </a:t>
            </a:r>
            <a:fld id="{803C92C4-4962-45F3-A3C6-DBA3BD949A24}" type="slidenum">
              <a:rPr lang="en-US" smtClean="0"/>
              <a:pPr/>
              <a:t>22</a:t>
            </a:fld>
            <a:endParaRPr lang="en-US" dirty="0"/>
          </a:p>
        </p:txBody>
      </p:sp>
      <p:pic>
        <p:nvPicPr>
          <p:cNvPr id="17" name="Picture 1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295099" y="3821373"/>
            <a:ext cx="4865370" cy="2042160"/>
          </a:xfrm>
          <a:prstGeom prst="rect">
            <a:avLst/>
          </a:prstGeom>
        </p:spPr>
      </p:pic>
    </p:spTree>
    <p:extLst>
      <p:ext uri="{BB962C8B-B14F-4D97-AF65-F5344CB8AC3E}">
        <p14:creationId xmlns:p14="http://schemas.microsoft.com/office/powerpoint/2010/main" val="300802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July 2011</a:t>
            </a:r>
            <a:endParaRPr lang="en-US" dirty="0"/>
          </a:p>
        </p:txBody>
      </p:sp>
      <p:sp>
        <p:nvSpPr>
          <p:cNvPr id="4" name="Footer Placeholder 3"/>
          <p:cNvSpPr>
            <a:spLocks noGrp="1"/>
          </p:cNvSpPr>
          <p:nvPr>
            <p:ph type="ftr" sz="quarter" idx="11"/>
          </p:nvPr>
        </p:nvSpPr>
        <p:spPr/>
        <p:txBody>
          <a:bodyPr/>
          <a:lstStyle/>
          <a:p>
            <a:r>
              <a:rPr lang="en-US" dirty="0" smtClean="0"/>
              <a:t>Lawrence Materum, Hirokazu Sawada, and Shuzo Kato, RIEC</a:t>
            </a:r>
            <a:endParaRPr lang="en-US" dirty="0"/>
          </a:p>
        </p:txBody>
      </p:sp>
      <p:sp>
        <p:nvSpPr>
          <p:cNvPr id="5" name="Slide Number Placeholder 4"/>
          <p:cNvSpPr>
            <a:spLocks noGrp="1"/>
          </p:cNvSpPr>
          <p:nvPr>
            <p:ph type="sldNum" sz="quarter" idx="12"/>
          </p:nvPr>
        </p:nvSpPr>
        <p:spPr/>
        <p:txBody>
          <a:bodyPr/>
          <a:lstStyle/>
          <a:p>
            <a:r>
              <a:rPr lang="en-US" dirty="0" smtClean="0"/>
              <a:t>Slide </a:t>
            </a:r>
            <a:fld id="{803C92C4-4962-45F3-A3C6-DBA3BD949A24}" type="slidenum">
              <a:rPr lang="en-US" smtClean="0"/>
              <a:pPr/>
              <a:t>23</a:t>
            </a:fld>
            <a:endParaRPr lang="en-US" dirty="0"/>
          </a:p>
        </p:txBody>
      </p:sp>
      <p:sp>
        <p:nvSpPr>
          <p:cNvPr id="6" name="Title 5"/>
          <p:cNvSpPr>
            <a:spLocks noGrp="1"/>
          </p:cNvSpPr>
          <p:nvPr>
            <p:ph type="title"/>
          </p:nvPr>
        </p:nvSpPr>
        <p:spPr>
          <a:xfrm>
            <a:off x="685800" y="635759"/>
            <a:ext cx="7772400" cy="1066800"/>
          </a:xfrm>
        </p:spPr>
        <p:txBody>
          <a:bodyPr/>
          <a:lstStyle/>
          <a:p>
            <a:r>
              <a:rPr lang="en-US" sz="2800" dirty="0" smtClean="0"/>
              <a:t>COST 231-Hata Suburban Model is close to the Erceg Terrain A Model (h</a:t>
            </a:r>
            <a:r>
              <a:rPr lang="en-US" sz="2800" baseline="-25000" dirty="0" smtClean="0"/>
              <a:t>b</a:t>
            </a:r>
            <a:r>
              <a:rPr lang="en-US" sz="2800" dirty="0" smtClean="0"/>
              <a:t> = 30 m) </a:t>
            </a:r>
            <a:endParaRPr lang="en-US" sz="2800" dirty="0"/>
          </a:p>
        </p:txBody>
      </p:sp>
      <p:pic>
        <p:nvPicPr>
          <p:cNvPr id="2" name="Picture 1"/>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600200" y="1702559"/>
            <a:ext cx="5599285" cy="4680000"/>
          </a:xfrm>
          <a:prstGeom prst="rect">
            <a:avLst/>
          </a:prstGeom>
        </p:spPr>
      </p:pic>
    </p:spTree>
    <p:extLst>
      <p:ext uri="{BB962C8B-B14F-4D97-AF65-F5344CB8AC3E}">
        <p14:creationId xmlns:p14="http://schemas.microsoft.com/office/powerpoint/2010/main" val="290143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July 2011</a:t>
            </a:r>
            <a:endParaRPr lang="en-US" dirty="0"/>
          </a:p>
        </p:txBody>
      </p:sp>
      <p:sp>
        <p:nvSpPr>
          <p:cNvPr id="4" name="Footer Placeholder 3"/>
          <p:cNvSpPr>
            <a:spLocks noGrp="1"/>
          </p:cNvSpPr>
          <p:nvPr>
            <p:ph type="ftr" sz="quarter" idx="11"/>
          </p:nvPr>
        </p:nvSpPr>
        <p:spPr/>
        <p:txBody>
          <a:bodyPr/>
          <a:lstStyle/>
          <a:p>
            <a:r>
              <a:rPr lang="en-US" dirty="0" smtClean="0"/>
              <a:t>Lawrence Materum, Hirokazu Sawada, and Shuzo Kato, RIEC</a:t>
            </a:r>
            <a:endParaRPr lang="en-US" dirty="0"/>
          </a:p>
        </p:txBody>
      </p:sp>
      <p:sp>
        <p:nvSpPr>
          <p:cNvPr id="5" name="Slide Number Placeholder 4"/>
          <p:cNvSpPr>
            <a:spLocks noGrp="1"/>
          </p:cNvSpPr>
          <p:nvPr>
            <p:ph type="sldNum" sz="quarter" idx="12"/>
          </p:nvPr>
        </p:nvSpPr>
        <p:spPr/>
        <p:txBody>
          <a:bodyPr/>
          <a:lstStyle/>
          <a:p>
            <a:r>
              <a:rPr lang="en-US" dirty="0" smtClean="0"/>
              <a:t>Slide </a:t>
            </a:r>
            <a:fld id="{803C92C4-4962-45F3-A3C6-DBA3BD949A24}" type="slidenum">
              <a:rPr lang="en-US" smtClean="0"/>
              <a:pPr/>
              <a:t>24</a:t>
            </a:fld>
            <a:endParaRPr lang="en-US" dirty="0"/>
          </a:p>
        </p:txBody>
      </p:sp>
      <p:sp>
        <p:nvSpPr>
          <p:cNvPr id="2" name="Title 1"/>
          <p:cNvSpPr>
            <a:spLocks noGrp="1"/>
          </p:cNvSpPr>
          <p:nvPr>
            <p:ph type="title"/>
          </p:nvPr>
        </p:nvSpPr>
        <p:spPr/>
        <p:txBody>
          <a:bodyPr/>
          <a:lstStyle/>
          <a:p>
            <a:r>
              <a:rPr lang="en-US" sz="2800" dirty="0" smtClean="0"/>
              <a:t>h</a:t>
            </a:r>
            <a:r>
              <a:rPr lang="en-US" sz="2800" baseline="-25000" dirty="0" smtClean="0"/>
              <a:t>b</a:t>
            </a:r>
            <a:r>
              <a:rPr lang="en-US" sz="2800" dirty="0" smtClean="0"/>
              <a:t> </a:t>
            </a:r>
            <a:r>
              <a:rPr lang="en-US" sz="2800" dirty="0"/>
              <a:t>= </a:t>
            </a:r>
            <a:r>
              <a:rPr lang="en-US" sz="2800" dirty="0" smtClean="0"/>
              <a:t>80 m</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000" y="1702800"/>
            <a:ext cx="5599286" cy="4680000"/>
          </a:xfrm>
          <a:prstGeom prst="rect">
            <a:avLst/>
          </a:prstGeom>
        </p:spPr>
      </p:pic>
    </p:spTree>
    <p:extLst>
      <p:ext uri="{BB962C8B-B14F-4D97-AF65-F5344CB8AC3E}">
        <p14:creationId xmlns:p14="http://schemas.microsoft.com/office/powerpoint/2010/main" val="3326118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10600" cy="1066800"/>
          </a:xfrm>
        </p:spPr>
        <p:txBody>
          <a:bodyPr/>
          <a:lstStyle/>
          <a:p>
            <a:r>
              <a:rPr lang="en-US" dirty="0" smtClean="0"/>
              <a:t>Survey of applicable range of power delay profile </a:t>
            </a:r>
            <a:r>
              <a:rPr lang="en-US" dirty="0"/>
              <a:t>models </a:t>
            </a:r>
            <a:r>
              <a:rPr lang="en-US" dirty="0" smtClean="0"/>
              <a:t>for the </a:t>
            </a:r>
            <a:r>
              <a:rPr lang="en-US" dirty="0" smtClean="0">
                <a:solidFill>
                  <a:schemeClr val="tx1"/>
                </a:solidFill>
              </a:rPr>
              <a:t>2.4 </a:t>
            </a:r>
            <a:r>
              <a:rPr lang="en-US" dirty="0">
                <a:solidFill>
                  <a:schemeClr val="tx1"/>
                </a:solidFill>
              </a:rPr>
              <a:t>GHz</a:t>
            </a:r>
            <a:r>
              <a:rPr lang="en-US" dirty="0">
                <a:solidFill>
                  <a:srgbClr val="0070C0"/>
                </a:solidFill>
              </a:rPr>
              <a:t> </a:t>
            </a:r>
            <a:r>
              <a:rPr lang="en-US" dirty="0" smtClean="0">
                <a:solidFill>
                  <a:schemeClr val="tx1"/>
                </a:solidFill>
              </a:rPr>
              <a:t>band</a:t>
            </a:r>
            <a:endParaRPr lang="en-US" dirty="0"/>
          </a:p>
        </p:txBody>
      </p:sp>
      <p:sp>
        <p:nvSpPr>
          <p:cNvPr id="4" name="Date Placeholder 3"/>
          <p:cNvSpPr>
            <a:spLocks noGrp="1"/>
          </p:cNvSpPr>
          <p:nvPr>
            <p:ph type="dt" sz="half" idx="10"/>
          </p:nvPr>
        </p:nvSpPr>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dirty="0" smtClean="0"/>
              <a:t>Lawrence Materum, Hirokazu Sawada, and Shuzo Kato, RIEC</a:t>
            </a:r>
            <a:endParaRPr lang="en-US" dirty="0"/>
          </a:p>
        </p:txBody>
      </p:sp>
      <p:sp>
        <p:nvSpPr>
          <p:cNvPr id="6" name="Slide Number Placeholder 5"/>
          <p:cNvSpPr>
            <a:spLocks noGrp="1"/>
          </p:cNvSpPr>
          <p:nvPr>
            <p:ph type="sldNum" sz="quarter" idx="12"/>
          </p:nvPr>
        </p:nvSpPr>
        <p:spPr>
          <a:xfrm>
            <a:off x="4229999" y="6475413"/>
            <a:ext cx="536400" cy="184666"/>
          </a:xfrm>
        </p:spPr>
        <p:txBody>
          <a:bodyPr/>
          <a:lstStyle/>
          <a:p>
            <a:r>
              <a:rPr lang="en-US" dirty="0" smtClean="0"/>
              <a:t>Slide </a:t>
            </a:r>
            <a:fld id="{803C92C4-4962-45F3-A3C6-DBA3BD949A24}" type="slidenum">
              <a:rPr lang="en-US" smtClean="0"/>
              <a:pPr/>
              <a:t>25</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586180316"/>
              </p:ext>
            </p:extLst>
          </p:nvPr>
        </p:nvGraphicFramePr>
        <p:xfrm>
          <a:off x="2286000" y="1676400"/>
          <a:ext cx="4557742" cy="4860000"/>
        </p:xfrm>
        <a:graphic>
          <a:graphicData uri="http://schemas.openxmlformats.org/presentationml/2006/ole">
            <mc:AlternateContent xmlns:mc="http://schemas.openxmlformats.org/markup-compatibility/2006">
              <mc:Choice xmlns:v="urn:schemas-microsoft-com:vml" Requires="v">
                <p:oleObj spid="_x0000_s1712" name="Worksheet" r:id="rId4" imgW="5457808" imgH="5819843" progId="Excel.Sheet.12">
                  <p:link updateAutomatic="1"/>
                </p:oleObj>
              </mc:Choice>
              <mc:Fallback>
                <p:oleObj name="Worksheet" r:id="rId4" imgW="5457808" imgH="5819843" progId="Excel.Sheet.12">
                  <p:link updateAutomatic="1"/>
                  <p:pic>
                    <p:nvPicPr>
                      <p:cNvPr id="0" name=""/>
                      <p:cNvPicPr/>
                      <p:nvPr/>
                    </p:nvPicPr>
                    <p:blipFill>
                      <a:blip r:embed="rId5"/>
                      <a:stretch>
                        <a:fillRect/>
                      </a:stretch>
                    </p:blipFill>
                    <p:spPr>
                      <a:xfrm>
                        <a:off x="2286000" y="1676400"/>
                        <a:ext cx="4557742" cy="4860000"/>
                      </a:xfrm>
                      <a:prstGeom prst="rect">
                        <a:avLst/>
                      </a:prstGeom>
                    </p:spPr>
                  </p:pic>
                </p:oleObj>
              </mc:Fallback>
            </mc:AlternateContent>
          </a:graphicData>
        </a:graphic>
      </p:graphicFrame>
    </p:spTree>
    <p:extLst>
      <p:ext uri="{BB962C8B-B14F-4D97-AF65-F5344CB8AC3E}">
        <p14:creationId xmlns:p14="http://schemas.microsoft.com/office/powerpoint/2010/main" val="457331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dirty="0"/>
              <a:t>ITU-R </a:t>
            </a:r>
            <a:r>
              <a:rPr lang="en-US" dirty="0" smtClean="0"/>
              <a:t>IMT-Advanced </a:t>
            </a:r>
            <a:br>
              <a:rPr lang="en-US" dirty="0" smtClean="0"/>
            </a:br>
            <a:r>
              <a:rPr lang="en-US" dirty="0" smtClean="0"/>
              <a:t>Power Delay Profile Models</a:t>
            </a:r>
            <a:endParaRPr lang="en-US" dirty="0"/>
          </a:p>
        </p:txBody>
      </p:sp>
      <p:sp>
        <p:nvSpPr>
          <p:cNvPr id="3" name="Content Placeholder 2"/>
          <p:cNvSpPr>
            <a:spLocks noGrp="1"/>
          </p:cNvSpPr>
          <p:nvPr>
            <p:ph idx="1"/>
          </p:nvPr>
        </p:nvSpPr>
        <p:spPr/>
        <p:txBody>
          <a:bodyPr/>
          <a:lstStyle/>
          <a:p>
            <a:r>
              <a:rPr lang="en-US" dirty="0" smtClean="0"/>
              <a:t>Primary module PDP is a single slope exponential </a:t>
            </a:r>
            <a:endParaRPr lang="en-US" dirty="0"/>
          </a:p>
          <a:p>
            <a:r>
              <a:rPr lang="en-US" dirty="0" smtClean="0"/>
              <a:t>Extension </a:t>
            </a:r>
            <a:r>
              <a:rPr lang="en-US" dirty="0"/>
              <a:t>module </a:t>
            </a:r>
            <a:r>
              <a:rPr lang="en-US" dirty="0" smtClean="0"/>
              <a:t>PDP additionally accounts for:</a:t>
            </a:r>
          </a:p>
          <a:p>
            <a:pPr lvl="2"/>
            <a:r>
              <a:rPr lang="en-US" dirty="0" smtClean="0"/>
              <a:t>Bandwidth</a:t>
            </a:r>
          </a:p>
          <a:p>
            <a:pPr lvl="2"/>
            <a:r>
              <a:rPr lang="en-US" dirty="0"/>
              <a:t>Street width</a:t>
            </a:r>
          </a:p>
          <a:p>
            <a:pPr lvl="2"/>
            <a:r>
              <a:rPr lang="en-US" dirty="0" smtClean="0"/>
              <a:t>Building height</a:t>
            </a:r>
          </a:p>
        </p:txBody>
      </p:sp>
      <p:sp>
        <p:nvSpPr>
          <p:cNvPr id="4" name="Date Placeholder 3"/>
          <p:cNvSpPr>
            <a:spLocks noGrp="1"/>
          </p:cNvSpPr>
          <p:nvPr>
            <p:ph type="dt" sz="half" idx="10"/>
          </p:nvPr>
        </p:nvSpPr>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dirty="0" smtClean="0"/>
              <a:t>Lawrence Materum, Hirokazu Sawada, and Shuzo Kato, RIEC</a:t>
            </a:r>
            <a:endParaRPr lang="en-US" dirty="0"/>
          </a:p>
        </p:txBody>
      </p:sp>
      <p:sp>
        <p:nvSpPr>
          <p:cNvPr id="6" name="Slide Number Placeholder 5"/>
          <p:cNvSpPr>
            <a:spLocks noGrp="1"/>
          </p:cNvSpPr>
          <p:nvPr>
            <p:ph type="sldNum" sz="quarter" idx="12"/>
          </p:nvPr>
        </p:nvSpPr>
        <p:spPr>
          <a:xfrm>
            <a:off x="4230000" y="6475413"/>
            <a:ext cx="536400" cy="184666"/>
          </a:xfrm>
        </p:spPr>
        <p:txBody>
          <a:bodyPr/>
          <a:lstStyle/>
          <a:p>
            <a:r>
              <a:rPr lang="en-US" dirty="0" smtClean="0"/>
              <a:t>Slide </a:t>
            </a:r>
            <a:fld id="{803C92C4-4962-45F3-A3C6-DBA3BD949A24}" type="slidenum">
              <a:rPr lang="en-US" smtClean="0"/>
              <a:pPr/>
              <a:t>26</a:t>
            </a:fld>
            <a:endParaRPr lang="en-US" dirty="0"/>
          </a:p>
        </p:txBody>
      </p:sp>
    </p:spTree>
    <p:extLst>
      <p:ext uri="{BB962C8B-B14F-4D97-AF65-F5344CB8AC3E}">
        <p14:creationId xmlns:p14="http://schemas.microsoft.com/office/powerpoint/2010/main" val="2703219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Things to consider</a:t>
            </a:r>
          </a:p>
        </p:txBody>
      </p:sp>
      <p:sp>
        <p:nvSpPr>
          <p:cNvPr id="3" name="Date Placeholder 2"/>
          <p:cNvSpPr>
            <a:spLocks noGrp="1"/>
          </p:cNvSpPr>
          <p:nvPr>
            <p:ph type="dt" sz="half" idx="10"/>
          </p:nvPr>
        </p:nvSpPr>
        <p:spPr/>
        <p:txBody>
          <a:bodyPr/>
          <a:lstStyle/>
          <a:p>
            <a:r>
              <a:rPr lang="en-US" dirty="0" smtClean="0"/>
              <a:t>July 2011</a:t>
            </a:r>
            <a:endParaRPr lang="en-US" dirty="0"/>
          </a:p>
        </p:txBody>
      </p:sp>
      <p:sp>
        <p:nvSpPr>
          <p:cNvPr id="4" name="Footer Placeholder 3"/>
          <p:cNvSpPr>
            <a:spLocks noGrp="1"/>
          </p:cNvSpPr>
          <p:nvPr>
            <p:ph type="ftr" sz="quarter" idx="11"/>
          </p:nvPr>
        </p:nvSpPr>
        <p:spPr/>
        <p:txBody>
          <a:bodyPr/>
          <a:lstStyle/>
          <a:p>
            <a:r>
              <a:rPr lang="en-US" dirty="0" smtClean="0"/>
              <a:t>Lawrence Materum, Hirokazu Sawada, and Shuzo Kato, RIEC</a:t>
            </a:r>
            <a:endParaRPr lang="en-US" dirty="0"/>
          </a:p>
        </p:txBody>
      </p:sp>
      <p:sp>
        <p:nvSpPr>
          <p:cNvPr id="5" name="Slide Number Placeholder 4"/>
          <p:cNvSpPr>
            <a:spLocks noGrp="1"/>
          </p:cNvSpPr>
          <p:nvPr>
            <p:ph type="sldNum" sz="quarter" idx="12"/>
          </p:nvPr>
        </p:nvSpPr>
        <p:spPr/>
        <p:txBody>
          <a:bodyPr/>
          <a:lstStyle/>
          <a:p>
            <a:r>
              <a:rPr lang="en-US" dirty="0" smtClean="0"/>
              <a:t>Slide </a:t>
            </a:r>
            <a:fld id="{803C92C4-4962-45F3-A3C6-DBA3BD949A24}" type="slidenum">
              <a:rPr lang="en-US" smtClean="0"/>
              <a:pPr/>
              <a:t>27</a:t>
            </a:fld>
            <a:endParaRPr lang="en-US" dirty="0"/>
          </a:p>
        </p:txBody>
      </p:sp>
    </p:spTree>
    <p:extLst>
      <p:ext uri="{BB962C8B-B14F-4D97-AF65-F5344CB8AC3E}">
        <p14:creationId xmlns:p14="http://schemas.microsoft.com/office/powerpoint/2010/main" val="2500652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743200"/>
            <a:ext cx="7772400" cy="3733800"/>
          </a:xfrm>
        </p:spPr>
        <p:txBody>
          <a:bodyPr/>
          <a:lstStyle/>
          <a:p>
            <a:pPr marL="514350" indent="-514350">
              <a:buAutoNum type="arabicPeriod"/>
            </a:pPr>
            <a:r>
              <a:rPr lang="en-US" altLang="ja-JP" dirty="0" smtClean="0"/>
              <a:t>Power </a:t>
            </a:r>
            <a:r>
              <a:rPr lang="en-US" altLang="ja-JP" dirty="0"/>
              <a:t>delay profile models for </a:t>
            </a:r>
            <a:r>
              <a:rPr lang="en-US" altLang="ja-JP" dirty="0" smtClean="0"/>
              <a:t>underground </a:t>
            </a:r>
            <a:r>
              <a:rPr lang="en-US" altLang="ja-JP" dirty="0"/>
              <a:t>endpoint </a:t>
            </a:r>
            <a:r>
              <a:rPr lang="en-US" altLang="ja-JP" dirty="0" smtClean="0"/>
              <a:t>scenarios</a:t>
            </a:r>
            <a:endParaRPr lang="en-US" dirty="0" smtClean="0"/>
          </a:p>
          <a:p>
            <a:pPr marL="514350" indent="-514350">
              <a:buAutoNum type="arabicPeriod"/>
            </a:pPr>
            <a:r>
              <a:rPr lang="en-US" dirty="0" smtClean="0"/>
              <a:t>The power </a:t>
            </a:r>
            <a:r>
              <a:rPr lang="en-US" dirty="0"/>
              <a:t>delay profile models have </a:t>
            </a:r>
            <a:r>
              <a:rPr lang="en-US" dirty="0" smtClean="0"/>
              <a:t>a transmission </a:t>
            </a:r>
            <a:r>
              <a:rPr lang="en-US" dirty="0"/>
              <a:t>range limitation </a:t>
            </a:r>
            <a:r>
              <a:rPr lang="en-US" dirty="0" smtClean="0"/>
              <a:t>based on the </a:t>
            </a:r>
            <a:r>
              <a:rPr lang="en-US" dirty="0"/>
              <a:t>published </a:t>
            </a:r>
            <a:r>
              <a:rPr lang="en-US" dirty="0" smtClean="0"/>
              <a:t>measurements: </a:t>
            </a:r>
          </a:p>
          <a:p>
            <a:pPr lvl="1"/>
            <a:r>
              <a:rPr lang="en-US" dirty="0" smtClean="0"/>
              <a:t>~</a:t>
            </a:r>
            <a:r>
              <a:rPr lang="en-US" dirty="0"/>
              <a:t>10 km for the 900 MHz </a:t>
            </a:r>
            <a:r>
              <a:rPr lang="en-US" dirty="0" smtClean="0"/>
              <a:t>band</a:t>
            </a:r>
          </a:p>
          <a:p>
            <a:pPr lvl="1"/>
            <a:r>
              <a:rPr lang="en-US" dirty="0" smtClean="0"/>
              <a:t>~5 </a:t>
            </a:r>
            <a:r>
              <a:rPr lang="en-US" dirty="0"/>
              <a:t>km for the 2.4 GHz </a:t>
            </a:r>
            <a:r>
              <a:rPr lang="en-US" dirty="0" smtClean="0"/>
              <a:t>band</a:t>
            </a:r>
            <a:endParaRPr lang="en-US" dirty="0"/>
          </a:p>
        </p:txBody>
      </p:sp>
      <p:sp>
        <p:nvSpPr>
          <p:cNvPr id="3" name="Date Placeholder 2"/>
          <p:cNvSpPr>
            <a:spLocks noGrp="1"/>
          </p:cNvSpPr>
          <p:nvPr>
            <p:ph type="dt" sz="half" idx="10"/>
          </p:nvPr>
        </p:nvSpPr>
        <p:spPr/>
        <p:txBody>
          <a:bodyPr/>
          <a:lstStyle/>
          <a:p>
            <a:r>
              <a:rPr lang="en-US" dirty="0" smtClean="0"/>
              <a:t>July 2011</a:t>
            </a:r>
            <a:endParaRPr lang="en-US" dirty="0"/>
          </a:p>
        </p:txBody>
      </p:sp>
      <p:sp>
        <p:nvSpPr>
          <p:cNvPr id="4" name="Footer Placeholder 3"/>
          <p:cNvSpPr>
            <a:spLocks noGrp="1"/>
          </p:cNvSpPr>
          <p:nvPr>
            <p:ph type="ftr" sz="quarter" idx="11"/>
          </p:nvPr>
        </p:nvSpPr>
        <p:spPr/>
        <p:txBody>
          <a:bodyPr/>
          <a:lstStyle/>
          <a:p>
            <a:r>
              <a:rPr lang="en-US" dirty="0" smtClean="0"/>
              <a:t>Lawrence Materum, Hirokazu Sawada, and Shuzo Kato, RIEC</a:t>
            </a:r>
            <a:endParaRPr lang="en-US" dirty="0"/>
          </a:p>
        </p:txBody>
      </p:sp>
      <p:sp>
        <p:nvSpPr>
          <p:cNvPr id="5" name="Slide Number Placeholder 4"/>
          <p:cNvSpPr>
            <a:spLocks noGrp="1"/>
          </p:cNvSpPr>
          <p:nvPr>
            <p:ph type="sldNum" sz="quarter" idx="12"/>
          </p:nvPr>
        </p:nvSpPr>
        <p:spPr/>
        <p:txBody>
          <a:bodyPr/>
          <a:lstStyle/>
          <a:p>
            <a:r>
              <a:rPr lang="en-US" dirty="0" smtClean="0"/>
              <a:t>Slide </a:t>
            </a:r>
            <a:fld id="{803C92C4-4962-45F3-A3C6-DBA3BD949A24}" type="slidenum">
              <a:rPr lang="en-US" smtClean="0"/>
              <a:pPr/>
              <a:t>28</a:t>
            </a:fld>
            <a:endParaRPr lang="en-US" dirty="0"/>
          </a:p>
        </p:txBody>
      </p:sp>
      <p:sp>
        <p:nvSpPr>
          <p:cNvPr id="6" name="Title 5"/>
          <p:cNvSpPr>
            <a:spLocks noGrp="1"/>
          </p:cNvSpPr>
          <p:nvPr>
            <p:ph type="title"/>
          </p:nvPr>
        </p:nvSpPr>
        <p:spPr>
          <a:xfrm>
            <a:off x="685800" y="685800"/>
            <a:ext cx="8001000" cy="1676400"/>
          </a:xfrm>
        </p:spPr>
        <p:txBody>
          <a:bodyPr/>
          <a:lstStyle/>
          <a:p>
            <a:r>
              <a:rPr lang="en-US" dirty="0" smtClean="0">
                <a:solidFill>
                  <a:schemeClr val="tx1"/>
                </a:solidFill>
              </a:rPr>
              <a:t>Lacking </a:t>
            </a:r>
            <a:r>
              <a:rPr lang="en-US" dirty="0">
                <a:solidFill>
                  <a:schemeClr val="tx1"/>
                </a:solidFill>
              </a:rPr>
              <a:t>P</a:t>
            </a:r>
            <a:r>
              <a:rPr lang="en-US" dirty="0" smtClean="0">
                <a:solidFill>
                  <a:schemeClr val="tx1"/>
                </a:solidFill>
              </a:rPr>
              <a:t>ower Delay Profile Models: </a:t>
            </a:r>
            <a:r>
              <a:rPr lang="en-US" altLang="ja-JP" dirty="0">
                <a:solidFill>
                  <a:schemeClr val="tx1"/>
                </a:solidFill>
              </a:rPr>
              <a:t>underground endpoint </a:t>
            </a:r>
            <a:r>
              <a:rPr lang="en-US" altLang="ja-JP" dirty="0" smtClean="0">
                <a:solidFill>
                  <a:schemeClr val="tx1"/>
                </a:solidFill>
              </a:rPr>
              <a:t> and </a:t>
            </a:r>
            <a:r>
              <a:rPr lang="en-US" dirty="0" smtClean="0">
                <a:solidFill>
                  <a:schemeClr val="tx1"/>
                </a:solidFill>
              </a:rPr>
              <a:t>longer transmission range for TG4K scenarios</a:t>
            </a:r>
            <a:endParaRPr lang="en-US" dirty="0">
              <a:solidFill>
                <a:schemeClr val="tx1"/>
              </a:solidFill>
            </a:endParaRPr>
          </a:p>
        </p:txBody>
      </p:sp>
    </p:spTree>
    <p:extLst>
      <p:ext uri="{BB962C8B-B14F-4D97-AF65-F5344CB8AC3E}">
        <p14:creationId xmlns:p14="http://schemas.microsoft.com/office/powerpoint/2010/main" val="1681655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dirty="0" smtClean="0"/>
              <a:t>1. Channel </a:t>
            </a:r>
            <a:r>
              <a:rPr lang="en-US" dirty="0"/>
              <a:t>modeling for </a:t>
            </a:r>
            <a:br>
              <a:rPr lang="en-US" dirty="0"/>
            </a:br>
            <a:r>
              <a:rPr lang="en-US" dirty="0"/>
              <a:t>underground </a:t>
            </a:r>
            <a:r>
              <a:rPr lang="en-US" dirty="0" smtClean="0"/>
              <a:t>endpoints</a:t>
            </a:r>
            <a:endParaRPr lang="en-US" dirty="0"/>
          </a:p>
        </p:txBody>
      </p:sp>
      <p:sp>
        <p:nvSpPr>
          <p:cNvPr id="3" name="Content Placeholder 2"/>
          <p:cNvSpPr>
            <a:spLocks noGrp="1"/>
          </p:cNvSpPr>
          <p:nvPr>
            <p:ph idx="1"/>
          </p:nvPr>
        </p:nvSpPr>
        <p:spPr/>
        <p:txBody>
          <a:bodyPr/>
          <a:lstStyle/>
          <a:p>
            <a:r>
              <a:rPr lang="en-US" dirty="0" smtClean="0"/>
              <a:t>Most of the surveyed channel models are for mobile communications, and can be applied for TG4k:   needs clarification</a:t>
            </a:r>
          </a:p>
          <a:p>
            <a:r>
              <a:rPr lang="en-US" dirty="0"/>
              <a:t>Scenario conditions: </a:t>
            </a:r>
          </a:p>
          <a:p>
            <a:pPr lvl="1"/>
            <a:r>
              <a:rPr lang="en-US" dirty="0"/>
              <a:t>Shadowing and scattering due to vehicular traffic</a:t>
            </a:r>
          </a:p>
          <a:p>
            <a:pPr lvl="1"/>
            <a:r>
              <a:rPr lang="en-US" dirty="0"/>
              <a:t>Seasonal </a:t>
            </a:r>
            <a:r>
              <a:rPr lang="en-US" dirty="0" smtClean="0"/>
              <a:t>conditions such as</a:t>
            </a:r>
          </a:p>
          <a:p>
            <a:pPr lvl="2"/>
            <a:r>
              <a:rPr lang="en-US" dirty="0" smtClean="0"/>
              <a:t>Snow </a:t>
            </a:r>
            <a:r>
              <a:rPr lang="en-US" dirty="0"/>
              <a:t>on top of man </a:t>
            </a:r>
            <a:r>
              <a:rPr lang="en-US" dirty="0" smtClean="0"/>
              <a:t>hole/underground meter</a:t>
            </a:r>
          </a:p>
          <a:p>
            <a:pPr lvl="2"/>
            <a:r>
              <a:rPr lang="en-US" dirty="0" smtClean="0"/>
              <a:t>Light </a:t>
            </a:r>
            <a:r>
              <a:rPr lang="en-US" dirty="0"/>
              <a:t>or full foliage</a:t>
            </a:r>
          </a:p>
          <a:p>
            <a:endParaRPr lang="en-US" dirty="0"/>
          </a:p>
          <a:p>
            <a:endParaRPr lang="en-US" dirty="0" smtClean="0"/>
          </a:p>
          <a:p>
            <a:pPr marL="0" indent="0">
              <a:buNone/>
            </a:pPr>
            <a:endParaRPr lang="en-US" dirty="0" smtClean="0"/>
          </a:p>
          <a:p>
            <a:endParaRPr lang="en-US" i="1" dirty="0"/>
          </a:p>
        </p:txBody>
      </p:sp>
      <p:sp>
        <p:nvSpPr>
          <p:cNvPr id="4" name="Date Placeholder 3"/>
          <p:cNvSpPr>
            <a:spLocks noGrp="1"/>
          </p:cNvSpPr>
          <p:nvPr>
            <p:ph type="dt" sz="half" idx="10"/>
          </p:nvPr>
        </p:nvSpPr>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dirty="0" smtClean="0"/>
              <a:t>Lawrence Materum, Hirokazu Sawada, and Shuzo Kato, RIEC</a:t>
            </a:r>
            <a:endParaRPr lang="en-US" dirty="0"/>
          </a:p>
        </p:txBody>
      </p:sp>
      <p:sp>
        <p:nvSpPr>
          <p:cNvPr id="6" name="Slide Number Placeholder 5"/>
          <p:cNvSpPr>
            <a:spLocks noGrp="1"/>
          </p:cNvSpPr>
          <p:nvPr>
            <p:ph type="sldNum" sz="quarter" idx="12"/>
          </p:nvPr>
        </p:nvSpPr>
        <p:spPr>
          <a:xfrm>
            <a:off x="4230000" y="6475413"/>
            <a:ext cx="536400" cy="184666"/>
          </a:xfrm>
        </p:spPr>
        <p:txBody>
          <a:bodyPr/>
          <a:lstStyle/>
          <a:p>
            <a:r>
              <a:rPr lang="en-US" dirty="0" smtClean="0"/>
              <a:t>Slide </a:t>
            </a:r>
            <a:fld id="{803C92C4-4962-45F3-A3C6-DBA3BD949A24}" type="slidenum">
              <a:rPr lang="en-US" smtClean="0"/>
              <a:pPr/>
              <a:t>29</a:t>
            </a:fld>
            <a:endParaRPr lang="en-US" dirty="0"/>
          </a:p>
        </p:txBody>
      </p:sp>
    </p:spTree>
    <p:extLst>
      <p:ext uri="{BB962C8B-B14F-4D97-AF65-F5344CB8AC3E}">
        <p14:creationId xmlns:p14="http://schemas.microsoft.com/office/powerpoint/2010/main" val="2350553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ts val="2400"/>
              </a:lnSpc>
            </a:pPr>
            <a:r>
              <a:rPr lang="en-US" sz="2400" dirty="0" smtClean="0"/>
              <a:t>Transmission range limitation of the power delay </a:t>
            </a:r>
            <a:r>
              <a:rPr lang="en-US" sz="2400" dirty="0"/>
              <a:t>profile models </a:t>
            </a:r>
            <a:r>
              <a:rPr lang="en-US" sz="2400" dirty="0" smtClean="0"/>
              <a:t>based </a:t>
            </a:r>
            <a:r>
              <a:rPr lang="en-US" sz="2400" dirty="0"/>
              <a:t>on </a:t>
            </a:r>
            <a:r>
              <a:rPr lang="en-US" sz="2400" dirty="0" smtClean="0"/>
              <a:t>the published measurements:</a:t>
            </a:r>
          </a:p>
          <a:p>
            <a:pPr lvl="1">
              <a:lnSpc>
                <a:spcPts val="2400"/>
              </a:lnSpc>
            </a:pPr>
            <a:r>
              <a:rPr lang="en-US" sz="2400" dirty="0"/>
              <a:t>~</a:t>
            </a:r>
            <a:r>
              <a:rPr lang="en-US" sz="2400" dirty="0" smtClean="0"/>
              <a:t>10 km for the 900 MHz band</a:t>
            </a:r>
          </a:p>
          <a:p>
            <a:pPr lvl="1">
              <a:lnSpc>
                <a:spcPts val="2400"/>
              </a:lnSpc>
            </a:pPr>
            <a:r>
              <a:rPr lang="en-US" sz="2400" dirty="0" smtClean="0"/>
              <a:t>~5 km for the 2.4 GHz band</a:t>
            </a:r>
          </a:p>
          <a:p>
            <a:pPr>
              <a:lnSpc>
                <a:spcPts val="2400"/>
              </a:lnSpc>
            </a:pPr>
            <a:r>
              <a:rPr lang="en-US" sz="2400" dirty="0" smtClean="0"/>
              <a:t>Power </a:t>
            </a:r>
            <a:r>
              <a:rPr lang="en-US" sz="2400" dirty="0"/>
              <a:t>delay profile models would be </a:t>
            </a:r>
            <a:r>
              <a:rPr lang="en-US" sz="2400" dirty="0" smtClean="0"/>
              <a:t>important in designing preamble/synchronization of spread spectrum systems</a:t>
            </a:r>
            <a:endParaRPr lang="en-US" altLang="ja-JP" sz="2400" dirty="0" smtClean="0">
              <a:solidFill>
                <a:srgbClr val="FF0000"/>
              </a:solidFill>
            </a:endParaRPr>
          </a:p>
          <a:p>
            <a:pPr lvl="1">
              <a:lnSpc>
                <a:spcPts val="2400"/>
              </a:lnSpc>
            </a:pPr>
            <a:r>
              <a:rPr lang="en-US" altLang="ja-JP" sz="2400" dirty="0" smtClean="0"/>
              <a:t> </a:t>
            </a:r>
            <a:r>
              <a:rPr lang="en-US" altLang="ja-JP" sz="2400" dirty="0" smtClean="0">
                <a:solidFill>
                  <a:srgbClr val="C00000"/>
                </a:solidFill>
              </a:rPr>
              <a:t>Much higher clock signals must be used for synchronization</a:t>
            </a:r>
          </a:p>
          <a:p>
            <a:pPr lvl="1">
              <a:lnSpc>
                <a:spcPts val="2400"/>
              </a:lnSpc>
            </a:pPr>
            <a:r>
              <a:rPr lang="en-US" altLang="ja-JP" sz="2400" dirty="0" smtClean="0"/>
              <a:t> </a:t>
            </a:r>
            <a:r>
              <a:rPr lang="en-US" altLang="ja-JP" sz="2400" dirty="0" smtClean="0">
                <a:solidFill>
                  <a:srgbClr val="C00000"/>
                </a:solidFill>
              </a:rPr>
              <a:t>R</a:t>
            </a:r>
            <a:r>
              <a:rPr lang="en-US" sz="2400" dirty="0" smtClean="0">
                <a:solidFill>
                  <a:srgbClr val="C00000"/>
                </a:solidFill>
              </a:rPr>
              <a:t>obust synchronization/preamble</a:t>
            </a:r>
            <a:r>
              <a:rPr lang="en-US" sz="2400" dirty="0" smtClean="0"/>
              <a:t> design may take longer preamble and result in poor throughput in TG4k applications, in which very short data are transmitted intermittently</a:t>
            </a:r>
            <a:endParaRPr lang="en-US" sz="2400" dirty="0"/>
          </a:p>
          <a:p>
            <a:pPr>
              <a:lnSpc>
                <a:spcPts val="2400"/>
              </a:lnSpc>
            </a:pPr>
            <a:endParaRPr lang="en-US" sz="2400" dirty="0"/>
          </a:p>
        </p:txBody>
      </p:sp>
      <p:sp>
        <p:nvSpPr>
          <p:cNvPr id="3" name="Date Placeholder 2"/>
          <p:cNvSpPr>
            <a:spLocks noGrp="1"/>
          </p:cNvSpPr>
          <p:nvPr>
            <p:ph type="dt" sz="half" idx="10"/>
          </p:nvPr>
        </p:nvSpPr>
        <p:spPr/>
        <p:txBody>
          <a:bodyPr/>
          <a:lstStyle/>
          <a:p>
            <a:r>
              <a:rPr lang="en-US" dirty="0" smtClean="0"/>
              <a:t>July 2011</a:t>
            </a:r>
            <a:endParaRPr lang="en-US" dirty="0"/>
          </a:p>
        </p:txBody>
      </p:sp>
      <p:sp>
        <p:nvSpPr>
          <p:cNvPr id="4" name="Footer Placeholder 3"/>
          <p:cNvSpPr>
            <a:spLocks noGrp="1"/>
          </p:cNvSpPr>
          <p:nvPr>
            <p:ph type="ftr" sz="quarter" idx="11"/>
          </p:nvPr>
        </p:nvSpPr>
        <p:spPr/>
        <p:txBody>
          <a:bodyPr/>
          <a:lstStyle/>
          <a:p>
            <a:r>
              <a:rPr lang="en-US" dirty="0" smtClean="0"/>
              <a:t>Lawrence Materum, Hirokazu Sawada, and Shuzo Kato, RIEC</a:t>
            </a:r>
            <a:endParaRPr lang="en-US" dirty="0"/>
          </a:p>
        </p:txBody>
      </p:sp>
      <p:sp>
        <p:nvSpPr>
          <p:cNvPr id="5" name="Slide Number Placeholder 4"/>
          <p:cNvSpPr>
            <a:spLocks noGrp="1"/>
          </p:cNvSpPr>
          <p:nvPr>
            <p:ph type="sldNum" sz="quarter" idx="12"/>
          </p:nvPr>
        </p:nvSpPr>
        <p:spPr>
          <a:xfrm>
            <a:off x="4230000" y="6475413"/>
            <a:ext cx="536400" cy="184666"/>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p>
            <a:r>
              <a:rPr lang="en-US" dirty="0"/>
              <a:t>Slide </a:t>
            </a:r>
            <a:fld id="{803C92C4-4962-45F3-A3C6-DBA3BD949A24}" type="slidenum">
              <a:rPr lang="en-US"/>
              <a:pPr/>
              <a:t>3</a:t>
            </a:fld>
            <a:endParaRPr lang="en-US" dirty="0"/>
          </a:p>
        </p:txBody>
      </p:sp>
      <p:sp>
        <p:nvSpPr>
          <p:cNvPr id="6" name="Title 5"/>
          <p:cNvSpPr>
            <a:spLocks noGrp="1"/>
          </p:cNvSpPr>
          <p:nvPr>
            <p:ph type="title"/>
          </p:nvPr>
        </p:nvSpPr>
        <p:spPr/>
        <p:txBody>
          <a:bodyPr/>
          <a:lstStyle/>
          <a:p>
            <a:r>
              <a:rPr lang="en-US" dirty="0" smtClean="0"/>
              <a:t>Summary (2)</a:t>
            </a:r>
            <a:endParaRPr lang="en-US" dirty="0"/>
          </a:p>
        </p:txBody>
      </p:sp>
    </p:spTree>
    <p:extLst>
      <p:ext uri="{BB962C8B-B14F-4D97-AF65-F5344CB8AC3E}">
        <p14:creationId xmlns:p14="http://schemas.microsoft.com/office/powerpoint/2010/main" val="746682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Existing literature appears to have not addressed the range dependency of power delay profile models</a:t>
            </a:r>
          </a:p>
          <a:p>
            <a:r>
              <a:rPr lang="en-US" dirty="0" smtClean="0"/>
              <a:t>Could the delay could be scaled in order to accommodate the transmission range of ~16 km?</a:t>
            </a:r>
          </a:p>
          <a:p>
            <a:r>
              <a:rPr lang="en-US" dirty="0" smtClean="0"/>
              <a:t>Assuming the scaling is physically meaningful/correct, the following slides show the simulation of the delay spread</a:t>
            </a:r>
          </a:p>
          <a:p>
            <a:endParaRPr lang="en-US" dirty="0"/>
          </a:p>
        </p:txBody>
      </p:sp>
      <p:sp>
        <p:nvSpPr>
          <p:cNvPr id="3" name="Date Placeholder 2"/>
          <p:cNvSpPr>
            <a:spLocks noGrp="1"/>
          </p:cNvSpPr>
          <p:nvPr>
            <p:ph type="dt" sz="half" idx="10"/>
          </p:nvPr>
        </p:nvSpPr>
        <p:spPr/>
        <p:txBody>
          <a:bodyPr/>
          <a:lstStyle/>
          <a:p>
            <a:r>
              <a:rPr lang="en-US" dirty="0" smtClean="0"/>
              <a:t>July 2011</a:t>
            </a:r>
            <a:endParaRPr lang="en-US" dirty="0"/>
          </a:p>
        </p:txBody>
      </p:sp>
      <p:sp>
        <p:nvSpPr>
          <p:cNvPr id="4" name="Footer Placeholder 3"/>
          <p:cNvSpPr>
            <a:spLocks noGrp="1"/>
          </p:cNvSpPr>
          <p:nvPr>
            <p:ph type="ftr" sz="quarter" idx="11"/>
          </p:nvPr>
        </p:nvSpPr>
        <p:spPr/>
        <p:txBody>
          <a:bodyPr/>
          <a:lstStyle/>
          <a:p>
            <a:r>
              <a:rPr lang="en-US" dirty="0" smtClean="0"/>
              <a:t>Lawrence Materum, Hirokazu Sawada, and Shuzo Kato, RIEC</a:t>
            </a:r>
            <a:endParaRPr lang="en-US" dirty="0"/>
          </a:p>
        </p:txBody>
      </p:sp>
      <p:sp>
        <p:nvSpPr>
          <p:cNvPr id="5" name="Slide Number Placeholder 4"/>
          <p:cNvSpPr>
            <a:spLocks noGrp="1"/>
          </p:cNvSpPr>
          <p:nvPr>
            <p:ph type="sldNum" sz="quarter" idx="12"/>
          </p:nvPr>
        </p:nvSpPr>
        <p:spPr/>
        <p:txBody>
          <a:bodyPr/>
          <a:lstStyle/>
          <a:p>
            <a:r>
              <a:rPr lang="en-US" dirty="0" smtClean="0"/>
              <a:t>Slide </a:t>
            </a:r>
            <a:fld id="{803C92C4-4962-45F3-A3C6-DBA3BD949A24}" type="slidenum">
              <a:rPr lang="en-US" smtClean="0"/>
              <a:pPr/>
              <a:t>30</a:t>
            </a:fld>
            <a:endParaRPr lang="en-US" dirty="0"/>
          </a:p>
        </p:txBody>
      </p:sp>
      <p:sp>
        <p:nvSpPr>
          <p:cNvPr id="6" name="Title 5"/>
          <p:cNvSpPr>
            <a:spLocks noGrp="1"/>
          </p:cNvSpPr>
          <p:nvPr>
            <p:ph type="title"/>
          </p:nvPr>
        </p:nvSpPr>
        <p:spPr/>
        <p:txBody>
          <a:bodyPr/>
          <a:lstStyle/>
          <a:p>
            <a:r>
              <a:rPr lang="en-US" dirty="0" smtClean="0"/>
              <a:t>2. Extending the existing PDP models </a:t>
            </a:r>
            <a:r>
              <a:rPr lang="en-US" dirty="0"/>
              <a:t>to longer transmission </a:t>
            </a:r>
            <a:r>
              <a:rPr lang="en-US" dirty="0" smtClean="0"/>
              <a:t>range</a:t>
            </a:r>
            <a:endParaRPr lang="en-US" dirty="0"/>
          </a:p>
        </p:txBody>
      </p:sp>
    </p:spTree>
    <p:extLst>
      <p:ext uri="{BB962C8B-B14F-4D97-AF65-F5344CB8AC3E}">
        <p14:creationId xmlns:p14="http://schemas.microsoft.com/office/powerpoint/2010/main" val="14067972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828800"/>
            <a:ext cx="7924800" cy="4267200"/>
          </a:xfrm>
        </p:spPr>
        <p:txBody>
          <a:bodyPr/>
          <a:lstStyle/>
          <a:p>
            <a:r>
              <a:rPr lang="en-US" dirty="0" smtClean="0"/>
              <a:t>Modified power delay profile models were scaled to cover the ~16 km transmission range and implemented as tapped delay line</a:t>
            </a:r>
          </a:p>
          <a:p>
            <a:pPr lvl="1"/>
            <a:r>
              <a:rPr lang="en-US" dirty="0" smtClean="0"/>
              <a:t>For the 900 MHz band:  COST 207 Typical Urban and Typical Rural Area PDPs</a:t>
            </a:r>
          </a:p>
          <a:p>
            <a:pPr lvl="1"/>
            <a:r>
              <a:rPr lang="en-US" dirty="0"/>
              <a:t>For the </a:t>
            </a:r>
            <a:r>
              <a:rPr lang="en-US" dirty="0" smtClean="0"/>
              <a:t>2.4 GHz </a:t>
            </a:r>
            <a:r>
              <a:rPr lang="en-US" dirty="0"/>
              <a:t>band: </a:t>
            </a:r>
            <a:r>
              <a:rPr lang="en-US" dirty="0" smtClean="0"/>
              <a:t>  IMT-Advanced NLoS Urban Macrocell and NLoS Rural Macrocell PDPs</a:t>
            </a:r>
          </a:p>
          <a:p>
            <a:r>
              <a:rPr lang="en-US" dirty="0" smtClean="0"/>
              <a:t>A Doppler spectrum for fixed links [7] was used, assuming 2 m/s wind speed</a:t>
            </a:r>
            <a:endParaRPr lang="en-US" dirty="0"/>
          </a:p>
        </p:txBody>
      </p:sp>
      <p:sp>
        <p:nvSpPr>
          <p:cNvPr id="3" name="Date Placeholder 2"/>
          <p:cNvSpPr>
            <a:spLocks noGrp="1"/>
          </p:cNvSpPr>
          <p:nvPr>
            <p:ph type="dt" sz="half" idx="10"/>
          </p:nvPr>
        </p:nvSpPr>
        <p:spPr/>
        <p:txBody>
          <a:bodyPr/>
          <a:lstStyle/>
          <a:p>
            <a:r>
              <a:rPr lang="en-US" dirty="0" smtClean="0"/>
              <a:t>July 2011</a:t>
            </a:r>
            <a:endParaRPr lang="en-US" dirty="0"/>
          </a:p>
        </p:txBody>
      </p:sp>
      <p:sp>
        <p:nvSpPr>
          <p:cNvPr id="4" name="Footer Placeholder 3"/>
          <p:cNvSpPr>
            <a:spLocks noGrp="1"/>
          </p:cNvSpPr>
          <p:nvPr>
            <p:ph type="ftr" sz="quarter" idx="11"/>
          </p:nvPr>
        </p:nvSpPr>
        <p:spPr/>
        <p:txBody>
          <a:bodyPr/>
          <a:lstStyle/>
          <a:p>
            <a:r>
              <a:rPr lang="en-US" dirty="0" smtClean="0"/>
              <a:t>Lawrence Materum, Hirokazu Sawada, and Shuzo Kato, RIEC</a:t>
            </a:r>
            <a:endParaRPr lang="en-US" dirty="0"/>
          </a:p>
        </p:txBody>
      </p:sp>
      <p:sp>
        <p:nvSpPr>
          <p:cNvPr id="5" name="Slide Number Placeholder 4"/>
          <p:cNvSpPr>
            <a:spLocks noGrp="1"/>
          </p:cNvSpPr>
          <p:nvPr>
            <p:ph type="sldNum" sz="quarter" idx="12"/>
          </p:nvPr>
        </p:nvSpPr>
        <p:spPr/>
        <p:txBody>
          <a:bodyPr/>
          <a:lstStyle/>
          <a:p>
            <a:r>
              <a:rPr lang="en-US" dirty="0" smtClean="0"/>
              <a:t>Slide </a:t>
            </a:r>
            <a:fld id="{803C92C4-4962-45F3-A3C6-DBA3BD949A24}" type="slidenum">
              <a:rPr lang="en-US" smtClean="0"/>
              <a:pPr/>
              <a:t>31</a:t>
            </a:fld>
            <a:endParaRPr lang="en-US" dirty="0"/>
          </a:p>
        </p:txBody>
      </p:sp>
      <p:sp>
        <p:nvSpPr>
          <p:cNvPr id="6" name="Title 5"/>
          <p:cNvSpPr>
            <a:spLocks noGrp="1"/>
          </p:cNvSpPr>
          <p:nvPr>
            <p:ph type="title"/>
          </p:nvPr>
        </p:nvSpPr>
        <p:spPr/>
        <p:txBody>
          <a:bodyPr/>
          <a:lstStyle/>
          <a:p>
            <a:r>
              <a:rPr lang="en-US" dirty="0" smtClean="0"/>
              <a:t>Delay spread simulation (1)</a:t>
            </a:r>
            <a:endParaRPr lang="en-US" dirty="0"/>
          </a:p>
        </p:txBody>
      </p:sp>
    </p:spTree>
    <p:extLst>
      <p:ext uri="{BB962C8B-B14F-4D97-AF65-F5344CB8AC3E}">
        <p14:creationId xmlns:p14="http://schemas.microsoft.com/office/powerpoint/2010/main" val="12639047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905000"/>
            <a:ext cx="7772400" cy="4267200"/>
          </a:xfrm>
        </p:spPr>
        <p:txBody>
          <a:bodyPr/>
          <a:lstStyle/>
          <a:p>
            <a:endParaRPr lang="en-US" dirty="0" smtClean="0"/>
          </a:p>
          <a:p>
            <a:endParaRPr lang="en-US" dirty="0"/>
          </a:p>
          <a:p>
            <a:endParaRPr lang="en-US" dirty="0" smtClean="0"/>
          </a:p>
          <a:p>
            <a:pPr marL="0" indent="0">
              <a:buNone/>
            </a:pPr>
            <a:r>
              <a:rPr lang="en-US" sz="1800" dirty="0"/>
              <a:t>* </a:t>
            </a:r>
            <a:r>
              <a:rPr lang="en-US" sz="1800" dirty="0" smtClean="0"/>
              <a:t>Extended </a:t>
            </a:r>
            <a:r>
              <a:rPr lang="en-US" sz="1800" dirty="0"/>
              <a:t>PDP </a:t>
            </a:r>
            <a:r>
              <a:rPr lang="en-US" sz="1800" dirty="0" smtClean="0"/>
              <a:t>model to accommodate longer </a:t>
            </a:r>
            <a:r>
              <a:rPr lang="en-US" sz="1800" dirty="0"/>
              <a:t>transmission range</a:t>
            </a:r>
            <a:endParaRPr lang="en-US" sz="1800" dirty="0" smtClean="0"/>
          </a:p>
          <a:p>
            <a:r>
              <a:rPr lang="en-US" dirty="0" smtClean="0"/>
              <a:t>Transmission range limitation of the PDP models:	</a:t>
            </a:r>
          </a:p>
          <a:p>
            <a:pPr lvl="1"/>
            <a:r>
              <a:rPr lang="en-US" dirty="0" smtClean="0"/>
              <a:t>COST 207 for the 900 MHz band: up to 10 km</a:t>
            </a:r>
          </a:p>
          <a:p>
            <a:pPr lvl="1"/>
            <a:r>
              <a:rPr lang="en-US" dirty="0"/>
              <a:t>IMT-Advanced for the </a:t>
            </a:r>
            <a:r>
              <a:rPr lang="en-US" dirty="0" smtClean="0"/>
              <a:t>2.4 GHz band: ~5 km </a:t>
            </a:r>
          </a:p>
          <a:p>
            <a:endParaRPr lang="en-US" dirty="0"/>
          </a:p>
        </p:txBody>
      </p:sp>
      <p:sp>
        <p:nvSpPr>
          <p:cNvPr id="3" name="Date Placeholder 2"/>
          <p:cNvSpPr>
            <a:spLocks noGrp="1"/>
          </p:cNvSpPr>
          <p:nvPr>
            <p:ph type="dt" sz="half" idx="10"/>
          </p:nvPr>
        </p:nvSpPr>
        <p:spPr/>
        <p:txBody>
          <a:bodyPr/>
          <a:lstStyle/>
          <a:p>
            <a:r>
              <a:rPr lang="en-US" dirty="0" smtClean="0"/>
              <a:t>July 2011</a:t>
            </a:r>
            <a:endParaRPr lang="en-US" dirty="0"/>
          </a:p>
        </p:txBody>
      </p:sp>
      <p:sp>
        <p:nvSpPr>
          <p:cNvPr id="4" name="Footer Placeholder 3"/>
          <p:cNvSpPr>
            <a:spLocks noGrp="1"/>
          </p:cNvSpPr>
          <p:nvPr>
            <p:ph type="ftr" sz="quarter" idx="11"/>
          </p:nvPr>
        </p:nvSpPr>
        <p:spPr/>
        <p:txBody>
          <a:bodyPr/>
          <a:lstStyle/>
          <a:p>
            <a:r>
              <a:rPr lang="en-US" dirty="0" smtClean="0"/>
              <a:t>Lawrence Materum, Hirokazu Sawada, and Shuzo Kato, RIEC</a:t>
            </a:r>
            <a:endParaRPr lang="en-US" dirty="0"/>
          </a:p>
        </p:txBody>
      </p:sp>
      <p:sp>
        <p:nvSpPr>
          <p:cNvPr id="5" name="Slide Number Placeholder 4"/>
          <p:cNvSpPr>
            <a:spLocks noGrp="1"/>
          </p:cNvSpPr>
          <p:nvPr>
            <p:ph type="sldNum" sz="quarter" idx="12"/>
          </p:nvPr>
        </p:nvSpPr>
        <p:spPr/>
        <p:txBody>
          <a:bodyPr/>
          <a:lstStyle/>
          <a:p>
            <a:r>
              <a:rPr lang="en-US" dirty="0" smtClean="0"/>
              <a:t>Slide </a:t>
            </a:r>
            <a:fld id="{803C92C4-4962-45F3-A3C6-DBA3BD949A24}" type="slidenum">
              <a:rPr lang="en-US" smtClean="0"/>
              <a:pPr/>
              <a:t>32</a:t>
            </a:fld>
            <a:endParaRPr lang="en-US" dirty="0"/>
          </a:p>
        </p:txBody>
      </p:sp>
      <p:sp>
        <p:nvSpPr>
          <p:cNvPr id="6" name="Title 5"/>
          <p:cNvSpPr>
            <a:spLocks noGrp="1"/>
          </p:cNvSpPr>
          <p:nvPr>
            <p:ph type="title"/>
          </p:nvPr>
        </p:nvSpPr>
        <p:spPr/>
        <p:txBody>
          <a:bodyPr/>
          <a:lstStyle/>
          <a:p>
            <a:r>
              <a:rPr lang="en-US" dirty="0"/>
              <a:t>Delay spread simulation (2)</a:t>
            </a:r>
          </a:p>
        </p:txBody>
      </p:sp>
      <p:graphicFrame>
        <p:nvGraphicFramePr>
          <p:cNvPr id="9" name="Content Placeholder 7"/>
          <p:cNvGraphicFramePr>
            <a:graphicFrameLocks/>
          </p:cNvGraphicFramePr>
          <p:nvPr>
            <p:extLst>
              <p:ext uri="{D42A27DB-BD31-4B8C-83A1-F6EECF244321}">
                <p14:modId xmlns:p14="http://schemas.microsoft.com/office/powerpoint/2010/main" val="1038177964"/>
              </p:ext>
            </p:extLst>
          </p:nvPr>
        </p:nvGraphicFramePr>
        <p:xfrm>
          <a:off x="685800" y="1752600"/>
          <a:ext cx="7772398" cy="1828800"/>
        </p:xfrm>
        <a:graphic>
          <a:graphicData uri="http://schemas.openxmlformats.org/drawingml/2006/table">
            <a:tbl>
              <a:tblPr firstRow="1" bandRow="1">
                <a:tableStyleId>{EB344D84-9AFB-497E-A393-DC336BA19D2E}</a:tableStyleId>
              </a:tblPr>
              <a:tblGrid>
                <a:gridCol w="1524000"/>
                <a:gridCol w="2106687"/>
                <a:gridCol w="2123877"/>
                <a:gridCol w="2017834"/>
              </a:tblGrid>
              <a:tr h="457200">
                <a:tc>
                  <a:txBody>
                    <a:bodyPr/>
                    <a:lstStyle/>
                    <a:p>
                      <a:endParaRPr lang="en-US" sz="1800" dirty="0">
                        <a:latin typeface="Calibri" pitchFamily="34" charset="0"/>
                        <a:cs typeface="Calibri" pitchFamily="34" charset="0"/>
                      </a:endParaRPr>
                    </a:p>
                  </a:txBody>
                  <a:tcPr marL="89682" marR="89682"/>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ysClr val="windowText" lastClr="000000"/>
                          </a:solidFill>
                          <a:latin typeface="Calibri" pitchFamily="34" charset="0"/>
                          <a:cs typeface="Calibri" pitchFamily="34" charset="0"/>
                        </a:rPr>
                        <a:t>Maximum delay spread </a:t>
                      </a:r>
                      <a:r>
                        <a:rPr lang="el-GR" sz="1800" dirty="0" smtClean="0">
                          <a:solidFill>
                            <a:sysClr val="windowText" lastClr="000000"/>
                          </a:solidFill>
                          <a:latin typeface="Calibri" pitchFamily="34" charset="0"/>
                          <a:cs typeface="Calibri" pitchFamily="34" charset="0"/>
                        </a:rPr>
                        <a:t>[μ</a:t>
                      </a:r>
                      <a:r>
                        <a:rPr lang="en-US" sz="1800" dirty="0" smtClean="0">
                          <a:solidFill>
                            <a:sysClr val="windowText" lastClr="000000"/>
                          </a:solidFill>
                          <a:latin typeface="Calibri" pitchFamily="34" charset="0"/>
                          <a:cs typeface="Calibri" pitchFamily="34" charset="0"/>
                        </a:rPr>
                        <a:t>s]</a:t>
                      </a:r>
                      <a:endParaRPr lang="en-US" sz="1800" b="1" dirty="0" smtClean="0">
                        <a:solidFill>
                          <a:sysClr val="windowText" lastClr="000000"/>
                        </a:solidFill>
                        <a:latin typeface="Calibri" pitchFamily="34" charset="0"/>
                        <a:cs typeface="Calibri" pitchFamily="34" charset="0"/>
                      </a:endParaRPr>
                    </a:p>
                  </a:txBody>
                  <a:tcPr marL="89682" marR="89682"/>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latin typeface="Calibri" pitchFamily="34" charset="0"/>
                        <a:cs typeface="Calibri" pitchFamily="34" charset="0"/>
                      </a:endParaRPr>
                    </a:p>
                  </a:txBody>
                  <a:tcPr/>
                </a:tc>
                <a:tc hMerge="1">
                  <a:txBody>
                    <a:bodyPr/>
                    <a:lstStyle/>
                    <a:p>
                      <a:endParaRPr lang="en-US" sz="2800" dirty="0" smtClean="0"/>
                    </a:p>
                  </a:txBody>
                  <a:tcPr/>
                </a:tc>
              </a:tr>
              <a:tr h="457200">
                <a:tc>
                  <a:txBody>
                    <a:bodyPr/>
                    <a:lstStyle/>
                    <a:p>
                      <a:endParaRPr lang="en-US" sz="1800" dirty="0">
                        <a:latin typeface="Calibri" pitchFamily="34" charset="0"/>
                        <a:cs typeface="Calibri" pitchFamily="34" charset="0"/>
                      </a:endParaRPr>
                    </a:p>
                  </a:txBody>
                  <a:tcPr marL="89682" marR="89682"/>
                </a:tc>
                <a:tc>
                  <a:txBody>
                    <a:bodyPr/>
                    <a:lstStyle/>
                    <a:p>
                      <a:pPr algn="ctr"/>
                      <a:r>
                        <a:rPr lang="en-US" sz="1800" dirty="0" smtClean="0">
                          <a:latin typeface="Calibri" pitchFamily="34" charset="0"/>
                          <a:cs typeface="Calibri" pitchFamily="34" charset="0"/>
                        </a:rPr>
                        <a:t>At 5 km</a:t>
                      </a:r>
                    </a:p>
                  </a:txBody>
                  <a:tcPr marL="89682" marR="89682"/>
                </a:tc>
                <a:tc>
                  <a:txBody>
                    <a:bodyPr/>
                    <a:lstStyle/>
                    <a:p>
                      <a:pPr algn="ctr"/>
                      <a:r>
                        <a:rPr lang="en-US" sz="1800" dirty="0" smtClean="0">
                          <a:latin typeface="Calibri" pitchFamily="34" charset="0"/>
                          <a:cs typeface="Calibri" pitchFamily="34" charset="0"/>
                        </a:rPr>
                        <a:t>At 11 km  </a:t>
                      </a:r>
                    </a:p>
                  </a:txBody>
                  <a:tcPr marL="89682" marR="89682"/>
                </a:tc>
                <a:tc>
                  <a:txBody>
                    <a:bodyPr/>
                    <a:lstStyle/>
                    <a:p>
                      <a:pPr algn="ctr"/>
                      <a:r>
                        <a:rPr lang="en-US" sz="1800" dirty="0" smtClean="0">
                          <a:latin typeface="Calibri" pitchFamily="34" charset="0"/>
                          <a:cs typeface="Calibri" pitchFamily="34" charset="0"/>
                        </a:rPr>
                        <a:t>At 16 km</a:t>
                      </a:r>
                    </a:p>
                  </a:txBody>
                  <a:tcPr marL="89682" marR="89682"/>
                </a:tc>
              </a:tr>
              <a:tr h="457200">
                <a:tc>
                  <a:txBody>
                    <a:bodyPr/>
                    <a:lstStyle/>
                    <a:p>
                      <a:r>
                        <a:rPr lang="en-US" sz="1800" dirty="0" smtClean="0">
                          <a:latin typeface="Calibri" pitchFamily="34" charset="0"/>
                          <a:cs typeface="Calibri" pitchFamily="34" charset="0"/>
                        </a:rPr>
                        <a:t>900 MHz</a:t>
                      </a:r>
                      <a:endParaRPr lang="en-US" sz="1800" dirty="0">
                        <a:latin typeface="Calibri" pitchFamily="34" charset="0"/>
                        <a:cs typeface="Calibri" pitchFamily="34" charset="0"/>
                      </a:endParaRPr>
                    </a:p>
                  </a:txBody>
                  <a:tcPr marL="89682" marR="89682"/>
                </a:tc>
                <a:tc>
                  <a:txBody>
                    <a:bodyPr/>
                    <a:lstStyle/>
                    <a:p>
                      <a:pPr algn="ctr"/>
                      <a:r>
                        <a:rPr lang="en-US" sz="1800" dirty="0" smtClean="0">
                          <a:latin typeface="Calibri" pitchFamily="34" charset="0"/>
                          <a:cs typeface="Calibri" pitchFamily="34" charset="0"/>
                        </a:rPr>
                        <a:t>1.2</a:t>
                      </a:r>
                      <a:endParaRPr lang="en-US" sz="1800" dirty="0">
                        <a:latin typeface="Calibri" pitchFamily="34" charset="0"/>
                        <a:cs typeface="Calibri" pitchFamily="34" charset="0"/>
                      </a:endParaRPr>
                    </a:p>
                  </a:txBody>
                  <a:tcPr marL="89682" marR="89682"/>
                </a:tc>
                <a:tc>
                  <a:txBody>
                    <a:bodyPr/>
                    <a:lstStyle/>
                    <a:p>
                      <a:pPr algn="ctr"/>
                      <a:r>
                        <a:rPr lang="en-US" sz="1800" dirty="0" smtClean="0">
                          <a:latin typeface="Calibri" pitchFamily="34" charset="0"/>
                          <a:cs typeface="Calibri" pitchFamily="34" charset="0"/>
                        </a:rPr>
                        <a:t>3.5*</a:t>
                      </a:r>
                      <a:endParaRPr lang="en-US" sz="1800" dirty="0">
                        <a:latin typeface="Calibri" pitchFamily="34" charset="0"/>
                        <a:cs typeface="Calibri" pitchFamily="34" charset="0"/>
                      </a:endParaRPr>
                    </a:p>
                  </a:txBody>
                  <a:tcPr marL="89682" marR="89682"/>
                </a:tc>
                <a:tc>
                  <a:txBody>
                    <a:bodyPr/>
                    <a:lstStyle/>
                    <a:p>
                      <a:pPr algn="ctr"/>
                      <a:r>
                        <a:rPr lang="en-US" sz="1800" dirty="0" smtClean="0">
                          <a:latin typeface="Calibri" pitchFamily="34" charset="0"/>
                          <a:cs typeface="Calibri" pitchFamily="34" charset="0"/>
                        </a:rPr>
                        <a:t>5.1*</a:t>
                      </a:r>
                      <a:endParaRPr lang="en-US" sz="1800" dirty="0">
                        <a:latin typeface="Calibri" pitchFamily="34" charset="0"/>
                        <a:cs typeface="Calibri" pitchFamily="34" charset="0"/>
                      </a:endParaRPr>
                    </a:p>
                  </a:txBody>
                  <a:tcPr marL="89682" marR="89682"/>
                </a:tc>
              </a:tr>
              <a:tr h="457200">
                <a:tc>
                  <a:txBody>
                    <a:bodyPr/>
                    <a:lstStyle/>
                    <a:p>
                      <a:r>
                        <a:rPr lang="en-US" sz="1800" dirty="0" smtClean="0">
                          <a:latin typeface="Calibri" pitchFamily="34" charset="0"/>
                          <a:cs typeface="Calibri" pitchFamily="34" charset="0"/>
                        </a:rPr>
                        <a:t>2.4 GHz</a:t>
                      </a:r>
                      <a:endParaRPr lang="en-US" sz="1800" dirty="0">
                        <a:latin typeface="Calibri" pitchFamily="34" charset="0"/>
                        <a:cs typeface="Calibri" pitchFamily="34" charset="0"/>
                      </a:endParaRPr>
                    </a:p>
                  </a:txBody>
                  <a:tcPr marL="89682" marR="89682"/>
                </a:tc>
                <a:tc>
                  <a:txBody>
                    <a:bodyPr/>
                    <a:lstStyle/>
                    <a:p>
                      <a:pPr algn="ctr"/>
                      <a:r>
                        <a:rPr lang="en-US" sz="1800" dirty="0" smtClean="0">
                          <a:latin typeface="Calibri" pitchFamily="34" charset="0"/>
                          <a:cs typeface="Calibri" pitchFamily="34" charset="0"/>
                        </a:rPr>
                        <a:t>0.8</a:t>
                      </a:r>
                      <a:endParaRPr lang="en-US" sz="1800" dirty="0">
                        <a:latin typeface="Calibri" pitchFamily="34" charset="0"/>
                        <a:cs typeface="Calibri" pitchFamily="34" charset="0"/>
                      </a:endParaRPr>
                    </a:p>
                  </a:txBody>
                  <a:tcPr marL="89682" marR="89682"/>
                </a:tc>
                <a:tc>
                  <a:txBody>
                    <a:bodyPr/>
                    <a:lstStyle/>
                    <a:p>
                      <a:pPr algn="ctr"/>
                      <a:r>
                        <a:rPr lang="en-US" sz="1800" dirty="0" smtClean="0">
                          <a:latin typeface="Calibri" pitchFamily="34" charset="0"/>
                          <a:cs typeface="Calibri" pitchFamily="34" charset="0"/>
                        </a:rPr>
                        <a:t>3.3*</a:t>
                      </a:r>
                      <a:endParaRPr lang="en-US" sz="1800" dirty="0">
                        <a:latin typeface="Calibri" pitchFamily="34" charset="0"/>
                        <a:cs typeface="Calibri" pitchFamily="34" charset="0"/>
                      </a:endParaRPr>
                    </a:p>
                  </a:txBody>
                  <a:tcPr marL="89682" marR="89682"/>
                </a:tc>
                <a:tc>
                  <a:txBody>
                    <a:bodyPr/>
                    <a:lstStyle/>
                    <a:p>
                      <a:pPr algn="ctr"/>
                      <a:r>
                        <a:rPr lang="en-US" sz="1800" dirty="0" smtClean="0">
                          <a:latin typeface="Calibri" pitchFamily="34" charset="0"/>
                          <a:cs typeface="Calibri" pitchFamily="34" charset="0"/>
                        </a:rPr>
                        <a:t>4.7*</a:t>
                      </a:r>
                      <a:endParaRPr lang="en-US" sz="1800" dirty="0">
                        <a:latin typeface="Calibri" pitchFamily="34" charset="0"/>
                        <a:cs typeface="Calibri" pitchFamily="34" charset="0"/>
                      </a:endParaRPr>
                    </a:p>
                  </a:txBody>
                  <a:tcPr marL="89682" marR="89682"/>
                </a:tc>
              </a:tr>
            </a:tbl>
          </a:graphicData>
        </a:graphic>
      </p:graphicFrame>
    </p:spTree>
    <p:extLst>
      <p:ext uri="{BB962C8B-B14F-4D97-AF65-F5344CB8AC3E}">
        <p14:creationId xmlns:p14="http://schemas.microsoft.com/office/powerpoint/2010/main" val="1640896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July 2011</a:t>
            </a:r>
            <a:endParaRPr lang="en-US" dirty="0"/>
          </a:p>
        </p:txBody>
      </p:sp>
      <p:sp>
        <p:nvSpPr>
          <p:cNvPr id="4" name="Footer Placeholder 3"/>
          <p:cNvSpPr>
            <a:spLocks noGrp="1"/>
          </p:cNvSpPr>
          <p:nvPr>
            <p:ph type="ftr" sz="quarter" idx="11"/>
          </p:nvPr>
        </p:nvSpPr>
        <p:spPr/>
        <p:txBody>
          <a:bodyPr/>
          <a:lstStyle/>
          <a:p>
            <a:r>
              <a:rPr lang="en-US" dirty="0" smtClean="0"/>
              <a:t>Lawrence Materum, Hirokazu Sawada, and Shuzo Kato, RIEC</a:t>
            </a:r>
            <a:endParaRPr lang="en-US" dirty="0"/>
          </a:p>
        </p:txBody>
      </p:sp>
      <p:sp>
        <p:nvSpPr>
          <p:cNvPr id="5" name="Slide Number Placeholder 4"/>
          <p:cNvSpPr>
            <a:spLocks noGrp="1"/>
          </p:cNvSpPr>
          <p:nvPr>
            <p:ph type="sldNum" sz="quarter" idx="12"/>
          </p:nvPr>
        </p:nvSpPr>
        <p:spPr/>
        <p:txBody>
          <a:bodyPr/>
          <a:lstStyle/>
          <a:p>
            <a:r>
              <a:rPr lang="en-US" dirty="0" smtClean="0"/>
              <a:t>Slide </a:t>
            </a:r>
            <a:fld id="{803C92C4-4962-45F3-A3C6-DBA3BD949A24}" type="slidenum">
              <a:rPr lang="en-US" smtClean="0"/>
              <a:pPr/>
              <a:t>33</a:t>
            </a:fld>
            <a:endParaRPr lang="en-US" dirty="0"/>
          </a:p>
        </p:txBody>
      </p:sp>
      <p:sp>
        <p:nvSpPr>
          <p:cNvPr id="6" name="Title 5"/>
          <p:cNvSpPr>
            <a:spLocks noGrp="1"/>
          </p:cNvSpPr>
          <p:nvPr>
            <p:ph type="title"/>
          </p:nvPr>
        </p:nvSpPr>
        <p:spPr/>
        <p:txBody>
          <a:bodyPr/>
          <a:lstStyle/>
          <a:p>
            <a:r>
              <a:rPr lang="en-US" dirty="0" smtClean="0"/>
              <a:t>A comparison with </a:t>
            </a:r>
            <a:r>
              <a:rPr lang="en-US" dirty="0" smtClean="0">
                <a:solidFill>
                  <a:srgbClr val="C00000"/>
                </a:solidFill>
              </a:rPr>
              <a:t>the channel model proposal</a:t>
            </a:r>
            <a:r>
              <a:rPr lang="en-US" dirty="0" smtClean="0"/>
              <a:t> [15, 16]</a:t>
            </a:r>
            <a:endParaRPr lang="en-US" dirty="0"/>
          </a:p>
        </p:txBody>
      </p:sp>
      <p:sp>
        <p:nvSpPr>
          <p:cNvPr id="8" name="Content Placeholder 7"/>
          <p:cNvSpPr>
            <a:spLocks noGrp="1"/>
          </p:cNvSpPr>
          <p:nvPr>
            <p:ph idx="1"/>
          </p:nvPr>
        </p:nvSpPr>
        <p:spPr>
          <a:xfrm>
            <a:off x="762000" y="1981200"/>
            <a:ext cx="7772400" cy="4267200"/>
          </a:xfrm>
        </p:spPr>
        <p:txBody>
          <a:bodyPr/>
          <a:lstStyle/>
          <a:p>
            <a:r>
              <a:rPr lang="en-US" dirty="0" smtClean="0"/>
              <a:t>900 MHz band</a:t>
            </a:r>
          </a:p>
          <a:p>
            <a:endParaRPr lang="en-US" dirty="0"/>
          </a:p>
          <a:p>
            <a:endParaRPr lang="en-US" dirty="0" smtClean="0"/>
          </a:p>
          <a:p>
            <a:endParaRPr lang="en-US" dirty="0" smtClean="0"/>
          </a:p>
          <a:p>
            <a:r>
              <a:rPr lang="en-US" dirty="0" smtClean="0"/>
              <a:t>2.4 GHz band</a:t>
            </a:r>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39567686"/>
              </p:ext>
            </p:extLst>
          </p:nvPr>
        </p:nvGraphicFramePr>
        <p:xfrm>
          <a:off x="1066800" y="2667000"/>
          <a:ext cx="7620000" cy="1112520"/>
        </p:xfrm>
        <a:graphic>
          <a:graphicData uri="http://schemas.openxmlformats.org/drawingml/2006/table">
            <a:tbl>
              <a:tblPr firstRow="1" bandRow="1">
                <a:tableStyleId>{EB344D84-9AFB-497E-A393-DC336BA19D2E}</a:tableStyleId>
              </a:tblPr>
              <a:tblGrid>
                <a:gridCol w="2016457"/>
                <a:gridCol w="2667000"/>
                <a:gridCol w="2936543"/>
              </a:tblGrid>
              <a:tr h="370840">
                <a:tc>
                  <a:txBody>
                    <a:bodyPr/>
                    <a:lstStyle/>
                    <a:p>
                      <a:r>
                        <a:rPr lang="en-US" dirty="0" smtClean="0">
                          <a:solidFill>
                            <a:sysClr val="windowText" lastClr="000000"/>
                          </a:solidFill>
                          <a:latin typeface="Calibri" pitchFamily="34" charset="0"/>
                          <a:cs typeface="Calibri" pitchFamily="34" charset="0"/>
                        </a:rPr>
                        <a:t>Channel</a:t>
                      </a:r>
                      <a:r>
                        <a:rPr lang="en-US" baseline="0" dirty="0" smtClean="0">
                          <a:solidFill>
                            <a:sysClr val="windowText" lastClr="000000"/>
                          </a:solidFill>
                          <a:latin typeface="Calibri" pitchFamily="34" charset="0"/>
                          <a:cs typeface="Calibri" pitchFamily="34" charset="0"/>
                        </a:rPr>
                        <a:t> Model</a:t>
                      </a:r>
                      <a:endParaRPr lang="en-US" dirty="0">
                        <a:solidFill>
                          <a:sysClr val="windowText" lastClr="000000"/>
                        </a:solidFill>
                        <a:latin typeface="Calibri" pitchFamily="34" charset="0"/>
                        <a:cs typeface="Calibri" pitchFamily="34" charset="0"/>
                      </a:endParaRPr>
                    </a:p>
                  </a:txBody>
                  <a:tcPr/>
                </a:tc>
                <a:tc>
                  <a:txBody>
                    <a:bodyPr/>
                    <a:lstStyle/>
                    <a:p>
                      <a:pPr algn="ctr"/>
                      <a:r>
                        <a:rPr lang="en-US" dirty="0" smtClean="0">
                          <a:solidFill>
                            <a:sysClr val="windowText" lastClr="000000"/>
                          </a:solidFill>
                          <a:latin typeface="Calibri" pitchFamily="34" charset="0"/>
                          <a:cs typeface="Calibri" pitchFamily="34" charset="0"/>
                        </a:rPr>
                        <a:t>[15, 16]</a:t>
                      </a:r>
                      <a:endParaRPr lang="en-US" dirty="0">
                        <a:solidFill>
                          <a:sysClr val="windowText" lastClr="000000"/>
                        </a:solidFill>
                        <a:latin typeface="Calibri" pitchFamily="34" charset="0"/>
                        <a:cs typeface="Calibri" pitchFamily="34" charset="0"/>
                      </a:endParaRPr>
                    </a:p>
                  </a:txBody>
                  <a:tcPr/>
                </a:tc>
                <a:tc>
                  <a:txBody>
                    <a:bodyPr/>
                    <a:lstStyle/>
                    <a:p>
                      <a:pPr algn="ctr"/>
                      <a:r>
                        <a:rPr lang="en-US" dirty="0" smtClean="0">
                          <a:solidFill>
                            <a:sysClr val="windowText" lastClr="000000"/>
                          </a:solidFill>
                          <a:latin typeface="Calibri" pitchFamily="34" charset="0"/>
                          <a:cs typeface="Calibri" pitchFamily="34" charset="0"/>
                        </a:rPr>
                        <a:t>RIEC</a:t>
                      </a:r>
                      <a:endParaRPr lang="en-US" dirty="0">
                        <a:solidFill>
                          <a:sysClr val="windowText" lastClr="000000"/>
                        </a:solidFill>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Path loss</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Okumura-Hata</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Okumura-Hata</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Power</a:t>
                      </a:r>
                      <a:r>
                        <a:rPr lang="en-US" baseline="0" dirty="0" smtClean="0">
                          <a:latin typeface="Calibri" pitchFamily="34" charset="0"/>
                          <a:cs typeface="Calibri" pitchFamily="34" charset="0"/>
                        </a:rPr>
                        <a:t> delay profile</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a:t>
                      </a:r>
                      <a:endParaRPr lang="en-US" dirty="0">
                        <a:latin typeface="Calibri" pitchFamily="34" charset="0"/>
                        <a:cs typeface="Calibri" pitchFamily="34" charset="0"/>
                      </a:endParaRPr>
                    </a:p>
                  </a:txBody>
                  <a:tcPr/>
                </a:tc>
                <a:tc>
                  <a:txBody>
                    <a:bodyPr/>
                    <a:lstStyle/>
                    <a:p>
                      <a:pPr algn="ctr"/>
                      <a:r>
                        <a:rPr lang="en-US" b="1" i="1" dirty="0" smtClean="0">
                          <a:latin typeface="Calibri" pitchFamily="34" charset="0"/>
                          <a:cs typeface="Calibri" pitchFamily="34" charset="0"/>
                        </a:rPr>
                        <a:t>Modified COST 207</a:t>
                      </a:r>
                      <a:endParaRPr lang="en-US" b="1" i="1" dirty="0">
                        <a:latin typeface="Calibri" pitchFamily="34" charset="0"/>
                        <a:cs typeface="Calibri" pitchFamily="34" charset="0"/>
                      </a:endParaRPr>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29506658"/>
              </p:ext>
            </p:extLst>
          </p:nvPr>
        </p:nvGraphicFramePr>
        <p:xfrm>
          <a:off x="1066800" y="4953000"/>
          <a:ext cx="7620000" cy="1112520"/>
        </p:xfrm>
        <a:graphic>
          <a:graphicData uri="http://schemas.openxmlformats.org/drawingml/2006/table">
            <a:tbl>
              <a:tblPr firstRow="1" bandRow="1">
                <a:tableStyleId>{EB344D84-9AFB-497E-A393-DC336BA19D2E}</a:tableStyleId>
              </a:tblPr>
              <a:tblGrid>
                <a:gridCol w="2117678"/>
                <a:gridCol w="2286000"/>
                <a:gridCol w="3216322"/>
              </a:tblGrid>
              <a:tr h="370840">
                <a:tc>
                  <a:txBody>
                    <a:bodyPr/>
                    <a:lstStyle/>
                    <a:p>
                      <a:r>
                        <a:rPr lang="en-US" dirty="0" smtClean="0">
                          <a:solidFill>
                            <a:sysClr val="windowText" lastClr="000000"/>
                          </a:solidFill>
                          <a:latin typeface="Calibri" pitchFamily="34" charset="0"/>
                          <a:cs typeface="Calibri" pitchFamily="34" charset="0"/>
                        </a:rPr>
                        <a:t>Channel</a:t>
                      </a:r>
                      <a:r>
                        <a:rPr lang="en-US" baseline="0" dirty="0" smtClean="0">
                          <a:solidFill>
                            <a:sysClr val="windowText" lastClr="000000"/>
                          </a:solidFill>
                          <a:latin typeface="Calibri" pitchFamily="34" charset="0"/>
                          <a:cs typeface="Calibri" pitchFamily="34" charset="0"/>
                        </a:rPr>
                        <a:t> Model</a:t>
                      </a:r>
                      <a:endParaRPr lang="en-US" dirty="0">
                        <a:solidFill>
                          <a:sysClr val="windowText" lastClr="000000"/>
                        </a:solidFill>
                        <a:latin typeface="Calibri" pitchFamily="34" charset="0"/>
                        <a:cs typeface="Calibri" pitchFamily="34" charset="0"/>
                      </a:endParaRPr>
                    </a:p>
                  </a:txBody>
                  <a:tcPr/>
                </a:tc>
                <a:tc>
                  <a:txBody>
                    <a:bodyPr/>
                    <a:lstStyle/>
                    <a:p>
                      <a:pPr algn="ctr"/>
                      <a:r>
                        <a:rPr lang="en-US" dirty="0" smtClean="0">
                          <a:solidFill>
                            <a:sysClr val="windowText" lastClr="000000"/>
                          </a:solidFill>
                          <a:latin typeface="Calibri" pitchFamily="34" charset="0"/>
                          <a:cs typeface="Calibri" pitchFamily="34" charset="0"/>
                        </a:rPr>
                        <a:t>[15, 16]</a:t>
                      </a:r>
                      <a:endParaRPr lang="en-US" dirty="0">
                        <a:solidFill>
                          <a:sysClr val="windowText" lastClr="000000"/>
                        </a:solidFill>
                        <a:latin typeface="Calibri" pitchFamily="34" charset="0"/>
                        <a:cs typeface="Calibri" pitchFamily="34" charset="0"/>
                      </a:endParaRPr>
                    </a:p>
                  </a:txBody>
                  <a:tcPr/>
                </a:tc>
                <a:tc>
                  <a:txBody>
                    <a:bodyPr/>
                    <a:lstStyle/>
                    <a:p>
                      <a:pPr algn="ctr"/>
                      <a:r>
                        <a:rPr lang="en-US" dirty="0" smtClean="0">
                          <a:solidFill>
                            <a:sysClr val="windowText" lastClr="000000"/>
                          </a:solidFill>
                          <a:latin typeface="Calibri" pitchFamily="34" charset="0"/>
                          <a:cs typeface="Calibri" pitchFamily="34" charset="0"/>
                        </a:rPr>
                        <a:t>RIEC</a:t>
                      </a:r>
                      <a:endParaRPr lang="en-US" dirty="0">
                        <a:solidFill>
                          <a:sysClr val="windowText" lastClr="000000"/>
                        </a:solidFill>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Path loss</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COST 231-Hata</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COST 231-Hata and </a:t>
                      </a:r>
                      <a:r>
                        <a:rPr lang="en-US" b="1" i="1" dirty="0" smtClean="0">
                          <a:latin typeface="Calibri" pitchFamily="34" charset="0"/>
                          <a:cs typeface="Calibri" pitchFamily="34" charset="0"/>
                        </a:rPr>
                        <a:t>Erceg</a:t>
                      </a:r>
                      <a:endParaRPr lang="en-US" b="1" i="1"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Power</a:t>
                      </a:r>
                      <a:r>
                        <a:rPr lang="en-US" baseline="0" dirty="0" smtClean="0">
                          <a:latin typeface="Calibri" pitchFamily="34" charset="0"/>
                          <a:cs typeface="Calibri" pitchFamily="34" charset="0"/>
                        </a:rPr>
                        <a:t> delay profile</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a:t>
                      </a:r>
                      <a:endParaRPr lang="en-US" dirty="0">
                        <a:latin typeface="Calibri" pitchFamily="34" charset="0"/>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1" dirty="0" smtClean="0">
                          <a:latin typeface="Calibri" pitchFamily="34" charset="0"/>
                          <a:cs typeface="Calibri" pitchFamily="34" charset="0"/>
                        </a:rPr>
                        <a:t>Modified</a:t>
                      </a:r>
                      <a:r>
                        <a:rPr lang="en-US" b="1" i="1" baseline="0" dirty="0" smtClean="0">
                          <a:latin typeface="Calibri" pitchFamily="34" charset="0"/>
                          <a:cs typeface="Calibri" pitchFamily="34" charset="0"/>
                        </a:rPr>
                        <a:t> </a:t>
                      </a:r>
                      <a:r>
                        <a:rPr lang="en-US" b="1" i="1" dirty="0" smtClean="0">
                          <a:latin typeface="Calibri" pitchFamily="34" charset="0"/>
                          <a:cs typeface="Calibri" pitchFamily="34" charset="0"/>
                        </a:rPr>
                        <a:t>ITU-R IMT-Advanced</a:t>
                      </a:r>
                    </a:p>
                  </a:txBody>
                  <a:tcPr/>
                </a:tc>
              </a:tr>
            </a:tbl>
          </a:graphicData>
        </a:graphic>
      </p:graphicFrame>
    </p:spTree>
    <p:extLst>
      <p:ext uri="{BB962C8B-B14F-4D97-AF65-F5344CB8AC3E}">
        <p14:creationId xmlns:p14="http://schemas.microsoft.com/office/powerpoint/2010/main" val="3353682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305800" cy="4267200"/>
          </a:xfrm>
        </p:spPr>
        <p:txBody>
          <a:bodyPr/>
          <a:lstStyle/>
          <a:p>
            <a:r>
              <a:rPr lang="en-US" sz="2400" dirty="0"/>
              <a:t>The following channel models can be adopted for TG4k system evaluations:</a:t>
            </a:r>
          </a:p>
          <a:p>
            <a:pPr lvl="1"/>
            <a:r>
              <a:rPr lang="en-US" sz="2400" dirty="0"/>
              <a:t>900 </a:t>
            </a:r>
            <a:r>
              <a:rPr lang="en-US" sz="2400" dirty="0" smtClean="0"/>
              <a:t>MHz band</a:t>
            </a:r>
          </a:p>
          <a:p>
            <a:pPr lvl="2"/>
            <a:r>
              <a:rPr lang="en-US" dirty="0" smtClean="0"/>
              <a:t>Path loss	</a:t>
            </a:r>
            <a:r>
              <a:rPr lang="en-US" dirty="0"/>
              <a:t>	:   Okumura-Hata</a:t>
            </a:r>
          </a:p>
          <a:p>
            <a:pPr lvl="2"/>
            <a:r>
              <a:rPr lang="en-US" dirty="0"/>
              <a:t>Power delay </a:t>
            </a:r>
            <a:r>
              <a:rPr lang="en-US" dirty="0" smtClean="0"/>
              <a:t>profile	:   Modified COST </a:t>
            </a:r>
            <a:r>
              <a:rPr lang="en-US" dirty="0"/>
              <a:t>207 </a:t>
            </a:r>
            <a:r>
              <a:rPr lang="en-US" dirty="0" smtClean="0"/>
              <a:t>GSM</a:t>
            </a:r>
            <a:endParaRPr lang="en-US" dirty="0"/>
          </a:p>
          <a:p>
            <a:pPr lvl="1"/>
            <a:r>
              <a:rPr lang="en-US" sz="2400" dirty="0"/>
              <a:t>2.4 </a:t>
            </a:r>
            <a:r>
              <a:rPr lang="en-US" sz="2400" dirty="0" smtClean="0"/>
              <a:t>GHz band</a:t>
            </a:r>
            <a:endParaRPr lang="en-US" sz="2400" dirty="0"/>
          </a:p>
          <a:p>
            <a:pPr lvl="2"/>
            <a:r>
              <a:rPr lang="en-US" dirty="0"/>
              <a:t>Path </a:t>
            </a:r>
            <a:r>
              <a:rPr lang="en-US" dirty="0" smtClean="0"/>
              <a:t>loss		:   </a:t>
            </a:r>
          </a:p>
          <a:p>
            <a:pPr marL="857250" lvl="2" indent="0">
              <a:buNone/>
            </a:pPr>
            <a:r>
              <a:rPr lang="en-US" dirty="0" smtClean="0"/>
              <a:t>    - COST 231-Hata for 30-200 m collector antenna height</a:t>
            </a:r>
          </a:p>
          <a:p>
            <a:pPr marL="857250" lvl="2" indent="0">
              <a:buNone/>
            </a:pPr>
            <a:r>
              <a:rPr lang="en-US" dirty="0"/>
              <a:t> </a:t>
            </a:r>
            <a:r>
              <a:rPr lang="en-US" dirty="0" smtClean="0"/>
              <a:t>   - Erceg for 10-80 m collector antenna height; 8 km range</a:t>
            </a:r>
          </a:p>
          <a:p>
            <a:pPr lvl="2"/>
            <a:r>
              <a:rPr lang="en-US" dirty="0" smtClean="0"/>
              <a:t>Power </a:t>
            </a:r>
            <a:r>
              <a:rPr lang="en-US" dirty="0"/>
              <a:t>delay profile	</a:t>
            </a:r>
            <a:r>
              <a:rPr lang="en-US" dirty="0" smtClean="0"/>
              <a:t>:   Modified ITU-R IMT-Advanced</a:t>
            </a:r>
            <a:endParaRPr lang="en-US" dirty="0"/>
          </a:p>
          <a:p>
            <a:pPr lvl="2">
              <a:buFontTx/>
              <a:buChar char="-"/>
            </a:pPr>
            <a:endParaRPr lang="en-US" dirty="0" smtClean="0"/>
          </a:p>
          <a:p>
            <a:pPr lvl="2">
              <a:buFontTx/>
              <a:buChar char="-"/>
            </a:pPr>
            <a:endParaRPr lang="en-US" dirty="0" smtClean="0"/>
          </a:p>
          <a:p>
            <a:pPr marL="0" indent="0">
              <a:buNone/>
            </a:pPr>
            <a:endParaRPr lang="en-US" sz="2400" dirty="0"/>
          </a:p>
          <a:p>
            <a:endParaRPr lang="en-US" sz="2400" dirty="0"/>
          </a:p>
        </p:txBody>
      </p:sp>
      <p:sp>
        <p:nvSpPr>
          <p:cNvPr id="3" name="Date Placeholder 2"/>
          <p:cNvSpPr>
            <a:spLocks noGrp="1"/>
          </p:cNvSpPr>
          <p:nvPr>
            <p:ph type="dt" sz="half" idx="10"/>
          </p:nvPr>
        </p:nvSpPr>
        <p:spPr/>
        <p:txBody>
          <a:bodyPr/>
          <a:lstStyle/>
          <a:p>
            <a:r>
              <a:rPr lang="en-US" dirty="0" smtClean="0"/>
              <a:t>July 2011</a:t>
            </a:r>
            <a:endParaRPr lang="en-US" dirty="0"/>
          </a:p>
        </p:txBody>
      </p:sp>
      <p:sp>
        <p:nvSpPr>
          <p:cNvPr id="4" name="Footer Placeholder 3"/>
          <p:cNvSpPr>
            <a:spLocks noGrp="1"/>
          </p:cNvSpPr>
          <p:nvPr>
            <p:ph type="ftr" sz="quarter" idx="11"/>
          </p:nvPr>
        </p:nvSpPr>
        <p:spPr/>
        <p:txBody>
          <a:bodyPr/>
          <a:lstStyle/>
          <a:p>
            <a:r>
              <a:rPr lang="en-US" dirty="0" smtClean="0"/>
              <a:t>Lawrence Materum, Hirokazu Sawada, and Shuzo Kato, RIEC</a:t>
            </a:r>
            <a:endParaRPr lang="en-US" dirty="0"/>
          </a:p>
        </p:txBody>
      </p:sp>
      <p:sp>
        <p:nvSpPr>
          <p:cNvPr id="5" name="Slide Number Placeholder 4"/>
          <p:cNvSpPr>
            <a:spLocks noGrp="1"/>
          </p:cNvSpPr>
          <p:nvPr>
            <p:ph type="sldNum" sz="quarter" idx="12"/>
          </p:nvPr>
        </p:nvSpPr>
        <p:spPr/>
        <p:txBody>
          <a:bodyPr/>
          <a:lstStyle/>
          <a:p>
            <a:r>
              <a:rPr lang="en-US" dirty="0" smtClean="0"/>
              <a:t>Slide </a:t>
            </a:r>
            <a:fld id="{803C92C4-4962-45F3-A3C6-DBA3BD949A24}" type="slidenum">
              <a:rPr lang="en-US" smtClean="0"/>
              <a:pPr/>
              <a:t>34</a:t>
            </a:fld>
            <a:endParaRPr lang="en-US" dirty="0"/>
          </a:p>
        </p:txBody>
      </p:sp>
      <p:sp>
        <p:nvSpPr>
          <p:cNvPr id="6" name="Title 5"/>
          <p:cNvSpPr>
            <a:spLocks noGrp="1"/>
          </p:cNvSpPr>
          <p:nvPr>
            <p:ph type="title"/>
          </p:nvPr>
        </p:nvSpPr>
        <p:spPr/>
        <p:txBody>
          <a:bodyPr/>
          <a:lstStyle/>
          <a:p>
            <a:r>
              <a:rPr lang="en-US" dirty="0"/>
              <a:t>Conclusion (1)</a:t>
            </a:r>
          </a:p>
        </p:txBody>
      </p:sp>
    </p:spTree>
    <p:extLst>
      <p:ext uri="{BB962C8B-B14F-4D97-AF65-F5344CB8AC3E}">
        <p14:creationId xmlns:p14="http://schemas.microsoft.com/office/powerpoint/2010/main" val="2997772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828800"/>
            <a:ext cx="8077200" cy="4267200"/>
          </a:xfrm>
        </p:spPr>
        <p:txBody>
          <a:bodyPr/>
          <a:lstStyle/>
          <a:p>
            <a:r>
              <a:rPr lang="en-US" sz="2400" dirty="0" smtClean="0"/>
              <a:t>Existing power </a:t>
            </a:r>
            <a:r>
              <a:rPr lang="en-US" sz="2400" dirty="0"/>
              <a:t>delay profile models </a:t>
            </a:r>
            <a:r>
              <a:rPr lang="en-US" sz="2400" dirty="0" smtClean="0"/>
              <a:t>have transmission </a:t>
            </a:r>
            <a:r>
              <a:rPr lang="en-US" sz="2400" dirty="0"/>
              <a:t>range </a:t>
            </a:r>
            <a:r>
              <a:rPr lang="en-US" sz="2400" dirty="0" smtClean="0"/>
              <a:t>limitations:</a:t>
            </a:r>
            <a:endParaRPr lang="en-US" sz="2400" dirty="0"/>
          </a:p>
          <a:p>
            <a:pPr lvl="1"/>
            <a:r>
              <a:rPr lang="en-US" sz="2400" dirty="0"/>
              <a:t>~10 km for the 900 MHz band</a:t>
            </a:r>
          </a:p>
          <a:p>
            <a:pPr lvl="1"/>
            <a:r>
              <a:rPr lang="en-US" sz="2400" dirty="0"/>
              <a:t>~5 km for the 2.4 GHz band</a:t>
            </a:r>
          </a:p>
          <a:p>
            <a:r>
              <a:rPr lang="en-US" sz="2400" dirty="0"/>
              <a:t>Power delay profile </a:t>
            </a:r>
            <a:r>
              <a:rPr lang="en-US" sz="2400" dirty="0" smtClean="0"/>
              <a:t>models:   important </a:t>
            </a:r>
            <a:r>
              <a:rPr lang="en-US" sz="2400" dirty="0"/>
              <a:t>in </a:t>
            </a:r>
            <a:r>
              <a:rPr lang="en-US" sz="2400" dirty="0" smtClean="0"/>
              <a:t>designing robust preamble/synchronization </a:t>
            </a:r>
            <a:r>
              <a:rPr lang="en-US" sz="2400" dirty="0"/>
              <a:t>of </a:t>
            </a:r>
            <a:r>
              <a:rPr lang="en-US" sz="2400" dirty="0" smtClean="0"/>
              <a:t>TG4k spread </a:t>
            </a:r>
            <a:r>
              <a:rPr lang="en-US" sz="2400" dirty="0"/>
              <a:t>spectrum </a:t>
            </a:r>
            <a:r>
              <a:rPr lang="en-US" sz="2400" dirty="0" smtClean="0"/>
              <a:t>systems </a:t>
            </a:r>
          </a:p>
          <a:p>
            <a:pPr lvl="1"/>
            <a:r>
              <a:rPr lang="en-US" sz="2400" dirty="0" smtClean="0"/>
              <a:t>Robust </a:t>
            </a:r>
            <a:r>
              <a:rPr lang="en-US" sz="2400" dirty="0"/>
              <a:t>preamble design may take longer preamble and result in poor throughput in TG4k applications, wherein very short data are transmitted intermittently</a:t>
            </a:r>
            <a:endParaRPr lang="en-US" sz="2400" dirty="0" smtClean="0"/>
          </a:p>
          <a:p>
            <a:pPr lvl="1"/>
            <a:endParaRPr lang="en-US" sz="2400" dirty="0"/>
          </a:p>
          <a:p>
            <a:pPr marL="0" indent="0">
              <a:buNone/>
            </a:pPr>
            <a:endParaRPr lang="en-US" sz="2400" dirty="0"/>
          </a:p>
        </p:txBody>
      </p:sp>
      <p:sp>
        <p:nvSpPr>
          <p:cNvPr id="3" name="Date Placeholder 2"/>
          <p:cNvSpPr>
            <a:spLocks noGrp="1"/>
          </p:cNvSpPr>
          <p:nvPr>
            <p:ph type="dt" sz="half" idx="10"/>
          </p:nvPr>
        </p:nvSpPr>
        <p:spPr/>
        <p:txBody>
          <a:bodyPr/>
          <a:lstStyle/>
          <a:p>
            <a:r>
              <a:rPr lang="en-US" dirty="0" smtClean="0"/>
              <a:t>July 2011</a:t>
            </a:r>
            <a:endParaRPr lang="en-US" dirty="0"/>
          </a:p>
        </p:txBody>
      </p:sp>
      <p:sp>
        <p:nvSpPr>
          <p:cNvPr id="4" name="Footer Placeholder 3"/>
          <p:cNvSpPr>
            <a:spLocks noGrp="1"/>
          </p:cNvSpPr>
          <p:nvPr>
            <p:ph type="ftr" sz="quarter" idx="11"/>
          </p:nvPr>
        </p:nvSpPr>
        <p:spPr/>
        <p:txBody>
          <a:bodyPr/>
          <a:lstStyle/>
          <a:p>
            <a:r>
              <a:rPr lang="en-US" dirty="0" smtClean="0"/>
              <a:t>Lawrence Materum, Hirokazu Sawada, and Shuzo Kato, RIEC</a:t>
            </a:r>
            <a:endParaRPr lang="en-US" dirty="0"/>
          </a:p>
        </p:txBody>
      </p:sp>
      <p:sp>
        <p:nvSpPr>
          <p:cNvPr id="5" name="Slide Number Placeholder 4"/>
          <p:cNvSpPr>
            <a:spLocks noGrp="1"/>
          </p:cNvSpPr>
          <p:nvPr>
            <p:ph type="sldNum" sz="quarter" idx="12"/>
          </p:nvPr>
        </p:nvSpPr>
        <p:spPr/>
        <p:txBody>
          <a:bodyPr/>
          <a:lstStyle/>
          <a:p>
            <a:r>
              <a:rPr lang="en-US" dirty="0" smtClean="0"/>
              <a:t>Slide </a:t>
            </a:r>
            <a:fld id="{803C92C4-4962-45F3-A3C6-DBA3BD949A24}" type="slidenum">
              <a:rPr lang="en-US" smtClean="0"/>
              <a:pPr/>
              <a:t>35</a:t>
            </a:fld>
            <a:endParaRPr lang="en-US" dirty="0"/>
          </a:p>
        </p:txBody>
      </p:sp>
      <p:sp>
        <p:nvSpPr>
          <p:cNvPr id="6" name="Title 5"/>
          <p:cNvSpPr>
            <a:spLocks noGrp="1"/>
          </p:cNvSpPr>
          <p:nvPr>
            <p:ph type="title"/>
          </p:nvPr>
        </p:nvSpPr>
        <p:spPr/>
        <p:txBody>
          <a:bodyPr/>
          <a:lstStyle/>
          <a:p>
            <a:r>
              <a:rPr lang="en-US" dirty="0"/>
              <a:t>Conclusion </a:t>
            </a:r>
            <a:r>
              <a:rPr lang="en-US" dirty="0" smtClean="0"/>
              <a:t>(2)</a:t>
            </a:r>
            <a:endParaRPr lang="en-US" dirty="0"/>
          </a:p>
        </p:txBody>
      </p:sp>
    </p:spTree>
    <p:extLst>
      <p:ext uri="{BB962C8B-B14F-4D97-AF65-F5344CB8AC3E}">
        <p14:creationId xmlns:p14="http://schemas.microsoft.com/office/powerpoint/2010/main" val="1510458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dirty="0" smtClean="0"/>
              <a:t>References (1)</a:t>
            </a:r>
            <a:endParaRPr lang="en-US" dirty="0"/>
          </a:p>
        </p:txBody>
      </p:sp>
      <p:sp>
        <p:nvSpPr>
          <p:cNvPr id="3" name="Content Placeholder 2"/>
          <p:cNvSpPr>
            <a:spLocks noGrp="1"/>
          </p:cNvSpPr>
          <p:nvPr>
            <p:ph idx="1"/>
          </p:nvPr>
        </p:nvSpPr>
        <p:spPr>
          <a:xfrm>
            <a:off x="685800" y="1828800"/>
            <a:ext cx="7772400" cy="4419600"/>
          </a:xfrm>
        </p:spPr>
        <p:txBody>
          <a:bodyPr/>
          <a:lstStyle/>
          <a:p>
            <a:pPr marL="0" indent="0" defTabSz="228600">
              <a:buNone/>
            </a:pPr>
            <a:r>
              <a:rPr lang="en-US" sz="1400" dirty="0" smtClean="0"/>
              <a:t>[1]		G. A. Hufford, A. G. Longley, and W. A. Kissick, “A guide to the use of the its irregular terrain model 		in the area prediction model,” </a:t>
            </a:r>
            <a:r>
              <a:rPr lang="en-US" sz="1400" i="1" dirty="0" smtClean="0"/>
              <a:t>NTIA Rep. 82-100</a:t>
            </a:r>
            <a:r>
              <a:rPr lang="en-US" sz="1400" dirty="0" smtClean="0"/>
              <a:t>, Apr. 1982 </a:t>
            </a:r>
          </a:p>
          <a:p>
            <a:pPr marL="0" indent="0" defTabSz="228600">
              <a:buNone/>
            </a:pPr>
            <a:r>
              <a:rPr lang="en-US" sz="1400" dirty="0" smtClean="0"/>
              <a:t>[2]		M. Hata, “Empirical formula for propagation loss in land mobile radio services,” </a:t>
            </a:r>
            <a:r>
              <a:rPr lang="en-US" sz="1400" i="1" dirty="0" smtClean="0"/>
              <a:t>IEEE 	Trans. Veh. 			Technol.</a:t>
            </a:r>
            <a:r>
              <a:rPr lang="en-US" sz="1400" dirty="0" smtClean="0"/>
              <a:t>, vol. 29, pp. 317–325, Aug. 1980.</a:t>
            </a:r>
          </a:p>
          <a:p>
            <a:pPr marL="0" indent="0" defTabSz="228600">
              <a:buNone/>
            </a:pPr>
            <a:r>
              <a:rPr lang="en-US" sz="1400" dirty="0" smtClean="0"/>
              <a:t>[3]		W. C. Y. Lee, </a:t>
            </a:r>
            <a:r>
              <a:rPr lang="en-US" sz="1400" i="1" dirty="0" smtClean="0"/>
              <a:t>Mobile Communications Engineering</a:t>
            </a:r>
            <a:r>
              <a:rPr lang="en-US" sz="1400" dirty="0" smtClean="0"/>
              <a:t>. New York: McGraw-Hill, 1982.</a:t>
            </a:r>
          </a:p>
          <a:p>
            <a:pPr marL="0" indent="0" defTabSz="228600">
              <a:buNone/>
            </a:pPr>
            <a:r>
              <a:rPr lang="en-US" sz="1400" dirty="0" smtClean="0"/>
              <a:t>[4]		ITU-R, “Guidelines for evaluation of radio interface technologies for IMT-2000,” 								</a:t>
            </a:r>
            <a:r>
              <a:rPr lang="en-US" sz="1400" i="1" dirty="0" smtClean="0"/>
              <a:t>Recommendation ITU-R M.1225</a:t>
            </a:r>
            <a:r>
              <a:rPr lang="en-US" sz="1400" dirty="0" smtClean="0"/>
              <a:t>, Feb. 1997.</a:t>
            </a:r>
          </a:p>
          <a:p>
            <a:pPr marL="0" indent="0" defTabSz="228600">
              <a:buNone/>
            </a:pPr>
            <a:r>
              <a:rPr lang="en-US" sz="1400" dirty="0" smtClean="0"/>
              <a:t>[5]		E. Damosso and L. M. Correia, Eds., </a:t>
            </a:r>
            <a:r>
              <a:rPr lang="en-US" sz="1400" i="1" dirty="0" smtClean="0"/>
              <a:t>COST Action 231–Digital Mobile Radio Towards </a:t>
            </a:r>
            <a:r>
              <a:rPr lang="en-US" sz="1400" i="1" dirty="0"/>
              <a:t> </a:t>
            </a:r>
            <a:r>
              <a:rPr lang="en-US" sz="1400" i="1" dirty="0" smtClean="0"/>
              <a:t>Future 					Generation Systems</a:t>
            </a:r>
            <a:r>
              <a:rPr lang="en-US" sz="1400" dirty="0" smtClean="0"/>
              <a:t>. Luxembourg: European Communities, 1999.</a:t>
            </a:r>
          </a:p>
          <a:p>
            <a:pPr marL="0" indent="0" defTabSz="228600">
              <a:buNone/>
            </a:pPr>
            <a:r>
              <a:rPr lang="en-US" sz="1400" dirty="0" smtClean="0"/>
              <a:t>[6]		V. Erceg et al., “An empirically based path loss model for wireless channels in suburban 						environments,” </a:t>
            </a:r>
            <a:r>
              <a:rPr lang="en-US" sz="1400" i="1" dirty="0" smtClean="0"/>
              <a:t>IEEE J. Sel. Areas Commun.</a:t>
            </a:r>
            <a:r>
              <a:rPr lang="en-US" sz="1400" dirty="0" smtClean="0"/>
              <a:t>, vol. 17, pp. 1205–1211, Jul. 1999.</a:t>
            </a:r>
          </a:p>
          <a:p>
            <a:pPr marL="0" indent="0" defTabSz="228600">
              <a:buNone/>
            </a:pPr>
            <a:r>
              <a:rPr lang="en-US" sz="1400" dirty="0"/>
              <a:t>[7</a:t>
            </a:r>
            <a:r>
              <a:rPr lang="en-US" sz="1400" dirty="0" smtClean="0"/>
              <a:t>]		——, </a:t>
            </a:r>
            <a:r>
              <a:rPr lang="en-US" sz="1400" dirty="0"/>
              <a:t>“Channel models for fixed wireless applications,” </a:t>
            </a:r>
            <a:r>
              <a:rPr lang="en-US" sz="1400" i="1" dirty="0"/>
              <a:t>IEEE 802.16a-03/01</a:t>
            </a:r>
            <a:r>
              <a:rPr lang="en-US" sz="1400" dirty="0"/>
              <a:t>, Jun. 2003.</a:t>
            </a:r>
            <a:endParaRPr lang="en-US" sz="1400" dirty="0" smtClean="0"/>
          </a:p>
          <a:p>
            <a:pPr marL="0" indent="0" defTabSz="228600">
              <a:buNone/>
            </a:pPr>
            <a:r>
              <a:rPr lang="en-US" sz="1400" dirty="0" smtClean="0"/>
              <a:t>[8]		ITU-R, “Guidelines for evaluation of radio interface technologies for IMT-Advanced,” </a:t>
            </a:r>
            <a:r>
              <a:rPr lang="en-US" sz="1400" i="1" dirty="0" smtClean="0"/>
              <a:t>Rep. </a:t>
            </a:r>
            <a:r>
              <a:rPr lang="en-US" sz="1400" i="1" dirty="0"/>
              <a:t> </a:t>
            </a:r>
            <a:r>
              <a:rPr lang="en-US" sz="1400" i="1" dirty="0" smtClean="0"/>
              <a:t>ITU-R 			M.2135-1</a:t>
            </a:r>
            <a:r>
              <a:rPr lang="en-US" sz="1400" dirty="0" smtClean="0"/>
              <a:t>, Dec. 2009.</a:t>
            </a:r>
          </a:p>
          <a:p>
            <a:pPr marL="0" indent="0" defTabSz="228600">
              <a:buNone/>
            </a:pPr>
            <a:r>
              <a:rPr lang="en-US" sz="1400" dirty="0" smtClean="0"/>
              <a:t>[9]		ETSI, “UMTS; Spacial channel model for MIMO simulations,” </a:t>
            </a:r>
            <a:r>
              <a:rPr lang="en-US" sz="1400" i="1" dirty="0" smtClean="0"/>
              <a:t>ETSI TR-125-996-V9.0.0</a:t>
            </a:r>
            <a:r>
              <a:rPr lang="en-US" sz="1400" dirty="0" smtClean="0"/>
              <a:t>, 	</a:t>
            </a:r>
            <a:r>
              <a:rPr lang="en-US" sz="1400" dirty="0"/>
              <a:t> </a:t>
            </a:r>
            <a:r>
              <a:rPr lang="en-US" sz="1400" dirty="0" smtClean="0"/>
              <a:t>Jan. 2010.</a:t>
            </a:r>
          </a:p>
          <a:p>
            <a:pPr marL="0" indent="0" defTabSz="228600">
              <a:buNone/>
            </a:pPr>
            <a:r>
              <a:rPr lang="en-US" sz="1400" dirty="0" smtClean="0"/>
              <a:t>[10]	M. Failli, Ed., </a:t>
            </a:r>
            <a:r>
              <a:rPr lang="en-US" sz="1400" i="1" dirty="0" smtClean="0"/>
              <a:t>COST 207–Digital Land Mobile Radio Communications</a:t>
            </a:r>
            <a:r>
              <a:rPr lang="en-US" sz="1400" dirty="0" smtClean="0"/>
              <a:t>. Luxembourg: 	European 				Communities, 1989.</a:t>
            </a:r>
          </a:p>
          <a:p>
            <a:pPr marL="0" indent="0" defTabSz="228600">
              <a:buNone/>
            </a:pPr>
            <a:r>
              <a:rPr lang="en-US" sz="1400" dirty="0"/>
              <a:t>[</a:t>
            </a:r>
            <a:r>
              <a:rPr lang="en-US" sz="1400" dirty="0" smtClean="0"/>
              <a:t>11]</a:t>
            </a:r>
            <a:r>
              <a:rPr lang="en-US" sz="1400" dirty="0"/>
              <a:t>	 V. Erceg et al., “A model for the multipath delay profile of fixed wireless channels,” </a:t>
            </a:r>
            <a:r>
              <a:rPr lang="en-US" sz="1400" i="1" dirty="0"/>
              <a:t>IEEE J. Sel. 				Areas Commun.</a:t>
            </a:r>
            <a:r>
              <a:rPr lang="en-US" sz="1400" dirty="0"/>
              <a:t>, vol. 17, pp. 399–410, Mar. 1999.</a:t>
            </a:r>
          </a:p>
          <a:p>
            <a:pPr marL="0" indent="0" defTabSz="228600">
              <a:buNone/>
            </a:pPr>
            <a:endParaRPr lang="en-US" sz="1400" dirty="0" smtClean="0"/>
          </a:p>
          <a:p>
            <a:pPr marL="0" indent="0" defTabSz="228600">
              <a:buNone/>
            </a:pPr>
            <a:endParaRPr lang="en-US" sz="1400" dirty="0"/>
          </a:p>
        </p:txBody>
      </p:sp>
      <p:sp>
        <p:nvSpPr>
          <p:cNvPr id="4" name="Date Placeholder 3"/>
          <p:cNvSpPr>
            <a:spLocks noGrp="1"/>
          </p:cNvSpPr>
          <p:nvPr>
            <p:ph type="dt" sz="half" idx="10"/>
          </p:nvPr>
        </p:nvSpPr>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dirty="0" smtClean="0"/>
              <a:t>Lawrence Materum, Hirokazu Sawada, and Shuzo Kato, RIEC</a:t>
            </a:r>
            <a:endParaRPr lang="en-US" dirty="0"/>
          </a:p>
        </p:txBody>
      </p:sp>
      <p:sp>
        <p:nvSpPr>
          <p:cNvPr id="6" name="Slide Number Placeholder 5"/>
          <p:cNvSpPr>
            <a:spLocks noGrp="1"/>
          </p:cNvSpPr>
          <p:nvPr>
            <p:ph type="sldNum" sz="quarter" idx="12"/>
          </p:nvPr>
        </p:nvSpPr>
        <p:spPr>
          <a:xfrm>
            <a:off x="4230000" y="6475413"/>
            <a:ext cx="536400" cy="184666"/>
          </a:xfrm>
        </p:spPr>
        <p:txBody>
          <a:bodyPr/>
          <a:lstStyle/>
          <a:p>
            <a:r>
              <a:rPr lang="en-US" dirty="0" smtClean="0"/>
              <a:t>Slide </a:t>
            </a:r>
            <a:fld id="{803C92C4-4962-45F3-A3C6-DBA3BD949A24}" type="slidenum">
              <a:rPr lang="en-US" smtClean="0"/>
              <a:pPr/>
              <a:t>36</a:t>
            </a:fld>
            <a:endParaRPr lang="en-US" dirty="0"/>
          </a:p>
        </p:txBody>
      </p:sp>
    </p:spTree>
    <p:extLst>
      <p:ext uri="{BB962C8B-B14F-4D97-AF65-F5344CB8AC3E}">
        <p14:creationId xmlns:p14="http://schemas.microsoft.com/office/powerpoint/2010/main" val="28787935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defTabSz="228600">
              <a:buFontTx/>
              <a:buNone/>
            </a:pPr>
            <a:r>
              <a:rPr lang="en-US" sz="1400" dirty="0" smtClean="0"/>
              <a:t>[12] </a:t>
            </a:r>
            <a:r>
              <a:rPr lang="en-US" sz="1400" dirty="0"/>
              <a:t>	L. Correia, Ed., </a:t>
            </a:r>
            <a:r>
              <a:rPr lang="en-US" sz="1400" i="1" dirty="0"/>
              <a:t>Wireless Flexible Personalised Communications</a:t>
            </a:r>
            <a:r>
              <a:rPr lang="en-US" sz="1400" dirty="0"/>
              <a:t>. Chichester: Wiley, 2001</a:t>
            </a:r>
            <a:r>
              <a:rPr lang="en-US" sz="1400" dirty="0" smtClean="0"/>
              <a:t>.</a:t>
            </a:r>
          </a:p>
          <a:p>
            <a:pPr marL="0" indent="0" defTabSz="228600">
              <a:buFontTx/>
              <a:buNone/>
            </a:pPr>
            <a:r>
              <a:rPr lang="en-US" sz="1400" dirty="0"/>
              <a:t>[</a:t>
            </a:r>
            <a:r>
              <a:rPr lang="en-US" sz="1400" dirty="0" smtClean="0"/>
              <a:t>13] 	A</a:t>
            </a:r>
            <a:r>
              <a:rPr lang="en-US" sz="1400" dirty="0"/>
              <a:t>. Molisch, H. Asplund, R. Heddergott, M. Steinbauer, and T. Zwick, “The COST 259  </a:t>
            </a:r>
            <a:r>
              <a:rPr lang="en-US" sz="1400" dirty="0" smtClean="0"/>
              <a:t>directional 			channel </a:t>
            </a:r>
            <a:r>
              <a:rPr lang="en-US" sz="1400" dirty="0"/>
              <a:t>model—part I: Overview </a:t>
            </a:r>
            <a:r>
              <a:rPr lang="en-US" sz="1400" dirty="0" smtClean="0"/>
              <a:t>and methodology</a:t>
            </a:r>
            <a:r>
              <a:rPr lang="en-US" sz="1400" dirty="0"/>
              <a:t>,” </a:t>
            </a:r>
            <a:r>
              <a:rPr lang="en-US" sz="1400" i="1" dirty="0"/>
              <a:t>IEEE Trans. Wireless </a:t>
            </a:r>
            <a:r>
              <a:rPr lang="en-US" sz="1400" i="1" dirty="0" smtClean="0"/>
              <a:t> Commun</a:t>
            </a:r>
            <a:r>
              <a:rPr lang="en-US" sz="1400" i="1" dirty="0"/>
              <a:t>.</a:t>
            </a:r>
            <a:r>
              <a:rPr lang="en-US" sz="1400" dirty="0"/>
              <a:t>, vol. 5, pp. </a:t>
            </a:r>
            <a:r>
              <a:rPr lang="en-US" sz="1400" dirty="0" smtClean="0"/>
              <a:t>			3421–3433</a:t>
            </a:r>
            <a:r>
              <a:rPr lang="en-US" sz="1400" dirty="0"/>
              <a:t>, Dec. 2006.</a:t>
            </a:r>
          </a:p>
          <a:p>
            <a:pPr marL="0" indent="0" defTabSz="228600">
              <a:buFontTx/>
              <a:buNone/>
            </a:pPr>
            <a:r>
              <a:rPr lang="en-US" sz="1400" dirty="0"/>
              <a:t>[</a:t>
            </a:r>
            <a:r>
              <a:rPr lang="en-US" sz="1400" dirty="0" smtClean="0"/>
              <a:t>14] 	H</a:t>
            </a:r>
            <a:r>
              <a:rPr lang="en-US" sz="1400" dirty="0"/>
              <a:t>. Asplund, A. Glazunov, A. Molisch, K. Pedersen, and M. Steinbauer, “The COST 259 </a:t>
            </a:r>
            <a:r>
              <a:rPr lang="en-US" sz="1400" dirty="0" smtClean="0"/>
              <a:t>directional 			channel </a:t>
            </a:r>
            <a:r>
              <a:rPr lang="en-US" sz="1400" dirty="0"/>
              <a:t>model—part II: macrocells</a:t>
            </a:r>
            <a:r>
              <a:rPr lang="en-US" sz="1400" dirty="0" smtClean="0"/>
              <a:t>,” </a:t>
            </a:r>
            <a:r>
              <a:rPr lang="en-US" sz="1400" i="1" dirty="0" smtClean="0"/>
              <a:t>IEEE </a:t>
            </a:r>
            <a:r>
              <a:rPr lang="en-US" sz="1400" i="1" dirty="0"/>
              <a:t>Trans. Wireless Commun.</a:t>
            </a:r>
            <a:r>
              <a:rPr lang="en-US" sz="1400" dirty="0"/>
              <a:t>, vol. 5, pp. </a:t>
            </a:r>
            <a:r>
              <a:rPr lang="en-US" sz="1400" dirty="0" smtClean="0"/>
              <a:t>	3434–3450</a:t>
            </a:r>
            <a:r>
              <a:rPr lang="en-US" sz="1400" dirty="0"/>
              <a:t>, Dec. </a:t>
            </a:r>
            <a:r>
              <a:rPr lang="en-US" sz="1400" dirty="0" smtClean="0"/>
              <a:t>			2006.</a:t>
            </a:r>
          </a:p>
          <a:p>
            <a:pPr marL="0" indent="0" defTabSz="228600">
              <a:buFontTx/>
              <a:buNone/>
            </a:pPr>
            <a:r>
              <a:rPr lang="en-US" sz="1400" dirty="0"/>
              <a:t>[</a:t>
            </a:r>
            <a:r>
              <a:rPr lang="en-US" sz="1400" dirty="0" smtClean="0"/>
              <a:t>15] 	S</a:t>
            </a:r>
            <a:r>
              <a:rPr lang="en-US" sz="1400" dirty="0"/>
              <a:t>. Dey, “802.15.4k LECIM channel characteristics,” </a:t>
            </a:r>
            <a:r>
              <a:rPr lang="en-US" sz="1400" i="1" dirty="0"/>
              <a:t>IEEE 15-11-0465-00-004k</a:t>
            </a:r>
            <a:r>
              <a:rPr lang="en-US" sz="1400" dirty="0"/>
              <a:t>, Jul. 2011.</a:t>
            </a:r>
          </a:p>
          <a:p>
            <a:pPr marL="0" indent="0" defTabSz="228600">
              <a:buFontTx/>
              <a:buNone/>
            </a:pPr>
            <a:r>
              <a:rPr lang="en-US" sz="1400" dirty="0"/>
              <a:t>[</a:t>
            </a:r>
            <a:r>
              <a:rPr lang="en-US" sz="1400" dirty="0" smtClean="0"/>
              <a:t>16] 	——, </a:t>
            </a:r>
            <a:r>
              <a:rPr lang="en-US" sz="1400" dirty="0"/>
              <a:t>“TG4k Hata channel model worksheet,” </a:t>
            </a:r>
            <a:r>
              <a:rPr lang="en-US" sz="1400" i="1" dirty="0"/>
              <a:t>IEEE 15-11-0464-00-004k</a:t>
            </a:r>
            <a:r>
              <a:rPr lang="en-US" sz="1400" dirty="0"/>
              <a:t>, Jul. 2011</a:t>
            </a:r>
          </a:p>
        </p:txBody>
      </p:sp>
      <p:sp>
        <p:nvSpPr>
          <p:cNvPr id="2" name="Title 1"/>
          <p:cNvSpPr>
            <a:spLocks noGrp="1"/>
          </p:cNvSpPr>
          <p:nvPr>
            <p:ph type="title"/>
          </p:nvPr>
        </p:nvSpPr>
        <p:spPr>
          <a:xfrm>
            <a:off x="685800" y="685800"/>
            <a:ext cx="7772400" cy="1066800"/>
          </a:xfrm>
        </p:spPr>
        <p:txBody>
          <a:bodyPr/>
          <a:lstStyle/>
          <a:p>
            <a:r>
              <a:rPr lang="en-US" dirty="0" smtClean="0"/>
              <a:t>References (2)</a:t>
            </a:r>
            <a:endParaRPr lang="en-US" dirty="0"/>
          </a:p>
        </p:txBody>
      </p:sp>
      <p:sp>
        <p:nvSpPr>
          <p:cNvPr id="4" name="Date Placeholder 3"/>
          <p:cNvSpPr>
            <a:spLocks noGrp="1"/>
          </p:cNvSpPr>
          <p:nvPr>
            <p:ph type="dt" sz="half" idx="10"/>
          </p:nvPr>
        </p:nvSpPr>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dirty="0" smtClean="0"/>
              <a:t>Lawrence Materum, Hirokazu Sawada, and Shuzo Kato, RIEC</a:t>
            </a:r>
            <a:endParaRPr lang="en-US" dirty="0"/>
          </a:p>
        </p:txBody>
      </p:sp>
      <p:sp>
        <p:nvSpPr>
          <p:cNvPr id="6" name="Slide Number Placeholder 5"/>
          <p:cNvSpPr>
            <a:spLocks noGrp="1"/>
          </p:cNvSpPr>
          <p:nvPr>
            <p:ph type="sldNum" sz="quarter" idx="12"/>
          </p:nvPr>
        </p:nvSpPr>
        <p:spPr>
          <a:xfrm>
            <a:off x="4230000" y="6475413"/>
            <a:ext cx="536400" cy="184666"/>
          </a:xfrm>
        </p:spPr>
        <p:txBody>
          <a:bodyPr/>
          <a:lstStyle/>
          <a:p>
            <a:r>
              <a:rPr lang="en-US" dirty="0" smtClean="0"/>
              <a:t>Slide </a:t>
            </a:r>
            <a:fld id="{803C92C4-4962-45F3-A3C6-DBA3BD949A24}" type="slidenum">
              <a:rPr lang="en-US" smtClean="0"/>
              <a:pPr/>
              <a:t>37</a:t>
            </a:fld>
            <a:endParaRPr lang="en-US" dirty="0"/>
          </a:p>
        </p:txBody>
      </p:sp>
    </p:spTree>
    <p:extLst>
      <p:ext uri="{BB962C8B-B14F-4D97-AF65-F5344CB8AC3E}">
        <p14:creationId xmlns:p14="http://schemas.microsoft.com/office/powerpoint/2010/main" val="951045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1066800"/>
          </a:xfrm>
        </p:spPr>
        <p:txBody>
          <a:bodyPr/>
          <a:lstStyle/>
          <a:p>
            <a:r>
              <a:rPr lang="en-US" dirty="0" smtClean="0"/>
              <a:t>Contents</a:t>
            </a:r>
            <a:endParaRPr lang="en-US" dirty="0"/>
          </a:p>
        </p:txBody>
      </p:sp>
      <p:sp>
        <p:nvSpPr>
          <p:cNvPr id="6" name="Content Placeholder 5"/>
          <p:cNvSpPr>
            <a:spLocks noGrp="1"/>
          </p:cNvSpPr>
          <p:nvPr>
            <p:ph idx="1"/>
          </p:nvPr>
        </p:nvSpPr>
        <p:spPr/>
        <p:txBody>
          <a:bodyPr/>
          <a:lstStyle/>
          <a:p>
            <a:r>
              <a:rPr lang="en-US" dirty="0" smtClean="0"/>
              <a:t>Path loss and power delay profile models</a:t>
            </a:r>
          </a:p>
          <a:p>
            <a:pPr marL="971550" lvl="1" indent="-514350">
              <a:buFont typeface="+mj-lt"/>
              <a:buAutoNum type="arabicPeriod"/>
            </a:pPr>
            <a:r>
              <a:rPr lang="en-US" dirty="0" smtClean="0"/>
              <a:t>For the 900 MHz band</a:t>
            </a:r>
          </a:p>
          <a:p>
            <a:pPr marL="971550" lvl="1" indent="-514350">
              <a:buFont typeface="+mj-lt"/>
              <a:buAutoNum type="arabicPeriod"/>
            </a:pPr>
            <a:r>
              <a:rPr lang="en-US" dirty="0" smtClean="0"/>
              <a:t>For the 2.4 GHz band</a:t>
            </a:r>
          </a:p>
          <a:p>
            <a:r>
              <a:rPr lang="en-US" dirty="0" smtClean="0"/>
              <a:t>Things </a:t>
            </a:r>
            <a:r>
              <a:rPr lang="en-US" dirty="0"/>
              <a:t>to </a:t>
            </a:r>
            <a:r>
              <a:rPr lang="en-US" dirty="0" smtClean="0"/>
              <a:t>consider</a:t>
            </a:r>
          </a:p>
          <a:p>
            <a:r>
              <a:rPr lang="en-US" dirty="0" smtClean="0"/>
              <a:t>Conclusion</a:t>
            </a:r>
          </a:p>
          <a:p>
            <a:r>
              <a:rPr lang="en-US" dirty="0" smtClean="0"/>
              <a:t>References</a:t>
            </a:r>
          </a:p>
          <a:p>
            <a:endParaRPr lang="en-US" dirty="0" smtClean="0"/>
          </a:p>
          <a:p>
            <a:endParaRPr lang="en-US" dirty="0" smtClean="0"/>
          </a:p>
          <a:p>
            <a:endParaRPr lang="en-US" dirty="0"/>
          </a:p>
        </p:txBody>
      </p:sp>
      <p:sp>
        <p:nvSpPr>
          <p:cNvPr id="2" name="Date Placeholder 1"/>
          <p:cNvSpPr>
            <a:spLocks noGrp="1"/>
          </p:cNvSpPr>
          <p:nvPr>
            <p:ph type="dt" sz="half" idx="10"/>
          </p:nvPr>
        </p:nvSpPr>
        <p:spPr/>
        <p:txBody>
          <a:bodyPr/>
          <a:lstStyle/>
          <a:p>
            <a:r>
              <a:rPr lang="en-US" dirty="0" smtClean="0"/>
              <a:t>July 2011</a:t>
            </a:r>
            <a:endParaRPr lang="en-US" dirty="0"/>
          </a:p>
        </p:txBody>
      </p:sp>
      <p:sp>
        <p:nvSpPr>
          <p:cNvPr id="3" name="Footer Placeholder 2"/>
          <p:cNvSpPr>
            <a:spLocks noGrp="1"/>
          </p:cNvSpPr>
          <p:nvPr>
            <p:ph type="ftr" sz="quarter" idx="11"/>
          </p:nvPr>
        </p:nvSpPr>
        <p:spPr/>
        <p:txBody>
          <a:bodyPr/>
          <a:lstStyle/>
          <a:p>
            <a:r>
              <a:rPr lang="en-US" dirty="0" smtClean="0"/>
              <a:t>Lawrence Materum, Hirokazu Sawada, and Shuzo Kato, RIEC</a:t>
            </a:r>
            <a:endParaRPr lang="en-US" dirty="0"/>
          </a:p>
        </p:txBody>
      </p:sp>
      <p:sp>
        <p:nvSpPr>
          <p:cNvPr id="4" name="Slide Number Placeholder 3"/>
          <p:cNvSpPr>
            <a:spLocks noGrp="1"/>
          </p:cNvSpPr>
          <p:nvPr>
            <p:ph type="sldNum" sz="quarter" idx="12"/>
          </p:nvPr>
        </p:nvSpPr>
        <p:spPr>
          <a:xfrm>
            <a:off x="4229999" y="6475413"/>
            <a:ext cx="536400" cy="184666"/>
          </a:xfrm>
        </p:spPr>
        <p:txBody>
          <a:bodyPr/>
          <a:lstStyle/>
          <a:p>
            <a:r>
              <a:rPr lang="en-US" dirty="0"/>
              <a:t>Slide</a:t>
            </a:r>
            <a:r>
              <a:rPr lang="en-US" dirty="0" smtClean="0"/>
              <a:t> </a:t>
            </a:r>
            <a:fld id="{7258AB2D-A8BE-4729-B3AB-599435DF7B02}" type="slidenum">
              <a:rPr lang="en-US" smtClean="0"/>
              <a:pPr/>
              <a:t>4</a:t>
            </a:fld>
            <a:endParaRPr lang="en-US" dirty="0"/>
          </a:p>
        </p:txBody>
      </p:sp>
    </p:spTree>
    <p:extLst>
      <p:ext uri="{BB962C8B-B14F-4D97-AF65-F5344CB8AC3E}">
        <p14:creationId xmlns:p14="http://schemas.microsoft.com/office/powerpoint/2010/main" val="1621405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1.  Path </a:t>
            </a:r>
            <a:r>
              <a:rPr lang="en-US" dirty="0"/>
              <a:t>loss and power delay profile models </a:t>
            </a:r>
            <a:r>
              <a:rPr lang="en-US" dirty="0" smtClean="0"/>
              <a:t>for the </a:t>
            </a:r>
            <a:r>
              <a:rPr lang="en-US" dirty="0"/>
              <a:t>900 MHz band</a:t>
            </a:r>
          </a:p>
        </p:txBody>
      </p:sp>
      <p:sp>
        <p:nvSpPr>
          <p:cNvPr id="3" name="Date Placeholder 2"/>
          <p:cNvSpPr>
            <a:spLocks noGrp="1"/>
          </p:cNvSpPr>
          <p:nvPr>
            <p:ph type="dt" sz="half" idx="10"/>
          </p:nvPr>
        </p:nvSpPr>
        <p:spPr/>
        <p:txBody>
          <a:bodyPr/>
          <a:lstStyle/>
          <a:p>
            <a:r>
              <a:rPr lang="en-US" dirty="0" smtClean="0"/>
              <a:t>July 2011</a:t>
            </a:r>
            <a:endParaRPr lang="en-US" dirty="0"/>
          </a:p>
        </p:txBody>
      </p:sp>
      <p:sp>
        <p:nvSpPr>
          <p:cNvPr id="4" name="Footer Placeholder 3"/>
          <p:cNvSpPr>
            <a:spLocks noGrp="1"/>
          </p:cNvSpPr>
          <p:nvPr>
            <p:ph type="ftr" sz="quarter" idx="11"/>
          </p:nvPr>
        </p:nvSpPr>
        <p:spPr/>
        <p:txBody>
          <a:bodyPr/>
          <a:lstStyle/>
          <a:p>
            <a:r>
              <a:rPr lang="en-US" dirty="0" smtClean="0"/>
              <a:t>Lawrence Materum, Hirokazu Sawada, and Shuzo Kato, RIEC</a:t>
            </a:r>
            <a:endParaRPr lang="en-US" dirty="0"/>
          </a:p>
        </p:txBody>
      </p:sp>
      <p:sp>
        <p:nvSpPr>
          <p:cNvPr id="5" name="Slide Number Placeholder 4"/>
          <p:cNvSpPr>
            <a:spLocks noGrp="1"/>
          </p:cNvSpPr>
          <p:nvPr>
            <p:ph type="sldNum" sz="quarter" idx="12"/>
          </p:nvPr>
        </p:nvSpPr>
        <p:spPr/>
        <p:txBody>
          <a:bodyPr/>
          <a:lstStyle/>
          <a:p>
            <a:r>
              <a:rPr lang="en-US" dirty="0" smtClean="0"/>
              <a:t>Slide </a:t>
            </a:r>
            <a:fld id="{803C92C4-4962-45F3-A3C6-DBA3BD949A24}" type="slidenum">
              <a:rPr lang="en-US" smtClean="0"/>
              <a:pPr/>
              <a:t>5</a:t>
            </a:fld>
            <a:endParaRPr lang="en-US" dirty="0"/>
          </a:p>
        </p:txBody>
      </p:sp>
    </p:spTree>
    <p:extLst>
      <p:ext uri="{BB962C8B-B14F-4D97-AF65-F5344CB8AC3E}">
        <p14:creationId xmlns:p14="http://schemas.microsoft.com/office/powerpoint/2010/main" val="52474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772400" cy="1066800"/>
          </a:xfrm>
        </p:spPr>
        <p:txBody>
          <a:bodyPr/>
          <a:lstStyle/>
          <a:p>
            <a:r>
              <a:rPr lang="en-US" dirty="0"/>
              <a:t>Survey of </a:t>
            </a:r>
            <a:r>
              <a:rPr lang="en-US" dirty="0" smtClean="0"/>
              <a:t>applicable range of </a:t>
            </a:r>
            <a:br>
              <a:rPr lang="en-US" dirty="0" smtClean="0"/>
            </a:br>
            <a:r>
              <a:rPr lang="en-US" dirty="0" smtClean="0"/>
              <a:t>path loss </a:t>
            </a:r>
            <a:r>
              <a:rPr lang="en-US" dirty="0"/>
              <a:t>models </a:t>
            </a:r>
            <a:r>
              <a:rPr lang="en-US" dirty="0" smtClean="0"/>
              <a:t>for </a:t>
            </a:r>
            <a:r>
              <a:rPr lang="en-US" dirty="0"/>
              <a:t>the 900 MHz </a:t>
            </a:r>
            <a:r>
              <a:rPr lang="en-US" dirty="0" smtClean="0"/>
              <a:t>band</a:t>
            </a:r>
            <a:endParaRPr lang="en-US" dirty="0">
              <a:solidFill>
                <a:schemeClr val="tx1"/>
              </a:solidFill>
            </a:endParaRPr>
          </a:p>
        </p:txBody>
      </p:sp>
      <p:sp>
        <p:nvSpPr>
          <p:cNvPr id="4" name="Date Placeholder 3"/>
          <p:cNvSpPr>
            <a:spLocks noGrp="1"/>
          </p:cNvSpPr>
          <p:nvPr>
            <p:ph type="dt" sz="half" idx="10"/>
          </p:nvPr>
        </p:nvSpPr>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dirty="0" smtClean="0"/>
              <a:t>Lawrence Materum, Hirokazu Sawada, and Shuzo Kato, RIEC</a:t>
            </a:r>
            <a:endParaRPr lang="en-US" dirty="0"/>
          </a:p>
        </p:txBody>
      </p:sp>
      <p:sp>
        <p:nvSpPr>
          <p:cNvPr id="6" name="Slide Number Placeholder 5"/>
          <p:cNvSpPr>
            <a:spLocks noGrp="1"/>
          </p:cNvSpPr>
          <p:nvPr>
            <p:ph type="sldNum" sz="quarter" idx="12"/>
          </p:nvPr>
        </p:nvSpPr>
        <p:spPr>
          <a:xfrm>
            <a:off x="4230000" y="6475413"/>
            <a:ext cx="536400" cy="184666"/>
          </a:xfrm>
        </p:spPr>
        <p:txBody>
          <a:bodyPr/>
          <a:lstStyle/>
          <a:p>
            <a:r>
              <a:rPr lang="en-US" dirty="0" smtClean="0"/>
              <a:t>Slide </a:t>
            </a:r>
            <a:fld id="{803C92C4-4962-45F3-A3C6-DBA3BD949A24}" type="slidenum">
              <a:rPr lang="en-US" smtClean="0"/>
              <a:pPr/>
              <a:t>6</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948731538"/>
              </p:ext>
            </p:extLst>
          </p:nvPr>
        </p:nvGraphicFramePr>
        <p:xfrm>
          <a:off x="1447800" y="1524000"/>
          <a:ext cx="6337059" cy="5040000"/>
        </p:xfrm>
        <a:graphic>
          <a:graphicData uri="http://schemas.openxmlformats.org/presentationml/2006/ole">
            <mc:AlternateContent xmlns:mc="http://schemas.openxmlformats.org/markup-compatibility/2006">
              <mc:Choice xmlns:v="urn:schemas-microsoft-com:vml" Requires="v">
                <p:oleObj spid="_x0000_s2733" name="Worksheet" r:id="rId4" imgW="8143824" imgH="6477000" progId="Excel.Sheet.12">
                  <p:link updateAutomatic="1"/>
                </p:oleObj>
              </mc:Choice>
              <mc:Fallback>
                <p:oleObj name="Worksheet" r:id="rId4" imgW="8143824" imgH="6477000" progId="Excel.Sheet.12">
                  <p:link updateAutomatic="1"/>
                  <p:pic>
                    <p:nvPicPr>
                      <p:cNvPr id="0" name=""/>
                      <p:cNvPicPr/>
                      <p:nvPr/>
                    </p:nvPicPr>
                    <p:blipFill>
                      <a:blip r:embed="rId5"/>
                      <a:stretch>
                        <a:fillRect/>
                      </a:stretch>
                    </p:blipFill>
                    <p:spPr>
                      <a:xfrm>
                        <a:off x="1447800" y="1524000"/>
                        <a:ext cx="6337059" cy="5040000"/>
                      </a:xfrm>
                      <a:prstGeom prst="rect">
                        <a:avLst/>
                      </a:prstGeom>
                    </p:spPr>
                  </p:pic>
                </p:oleObj>
              </mc:Fallback>
            </mc:AlternateContent>
          </a:graphicData>
        </a:graphic>
      </p:graphicFrame>
    </p:spTree>
    <p:extLst>
      <p:ext uri="{BB962C8B-B14F-4D97-AF65-F5344CB8AC3E}">
        <p14:creationId xmlns:p14="http://schemas.microsoft.com/office/powerpoint/2010/main" val="779503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dirty="0" smtClean="0"/>
              <a:t>Okumura-Hata Path Loss Model </a:t>
            </a:r>
            <a:br>
              <a:rPr lang="en-US" dirty="0" smtClean="0"/>
            </a:br>
            <a:r>
              <a:rPr lang="en-US" dirty="0" smtClean="0"/>
              <a:t>(for the 900 </a:t>
            </a:r>
            <a:r>
              <a:rPr lang="en-US" dirty="0"/>
              <a:t>MHz </a:t>
            </a:r>
            <a:r>
              <a:rPr lang="en-US" dirty="0" smtClean="0"/>
              <a:t>band)</a:t>
            </a:r>
            <a:endParaRPr lang="en-US" dirty="0"/>
          </a:p>
        </p:txBody>
      </p:sp>
      <p:sp>
        <p:nvSpPr>
          <p:cNvPr id="3" name="Content Placeholder 2"/>
          <p:cNvSpPr>
            <a:spLocks noGrp="1"/>
          </p:cNvSpPr>
          <p:nvPr>
            <p:ph idx="1"/>
          </p:nvPr>
        </p:nvSpPr>
        <p:spPr>
          <a:xfrm>
            <a:off x="609600" y="1905000"/>
            <a:ext cx="8153400" cy="4267200"/>
          </a:xfrm>
        </p:spPr>
        <p:txBody>
          <a:bodyPr/>
          <a:lstStyle/>
          <a:p>
            <a:r>
              <a:rPr lang="en-US" dirty="0" smtClean="0"/>
              <a:t>Components/inputs:  </a:t>
            </a:r>
          </a:p>
          <a:p>
            <a:pPr lvl="1"/>
            <a:r>
              <a:rPr lang="en-US" dirty="0" smtClean="0"/>
              <a:t>Frequency, distance, antenna heights</a:t>
            </a:r>
          </a:p>
          <a:p>
            <a:pPr lvl="1"/>
            <a:r>
              <a:rPr lang="en-US" dirty="0" smtClean="0"/>
              <a:t>Correction </a:t>
            </a:r>
            <a:r>
              <a:rPr lang="en-US" dirty="0"/>
              <a:t>factor for MS antenna height:</a:t>
            </a:r>
          </a:p>
          <a:p>
            <a:pPr lvl="2"/>
            <a:r>
              <a:rPr lang="en-US" dirty="0" smtClean="0"/>
              <a:t>For </a:t>
            </a:r>
            <a:r>
              <a:rPr lang="en-US" dirty="0"/>
              <a:t>large </a:t>
            </a:r>
            <a:r>
              <a:rPr lang="en-US" dirty="0" smtClean="0"/>
              <a:t>or </a:t>
            </a:r>
            <a:r>
              <a:rPr lang="en-US" dirty="0"/>
              <a:t>medium-to-small cities</a:t>
            </a:r>
          </a:p>
          <a:p>
            <a:r>
              <a:rPr lang="en-US" dirty="0" smtClean="0"/>
              <a:t>Scenario types:	  </a:t>
            </a:r>
          </a:p>
          <a:p>
            <a:pPr lvl="1"/>
            <a:r>
              <a:rPr lang="en-US" dirty="0" smtClean="0"/>
              <a:t>Urban, suburban, open</a:t>
            </a:r>
            <a:endParaRPr lang="en-US" dirty="0"/>
          </a:p>
          <a:p>
            <a:r>
              <a:rPr lang="en-US" dirty="0" smtClean="0"/>
              <a:t>Unsuitable for hilly &amp;/or full foliage terrains</a:t>
            </a:r>
            <a:endParaRPr lang="en-US" dirty="0"/>
          </a:p>
        </p:txBody>
      </p:sp>
      <p:sp>
        <p:nvSpPr>
          <p:cNvPr id="4" name="Date Placeholder 3"/>
          <p:cNvSpPr>
            <a:spLocks noGrp="1"/>
          </p:cNvSpPr>
          <p:nvPr>
            <p:ph type="dt" sz="half" idx="10"/>
          </p:nvPr>
        </p:nvSpPr>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dirty="0" smtClean="0"/>
              <a:t>Lawrence Materum, Hirokazu Sawada, and Shuzo Kato, RIEC</a:t>
            </a:r>
            <a:endParaRPr lang="en-US" dirty="0"/>
          </a:p>
        </p:txBody>
      </p:sp>
      <p:sp>
        <p:nvSpPr>
          <p:cNvPr id="6" name="Slide Number Placeholder 5"/>
          <p:cNvSpPr>
            <a:spLocks noGrp="1"/>
          </p:cNvSpPr>
          <p:nvPr>
            <p:ph type="sldNum" sz="quarter" idx="12"/>
          </p:nvPr>
        </p:nvSpPr>
        <p:spPr>
          <a:xfrm>
            <a:off x="4230000" y="6475413"/>
            <a:ext cx="536400" cy="184666"/>
          </a:xfrm>
        </p:spPr>
        <p:txBody>
          <a:bodyPr/>
          <a:lstStyle/>
          <a:p>
            <a:r>
              <a:rPr lang="en-US" dirty="0" smtClean="0"/>
              <a:t>Slide </a:t>
            </a:r>
            <a:fld id="{803C92C4-4962-45F3-A3C6-DBA3BD949A24}" type="slidenum">
              <a:rPr lang="en-US" smtClean="0"/>
              <a:pPr/>
              <a:t>7</a:t>
            </a:fld>
            <a:endParaRPr lang="en-US" dirty="0"/>
          </a:p>
        </p:txBody>
      </p:sp>
    </p:spTree>
    <p:extLst>
      <p:ext uri="{BB962C8B-B14F-4D97-AF65-F5344CB8AC3E}">
        <p14:creationId xmlns:p14="http://schemas.microsoft.com/office/powerpoint/2010/main" val="3730169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dirty="0"/>
              <a:t>Okumura-Hata Path Loss Parameters</a:t>
            </a:r>
            <a:br>
              <a:rPr lang="en-US" dirty="0"/>
            </a:br>
            <a:r>
              <a:rPr lang="en-US" dirty="0"/>
              <a:t>(for the 900 MHz band)</a:t>
            </a:r>
          </a:p>
        </p:txBody>
      </p:sp>
      <p:pic>
        <p:nvPicPr>
          <p:cNvPr id="55" name="Picture 5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35242" y="1975721"/>
            <a:ext cx="2604135" cy="247650"/>
          </a:xfrm>
          <a:prstGeom prst="rect">
            <a:avLst/>
          </a:prstGeom>
        </p:spPr>
      </p:pic>
      <p:sp>
        <p:nvSpPr>
          <p:cNvPr id="4" name="Date Placeholder 3"/>
          <p:cNvSpPr>
            <a:spLocks noGrp="1"/>
          </p:cNvSpPr>
          <p:nvPr>
            <p:ph type="dt" sz="half" idx="10"/>
          </p:nvPr>
        </p:nvSpPr>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dirty="0" smtClean="0"/>
              <a:t>Lawrence Materum, Hirokazu Sawada, and Shuzo Kato, RIEC</a:t>
            </a:r>
            <a:endParaRPr lang="en-US" dirty="0"/>
          </a:p>
        </p:txBody>
      </p:sp>
      <p:sp>
        <p:nvSpPr>
          <p:cNvPr id="6" name="Slide Number Placeholder 5"/>
          <p:cNvSpPr>
            <a:spLocks noGrp="1"/>
          </p:cNvSpPr>
          <p:nvPr>
            <p:ph type="sldNum" sz="quarter" idx="12"/>
          </p:nvPr>
        </p:nvSpPr>
        <p:spPr/>
        <p:txBody>
          <a:bodyPr/>
          <a:lstStyle/>
          <a:p>
            <a:r>
              <a:rPr lang="en-US" dirty="0" smtClean="0"/>
              <a:t>Slide </a:t>
            </a:r>
            <a:fld id="{803C92C4-4962-45F3-A3C6-DBA3BD949A24}" type="slidenum">
              <a:rPr lang="en-US" smtClean="0"/>
              <a:pPr/>
              <a:t>8</a:t>
            </a:fld>
            <a:endParaRPr lang="en-US" dirty="0"/>
          </a:p>
        </p:txBody>
      </p:sp>
      <p:pic>
        <p:nvPicPr>
          <p:cNvPr id="11" name="Picture 10"/>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824107" y="2462774"/>
            <a:ext cx="4684490" cy="479298"/>
          </a:xfrm>
          <a:prstGeom prst="rect">
            <a:avLst/>
          </a:prstGeom>
        </p:spPr>
      </p:pic>
      <p:pic>
        <p:nvPicPr>
          <p:cNvPr id="8" name="Picture 7"/>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371600" y="3048000"/>
            <a:ext cx="6698837" cy="2645855"/>
          </a:xfrm>
          <a:prstGeom prst="rect">
            <a:avLst/>
          </a:prstGeom>
        </p:spPr>
      </p:pic>
      <p:pic>
        <p:nvPicPr>
          <p:cNvPr id="17" name="Picture 16"/>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832070" y="5839027"/>
            <a:ext cx="4120991" cy="191072"/>
          </a:xfrm>
          <a:prstGeom prst="rect">
            <a:avLst/>
          </a:prstGeom>
        </p:spPr>
      </p:pic>
      <p:pic>
        <p:nvPicPr>
          <p:cNvPr id="16" name="Picture 15"/>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832070" y="6171519"/>
            <a:ext cx="6470523" cy="191072"/>
          </a:xfrm>
          <a:prstGeom prst="rect">
            <a:avLst/>
          </a:prstGeom>
        </p:spPr>
      </p:pic>
    </p:spTree>
    <p:extLst>
      <p:ext uri="{BB962C8B-B14F-4D97-AF65-F5344CB8AC3E}">
        <p14:creationId xmlns:p14="http://schemas.microsoft.com/office/powerpoint/2010/main" val="2672465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July 2011</a:t>
            </a:r>
            <a:endParaRPr lang="en-US" dirty="0"/>
          </a:p>
        </p:txBody>
      </p:sp>
      <p:sp>
        <p:nvSpPr>
          <p:cNvPr id="4" name="Footer Placeholder 3"/>
          <p:cNvSpPr>
            <a:spLocks noGrp="1"/>
          </p:cNvSpPr>
          <p:nvPr>
            <p:ph type="ftr" sz="quarter" idx="11"/>
          </p:nvPr>
        </p:nvSpPr>
        <p:spPr/>
        <p:txBody>
          <a:bodyPr/>
          <a:lstStyle/>
          <a:p>
            <a:r>
              <a:rPr lang="en-US" dirty="0" smtClean="0"/>
              <a:t>Lawrence Materum, Hirokazu Sawada, and Shuzo Kato, RIEC</a:t>
            </a:r>
            <a:endParaRPr lang="en-US" dirty="0"/>
          </a:p>
        </p:txBody>
      </p:sp>
      <p:sp>
        <p:nvSpPr>
          <p:cNvPr id="5" name="Slide Number Placeholder 4"/>
          <p:cNvSpPr>
            <a:spLocks noGrp="1"/>
          </p:cNvSpPr>
          <p:nvPr>
            <p:ph type="sldNum" sz="quarter" idx="12"/>
          </p:nvPr>
        </p:nvSpPr>
        <p:spPr/>
        <p:txBody>
          <a:bodyPr/>
          <a:lstStyle/>
          <a:p>
            <a:r>
              <a:rPr lang="en-US" dirty="0" smtClean="0"/>
              <a:t>Slide </a:t>
            </a:r>
            <a:fld id="{803C92C4-4962-45F3-A3C6-DBA3BD949A24}" type="slidenum">
              <a:rPr lang="en-US" smtClean="0"/>
              <a:pPr/>
              <a:t>9</a:t>
            </a:fld>
            <a:endParaRPr lang="en-US" dirty="0"/>
          </a:p>
        </p:txBody>
      </p:sp>
      <p:pic>
        <p:nvPicPr>
          <p:cNvPr id="7" name="Picture 6"/>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084997" y="762000"/>
            <a:ext cx="6746421" cy="5638800"/>
          </a:xfrm>
          <a:prstGeom prst="rect">
            <a:avLst/>
          </a:prstGeom>
        </p:spPr>
      </p:pic>
    </p:spTree>
    <p:extLst>
      <p:ext uri="{BB962C8B-B14F-4D97-AF65-F5344CB8AC3E}">
        <p14:creationId xmlns:p14="http://schemas.microsoft.com/office/powerpoint/2010/main" val="25965359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mbright}&#10;\pagestyle{empty}&#10;\begin{document}&#10;&#10;$&#10;L  =  A + B \log_{10} \left( d \right) - C &#1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mbright}&#10;\pagestyle{empty}&#10;\begin{document}&#10;&#10;$&#10;S \left(\nu \right) = &#10;\begin{cases}&#10;1 - 1.72 \left( \nu / \nu_\mathrm{max} \right)^2 &#10;  + 0.785 \left( \nu / \nu_\mathrm{max}  \right)^4, &#10;&#10;&amp; \left \vert \nu / \nu_\mathrm{max} \right \vert  \le 1    \\&#10;&#10;0,  &#10;&#10;&amp; \left \vert \nu / \nu_\mathrm{max}  \right \vert  &gt; 1    \\&#10;\end{cases}&#10;$&#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mbright}&#10;\pagestyle{empty}&#10;\begin{document}&#10;&#10;$&#10;\displaystyle&#10;y\left( t \right) = \int \int x \left( t - \tau \right) S \left(\nu,  \tau \right) \exp \left(\mathrm{j} 2 \pi \nu t \right) d\nu d\tau&#10;$&#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mbright}&#10;\pagestyle{empty}&#10;\begin{document}&#10;&#10;$&#10;\nu_\mathrm{max}&#10;$&#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mbright}&#10;\pagestyle{empty}&#10;\begin{document}&#10;&#10;$&#10;L  =  A + B \log_{10} \left( d \right) - C &#10;$&#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mbright}&#10;\pagestyle{empty}&#10;\begin{document}&#10;&#10;$&#10;\begin{array}{l}&#10;A  =  46.3 + 33.9 \log_{10} \left( f_\mathrm{c} \right) - &#10;             13.82 \log_{10} \left( h_\mathrm{b} \right) - D \\                           &#10;\vspace{-2ex}\\&#10;B  =  \text{same as that of Okumura-Hata PL model} \\&#10;\vspace{-2ex}\\&#10;C = &#10;\begin{cases}&#10;0,  &amp; \text{mid-urban and suburban with mid-foliage}\\&#10;-3, &amp;  \text{large urban}&#10;\end{cases}\\&#10;\vspace{-2ex}\\&#10;D = \text{same as that of urban (mid/small) of Okumura-Hata  PL model} \\&#10;\vspace{-2ex}\\&#10;d \text{ km T-R distance} \\&#10;\vspace{-2ex}\\&#10;f_\mathrm{c} \text{ MHz carrier frequency} \\&#10;\vspace{-2ex}\\&#10;h_\mathrm{b} \text{ m BS antenna height}&#10;\end{array}&#10;$&#10;&#10; &#10;&#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mbright}&#10;\pagestyle{empty}&#10;\begin{document}&#10;&#10;$&#10;L  =  A + 10 \gamma \log_{10} \left( d/d_0 \right) + s; \quad d \geq d_0; \quad h_\mathrm{m} \sim 2 \text{ m}  \\&#10;$&#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mbright}&#10;\pagestyle{empty}&#10;\begin{document}&#10;&#10;$&#10;\begin{array}{l}&#10;A = 20 \log_{10} \left( 4 \pi d_0 / \lambda_\mathrm{c} \right) \\&#10;&#10;\gamma = a - b h_{\mathrm{b}} + c/h_{\mathrm{b}} + x\sigma_\gamma; \quad x \sim \mathcal N \left(0, 1\right) \\&#10;&#10;s = y \sigma;  \quad y \sim \mathcal N \left(0, 1\right)\\&#10;&#10;\sigma = \mu_\sigma + z \sigma_\sigma;  \quad z \sim \mathcal N \left(0, 1\right)\\&#10;&#10;d \text{ m T-R distance} \\&#10;&#10;d_0 \text{ m reference distance}; d_0 = 100 \text{ m} \\&#10;&#10;\lambda_\mathrm{c} \text{ m carrier wavelength} \\&#10;&#10;h_\mathrm{b} \text{ m BS antenna height}&#10;\end{array}&#10;$&#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mbright}&#10;\pagestyle{empty}&#10;\begin{document}&#10;&#10;\begin{tabular*}{0.75\textwidth}{l|c|c|c|c|c|c}&#10;\hline&#10;Terrain         &amp; $a$ &amp; $b$    &amp; $c$  &amp; $\sigma_\gamma$ &amp; $\mu_\sigma$ &amp; $\sigma_\sigma$\\&#10;\hline  &#10;A: Hilly          &amp; 4.6 &amp; 0.0075 &amp; 12.6 &amp; 0.57            &amp; 10.6         &amp; 2.3\\&#10;B: Mid-hilly/flat &amp; 4.0 &amp; 0.0065 &amp; 17.1 &amp; 0.75            &amp;  9.6         &amp; 3.0\\&#10;C: Flat           &amp; 3.6 &amp; 0.0050 &amp; 20.0 &amp; 0.59            &amp;  8.2         &amp; 1.6\\&#10;\hline&#10;\end{tabular*}&#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mbright}&#10;\pagestyle{empty}&#10;\begin{document}&#10;&#10;$&#10;L_\mathrm{modified}  =  L + \Delta_\mathrm{f} + \Delta_\mathrm{h_m} \\&#10;$&#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mbright}&#10;\pagestyle{empty}&#10;\begin{document}&#10;&#10;$&#10;\begin{array}{l}&#10;\Delta_\mathrm{f} = 6 \log_{10} \left( f_\mathrm{c} / 2000 \right) \\&#10;&#10;\vspace{-1.5ex}\\&#10;&#10;\Delta_\mathrm{h_m} = &#10;\begin{cases}&#10;-10.8 \log_{10} \left( h_\mathrm{m} / 2 \right), &amp; \text{terrain A or B}  \\&#10;-20   \log_{10} \left( h_\mathrm{m} / 2 \right), &amp; \text{terrain C}  \\&#10;\end{cases} \\&#10;&#10;\vspace{-1.5ex}\\&#10;&#10;f_\mathrm{c} \text{ MHz carrier frequency} \\&#10;&#10;\vspace{-1.5ex}\\&#10;&#10;h_\mathrm{m} \text{ m MS antenna height}&#10;\end{array}&#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mbright}&#10;\pagestyle{empty}&#10;\begin{document}&#10;&#10;$&#10;\begin{array}{l}&#10;A  =  69.55 + 26.16 \log_{10} \left( f_\mathrm{c} \right) - &#10;             13.82 \log_{10} \left( h_\mathrm{b} \right) - D \\                           &#10;&#10;B  =  44.9 - 6.55 \log_{10} \left( h_\mathrm{b} \right) \\&#10;\end{array}&#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mbright}&#10;\pagestyle{empty}&#10;\begin{document}&#10;&#10;$&#10;\text{Urban (mid/small): } &#10;\begin{cases}&#10;C = 0 \\&#10;  &#10;D = \left[ 1.1  \log_{10} \left( f_\mathrm{c} \right) - 0.7 \right] h_\mathrm{m} - &#10;           1.56 \log_{10} \left( f_\mathrm{c} \right) + 0.8 \\ &#10;\end{cases}&#10;$&#10;&#10;&#10;$&#10;\text{Urban (large): } &#10;\begin{cases}&#10;C = 0 \\&#10;  &#10;D = 3.2 \log_{10}^2 \left( 11.75 h_\mathrm{m} \right) - 4.97 \\ &#10;\end{cases}&#10;$&#10;&#10;&#10;$&#10;\text{Suburban: } &#10;\begin{cases}&#10;C = 2 \log_{10}^2 \left( f_\mathrm{c} / 28 \right) + 5.4 \\&#10;  &#10;D = \text{same as that of urban (mid/small)}  \\ &#10;\end{cases}&#10;$&#10;&#10;&#10;$&#10;\text{Rural (open): } &#10;\begin{cases}&#10;C = 4.78 \log_{10}^2 \left( f_\mathrm{c} \right) - &#10;    18.33 \log_{10}  \left( f_\mathrm{c} \right) + 40.94 \\&#10;  &#10;D = \text{same as that of urban (mid/small): } &#10;      &#10;\end{cases}&#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mbright}&#10;\pagestyle{empty}&#10;\begin{document}&#10;&#10;&#10;$d$ km T-R distance; $f_\mathrm{c}$ MHz carrier frequency&#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mbright}&#10;\pagestyle{empty}&#10;\begin{document}&#10;&#10;$h_\mathrm{b}$ m base station antenna height;&#10;$h_\mathrm{m}$ m mobile station antenna height&#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mbright}&#10;\pagestyle{empty}&#10;\begin{document}&#10;&#10;$&#10;P_h \left( \tau \right) = &#10;\begin{cases}&#10; \exp \left(-9.2 \tau \right), &#10; &amp; 0 &lt; \tau &lt; 0.7 \mu \mathrm{s} \\&#10; &#10; 0, &#10; &amp; \text{elsewhere }&#10;\end{cases}&#10;$&#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mbright}&#10;\pagestyle{empty}&#10;\begin{document}&#10;&#10;$&#10;P_h \left( \tau \right) = &#10;\begin{cases}&#10; \exp \left(-\tau \right),&#10; &amp; 0 &lt; \tau &lt; 7 \mu \mathrm{s} \\&#10; &#10; 0, &#10; &amp; \text{elsewhere }&#10;\end{cases}&#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mbright}&#10;\pagestyle{empty}&#10;\begin{document}&#10;&#10;$&#10;P_h \left( \tau \right) = &#10;\begin{cases}&#10; \exp \left(-\tau \right), &#10; &amp; 0 &lt; \tau &lt; 5 \mu \mathrm{s} \\&#10; &#10; 0.5 \exp \left(5 -\tau \right),&#10; &amp; 5 &lt; \tau &lt; 10 \mu \mathrm{s} \\&#10;&#10; 0, &#10; &amp; \text{elsewhere }&#10;\end{cases}&#10;$&#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mbright}&#10;\pagestyle{empty}&#10;\begin{document}&#10;&#10;$&#10;P_h \left( \tau \right) = &#10;\begin{cases}&#10; \exp \left(-3.5 \tau \right), &#10; &amp; 0 &lt; \tau &lt; 2 \mu \mathrm{s} \\&#10; &#10; 0.1 \exp \left(15 - \tau \right),&#10; &amp; 15 &lt; \tau &lt; 20 \mu \mathrm{s} \\&#10;&#10; 0, &#10; &amp; \text{elsewhere }&#10;\end{cases}&#10;$&#10;&#10;\end{document}"/>
  <p:tag name="IGUANATEXSIZE" val="20"/>
</p:tagLst>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0</TotalTime>
  <Words>1711</Words>
  <Application>Microsoft Office PowerPoint</Application>
  <PresentationFormat>On-screen Show (4:3)</PresentationFormat>
  <Paragraphs>353</Paragraphs>
  <Slides>37</Slides>
  <Notes>5</Notes>
  <HiddenSlides>0</HiddenSlides>
  <MMClips>0</MMClips>
  <ScaleCrop>false</ScaleCrop>
  <HeadingPairs>
    <vt:vector size="6" baseType="variant">
      <vt:variant>
        <vt:lpstr>Theme</vt:lpstr>
      </vt:variant>
      <vt:variant>
        <vt:i4>1</vt:i4>
      </vt:variant>
      <vt:variant>
        <vt:lpstr>Links</vt:lpstr>
      </vt:variant>
      <vt:variant>
        <vt:i4>4</vt:i4>
      </vt:variant>
      <vt:variant>
        <vt:lpstr>Slide Titles</vt:lpstr>
      </vt:variant>
      <vt:variant>
        <vt:i4>37</vt:i4>
      </vt:variant>
    </vt:vector>
  </HeadingPairs>
  <TitlesOfParts>
    <vt:vector size="42" baseType="lpstr">
      <vt:lpstr>IEEE-P802_15</vt:lpstr>
      <vt:lpstr>C:\Users\usr\Documents\mic_project\802.15.4k\20110702_meeting_on_802.15tg4k_ch_model_proposal.xlsx!20110712!R56C3:R86C8</vt:lpstr>
      <vt:lpstr>C:\Users\usr\Documents\mic_project\802.15.4k\20110702_meeting_on_802.15tg4k_ch_model_proposal.xlsx!20110712!R2C3:R23C6</vt:lpstr>
      <vt:lpstr>C:\Users\usr\Documents\mic_project\802.15.4k\20110702_meeting_on_802.15tg4k_ch_model_proposal.xlsx!20110712!R89C3:R122C8</vt:lpstr>
      <vt:lpstr>C:\Users\usr\Documents\mic_project\802.15.4k\20110702_meeting_on_802.15tg4k_ch_model_proposal.xlsx!20110712!R26C3:R53C6</vt:lpstr>
      <vt:lpstr>PowerPoint Presentation</vt:lpstr>
      <vt:lpstr>Summary (1)</vt:lpstr>
      <vt:lpstr>Summary (2)</vt:lpstr>
      <vt:lpstr>Contents</vt:lpstr>
      <vt:lpstr>1.  Path loss and power delay profile models for the 900 MHz band</vt:lpstr>
      <vt:lpstr>Survey of applicable range of  path loss models for the 900 MHz band</vt:lpstr>
      <vt:lpstr>Okumura-Hata Path Loss Model  (for the 900 MHz band)</vt:lpstr>
      <vt:lpstr>Okumura-Hata Path Loss Parameters (for the 900 MHz band)</vt:lpstr>
      <vt:lpstr>PowerPoint Presentation</vt:lpstr>
      <vt:lpstr>Survey of applicable range of power  delay profile models for the 900 MHz band</vt:lpstr>
      <vt:lpstr>COST 207 GSM typical continuous  power delay profile (PDP) models</vt:lpstr>
      <vt:lpstr>COST 207 PDP Model with Doppler spectrum for fixed wireless links</vt:lpstr>
      <vt:lpstr>COST 207 typical case PDP  for rural (non-hilly) area [10]</vt:lpstr>
      <vt:lpstr>PowerPoint Presentation</vt:lpstr>
      <vt:lpstr>2.  Path loss and power delay profile models for the 2.4 GHz band</vt:lpstr>
      <vt:lpstr>Survey of applicable range of  path loss models for the 2.4 GHz band</vt:lpstr>
      <vt:lpstr>Adoptable path loss models  for the 2.4 GHz band</vt:lpstr>
      <vt:lpstr>COST 231-Hata Path Loss Model (for the 2.4 GHz band, 30-200 m BS antenna height) </vt:lpstr>
      <vt:lpstr>COST 231-Hata (for the 2.4 GHz band)  Path Loss Model Parameters</vt:lpstr>
      <vt:lpstr>Erceg Path Loss Model (for the 2.4 GHz band, 10-80 m BS antenna height)</vt:lpstr>
      <vt:lpstr>Erceg (for the 2.4 GHz band)  Path Loss Model Parameters</vt:lpstr>
      <vt:lpstr>Path Loss Correction [7] for between  2 to 10 m MS antenna height of the Erceg Path Loss Model </vt:lpstr>
      <vt:lpstr>COST 231-Hata Suburban Model is close to the Erceg Terrain A Model (hb = 30 m) </vt:lpstr>
      <vt:lpstr>hb = 80 m</vt:lpstr>
      <vt:lpstr>Survey of applicable range of power delay profile models for the 2.4 GHz band</vt:lpstr>
      <vt:lpstr>ITU-R IMT-Advanced  Power Delay Profile Models</vt:lpstr>
      <vt:lpstr>Things to consider</vt:lpstr>
      <vt:lpstr>Lacking Power Delay Profile Models: underground endpoint  and longer transmission range for TG4K scenarios</vt:lpstr>
      <vt:lpstr>1. Channel modeling for  underground endpoints</vt:lpstr>
      <vt:lpstr>2. Extending the existing PDP models to longer transmission range</vt:lpstr>
      <vt:lpstr>Delay spread simulation (1)</vt:lpstr>
      <vt:lpstr>Delay spread simulation (2)</vt:lpstr>
      <vt:lpstr>A comparison with the channel model proposal [15, 16]</vt:lpstr>
      <vt:lpstr>Conclusion (1)</vt:lpstr>
      <vt:lpstr>Conclusion (2)</vt:lpstr>
      <vt:lpstr>References (1)</vt:lpstr>
      <vt:lpstr>References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2011-07-19T03:07:41Z</dcterms:created>
  <dcterms:modified xsi:type="dcterms:W3CDTF">2011-07-19T03:08:25Z</dcterms:modified>
</cp:coreProperties>
</file>