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59" r:id="rId2"/>
    <p:sldId id="312" r:id="rId3"/>
    <p:sldId id="327" r:id="rId4"/>
    <p:sldId id="328" r:id="rId5"/>
    <p:sldId id="329" r:id="rId6"/>
    <p:sldId id="340" r:id="rId7"/>
    <p:sldId id="345" r:id="rId8"/>
    <p:sldId id="344" r:id="rId9"/>
    <p:sldId id="343" r:id="rId10"/>
    <p:sldId id="339" r:id="rId11"/>
    <p:sldId id="338" r:id="rId12"/>
    <p:sldId id="342" r:id="rId13"/>
    <p:sldId id="350" r:id="rId14"/>
    <p:sldId id="352" r:id="rId15"/>
    <p:sldId id="346" r:id="rId16"/>
    <p:sldId id="351" r:id="rId17"/>
    <p:sldId id="347" r:id="rId18"/>
    <p:sldId id="348" r:id="rId19"/>
    <p:sldId id="349" r:id="rId20"/>
    <p:sldId id="355" r:id="rId21"/>
    <p:sldId id="356" r:id="rId22"/>
    <p:sldId id="358" r:id="rId23"/>
    <p:sldId id="367" r:id="rId24"/>
    <p:sldId id="360" r:id="rId25"/>
    <p:sldId id="363" r:id="rId26"/>
    <p:sldId id="369" r:id="rId27"/>
    <p:sldId id="366" r:id="rId28"/>
    <p:sldId id="368" r:id="rId29"/>
    <p:sldId id="359" r:id="rId30"/>
  </p:sldIdLst>
  <p:sldSz cx="9144000" cy="6858000" type="screen4x3"/>
  <p:notesSz cx="6797675" cy="99282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33"/>
    <a:srgbClr val="CC0000"/>
    <a:srgbClr val="FFFF66"/>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660"/>
  </p:normalViewPr>
  <p:slideViewPr>
    <p:cSldViewPr>
      <p:cViewPr varScale="1">
        <p:scale>
          <a:sx n="65" d="100"/>
          <a:sy n="65" d="100"/>
        </p:scale>
        <p:origin x="-166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805" y="-13820"/>
            <a:ext cx="2639949"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118" eaLnBrk="0" hangingPunct="0">
              <a:defRPr sz="1400" b="1"/>
            </a:lvl1pPr>
          </a:lstStyle>
          <a:p>
            <a:r>
              <a:rPr lang="en-US"/>
              <a:t>September 2009doc.: IEEE 802.15-09-0117-00-0007</a:t>
            </a:r>
          </a:p>
        </p:txBody>
      </p:sp>
      <p:sp>
        <p:nvSpPr>
          <p:cNvPr id="3075" name="Rectangle 3"/>
          <p:cNvSpPr>
            <a:spLocks noGrp="1" noChangeArrowheads="1"/>
          </p:cNvSpPr>
          <p:nvPr>
            <p:ph type="dt" sz="quarter" idx="1"/>
          </p:nvPr>
        </p:nvSpPr>
        <p:spPr bwMode="auto">
          <a:xfrm>
            <a:off x="681924" y="201625"/>
            <a:ext cx="226435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118" eaLnBrk="0" hangingPunct="0">
              <a:defRPr sz="1400" b="1"/>
            </a:lvl1pPr>
          </a:lstStyle>
          <a:p>
            <a:fld id="{378C396A-494E-4CAA-B146-1CF12B224978}" type="datetime1">
              <a:rPr lang="en-US"/>
              <a:pPr/>
              <a:t>7/18/2011</a:t>
            </a:fld>
            <a:r>
              <a:rPr lang="en-US"/>
              <a:t>&lt;month year&gt;</a:t>
            </a:r>
          </a:p>
        </p:txBody>
      </p:sp>
      <p:sp>
        <p:nvSpPr>
          <p:cNvPr id="3076" name="Rectangle 4"/>
          <p:cNvSpPr>
            <a:spLocks noGrp="1" noChangeArrowheads="1"/>
          </p:cNvSpPr>
          <p:nvPr>
            <p:ph type="ftr" sz="quarter" idx="2"/>
          </p:nvPr>
        </p:nvSpPr>
        <p:spPr bwMode="auto">
          <a:xfrm>
            <a:off x="4079222" y="9609492"/>
            <a:ext cx="2115037"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118" eaLnBrk="0" hangingPunct="0">
              <a:defRPr sz="1000"/>
            </a:lvl1pPr>
          </a:lstStyle>
          <a:p>
            <a:r>
              <a:rPr lang="en-US"/>
              <a:t>&lt;author&gt;, &lt;company&gt;</a:t>
            </a:r>
          </a:p>
        </p:txBody>
      </p:sp>
      <p:sp>
        <p:nvSpPr>
          <p:cNvPr id="3077" name="Rectangle 5"/>
          <p:cNvSpPr>
            <a:spLocks noGrp="1" noChangeArrowheads="1"/>
          </p:cNvSpPr>
          <p:nvPr>
            <p:ph type="sldNum" sz="quarter" idx="3"/>
          </p:nvPr>
        </p:nvSpPr>
        <p:spPr bwMode="auto">
          <a:xfrm>
            <a:off x="2644568" y="9609492"/>
            <a:ext cx="1357688"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118" eaLnBrk="0" hangingPunct="0">
              <a:defRPr sz="1000"/>
            </a:lvl1pPr>
          </a:lstStyle>
          <a:p>
            <a:r>
              <a:rPr lang="en-US"/>
              <a:t>Page </a:t>
            </a:r>
            <a:fld id="{3356F652-433C-46BD-A755-9E2264A25F45}" type="slidenum">
              <a:rPr lang="en-US"/>
              <a:pPr/>
              <a:t>‹#›</a:t>
            </a:fld>
            <a:endParaRPr lang="en-US"/>
          </a:p>
        </p:txBody>
      </p:sp>
      <p:sp>
        <p:nvSpPr>
          <p:cNvPr id="3078" name="Line 6"/>
          <p:cNvSpPr>
            <a:spLocks noChangeShapeType="1"/>
          </p:cNvSpPr>
          <p:nvPr/>
        </p:nvSpPr>
        <p:spPr bwMode="auto">
          <a:xfrm>
            <a:off x="680384" y="413676"/>
            <a:ext cx="5436909" cy="0"/>
          </a:xfrm>
          <a:prstGeom prst="line">
            <a:avLst/>
          </a:prstGeom>
          <a:noFill/>
          <a:ln w="12700">
            <a:solidFill>
              <a:schemeClr val="tx1"/>
            </a:solidFill>
            <a:round/>
            <a:headEnd type="none" w="sm" len="sm"/>
            <a:tailEnd type="none" w="sm" len="sm"/>
          </a:ln>
          <a:effectLst/>
        </p:spPr>
        <p:txBody>
          <a:bodyPr wrap="none" lIns="91431" tIns="45715" rIns="91431" bIns="45715" anchor="ctr"/>
          <a:lstStyle/>
          <a:p>
            <a:pPr eaLnBrk="0" hangingPunct="0">
              <a:defRPr/>
            </a:pPr>
            <a:endParaRPr lang="en-US"/>
          </a:p>
        </p:txBody>
      </p:sp>
      <p:sp>
        <p:nvSpPr>
          <p:cNvPr id="3079" name="Rectangle 7"/>
          <p:cNvSpPr>
            <a:spLocks noChangeArrowheads="1"/>
          </p:cNvSpPr>
          <p:nvPr/>
        </p:nvSpPr>
        <p:spPr bwMode="auto">
          <a:xfrm>
            <a:off x="680383" y="9609492"/>
            <a:ext cx="697316" cy="369332"/>
          </a:xfrm>
          <a:prstGeom prst="rect">
            <a:avLst/>
          </a:prstGeom>
          <a:noFill/>
          <a:ln w="9525">
            <a:noFill/>
            <a:miter lim="800000"/>
            <a:headEnd/>
            <a:tailEnd/>
          </a:ln>
          <a:effectLst/>
        </p:spPr>
        <p:txBody>
          <a:bodyPr lIns="0" tIns="0" rIns="0" bIns="0">
            <a:spAutoFit/>
          </a:bodyPr>
          <a:lstStyle/>
          <a:p>
            <a:pPr defTabSz="938118" eaLnBrk="0" hangingPunct="0"/>
            <a:r>
              <a:rPr lang="en-US" dirty="0"/>
              <a:t>Submission</a:t>
            </a:r>
          </a:p>
        </p:txBody>
      </p:sp>
      <p:sp>
        <p:nvSpPr>
          <p:cNvPr id="3080" name="Line 8"/>
          <p:cNvSpPr>
            <a:spLocks noChangeShapeType="1"/>
          </p:cNvSpPr>
          <p:nvPr/>
        </p:nvSpPr>
        <p:spPr bwMode="auto">
          <a:xfrm>
            <a:off x="680385" y="9597624"/>
            <a:ext cx="5587763" cy="0"/>
          </a:xfrm>
          <a:prstGeom prst="line">
            <a:avLst/>
          </a:prstGeom>
          <a:noFill/>
          <a:ln w="12700">
            <a:solidFill>
              <a:schemeClr val="tx1"/>
            </a:solidFill>
            <a:round/>
            <a:headEnd type="none" w="sm" len="sm"/>
            <a:tailEnd type="none" w="sm" len="sm"/>
          </a:ln>
          <a:effectLst/>
        </p:spPr>
        <p:txBody>
          <a:bodyPr wrap="none" lIns="91431" tIns="45715" rIns="91431" bIns="45715" anchor="ctr"/>
          <a:lstStyle/>
          <a:p>
            <a:pPr eaLnBrk="0" hangingPunct="0">
              <a:defRPr/>
            </a:pPr>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98590"/>
            <a:ext cx="2758477"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118" eaLnBrk="0" hangingPunct="0">
              <a:defRPr sz="1400" b="1"/>
            </a:lvl1pPr>
          </a:lstStyle>
          <a:p>
            <a:r>
              <a:rPr lang="en-US"/>
              <a:t>September 2009doc.: IEEE 802.15-09-0117-00-0007</a:t>
            </a:r>
          </a:p>
        </p:txBody>
      </p:sp>
      <p:sp>
        <p:nvSpPr>
          <p:cNvPr id="2051" name="Rectangle 3"/>
          <p:cNvSpPr>
            <a:spLocks noGrp="1" noChangeArrowheads="1"/>
          </p:cNvSpPr>
          <p:nvPr>
            <p:ph type="dt" idx="1"/>
          </p:nvPr>
        </p:nvSpPr>
        <p:spPr bwMode="auto">
          <a:xfrm>
            <a:off x="641902" y="116854"/>
            <a:ext cx="268151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118" eaLnBrk="0" hangingPunct="0">
              <a:defRPr sz="1400" b="1"/>
            </a:lvl1pPr>
          </a:lstStyle>
          <a:p>
            <a:fld id="{AFDAFFE8-75B2-4EB4-8EB5-D649CD28A1B2}" type="datetime1">
              <a:rPr lang="en-US"/>
              <a:pPr/>
              <a:t>7/18/2011</a:t>
            </a:fld>
            <a:r>
              <a:rPr lang="en-US"/>
              <a:t>&lt;month year&gt;</a:t>
            </a:r>
          </a:p>
        </p:txBody>
      </p:sp>
      <p:sp>
        <p:nvSpPr>
          <p:cNvPr id="23556" name="Rectangle 4"/>
          <p:cNvSpPr>
            <a:spLocks noGrp="1" noRot="1" noChangeAspect="1" noChangeArrowheads="1" noTextEdit="1"/>
          </p:cNvSpPr>
          <p:nvPr>
            <p:ph type="sldImg" idx="2"/>
          </p:nvPr>
        </p:nvSpPr>
        <p:spPr bwMode="auto">
          <a:xfrm>
            <a:off x="927100" y="750888"/>
            <a:ext cx="4945063" cy="37099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5126" y="4716586"/>
            <a:ext cx="4987425" cy="4467363"/>
          </a:xfrm>
          <a:prstGeom prst="rect">
            <a:avLst/>
          </a:prstGeom>
          <a:noFill/>
          <a:ln w="9525">
            <a:noFill/>
            <a:miter lim="800000"/>
            <a:headEnd/>
            <a:tailEnd/>
          </a:ln>
        </p:spPr>
        <p:txBody>
          <a:bodyPr vert="horz" wrap="square" lIns="94178" tIns="46291" rIns="94178" bIns="462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697469" y="9612882"/>
            <a:ext cx="2459847"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29" lvl="4" algn="r" defTabSz="938118" eaLnBrk="0" hangingPunct="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875467" y="9612882"/>
            <a:ext cx="786597"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118" eaLnBrk="0" hangingPunct="0">
              <a:defRPr/>
            </a:lvl1pPr>
          </a:lstStyle>
          <a:p>
            <a:r>
              <a:rPr lang="en-US"/>
              <a:t>Page </a:t>
            </a:r>
            <a:fld id="{3D3E9B2A-6799-40D7-89FD-ABBA798CF9AC}" type="slidenum">
              <a:rPr lang="en-US"/>
              <a:pPr/>
              <a:t>‹#›</a:t>
            </a:fld>
            <a:endParaRPr lang="en-US"/>
          </a:p>
        </p:txBody>
      </p:sp>
      <p:sp>
        <p:nvSpPr>
          <p:cNvPr id="2056" name="Rectangle 8"/>
          <p:cNvSpPr>
            <a:spLocks noChangeArrowheads="1"/>
          </p:cNvSpPr>
          <p:nvPr/>
        </p:nvSpPr>
        <p:spPr bwMode="auto">
          <a:xfrm>
            <a:off x="709632" y="9612882"/>
            <a:ext cx="697315" cy="369332"/>
          </a:xfrm>
          <a:prstGeom prst="rect">
            <a:avLst/>
          </a:prstGeom>
          <a:noFill/>
          <a:ln w="9525">
            <a:noFill/>
            <a:miter lim="800000"/>
            <a:headEnd/>
            <a:tailEnd/>
          </a:ln>
          <a:effectLst/>
        </p:spPr>
        <p:txBody>
          <a:bodyPr lIns="0" tIns="0" rIns="0" bIns="0">
            <a:spAutoFit/>
          </a:bodyPr>
          <a:lstStyle/>
          <a:p>
            <a:pPr defTabSz="919071" eaLnBrk="0" hangingPunct="0"/>
            <a:r>
              <a:rPr lang="en-US" dirty="0"/>
              <a:t>Submission</a:t>
            </a:r>
          </a:p>
        </p:txBody>
      </p:sp>
      <p:sp>
        <p:nvSpPr>
          <p:cNvPr id="2057" name="Line 9"/>
          <p:cNvSpPr>
            <a:spLocks noChangeShapeType="1"/>
          </p:cNvSpPr>
          <p:nvPr/>
        </p:nvSpPr>
        <p:spPr bwMode="auto">
          <a:xfrm>
            <a:off x="709632" y="9611187"/>
            <a:ext cx="5378414" cy="0"/>
          </a:xfrm>
          <a:prstGeom prst="line">
            <a:avLst/>
          </a:prstGeom>
          <a:noFill/>
          <a:ln w="12700">
            <a:solidFill>
              <a:schemeClr val="tx1"/>
            </a:solidFill>
            <a:round/>
            <a:headEnd type="none" w="sm" len="sm"/>
            <a:tailEnd type="none" w="sm" len="sm"/>
          </a:ln>
          <a:effectLst/>
        </p:spPr>
        <p:txBody>
          <a:bodyPr wrap="none" lIns="91431" tIns="45715" rIns="91431" bIns="45715" anchor="ctr"/>
          <a:lstStyle/>
          <a:p>
            <a:pPr eaLnBrk="0" hangingPunct="0">
              <a:defRPr/>
            </a:pPr>
            <a:endParaRPr lang="en-US"/>
          </a:p>
        </p:txBody>
      </p:sp>
      <p:sp>
        <p:nvSpPr>
          <p:cNvPr id="2058" name="Line 10"/>
          <p:cNvSpPr>
            <a:spLocks noChangeShapeType="1"/>
          </p:cNvSpPr>
          <p:nvPr/>
        </p:nvSpPr>
        <p:spPr bwMode="auto">
          <a:xfrm>
            <a:off x="634204" y="317039"/>
            <a:ext cx="5529268" cy="0"/>
          </a:xfrm>
          <a:prstGeom prst="line">
            <a:avLst/>
          </a:prstGeom>
          <a:noFill/>
          <a:ln w="12700">
            <a:solidFill>
              <a:schemeClr val="tx1"/>
            </a:solidFill>
            <a:round/>
            <a:headEnd type="none" w="sm" len="sm"/>
            <a:tailEnd type="none" w="sm" len="sm"/>
          </a:ln>
          <a:effectLst/>
        </p:spPr>
        <p:txBody>
          <a:bodyPr wrap="none" lIns="91431" tIns="45715" rIns="91431" bIns="45715" anchor="ctr"/>
          <a:lstStyle/>
          <a:p>
            <a:pPr eaLnBrk="0" hangingPunct="0">
              <a:defRPr/>
            </a:pPr>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pPr/>
              <a:t>7/18/2011</a:t>
            </a:fld>
            <a:r>
              <a:rPr lang="en-US"/>
              <a:t>&lt;month year&gt;</a:t>
            </a:r>
          </a:p>
        </p:txBody>
      </p:sp>
      <p:sp>
        <p:nvSpPr>
          <p:cNvPr id="24578" name="Slide Image Placeholder 1"/>
          <p:cNvSpPr>
            <a:spLocks noGrp="1" noRot="1" noChangeAspect="1" noTextEdit="1"/>
          </p:cNvSpPr>
          <p:nvPr>
            <p:ph type="sldImg"/>
          </p:nvPr>
        </p:nvSpPr>
        <p:spPr>
          <a:xfrm>
            <a:off x="925513" y="750888"/>
            <a:ext cx="4946650" cy="3709987"/>
          </a:xfrm>
          <a:ln/>
        </p:spPr>
      </p:sp>
      <p:sp>
        <p:nvSpPr>
          <p:cNvPr id="24579" name="Notes Placeholder 2"/>
          <p:cNvSpPr>
            <a:spLocks noGrp="1"/>
          </p:cNvSpPr>
          <p:nvPr>
            <p:ph type="body" idx="1"/>
          </p:nvPr>
        </p:nvSpPr>
        <p:spPr/>
        <p:txBody>
          <a:bodyPr/>
          <a:lstStyle/>
          <a:p>
            <a:endParaRPr lang="en-US" smtClean="0"/>
          </a:p>
        </p:txBody>
      </p:sp>
      <p:sp>
        <p:nvSpPr>
          <p:cNvPr id="24580" name="Header Placeholder 3"/>
          <p:cNvSpPr txBox="1">
            <a:spLocks noGrp="1"/>
          </p:cNvSpPr>
          <p:nvPr/>
        </p:nvSpPr>
        <p:spPr bwMode="auto">
          <a:xfrm>
            <a:off x="3398837" y="116854"/>
            <a:ext cx="2758477" cy="215444"/>
          </a:xfrm>
          <a:prstGeom prst="rect">
            <a:avLst/>
          </a:prstGeom>
          <a:noFill/>
          <a:ln w="9525">
            <a:noFill/>
            <a:miter lim="800000"/>
            <a:headEnd/>
            <a:tailEnd/>
          </a:ln>
        </p:spPr>
        <p:txBody>
          <a:bodyPr lIns="0" tIns="0" rIns="0" bIns="0" anchor="b">
            <a:spAutoFit/>
          </a:bodyPr>
          <a:lstStyle/>
          <a:p>
            <a:pPr algn="r" defTabSz="938118" eaLnBrk="0" hangingPunct="0"/>
            <a:r>
              <a:rPr lang="en-US" sz="1400" b="1" dirty="0"/>
              <a:t>doc.: IEEE 802.15-09-0117-00-0007</a:t>
            </a:r>
          </a:p>
        </p:txBody>
      </p:sp>
      <p:sp>
        <p:nvSpPr>
          <p:cNvPr id="24581" name="Date Placeholder 4"/>
          <p:cNvSpPr txBox="1">
            <a:spLocks noGrp="1"/>
          </p:cNvSpPr>
          <p:nvPr/>
        </p:nvSpPr>
        <p:spPr bwMode="auto">
          <a:xfrm>
            <a:off x="641902" y="116854"/>
            <a:ext cx="2681510" cy="215444"/>
          </a:xfrm>
          <a:prstGeom prst="rect">
            <a:avLst/>
          </a:prstGeom>
          <a:noFill/>
          <a:ln w="9525">
            <a:noFill/>
            <a:miter lim="800000"/>
            <a:headEnd/>
            <a:tailEnd/>
          </a:ln>
        </p:spPr>
        <p:txBody>
          <a:bodyPr lIns="0" tIns="0" rIns="0" bIns="0" anchor="b">
            <a:spAutoFit/>
          </a:bodyPr>
          <a:lstStyle/>
          <a:p>
            <a:pPr defTabSz="938118" eaLnBrk="0" hangingPunct="0"/>
            <a:r>
              <a:rPr lang="en-US" sz="1400" b="1" dirty="0"/>
              <a:t>&lt;month year&gt;</a:t>
            </a:r>
          </a:p>
        </p:txBody>
      </p:sp>
      <p:sp>
        <p:nvSpPr>
          <p:cNvPr id="24582" name="Footer Placeholder 5"/>
          <p:cNvSpPr>
            <a:spLocks noGrp="1"/>
          </p:cNvSpPr>
          <p:nvPr>
            <p:ph type="ftr" sz="quarter" idx="4"/>
          </p:nvPr>
        </p:nvSpPr>
        <p:spPr>
          <a:noFill/>
        </p:spPr>
        <p:txBody>
          <a:bodyPr/>
          <a:lstStyle/>
          <a:p>
            <a:pPr lvl="4"/>
            <a:r>
              <a:rPr lang="en-US"/>
              <a:t>&lt;author&gt;, &lt;company&gt;</a:t>
            </a:r>
          </a:p>
        </p:txBody>
      </p:sp>
      <p:sp>
        <p:nvSpPr>
          <p:cNvPr id="24583" name="Slide Number Placeholder 6"/>
          <p:cNvSpPr>
            <a:spLocks noGrp="1"/>
          </p:cNvSpPr>
          <p:nvPr>
            <p:ph type="sldNum" sz="quarter" idx="5"/>
          </p:nvPr>
        </p:nvSpPr>
        <p:spPr>
          <a:noFill/>
        </p:spPr>
        <p:txBody>
          <a:bodyPr/>
          <a:lstStyle/>
          <a:p>
            <a:r>
              <a:rPr lang="en-US"/>
              <a:t>Page </a:t>
            </a:r>
            <a:fld id="{DE724A62-13E4-4261-84BB-CCFBA250F072}"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September 2009doc.: IEEE 802.15-09-0117-00-0007</a:t>
            </a:r>
          </a:p>
        </p:txBody>
      </p:sp>
      <p:sp>
        <p:nvSpPr>
          <p:cNvPr id="5" name="Rectangle 3"/>
          <p:cNvSpPr>
            <a:spLocks noGrp="1" noChangeArrowheads="1"/>
          </p:cNvSpPr>
          <p:nvPr>
            <p:ph type="dt" idx="1"/>
          </p:nvPr>
        </p:nvSpPr>
        <p:spPr>
          <a:ln/>
        </p:spPr>
        <p:txBody>
          <a:bodyPr/>
          <a:lstStyle/>
          <a:p>
            <a:fld id="{11E650E0-DD4F-4648-8823-CBA1A06EC7D0}" type="datetime1">
              <a:rPr lang="en-US"/>
              <a:pPr/>
              <a:t>7/18/2011</a:t>
            </a:fld>
            <a:r>
              <a:rPr lang="en-US"/>
              <a:t>&lt;month year&gt;</a:t>
            </a:r>
          </a:p>
        </p:txBody>
      </p:sp>
      <p:sp>
        <p:nvSpPr>
          <p:cNvPr id="65538" name="Rectangle 2"/>
          <p:cNvSpPr>
            <a:spLocks noGrp="1" noRot="1" noChangeAspect="1" noChangeArrowheads="1" noTextEdit="1"/>
          </p:cNvSpPr>
          <p:nvPr>
            <p:ph type="sldImg"/>
          </p:nvPr>
        </p:nvSpPr>
        <p:spPr>
          <a:xfrm>
            <a:off x="925513" y="750888"/>
            <a:ext cx="4946650" cy="3709987"/>
          </a:xfrm>
          <a:ln/>
        </p:spPr>
      </p:sp>
      <p:sp>
        <p:nvSpPr>
          <p:cNvPr id="6553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September 2009doc.: IEEE 802.15-09-0117-00-0007</a:t>
            </a:r>
            <a:endParaRPr lang="en-US"/>
          </a:p>
        </p:txBody>
      </p:sp>
      <p:sp>
        <p:nvSpPr>
          <p:cNvPr id="5" name="Date Placeholder 4"/>
          <p:cNvSpPr>
            <a:spLocks noGrp="1"/>
          </p:cNvSpPr>
          <p:nvPr>
            <p:ph type="dt" idx="11"/>
          </p:nvPr>
        </p:nvSpPr>
        <p:spPr/>
        <p:txBody>
          <a:bodyPr/>
          <a:lstStyle/>
          <a:p>
            <a:fld id="{AFDAFFE8-75B2-4EB4-8EB5-D649CD28A1B2}" type="datetime1">
              <a:rPr lang="en-US" smtClean="0"/>
              <a:pPr/>
              <a:t>7/18/2011</a:t>
            </a:fld>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3D3E9B2A-6799-40D7-89FD-ABBA798CF9AC}"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September 2009doc.: IEEE 802.15-09-0117-00-0007</a:t>
            </a:r>
            <a:endParaRPr lang="en-US"/>
          </a:p>
        </p:txBody>
      </p:sp>
      <p:sp>
        <p:nvSpPr>
          <p:cNvPr id="5" name="Date Placeholder 4"/>
          <p:cNvSpPr>
            <a:spLocks noGrp="1"/>
          </p:cNvSpPr>
          <p:nvPr>
            <p:ph type="dt" idx="11"/>
          </p:nvPr>
        </p:nvSpPr>
        <p:spPr/>
        <p:txBody>
          <a:bodyPr/>
          <a:lstStyle/>
          <a:p>
            <a:fld id="{AFDAFFE8-75B2-4EB4-8EB5-D649CD28A1B2}" type="datetime1">
              <a:rPr lang="en-US" smtClean="0"/>
              <a:pPr/>
              <a:t>7/18/2011</a:t>
            </a:fld>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3D3E9B2A-6799-40D7-89FD-ABBA798CF9AC}"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78500" y="301625"/>
            <a:ext cx="3160713" cy="307975"/>
          </a:xfrm>
          <a:prstGeom prst="rect">
            <a:avLst/>
          </a:prstGeom>
          <a:solidFill>
            <a:schemeClr val="bg1"/>
          </a:solidFill>
        </p:spPr>
        <p:txBody>
          <a:bodyPr>
            <a:spAutoFit/>
          </a:bodyPr>
          <a:lstStyle/>
          <a:p>
            <a:pPr>
              <a:defRPr/>
            </a:pPr>
            <a:r>
              <a:rPr lang="en-US" sz="1400" b="1" dirty="0"/>
              <a:t>doc. : IEEE 802.15-15-09-0117-00-0007</a:t>
            </a:r>
          </a:p>
        </p:txBody>
      </p:sp>
      <p:sp>
        <p:nvSpPr>
          <p:cNvPr id="10" name="TextBox 9"/>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802.15-15-09-0xxx-00-0007</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1" name="Rectangle 10"/>
          <p:cNvSpPr>
            <a:spLocks noGrp="1" noChangeArrowheads="1"/>
          </p:cNvSpPr>
          <p:nvPr>
            <p:ph type="dt" sz="half" idx="10"/>
          </p:nvPr>
        </p:nvSpPr>
        <p:spPr/>
        <p:txBody>
          <a:bodyPr/>
          <a:lstStyle>
            <a:lvl1pPr>
              <a:defRPr/>
            </a:lvl1pPr>
          </a:lstStyle>
          <a:p>
            <a:r>
              <a:rPr lang="en-US"/>
              <a:t>September 2009July 2009</a:t>
            </a:r>
          </a:p>
        </p:txBody>
      </p:sp>
      <p:sp>
        <p:nvSpPr>
          <p:cNvPr id="12" name="Rectangle 11"/>
          <p:cNvSpPr>
            <a:spLocks noGrp="1" noChangeArrowheads="1"/>
          </p:cNvSpPr>
          <p:nvPr>
            <p:ph type="ftr" sz="quarter" idx="11"/>
          </p:nvPr>
        </p:nvSpPr>
        <p:spPr>
          <a:xfrm>
            <a:off x="5486400" y="6475413"/>
            <a:ext cx="3124200" cy="182562"/>
          </a:xfrm>
        </p:spPr>
        <p:txBody>
          <a:bodyPr/>
          <a:lstStyle>
            <a:lvl1pPr>
              <a:defRPr/>
            </a:lvl1pPr>
          </a:lstStyle>
          <a:p>
            <a:r>
              <a:rPr lang="en-US"/>
              <a:t>Yeong Min Jang, Kookmin UniversityYeong Min Jang, Kookmin University</a:t>
            </a:r>
          </a:p>
        </p:txBody>
      </p:sp>
      <p:sp>
        <p:nvSpPr>
          <p:cNvPr id="13" name="Rectangle 12"/>
          <p:cNvSpPr>
            <a:spLocks noGrp="1" noChangeArrowheads="1"/>
          </p:cNvSpPr>
          <p:nvPr>
            <p:ph type="sldNum" sz="quarter" idx="12"/>
          </p:nvPr>
        </p:nvSpPr>
        <p:spPr/>
        <p:txBody>
          <a:bodyPr/>
          <a:lstStyle>
            <a:lvl1pPr>
              <a:defRPr/>
            </a:lvl1pPr>
          </a:lstStyle>
          <a:p>
            <a:pPr>
              <a:defRPr/>
            </a:pPr>
            <a:r>
              <a:rPr lang="en-US"/>
              <a:t>Slide </a:t>
            </a:r>
            <a:fld id="{BF29BC87-BF55-421B-B54D-29C11A5C93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66B7E9-C1CC-4B81-9E3E-BDC5014A50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9A7FD99-E112-416B-8982-6B30D5468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4175"/>
            <a:ext cx="1600200" cy="212725"/>
          </a:xfrm>
        </p:spPr>
        <p:txBody>
          <a:bodyPr/>
          <a:lstStyle>
            <a:lvl1pPr>
              <a:defRPr/>
            </a:lvl1pPr>
          </a:lstStyle>
          <a:p>
            <a:r>
              <a:rPr lang="en-US"/>
              <a:t>September 2009</a:t>
            </a:r>
          </a:p>
        </p:txBody>
      </p:sp>
      <p:sp>
        <p:nvSpPr>
          <p:cNvPr id="5" name="Footer Placeholder 4"/>
          <p:cNvSpPr>
            <a:spLocks noGrp="1"/>
          </p:cNvSpPr>
          <p:nvPr>
            <p:ph type="ftr" sz="quarter" idx="11"/>
          </p:nvPr>
        </p:nvSpPr>
        <p:spPr>
          <a:xfrm>
            <a:off x="5486400" y="6475413"/>
            <a:ext cx="3124200" cy="184150"/>
          </a:xfrm>
        </p:spPr>
        <p:txBody>
          <a:bodyPr/>
          <a:lstStyle>
            <a:lvl1pPr>
              <a:defRPr/>
            </a:lvl1pPr>
          </a:lstStyle>
          <a:p>
            <a:r>
              <a:rPr lang="en-US"/>
              <a:t>Yeong Min Jang, Kookmin University</a:t>
            </a:r>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656268D0-4611-45F7-BF6F-449ED53C6C0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2E7E329C-E58D-4597-B483-7CA935571A4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91200" y="301625"/>
            <a:ext cx="3210879" cy="307777"/>
          </a:xfrm>
          <a:prstGeom prst="rect">
            <a:avLst/>
          </a:prstGeom>
          <a:solidFill>
            <a:schemeClr val="bg1"/>
          </a:solidFill>
        </p:spPr>
        <p:txBody>
          <a:bodyPr wrap="none">
            <a:spAutoFit/>
          </a:bodyPr>
          <a:lstStyle/>
          <a:p>
            <a:r>
              <a:rPr lang="en-US" sz="1400" b="1" dirty="0"/>
              <a:t>doc. : IEEE </a:t>
            </a:r>
            <a:r>
              <a:rPr lang="en-US" sz="1400" b="1" dirty="0" smtClean="0"/>
              <a:t>802.15-1</a:t>
            </a:r>
            <a:r>
              <a:rPr lang="en-US" sz="1400" b="1" dirty="0" smtClean="0">
                <a:solidFill>
                  <a:srgbClr val="CC0000"/>
                </a:solidFill>
              </a:rPr>
              <a:t>5-11-0503-00-0wng</a:t>
            </a:r>
            <a:endParaRPr lang="en-US" sz="1400" b="1" dirty="0">
              <a:solidFill>
                <a:srgbClr val="CC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a:xfrm>
            <a:off x="685800" y="381456"/>
            <a:ext cx="1600200" cy="215444"/>
          </a:xfrm>
        </p:spPr>
        <p:txBody>
          <a:bodyPr/>
          <a:lstStyle>
            <a:lvl1pPr>
              <a:defRPr/>
            </a:lvl1pPr>
          </a:lstStyle>
          <a:p>
            <a:r>
              <a:rPr lang="en-US" dirty="0" smtClean="0"/>
              <a:t>July 2011</a:t>
            </a:r>
            <a:endParaRPr lang="en-US" dirty="0"/>
          </a:p>
        </p:txBody>
      </p:sp>
      <p:sp>
        <p:nvSpPr>
          <p:cNvPr id="11" name="Rectangle 10"/>
          <p:cNvSpPr>
            <a:spLocks noGrp="1" noChangeArrowheads="1"/>
          </p:cNvSpPr>
          <p:nvPr>
            <p:ph type="ftr" sz="quarter" idx="11"/>
          </p:nvPr>
        </p:nvSpPr>
        <p:spPr/>
        <p:txBody>
          <a:bodyPr/>
          <a:lstStyle>
            <a:lvl1pPr>
              <a:defRPr/>
            </a:lvl1pPr>
          </a:lstStyle>
          <a:p>
            <a:r>
              <a:rPr lang="en-US"/>
              <a:t>Yeong Min Jang, Kookmin UniversityYeong Min Jang, Kookmin University</a:t>
            </a:r>
          </a:p>
        </p:txBody>
      </p:sp>
      <p:sp>
        <p:nvSpPr>
          <p:cNvPr id="12" name="Rectangle 11"/>
          <p:cNvSpPr>
            <a:spLocks noGrp="1" noChangeArrowheads="1"/>
          </p:cNvSpPr>
          <p:nvPr>
            <p:ph type="sldNum" sz="quarter" idx="12"/>
          </p:nvPr>
        </p:nvSpPr>
        <p:spPr/>
        <p:txBody>
          <a:bodyPr/>
          <a:lstStyle>
            <a:lvl1pPr>
              <a:defRPr/>
            </a:lvl1pPr>
          </a:lstStyle>
          <a:p>
            <a:pPr>
              <a:defRPr/>
            </a:pPr>
            <a:r>
              <a:rPr lang="en-US"/>
              <a:t>Slide </a:t>
            </a:r>
            <a:fld id="{B3B06152-741F-4076-B040-D5427CE11B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4D94FD-E4DD-4F9E-8EC1-ADEA95DCB7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DD008D0-DE3E-462A-80B6-DB0642E9FE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t>September 2009</a:t>
            </a:r>
          </a:p>
        </p:txBody>
      </p:sp>
      <p:sp>
        <p:nvSpPr>
          <p:cNvPr id="8"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922185FD-586F-4088-A214-BA15FCD9B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t>September 2009</a:t>
            </a:r>
          </a:p>
        </p:txBody>
      </p:sp>
      <p:sp>
        <p:nvSpPr>
          <p:cNvPr id="4"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88E86A2-24BB-437A-8099-76D2C87A48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t>September 2009</a:t>
            </a:r>
          </a:p>
        </p:txBody>
      </p:sp>
      <p:sp>
        <p:nvSpPr>
          <p:cNvPr id="3"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65D8D74-25E4-4A14-9B13-1C1CBE0663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71750D-E916-4F89-8F86-FAE22FA4F1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EC8C10B-49B0-4DCB-A09C-78F31659FC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456"/>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dirty="0" smtClean="0"/>
              <a:t>July 2011</a:t>
            </a:r>
            <a:endParaRPr 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4EBBADF4-F1EE-4625-B56B-3F43C0FFBEC0}"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1" name="TextBox 10"/>
          <p:cNvSpPr txBox="1"/>
          <p:nvPr/>
        </p:nvSpPr>
        <p:spPr>
          <a:xfrm>
            <a:off x="5791200" y="301625"/>
            <a:ext cx="2972032" cy="307777"/>
          </a:xfrm>
          <a:prstGeom prst="rect">
            <a:avLst/>
          </a:prstGeom>
          <a:solidFill>
            <a:schemeClr val="bg1"/>
          </a:solidFill>
        </p:spPr>
        <p:txBody>
          <a:bodyPr wrap="none">
            <a:spAutoFit/>
          </a:bodyPr>
          <a:lstStyle/>
          <a:p>
            <a:r>
              <a:rPr lang="en-US" sz="1400" b="1" dirty="0">
                <a:solidFill>
                  <a:srgbClr val="CC0000"/>
                </a:solidFill>
              </a:rPr>
              <a:t>doc. : IEEE </a:t>
            </a:r>
            <a:r>
              <a:rPr lang="en-US" sz="1400" b="1" dirty="0" smtClean="0">
                <a:solidFill>
                  <a:srgbClr val="CC0000"/>
                </a:solidFill>
              </a:rPr>
              <a:t>802.15-11-0503-00-0wng</a:t>
            </a:r>
            <a:endParaRPr lang="en-US" sz="1400" b="1" dirty="0">
              <a:solidFill>
                <a:srgbClr val="CC0000"/>
              </a:solidFill>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19" r:id="rId3"/>
    <p:sldLayoutId id="2147483918" r:id="rId4"/>
    <p:sldLayoutId id="2147483917" r:id="rId5"/>
    <p:sldLayoutId id="2147483916" r:id="rId6"/>
    <p:sldLayoutId id="2147483915" r:id="rId7"/>
    <p:sldLayoutId id="2147483914" r:id="rId8"/>
    <p:sldLayoutId id="2147483913" r:id="rId9"/>
    <p:sldLayoutId id="2147483912" r:id="rId10"/>
    <p:sldLayoutId id="2147483911" r:id="rId11"/>
    <p:sldLayoutId id="2147483920" r:id="rId12"/>
    <p:sldLayoutId id="2147483923" r:id="rId13"/>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11"/>
          </p:nvPr>
        </p:nvSpPr>
        <p:spPr>
          <a:ln/>
        </p:spPr>
        <p:txBody>
          <a:bodyPr/>
          <a:lstStyle/>
          <a:p>
            <a:r>
              <a:rPr lang="en-US" dirty="0" err="1"/>
              <a:t>Yeong</a:t>
            </a:r>
            <a:r>
              <a:rPr lang="en-US" dirty="0"/>
              <a:t> Min Jang, </a:t>
            </a:r>
            <a:r>
              <a:rPr lang="en-US" dirty="0" err="1"/>
              <a:t>Kookmin</a:t>
            </a:r>
            <a:r>
              <a:rPr lang="en-US" dirty="0"/>
              <a:t> University</a:t>
            </a:r>
          </a:p>
        </p:txBody>
      </p:sp>
      <p:sp>
        <p:nvSpPr>
          <p:cNvPr id="7" name="Rectangle 6"/>
          <p:cNvSpPr>
            <a:spLocks noGrp="1" noChangeArrowheads="1"/>
          </p:cNvSpPr>
          <p:nvPr>
            <p:ph type="sldNum" sz="quarter" idx="12"/>
          </p:nvPr>
        </p:nvSpPr>
        <p:spPr>
          <a:ln/>
        </p:spPr>
        <p:txBody>
          <a:bodyPr/>
          <a:lstStyle/>
          <a:p>
            <a:pPr>
              <a:defRPr/>
            </a:pPr>
            <a:r>
              <a:rPr lang="en-US"/>
              <a:t>Slide </a:t>
            </a:r>
            <a:fld id="{168A0E28-C750-41B9-A69D-2C32EC8D3106}" type="slidenum">
              <a:rPr lang="en-US"/>
              <a:pPr>
                <a:defRPr/>
              </a:pPr>
              <a:t>1</a:t>
            </a:fld>
            <a:endParaRPr lang="en-US"/>
          </a:p>
        </p:txBody>
      </p:sp>
      <p:sp>
        <p:nvSpPr>
          <p:cNvPr id="5124"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a:t>Slide </a:t>
            </a:r>
            <a:fld id="{911D9691-58C5-4164-BE99-69BB7BA310E3}" type="slidenum">
              <a:rPr lang="en-US"/>
              <a:pPr algn="ctr" eaLnBrk="0" hangingPunct="0"/>
              <a:t>1</a:t>
            </a:fld>
            <a:endParaRPr lang="en-US"/>
          </a:p>
        </p:txBody>
      </p:sp>
      <p:sp>
        <p:nvSpPr>
          <p:cNvPr id="27651" name="Rectangle 3"/>
          <p:cNvSpPr>
            <a:spLocks noChangeArrowheads="1"/>
          </p:cNvSpPr>
          <p:nvPr/>
        </p:nvSpPr>
        <p:spPr bwMode="auto">
          <a:xfrm>
            <a:off x="152400" y="609600"/>
            <a:ext cx="8763000" cy="5016758"/>
          </a:xfrm>
          <a:prstGeom prst="rect">
            <a:avLst/>
          </a:prstGeom>
          <a:noFill/>
          <a:ln w="12700">
            <a:noFill/>
            <a:miter lim="800000"/>
            <a:headEnd type="none" w="sm" len="sm"/>
            <a:tailEnd type="none" w="sm" len="sm"/>
          </a:ln>
          <a:effectLst/>
        </p:spPr>
        <p:txBody>
          <a:bodyPr>
            <a:spAutoFit/>
          </a:bodyPr>
          <a:lstStyle/>
          <a:p>
            <a:pPr marL="739775" indent="-739775"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marL="739775" indent="-739775" eaLnBrk="0" hangingPunct="0"/>
            <a:endParaRPr lang="en-US" sz="1600" dirty="0">
              <a:solidFill>
                <a:schemeClr val="tx2"/>
              </a:solidFill>
            </a:endParaRPr>
          </a:p>
          <a:p>
            <a:pPr marL="739775" indent="-739775" eaLnBrk="0" hangingPunct="0"/>
            <a:r>
              <a:rPr lang="en-US" sz="1600" b="1" dirty="0"/>
              <a:t>Submission Title:</a:t>
            </a:r>
            <a:r>
              <a:rPr lang="en-US" sz="1600" dirty="0"/>
              <a:t> </a:t>
            </a:r>
            <a:r>
              <a:rPr lang="en-US" sz="1600" dirty="0" smtClean="0"/>
              <a:t>[Issue and Challenges for LED-ID]</a:t>
            </a:r>
            <a:r>
              <a:rPr lang="en-US" sz="1600" dirty="0"/>
              <a:t>	</a:t>
            </a:r>
          </a:p>
          <a:p>
            <a:pPr marL="739775" indent="-739775" eaLnBrk="0" hangingPunct="0"/>
            <a:r>
              <a:rPr lang="en-US" sz="1600" b="1" dirty="0"/>
              <a:t>Date Submitted: </a:t>
            </a:r>
            <a:r>
              <a:rPr lang="en-US" sz="1600" dirty="0"/>
              <a:t>[</a:t>
            </a:r>
            <a:r>
              <a:rPr lang="en-US" sz="1600" dirty="0" smtClean="0"/>
              <a:t>11 July, 2010]</a:t>
            </a:r>
            <a:r>
              <a:rPr lang="en-US" sz="1600" dirty="0"/>
              <a:t>	</a:t>
            </a:r>
          </a:p>
          <a:p>
            <a:pPr marL="739775" indent="-739775" eaLnBrk="0" hangingPunct="0"/>
            <a:r>
              <a:rPr lang="en-US" sz="1600" b="1" dirty="0"/>
              <a:t>Source:</a:t>
            </a:r>
            <a:r>
              <a:rPr lang="en-US" sz="1600" dirty="0"/>
              <a:t> </a:t>
            </a:r>
            <a:r>
              <a:rPr lang="en-US" sz="1600" dirty="0" err="1" smtClean="0"/>
              <a:t>Yeong</a:t>
            </a:r>
            <a:r>
              <a:rPr lang="en-US" sz="1600" dirty="0" smtClean="0"/>
              <a:t> Min Jang, </a:t>
            </a:r>
            <a:r>
              <a:rPr lang="en-US" altLang="ko-KR" sz="1600" dirty="0" err="1" smtClean="0"/>
              <a:t>Sunwoong</a:t>
            </a:r>
            <a:r>
              <a:rPr lang="en-US" altLang="ko-KR" sz="1600" dirty="0" smtClean="0"/>
              <a:t> </a:t>
            </a:r>
            <a:r>
              <a:rPr lang="en-US" altLang="ko-KR" sz="1600" dirty="0" err="1" smtClean="0"/>
              <a:t>Choi</a:t>
            </a:r>
            <a:r>
              <a:rPr lang="en-US" altLang="ko-KR" sz="1600" dirty="0" smtClean="0"/>
              <a:t>, </a:t>
            </a:r>
            <a:r>
              <a:rPr lang="en-US" sz="1600" dirty="0" smtClean="0"/>
              <a:t>Nam Tuan Le</a:t>
            </a:r>
            <a:r>
              <a:rPr lang="en-US" altLang="ko-KR" sz="1600" dirty="0" smtClean="0"/>
              <a:t>,</a:t>
            </a:r>
            <a:r>
              <a:rPr lang="en-US" sz="1600" dirty="0" smtClean="0"/>
              <a:t> Muhammad Shahin </a:t>
            </a:r>
            <a:r>
              <a:rPr lang="en-US" sz="1600" dirty="0" err="1" smtClean="0"/>
              <a:t>Uddin</a:t>
            </a:r>
            <a:r>
              <a:rPr lang="en-US" sz="1600" dirty="0" smtClean="0"/>
              <a:t>, </a:t>
            </a:r>
            <a:r>
              <a:rPr lang="en-US" altLang="ko-KR" sz="1600" dirty="0" smtClean="0"/>
              <a:t>Bui Minh </a:t>
            </a:r>
            <a:r>
              <a:rPr lang="en-US" altLang="ko-KR" sz="1600" dirty="0" err="1" smtClean="0"/>
              <a:t>Trung</a:t>
            </a:r>
            <a:r>
              <a:rPr lang="en-US" altLang="ko-KR" sz="1600" dirty="0" smtClean="0"/>
              <a:t>]           </a:t>
            </a:r>
          </a:p>
          <a:p>
            <a:pPr marL="739775" indent="-739775" eaLnBrk="0" hangingPunct="0"/>
            <a:r>
              <a:rPr lang="en-US" altLang="ko-KR" sz="1600" dirty="0" smtClean="0"/>
              <a:t>               [</a:t>
            </a:r>
            <a:r>
              <a:rPr lang="en-US" altLang="ko-KR" sz="1600" dirty="0" err="1" smtClean="0"/>
              <a:t>Kookmin</a:t>
            </a:r>
            <a:r>
              <a:rPr lang="en-US" altLang="ko-KR" sz="1600" dirty="0" smtClean="0"/>
              <a:t> University</a:t>
            </a:r>
            <a:r>
              <a:rPr lang="en-US" sz="1600" dirty="0" smtClean="0"/>
              <a:t>]                                  </a:t>
            </a:r>
          </a:p>
          <a:p>
            <a:pPr marL="739775" indent="-739775" eaLnBrk="0" hangingPunct="0"/>
            <a:endParaRPr lang="en-US" sz="1600" dirty="0"/>
          </a:p>
          <a:p>
            <a:pPr marL="739775" indent="-739775" eaLnBrk="0" hangingPunct="0"/>
            <a:r>
              <a:rPr lang="en-US" sz="1600" dirty="0"/>
              <a:t>Address [</a:t>
            </a:r>
            <a:r>
              <a:rPr lang="en-US" sz="1600" dirty="0" err="1"/>
              <a:t>Kookmin</a:t>
            </a:r>
            <a:r>
              <a:rPr lang="en-US" sz="1600" dirty="0"/>
              <a:t> University, Seoul, Korea]</a:t>
            </a:r>
          </a:p>
          <a:p>
            <a:pPr marL="739775" indent="-739775" eaLnBrk="0" hangingPunct="0"/>
            <a:r>
              <a:rPr lang="en-US" sz="1600" dirty="0"/>
              <a:t>Voice:[82-2-910-5068], FAX: [82-2-910-5068], E-Mail:[ yjang@kookmin.ac.kr]	</a:t>
            </a:r>
          </a:p>
          <a:p>
            <a:pPr marL="739775" indent="-739775" eaLnBrk="0" hangingPunct="0">
              <a:spcBef>
                <a:spcPts val="600"/>
              </a:spcBef>
              <a:spcAft>
                <a:spcPts val="600"/>
              </a:spcAft>
            </a:pPr>
            <a:r>
              <a:rPr lang="en-US" sz="1600" b="1" dirty="0"/>
              <a:t>Re:</a:t>
            </a:r>
            <a:r>
              <a:rPr lang="en-US" sz="1600" dirty="0"/>
              <a:t> []</a:t>
            </a:r>
          </a:p>
          <a:p>
            <a:pPr marL="739775" indent="-739775" eaLnBrk="0" hangingPunct="0">
              <a:spcBef>
                <a:spcPts val="600"/>
              </a:spcBef>
              <a:spcAft>
                <a:spcPts val="600"/>
              </a:spcAft>
            </a:pPr>
            <a:r>
              <a:rPr lang="en-US" sz="1600" b="1" dirty="0"/>
              <a:t>Abstract:</a:t>
            </a:r>
            <a:r>
              <a:rPr lang="en-US" sz="1600" dirty="0"/>
              <a:t>	</a:t>
            </a:r>
            <a:r>
              <a:rPr lang="en-US" sz="1600" dirty="0" smtClean="0"/>
              <a:t>[Issue and Challenges for LED-ID]</a:t>
            </a:r>
            <a:endParaRPr lang="en-US" sz="1600" dirty="0"/>
          </a:p>
          <a:p>
            <a:pPr marL="739775" indent="-739775" eaLnBrk="0" hangingPunct="0">
              <a:spcBef>
                <a:spcPts val="600"/>
              </a:spcBef>
              <a:spcAft>
                <a:spcPts val="600"/>
              </a:spcAft>
            </a:pPr>
            <a:r>
              <a:rPr lang="en-US" sz="1600" b="1" dirty="0"/>
              <a:t>Purpose:</a:t>
            </a:r>
            <a:r>
              <a:rPr lang="en-US" sz="1600" dirty="0"/>
              <a:t>	</a:t>
            </a:r>
            <a:r>
              <a:rPr lang="en-US" sz="1600" dirty="0" smtClean="0"/>
              <a:t>[]</a:t>
            </a:r>
            <a:endParaRPr lang="en-US" sz="1600" dirty="0"/>
          </a:p>
          <a:p>
            <a:pPr marL="739775" indent="-739775" eaLnBrk="0" hangingPunct="0"/>
            <a:r>
              <a:rPr lang="en-US" sz="1600" b="1" dirty="0"/>
              <a:t>Notice:</a:t>
            </a:r>
            <a:r>
              <a:rPr lang="en-US" sz="1600" dirty="0"/>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a:t>
            </a:r>
            <a:r>
              <a:rPr lang="en-US" sz="1600" dirty="0">
                <a:solidFill>
                  <a:schemeClr val="tx2"/>
                </a:solidFill>
              </a:rPr>
              <a:t>material contained herein.</a:t>
            </a:r>
          </a:p>
          <a:p>
            <a:pPr marL="739775" indent="-739775" eaLnBrk="0" hangingPunct="0"/>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
        <p:nvSpPr>
          <p:cNvPr id="8"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153400" cy="533400"/>
          </a:xfrm>
        </p:spPr>
        <p:txBody>
          <a:bodyPr/>
          <a:lstStyle/>
          <a:p>
            <a:r>
              <a:rPr lang="en-US" sz="2800" dirty="0" smtClean="0"/>
              <a:t>Processing states of LED-ID</a:t>
            </a:r>
          </a:p>
          <a:p>
            <a:pPr lvl="1"/>
            <a:endParaRPr lang="en-US" dirty="0"/>
          </a:p>
        </p:txBody>
      </p:sp>
      <p:sp>
        <p:nvSpPr>
          <p:cNvPr id="5" name="Rectangle 4"/>
          <p:cNvSpPr/>
          <p:nvPr/>
        </p:nvSpPr>
        <p:spPr bwMode="auto">
          <a:xfrm>
            <a:off x="2514600" y="3124200"/>
            <a:ext cx="15240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Request</a:t>
            </a:r>
          </a:p>
        </p:txBody>
      </p:sp>
      <p:sp>
        <p:nvSpPr>
          <p:cNvPr id="6" name="Rectangle 5"/>
          <p:cNvSpPr/>
          <p:nvPr/>
        </p:nvSpPr>
        <p:spPr bwMode="auto">
          <a:xfrm>
            <a:off x="2514600" y="4343400"/>
            <a:ext cx="15240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Access</a:t>
            </a: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4572000" y="25146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Wake up</a:t>
            </a:r>
          </a:p>
        </p:txBody>
      </p:sp>
      <p:sp>
        <p:nvSpPr>
          <p:cNvPr id="9" name="Rectangle 8"/>
          <p:cNvSpPr/>
          <p:nvPr/>
        </p:nvSpPr>
        <p:spPr bwMode="auto">
          <a:xfrm>
            <a:off x="4572000" y="31242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Synchronize</a:t>
            </a: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4572000" y="37338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Acknowledged</a:t>
            </a:r>
          </a:p>
        </p:txBody>
      </p:sp>
      <p:sp>
        <p:nvSpPr>
          <p:cNvPr id="12" name="Rectangle 11"/>
          <p:cNvSpPr/>
          <p:nvPr/>
        </p:nvSpPr>
        <p:spPr bwMode="auto">
          <a:xfrm>
            <a:off x="4572000" y="43434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Allocate</a:t>
            </a:r>
            <a:r>
              <a:rPr kumimoji="0" lang="en-US" sz="1600" b="0" i="0" u="none" strike="noStrike" cap="none" normalizeH="0" dirty="0" smtClean="0">
                <a:ln>
                  <a:noFill/>
                </a:ln>
                <a:solidFill>
                  <a:schemeClr val="tx1"/>
                </a:solidFill>
                <a:effectLst/>
                <a:latin typeface="Arial" charset="0"/>
              </a:rPr>
              <a:t> traffic</a:t>
            </a:r>
            <a:endParaRPr kumimoji="0" lang="en-US" sz="16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4572000" y="54864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Kill</a:t>
            </a:r>
            <a:endParaRPr kumimoji="0" lang="en-US"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2362200" y="1905000"/>
            <a:ext cx="17526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mj-lt"/>
              </a:rPr>
              <a:t>Reader</a:t>
            </a:r>
          </a:p>
        </p:txBody>
      </p:sp>
      <p:sp>
        <p:nvSpPr>
          <p:cNvPr id="16" name="Rectangle 15"/>
          <p:cNvSpPr/>
          <p:nvPr/>
        </p:nvSpPr>
        <p:spPr bwMode="auto">
          <a:xfrm>
            <a:off x="4419600" y="1905000"/>
            <a:ext cx="19812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rgbClr val="FF0000"/>
                </a:solidFill>
              </a:rPr>
              <a:t>Tag</a:t>
            </a:r>
            <a:endParaRPr kumimoji="0" lang="en-US" sz="1800" b="0" i="0" u="none" strike="noStrike" cap="none" normalizeH="0" baseline="0" dirty="0" smtClean="0">
              <a:ln>
                <a:noFill/>
              </a:ln>
              <a:solidFill>
                <a:srgbClr val="FF0000"/>
              </a:solidFill>
              <a:effectLst/>
              <a:latin typeface="Arial" charset="0"/>
            </a:endParaRPr>
          </a:p>
        </p:txBody>
      </p:sp>
      <p:sp>
        <p:nvSpPr>
          <p:cNvPr id="19" name="Left-Right Arrow 18"/>
          <p:cNvSpPr/>
          <p:nvPr/>
        </p:nvSpPr>
        <p:spPr bwMode="auto">
          <a:xfrm>
            <a:off x="4050030" y="3482340"/>
            <a:ext cx="533400" cy="3048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6248400" y="5486400"/>
            <a:ext cx="1828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Sleep</a:t>
            </a:r>
            <a:endParaRPr kumimoji="0" lang="en-US" sz="1800" b="0" i="0" u="none" strike="noStrike" cap="none" normalizeH="0" baseline="0" dirty="0" smtClean="0">
              <a:ln>
                <a:noFill/>
              </a:ln>
              <a:solidFill>
                <a:schemeClr val="accent2"/>
              </a:solidFill>
              <a:effectLst/>
              <a:latin typeface="Arial" charset="0"/>
            </a:endParaRPr>
          </a:p>
        </p:txBody>
      </p:sp>
      <p:sp>
        <p:nvSpPr>
          <p:cNvPr id="23" name="Rectangle 22"/>
          <p:cNvSpPr/>
          <p:nvPr/>
        </p:nvSpPr>
        <p:spPr bwMode="auto">
          <a:xfrm>
            <a:off x="2514600" y="2514600"/>
            <a:ext cx="15240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Ready</a:t>
            </a:r>
            <a:endParaRPr kumimoji="0" lang="en-US" sz="1800" b="0"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2514600" y="3733800"/>
            <a:ext cx="15240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Acknowledged</a:t>
            </a:r>
            <a:endParaRPr kumimoji="0" lang="en-US" sz="1800" b="0" i="0" u="none" strike="noStrike" cap="none" normalizeH="0" baseline="0" dirty="0" smtClean="0">
              <a:ln>
                <a:noFill/>
              </a:ln>
              <a:solidFill>
                <a:schemeClr val="tx1"/>
              </a:solidFill>
              <a:effectLst/>
              <a:latin typeface="Arial" charset="0"/>
            </a:endParaRPr>
          </a:p>
        </p:txBody>
      </p:sp>
      <p:sp>
        <p:nvSpPr>
          <p:cNvPr id="27" name="Rectangle 26"/>
          <p:cNvSpPr/>
          <p:nvPr/>
        </p:nvSpPr>
        <p:spPr bwMode="auto">
          <a:xfrm>
            <a:off x="2514600" y="4953000"/>
            <a:ext cx="15240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Kill</a:t>
            </a:r>
            <a:endParaRPr kumimoji="0" lang="en-US" sz="1800" b="0" i="0" u="none" strike="noStrike" cap="none" normalizeH="0" baseline="0" dirty="0" smtClean="0">
              <a:ln>
                <a:noFill/>
              </a:ln>
              <a:solidFill>
                <a:schemeClr val="tx1"/>
              </a:solidFill>
              <a:effectLst/>
              <a:latin typeface="Arial" charset="0"/>
            </a:endParaRPr>
          </a:p>
        </p:txBody>
      </p:sp>
      <p:sp>
        <p:nvSpPr>
          <p:cNvPr id="28" name="Rectangle 27"/>
          <p:cNvSpPr/>
          <p:nvPr/>
        </p:nvSpPr>
        <p:spPr bwMode="auto">
          <a:xfrm>
            <a:off x="990600" y="4953000"/>
            <a:ext cx="15240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Stop</a:t>
            </a:r>
            <a:endParaRPr kumimoji="0" lang="en-US" sz="1800" b="0" i="0" u="none" strike="noStrike" cap="none" normalizeH="0" baseline="0" dirty="0" smtClean="0">
              <a:ln>
                <a:noFill/>
              </a:ln>
              <a:solidFill>
                <a:schemeClr val="accent2"/>
              </a:solidFill>
              <a:effectLst/>
              <a:latin typeface="Arial" charset="0"/>
            </a:endParaRPr>
          </a:p>
        </p:txBody>
      </p:sp>
      <p:sp>
        <p:nvSpPr>
          <p:cNvPr id="29" name="Rectangle 28"/>
          <p:cNvSpPr/>
          <p:nvPr/>
        </p:nvSpPr>
        <p:spPr bwMode="auto">
          <a:xfrm>
            <a:off x="6172200" y="3733800"/>
            <a:ext cx="2971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Receive request and data</a:t>
            </a:r>
            <a:endParaRPr kumimoji="0" lang="en-US" sz="1800" b="0" i="0" u="none" strike="noStrike" cap="none" normalizeH="0" baseline="0" dirty="0" smtClean="0">
              <a:ln>
                <a:noFill/>
              </a:ln>
              <a:solidFill>
                <a:schemeClr val="accent2"/>
              </a:solidFill>
              <a:effectLst/>
              <a:latin typeface="Arial" charset="0"/>
            </a:endParaRPr>
          </a:p>
        </p:txBody>
      </p:sp>
      <p:sp>
        <p:nvSpPr>
          <p:cNvPr id="30" name="Rectangle 29"/>
          <p:cNvSpPr/>
          <p:nvPr/>
        </p:nvSpPr>
        <p:spPr bwMode="auto">
          <a:xfrm>
            <a:off x="6248400" y="4343400"/>
            <a:ext cx="2057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Allocate slots</a:t>
            </a:r>
            <a:endParaRPr kumimoji="0" lang="en-US" sz="1800" b="0" i="0" u="none" strike="noStrike" cap="none" normalizeH="0" baseline="0" dirty="0" smtClean="0">
              <a:ln>
                <a:noFill/>
              </a:ln>
              <a:solidFill>
                <a:schemeClr val="accent2"/>
              </a:solidFill>
              <a:effectLst/>
              <a:latin typeface="Arial" charset="0"/>
            </a:endParaRPr>
          </a:p>
        </p:txBody>
      </p:sp>
      <p:sp>
        <p:nvSpPr>
          <p:cNvPr id="31" name="Rectangle 30"/>
          <p:cNvSpPr/>
          <p:nvPr/>
        </p:nvSpPr>
        <p:spPr bwMode="auto">
          <a:xfrm>
            <a:off x="6172200" y="3124200"/>
            <a:ext cx="2057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Generate beacon</a:t>
            </a:r>
            <a:endParaRPr kumimoji="0" lang="en-US" sz="1800" b="0" i="0" u="none" strike="noStrike" cap="none" normalizeH="0" baseline="0" dirty="0" smtClean="0">
              <a:ln>
                <a:noFill/>
              </a:ln>
              <a:solidFill>
                <a:schemeClr val="accent2"/>
              </a:solidFill>
              <a:effectLst/>
              <a:latin typeface="Arial" charset="0"/>
            </a:endParaRPr>
          </a:p>
        </p:txBody>
      </p:sp>
      <p:sp>
        <p:nvSpPr>
          <p:cNvPr id="32" name="Rectangle 31"/>
          <p:cNvSpPr/>
          <p:nvPr/>
        </p:nvSpPr>
        <p:spPr bwMode="auto">
          <a:xfrm>
            <a:off x="6172200" y="2514600"/>
            <a:ext cx="2057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Start</a:t>
            </a:r>
            <a:endParaRPr kumimoji="0" lang="en-US" sz="1800" b="0" i="0" u="none" strike="noStrike" cap="none" normalizeH="0" baseline="0" dirty="0" smtClean="0">
              <a:ln>
                <a:noFill/>
              </a:ln>
              <a:solidFill>
                <a:schemeClr val="accent2"/>
              </a:solidFill>
              <a:effectLst/>
              <a:latin typeface="Arial" charset="0"/>
            </a:endParaRPr>
          </a:p>
        </p:txBody>
      </p:sp>
      <p:sp>
        <p:nvSpPr>
          <p:cNvPr id="33" name="Rectangle 32"/>
          <p:cNvSpPr/>
          <p:nvPr/>
        </p:nvSpPr>
        <p:spPr bwMode="auto">
          <a:xfrm>
            <a:off x="228600" y="4343400"/>
            <a:ext cx="22860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mj-lt"/>
              </a:rPr>
              <a:t>Send/ receive</a:t>
            </a:r>
            <a:r>
              <a:rPr kumimoji="0" lang="en-US" b="0" i="0" u="none" strike="noStrike" cap="none" normalizeH="0" dirty="0" smtClean="0">
                <a:ln>
                  <a:noFill/>
                </a:ln>
                <a:solidFill>
                  <a:schemeClr val="accent2"/>
                </a:solidFill>
                <a:effectLst/>
                <a:latin typeface="+mj-lt"/>
              </a:rPr>
              <a:t> data</a:t>
            </a:r>
            <a:endParaRPr kumimoji="0" lang="en-US" b="0" i="0" u="none" strike="noStrike" cap="none" normalizeH="0" baseline="0" dirty="0" smtClean="0">
              <a:ln>
                <a:noFill/>
              </a:ln>
              <a:solidFill>
                <a:schemeClr val="accent2"/>
              </a:solidFill>
              <a:effectLst/>
              <a:latin typeface="+mj-lt"/>
            </a:endParaRPr>
          </a:p>
        </p:txBody>
      </p:sp>
      <p:sp>
        <p:nvSpPr>
          <p:cNvPr id="34" name="Rectangle 33"/>
          <p:cNvSpPr/>
          <p:nvPr/>
        </p:nvSpPr>
        <p:spPr bwMode="auto">
          <a:xfrm>
            <a:off x="152400" y="3124200"/>
            <a:ext cx="23622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Request traffic</a:t>
            </a:r>
            <a:endParaRPr kumimoji="0" lang="en-US" sz="1800" b="0" i="0" u="none" strike="noStrike" cap="none" normalizeH="0" baseline="0" dirty="0" smtClean="0">
              <a:ln>
                <a:noFill/>
              </a:ln>
              <a:solidFill>
                <a:schemeClr val="accent2"/>
              </a:solidFill>
              <a:effectLst/>
              <a:latin typeface="Arial" charset="0"/>
            </a:endParaRPr>
          </a:p>
        </p:txBody>
      </p:sp>
      <p:sp>
        <p:nvSpPr>
          <p:cNvPr id="35" name="Rectangle 34"/>
          <p:cNvSpPr/>
          <p:nvPr/>
        </p:nvSpPr>
        <p:spPr bwMode="auto">
          <a:xfrm>
            <a:off x="152400" y="3733800"/>
            <a:ext cx="23622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Acknowledgement</a:t>
            </a:r>
            <a:endParaRPr kumimoji="0" lang="en-US" sz="1800" b="0" i="0" u="none" strike="noStrike" cap="none" normalizeH="0" baseline="0" dirty="0" smtClean="0">
              <a:ln>
                <a:noFill/>
              </a:ln>
              <a:solidFill>
                <a:schemeClr val="accent2"/>
              </a:solidFill>
              <a:effectLst/>
              <a:latin typeface="Arial" charset="0"/>
            </a:endParaRPr>
          </a:p>
        </p:txBody>
      </p:sp>
      <p:sp>
        <p:nvSpPr>
          <p:cNvPr id="36" name="Rectangle 35"/>
          <p:cNvSpPr/>
          <p:nvPr/>
        </p:nvSpPr>
        <p:spPr bwMode="auto">
          <a:xfrm>
            <a:off x="990600" y="2514600"/>
            <a:ext cx="15240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mj-lt"/>
              </a:rPr>
              <a:t>Working</a:t>
            </a:r>
          </a:p>
        </p:txBody>
      </p:sp>
      <p:sp>
        <p:nvSpPr>
          <p:cNvPr id="37" name="Rectangle 36"/>
          <p:cNvSpPr/>
          <p:nvPr/>
        </p:nvSpPr>
        <p:spPr bwMode="auto">
          <a:xfrm>
            <a:off x="4572000" y="49530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Access</a:t>
            </a:r>
            <a:endParaRPr kumimoji="0" lang="en-US" sz="18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6324600" y="4953000"/>
            <a:ext cx="22860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mj-lt"/>
              </a:rPr>
              <a:t>Send/ receive</a:t>
            </a:r>
            <a:r>
              <a:rPr kumimoji="0" lang="en-US" b="0" i="0" u="none" strike="noStrike" cap="none" normalizeH="0" dirty="0" smtClean="0">
                <a:ln>
                  <a:noFill/>
                </a:ln>
                <a:solidFill>
                  <a:schemeClr val="accent2"/>
                </a:solidFill>
                <a:effectLst/>
                <a:latin typeface="+mj-lt"/>
              </a:rPr>
              <a:t> data</a:t>
            </a:r>
            <a:endParaRPr kumimoji="0" lang="en-US" b="0" i="0" u="none" strike="noStrike" cap="none" normalizeH="0" baseline="0" dirty="0" smtClean="0">
              <a:ln>
                <a:noFill/>
              </a:ln>
              <a:solidFill>
                <a:schemeClr val="accent2"/>
              </a:solidFill>
              <a:effectLst/>
              <a:latin typeface="+mj-lt"/>
            </a:endParaRPr>
          </a:p>
        </p:txBody>
      </p:sp>
      <p:sp>
        <p:nvSpPr>
          <p:cNvPr id="41" name="Title 1"/>
          <p:cNvSpPr>
            <a:spLocks noGrp="1"/>
          </p:cNvSpPr>
          <p:nvPr>
            <p:ph type="title"/>
          </p:nvPr>
        </p:nvSpPr>
        <p:spPr>
          <a:xfrm>
            <a:off x="685800" y="609600"/>
            <a:ext cx="8001000" cy="533400"/>
          </a:xfrm>
        </p:spPr>
        <p:txBody>
          <a:bodyPr/>
          <a:lstStyle/>
          <a:p>
            <a:r>
              <a:rPr lang="en-US" sz="3200" dirty="0" smtClean="0"/>
              <a:t>LED-ID MAC approach (</a:t>
            </a:r>
            <a:r>
              <a:rPr lang="en-US" sz="3200" dirty="0" err="1" smtClean="0"/>
              <a:t>QoS</a:t>
            </a:r>
            <a:r>
              <a:rPr lang="en-US" sz="3200" dirty="0" smtClean="0"/>
              <a:t> Guarantee)</a:t>
            </a:r>
            <a:endParaRPr lang="en-US" sz="3200" dirty="0"/>
          </a:p>
        </p:txBody>
      </p:sp>
      <p:sp>
        <p:nvSpPr>
          <p:cNvPr id="39"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40"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10</a:t>
            </a:fld>
            <a:endParaRPr lang="en-US" dirty="0"/>
          </a:p>
        </p:txBody>
      </p:sp>
      <p:sp>
        <p:nvSpPr>
          <p:cNvPr id="42"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533400" y="1295400"/>
            <a:ext cx="8001000" cy="5181600"/>
          </a:xfrm>
        </p:spPr>
        <p:txBody>
          <a:bodyPr/>
          <a:lstStyle/>
          <a:p>
            <a:r>
              <a:rPr lang="en-US" sz="2400" dirty="0" smtClean="0"/>
              <a:t>Combined approach using RFID and IEEE 802.15.7 (VLC)</a:t>
            </a:r>
          </a:p>
          <a:p>
            <a:pPr lvl="1"/>
            <a:r>
              <a:rPr lang="en-US" sz="2000" dirty="0" smtClean="0"/>
              <a:t>Identification process of RFID</a:t>
            </a:r>
          </a:p>
          <a:p>
            <a:pPr lvl="2"/>
            <a:r>
              <a:rPr lang="en-US" dirty="0" smtClean="0"/>
              <a:t>Slotted ALOHA</a:t>
            </a:r>
          </a:p>
          <a:p>
            <a:pPr lvl="1"/>
            <a:r>
              <a:rPr lang="en-US" sz="2000" dirty="0" smtClean="0"/>
              <a:t>GTS allocation of IEEE 802.15.7</a:t>
            </a:r>
          </a:p>
          <a:p>
            <a:pPr lvl="2"/>
            <a:r>
              <a:rPr lang="en-US" dirty="0" err="1" smtClean="0"/>
              <a:t>QoS</a:t>
            </a:r>
            <a:r>
              <a:rPr lang="en-US" dirty="0" smtClean="0"/>
              <a:t> guaranteed</a:t>
            </a:r>
          </a:p>
        </p:txBody>
      </p:sp>
      <p:sp>
        <p:nvSpPr>
          <p:cNvPr id="48" name="Rectangle 107"/>
          <p:cNvSpPr>
            <a:spLocks noChangeArrowheads="1"/>
          </p:cNvSpPr>
          <p:nvPr/>
        </p:nvSpPr>
        <p:spPr bwMode="auto">
          <a:xfrm>
            <a:off x="1905000" y="3505200"/>
            <a:ext cx="14859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Identification</a:t>
            </a:r>
            <a:endParaRPr lang="en-US" sz="2000" dirty="0"/>
          </a:p>
        </p:txBody>
      </p:sp>
      <p:sp>
        <p:nvSpPr>
          <p:cNvPr id="49" name="Rectangle 108"/>
          <p:cNvSpPr>
            <a:spLocks noChangeArrowheads="1"/>
          </p:cNvSpPr>
          <p:nvPr/>
        </p:nvSpPr>
        <p:spPr bwMode="auto">
          <a:xfrm>
            <a:off x="685800" y="3505200"/>
            <a:ext cx="11430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Beacon</a:t>
            </a:r>
            <a:endParaRPr lang="en-US" sz="2000" dirty="0"/>
          </a:p>
        </p:txBody>
      </p:sp>
      <p:sp>
        <p:nvSpPr>
          <p:cNvPr id="5" name="Line 63"/>
          <p:cNvSpPr>
            <a:spLocks noChangeShapeType="1"/>
          </p:cNvSpPr>
          <p:nvPr/>
        </p:nvSpPr>
        <p:spPr bwMode="auto">
          <a:xfrm>
            <a:off x="2549525" y="4876800"/>
            <a:ext cx="6172200" cy="0"/>
          </a:xfrm>
          <a:prstGeom prst="line">
            <a:avLst/>
          </a:prstGeom>
          <a:noFill/>
          <a:ln w="12700">
            <a:solidFill>
              <a:srgbClr val="000000"/>
            </a:solidFill>
            <a:round/>
            <a:headEnd type="none" w="sm" len="sm"/>
            <a:tailEnd type="triangle" w="sm" len="sm"/>
          </a:ln>
          <a:effectLst/>
        </p:spPr>
        <p:txBody>
          <a:bodyPr anchor="ctr"/>
          <a:lstStyle/>
          <a:p>
            <a:endParaRPr lang="en-US"/>
          </a:p>
        </p:txBody>
      </p:sp>
      <p:sp>
        <p:nvSpPr>
          <p:cNvPr id="4" name="Rectangle 62"/>
          <p:cNvSpPr>
            <a:spLocks noChangeArrowheads="1"/>
          </p:cNvSpPr>
          <p:nvPr/>
        </p:nvSpPr>
        <p:spPr bwMode="auto">
          <a:xfrm>
            <a:off x="1514475" y="4130675"/>
            <a:ext cx="4914900" cy="762000"/>
          </a:xfrm>
          <a:prstGeom prst="rect">
            <a:avLst/>
          </a:prstGeom>
          <a:solidFill>
            <a:srgbClr val="FFCC99"/>
          </a:solidFill>
          <a:ln w="12700">
            <a:solidFill>
              <a:srgbClr val="000000"/>
            </a:solidFill>
            <a:miter lim="800000"/>
            <a:headEnd type="none" w="sm" len="sm"/>
            <a:tailEnd type="none" w="sm" len="sm"/>
          </a:ln>
          <a:effectLst/>
        </p:spPr>
        <p:txBody>
          <a:bodyPr anchor="ctr"/>
          <a:lstStyle/>
          <a:p>
            <a:endParaRPr lang="en-US"/>
          </a:p>
        </p:txBody>
      </p:sp>
      <p:sp>
        <p:nvSpPr>
          <p:cNvPr id="6" name="Line 64"/>
          <p:cNvSpPr>
            <a:spLocks noChangeShapeType="1"/>
          </p:cNvSpPr>
          <p:nvPr/>
        </p:nvSpPr>
        <p:spPr bwMode="auto">
          <a:xfrm>
            <a:off x="1216025" y="4283075"/>
            <a:ext cx="0" cy="68580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7" name="Line 65"/>
          <p:cNvSpPr>
            <a:spLocks noChangeShapeType="1"/>
          </p:cNvSpPr>
          <p:nvPr/>
        </p:nvSpPr>
        <p:spPr bwMode="auto">
          <a:xfrm>
            <a:off x="6975475" y="4283075"/>
            <a:ext cx="0" cy="68580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6" name="Line 74"/>
          <p:cNvSpPr>
            <a:spLocks noChangeShapeType="1"/>
          </p:cNvSpPr>
          <p:nvPr/>
        </p:nvSpPr>
        <p:spPr bwMode="auto">
          <a:xfrm>
            <a:off x="36544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17" name="Line 75"/>
          <p:cNvSpPr>
            <a:spLocks noChangeShapeType="1"/>
          </p:cNvSpPr>
          <p:nvPr/>
        </p:nvSpPr>
        <p:spPr bwMode="auto">
          <a:xfrm flipH="1">
            <a:off x="1143000" y="4130675"/>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8" name="Rectangle 76"/>
          <p:cNvSpPr>
            <a:spLocks noChangeArrowheads="1"/>
          </p:cNvSpPr>
          <p:nvPr/>
        </p:nvSpPr>
        <p:spPr bwMode="auto">
          <a:xfrm>
            <a:off x="1216025" y="4130675"/>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19" name="Rectangle 77"/>
          <p:cNvSpPr>
            <a:spLocks noChangeArrowheads="1"/>
          </p:cNvSpPr>
          <p:nvPr/>
        </p:nvSpPr>
        <p:spPr bwMode="auto">
          <a:xfrm>
            <a:off x="6967538" y="4130675"/>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20" name="Line 78"/>
          <p:cNvSpPr>
            <a:spLocks noChangeShapeType="1"/>
          </p:cNvSpPr>
          <p:nvPr/>
        </p:nvSpPr>
        <p:spPr bwMode="auto">
          <a:xfrm flipH="1">
            <a:off x="6975475" y="4130675"/>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21" name="Line 79"/>
          <p:cNvSpPr>
            <a:spLocks noChangeShapeType="1"/>
          </p:cNvSpPr>
          <p:nvPr/>
        </p:nvSpPr>
        <p:spPr bwMode="auto">
          <a:xfrm>
            <a:off x="4264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2" name="Line 80"/>
          <p:cNvSpPr>
            <a:spLocks noChangeShapeType="1"/>
          </p:cNvSpPr>
          <p:nvPr/>
        </p:nvSpPr>
        <p:spPr bwMode="auto">
          <a:xfrm>
            <a:off x="45688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3" name="Line 81"/>
          <p:cNvSpPr>
            <a:spLocks noChangeShapeType="1"/>
          </p:cNvSpPr>
          <p:nvPr/>
        </p:nvSpPr>
        <p:spPr bwMode="auto">
          <a:xfrm>
            <a:off x="48736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4" name="Line 82"/>
          <p:cNvSpPr>
            <a:spLocks noChangeShapeType="1"/>
          </p:cNvSpPr>
          <p:nvPr/>
        </p:nvSpPr>
        <p:spPr bwMode="auto">
          <a:xfrm>
            <a:off x="51784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5" name="Line 83"/>
          <p:cNvSpPr>
            <a:spLocks noChangeShapeType="1"/>
          </p:cNvSpPr>
          <p:nvPr/>
        </p:nvSpPr>
        <p:spPr bwMode="auto">
          <a:xfrm>
            <a:off x="5788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6" name="Line 84"/>
          <p:cNvSpPr>
            <a:spLocks noChangeShapeType="1"/>
          </p:cNvSpPr>
          <p:nvPr/>
        </p:nvSpPr>
        <p:spPr bwMode="auto">
          <a:xfrm>
            <a:off x="60928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7" name="Rectangle 85"/>
          <p:cNvSpPr>
            <a:spLocks noChangeArrowheads="1"/>
          </p:cNvSpPr>
          <p:nvPr/>
        </p:nvSpPr>
        <p:spPr bwMode="auto">
          <a:xfrm>
            <a:off x="3654425" y="4129088"/>
            <a:ext cx="33147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28" name="Line 87"/>
          <p:cNvSpPr>
            <a:spLocks noChangeShapeType="1"/>
          </p:cNvSpPr>
          <p:nvPr/>
        </p:nvSpPr>
        <p:spPr bwMode="auto">
          <a:xfrm>
            <a:off x="39592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9" name="Line 88"/>
          <p:cNvSpPr>
            <a:spLocks noChangeShapeType="1"/>
          </p:cNvSpPr>
          <p:nvPr/>
        </p:nvSpPr>
        <p:spPr bwMode="auto">
          <a:xfrm>
            <a:off x="5483225" y="41148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0" name="Line 89"/>
          <p:cNvSpPr>
            <a:spLocks noChangeShapeType="1"/>
          </p:cNvSpPr>
          <p:nvPr/>
        </p:nvSpPr>
        <p:spPr bwMode="auto">
          <a:xfrm>
            <a:off x="697547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1" name="Line 90"/>
          <p:cNvSpPr>
            <a:spLocks noChangeShapeType="1"/>
          </p:cNvSpPr>
          <p:nvPr/>
        </p:nvSpPr>
        <p:spPr bwMode="auto">
          <a:xfrm>
            <a:off x="4264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2" name="Line 91"/>
          <p:cNvSpPr>
            <a:spLocks noChangeShapeType="1"/>
          </p:cNvSpPr>
          <p:nvPr/>
        </p:nvSpPr>
        <p:spPr bwMode="auto">
          <a:xfrm>
            <a:off x="45688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3" name="Line 92"/>
          <p:cNvSpPr>
            <a:spLocks noChangeShapeType="1"/>
          </p:cNvSpPr>
          <p:nvPr/>
        </p:nvSpPr>
        <p:spPr bwMode="auto">
          <a:xfrm>
            <a:off x="48736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4" name="Line 93"/>
          <p:cNvSpPr>
            <a:spLocks noChangeShapeType="1"/>
          </p:cNvSpPr>
          <p:nvPr/>
        </p:nvSpPr>
        <p:spPr bwMode="auto">
          <a:xfrm>
            <a:off x="51784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5" name="Line 94"/>
          <p:cNvSpPr>
            <a:spLocks noChangeShapeType="1"/>
          </p:cNvSpPr>
          <p:nvPr/>
        </p:nvSpPr>
        <p:spPr bwMode="auto">
          <a:xfrm>
            <a:off x="5788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6" name="Line 95"/>
          <p:cNvSpPr>
            <a:spLocks noChangeShapeType="1"/>
          </p:cNvSpPr>
          <p:nvPr/>
        </p:nvSpPr>
        <p:spPr bwMode="auto">
          <a:xfrm>
            <a:off x="60928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7" name="Line 96"/>
          <p:cNvSpPr>
            <a:spLocks noChangeShapeType="1"/>
          </p:cNvSpPr>
          <p:nvPr/>
        </p:nvSpPr>
        <p:spPr bwMode="auto">
          <a:xfrm>
            <a:off x="3959225" y="4130675"/>
            <a:ext cx="0" cy="762000"/>
          </a:xfrm>
          <a:prstGeom prst="line">
            <a:avLst/>
          </a:prstGeom>
          <a:noFill/>
          <a:ln w="12700">
            <a:solidFill>
              <a:srgbClr val="000000"/>
            </a:solidFill>
            <a:prstDash val="dashDot"/>
            <a:round/>
            <a:headEnd type="none" w="sm" len="sm"/>
            <a:tailEnd type="none" w="sm" len="sm"/>
          </a:ln>
          <a:effectLst/>
        </p:spPr>
        <p:txBody>
          <a:bodyPr anchor="ctr"/>
          <a:lstStyle/>
          <a:p>
            <a:endParaRPr lang="en-US"/>
          </a:p>
        </p:txBody>
      </p:sp>
      <p:sp>
        <p:nvSpPr>
          <p:cNvPr id="38" name="Line 97"/>
          <p:cNvSpPr>
            <a:spLocks noChangeShapeType="1"/>
          </p:cNvSpPr>
          <p:nvPr/>
        </p:nvSpPr>
        <p:spPr bwMode="auto">
          <a:xfrm>
            <a:off x="4264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9" name="Line 98"/>
          <p:cNvSpPr>
            <a:spLocks noChangeShapeType="1"/>
          </p:cNvSpPr>
          <p:nvPr/>
        </p:nvSpPr>
        <p:spPr bwMode="auto">
          <a:xfrm>
            <a:off x="45688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0" name="Line 99"/>
          <p:cNvSpPr>
            <a:spLocks noChangeShapeType="1"/>
          </p:cNvSpPr>
          <p:nvPr/>
        </p:nvSpPr>
        <p:spPr bwMode="auto">
          <a:xfrm>
            <a:off x="48736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1" name="Line 100"/>
          <p:cNvSpPr>
            <a:spLocks noChangeShapeType="1"/>
          </p:cNvSpPr>
          <p:nvPr/>
        </p:nvSpPr>
        <p:spPr bwMode="auto">
          <a:xfrm>
            <a:off x="51784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2" name="Line 101"/>
          <p:cNvSpPr>
            <a:spLocks noChangeShapeType="1"/>
          </p:cNvSpPr>
          <p:nvPr/>
        </p:nvSpPr>
        <p:spPr bwMode="auto">
          <a:xfrm>
            <a:off x="5788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3" name="Line 102"/>
          <p:cNvSpPr>
            <a:spLocks noChangeShapeType="1"/>
          </p:cNvSpPr>
          <p:nvPr/>
        </p:nvSpPr>
        <p:spPr bwMode="auto">
          <a:xfrm>
            <a:off x="5788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4" name="Line 103"/>
          <p:cNvSpPr>
            <a:spLocks noChangeShapeType="1"/>
          </p:cNvSpPr>
          <p:nvPr/>
        </p:nvSpPr>
        <p:spPr bwMode="auto">
          <a:xfrm>
            <a:off x="6969125" y="41148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5" name="Line 104"/>
          <p:cNvSpPr>
            <a:spLocks noChangeShapeType="1"/>
          </p:cNvSpPr>
          <p:nvPr/>
        </p:nvSpPr>
        <p:spPr bwMode="auto">
          <a:xfrm>
            <a:off x="697547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6" name="Line 105"/>
          <p:cNvSpPr>
            <a:spLocks noChangeShapeType="1"/>
          </p:cNvSpPr>
          <p:nvPr/>
        </p:nvSpPr>
        <p:spPr bwMode="auto">
          <a:xfrm>
            <a:off x="6691313" y="41148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7" name="Line 106"/>
          <p:cNvSpPr>
            <a:spLocks noChangeShapeType="1"/>
          </p:cNvSpPr>
          <p:nvPr/>
        </p:nvSpPr>
        <p:spPr bwMode="auto">
          <a:xfrm>
            <a:off x="6397625" y="41148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2" name="Rectangle 107"/>
          <p:cNvSpPr>
            <a:spLocks noChangeArrowheads="1"/>
          </p:cNvSpPr>
          <p:nvPr/>
        </p:nvSpPr>
        <p:spPr bwMode="auto">
          <a:xfrm>
            <a:off x="4267200" y="3505200"/>
            <a:ext cx="19050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solidFill>
                  <a:srgbClr val="FF00FF"/>
                </a:solidFill>
                <a:latin typeface="Times New Roman" pitchFamily="18" charset="0"/>
                <a:ea typeface="Batang" pitchFamily="18" charset="-127"/>
              </a:rPr>
              <a:t>Data transmission</a:t>
            </a:r>
            <a:endParaRPr lang="en-US" sz="2400" dirty="0"/>
          </a:p>
        </p:txBody>
      </p:sp>
      <p:cxnSp>
        <p:nvCxnSpPr>
          <p:cNvPr id="55" name="Straight Arrow Connector 54"/>
          <p:cNvCxnSpPr>
            <a:stCxn id="49" idx="2"/>
            <a:endCxn id="18" idx="0"/>
          </p:cNvCxnSpPr>
          <p:nvPr/>
        </p:nvCxnSpPr>
        <p:spPr bwMode="auto">
          <a:xfrm rot="5400000">
            <a:off x="1114426" y="398780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8" name="Straight Arrow Connector 57"/>
          <p:cNvCxnSpPr/>
          <p:nvPr/>
        </p:nvCxnSpPr>
        <p:spPr bwMode="auto">
          <a:xfrm rot="5400000">
            <a:off x="2466340" y="399161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9" name="Straight Arrow Connector 58"/>
          <p:cNvCxnSpPr/>
          <p:nvPr/>
        </p:nvCxnSpPr>
        <p:spPr bwMode="auto">
          <a:xfrm rot="5400000">
            <a:off x="5041900" y="396113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Title 1"/>
          <p:cNvSpPr>
            <a:spLocks noGrp="1"/>
          </p:cNvSpPr>
          <p:nvPr>
            <p:ph type="title"/>
          </p:nvPr>
        </p:nvSpPr>
        <p:spPr>
          <a:xfrm>
            <a:off x="685800" y="609600"/>
            <a:ext cx="8001000" cy="533400"/>
          </a:xfrm>
        </p:spPr>
        <p:txBody>
          <a:bodyPr/>
          <a:lstStyle/>
          <a:p>
            <a:r>
              <a:rPr lang="en-US" sz="3200" dirty="0" smtClean="0"/>
              <a:t>LED-ID MAC Approach (</a:t>
            </a:r>
            <a:r>
              <a:rPr lang="en-US" sz="3200" dirty="0" err="1" smtClean="0"/>
              <a:t>QoS</a:t>
            </a:r>
            <a:r>
              <a:rPr lang="en-US" sz="3200" dirty="0" smtClean="0"/>
              <a:t> Guaranteed)</a:t>
            </a:r>
            <a:endParaRPr lang="en-US" sz="3200" dirty="0"/>
          </a:p>
        </p:txBody>
      </p:sp>
      <p:sp>
        <p:nvSpPr>
          <p:cNvPr id="50"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51"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11</a:t>
            </a:fld>
            <a:endParaRPr lang="en-US" dirty="0"/>
          </a:p>
        </p:txBody>
      </p:sp>
      <p:sp>
        <p:nvSpPr>
          <p:cNvPr id="53"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57200" y="1219200"/>
            <a:ext cx="8153400" cy="2362200"/>
          </a:xfrm>
        </p:spPr>
        <p:txBody>
          <a:bodyPr/>
          <a:lstStyle/>
          <a:p>
            <a:r>
              <a:rPr lang="en-US" dirty="0" smtClean="0"/>
              <a:t>Identification packet</a:t>
            </a:r>
          </a:p>
          <a:p>
            <a:pPr lvl="1"/>
            <a:r>
              <a:rPr lang="en-US" dirty="0" smtClean="0"/>
              <a:t>~ structure of 802.15.7 GTS request command</a:t>
            </a:r>
          </a:p>
          <a:p>
            <a:pPr lvl="1"/>
            <a:endParaRPr lang="en-US" dirty="0" smtClean="0"/>
          </a:p>
          <a:p>
            <a:pPr lvl="1"/>
            <a:endParaRPr lang="en-US" sz="500" dirty="0" smtClean="0"/>
          </a:p>
          <a:p>
            <a:pPr lvl="1"/>
            <a:r>
              <a:rPr lang="en-US" dirty="0" smtClean="0"/>
              <a:t>GTS characteristics field</a:t>
            </a:r>
          </a:p>
          <a:p>
            <a:pPr lvl="1"/>
            <a:endParaRPr lang="en-US" dirty="0" smtClean="0"/>
          </a:p>
        </p:txBody>
      </p:sp>
      <p:sp>
        <p:nvSpPr>
          <p:cNvPr id="57348" name="Rectangle 4"/>
          <p:cNvSpPr>
            <a:spLocks noChangeArrowheads="1"/>
          </p:cNvSpPr>
          <p:nvPr/>
        </p:nvSpPr>
        <p:spPr bwMode="auto">
          <a:xfrm>
            <a:off x="2286000" y="2362200"/>
            <a:ext cx="3124200" cy="533400"/>
          </a:xfrm>
          <a:prstGeom prst="rect">
            <a:avLst/>
          </a:prstGeom>
          <a:noFill/>
          <a:ln w="19050">
            <a:solidFill>
              <a:schemeClr val="tx1"/>
            </a:solidFill>
            <a:miter lim="800000"/>
            <a:headEnd/>
            <a:tailEnd/>
          </a:ln>
          <a:effectLst/>
        </p:spPr>
        <p:txBody>
          <a:bodyPr wrap="none" anchor="ctr"/>
          <a:lstStyle/>
          <a:p>
            <a:endParaRPr lang="en-US"/>
          </a:p>
        </p:txBody>
      </p:sp>
      <p:sp>
        <p:nvSpPr>
          <p:cNvPr id="57349" name="Line 5"/>
          <p:cNvSpPr>
            <a:spLocks noChangeShapeType="1"/>
          </p:cNvSpPr>
          <p:nvPr/>
        </p:nvSpPr>
        <p:spPr bwMode="auto">
          <a:xfrm>
            <a:off x="3276600" y="2362200"/>
            <a:ext cx="0" cy="533400"/>
          </a:xfrm>
          <a:prstGeom prst="line">
            <a:avLst/>
          </a:prstGeom>
          <a:noFill/>
          <a:ln w="19050">
            <a:solidFill>
              <a:schemeClr val="tx1"/>
            </a:solidFill>
            <a:round/>
            <a:headEnd/>
            <a:tailEnd/>
          </a:ln>
          <a:effectLst/>
        </p:spPr>
        <p:txBody>
          <a:bodyPr/>
          <a:lstStyle/>
          <a:p>
            <a:endParaRPr lang="en-US"/>
          </a:p>
        </p:txBody>
      </p:sp>
      <p:sp>
        <p:nvSpPr>
          <p:cNvPr id="57350" name="Rectangle 6"/>
          <p:cNvSpPr>
            <a:spLocks noChangeArrowheads="1"/>
          </p:cNvSpPr>
          <p:nvPr/>
        </p:nvSpPr>
        <p:spPr bwMode="auto">
          <a:xfrm>
            <a:off x="2133600" y="2514600"/>
            <a:ext cx="1219200" cy="381000"/>
          </a:xfrm>
          <a:prstGeom prst="rect">
            <a:avLst/>
          </a:prstGeom>
          <a:noFill/>
          <a:ln w="9525">
            <a:noFill/>
            <a:miter lim="800000"/>
            <a:headEnd/>
            <a:tailEnd/>
          </a:ln>
          <a:effectLst/>
        </p:spPr>
        <p:txBody>
          <a:bodyPr wrap="none" anchor="ctr"/>
          <a:lstStyle/>
          <a:p>
            <a:pPr algn="ctr"/>
            <a:r>
              <a:rPr lang="en-US" b="1" dirty="0" smtClean="0"/>
              <a:t>MHR fields</a:t>
            </a:r>
            <a:endParaRPr lang="en-US" b="1" dirty="0"/>
          </a:p>
        </p:txBody>
      </p:sp>
      <p:sp>
        <p:nvSpPr>
          <p:cNvPr id="57351" name="Rectangle 7"/>
          <p:cNvSpPr>
            <a:spLocks noChangeArrowheads="1"/>
          </p:cNvSpPr>
          <p:nvPr/>
        </p:nvSpPr>
        <p:spPr bwMode="auto">
          <a:xfrm>
            <a:off x="3848100" y="2514600"/>
            <a:ext cx="990600" cy="381000"/>
          </a:xfrm>
          <a:prstGeom prst="rect">
            <a:avLst/>
          </a:prstGeom>
          <a:noFill/>
          <a:ln w="9525">
            <a:noFill/>
            <a:miter lim="800000"/>
            <a:headEnd/>
            <a:tailEnd/>
          </a:ln>
          <a:effectLst/>
        </p:spPr>
        <p:txBody>
          <a:bodyPr wrap="none" anchor="ctr"/>
          <a:lstStyle/>
          <a:p>
            <a:pPr algn="ctr"/>
            <a:r>
              <a:rPr lang="en-US" b="1" dirty="0" smtClean="0"/>
              <a:t>Command Frame Identifier</a:t>
            </a:r>
            <a:endParaRPr lang="en-US" b="1" dirty="0"/>
          </a:p>
        </p:txBody>
      </p:sp>
      <p:sp>
        <p:nvSpPr>
          <p:cNvPr id="10" name="Rectangle 4"/>
          <p:cNvSpPr>
            <a:spLocks noChangeArrowheads="1"/>
          </p:cNvSpPr>
          <p:nvPr/>
        </p:nvSpPr>
        <p:spPr bwMode="auto">
          <a:xfrm>
            <a:off x="5410200" y="2362200"/>
            <a:ext cx="1752600" cy="533400"/>
          </a:xfrm>
          <a:prstGeom prst="rect">
            <a:avLst/>
          </a:prstGeom>
          <a:noFill/>
          <a:ln w="19050">
            <a:solidFill>
              <a:schemeClr val="tx1"/>
            </a:solidFill>
            <a:miter lim="800000"/>
            <a:headEnd/>
            <a:tailEnd/>
          </a:ln>
          <a:effectLst/>
        </p:spPr>
        <p:txBody>
          <a:bodyPr wrap="none" anchor="ctr"/>
          <a:lstStyle/>
          <a:p>
            <a:endParaRPr lang="en-US"/>
          </a:p>
        </p:txBody>
      </p:sp>
      <p:sp>
        <p:nvSpPr>
          <p:cNvPr id="11" name="Rectangle 7"/>
          <p:cNvSpPr>
            <a:spLocks noChangeArrowheads="1"/>
          </p:cNvSpPr>
          <p:nvPr/>
        </p:nvSpPr>
        <p:spPr bwMode="auto">
          <a:xfrm>
            <a:off x="5715000" y="2514600"/>
            <a:ext cx="1219200" cy="381000"/>
          </a:xfrm>
          <a:prstGeom prst="rect">
            <a:avLst/>
          </a:prstGeom>
          <a:noFill/>
          <a:ln w="9525">
            <a:noFill/>
            <a:miter lim="800000"/>
            <a:headEnd/>
            <a:tailEnd/>
          </a:ln>
          <a:effectLst/>
        </p:spPr>
        <p:txBody>
          <a:bodyPr wrap="none" anchor="ctr"/>
          <a:lstStyle/>
          <a:p>
            <a:pPr algn="ctr"/>
            <a:r>
              <a:rPr lang="en-US" b="1" dirty="0" smtClean="0"/>
              <a:t>GTS Characteristics</a:t>
            </a:r>
            <a:endParaRPr lang="en-US" b="1" dirty="0"/>
          </a:p>
        </p:txBody>
      </p:sp>
      <p:grpSp>
        <p:nvGrpSpPr>
          <p:cNvPr id="20" name="Group 19"/>
          <p:cNvGrpSpPr/>
          <p:nvPr/>
        </p:nvGrpSpPr>
        <p:grpSpPr>
          <a:xfrm>
            <a:off x="1143000" y="3429000"/>
            <a:ext cx="6019800" cy="533400"/>
            <a:chOff x="1143000" y="4267200"/>
            <a:chExt cx="6019800" cy="685800"/>
          </a:xfrm>
        </p:grpSpPr>
        <p:sp>
          <p:nvSpPr>
            <p:cNvPr id="12" name="Rectangle 4"/>
            <p:cNvSpPr>
              <a:spLocks noChangeArrowheads="1"/>
            </p:cNvSpPr>
            <p:nvPr/>
          </p:nvSpPr>
          <p:spPr bwMode="auto">
            <a:xfrm>
              <a:off x="1295400" y="4267200"/>
              <a:ext cx="3124200" cy="685800"/>
            </a:xfrm>
            <a:prstGeom prst="rect">
              <a:avLst/>
            </a:prstGeom>
            <a:noFill/>
            <a:ln w="19050">
              <a:solidFill>
                <a:schemeClr val="tx1"/>
              </a:solidFill>
              <a:miter lim="800000"/>
              <a:headEnd/>
              <a:tailEnd/>
            </a:ln>
            <a:effectLst/>
          </p:spPr>
          <p:txBody>
            <a:bodyPr wrap="none" anchor="ctr"/>
            <a:lstStyle/>
            <a:p>
              <a:endParaRPr lang="en-US"/>
            </a:p>
          </p:txBody>
        </p:sp>
        <p:sp>
          <p:nvSpPr>
            <p:cNvPr id="13" name="Line 5"/>
            <p:cNvSpPr>
              <a:spLocks noChangeShapeType="1"/>
            </p:cNvSpPr>
            <p:nvPr/>
          </p:nvSpPr>
          <p:spPr bwMode="auto">
            <a:xfrm>
              <a:off x="2286000" y="4267200"/>
              <a:ext cx="0" cy="685800"/>
            </a:xfrm>
            <a:prstGeom prst="line">
              <a:avLst/>
            </a:prstGeom>
            <a:noFill/>
            <a:ln w="19050">
              <a:solidFill>
                <a:schemeClr val="tx1"/>
              </a:solidFill>
              <a:round/>
              <a:headEnd/>
              <a:tailEnd/>
            </a:ln>
            <a:effectLst/>
          </p:spPr>
          <p:txBody>
            <a:bodyPr/>
            <a:lstStyle/>
            <a:p>
              <a:endParaRPr lang="en-US"/>
            </a:p>
          </p:txBody>
        </p:sp>
        <p:sp>
          <p:nvSpPr>
            <p:cNvPr id="14" name="Rectangle 6"/>
            <p:cNvSpPr>
              <a:spLocks noChangeArrowheads="1"/>
            </p:cNvSpPr>
            <p:nvPr/>
          </p:nvSpPr>
          <p:spPr bwMode="auto">
            <a:xfrm>
              <a:off x="1143000" y="4419600"/>
              <a:ext cx="1219200" cy="381000"/>
            </a:xfrm>
            <a:prstGeom prst="rect">
              <a:avLst/>
            </a:prstGeom>
            <a:noFill/>
            <a:ln w="9525">
              <a:noFill/>
              <a:miter lim="800000"/>
              <a:headEnd/>
              <a:tailEnd/>
            </a:ln>
            <a:effectLst/>
          </p:spPr>
          <p:txBody>
            <a:bodyPr wrap="none" anchor="ctr"/>
            <a:lstStyle/>
            <a:p>
              <a:pPr algn="ctr"/>
              <a:r>
                <a:rPr lang="en-US" b="1" dirty="0" smtClean="0"/>
                <a:t>GTS Length</a:t>
              </a:r>
              <a:endParaRPr lang="en-US" b="1" dirty="0"/>
            </a:p>
          </p:txBody>
        </p:sp>
        <p:sp>
          <p:nvSpPr>
            <p:cNvPr id="15" name="Rectangle 7"/>
            <p:cNvSpPr>
              <a:spLocks noChangeArrowheads="1"/>
            </p:cNvSpPr>
            <p:nvPr/>
          </p:nvSpPr>
          <p:spPr bwMode="auto">
            <a:xfrm>
              <a:off x="2857500" y="4419600"/>
              <a:ext cx="990600" cy="381000"/>
            </a:xfrm>
            <a:prstGeom prst="rect">
              <a:avLst/>
            </a:prstGeom>
            <a:noFill/>
            <a:ln w="9525">
              <a:noFill/>
              <a:miter lim="800000"/>
              <a:headEnd/>
              <a:tailEnd/>
            </a:ln>
            <a:effectLst/>
          </p:spPr>
          <p:txBody>
            <a:bodyPr wrap="none" anchor="ctr"/>
            <a:lstStyle/>
            <a:p>
              <a:pPr algn="ctr"/>
              <a:r>
                <a:rPr lang="en-US" b="1" dirty="0" smtClean="0"/>
                <a:t>GTS Direction</a:t>
              </a:r>
              <a:endParaRPr lang="en-US" b="1" dirty="0"/>
            </a:p>
          </p:txBody>
        </p:sp>
        <p:sp>
          <p:nvSpPr>
            <p:cNvPr id="16" name="Rectangle 4"/>
            <p:cNvSpPr>
              <a:spLocks noChangeArrowheads="1"/>
            </p:cNvSpPr>
            <p:nvPr/>
          </p:nvSpPr>
          <p:spPr bwMode="auto">
            <a:xfrm>
              <a:off x="4419600" y="4267200"/>
              <a:ext cx="1752600" cy="685800"/>
            </a:xfrm>
            <a:prstGeom prst="rect">
              <a:avLst/>
            </a:prstGeom>
            <a:noFill/>
            <a:ln w="19050">
              <a:solidFill>
                <a:schemeClr val="tx1"/>
              </a:solidFill>
              <a:miter lim="800000"/>
              <a:headEnd/>
              <a:tailEnd/>
            </a:ln>
            <a:effectLst/>
          </p:spPr>
          <p:txBody>
            <a:bodyPr wrap="none" anchor="ctr"/>
            <a:lstStyle/>
            <a:p>
              <a:endParaRPr lang="en-US"/>
            </a:p>
          </p:txBody>
        </p:sp>
        <p:sp>
          <p:nvSpPr>
            <p:cNvPr id="17" name="Rectangle 7"/>
            <p:cNvSpPr>
              <a:spLocks noChangeArrowheads="1"/>
            </p:cNvSpPr>
            <p:nvPr/>
          </p:nvSpPr>
          <p:spPr bwMode="auto">
            <a:xfrm>
              <a:off x="4724400" y="4419600"/>
              <a:ext cx="1219200" cy="381000"/>
            </a:xfrm>
            <a:prstGeom prst="rect">
              <a:avLst/>
            </a:prstGeom>
            <a:noFill/>
            <a:ln w="9525">
              <a:noFill/>
              <a:miter lim="800000"/>
              <a:headEnd/>
              <a:tailEnd/>
            </a:ln>
            <a:effectLst/>
          </p:spPr>
          <p:txBody>
            <a:bodyPr wrap="none" anchor="ctr"/>
            <a:lstStyle/>
            <a:p>
              <a:pPr algn="ctr"/>
              <a:r>
                <a:rPr lang="en-US" b="1" dirty="0" smtClean="0"/>
                <a:t>Characteristics Type</a:t>
              </a:r>
              <a:endParaRPr lang="en-US" b="1" dirty="0"/>
            </a:p>
          </p:txBody>
        </p:sp>
        <p:sp>
          <p:nvSpPr>
            <p:cNvPr id="18" name="Rectangle 4"/>
            <p:cNvSpPr>
              <a:spLocks noChangeArrowheads="1"/>
            </p:cNvSpPr>
            <p:nvPr/>
          </p:nvSpPr>
          <p:spPr bwMode="auto">
            <a:xfrm>
              <a:off x="6172200" y="4267200"/>
              <a:ext cx="990600" cy="685800"/>
            </a:xfrm>
            <a:prstGeom prst="rect">
              <a:avLst/>
            </a:prstGeom>
            <a:noFill/>
            <a:ln w="19050">
              <a:solidFill>
                <a:schemeClr val="tx1"/>
              </a:solidFill>
              <a:miter lim="800000"/>
              <a:headEnd/>
              <a:tailEnd/>
            </a:ln>
            <a:effectLst/>
          </p:spPr>
          <p:txBody>
            <a:bodyPr wrap="none" anchor="ctr"/>
            <a:lstStyle/>
            <a:p>
              <a:endParaRPr lang="en-US"/>
            </a:p>
          </p:txBody>
        </p:sp>
        <p:sp>
          <p:nvSpPr>
            <p:cNvPr id="19" name="Rectangle 7"/>
            <p:cNvSpPr>
              <a:spLocks noChangeArrowheads="1"/>
            </p:cNvSpPr>
            <p:nvPr/>
          </p:nvSpPr>
          <p:spPr bwMode="auto">
            <a:xfrm>
              <a:off x="6172200" y="4419600"/>
              <a:ext cx="990600" cy="381000"/>
            </a:xfrm>
            <a:prstGeom prst="rect">
              <a:avLst/>
            </a:prstGeom>
            <a:noFill/>
            <a:ln w="9525">
              <a:noFill/>
              <a:miter lim="800000"/>
              <a:headEnd/>
              <a:tailEnd/>
            </a:ln>
            <a:effectLst/>
          </p:spPr>
          <p:txBody>
            <a:bodyPr wrap="none" anchor="ctr"/>
            <a:lstStyle/>
            <a:p>
              <a:pPr algn="ctr"/>
              <a:r>
                <a:rPr lang="en-US" b="1" dirty="0" smtClean="0"/>
                <a:t>Reserved</a:t>
              </a:r>
              <a:endParaRPr lang="en-US" b="1" dirty="0"/>
            </a:p>
          </p:txBody>
        </p:sp>
      </p:grpSp>
      <p:sp>
        <p:nvSpPr>
          <p:cNvPr id="21" name="Title 1"/>
          <p:cNvSpPr>
            <a:spLocks noGrp="1"/>
          </p:cNvSpPr>
          <p:nvPr>
            <p:ph type="title"/>
          </p:nvPr>
        </p:nvSpPr>
        <p:spPr>
          <a:xfrm>
            <a:off x="685800" y="609600"/>
            <a:ext cx="8001000" cy="533400"/>
          </a:xfrm>
        </p:spPr>
        <p:txBody>
          <a:bodyPr/>
          <a:lstStyle/>
          <a:p>
            <a:r>
              <a:rPr lang="en-US" sz="3200" dirty="0" smtClean="0"/>
              <a:t>LED-ID MAC Approach (</a:t>
            </a:r>
            <a:r>
              <a:rPr lang="en-US" sz="3200" dirty="0" err="1" smtClean="0"/>
              <a:t>QoS</a:t>
            </a:r>
            <a:r>
              <a:rPr lang="en-US" sz="3200" dirty="0" smtClean="0"/>
              <a:t> Guaranteed)</a:t>
            </a:r>
            <a:endParaRPr lang="en-US" sz="3200" dirty="0"/>
          </a:p>
        </p:txBody>
      </p:sp>
      <p:sp>
        <p:nvSpPr>
          <p:cNvPr id="65" name="Rectangle 107"/>
          <p:cNvSpPr>
            <a:spLocks noChangeArrowheads="1"/>
          </p:cNvSpPr>
          <p:nvPr/>
        </p:nvSpPr>
        <p:spPr bwMode="auto">
          <a:xfrm>
            <a:off x="1524000" y="5829300"/>
            <a:ext cx="838200" cy="342900"/>
          </a:xfrm>
          <a:prstGeom prst="rect">
            <a:avLst/>
          </a:prstGeom>
          <a:noFill/>
          <a:ln w="12700">
            <a:noFill/>
            <a:miter lim="800000"/>
            <a:headEnd type="none" w="sm" len="sm"/>
            <a:tailEnd type="none" w="sm" len="sm"/>
          </a:ln>
          <a:effectLst/>
        </p:spPr>
        <p:txBody>
          <a:bodyPr anchor="ctr"/>
          <a:lstStyle/>
          <a:p>
            <a:pPr algn="ctr"/>
            <a:r>
              <a:rPr lang="en-US" altLang="ko-KR" dirty="0" smtClean="0">
                <a:latin typeface="Times New Roman" pitchFamily="18" charset="0"/>
                <a:ea typeface="Batang" pitchFamily="18" charset="-127"/>
              </a:rPr>
              <a:t>Reader #1</a:t>
            </a:r>
            <a:endParaRPr lang="en-US" sz="1800" dirty="0"/>
          </a:p>
        </p:txBody>
      </p:sp>
      <p:sp>
        <p:nvSpPr>
          <p:cNvPr id="22" name="Rectangle 107"/>
          <p:cNvSpPr>
            <a:spLocks noChangeArrowheads="1"/>
          </p:cNvSpPr>
          <p:nvPr/>
        </p:nvSpPr>
        <p:spPr bwMode="auto">
          <a:xfrm>
            <a:off x="2045905" y="4216426"/>
            <a:ext cx="14859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Identification</a:t>
            </a:r>
            <a:endParaRPr lang="en-US" sz="2000" dirty="0"/>
          </a:p>
        </p:txBody>
      </p:sp>
      <p:sp>
        <p:nvSpPr>
          <p:cNvPr id="23" name="Rectangle 108"/>
          <p:cNvSpPr>
            <a:spLocks noChangeArrowheads="1"/>
          </p:cNvSpPr>
          <p:nvPr/>
        </p:nvSpPr>
        <p:spPr bwMode="auto">
          <a:xfrm>
            <a:off x="847725" y="4216426"/>
            <a:ext cx="11430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Beacon</a:t>
            </a:r>
            <a:endParaRPr lang="en-US" sz="2000" dirty="0"/>
          </a:p>
        </p:txBody>
      </p:sp>
      <p:sp>
        <p:nvSpPr>
          <p:cNvPr id="24" name="Line 63"/>
          <p:cNvSpPr>
            <a:spLocks noChangeShapeType="1"/>
          </p:cNvSpPr>
          <p:nvPr/>
        </p:nvSpPr>
        <p:spPr bwMode="auto">
          <a:xfrm>
            <a:off x="2711450" y="5457850"/>
            <a:ext cx="4984750" cy="15875"/>
          </a:xfrm>
          <a:prstGeom prst="line">
            <a:avLst/>
          </a:prstGeom>
          <a:noFill/>
          <a:ln w="12700">
            <a:solidFill>
              <a:srgbClr val="000000"/>
            </a:solidFill>
            <a:round/>
            <a:headEnd type="none" w="sm" len="sm"/>
            <a:tailEnd type="triangle" w="sm" len="sm"/>
          </a:ln>
          <a:effectLst/>
        </p:spPr>
        <p:txBody>
          <a:bodyPr anchor="ctr"/>
          <a:lstStyle/>
          <a:p>
            <a:endParaRPr lang="en-US"/>
          </a:p>
        </p:txBody>
      </p:sp>
      <p:sp>
        <p:nvSpPr>
          <p:cNvPr id="25" name="Rectangle 62"/>
          <p:cNvSpPr>
            <a:spLocks noChangeArrowheads="1"/>
          </p:cNvSpPr>
          <p:nvPr/>
        </p:nvSpPr>
        <p:spPr bwMode="auto">
          <a:xfrm>
            <a:off x="1676400" y="4711726"/>
            <a:ext cx="4914900" cy="762000"/>
          </a:xfrm>
          <a:prstGeom prst="rect">
            <a:avLst/>
          </a:prstGeom>
          <a:solidFill>
            <a:srgbClr val="FFCC99"/>
          </a:solidFill>
          <a:ln w="12700">
            <a:solidFill>
              <a:srgbClr val="000000"/>
            </a:solidFill>
            <a:miter lim="800000"/>
            <a:headEnd type="none" w="sm" len="sm"/>
            <a:tailEnd type="none" w="sm" len="sm"/>
          </a:ln>
          <a:effectLst/>
        </p:spPr>
        <p:txBody>
          <a:bodyPr anchor="ctr"/>
          <a:lstStyle/>
          <a:p>
            <a:endParaRPr lang="en-US"/>
          </a:p>
        </p:txBody>
      </p:sp>
      <p:sp>
        <p:nvSpPr>
          <p:cNvPr id="26" name="Line 64"/>
          <p:cNvSpPr>
            <a:spLocks noChangeShapeType="1"/>
          </p:cNvSpPr>
          <p:nvPr/>
        </p:nvSpPr>
        <p:spPr bwMode="auto">
          <a:xfrm>
            <a:off x="1377950" y="4864126"/>
            <a:ext cx="0" cy="68580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27" name="Line 65"/>
          <p:cNvSpPr>
            <a:spLocks noChangeShapeType="1"/>
          </p:cNvSpPr>
          <p:nvPr/>
        </p:nvSpPr>
        <p:spPr bwMode="auto">
          <a:xfrm>
            <a:off x="7137400" y="4864126"/>
            <a:ext cx="0" cy="68580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28" name="Line 74"/>
          <p:cNvSpPr>
            <a:spLocks noChangeShapeType="1"/>
          </p:cNvSpPr>
          <p:nvPr/>
        </p:nvSpPr>
        <p:spPr bwMode="auto">
          <a:xfrm>
            <a:off x="38163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9" name="Line 75"/>
          <p:cNvSpPr>
            <a:spLocks noChangeShapeType="1"/>
          </p:cNvSpPr>
          <p:nvPr/>
        </p:nvSpPr>
        <p:spPr bwMode="auto">
          <a:xfrm flipH="1">
            <a:off x="1304925" y="4711726"/>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30" name="Rectangle 76"/>
          <p:cNvSpPr>
            <a:spLocks noChangeArrowheads="1"/>
          </p:cNvSpPr>
          <p:nvPr/>
        </p:nvSpPr>
        <p:spPr bwMode="auto">
          <a:xfrm>
            <a:off x="1377950" y="4711726"/>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31" name="Rectangle 77"/>
          <p:cNvSpPr>
            <a:spLocks noChangeArrowheads="1"/>
          </p:cNvSpPr>
          <p:nvPr/>
        </p:nvSpPr>
        <p:spPr bwMode="auto">
          <a:xfrm>
            <a:off x="7129463" y="4711726"/>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32" name="Line 78"/>
          <p:cNvSpPr>
            <a:spLocks noChangeShapeType="1"/>
          </p:cNvSpPr>
          <p:nvPr/>
        </p:nvSpPr>
        <p:spPr bwMode="auto">
          <a:xfrm flipH="1">
            <a:off x="7137400" y="4711726"/>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33" name="Line 79"/>
          <p:cNvSpPr>
            <a:spLocks noChangeShapeType="1"/>
          </p:cNvSpPr>
          <p:nvPr/>
        </p:nvSpPr>
        <p:spPr bwMode="auto">
          <a:xfrm>
            <a:off x="4425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4" name="Line 80"/>
          <p:cNvSpPr>
            <a:spLocks noChangeShapeType="1"/>
          </p:cNvSpPr>
          <p:nvPr/>
        </p:nvSpPr>
        <p:spPr bwMode="auto">
          <a:xfrm>
            <a:off x="47307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5" name="Line 81"/>
          <p:cNvSpPr>
            <a:spLocks noChangeShapeType="1"/>
          </p:cNvSpPr>
          <p:nvPr/>
        </p:nvSpPr>
        <p:spPr bwMode="auto">
          <a:xfrm>
            <a:off x="50355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6" name="Line 82"/>
          <p:cNvSpPr>
            <a:spLocks noChangeShapeType="1"/>
          </p:cNvSpPr>
          <p:nvPr/>
        </p:nvSpPr>
        <p:spPr bwMode="auto">
          <a:xfrm>
            <a:off x="53403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7" name="Line 83"/>
          <p:cNvSpPr>
            <a:spLocks noChangeShapeType="1"/>
          </p:cNvSpPr>
          <p:nvPr/>
        </p:nvSpPr>
        <p:spPr bwMode="auto">
          <a:xfrm>
            <a:off x="5949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8" name="Line 84"/>
          <p:cNvSpPr>
            <a:spLocks noChangeShapeType="1"/>
          </p:cNvSpPr>
          <p:nvPr/>
        </p:nvSpPr>
        <p:spPr bwMode="auto">
          <a:xfrm>
            <a:off x="62547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9" name="Rectangle 85"/>
          <p:cNvSpPr>
            <a:spLocks noChangeArrowheads="1"/>
          </p:cNvSpPr>
          <p:nvPr/>
        </p:nvSpPr>
        <p:spPr bwMode="auto">
          <a:xfrm>
            <a:off x="3816350" y="4710139"/>
            <a:ext cx="33147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40" name="Line 87"/>
          <p:cNvSpPr>
            <a:spLocks noChangeShapeType="1"/>
          </p:cNvSpPr>
          <p:nvPr/>
        </p:nvSpPr>
        <p:spPr bwMode="auto">
          <a:xfrm>
            <a:off x="41211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1" name="Line 88"/>
          <p:cNvSpPr>
            <a:spLocks noChangeShapeType="1"/>
          </p:cNvSpPr>
          <p:nvPr/>
        </p:nvSpPr>
        <p:spPr bwMode="auto">
          <a:xfrm>
            <a:off x="5645150" y="4695851"/>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2" name="Line 89"/>
          <p:cNvSpPr>
            <a:spLocks noChangeShapeType="1"/>
          </p:cNvSpPr>
          <p:nvPr/>
        </p:nvSpPr>
        <p:spPr bwMode="auto">
          <a:xfrm>
            <a:off x="713740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3" name="Line 90"/>
          <p:cNvSpPr>
            <a:spLocks noChangeShapeType="1"/>
          </p:cNvSpPr>
          <p:nvPr/>
        </p:nvSpPr>
        <p:spPr bwMode="auto">
          <a:xfrm>
            <a:off x="4425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4" name="Line 91"/>
          <p:cNvSpPr>
            <a:spLocks noChangeShapeType="1"/>
          </p:cNvSpPr>
          <p:nvPr/>
        </p:nvSpPr>
        <p:spPr bwMode="auto">
          <a:xfrm>
            <a:off x="47307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5" name="Line 92"/>
          <p:cNvSpPr>
            <a:spLocks noChangeShapeType="1"/>
          </p:cNvSpPr>
          <p:nvPr/>
        </p:nvSpPr>
        <p:spPr bwMode="auto">
          <a:xfrm>
            <a:off x="50355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6" name="Line 93"/>
          <p:cNvSpPr>
            <a:spLocks noChangeShapeType="1"/>
          </p:cNvSpPr>
          <p:nvPr/>
        </p:nvSpPr>
        <p:spPr bwMode="auto">
          <a:xfrm>
            <a:off x="53403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7" name="Line 94"/>
          <p:cNvSpPr>
            <a:spLocks noChangeShapeType="1"/>
          </p:cNvSpPr>
          <p:nvPr/>
        </p:nvSpPr>
        <p:spPr bwMode="auto">
          <a:xfrm>
            <a:off x="5949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8" name="Line 95"/>
          <p:cNvSpPr>
            <a:spLocks noChangeShapeType="1"/>
          </p:cNvSpPr>
          <p:nvPr/>
        </p:nvSpPr>
        <p:spPr bwMode="auto">
          <a:xfrm>
            <a:off x="62547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9" name="Line 96"/>
          <p:cNvSpPr>
            <a:spLocks noChangeShapeType="1"/>
          </p:cNvSpPr>
          <p:nvPr/>
        </p:nvSpPr>
        <p:spPr bwMode="auto">
          <a:xfrm>
            <a:off x="4121150" y="4711726"/>
            <a:ext cx="0" cy="762000"/>
          </a:xfrm>
          <a:prstGeom prst="line">
            <a:avLst/>
          </a:prstGeom>
          <a:noFill/>
          <a:ln w="12700">
            <a:solidFill>
              <a:srgbClr val="000000"/>
            </a:solidFill>
            <a:prstDash val="dashDot"/>
            <a:round/>
            <a:headEnd type="none" w="sm" len="sm"/>
            <a:tailEnd type="none" w="sm" len="sm"/>
          </a:ln>
          <a:effectLst/>
        </p:spPr>
        <p:txBody>
          <a:bodyPr anchor="ctr"/>
          <a:lstStyle/>
          <a:p>
            <a:endParaRPr lang="en-US"/>
          </a:p>
        </p:txBody>
      </p:sp>
      <p:sp>
        <p:nvSpPr>
          <p:cNvPr id="50" name="Line 97"/>
          <p:cNvSpPr>
            <a:spLocks noChangeShapeType="1"/>
          </p:cNvSpPr>
          <p:nvPr/>
        </p:nvSpPr>
        <p:spPr bwMode="auto">
          <a:xfrm>
            <a:off x="4425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1" name="Line 98"/>
          <p:cNvSpPr>
            <a:spLocks noChangeShapeType="1"/>
          </p:cNvSpPr>
          <p:nvPr/>
        </p:nvSpPr>
        <p:spPr bwMode="auto">
          <a:xfrm>
            <a:off x="47307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2" name="Line 99"/>
          <p:cNvSpPr>
            <a:spLocks noChangeShapeType="1"/>
          </p:cNvSpPr>
          <p:nvPr/>
        </p:nvSpPr>
        <p:spPr bwMode="auto">
          <a:xfrm>
            <a:off x="50355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3" name="Line 100"/>
          <p:cNvSpPr>
            <a:spLocks noChangeShapeType="1"/>
          </p:cNvSpPr>
          <p:nvPr/>
        </p:nvSpPr>
        <p:spPr bwMode="auto">
          <a:xfrm>
            <a:off x="53403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4" name="Line 101"/>
          <p:cNvSpPr>
            <a:spLocks noChangeShapeType="1"/>
          </p:cNvSpPr>
          <p:nvPr/>
        </p:nvSpPr>
        <p:spPr bwMode="auto">
          <a:xfrm>
            <a:off x="5949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5" name="Line 102"/>
          <p:cNvSpPr>
            <a:spLocks noChangeShapeType="1"/>
          </p:cNvSpPr>
          <p:nvPr/>
        </p:nvSpPr>
        <p:spPr bwMode="auto">
          <a:xfrm>
            <a:off x="5949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6" name="Line 103"/>
          <p:cNvSpPr>
            <a:spLocks noChangeShapeType="1"/>
          </p:cNvSpPr>
          <p:nvPr/>
        </p:nvSpPr>
        <p:spPr bwMode="auto">
          <a:xfrm>
            <a:off x="7131050" y="4695851"/>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7" name="Line 104"/>
          <p:cNvSpPr>
            <a:spLocks noChangeShapeType="1"/>
          </p:cNvSpPr>
          <p:nvPr/>
        </p:nvSpPr>
        <p:spPr bwMode="auto">
          <a:xfrm>
            <a:off x="713740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8" name="Line 105"/>
          <p:cNvSpPr>
            <a:spLocks noChangeShapeType="1"/>
          </p:cNvSpPr>
          <p:nvPr/>
        </p:nvSpPr>
        <p:spPr bwMode="auto">
          <a:xfrm>
            <a:off x="6853238" y="4695851"/>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9" name="Line 106"/>
          <p:cNvSpPr>
            <a:spLocks noChangeShapeType="1"/>
          </p:cNvSpPr>
          <p:nvPr/>
        </p:nvSpPr>
        <p:spPr bwMode="auto">
          <a:xfrm>
            <a:off x="6559550" y="4695851"/>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60" name="Rectangle 107"/>
          <p:cNvSpPr>
            <a:spLocks noChangeArrowheads="1"/>
          </p:cNvSpPr>
          <p:nvPr/>
        </p:nvSpPr>
        <p:spPr bwMode="auto">
          <a:xfrm>
            <a:off x="4561490" y="4216426"/>
            <a:ext cx="19050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solidFill>
                  <a:srgbClr val="FF00FF"/>
                </a:solidFill>
                <a:latin typeface="Times New Roman" pitchFamily="18" charset="0"/>
                <a:ea typeface="Batang" pitchFamily="18" charset="-127"/>
              </a:rPr>
              <a:t>Data transmission</a:t>
            </a:r>
            <a:endParaRPr lang="en-US" sz="2400" dirty="0"/>
          </a:p>
        </p:txBody>
      </p:sp>
      <p:cxnSp>
        <p:nvCxnSpPr>
          <p:cNvPr id="61" name="Straight Arrow Connector 60"/>
          <p:cNvCxnSpPr>
            <a:stCxn id="23" idx="2"/>
            <a:endCxn id="30" idx="0"/>
          </p:cNvCxnSpPr>
          <p:nvPr/>
        </p:nvCxnSpPr>
        <p:spPr bwMode="auto">
          <a:xfrm rot="5400000">
            <a:off x="1341438" y="4633939"/>
            <a:ext cx="152400"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64" name="Picture 20" descr="H:\MyPaper\LED_ID\led-ID picture\dienthoai copy.gif"/>
          <p:cNvPicPr>
            <a:picLocks noChangeAspect="1" noChangeArrowheads="1"/>
          </p:cNvPicPr>
          <p:nvPr/>
        </p:nvPicPr>
        <p:blipFill>
          <a:blip r:embed="rId2" cstate="print"/>
          <a:srcRect/>
          <a:stretch>
            <a:fillRect/>
          </a:stretch>
        </p:blipFill>
        <p:spPr bwMode="auto">
          <a:xfrm>
            <a:off x="1828800" y="5600700"/>
            <a:ext cx="332783" cy="243885"/>
          </a:xfrm>
          <a:prstGeom prst="rect">
            <a:avLst/>
          </a:prstGeom>
          <a:noFill/>
          <a:ln w="9525">
            <a:noFill/>
            <a:miter lim="800000"/>
            <a:headEnd/>
            <a:tailEnd/>
          </a:ln>
        </p:spPr>
      </p:pic>
      <p:cxnSp>
        <p:nvCxnSpPr>
          <p:cNvPr id="68" name="Straight Arrow Connector 67"/>
          <p:cNvCxnSpPr/>
          <p:nvPr/>
        </p:nvCxnSpPr>
        <p:spPr bwMode="auto">
          <a:xfrm rot="5400000">
            <a:off x="2665412" y="4633939"/>
            <a:ext cx="152400"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9" name="Straight Arrow Connector 68"/>
          <p:cNvCxnSpPr/>
          <p:nvPr/>
        </p:nvCxnSpPr>
        <p:spPr bwMode="auto">
          <a:xfrm rot="5400000">
            <a:off x="5411787" y="4633939"/>
            <a:ext cx="152400"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71" name="Picture 20" descr="H:\MyPaper\LED_ID\led-ID picture\dienthoai copy.gif"/>
          <p:cNvPicPr>
            <a:picLocks noChangeAspect="1" noChangeArrowheads="1"/>
          </p:cNvPicPr>
          <p:nvPr/>
        </p:nvPicPr>
        <p:blipFill>
          <a:blip r:embed="rId2" cstate="print"/>
          <a:srcRect/>
          <a:stretch>
            <a:fillRect/>
          </a:stretch>
        </p:blipFill>
        <p:spPr bwMode="auto">
          <a:xfrm>
            <a:off x="2514600" y="5600700"/>
            <a:ext cx="332783" cy="243885"/>
          </a:xfrm>
          <a:prstGeom prst="rect">
            <a:avLst/>
          </a:prstGeom>
          <a:noFill/>
          <a:ln w="9525">
            <a:noFill/>
            <a:miter lim="800000"/>
            <a:headEnd/>
            <a:tailEnd/>
          </a:ln>
        </p:spPr>
      </p:pic>
      <p:pic>
        <p:nvPicPr>
          <p:cNvPr id="72" name="Picture 20" descr="H:\MyPaper\LED_ID\led-ID picture\dienthoai copy.gif"/>
          <p:cNvPicPr>
            <a:picLocks noChangeAspect="1" noChangeArrowheads="1"/>
          </p:cNvPicPr>
          <p:nvPr/>
        </p:nvPicPr>
        <p:blipFill>
          <a:blip r:embed="rId2" cstate="print"/>
          <a:srcRect/>
          <a:stretch>
            <a:fillRect/>
          </a:stretch>
        </p:blipFill>
        <p:spPr bwMode="auto">
          <a:xfrm>
            <a:off x="3248617" y="5600700"/>
            <a:ext cx="332783" cy="243885"/>
          </a:xfrm>
          <a:prstGeom prst="rect">
            <a:avLst/>
          </a:prstGeom>
          <a:noFill/>
          <a:ln w="9525">
            <a:noFill/>
            <a:miter lim="800000"/>
            <a:headEnd/>
            <a:tailEnd/>
          </a:ln>
        </p:spPr>
      </p:pic>
      <p:sp>
        <p:nvSpPr>
          <p:cNvPr id="73" name="Rectangle 107"/>
          <p:cNvSpPr>
            <a:spLocks noChangeArrowheads="1"/>
          </p:cNvSpPr>
          <p:nvPr/>
        </p:nvSpPr>
        <p:spPr bwMode="auto">
          <a:xfrm>
            <a:off x="2209800" y="5829300"/>
            <a:ext cx="838200" cy="342900"/>
          </a:xfrm>
          <a:prstGeom prst="rect">
            <a:avLst/>
          </a:prstGeom>
          <a:noFill/>
          <a:ln w="12700">
            <a:noFill/>
            <a:miter lim="800000"/>
            <a:headEnd type="none" w="sm" len="sm"/>
            <a:tailEnd type="none" w="sm" len="sm"/>
          </a:ln>
          <a:effectLst/>
        </p:spPr>
        <p:txBody>
          <a:bodyPr anchor="ctr"/>
          <a:lstStyle/>
          <a:p>
            <a:pPr algn="ctr"/>
            <a:r>
              <a:rPr lang="en-US" altLang="ko-KR" dirty="0" smtClean="0">
                <a:latin typeface="Times New Roman" pitchFamily="18" charset="0"/>
                <a:ea typeface="Batang" pitchFamily="18" charset="-127"/>
              </a:rPr>
              <a:t>Reader #2</a:t>
            </a:r>
            <a:endParaRPr lang="en-US" sz="1800" dirty="0"/>
          </a:p>
        </p:txBody>
      </p:sp>
      <p:sp>
        <p:nvSpPr>
          <p:cNvPr id="74" name="Rectangle 107"/>
          <p:cNvSpPr>
            <a:spLocks noChangeArrowheads="1"/>
          </p:cNvSpPr>
          <p:nvPr/>
        </p:nvSpPr>
        <p:spPr bwMode="auto">
          <a:xfrm>
            <a:off x="2971800" y="5829300"/>
            <a:ext cx="838200" cy="342900"/>
          </a:xfrm>
          <a:prstGeom prst="rect">
            <a:avLst/>
          </a:prstGeom>
          <a:noFill/>
          <a:ln w="12700">
            <a:noFill/>
            <a:miter lim="800000"/>
            <a:headEnd type="none" w="sm" len="sm"/>
            <a:tailEnd type="none" w="sm" len="sm"/>
          </a:ln>
          <a:effectLst/>
        </p:spPr>
        <p:txBody>
          <a:bodyPr anchor="ctr"/>
          <a:lstStyle/>
          <a:p>
            <a:pPr algn="ctr"/>
            <a:r>
              <a:rPr lang="en-US" altLang="ko-KR" dirty="0" smtClean="0">
                <a:latin typeface="Times New Roman" pitchFamily="18" charset="0"/>
                <a:ea typeface="Batang" pitchFamily="18" charset="-127"/>
              </a:rPr>
              <a:t>Reader #3</a:t>
            </a:r>
            <a:endParaRPr lang="en-US" sz="1800" dirty="0"/>
          </a:p>
        </p:txBody>
      </p:sp>
      <p:sp>
        <p:nvSpPr>
          <p:cNvPr id="67"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70"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12</a:t>
            </a:fld>
            <a:endParaRPr lang="en-US" dirty="0"/>
          </a:p>
        </p:txBody>
      </p:sp>
      <p:sp>
        <p:nvSpPr>
          <p:cNvPr id="75"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13</a:t>
            </a:fld>
            <a:endParaRPr lang="en-US"/>
          </a:p>
        </p:txBody>
      </p:sp>
      <p:sp>
        <p:nvSpPr>
          <p:cNvPr id="7" name="Rectangle 107"/>
          <p:cNvSpPr>
            <a:spLocks noChangeArrowheads="1"/>
          </p:cNvSpPr>
          <p:nvPr/>
        </p:nvSpPr>
        <p:spPr bwMode="auto">
          <a:xfrm>
            <a:off x="1981200" y="2552700"/>
            <a:ext cx="14859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Identification</a:t>
            </a:r>
            <a:endParaRPr lang="en-US" sz="2000" dirty="0"/>
          </a:p>
        </p:txBody>
      </p:sp>
      <p:sp>
        <p:nvSpPr>
          <p:cNvPr id="8" name="Rectangle 108"/>
          <p:cNvSpPr>
            <a:spLocks noChangeArrowheads="1"/>
          </p:cNvSpPr>
          <p:nvPr/>
        </p:nvSpPr>
        <p:spPr bwMode="auto">
          <a:xfrm>
            <a:off x="762000" y="2552700"/>
            <a:ext cx="11430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Beacon</a:t>
            </a:r>
            <a:endParaRPr lang="en-US" sz="2000" dirty="0"/>
          </a:p>
        </p:txBody>
      </p:sp>
      <p:sp>
        <p:nvSpPr>
          <p:cNvPr id="9" name="Line 63"/>
          <p:cNvSpPr>
            <a:spLocks noChangeShapeType="1"/>
          </p:cNvSpPr>
          <p:nvPr/>
        </p:nvSpPr>
        <p:spPr bwMode="auto">
          <a:xfrm>
            <a:off x="2625725" y="3924300"/>
            <a:ext cx="4994275" cy="0"/>
          </a:xfrm>
          <a:prstGeom prst="line">
            <a:avLst/>
          </a:prstGeom>
          <a:noFill/>
          <a:ln w="12700">
            <a:solidFill>
              <a:srgbClr val="000000"/>
            </a:solidFill>
            <a:round/>
            <a:headEnd type="none" w="sm" len="sm"/>
            <a:tailEnd type="triangle" w="sm" len="sm"/>
          </a:ln>
          <a:effectLst/>
        </p:spPr>
        <p:txBody>
          <a:bodyPr anchor="ctr"/>
          <a:lstStyle/>
          <a:p>
            <a:endParaRPr lang="en-US"/>
          </a:p>
        </p:txBody>
      </p:sp>
      <p:sp>
        <p:nvSpPr>
          <p:cNvPr id="10" name="Rectangle 62"/>
          <p:cNvSpPr>
            <a:spLocks noChangeArrowheads="1"/>
          </p:cNvSpPr>
          <p:nvPr/>
        </p:nvSpPr>
        <p:spPr bwMode="auto">
          <a:xfrm>
            <a:off x="1590675" y="3178175"/>
            <a:ext cx="4914900" cy="762000"/>
          </a:xfrm>
          <a:prstGeom prst="rect">
            <a:avLst/>
          </a:prstGeom>
          <a:solidFill>
            <a:srgbClr val="FFCC99"/>
          </a:solidFill>
          <a:ln w="12700">
            <a:solidFill>
              <a:srgbClr val="000000"/>
            </a:solidFill>
            <a:miter lim="800000"/>
            <a:headEnd type="none" w="sm" len="sm"/>
            <a:tailEnd type="none" w="sm" len="sm"/>
          </a:ln>
          <a:effectLst/>
        </p:spPr>
        <p:txBody>
          <a:bodyPr anchor="ctr"/>
          <a:lstStyle/>
          <a:p>
            <a:endParaRPr lang="en-US"/>
          </a:p>
        </p:txBody>
      </p:sp>
      <p:sp>
        <p:nvSpPr>
          <p:cNvPr id="11" name="Line 64"/>
          <p:cNvSpPr>
            <a:spLocks noChangeShapeType="1"/>
          </p:cNvSpPr>
          <p:nvPr/>
        </p:nvSpPr>
        <p:spPr bwMode="auto">
          <a:xfrm>
            <a:off x="1292225" y="3330575"/>
            <a:ext cx="0" cy="68580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2" name="Line 65"/>
          <p:cNvSpPr>
            <a:spLocks noChangeShapeType="1"/>
          </p:cNvSpPr>
          <p:nvPr/>
        </p:nvSpPr>
        <p:spPr bwMode="auto">
          <a:xfrm flipH="1">
            <a:off x="7083204" y="3162300"/>
            <a:ext cx="3395" cy="854075"/>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3" name="Line 74"/>
          <p:cNvSpPr>
            <a:spLocks noChangeShapeType="1"/>
          </p:cNvSpPr>
          <p:nvPr/>
        </p:nvSpPr>
        <p:spPr bwMode="auto">
          <a:xfrm>
            <a:off x="37306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14" name="Line 75"/>
          <p:cNvSpPr>
            <a:spLocks noChangeShapeType="1"/>
          </p:cNvSpPr>
          <p:nvPr/>
        </p:nvSpPr>
        <p:spPr bwMode="auto">
          <a:xfrm flipH="1">
            <a:off x="1219200" y="3178175"/>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5" name="Rectangle 76"/>
          <p:cNvSpPr>
            <a:spLocks noChangeArrowheads="1"/>
          </p:cNvSpPr>
          <p:nvPr/>
        </p:nvSpPr>
        <p:spPr bwMode="auto">
          <a:xfrm>
            <a:off x="1292225" y="3178175"/>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16" name="Rectangle 77"/>
          <p:cNvSpPr>
            <a:spLocks noChangeArrowheads="1"/>
          </p:cNvSpPr>
          <p:nvPr/>
        </p:nvSpPr>
        <p:spPr bwMode="auto">
          <a:xfrm>
            <a:off x="7096288" y="3167665"/>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17" name="Line 78"/>
          <p:cNvSpPr>
            <a:spLocks noChangeShapeType="1"/>
          </p:cNvSpPr>
          <p:nvPr/>
        </p:nvSpPr>
        <p:spPr bwMode="auto">
          <a:xfrm flipH="1">
            <a:off x="7051675" y="3178175"/>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8" name="Line 79"/>
          <p:cNvSpPr>
            <a:spLocks noChangeShapeType="1"/>
          </p:cNvSpPr>
          <p:nvPr/>
        </p:nvSpPr>
        <p:spPr bwMode="auto">
          <a:xfrm>
            <a:off x="4340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19" name="Line 80"/>
          <p:cNvSpPr>
            <a:spLocks noChangeShapeType="1"/>
          </p:cNvSpPr>
          <p:nvPr/>
        </p:nvSpPr>
        <p:spPr bwMode="auto">
          <a:xfrm>
            <a:off x="46450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0" name="Line 81"/>
          <p:cNvSpPr>
            <a:spLocks noChangeShapeType="1"/>
          </p:cNvSpPr>
          <p:nvPr/>
        </p:nvSpPr>
        <p:spPr bwMode="auto">
          <a:xfrm>
            <a:off x="49498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1" name="Line 82"/>
          <p:cNvSpPr>
            <a:spLocks noChangeShapeType="1"/>
          </p:cNvSpPr>
          <p:nvPr/>
        </p:nvSpPr>
        <p:spPr bwMode="auto">
          <a:xfrm>
            <a:off x="52546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2" name="Line 83"/>
          <p:cNvSpPr>
            <a:spLocks noChangeShapeType="1"/>
          </p:cNvSpPr>
          <p:nvPr/>
        </p:nvSpPr>
        <p:spPr bwMode="auto">
          <a:xfrm>
            <a:off x="5864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3" name="Line 84"/>
          <p:cNvSpPr>
            <a:spLocks noChangeShapeType="1"/>
          </p:cNvSpPr>
          <p:nvPr/>
        </p:nvSpPr>
        <p:spPr bwMode="auto">
          <a:xfrm>
            <a:off x="61690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4" name="Rectangle 85"/>
          <p:cNvSpPr>
            <a:spLocks noChangeArrowheads="1"/>
          </p:cNvSpPr>
          <p:nvPr/>
        </p:nvSpPr>
        <p:spPr bwMode="auto">
          <a:xfrm>
            <a:off x="3730625" y="3176588"/>
            <a:ext cx="33147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25" name="Line 87"/>
          <p:cNvSpPr>
            <a:spLocks noChangeShapeType="1"/>
          </p:cNvSpPr>
          <p:nvPr/>
        </p:nvSpPr>
        <p:spPr bwMode="auto">
          <a:xfrm>
            <a:off x="40354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6" name="Line 88"/>
          <p:cNvSpPr>
            <a:spLocks noChangeShapeType="1"/>
          </p:cNvSpPr>
          <p:nvPr/>
        </p:nvSpPr>
        <p:spPr bwMode="auto">
          <a:xfrm>
            <a:off x="5559425" y="31623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7" name="Line 89"/>
          <p:cNvSpPr>
            <a:spLocks noChangeShapeType="1"/>
          </p:cNvSpPr>
          <p:nvPr/>
        </p:nvSpPr>
        <p:spPr bwMode="auto">
          <a:xfrm>
            <a:off x="705167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8" name="Line 90"/>
          <p:cNvSpPr>
            <a:spLocks noChangeShapeType="1"/>
          </p:cNvSpPr>
          <p:nvPr/>
        </p:nvSpPr>
        <p:spPr bwMode="auto">
          <a:xfrm>
            <a:off x="4340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9" name="Line 91"/>
          <p:cNvSpPr>
            <a:spLocks noChangeShapeType="1"/>
          </p:cNvSpPr>
          <p:nvPr/>
        </p:nvSpPr>
        <p:spPr bwMode="auto">
          <a:xfrm>
            <a:off x="46450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0" name="Line 92"/>
          <p:cNvSpPr>
            <a:spLocks noChangeShapeType="1"/>
          </p:cNvSpPr>
          <p:nvPr/>
        </p:nvSpPr>
        <p:spPr bwMode="auto">
          <a:xfrm>
            <a:off x="49498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1" name="Line 93"/>
          <p:cNvSpPr>
            <a:spLocks noChangeShapeType="1"/>
          </p:cNvSpPr>
          <p:nvPr/>
        </p:nvSpPr>
        <p:spPr bwMode="auto">
          <a:xfrm>
            <a:off x="52546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2" name="Line 94"/>
          <p:cNvSpPr>
            <a:spLocks noChangeShapeType="1"/>
          </p:cNvSpPr>
          <p:nvPr/>
        </p:nvSpPr>
        <p:spPr bwMode="auto">
          <a:xfrm>
            <a:off x="5864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3" name="Line 95"/>
          <p:cNvSpPr>
            <a:spLocks noChangeShapeType="1"/>
          </p:cNvSpPr>
          <p:nvPr/>
        </p:nvSpPr>
        <p:spPr bwMode="auto">
          <a:xfrm>
            <a:off x="61690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4" name="Line 96"/>
          <p:cNvSpPr>
            <a:spLocks noChangeShapeType="1"/>
          </p:cNvSpPr>
          <p:nvPr/>
        </p:nvSpPr>
        <p:spPr bwMode="auto">
          <a:xfrm>
            <a:off x="4035425" y="3178175"/>
            <a:ext cx="0" cy="762000"/>
          </a:xfrm>
          <a:prstGeom prst="line">
            <a:avLst/>
          </a:prstGeom>
          <a:noFill/>
          <a:ln w="12700">
            <a:solidFill>
              <a:srgbClr val="000000"/>
            </a:solidFill>
            <a:prstDash val="dashDot"/>
            <a:round/>
            <a:headEnd type="none" w="sm" len="sm"/>
            <a:tailEnd type="none" w="sm" len="sm"/>
          </a:ln>
          <a:effectLst/>
        </p:spPr>
        <p:txBody>
          <a:bodyPr anchor="ctr"/>
          <a:lstStyle/>
          <a:p>
            <a:endParaRPr lang="en-US"/>
          </a:p>
        </p:txBody>
      </p:sp>
      <p:sp>
        <p:nvSpPr>
          <p:cNvPr id="35" name="Line 97"/>
          <p:cNvSpPr>
            <a:spLocks noChangeShapeType="1"/>
          </p:cNvSpPr>
          <p:nvPr/>
        </p:nvSpPr>
        <p:spPr bwMode="auto">
          <a:xfrm>
            <a:off x="4340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6" name="Line 98"/>
          <p:cNvSpPr>
            <a:spLocks noChangeShapeType="1"/>
          </p:cNvSpPr>
          <p:nvPr/>
        </p:nvSpPr>
        <p:spPr bwMode="auto">
          <a:xfrm>
            <a:off x="46450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7" name="Line 99"/>
          <p:cNvSpPr>
            <a:spLocks noChangeShapeType="1"/>
          </p:cNvSpPr>
          <p:nvPr/>
        </p:nvSpPr>
        <p:spPr bwMode="auto">
          <a:xfrm>
            <a:off x="49498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8" name="Line 100"/>
          <p:cNvSpPr>
            <a:spLocks noChangeShapeType="1"/>
          </p:cNvSpPr>
          <p:nvPr/>
        </p:nvSpPr>
        <p:spPr bwMode="auto">
          <a:xfrm>
            <a:off x="52546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9" name="Line 101"/>
          <p:cNvSpPr>
            <a:spLocks noChangeShapeType="1"/>
          </p:cNvSpPr>
          <p:nvPr/>
        </p:nvSpPr>
        <p:spPr bwMode="auto">
          <a:xfrm>
            <a:off x="5864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0" name="Line 102"/>
          <p:cNvSpPr>
            <a:spLocks noChangeShapeType="1"/>
          </p:cNvSpPr>
          <p:nvPr/>
        </p:nvSpPr>
        <p:spPr bwMode="auto">
          <a:xfrm>
            <a:off x="5864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1" name="Line 103"/>
          <p:cNvSpPr>
            <a:spLocks noChangeShapeType="1"/>
          </p:cNvSpPr>
          <p:nvPr/>
        </p:nvSpPr>
        <p:spPr bwMode="auto">
          <a:xfrm>
            <a:off x="7045325" y="31623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2" name="Line 104"/>
          <p:cNvSpPr>
            <a:spLocks noChangeShapeType="1"/>
          </p:cNvSpPr>
          <p:nvPr/>
        </p:nvSpPr>
        <p:spPr bwMode="auto">
          <a:xfrm>
            <a:off x="705167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3" name="Line 105"/>
          <p:cNvSpPr>
            <a:spLocks noChangeShapeType="1"/>
          </p:cNvSpPr>
          <p:nvPr/>
        </p:nvSpPr>
        <p:spPr bwMode="auto">
          <a:xfrm>
            <a:off x="6767513" y="31623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4" name="Line 106"/>
          <p:cNvSpPr>
            <a:spLocks noChangeShapeType="1"/>
          </p:cNvSpPr>
          <p:nvPr/>
        </p:nvSpPr>
        <p:spPr bwMode="auto">
          <a:xfrm>
            <a:off x="6473825" y="31623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5" name="Rectangle 107"/>
          <p:cNvSpPr>
            <a:spLocks noChangeArrowheads="1"/>
          </p:cNvSpPr>
          <p:nvPr/>
        </p:nvSpPr>
        <p:spPr bwMode="auto">
          <a:xfrm>
            <a:off x="4343400" y="2552700"/>
            <a:ext cx="19050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solidFill>
                  <a:srgbClr val="FF00FF"/>
                </a:solidFill>
                <a:latin typeface="Times New Roman" pitchFamily="18" charset="0"/>
                <a:ea typeface="Batang" pitchFamily="18" charset="-127"/>
              </a:rPr>
              <a:t>Data transmission</a:t>
            </a:r>
            <a:endParaRPr lang="en-US" sz="2400" dirty="0"/>
          </a:p>
        </p:txBody>
      </p:sp>
      <p:cxnSp>
        <p:nvCxnSpPr>
          <p:cNvPr id="46" name="Straight Arrow Connector 45"/>
          <p:cNvCxnSpPr>
            <a:stCxn id="8" idx="2"/>
            <a:endCxn id="15" idx="0"/>
          </p:cNvCxnSpPr>
          <p:nvPr/>
        </p:nvCxnSpPr>
        <p:spPr bwMode="auto">
          <a:xfrm rot="5400000">
            <a:off x="1190626" y="303530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rot="5400000">
            <a:off x="2542540" y="303911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rot="5400000">
            <a:off x="5118100" y="300863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0" name="Title 1"/>
          <p:cNvSpPr txBox="1">
            <a:spLocks/>
          </p:cNvSpPr>
          <p:nvPr/>
        </p:nvSpPr>
        <p:spPr bwMode="auto">
          <a:xfrm>
            <a:off x="685800" y="609600"/>
            <a:ext cx="8001000" cy="533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2"/>
                </a:solidFill>
                <a:effectLst/>
                <a:uLnTx/>
                <a:uFillTx/>
                <a:latin typeface="+mj-lt"/>
                <a:ea typeface="+mj-ea"/>
                <a:cs typeface="+mj-cs"/>
              </a:rPr>
              <a:t>LED-ID MAC approach (</a:t>
            </a:r>
            <a:r>
              <a:rPr kumimoji="0" lang="en-US" sz="3200" b="0" i="0" u="none" strike="noStrike" kern="0" cap="none" spc="0" normalizeH="0" baseline="0" noProof="0" smtClean="0">
                <a:ln>
                  <a:noFill/>
                </a:ln>
                <a:solidFill>
                  <a:schemeClr val="tx2"/>
                </a:solidFill>
                <a:effectLst/>
                <a:uLnTx/>
                <a:uFillTx/>
                <a:latin typeface="+mj-lt"/>
                <a:ea typeface="+mj-ea"/>
                <a:cs typeface="+mj-cs"/>
              </a:rPr>
              <a:t>QoS Guarantee</a:t>
            </a:r>
            <a:r>
              <a:rPr kumimoji="0" lang="en-US" sz="3600" b="0" i="0" u="none" strike="noStrike" kern="0" cap="none" spc="0" normalizeH="0" baseline="0" noProof="0" smtClean="0">
                <a:ln>
                  <a:noFill/>
                </a:ln>
                <a:solidFill>
                  <a:schemeClr val="tx2"/>
                </a:solidFill>
                <a:effectLst/>
                <a:uLnTx/>
                <a:uFillTx/>
                <a:latin typeface="+mj-lt"/>
                <a:ea typeface="+mj-ea"/>
                <a:cs typeface="+mj-cs"/>
              </a:rPr>
              <a:t>)</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pic>
        <p:nvPicPr>
          <p:cNvPr id="52" name="Picture 20" descr="H:\MyPaper\LED_ID\led-ID picture\dienthoai copy.gif"/>
          <p:cNvPicPr>
            <a:picLocks noChangeAspect="1" noChangeArrowheads="1"/>
          </p:cNvPicPr>
          <p:nvPr/>
        </p:nvPicPr>
        <p:blipFill>
          <a:blip r:embed="rId2" cstate="print"/>
          <a:srcRect/>
          <a:stretch>
            <a:fillRect/>
          </a:stretch>
        </p:blipFill>
        <p:spPr bwMode="auto">
          <a:xfrm>
            <a:off x="3886200" y="4076700"/>
            <a:ext cx="485183" cy="355574"/>
          </a:xfrm>
          <a:prstGeom prst="rect">
            <a:avLst/>
          </a:prstGeom>
          <a:noFill/>
          <a:ln w="9525">
            <a:noFill/>
            <a:miter lim="800000"/>
            <a:headEnd/>
            <a:tailEnd/>
          </a:ln>
        </p:spPr>
      </p:pic>
      <p:sp>
        <p:nvSpPr>
          <p:cNvPr id="53" name="Rectangle 85"/>
          <p:cNvSpPr>
            <a:spLocks noChangeArrowheads="1"/>
          </p:cNvSpPr>
          <p:nvPr/>
        </p:nvSpPr>
        <p:spPr bwMode="auto">
          <a:xfrm>
            <a:off x="3733800" y="3172810"/>
            <a:ext cx="3048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54" name="Rectangle 85"/>
          <p:cNvSpPr>
            <a:spLocks noChangeArrowheads="1"/>
          </p:cNvSpPr>
          <p:nvPr/>
        </p:nvSpPr>
        <p:spPr bwMode="auto">
          <a:xfrm>
            <a:off x="4038600" y="3172810"/>
            <a:ext cx="3048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55" name="Rectangle 85"/>
          <p:cNvSpPr>
            <a:spLocks noChangeArrowheads="1"/>
          </p:cNvSpPr>
          <p:nvPr/>
        </p:nvSpPr>
        <p:spPr bwMode="auto">
          <a:xfrm>
            <a:off x="4343400" y="3172810"/>
            <a:ext cx="3048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56" name="Rectangle 85"/>
          <p:cNvSpPr>
            <a:spLocks noChangeArrowheads="1"/>
          </p:cNvSpPr>
          <p:nvPr/>
        </p:nvSpPr>
        <p:spPr bwMode="auto">
          <a:xfrm>
            <a:off x="4648200" y="3172810"/>
            <a:ext cx="304800" cy="762000"/>
          </a:xfrm>
          <a:prstGeom prst="rect">
            <a:avLst/>
          </a:prstGeom>
          <a:solidFill>
            <a:srgbClr val="FFC000"/>
          </a:solidFill>
          <a:ln w="12700">
            <a:solidFill>
              <a:srgbClr val="000000"/>
            </a:solidFill>
            <a:prstDash val="dash"/>
            <a:miter lim="800000"/>
            <a:headEnd type="none" w="sm" len="sm"/>
            <a:tailEnd type="none" w="sm" len="sm"/>
          </a:ln>
          <a:effectLst/>
        </p:spPr>
        <p:txBody>
          <a:bodyPr anchor="ctr"/>
          <a:lstStyle/>
          <a:p>
            <a:endParaRPr lang="en-US"/>
          </a:p>
        </p:txBody>
      </p:sp>
      <p:sp>
        <p:nvSpPr>
          <p:cNvPr id="57" name="Rectangle 85"/>
          <p:cNvSpPr>
            <a:spLocks noChangeArrowheads="1"/>
          </p:cNvSpPr>
          <p:nvPr/>
        </p:nvSpPr>
        <p:spPr bwMode="auto">
          <a:xfrm>
            <a:off x="4953000" y="3172810"/>
            <a:ext cx="304800" cy="762000"/>
          </a:xfrm>
          <a:prstGeom prst="rect">
            <a:avLst/>
          </a:prstGeom>
          <a:solidFill>
            <a:srgbClr val="FFC000"/>
          </a:solidFill>
          <a:ln w="12700">
            <a:solidFill>
              <a:srgbClr val="000000"/>
            </a:solidFill>
            <a:prstDash val="dash"/>
            <a:miter lim="800000"/>
            <a:headEnd type="none" w="sm" len="sm"/>
            <a:tailEnd type="none" w="sm" len="sm"/>
          </a:ln>
          <a:effectLst/>
        </p:spPr>
        <p:txBody>
          <a:bodyPr anchor="ctr"/>
          <a:lstStyle/>
          <a:p>
            <a:endParaRPr lang="en-US"/>
          </a:p>
        </p:txBody>
      </p:sp>
      <p:sp>
        <p:nvSpPr>
          <p:cNvPr id="58" name="Rectangle 85"/>
          <p:cNvSpPr>
            <a:spLocks noChangeArrowheads="1"/>
          </p:cNvSpPr>
          <p:nvPr/>
        </p:nvSpPr>
        <p:spPr bwMode="auto">
          <a:xfrm>
            <a:off x="5257800" y="3172810"/>
            <a:ext cx="304800" cy="762000"/>
          </a:xfrm>
          <a:prstGeom prst="rect">
            <a:avLst/>
          </a:prstGeom>
          <a:solidFill>
            <a:srgbClr val="FFC000"/>
          </a:solidFill>
          <a:ln w="12700">
            <a:solidFill>
              <a:srgbClr val="000000"/>
            </a:solidFill>
            <a:prstDash val="dash"/>
            <a:miter lim="800000"/>
            <a:headEnd type="none" w="sm" len="sm"/>
            <a:tailEnd type="none" w="sm" len="sm"/>
          </a:ln>
          <a:effectLst/>
        </p:spPr>
        <p:txBody>
          <a:bodyPr anchor="ctr"/>
          <a:lstStyle/>
          <a:p>
            <a:endParaRPr lang="en-US"/>
          </a:p>
        </p:txBody>
      </p:sp>
      <p:sp>
        <p:nvSpPr>
          <p:cNvPr id="59" name="Rectangle 85"/>
          <p:cNvSpPr>
            <a:spLocks noChangeArrowheads="1"/>
          </p:cNvSpPr>
          <p:nvPr/>
        </p:nvSpPr>
        <p:spPr bwMode="auto">
          <a:xfrm>
            <a:off x="5562600" y="3172810"/>
            <a:ext cx="304800" cy="762000"/>
          </a:xfrm>
          <a:prstGeom prst="rect">
            <a:avLst/>
          </a:prstGeom>
          <a:solidFill>
            <a:srgbClr val="00B0F0"/>
          </a:solidFill>
          <a:ln w="12700">
            <a:solidFill>
              <a:srgbClr val="000000"/>
            </a:solidFill>
            <a:prstDash val="dash"/>
            <a:miter lim="800000"/>
            <a:headEnd type="none" w="sm" len="sm"/>
            <a:tailEnd type="none" w="sm" len="sm"/>
          </a:ln>
          <a:effectLst/>
        </p:spPr>
        <p:txBody>
          <a:bodyPr anchor="ctr"/>
          <a:lstStyle/>
          <a:p>
            <a:endParaRPr lang="en-US"/>
          </a:p>
        </p:txBody>
      </p:sp>
      <p:sp>
        <p:nvSpPr>
          <p:cNvPr id="60" name="Rectangle 85"/>
          <p:cNvSpPr>
            <a:spLocks noChangeArrowheads="1"/>
          </p:cNvSpPr>
          <p:nvPr/>
        </p:nvSpPr>
        <p:spPr bwMode="auto">
          <a:xfrm>
            <a:off x="5867400" y="3172810"/>
            <a:ext cx="304800" cy="762000"/>
          </a:xfrm>
          <a:prstGeom prst="rect">
            <a:avLst/>
          </a:prstGeom>
          <a:solidFill>
            <a:srgbClr val="00B0F0"/>
          </a:solidFill>
          <a:ln w="12700">
            <a:solidFill>
              <a:srgbClr val="000000"/>
            </a:solidFill>
            <a:prstDash val="dash"/>
            <a:miter lim="800000"/>
            <a:headEnd type="none" w="sm" len="sm"/>
            <a:tailEnd type="none" w="sm" len="sm"/>
          </a:ln>
          <a:effectLst/>
        </p:spPr>
        <p:txBody>
          <a:bodyPr anchor="ctr"/>
          <a:lstStyle/>
          <a:p>
            <a:endParaRPr lang="en-US"/>
          </a:p>
        </p:txBody>
      </p:sp>
      <p:sp>
        <p:nvSpPr>
          <p:cNvPr id="61" name="Rectangle 85"/>
          <p:cNvSpPr>
            <a:spLocks noChangeArrowheads="1"/>
          </p:cNvSpPr>
          <p:nvPr/>
        </p:nvSpPr>
        <p:spPr bwMode="auto">
          <a:xfrm>
            <a:off x="6172200" y="3172810"/>
            <a:ext cx="304800" cy="762000"/>
          </a:xfrm>
          <a:prstGeom prst="rect">
            <a:avLst/>
          </a:prstGeom>
          <a:solidFill>
            <a:srgbClr val="00B0F0"/>
          </a:solidFill>
          <a:ln w="12700">
            <a:solidFill>
              <a:srgbClr val="000000"/>
            </a:solidFill>
            <a:prstDash val="dash"/>
            <a:miter lim="800000"/>
            <a:headEnd type="none" w="sm" len="sm"/>
            <a:tailEnd type="none" w="sm" len="sm"/>
          </a:ln>
          <a:effectLst/>
        </p:spPr>
        <p:txBody>
          <a:bodyPr anchor="ctr"/>
          <a:lstStyle/>
          <a:p>
            <a:endParaRPr lang="en-US"/>
          </a:p>
        </p:txBody>
      </p:sp>
      <p:sp>
        <p:nvSpPr>
          <p:cNvPr id="62" name="Rectangle 85"/>
          <p:cNvSpPr>
            <a:spLocks noChangeArrowheads="1"/>
          </p:cNvSpPr>
          <p:nvPr/>
        </p:nvSpPr>
        <p:spPr bwMode="auto">
          <a:xfrm>
            <a:off x="6477000" y="3172810"/>
            <a:ext cx="304800" cy="762000"/>
          </a:xfrm>
          <a:prstGeom prst="rect">
            <a:avLst/>
          </a:prstGeom>
          <a:solidFill>
            <a:srgbClr val="00B0F0"/>
          </a:solidFill>
          <a:ln w="12700">
            <a:solidFill>
              <a:srgbClr val="000000"/>
            </a:solidFill>
            <a:prstDash val="dash"/>
            <a:miter lim="800000"/>
            <a:headEnd type="none" w="sm" len="sm"/>
            <a:tailEnd type="none" w="sm" len="sm"/>
          </a:ln>
          <a:effectLst/>
        </p:spPr>
        <p:txBody>
          <a:bodyPr anchor="ctr"/>
          <a:lstStyle/>
          <a:p>
            <a:endParaRPr lang="en-US"/>
          </a:p>
        </p:txBody>
      </p:sp>
      <p:sp>
        <p:nvSpPr>
          <p:cNvPr id="63" name="Rectangle 85"/>
          <p:cNvSpPr>
            <a:spLocks noChangeArrowheads="1"/>
          </p:cNvSpPr>
          <p:nvPr/>
        </p:nvSpPr>
        <p:spPr bwMode="auto">
          <a:xfrm>
            <a:off x="6781800" y="3172810"/>
            <a:ext cx="304800" cy="762000"/>
          </a:xfrm>
          <a:prstGeom prst="rect">
            <a:avLst/>
          </a:prstGeom>
          <a:solidFill>
            <a:srgbClr val="00B0F0"/>
          </a:solidFill>
          <a:ln w="12700">
            <a:solidFill>
              <a:srgbClr val="000000"/>
            </a:solidFill>
            <a:prstDash val="dash"/>
            <a:miter lim="800000"/>
            <a:headEnd type="none" w="sm" len="sm"/>
            <a:tailEnd type="none" w="sm" len="sm"/>
          </a:ln>
          <a:effectLst/>
        </p:spPr>
        <p:txBody>
          <a:bodyPr anchor="ctr"/>
          <a:lstStyle/>
          <a:p>
            <a:endParaRPr lang="en-US"/>
          </a:p>
        </p:txBody>
      </p:sp>
      <p:pic>
        <p:nvPicPr>
          <p:cNvPr id="64" name="Picture 20" descr="H:\MyPaper\LED_ID\led-ID picture\dienthoai copy.gif"/>
          <p:cNvPicPr>
            <a:picLocks noChangeAspect="1" noChangeArrowheads="1"/>
          </p:cNvPicPr>
          <p:nvPr/>
        </p:nvPicPr>
        <p:blipFill>
          <a:blip r:embed="rId2" cstate="print"/>
          <a:srcRect/>
          <a:stretch>
            <a:fillRect/>
          </a:stretch>
        </p:blipFill>
        <p:spPr bwMode="auto">
          <a:xfrm>
            <a:off x="4884680" y="4076700"/>
            <a:ext cx="485183" cy="355574"/>
          </a:xfrm>
          <a:prstGeom prst="rect">
            <a:avLst/>
          </a:prstGeom>
          <a:noFill/>
          <a:ln w="9525">
            <a:noFill/>
            <a:miter lim="800000"/>
            <a:headEnd/>
            <a:tailEnd/>
          </a:ln>
        </p:spPr>
      </p:pic>
      <p:pic>
        <p:nvPicPr>
          <p:cNvPr id="65" name="Picture 20" descr="H:\MyPaper\LED_ID\led-ID picture\dienthoai copy.gif"/>
          <p:cNvPicPr>
            <a:picLocks noChangeAspect="1" noChangeArrowheads="1"/>
          </p:cNvPicPr>
          <p:nvPr/>
        </p:nvPicPr>
        <p:blipFill>
          <a:blip r:embed="rId2" cstate="print"/>
          <a:srcRect/>
          <a:stretch>
            <a:fillRect/>
          </a:stretch>
        </p:blipFill>
        <p:spPr bwMode="auto">
          <a:xfrm>
            <a:off x="6220417" y="4076700"/>
            <a:ext cx="485183" cy="355574"/>
          </a:xfrm>
          <a:prstGeom prst="rect">
            <a:avLst/>
          </a:prstGeom>
          <a:noFill/>
          <a:ln w="9525">
            <a:noFill/>
            <a:miter lim="800000"/>
            <a:headEnd/>
            <a:tailEnd/>
          </a:ln>
        </p:spPr>
      </p:pic>
      <p:sp>
        <p:nvSpPr>
          <p:cNvPr id="66" name="Rectangle 107"/>
          <p:cNvSpPr>
            <a:spLocks noChangeArrowheads="1"/>
          </p:cNvSpPr>
          <p:nvPr/>
        </p:nvSpPr>
        <p:spPr bwMode="auto">
          <a:xfrm>
            <a:off x="3620810" y="4457700"/>
            <a:ext cx="12192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latin typeface="Times New Roman" pitchFamily="18" charset="0"/>
                <a:ea typeface="Batang" pitchFamily="18" charset="-127"/>
              </a:rPr>
              <a:t>Reader #1</a:t>
            </a:r>
            <a:endParaRPr lang="en-US" sz="2400" dirty="0"/>
          </a:p>
        </p:txBody>
      </p:sp>
      <p:sp>
        <p:nvSpPr>
          <p:cNvPr id="67" name="Rectangle 107"/>
          <p:cNvSpPr>
            <a:spLocks noChangeArrowheads="1"/>
          </p:cNvSpPr>
          <p:nvPr/>
        </p:nvSpPr>
        <p:spPr bwMode="auto">
          <a:xfrm>
            <a:off x="4624550" y="4457700"/>
            <a:ext cx="10668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latin typeface="Times New Roman" pitchFamily="18" charset="0"/>
                <a:ea typeface="Batang" pitchFamily="18" charset="-127"/>
              </a:rPr>
              <a:t>Reader #2</a:t>
            </a:r>
            <a:endParaRPr lang="en-US" sz="2400" dirty="0"/>
          </a:p>
        </p:txBody>
      </p:sp>
      <p:sp>
        <p:nvSpPr>
          <p:cNvPr id="68" name="Rectangle 107"/>
          <p:cNvSpPr>
            <a:spLocks noChangeArrowheads="1"/>
          </p:cNvSpPr>
          <p:nvPr/>
        </p:nvSpPr>
        <p:spPr bwMode="auto">
          <a:xfrm>
            <a:off x="5791200" y="4457700"/>
            <a:ext cx="14478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latin typeface="Times New Roman" pitchFamily="18" charset="0"/>
                <a:ea typeface="Batang" pitchFamily="18" charset="-127"/>
              </a:rPr>
              <a:t>Reader #3</a:t>
            </a:r>
            <a:endParaRPr lang="en-US" sz="2400" dirty="0"/>
          </a:p>
        </p:txBody>
      </p:sp>
      <p:sp>
        <p:nvSpPr>
          <p:cNvPr id="69" name="Rectangle 3"/>
          <p:cNvSpPr txBox="1">
            <a:spLocks noChangeArrowheads="1"/>
          </p:cNvSpPr>
          <p:nvPr/>
        </p:nvSpPr>
        <p:spPr bwMode="auto">
          <a:xfrm>
            <a:off x="533400" y="1524000"/>
            <a:ext cx="8153400" cy="99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rPr>
              <a:t>Data</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mn-cs"/>
              </a:rPr>
              <a:t> transmission</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70"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72"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772400" cy="1066800"/>
          </a:xfrm>
        </p:spPr>
        <p:txBody>
          <a:bodyPr/>
          <a:lstStyle/>
          <a:p>
            <a:r>
              <a:rPr lang="en-US" dirty="0" smtClean="0"/>
              <a:t>Cooperative MAC</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14</a:t>
            </a:fld>
            <a:endParaRPr lang="en-US"/>
          </a:p>
        </p:txBody>
      </p:sp>
      <p:sp>
        <p:nvSpPr>
          <p:cNvPr id="7"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609600"/>
            <a:ext cx="8153400" cy="609600"/>
          </a:xfrm>
          <a:prstGeom prst="rect">
            <a:avLst/>
          </a:prstGeom>
        </p:spPr>
        <p:txBody>
          <a:bodyPr/>
          <a:lstStyle/>
          <a:p>
            <a:pPr marL="0" marR="0" lvl="0" indent="0" algn="ctr" defTabSz="914400" rtl="0" eaLnBrk="0" fontAlgn="base" latinLnBrk="1" hangingPunct="0">
              <a:lnSpc>
                <a:spcPct val="100000"/>
              </a:lnSpc>
              <a:spcBef>
                <a:spcPct val="0"/>
              </a:spcBef>
              <a:spcAft>
                <a:spcPct val="0"/>
              </a:spcAft>
              <a:buClrTx/>
              <a:buSzTx/>
              <a:buFontTx/>
              <a:buNone/>
              <a:tabLst/>
              <a:defRPr/>
            </a:pPr>
            <a:r>
              <a:rPr kumimoji="1" lang="en-US" sz="3200" i="0" u="none" strike="noStrike" kern="0" cap="none" spc="0" normalizeH="0" baseline="0" noProof="0" dirty="0" smtClean="0">
                <a:ln>
                  <a:noFill/>
                </a:ln>
                <a:effectLst/>
                <a:uLnTx/>
                <a:uFillTx/>
                <a:latin typeface="+mj-lt"/>
                <a:ea typeface="Gulim" pitchFamily="34" charset="-127"/>
                <a:cs typeface="+mj-cs"/>
              </a:rPr>
              <a:t>Direct, Multi-hop, Cooperative Network</a:t>
            </a:r>
          </a:p>
        </p:txBody>
      </p:sp>
      <p:grpSp>
        <p:nvGrpSpPr>
          <p:cNvPr id="4" name="Group 50"/>
          <p:cNvGrpSpPr/>
          <p:nvPr/>
        </p:nvGrpSpPr>
        <p:grpSpPr>
          <a:xfrm>
            <a:off x="685800" y="1631730"/>
            <a:ext cx="3048000" cy="3886200"/>
            <a:chOff x="76200" y="1600200"/>
            <a:chExt cx="3048000" cy="3886200"/>
          </a:xfrm>
        </p:grpSpPr>
        <p:grpSp>
          <p:nvGrpSpPr>
            <p:cNvPr id="5" name="Group 47"/>
            <p:cNvGrpSpPr/>
            <p:nvPr/>
          </p:nvGrpSpPr>
          <p:grpSpPr>
            <a:xfrm>
              <a:off x="76200" y="2057371"/>
              <a:ext cx="3048000" cy="3429029"/>
              <a:chOff x="76200" y="2057371"/>
              <a:chExt cx="3048000" cy="3429029"/>
            </a:xfrm>
          </p:grpSpPr>
          <p:sp>
            <p:nvSpPr>
              <p:cNvPr id="19" name="Rectangle 18"/>
              <p:cNvSpPr>
                <a:spLocks noChangeArrowheads="1"/>
              </p:cNvSpPr>
              <p:nvPr/>
            </p:nvSpPr>
            <p:spPr bwMode="auto">
              <a:xfrm>
                <a:off x="838200" y="2057371"/>
                <a:ext cx="914400" cy="380972"/>
              </a:xfrm>
              <a:prstGeom prst="rect">
                <a:avLst/>
              </a:prstGeom>
              <a:noFill/>
              <a:ln w="9525">
                <a:noFill/>
                <a:miter lim="800000"/>
                <a:headEnd/>
                <a:tailEnd/>
              </a:ln>
            </p:spPr>
            <p:txBody>
              <a:bodyPr wrap="none" anchor="ctr"/>
              <a:lstStyle/>
              <a:p>
                <a:pPr algn="ctr" eaLnBrk="0" hangingPunct="0"/>
                <a:r>
                  <a:rPr lang="en-US" sz="1200" dirty="0"/>
                  <a:t>Tag</a:t>
                </a:r>
              </a:p>
            </p:txBody>
          </p:sp>
          <p:pic>
            <p:nvPicPr>
              <p:cNvPr id="20" name="Picture 22" descr="lam.gif"/>
              <p:cNvPicPr>
                <a:picLocks noChangeAspect="1"/>
              </p:cNvPicPr>
              <p:nvPr/>
            </p:nvPicPr>
            <p:blipFill>
              <a:blip r:embed="rId2" cstate="print"/>
              <a:srcRect t="9599"/>
              <a:stretch>
                <a:fillRect/>
              </a:stretch>
            </p:blipFill>
            <p:spPr bwMode="auto">
              <a:xfrm>
                <a:off x="76200" y="2564124"/>
                <a:ext cx="2286000" cy="2922276"/>
              </a:xfrm>
              <a:prstGeom prst="rect">
                <a:avLst/>
              </a:prstGeom>
              <a:noFill/>
              <a:ln w="9525">
                <a:noFill/>
                <a:miter lim="800000"/>
                <a:headEnd/>
                <a:tailEnd/>
              </a:ln>
            </p:spPr>
          </p:pic>
          <p:sp>
            <p:nvSpPr>
              <p:cNvPr id="21" name="Rectangle 12"/>
              <p:cNvSpPr>
                <a:spLocks noChangeArrowheads="1"/>
              </p:cNvSpPr>
              <p:nvPr/>
            </p:nvSpPr>
            <p:spPr bwMode="auto">
              <a:xfrm>
                <a:off x="2057400" y="5029171"/>
                <a:ext cx="1066800" cy="304778"/>
              </a:xfrm>
              <a:prstGeom prst="rect">
                <a:avLst/>
              </a:prstGeom>
              <a:noFill/>
              <a:ln w="9525">
                <a:noFill/>
                <a:miter lim="800000"/>
                <a:headEnd/>
                <a:tailEnd/>
              </a:ln>
            </p:spPr>
            <p:txBody>
              <a:bodyPr wrap="none" anchor="ctr"/>
              <a:lstStyle/>
              <a:p>
                <a:pPr algn="ctr" eaLnBrk="0" hangingPunct="0"/>
                <a:r>
                  <a:rPr lang="en-US" sz="1200" dirty="0"/>
                  <a:t>Reader #3</a:t>
                </a:r>
              </a:p>
            </p:txBody>
          </p:sp>
          <p:pic>
            <p:nvPicPr>
              <p:cNvPr id="22" name="Picture 18" descr="H:\MyPaper\LED_ID\led-ID picture\do copy.gif"/>
              <p:cNvPicPr>
                <a:picLocks noChangeAspect="1" noChangeArrowheads="1"/>
              </p:cNvPicPr>
              <p:nvPr/>
            </p:nvPicPr>
            <p:blipFill>
              <a:blip r:embed="rId3" cstate="print"/>
              <a:srcRect/>
              <a:stretch>
                <a:fillRect/>
              </a:stretch>
            </p:blipFill>
            <p:spPr bwMode="auto">
              <a:xfrm rot="6164169">
                <a:off x="1743128" y="4168043"/>
                <a:ext cx="863813" cy="1139671"/>
              </a:xfrm>
              <a:prstGeom prst="rect">
                <a:avLst/>
              </a:prstGeom>
              <a:noFill/>
              <a:ln w="9525">
                <a:noFill/>
                <a:miter lim="800000"/>
                <a:headEnd/>
                <a:tailEnd/>
              </a:ln>
            </p:spPr>
          </p:pic>
          <p:pic>
            <p:nvPicPr>
              <p:cNvPr id="23" name="Picture 19" descr="H:\MyPaper\LED_ID\led-ID picture\denLED.gif"/>
              <p:cNvPicPr>
                <a:picLocks noChangeAspect="1" noChangeArrowheads="1"/>
              </p:cNvPicPr>
              <p:nvPr/>
            </p:nvPicPr>
            <p:blipFill>
              <a:blip r:embed="rId4" cstate="print"/>
              <a:srcRect/>
              <a:stretch>
                <a:fillRect/>
              </a:stretch>
            </p:blipFill>
            <p:spPr bwMode="auto">
              <a:xfrm>
                <a:off x="925926" y="2362171"/>
                <a:ext cx="737594" cy="329469"/>
              </a:xfrm>
              <a:prstGeom prst="rect">
                <a:avLst/>
              </a:prstGeom>
              <a:noFill/>
              <a:ln w="9525">
                <a:noFill/>
                <a:miter lim="800000"/>
                <a:headEnd/>
                <a:tailEnd/>
              </a:ln>
            </p:spPr>
          </p:pic>
          <p:pic>
            <p:nvPicPr>
              <p:cNvPr id="24" name="Picture 20" descr="H:\MyPaper\LED_ID\led-ID picture\dienthoai copy.gif"/>
              <p:cNvPicPr>
                <a:picLocks noChangeAspect="1" noChangeArrowheads="1"/>
              </p:cNvPicPr>
              <p:nvPr/>
            </p:nvPicPr>
            <p:blipFill>
              <a:blip r:embed="rId5" cstate="print"/>
              <a:srcRect/>
              <a:stretch>
                <a:fillRect/>
              </a:stretch>
            </p:blipFill>
            <p:spPr bwMode="auto">
              <a:xfrm>
                <a:off x="2590800" y="4724371"/>
                <a:ext cx="485183" cy="355574"/>
              </a:xfrm>
              <a:prstGeom prst="rect">
                <a:avLst/>
              </a:prstGeom>
              <a:noFill/>
              <a:ln w="9525">
                <a:noFill/>
                <a:miter lim="800000"/>
                <a:headEnd/>
                <a:tailEnd/>
              </a:ln>
            </p:spPr>
          </p:pic>
          <p:pic>
            <p:nvPicPr>
              <p:cNvPr id="25" name="Picture 19" descr="xanh"/>
              <p:cNvPicPr>
                <a:picLocks noChangeAspect="1" noChangeArrowheads="1"/>
              </p:cNvPicPr>
              <p:nvPr/>
            </p:nvPicPr>
            <p:blipFill>
              <a:blip r:embed="rId6" cstate="print"/>
              <a:srcRect l="8932" t="9367" r="18631" b="42128"/>
              <a:stretch>
                <a:fillRect/>
              </a:stretch>
            </p:blipFill>
            <p:spPr bwMode="auto">
              <a:xfrm rot="18163156">
                <a:off x="779166" y="3978366"/>
                <a:ext cx="766998" cy="1003116"/>
              </a:xfrm>
              <a:prstGeom prst="rect">
                <a:avLst/>
              </a:prstGeom>
              <a:noFill/>
              <a:ln w="9525">
                <a:noFill/>
                <a:miter lim="800000"/>
                <a:headEnd/>
                <a:tailEnd/>
              </a:ln>
            </p:spPr>
          </p:pic>
          <p:pic>
            <p:nvPicPr>
              <p:cNvPr id="26" name="Picture 20" descr="H:\MyPaper\LED_ID\led-ID picture\dienthoai copy.gif"/>
              <p:cNvPicPr>
                <a:picLocks noChangeAspect="1" noChangeArrowheads="1"/>
              </p:cNvPicPr>
              <p:nvPr/>
            </p:nvPicPr>
            <p:blipFill>
              <a:blip r:embed="rId7" cstate="print"/>
              <a:srcRect/>
              <a:stretch>
                <a:fillRect/>
              </a:stretch>
            </p:blipFill>
            <p:spPr bwMode="auto">
              <a:xfrm>
                <a:off x="447675" y="4029046"/>
                <a:ext cx="381000" cy="279222"/>
              </a:xfrm>
              <a:prstGeom prst="rect">
                <a:avLst/>
              </a:prstGeom>
              <a:noFill/>
              <a:ln w="9525">
                <a:noFill/>
                <a:miter lim="800000"/>
                <a:headEnd/>
                <a:tailEnd/>
              </a:ln>
            </p:spPr>
          </p:pic>
          <p:sp>
            <p:nvSpPr>
              <p:cNvPr id="27" name="Rectangle 12"/>
              <p:cNvSpPr>
                <a:spLocks noChangeArrowheads="1"/>
              </p:cNvSpPr>
              <p:nvPr/>
            </p:nvSpPr>
            <p:spPr bwMode="auto">
              <a:xfrm>
                <a:off x="228600" y="3809971"/>
                <a:ext cx="1066800" cy="304778"/>
              </a:xfrm>
              <a:prstGeom prst="rect">
                <a:avLst/>
              </a:prstGeom>
              <a:noFill/>
              <a:ln w="9525">
                <a:noFill/>
                <a:miter lim="800000"/>
                <a:headEnd/>
                <a:tailEnd/>
              </a:ln>
            </p:spPr>
            <p:txBody>
              <a:bodyPr wrap="none" anchor="ctr"/>
              <a:lstStyle/>
              <a:p>
                <a:pPr algn="ctr" eaLnBrk="0" hangingPunct="0"/>
                <a:r>
                  <a:rPr lang="en-US" sz="1200" dirty="0"/>
                  <a:t>Reader </a:t>
                </a:r>
                <a:r>
                  <a:rPr lang="en-US" sz="1200" dirty="0" smtClean="0"/>
                  <a:t>#2</a:t>
                </a:r>
                <a:endParaRPr lang="en-US" sz="1200" dirty="0"/>
              </a:p>
            </p:txBody>
          </p:sp>
        </p:grpSp>
        <p:sp>
          <p:nvSpPr>
            <p:cNvPr id="47" name="Rectangle 46"/>
            <p:cNvSpPr>
              <a:spLocks noChangeArrowheads="1"/>
            </p:cNvSpPr>
            <p:nvPr/>
          </p:nvSpPr>
          <p:spPr bwMode="auto">
            <a:xfrm>
              <a:off x="838200" y="1600200"/>
              <a:ext cx="914400" cy="380972"/>
            </a:xfrm>
            <a:prstGeom prst="rect">
              <a:avLst/>
            </a:prstGeom>
            <a:noFill/>
            <a:ln w="9525">
              <a:noFill/>
              <a:miter lim="800000"/>
              <a:headEnd/>
              <a:tailEnd/>
            </a:ln>
          </p:spPr>
          <p:txBody>
            <a:bodyPr wrap="none" anchor="ctr"/>
            <a:lstStyle/>
            <a:p>
              <a:pPr algn="ctr" eaLnBrk="0" hangingPunct="0"/>
              <a:r>
                <a:rPr lang="en-US" dirty="0" smtClean="0"/>
                <a:t>Multi-hop</a:t>
              </a:r>
              <a:endParaRPr lang="en-US" sz="1200" dirty="0"/>
            </a:p>
          </p:txBody>
        </p:sp>
      </p:grpSp>
      <p:grpSp>
        <p:nvGrpSpPr>
          <p:cNvPr id="8" name="Group 51"/>
          <p:cNvGrpSpPr/>
          <p:nvPr/>
        </p:nvGrpSpPr>
        <p:grpSpPr>
          <a:xfrm>
            <a:off x="3581400" y="1524000"/>
            <a:ext cx="2590800" cy="4724400"/>
            <a:chOff x="3505200" y="1524000"/>
            <a:chExt cx="2590800" cy="4724400"/>
          </a:xfrm>
        </p:grpSpPr>
        <p:grpSp>
          <p:nvGrpSpPr>
            <p:cNvPr id="9" name="Group 42"/>
            <p:cNvGrpSpPr/>
            <p:nvPr/>
          </p:nvGrpSpPr>
          <p:grpSpPr>
            <a:xfrm>
              <a:off x="3505200" y="2086003"/>
              <a:ext cx="2590800" cy="4162397"/>
              <a:chOff x="3429000" y="2009803"/>
              <a:chExt cx="2590800" cy="4162397"/>
            </a:xfrm>
          </p:grpSpPr>
          <p:pic>
            <p:nvPicPr>
              <p:cNvPr id="31" name="Picture 22" descr="lam.gif"/>
              <p:cNvPicPr>
                <a:picLocks noChangeAspect="1"/>
              </p:cNvPicPr>
              <p:nvPr/>
            </p:nvPicPr>
            <p:blipFill>
              <a:blip r:embed="rId2" cstate="print"/>
              <a:srcRect t="9599"/>
              <a:stretch>
                <a:fillRect/>
              </a:stretch>
            </p:blipFill>
            <p:spPr bwMode="auto">
              <a:xfrm>
                <a:off x="3498850" y="2487947"/>
                <a:ext cx="2286000" cy="2922276"/>
              </a:xfrm>
              <a:prstGeom prst="rect">
                <a:avLst/>
              </a:prstGeom>
              <a:noFill/>
              <a:ln w="9525">
                <a:noFill/>
                <a:miter lim="800000"/>
                <a:headEnd/>
                <a:tailEnd/>
              </a:ln>
            </p:spPr>
          </p:pic>
          <p:pic>
            <p:nvPicPr>
              <p:cNvPr id="33" name="Picture 18" descr="H:\MyPaper\LED_ID\led-ID picture\do copy.gif"/>
              <p:cNvPicPr>
                <a:picLocks noChangeAspect="1" noChangeArrowheads="1"/>
              </p:cNvPicPr>
              <p:nvPr/>
            </p:nvPicPr>
            <p:blipFill>
              <a:blip r:embed="rId3" cstate="print"/>
              <a:srcRect/>
              <a:stretch>
                <a:fillRect/>
              </a:stretch>
            </p:blipFill>
            <p:spPr bwMode="auto">
              <a:xfrm rot="9569030">
                <a:off x="4886002" y="4152675"/>
                <a:ext cx="926797" cy="1524764"/>
              </a:xfrm>
              <a:prstGeom prst="rect">
                <a:avLst/>
              </a:prstGeom>
              <a:noFill/>
              <a:ln w="9525">
                <a:noFill/>
                <a:miter lim="800000"/>
                <a:headEnd/>
                <a:tailEnd/>
              </a:ln>
            </p:spPr>
          </p:pic>
          <p:pic>
            <p:nvPicPr>
              <p:cNvPr id="34" name="Picture 19" descr="H:\MyPaper\LED_ID\led-ID picture\denLED.gif"/>
              <p:cNvPicPr>
                <a:picLocks noChangeAspect="1" noChangeArrowheads="1"/>
              </p:cNvPicPr>
              <p:nvPr/>
            </p:nvPicPr>
            <p:blipFill>
              <a:blip r:embed="rId4" cstate="print"/>
              <a:srcRect/>
              <a:stretch>
                <a:fillRect/>
              </a:stretch>
            </p:blipFill>
            <p:spPr bwMode="auto">
              <a:xfrm>
                <a:off x="4348576" y="2285994"/>
                <a:ext cx="737594" cy="329469"/>
              </a:xfrm>
              <a:prstGeom prst="rect">
                <a:avLst/>
              </a:prstGeom>
              <a:noFill/>
              <a:ln w="9525">
                <a:noFill/>
                <a:miter lim="800000"/>
                <a:headEnd/>
                <a:tailEnd/>
              </a:ln>
            </p:spPr>
          </p:pic>
          <p:pic>
            <p:nvPicPr>
              <p:cNvPr id="35" name="Picture 20" descr="H:\MyPaper\LED_ID\led-ID picture\dienthoai copy.gif"/>
              <p:cNvPicPr>
                <a:picLocks noChangeAspect="1" noChangeArrowheads="1"/>
              </p:cNvPicPr>
              <p:nvPr/>
            </p:nvPicPr>
            <p:blipFill>
              <a:blip r:embed="rId5" cstate="print"/>
              <a:srcRect/>
              <a:stretch>
                <a:fillRect/>
              </a:stretch>
            </p:blipFill>
            <p:spPr bwMode="auto">
              <a:xfrm>
                <a:off x="5334000" y="5486422"/>
                <a:ext cx="485183" cy="355574"/>
              </a:xfrm>
              <a:prstGeom prst="rect">
                <a:avLst/>
              </a:prstGeom>
              <a:noFill/>
              <a:ln w="9525">
                <a:noFill/>
                <a:miter lim="800000"/>
                <a:headEnd/>
                <a:tailEnd/>
              </a:ln>
            </p:spPr>
          </p:pic>
          <p:sp>
            <p:nvSpPr>
              <p:cNvPr id="30" name="Rectangle 29"/>
              <p:cNvSpPr>
                <a:spLocks noChangeArrowheads="1"/>
              </p:cNvSpPr>
              <p:nvPr/>
            </p:nvSpPr>
            <p:spPr bwMode="auto">
              <a:xfrm>
                <a:off x="4262671" y="2009803"/>
                <a:ext cx="914400" cy="380972"/>
              </a:xfrm>
              <a:prstGeom prst="rect">
                <a:avLst/>
              </a:prstGeom>
              <a:noFill/>
              <a:ln w="9525">
                <a:noFill/>
                <a:miter lim="800000"/>
                <a:headEnd/>
                <a:tailEnd/>
              </a:ln>
            </p:spPr>
            <p:txBody>
              <a:bodyPr wrap="none" anchor="ctr"/>
              <a:lstStyle/>
              <a:p>
                <a:pPr algn="ctr" eaLnBrk="0" hangingPunct="0"/>
                <a:r>
                  <a:rPr lang="en-US" sz="1200" dirty="0"/>
                  <a:t>Tag</a:t>
                </a:r>
              </a:p>
            </p:txBody>
          </p:sp>
          <p:pic>
            <p:nvPicPr>
              <p:cNvPr id="36" name="Picture 19" descr="xanh"/>
              <p:cNvPicPr>
                <a:picLocks noChangeAspect="1" noChangeArrowheads="1"/>
              </p:cNvPicPr>
              <p:nvPr/>
            </p:nvPicPr>
            <p:blipFill>
              <a:blip r:embed="rId6" cstate="print"/>
              <a:srcRect l="8932" t="9367" r="18631" b="42128"/>
              <a:stretch>
                <a:fillRect/>
              </a:stretch>
            </p:blipFill>
            <p:spPr bwMode="auto">
              <a:xfrm rot="19307643">
                <a:off x="4110341" y="4244575"/>
                <a:ext cx="766998" cy="1003116"/>
              </a:xfrm>
              <a:prstGeom prst="rect">
                <a:avLst/>
              </a:prstGeom>
              <a:noFill/>
              <a:ln w="9525">
                <a:noFill/>
                <a:miter lim="800000"/>
                <a:headEnd/>
                <a:tailEnd/>
              </a:ln>
            </p:spPr>
          </p:pic>
          <p:pic>
            <p:nvPicPr>
              <p:cNvPr id="37" name="Picture 20" descr="H:\MyPaper\LED_ID\led-ID picture\dienthoai copy.gif"/>
              <p:cNvPicPr>
                <a:picLocks noChangeAspect="1" noChangeArrowheads="1"/>
              </p:cNvPicPr>
              <p:nvPr/>
            </p:nvPicPr>
            <p:blipFill>
              <a:blip r:embed="rId7" cstate="print"/>
              <a:srcRect/>
              <a:stretch>
                <a:fillRect/>
              </a:stretch>
            </p:blipFill>
            <p:spPr bwMode="auto">
              <a:xfrm>
                <a:off x="3905250" y="4162447"/>
                <a:ext cx="381000" cy="279222"/>
              </a:xfrm>
              <a:prstGeom prst="rect">
                <a:avLst/>
              </a:prstGeom>
              <a:noFill/>
              <a:ln w="9525">
                <a:noFill/>
                <a:miter lim="800000"/>
                <a:headEnd/>
                <a:tailEnd/>
              </a:ln>
            </p:spPr>
          </p:pic>
          <p:sp>
            <p:nvSpPr>
              <p:cNvPr id="38" name="Rectangle 12"/>
              <p:cNvSpPr>
                <a:spLocks noChangeArrowheads="1"/>
              </p:cNvSpPr>
              <p:nvPr/>
            </p:nvSpPr>
            <p:spPr bwMode="auto">
              <a:xfrm>
                <a:off x="4953000" y="5867422"/>
                <a:ext cx="1066800" cy="304778"/>
              </a:xfrm>
              <a:prstGeom prst="rect">
                <a:avLst/>
              </a:prstGeom>
              <a:noFill/>
              <a:ln w="9525">
                <a:noFill/>
                <a:miter lim="800000"/>
                <a:headEnd/>
                <a:tailEnd/>
              </a:ln>
            </p:spPr>
            <p:txBody>
              <a:bodyPr wrap="none" anchor="ctr"/>
              <a:lstStyle/>
              <a:p>
                <a:pPr algn="ctr" eaLnBrk="0" hangingPunct="0"/>
                <a:r>
                  <a:rPr lang="en-US" sz="1200" dirty="0"/>
                  <a:t>Reader #3</a:t>
                </a:r>
              </a:p>
            </p:txBody>
          </p:sp>
          <p:sp>
            <p:nvSpPr>
              <p:cNvPr id="39" name="Rectangle 12"/>
              <p:cNvSpPr>
                <a:spLocks noChangeArrowheads="1"/>
              </p:cNvSpPr>
              <p:nvPr/>
            </p:nvSpPr>
            <p:spPr bwMode="auto">
              <a:xfrm>
                <a:off x="3429000" y="3886222"/>
                <a:ext cx="1066800" cy="304778"/>
              </a:xfrm>
              <a:prstGeom prst="rect">
                <a:avLst/>
              </a:prstGeom>
              <a:noFill/>
              <a:ln w="9525">
                <a:noFill/>
                <a:miter lim="800000"/>
                <a:headEnd/>
                <a:tailEnd/>
              </a:ln>
            </p:spPr>
            <p:txBody>
              <a:bodyPr wrap="none" anchor="ctr"/>
              <a:lstStyle/>
              <a:p>
                <a:pPr algn="ctr" eaLnBrk="0" hangingPunct="0"/>
                <a:r>
                  <a:rPr lang="en-US" sz="1200" dirty="0"/>
                  <a:t>Reader </a:t>
                </a:r>
                <a:r>
                  <a:rPr lang="en-US" sz="1200" dirty="0" smtClean="0"/>
                  <a:t>#2</a:t>
                </a:r>
                <a:endParaRPr lang="en-US" sz="1200" dirty="0"/>
              </a:p>
            </p:txBody>
          </p:sp>
        </p:grpSp>
        <p:sp>
          <p:nvSpPr>
            <p:cNvPr id="49" name="Rectangle 48"/>
            <p:cNvSpPr>
              <a:spLocks noChangeArrowheads="1"/>
            </p:cNvSpPr>
            <p:nvPr/>
          </p:nvSpPr>
          <p:spPr bwMode="auto">
            <a:xfrm>
              <a:off x="4324350" y="1524000"/>
              <a:ext cx="914400" cy="380972"/>
            </a:xfrm>
            <a:prstGeom prst="rect">
              <a:avLst/>
            </a:prstGeom>
            <a:noFill/>
            <a:ln w="9525">
              <a:noFill/>
              <a:miter lim="800000"/>
              <a:headEnd/>
              <a:tailEnd/>
            </a:ln>
          </p:spPr>
          <p:txBody>
            <a:bodyPr wrap="none" anchor="ctr"/>
            <a:lstStyle/>
            <a:p>
              <a:pPr algn="ctr" eaLnBrk="0" hangingPunct="0"/>
              <a:r>
                <a:rPr lang="en-US" dirty="0" smtClean="0"/>
                <a:t>Cooperative</a:t>
              </a:r>
              <a:endParaRPr lang="en-US" sz="1200" dirty="0"/>
            </a:p>
          </p:txBody>
        </p:sp>
      </p:grpSp>
      <p:grpSp>
        <p:nvGrpSpPr>
          <p:cNvPr id="13" name="Group 52"/>
          <p:cNvGrpSpPr/>
          <p:nvPr/>
        </p:nvGrpSpPr>
        <p:grpSpPr>
          <a:xfrm>
            <a:off x="6248400" y="1524000"/>
            <a:ext cx="2292350" cy="4419600"/>
            <a:chOff x="6546850" y="1524000"/>
            <a:chExt cx="2292350" cy="4419600"/>
          </a:xfrm>
        </p:grpSpPr>
        <p:grpSp>
          <p:nvGrpSpPr>
            <p:cNvPr id="15" name="Group 41"/>
            <p:cNvGrpSpPr/>
            <p:nvPr/>
          </p:nvGrpSpPr>
          <p:grpSpPr>
            <a:xfrm>
              <a:off x="6546850" y="2085997"/>
              <a:ext cx="2292350" cy="3857603"/>
              <a:chOff x="6248400" y="2009797"/>
              <a:chExt cx="2292350" cy="3857603"/>
            </a:xfrm>
          </p:grpSpPr>
          <p:grpSp>
            <p:nvGrpSpPr>
              <p:cNvPr id="16" name="Group 14"/>
              <p:cNvGrpSpPr/>
              <p:nvPr/>
            </p:nvGrpSpPr>
            <p:grpSpPr>
              <a:xfrm>
                <a:off x="6248400" y="2285994"/>
                <a:ext cx="2292350" cy="3581406"/>
                <a:chOff x="2889250" y="1904972"/>
                <a:chExt cx="2292350" cy="3581406"/>
              </a:xfrm>
            </p:grpSpPr>
            <p:pic>
              <p:nvPicPr>
                <p:cNvPr id="6" name="Picture 22" descr="lam.gif"/>
                <p:cNvPicPr>
                  <a:picLocks noChangeAspect="1"/>
                </p:cNvPicPr>
                <p:nvPr/>
              </p:nvPicPr>
              <p:blipFill>
                <a:blip r:embed="rId2" cstate="print"/>
                <a:srcRect t="9599"/>
                <a:stretch>
                  <a:fillRect/>
                </a:stretch>
              </p:blipFill>
              <p:spPr bwMode="auto">
                <a:xfrm>
                  <a:off x="2889250" y="2106925"/>
                  <a:ext cx="2286000" cy="2922276"/>
                </a:xfrm>
                <a:prstGeom prst="rect">
                  <a:avLst/>
                </a:prstGeom>
                <a:noFill/>
                <a:ln w="9525">
                  <a:noFill/>
                  <a:miter lim="800000"/>
                  <a:headEnd/>
                  <a:tailEnd/>
                </a:ln>
              </p:spPr>
            </p:pic>
            <p:sp>
              <p:nvSpPr>
                <p:cNvPr id="7" name="Rectangle 12"/>
                <p:cNvSpPr>
                  <a:spLocks noChangeArrowheads="1"/>
                </p:cNvSpPr>
                <p:nvPr/>
              </p:nvSpPr>
              <p:spPr bwMode="auto">
                <a:xfrm>
                  <a:off x="4114800" y="5181600"/>
                  <a:ext cx="1066800" cy="304778"/>
                </a:xfrm>
                <a:prstGeom prst="rect">
                  <a:avLst/>
                </a:prstGeom>
                <a:noFill/>
                <a:ln w="9525">
                  <a:noFill/>
                  <a:miter lim="800000"/>
                  <a:headEnd/>
                  <a:tailEnd/>
                </a:ln>
              </p:spPr>
              <p:txBody>
                <a:bodyPr wrap="none" anchor="ctr"/>
                <a:lstStyle/>
                <a:p>
                  <a:pPr algn="ctr" eaLnBrk="0" hangingPunct="0"/>
                  <a:r>
                    <a:rPr lang="en-US" sz="1200" dirty="0"/>
                    <a:t>Reader #3</a:t>
                  </a:r>
                </a:p>
              </p:txBody>
            </p:sp>
            <p:pic>
              <p:nvPicPr>
                <p:cNvPr id="10" name="Picture 18" descr="H:\MyPaper\LED_ID\led-ID picture\do copy.gif"/>
                <p:cNvPicPr>
                  <a:picLocks noChangeAspect="1" noChangeArrowheads="1"/>
                </p:cNvPicPr>
                <p:nvPr/>
              </p:nvPicPr>
              <p:blipFill>
                <a:blip r:embed="rId3" cstate="print"/>
                <a:srcRect/>
                <a:stretch>
                  <a:fillRect/>
                </a:stretch>
              </p:blipFill>
              <p:spPr bwMode="auto">
                <a:xfrm rot="9569030">
                  <a:off x="3819261" y="3831715"/>
                  <a:ext cx="1199861" cy="1139671"/>
                </a:xfrm>
                <a:prstGeom prst="rect">
                  <a:avLst/>
                </a:prstGeom>
                <a:noFill/>
                <a:ln w="9525">
                  <a:noFill/>
                  <a:miter lim="800000"/>
                  <a:headEnd/>
                  <a:tailEnd/>
                </a:ln>
              </p:spPr>
            </p:pic>
            <p:pic>
              <p:nvPicPr>
                <p:cNvPr id="11" name="Picture 19" descr="H:\MyPaper\LED_ID\led-ID picture\denLED.gif"/>
                <p:cNvPicPr>
                  <a:picLocks noChangeAspect="1" noChangeArrowheads="1"/>
                </p:cNvPicPr>
                <p:nvPr/>
              </p:nvPicPr>
              <p:blipFill>
                <a:blip r:embed="rId4" cstate="print"/>
                <a:srcRect/>
                <a:stretch>
                  <a:fillRect/>
                </a:stretch>
              </p:blipFill>
              <p:spPr bwMode="auto">
                <a:xfrm>
                  <a:off x="3738976" y="1904972"/>
                  <a:ext cx="737594" cy="329469"/>
                </a:xfrm>
                <a:prstGeom prst="rect">
                  <a:avLst/>
                </a:prstGeom>
                <a:noFill/>
                <a:ln w="9525">
                  <a:noFill/>
                  <a:miter lim="800000"/>
                  <a:headEnd/>
                  <a:tailEnd/>
                </a:ln>
              </p:spPr>
            </p:pic>
            <p:pic>
              <p:nvPicPr>
                <p:cNvPr id="12" name="Picture 20" descr="H:\MyPaper\LED_ID\led-ID picture\dienthoai copy.gif"/>
                <p:cNvPicPr>
                  <a:picLocks noChangeAspect="1" noChangeArrowheads="1"/>
                </p:cNvPicPr>
                <p:nvPr/>
              </p:nvPicPr>
              <p:blipFill>
                <a:blip r:embed="rId5" cstate="print"/>
                <a:srcRect/>
                <a:stretch>
                  <a:fillRect/>
                </a:stretch>
              </p:blipFill>
              <p:spPr bwMode="auto">
                <a:xfrm>
                  <a:off x="4419600" y="4800600"/>
                  <a:ext cx="485183" cy="355574"/>
                </a:xfrm>
                <a:prstGeom prst="rect">
                  <a:avLst/>
                </a:prstGeom>
                <a:noFill/>
                <a:ln w="9525">
                  <a:noFill/>
                  <a:miter lim="800000"/>
                  <a:headEnd/>
                  <a:tailEnd/>
                </a:ln>
              </p:spPr>
            </p:pic>
          </p:grpSp>
          <p:sp>
            <p:nvSpPr>
              <p:cNvPr id="14" name="Rectangle 13"/>
              <p:cNvSpPr>
                <a:spLocks noChangeArrowheads="1"/>
              </p:cNvSpPr>
              <p:nvPr/>
            </p:nvSpPr>
            <p:spPr bwMode="auto">
              <a:xfrm>
                <a:off x="7012221" y="2009797"/>
                <a:ext cx="914400" cy="380972"/>
              </a:xfrm>
              <a:prstGeom prst="rect">
                <a:avLst/>
              </a:prstGeom>
              <a:noFill/>
              <a:ln w="9525">
                <a:noFill/>
                <a:miter lim="800000"/>
                <a:headEnd/>
                <a:tailEnd/>
              </a:ln>
            </p:spPr>
            <p:txBody>
              <a:bodyPr wrap="none" anchor="ctr"/>
              <a:lstStyle/>
              <a:p>
                <a:pPr algn="ctr" eaLnBrk="0" hangingPunct="0"/>
                <a:r>
                  <a:rPr lang="en-US" sz="1200" dirty="0"/>
                  <a:t>Tag</a:t>
                </a:r>
              </a:p>
            </p:txBody>
          </p:sp>
        </p:grpSp>
        <p:sp>
          <p:nvSpPr>
            <p:cNvPr id="50" name="Rectangle 49"/>
            <p:cNvSpPr>
              <a:spLocks noChangeArrowheads="1"/>
            </p:cNvSpPr>
            <p:nvPr/>
          </p:nvSpPr>
          <p:spPr bwMode="auto">
            <a:xfrm>
              <a:off x="7315200" y="1524000"/>
              <a:ext cx="914400" cy="380972"/>
            </a:xfrm>
            <a:prstGeom prst="rect">
              <a:avLst/>
            </a:prstGeom>
            <a:noFill/>
            <a:ln w="9525">
              <a:noFill/>
              <a:miter lim="800000"/>
              <a:headEnd/>
              <a:tailEnd/>
            </a:ln>
          </p:spPr>
          <p:txBody>
            <a:bodyPr wrap="none" anchor="ctr"/>
            <a:lstStyle/>
            <a:p>
              <a:pPr algn="ctr" eaLnBrk="0" hangingPunct="0"/>
              <a:r>
                <a:rPr lang="en-US" dirty="0" smtClean="0"/>
                <a:t>Direct</a:t>
              </a:r>
              <a:endParaRPr lang="en-US" sz="1200" dirty="0"/>
            </a:p>
          </p:txBody>
        </p:sp>
      </p:grpSp>
      <p:sp>
        <p:nvSpPr>
          <p:cNvPr id="40"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41"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15</a:t>
            </a:fld>
            <a:endParaRPr lang="en-US" dirty="0"/>
          </a:p>
        </p:txBody>
      </p:sp>
      <p:sp>
        <p:nvSpPr>
          <p:cNvPr id="42"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mtClean="0"/>
              <a:t>Slide </a:t>
            </a:r>
            <a:fld id="{C65D8D74-25E4-4A14-9B13-1C1CBE0663D9}" type="slidenum">
              <a:rPr lang="en-US" smtClean="0"/>
              <a:pPr>
                <a:defRPr/>
              </a:pPr>
              <a:t>16</a:t>
            </a:fld>
            <a:endParaRPr lang="en-US"/>
          </a:p>
        </p:txBody>
      </p:sp>
      <p:sp>
        <p:nvSpPr>
          <p:cNvPr id="5" name="Title 1"/>
          <p:cNvSpPr txBox="1">
            <a:spLocks/>
          </p:cNvSpPr>
          <p:nvPr/>
        </p:nvSpPr>
        <p:spPr>
          <a:xfrm>
            <a:off x="609600" y="609600"/>
            <a:ext cx="8153400" cy="609600"/>
          </a:xfrm>
          <a:prstGeom prst="rect">
            <a:avLst/>
          </a:prstGeom>
        </p:spPr>
        <p:txBody>
          <a:bodyPr/>
          <a:lstStyle/>
          <a:p>
            <a:pPr marL="0" marR="0" lvl="0" indent="0" algn="ctr" defTabSz="914400" rtl="0" eaLnBrk="0" fontAlgn="base" latinLnBrk="1" hangingPunct="0">
              <a:lnSpc>
                <a:spcPct val="100000"/>
              </a:lnSpc>
              <a:spcBef>
                <a:spcPct val="0"/>
              </a:spcBef>
              <a:spcAft>
                <a:spcPct val="0"/>
              </a:spcAft>
              <a:buClrTx/>
              <a:buSzTx/>
              <a:buFontTx/>
              <a:buNone/>
              <a:tabLst/>
              <a:defRPr/>
            </a:pPr>
            <a:r>
              <a:rPr kumimoji="1" lang="en-US" sz="3600" i="0" u="none" strike="noStrike" kern="0" cap="none" spc="0" normalizeH="0" baseline="0" noProof="0" dirty="0" smtClean="0">
                <a:ln>
                  <a:noFill/>
                </a:ln>
                <a:effectLst/>
                <a:uLnTx/>
                <a:uFillTx/>
                <a:latin typeface="+mj-lt"/>
                <a:ea typeface="Gulim" pitchFamily="34" charset="-127"/>
                <a:cs typeface="+mj-cs"/>
              </a:rPr>
              <a:t>Direct, Multi-hop, Cooperative Network</a:t>
            </a:r>
          </a:p>
        </p:txBody>
      </p:sp>
      <p:sp>
        <p:nvSpPr>
          <p:cNvPr id="6" name="Content Placeholder 2"/>
          <p:cNvSpPr txBox="1">
            <a:spLocks/>
          </p:cNvSpPr>
          <p:nvPr/>
        </p:nvSpPr>
        <p:spPr>
          <a:xfrm>
            <a:off x="685800" y="1447800"/>
            <a:ext cx="77724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rPr>
              <a:t>Direct</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mn-cs"/>
              </a:rPr>
              <a:t> </a:t>
            </a:r>
            <a:r>
              <a:rPr lang="en-US" sz="3200" kern="0" dirty="0" smtClean="0"/>
              <a:t>communication</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800" kern="0" dirty="0" smtClean="0"/>
              <a:t>Less delay</a:t>
            </a:r>
            <a:endParaRPr kumimoji="0" lang="en-US" sz="2800" b="0" i="0" u="none" strike="noStrike" kern="0" cap="none" spc="0" normalizeH="0" baseline="0" noProof="0" dirty="0" smtClean="0">
              <a:ln>
                <a:noFill/>
              </a:ln>
              <a:solidFill>
                <a:schemeClr val="tx1"/>
              </a:solidFill>
              <a:effectLst/>
              <a:uLnTx/>
              <a:uFillTx/>
              <a:latin typeface="Times New Roman" pitchFamily="18"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Times New Roman" pitchFamily="18" charset="0"/>
              </a:rPr>
              <a:t>High</a:t>
            </a:r>
            <a:r>
              <a:rPr kumimoji="0" lang="en-US" sz="2800" b="0" i="0" u="none" strike="noStrike" kern="0" cap="none" spc="0" normalizeH="0" noProof="0" dirty="0" smtClean="0">
                <a:ln>
                  <a:noFill/>
                </a:ln>
                <a:solidFill>
                  <a:schemeClr val="tx1"/>
                </a:solidFill>
                <a:effectLst/>
                <a:uLnTx/>
                <a:uFillTx/>
                <a:latin typeface="Times New Roman" pitchFamily="18" charset="0"/>
              </a:rPr>
              <a:t> packet loss</a:t>
            </a:r>
          </a:p>
          <a:p>
            <a:pPr marL="342900" lvl="0" indent="-342900" eaLnBrk="0" hangingPunct="0">
              <a:spcBef>
                <a:spcPct val="20000"/>
              </a:spcBef>
              <a:buFontTx/>
              <a:buChar char="•"/>
              <a:defRPr/>
            </a:pPr>
            <a:r>
              <a:rPr lang="en-US" sz="3200" kern="0" dirty="0" smtClean="0"/>
              <a:t>Multi-hop communication</a:t>
            </a:r>
          </a:p>
          <a:p>
            <a:pPr marL="742950" lvl="1" indent="-285750" eaLnBrk="0" hangingPunct="0">
              <a:spcBef>
                <a:spcPct val="20000"/>
              </a:spcBef>
              <a:buFontTx/>
              <a:buChar char="–"/>
              <a:defRPr/>
            </a:pPr>
            <a:r>
              <a:rPr lang="en-US" sz="2800" kern="0" dirty="0" smtClean="0"/>
              <a:t>More delay</a:t>
            </a:r>
          </a:p>
          <a:p>
            <a:pPr marL="742950" lvl="1" indent="-285750" eaLnBrk="0" hangingPunct="0">
              <a:spcBef>
                <a:spcPct val="20000"/>
              </a:spcBef>
              <a:buFontTx/>
              <a:buChar char="–"/>
              <a:defRPr/>
            </a:pPr>
            <a:r>
              <a:rPr lang="en-US" sz="2800" kern="0" dirty="0" smtClean="0"/>
              <a:t>Low packet loss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Times New Roman" pitchFamily="18" charset="0"/>
            </a:endParaRPr>
          </a:p>
        </p:txBody>
      </p:sp>
      <p:sp>
        <p:nvSpPr>
          <p:cNvPr id="7"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8"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609600" y="762000"/>
            <a:ext cx="8153400" cy="533400"/>
          </a:xfrm>
        </p:spPr>
        <p:txBody>
          <a:bodyPr/>
          <a:lstStyle/>
          <a:p>
            <a:r>
              <a:rPr lang="en-US" dirty="0" smtClean="0"/>
              <a:t>LED-ID Cooperative and Relay Network</a:t>
            </a:r>
          </a:p>
          <a:p>
            <a:pPr lvl="1"/>
            <a:r>
              <a:rPr lang="en-US" dirty="0" smtClean="0"/>
              <a:t>Improve the performance of LED-ID network</a:t>
            </a:r>
          </a:p>
          <a:p>
            <a:pPr lvl="2">
              <a:buFont typeface="Wingdings" pitchFamily="2" charset="2"/>
              <a:buChar char="v"/>
            </a:pPr>
            <a:r>
              <a:rPr lang="en-US" dirty="0" smtClean="0"/>
              <a:t>Delay</a:t>
            </a:r>
          </a:p>
          <a:p>
            <a:pPr lvl="2">
              <a:buFont typeface="Wingdings" pitchFamily="2" charset="2"/>
              <a:buChar char="v"/>
            </a:pPr>
            <a:r>
              <a:rPr lang="en-US" dirty="0" smtClean="0"/>
              <a:t>Throughput</a:t>
            </a:r>
          </a:p>
          <a:p>
            <a:pPr lvl="2">
              <a:buFont typeface="Wingdings" pitchFamily="2" charset="2"/>
              <a:buChar char="v"/>
            </a:pPr>
            <a:r>
              <a:rPr lang="en-US" dirty="0" smtClean="0"/>
              <a:t>Loss probability</a:t>
            </a:r>
          </a:p>
          <a:p>
            <a:pPr lvl="1"/>
            <a:r>
              <a:rPr lang="en-US" dirty="0" smtClean="0"/>
              <a:t>Increase coverage</a:t>
            </a:r>
          </a:p>
          <a:p>
            <a:pPr lvl="1"/>
            <a:endParaRPr lang="en-US" dirty="0" smtClean="0"/>
          </a:p>
        </p:txBody>
      </p:sp>
      <p:grpSp>
        <p:nvGrpSpPr>
          <p:cNvPr id="2" name="Group 17"/>
          <p:cNvGrpSpPr/>
          <p:nvPr/>
        </p:nvGrpSpPr>
        <p:grpSpPr>
          <a:xfrm>
            <a:off x="4038600" y="1981200"/>
            <a:ext cx="4191000" cy="4887913"/>
            <a:chOff x="3352800" y="1828800"/>
            <a:chExt cx="4191000" cy="4887913"/>
          </a:xfrm>
        </p:grpSpPr>
        <p:pic>
          <p:nvPicPr>
            <p:cNvPr id="4105" name="Picture 22" descr="lam.gif"/>
            <p:cNvPicPr>
              <a:picLocks noChangeAspect="1"/>
            </p:cNvPicPr>
            <p:nvPr/>
          </p:nvPicPr>
          <p:blipFill>
            <a:blip r:embed="rId2" cstate="print"/>
            <a:srcRect t="9599"/>
            <a:stretch>
              <a:fillRect/>
            </a:stretch>
          </p:blipFill>
          <p:spPr bwMode="auto">
            <a:xfrm>
              <a:off x="3352800" y="2411724"/>
              <a:ext cx="3124200" cy="4304989"/>
            </a:xfrm>
            <a:prstGeom prst="rect">
              <a:avLst/>
            </a:prstGeom>
            <a:noFill/>
            <a:ln w="9525">
              <a:noFill/>
              <a:miter lim="800000"/>
              <a:headEnd/>
              <a:tailEnd/>
            </a:ln>
          </p:spPr>
        </p:pic>
        <p:sp>
          <p:nvSpPr>
            <p:cNvPr id="4106" name="Rectangle 12"/>
            <p:cNvSpPr>
              <a:spLocks noChangeArrowheads="1"/>
            </p:cNvSpPr>
            <p:nvPr/>
          </p:nvSpPr>
          <p:spPr bwMode="auto">
            <a:xfrm>
              <a:off x="6477000" y="5714719"/>
              <a:ext cx="1066800" cy="304778"/>
            </a:xfrm>
            <a:prstGeom prst="rect">
              <a:avLst/>
            </a:prstGeom>
            <a:noFill/>
            <a:ln w="9525">
              <a:noFill/>
              <a:miter lim="800000"/>
              <a:headEnd/>
              <a:tailEnd/>
            </a:ln>
          </p:spPr>
          <p:txBody>
            <a:bodyPr wrap="none" anchor="ctr"/>
            <a:lstStyle/>
            <a:p>
              <a:pPr algn="ctr" eaLnBrk="0" hangingPunct="0"/>
              <a:r>
                <a:rPr lang="en-US" sz="1200"/>
                <a:t>Reader #3</a:t>
              </a:r>
            </a:p>
          </p:txBody>
        </p:sp>
        <p:sp>
          <p:nvSpPr>
            <p:cNvPr id="4107" name="Rectangle 13"/>
            <p:cNvSpPr>
              <a:spLocks noChangeArrowheads="1"/>
            </p:cNvSpPr>
            <p:nvPr/>
          </p:nvSpPr>
          <p:spPr bwMode="auto">
            <a:xfrm>
              <a:off x="3602858" y="5115515"/>
              <a:ext cx="914400" cy="380972"/>
            </a:xfrm>
            <a:prstGeom prst="rect">
              <a:avLst/>
            </a:prstGeom>
            <a:noFill/>
            <a:ln w="9525">
              <a:noFill/>
              <a:miter lim="800000"/>
              <a:headEnd/>
              <a:tailEnd/>
            </a:ln>
          </p:spPr>
          <p:txBody>
            <a:bodyPr wrap="none" anchor="ctr"/>
            <a:lstStyle/>
            <a:p>
              <a:pPr algn="ctr" eaLnBrk="0" hangingPunct="0"/>
              <a:r>
                <a:rPr lang="en-US" sz="1200"/>
                <a:t>Reader #2</a:t>
              </a:r>
            </a:p>
          </p:txBody>
        </p:sp>
        <p:pic>
          <p:nvPicPr>
            <p:cNvPr id="4108" name="Picture 19" descr="xanh"/>
            <p:cNvPicPr>
              <a:picLocks noChangeAspect="1" noChangeArrowheads="1"/>
            </p:cNvPicPr>
            <p:nvPr/>
          </p:nvPicPr>
          <p:blipFill>
            <a:blip r:embed="rId3" cstate="print"/>
            <a:srcRect l="8932" t="9367" r="18631" b="42128"/>
            <a:stretch>
              <a:fillRect/>
            </a:stretch>
          </p:blipFill>
          <p:spPr bwMode="auto">
            <a:xfrm rot="17716088">
              <a:off x="4580151" y="4443466"/>
              <a:ext cx="1174478" cy="1942027"/>
            </a:xfrm>
            <a:prstGeom prst="rect">
              <a:avLst/>
            </a:prstGeom>
            <a:noFill/>
            <a:ln w="9525">
              <a:noFill/>
              <a:miter lim="800000"/>
              <a:headEnd/>
              <a:tailEnd/>
            </a:ln>
          </p:spPr>
        </p:pic>
        <p:pic>
          <p:nvPicPr>
            <p:cNvPr id="4109" name="Picture 18" descr="H:\MyPaper\LED_ID\led-ID picture\do copy.gif"/>
            <p:cNvPicPr>
              <a:picLocks noChangeAspect="1" noChangeArrowheads="1"/>
            </p:cNvPicPr>
            <p:nvPr/>
          </p:nvPicPr>
          <p:blipFill>
            <a:blip r:embed="rId4" cstate="print"/>
            <a:srcRect/>
            <a:stretch>
              <a:fillRect/>
            </a:stretch>
          </p:blipFill>
          <p:spPr bwMode="auto">
            <a:xfrm rot="8222417">
              <a:off x="5247981" y="5052756"/>
              <a:ext cx="1199861" cy="1139671"/>
            </a:xfrm>
            <a:prstGeom prst="rect">
              <a:avLst/>
            </a:prstGeom>
            <a:noFill/>
            <a:ln w="9525">
              <a:noFill/>
              <a:miter lim="800000"/>
              <a:headEnd/>
              <a:tailEnd/>
            </a:ln>
          </p:spPr>
        </p:pic>
        <p:pic>
          <p:nvPicPr>
            <p:cNvPr id="4110" name="Picture 19" descr="H:\MyPaper\LED_ID\led-ID picture\denLED.gif"/>
            <p:cNvPicPr>
              <a:picLocks noChangeAspect="1" noChangeArrowheads="1"/>
            </p:cNvPicPr>
            <p:nvPr/>
          </p:nvPicPr>
          <p:blipFill>
            <a:blip r:embed="rId5" cstate="print"/>
            <a:srcRect/>
            <a:stretch>
              <a:fillRect/>
            </a:stretch>
          </p:blipFill>
          <p:spPr bwMode="auto">
            <a:xfrm>
              <a:off x="4653376" y="2209772"/>
              <a:ext cx="737594" cy="329469"/>
            </a:xfrm>
            <a:prstGeom prst="rect">
              <a:avLst/>
            </a:prstGeom>
            <a:noFill/>
            <a:ln w="9525">
              <a:noFill/>
              <a:miter lim="800000"/>
              <a:headEnd/>
              <a:tailEnd/>
            </a:ln>
          </p:spPr>
        </p:pic>
        <p:pic>
          <p:nvPicPr>
            <p:cNvPr id="4111" name="Picture 20" descr="H:\MyPaper\LED_ID\led-ID picture\dienthoai copy.gif"/>
            <p:cNvPicPr>
              <a:picLocks noChangeAspect="1" noChangeArrowheads="1"/>
            </p:cNvPicPr>
            <p:nvPr/>
          </p:nvPicPr>
          <p:blipFill>
            <a:blip r:embed="rId6" cstate="print"/>
            <a:srcRect/>
            <a:stretch>
              <a:fillRect/>
            </a:stretch>
          </p:blipFill>
          <p:spPr bwMode="auto">
            <a:xfrm>
              <a:off x="6097474" y="5841950"/>
              <a:ext cx="485183" cy="355574"/>
            </a:xfrm>
            <a:prstGeom prst="rect">
              <a:avLst/>
            </a:prstGeom>
            <a:noFill/>
            <a:ln w="9525">
              <a:noFill/>
              <a:miter lim="800000"/>
              <a:headEnd/>
              <a:tailEnd/>
            </a:ln>
          </p:spPr>
        </p:pic>
        <p:pic>
          <p:nvPicPr>
            <p:cNvPr id="4112" name="Picture 20" descr="H:\MyPaper\LED_ID\led-ID picture\dienthoai copy.gif"/>
            <p:cNvPicPr>
              <a:picLocks noChangeAspect="1" noChangeArrowheads="1"/>
            </p:cNvPicPr>
            <p:nvPr/>
          </p:nvPicPr>
          <p:blipFill>
            <a:blip r:embed="rId7" cstate="print"/>
            <a:srcRect/>
            <a:stretch>
              <a:fillRect/>
            </a:stretch>
          </p:blipFill>
          <p:spPr bwMode="auto">
            <a:xfrm>
              <a:off x="3826607" y="4800385"/>
              <a:ext cx="569976" cy="417716"/>
            </a:xfrm>
            <a:prstGeom prst="rect">
              <a:avLst/>
            </a:prstGeom>
            <a:noFill/>
            <a:ln w="9525">
              <a:noFill/>
              <a:miter lim="800000"/>
              <a:headEnd/>
              <a:tailEnd/>
            </a:ln>
          </p:spPr>
        </p:pic>
        <p:sp>
          <p:nvSpPr>
            <p:cNvPr id="4113" name="Rectangle 13"/>
            <p:cNvSpPr>
              <a:spLocks noChangeArrowheads="1"/>
            </p:cNvSpPr>
            <p:nvPr/>
          </p:nvSpPr>
          <p:spPr bwMode="auto">
            <a:xfrm>
              <a:off x="4557946" y="1828800"/>
              <a:ext cx="914400" cy="380972"/>
            </a:xfrm>
            <a:prstGeom prst="rect">
              <a:avLst/>
            </a:prstGeom>
            <a:noFill/>
            <a:ln w="9525">
              <a:noFill/>
              <a:miter lim="800000"/>
              <a:headEnd/>
              <a:tailEnd/>
            </a:ln>
          </p:spPr>
          <p:txBody>
            <a:bodyPr wrap="none" anchor="ctr"/>
            <a:lstStyle/>
            <a:p>
              <a:pPr algn="ctr" eaLnBrk="0" hangingPunct="0"/>
              <a:r>
                <a:rPr lang="en-US" sz="1200"/>
                <a:t>Tag</a:t>
              </a:r>
            </a:p>
          </p:txBody>
        </p:sp>
      </p:grpSp>
      <p:cxnSp>
        <p:nvCxnSpPr>
          <p:cNvPr id="4102" name="Straight Arrow Connector 29"/>
          <p:cNvCxnSpPr>
            <a:cxnSpLocks noChangeShapeType="1"/>
          </p:cNvCxnSpPr>
          <p:nvPr/>
        </p:nvCxnSpPr>
        <p:spPr bwMode="auto">
          <a:xfrm rot="16200000" flipH="1">
            <a:off x="4914900" y="3924300"/>
            <a:ext cx="2590800" cy="990600"/>
          </a:xfrm>
          <a:prstGeom prst="straightConnector1">
            <a:avLst/>
          </a:prstGeom>
          <a:noFill/>
          <a:ln w="9525" algn="ctr">
            <a:solidFill>
              <a:schemeClr val="tx1"/>
            </a:solidFill>
            <a:prstDash val="dashDot"/>
            <a:round/>
            <a:headEnd type="triangle" w="med" len="med"/>
            <a:tailEnd type="triangle" w="med" len="med"/>
          </a:ln>
        </p:spPr>
      </p:cxnSp>
      <p:cxnSp>
        <p:nvCxnSpPr>
          <p:cNvPr id="4103" name="Straight Arrow Connector 31"/>
          <p:cNvCxnSpPr>
            <a:cxnSpLocks noChangeShapeType="1"/>
          </p:cNvCxnSpPr>
          <p:nvPr/>
        </p:nvCxnSpPr>
        <p:spPr bwMode="auto">
          <a:xfrm rot="5400000">
            <a:off x="4381500" y="3695700"/>
            <a:ext cx="1752600" cy="609600"/>
          </a:xfrm>
          <a:prstGeom prst="straightConnector1">
            <a:avLst/>
          </a:prstGeom>
          <a:noFill/>
          <a:ln w="28575" algn="ctr">
            <a:solidFill>
              <a:srgbClr val="C00000"/>
            </a:solidFill>
            <a:round/>
            <a:headEnd type="triangle" w="med" len="med"/>
            <a:tailEnd type="triangle" w="med" len="med"/>
          </a:ln>
        </p:spPr>
      </p:cxnSp>
      <p:cxnSp>
        <p:nvCxnSpPr>
          <p:cNvPr id="4104" name="Straight Arrow Connector 34"/>
          <p:cNvCxnSpPr>
            <a:cxnSpLocks noChangeShapeType="1"/>
          </p:cNvCxnSpPr>
          <p:nvPr/>
        </p:nvCxnSpPr>
        <p:spPr bwMode="auto">
          <a:xfrm>
            <a:off x="5181600" y="4953000"/>
            <a:ext cx="1371600" cy="914400"/>
          </a:xfrm>
          <a:prstGeom prst="straightConnector1">
            <a:avLst/>
          </a:prstGeom>
          <a:noFill/>
          <a:ln w="28575" algn="ctr">
            <a:solidFill>
              <a:srgbClr val="0070C0"/>
            </a:solidFill>
            <a:round/>
            <a:headEnd type="triangle" w="med" len="med"/>
            <a:tailEnd type="triangle" w="med" len="med"/>
          </a:ln>
        </p:spPr>
      </p:cxnSp>
      <p:sp>
        <p:nvSpPr>
          <p:cNvPr id="16"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17"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17</a:t>
            </a:fld>
            <a:endParaRPr lang="en-US" dirty="0"/>
          </a:p>
        </p:txBody>
      </p:sp>
      <p:sp>
        <p:nvSpPr>
          <p:cNvPr id="18"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048000" y="1676400"/>
            <a:ext cx="2514600" cy="533400"/>
          </a:xfrm>
        </p:spPr>
        <p:txBody>
          <a:bodyPr/>
          <a:lstStyle/>
          <a:p>
            <a:pPr>
              <a:buNone/>
            </a:pPr>
            <a:r>
              <a:rPr lang="en-US" sz="2000" b="1" dirty="0" smtClean="0">
                <a:solidFill>
                  <a:srgbClr val="FF0000"/>
                </a:solidFill>
                <a:latin typeface="Times New Roman" pitchFamily="18" charset="0"/>
                <a:cs typeface="Times New Roman" pitchFamily="18" charset="0"/>
              </a:rPr>
              <a:t>Reader 3 </a:t>
            </a:r>
            <a:r>
              <a:rPr lang="en-US" sz="2000" b="1" dirty="0" smtClean="0">
                <a:solidFill>
                  <a:srgbClr val="FF0000"/>
                </a:solidFill>
                <a:latin typeface="Times New Roman" pitchFamily="18" charset="0"/>
                <a:cs typeface="Times New Roman" pitchFamily="18" charset="0"/>
                <a:sym typeface="Wingdings" pitchFamily="2" charset="2"/>
              </a:rPr>
              <a:t> Tag</a:t>
            </a:r>
            <a:endParaRPr lang="en-US" sz="2000" b="1" dirty="0" smtClean="0">
              <a:solidFill>
                <a:srgbClr val="FF0000"/>
              </a:solidFill>
              <a:latin typeface="Times New Roman" pitchFamily="18" charset="0"/>
              <a:cs typeface="Times New Roman" pitchFamily="18" charset="0"/>
            </a:endParaRPr>
          </a:p>
        </p:txBody>
      </p:sp>
      <p:grpSp>
        <p:nvGrpSpPr>
          <p:cNvPr id="26" name="Group 25"/>
          <p:cNvGrpSpPr/>
          <p:nvPr/>
        </p:nvGrpSpPr>
        <p:grpSpPr>
          <a:xfrm>
            <a:off x="381000" y="1219200"/>
            <a:ext cx="4191000" cy="4887913"/>
            <a:chOff x="381000" y="1219200"/>
            <a:chExt cx="4191000" cy="4887913"/>
          </a:xfrm>
        </p:grpSpPr>
        <p:pic>
          <p:nvPicPr>
            <p:cNvPr id="4105" name="Picture 22" descr="lam.gif"/>
            <p:cNvPicPr>
              <a:picLocks noChangeAspect="1"/>
            </p:cNvPicPr>
            <p:nvPr/>
          </p:nvPicPr>
          <p:blipFill>
            <a:blip r:embed="rId2" cstate="print"/>
            <a:srcRect t="9599"/>
            <a:stretch>
              <a:fillRect/>
            </a:stretch>
          </p:blipFill>
          <p:spPr bwMode="auto">
            <a:xfrm>
              <a:off x="381000" y="1802124"/>
              <a:ext cx="3124200" cy="4304989"/>
            </a:xfrm>
            <a:prstGeom prst="rect">
              <a:avLst/>
            </a:prstGeom>
            <a:noFill/>
            <a:ln w="9525">
              <a:noFill/>
              <a:miter lim="800000"/>
              <a:headEnd/>
              <a:tailEnd/>
            </a:ln>
          </p:spPr>
        </p:pic>
        <p:sp>
          <p:nvSpPr>
            <p:cNvPr id="4106" name="Rectangle 12"/>
            <p:cNvSpPr>
              <a:spLocks noChangeArrowheads="1"/>
            </p:cNvSpPr>
            <p:nvPr/>
          </p:nvSpPr>
          <p:spPr bwMode="auto">
            <a:xfrm>
              <a:off x="3505200" y="5105119"/>
              <a:ext cx="1066800" cy="304778"/>
            </a:xfrm>
            <a:prstGeom prst="rect">
              <a:avLst/>
            </a:prstGeom>
            <a:noFill/>
            <a:ln w="9525">
              <a:noFill/>
              <a:miter lim="800000"/>
              <a:headEnd/>
              <a:tailEnd/>
            </a:ln>
          </p:spPr>
          <p:txBody>
            <a:bodyPr wrap="none" anchor="ctr"/>
            <a:lstStyle/>
            <a:p>
              <a:pPr algn="ctr" eaLnBrk="0" hangingPunct="0"/>
              <a:r>
                <a:rPr lang="en-US" sz="1200"/>
                <a:t>Reader #3</a:t>
              </a:r>
            </a:p>
          </p:txBody>
        </p:sp>
        <p:sp>
          <p:nvSpPr>
            <p:cNvPr id="4107" name="Rectangle 13"/>
            <p:cNvSpPr>
              <a:spLocks noChangeArrowheads="1"/>
            </p:cNvSpPr>
            <p:nvPr/>
          </p:nvSpPr>
          <p:spPr bwMode="auto">
            <a:xfrm>
              <a:off x="631058" y="4505915"/>
              <a:ext cx="914400" cy="380972"/>
            </a:xfrm>
            <a:prstGeom prst="rect">
              <a:avLst/>
            </a:prstGeom>
            <a:noFill/>
            <a:ln w="9525">
              <a:noFill/>
              <a:miter lim="800000"/>
              <a:headEnd/>
              <a:tailEnd/>
            </a:ln>
          </p:spPr>
          <p:txBody>
            <a:bodyPr wrap="none" anchor="ctr"/>
            <a:lstStyle/>
            <a:p>
              <a:pPr algn="ctr" eaLnBrk="0" hangingPunct="0"/>
              <a:r>
                <a:rPr lang="en-US" sz="1200"/>
                <a:t>Reader #2</a:t>
              </a:r>
            </a:p>
          </p:txBody>
        </p:sp>
        <p:pic>
          <p:nvPicPr>
            <p:cNvPr id="4108" name="Picture 19" descr="xanh"/>
            <p:cNvPicPr>
              <a:picLocks noChangeAspect="1" noChangeArrowheads="1"/>
            </p:cNvPicPr>
            <p:nvPr/>
          </p:nvPicPr>
          <p:blipFill>
            <a:blip r:embed="rId3" cstate="print"/>
            <a:srcRect l="8932" t="9367" r="18631" b="42128"/>
            <a:stretch>
              <a:fillRect/>
            </a:stretch>
          </p:blipFill>
          <p:spPr bwMode="auto">
            <a:xfrm rot="17716088">
              <a:off x="1608351" y="3833866"/>
              <a:ext cx="1174478" cy="1942027"/>
            </a:xfrm>
            <a:prstGeom prst="rect">
              <a:avLst/>
            </a:prstGeom>
            <a:noFill/>
            <a:ln w="9525">
              <a:noFill/>
              <a:miter lim="800000"/>
              <a:headEnd/>
              <a:tailEnd/>
            </a:ln>
          </p:spPr>
        </p:pic>
        <p:pic>
          <p:nvPicPr>
            <p:cNvPr id="4109" name="Picture 18" descr="H:\MyPaper\LED_ID\led-ID picture\do copy.gif"/>
            <p:cNvPicPr>
              <a:picLocks noChangeAspect="1" noChangeArrowheads="1"/>
            </p:cNvPicPr>
            <p:nvPr/>
          </p:nvPicPr>
          <p:blipFill>
            <a:blip r:embed="rId4" cstate="print"/>
            <a:srcRect/>
            <a:stretch>
              <a:fillRect/>
            </a:stretch>
          </p:blipFill>
          <p:spPr bwMode="auto">
            <a:xfrm rot="8222417">
              <a:off x="2276181" y="4443156"/>
              <a:ext cx="1199861" cy="1139671"/>
            </a:xfrm>
            <a:prstGeom prst="rect">
              <a:avLst/>
            </a:prstGeom>
            <a:noFill/>
            <a:ln w="9525">
              <a:noFill/>
              <a:miter lim="800000"/>
              <a:headEnd/>
              <a:tailEnd/>
            </a:ln>
          </p:spPr>
        </p:pic>
        <p:pic>
          <p:nvPicPr>
            <p:cNvPr id="4110" name="Picture 19" descr="H:\MyPaper\LED_ID\led-ID picture\denLED.gif"/>
            <p:cNvPicPr>
              <a:picLocks noChangeAspect="1" noChangeArrowheads="1"/>
            </p:cNvPicPr>
            <p:nvPr/>
          </p:nvPicPr>
          <p:blipFill>
            <a:blip r:embed="rId5" cstate="print"/>
            <a:srcRect/>
            <a:stretch>
              <a:fillRect/>
            </a:stretch>
          </p:blipFill>
          <p:spPr bwMode="auto">
            <a:xfrm>
              <a:off x="1681576" y="1600172"/>
              <a:ext cx="737594" cy="329469"/>
            </a:xfrm>
            <a:prstGeom prst="rect">
              <a:avLst/>
            </a:prstGeom>
            <a:noFill/>
            <a:ln w="9525">
              <a:noFill/>
              <a:miter lim="800000"/>
              <a:headEnd/>
              <a:tailEnd/>
            </a:ln>
          </p:spPr>
        </p:pic>
        <p:pic>
          <p:nvPicPr>
            <p:cNvPr id="4111" name="Picture 20" descr="H:\MyPaper\LED_ID\led-ID picture\dienthoai copy.gif"/>
            <p:cNvPicPr>
              <a:picLocks noChangeAspect="1" noChangeArrowheads="1"/>
            </p:cNvPicPr>
            <p:nvPr/>
          </p:nvPicPr>
          <p:blipFill>
            <a:blip r:embed="rId6" cstate="print"/>
            <a:srcRect/>
            <a:stretch>
              <a:fillRect/>
            </a:stretch>
          </p:blipFill>
          <p:spPr bwMode="auto">
            <a:xfrm>
              <a:off x="3125674" y="5232350"/>
              <a:ext cx="485183" cy="355574"/>
            </a:xfrm>
            <a:prstGeom prst="rect">
              <a:avLst/>
            </a:prstGeom>
            <a:noFill/>
            <a:ln w="9525">
              <a:noFill/>
              <a:miter lim="800000"/>
              <a:headEnd/>
              <a:tailEnd/>
            </a:ln>
          </p:spPr>
        </p:pic>
        <p:pic>
          <p:nvPicPr>
            <p:cNvPr id="4112" name="Picture 20" descr="H:\MyPaper\LED_ID\led-ID picture\dienthoai copy.gif"/>
            <p:cNvPicPr>
              <a:picLocks noChangeAspect="1" noChangeArrowheads="1"/>
            </p:cNvPicPr>
            <p:nvPr/>
          </p:nvPicPr>
          <p:blipFill>
            <a:blip r:embed="rId7" cstate="print"/>
            <a:srcRect/>
            <a:stretch>
              <a:fillRect/>
            </a:stretch>
          </p:blipFill>
          <p:spPr bwMode="auto">
            <a:xfrm>
              <a:off x="854807" y="4190785"/>
              <a:ext cx="569976" cy="417716"/>
            </a:xfrm>
            <a:prstGeom prst="rect">
              <a:avLst/>
            </a:prstGeom>
            <a:noFill/>
            <a:ln w="9525">
              <a:noFill/>
              <a:miter lim="800000"/>
              <a:headEnd/>
              <a:tailEnd/>
            </a:ln>
          </p:spPr>
        </p:pic>
        <p:sp>
          <p:nvSpPr>
            <p:cNvPr id="4113" name="Rectangle 13"/>
            <p:cNvSpPr>
              <a:spLocks noChangeArrowheads="1"/>
            </p:cNvSpPr>
            <p:nvPr/>
          </p:nvSpPr>
          <p:spPr bwMode="auto">
            <a:xfrm>
              <a:off x="1586146" y="1219200"/>
              <a:ext cx="914400" cy="380972"/>
            </a:xfrm>
            <a:prstGeom prst="rect">
              <a:avLst/>
            </a:prstGeom>
            <a:noFill/>
            <a:ln w="9525">
              <a:noFill/>
              <a:miter lim="800000"/>
              <a:headEnd/>
              <a:tailEnd/>
            </a:ln>
          </p:spPr>
          <p:txBody>
            <a:bodyPr wrap="none" anchor="ctr"/>
            <a:lstStyle/>
            <a:p>
              <a:pPr algn="ctr" eaLnBrk="0" hangingPunct="0"/>
              <a:r>
                <a:rPr lang="en-US" sz="1200"/>
                <a:t>Tag</a:t>
              </a:r>
            </a:p>
          </p:txBody>
        </p:sp>
      </p:grpSp>
      <p:cxnSp>
        <p:nvCxnSpPr>
          <p:cNvPr id="4102" name="Straight Arrow Connector 29"/>
          <p:cNvCxnSpPr>
            <a:cxnSpLocks noChangeShapeType="1"/>
          </p:cNvCxnSpPr>
          <p:nvPr/>
        </p:nvCxnSpPr>
        <p:spPr bwMode="auto">
          <a:xfrm rot="16200000" flipH="1">
            <a:off x="1104900" y="3162300"/>
            <a:ext cx="2971800" cy="1066800"/>
          </a:xfrm>
          <a:prstGeom prst="straightConnector1">
            <a:avLst/>
          </a:prstGeom>
          <a:noFill/>
          <a:ln w="9525" algn="ctr">
            <a:solidFill>
              <a:schemeClr val="tx1"/>
            </a:solidFill>
            <a:prstDash val="dashDot"/>
            <a:round/>
            <a:headEnd type="triangle" w="med" len="med"/>
            <a:tailEnd type="triangle" w="med" len="med"/>
          </a:ln>
        </p:spPr>
      </p:cxnSp>
      <p:cxnSp>
        <p:nvCxnSpPr>
          <p:cNvPr id="4103" name="Straight Arrow Connector 31"/>
          <p:cNvCxnSpPr>
            <a:cxnSpLocks noChangeShapeType="1"/>
          </p:cNvCxnSpPr>
          <p:nvPr/>
        </p:nvCxnSpPr>
        <p:spPr bwMode="auto">
          <a:xfrm rot="5400000">
            <a:off x="609600" y="2819400"/>
            <a:ext cx="1905000" cy="685800"/>
          </a:xfrm>
          <a:prstGeom prst="straightConnector1">
            <a:avLst/>
          </a:prstGeom>
          <a:noFill/>
          <a:ln w="28575" algn="ctr">
            <a:solidFill>
              <a:srgbClr val="C00000"/>
            </a:solidFill>
            <a:round/>
            <a:headEnd type="triangle" w="med" len="med"/>
            <a:tailEnd type="triangle" w="med" len="med"/>
          </a:ln>
        </p:spPr>
      </p:cxnSp>
      <p:cxnSp>
        <p:nvCxnSpPr>
          <p:cNvPr id="4104" name="Straight Arrow Connector 34"/>
          <p:cNvCxnSpPr>
            <a:cxnSpLocks noChangeShapeType="1"/>
          </p:cNvCxnSpPr>
          <p:nvPr/>
        </p:nvCxnSpPr>
        <p:spPr bwMode="auto">
          <a:xfrm>
            <a:off x="1447800" y="4419600"/>
            <a:ext cx="1546225" cy="857250"/>
          </a:xfrm>
          <a:prstGeom prst="straightConnector1">
            <a:avLst/>
          </a:prstGeom>
          <a:noFill/>
          <a:ln w="28575" algn="ctr">
            <a:solidFill>
              <a:srgbClr val="0070C0"/>
            </a:solidFill>
            <a:round/>
            <a:headEnd type="triangle" w="med" len="med"/>
            <a:tailEnd type="triangle" w="med" len="med"/>
          </a:ln>
        </p:spPr>
      </p:cxnSp>
      <p:sp>
        <p:nvSpPr>
          <p:cNvPr id="22" name="Content Placeholder 2"/>
          <p:cNvSpPr txBox="1">
            <a:spLocks/>
          </p:cNvSpPr>
          <p:nvPr/>
        </p:nvSpPr>
        <p:spPr bwMode="auto">
          <a:xfrm>
            <a:off x="3438525" y="2505075"/>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
                <a:srgbClr val="CC0066"/>
              </a:buClr>
              <a:buSzTx/>
              <a:buFont typeface="GulimChe" pitchFamily="49" charset="-127"/>
              <a:buNone/>
              <a:tabLst/>
              <a:defRPr/>
            </a:pPr>
            <a:r>
              <a:rPr kumimoji="1" lang="en-US" sz="20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rPr>
              <a:t>Bad channel condition</a:t>
            </a:r>
          </a:p>
        </p:txBody>
      </p:sp>
      <p:sp>
        <p:nvSpPr>
          <p:cNvPr id="23" name="Content Placeholder 2"/>
          <p:cNvSpPr txBox="1">
            <a:spLocks/>
          </p:cNvSpPr>
          <p:nvPr/>
        </p:nvSpPr>
        <p:spPr bwMode="auto">
          <a:xfrm>
            <a:off x="3848100" y="3429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
                <a:srgbClr val="CC0066"/>
              </a:buClr>
              <a:buSzTx/>
              <a:buFont typeface="GulimChe" pitchFamily="49" charset="-127"/>
              <a:buNone/>
              <a:tabLst/>
              <a:defRPr/>
            </a:pPr>
            <a:r>
              <a:rPr kumimoji="1" lang="en-US" sz="2000" b="1" i="0" u="none" strike="noStrike" kern="0" cap="none" spc="0" normalizeH="0" baseline="0" noProof="0" dirty="0" smtClean="0">
                <a:ln>
                  <a:noFill/>
                </a:ln>
                <a:solidFill>
                  <a:srgbClr val="FF0000"/>
                </a:solidFill>
                <a:effectLst/>
                <a:uLnTx/>
                <a:uFillTx/>
                <a:latin typeface="Times New Roman" pitchFamily="18" charset="0"/>
                <a:ea typeface="Gulim" pitchFamily="34" charset="-127"/>
                <a:cs typeface="Times New Roman" pitchFamily="18" charset="0"/>
              </a:rPr>
              <a:t>Discover</a:t>
            </a:r>
            <a:r>
              <a:rPr kumimoji="1" lang="en-US" sz="2000" b="1" i="0" u="none" strike="noStrike" kern="0" cap="none" spc="0" normalizeH="0" noProof="0" dirty="0" smtClean="0">
                <a:ln>
                  <a:noFill/>
                </a:ln>
                <a:solidFill>
                  <a:srgbClr val="FF0000"/>
                </a:solidFill>
                <a:effectLst/>
                <a:uLnTx/>
                <a:uFillTx/>
                <a:latin typeface="Times New Roman" pitchFamily="18" charset="0"/>
                <a:ea typeface="Gulim" pitchFamily="34" charset="-127"/>
                <a:cs typeface="Times New Roman" pitchFamily="18" charset="0"/>
              </a:rPr>
              <a:t> Relay node</a:t>
            </a:r>
            <a:endParaRPr kumimoji="1" lang="en-US" sz="2000" b="1" i="0" u="none" strike="noStrike" kern="0" cap="none" spc="0" normalizeH="0" baseline="0" noProof="0" dirty="0" smtClean="0">
              <a:ln>
                <a:noFill/>
              </a:ln>
              <a:solidFill>
                <a:srgbClr val="FF0000"/>
              </a:solidFill>
              <a:effectLst/>
              <a:uLnTx/>
              <a:uFillTx/>
              <a:latin typeface="Times New Roman" pitchFamily="18" charset="0"/>
              <a:ea typeface="Gulim" pitchFamily="34" charset="-127"/>
              <a:cs typeface="Times New Roman" pitchFamily="18" charset="0"/>
            </a:endParaRPr>
          </a:p>
        </p:txBody>
      </p:sp>
      <p:sp>
        <p:nvSpPr>
          <p:cNvPr id="24" name="Content Placeholder 2"/>
          <p:cNvSpPr txBox="1">
            <a:spLocks/>
          </p:cNvSpPr>
          <p:nvPr/>
        </p:nvSpPr>
        <p:spPr bwMode="auto">
          <a:xfrm>
            <a:off x="4248150" y="4381500"/>
            <a:ext cx="3505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
                <a:srgbClr val="CC0066"/>
              </a:buClr>
              <a:buSzTx/>
              <a:buFont typeface="GulimChe" pitchFamily="49" charset="-127"/>
              <a:buNone/>
              <a:tabLst/>
              <a:defRPr/>
            </a:pPr>
            <a:r>
              <a:rPr kumimoji="1" lang="en-US" sz="20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rPr>
              <a:t>Cooperative</a:t>
            </a:r>
            <a:r>
              <a:rPr kumimoji="1" lang="en-US" sz="2000" b="1" i="0" u="none" strike="noStrike" kern="0" cap="none" spc="0" normalizeH="0" noProof="0" dirty="0" smtClean="0">
                <a:ln>
                  <a:noFill/>
                </a:ln>
                <a:solidFill>
                  <a:schemeClr val="accent6"/>
                </a:solidFill>
                <a:effectLst/>
                <a:uLnTx/>
                <a:uFillTx/>
                <a:latin typeface="Times New Roman" pitchFamily="18" charset="0"/>
                <a:ea typeface="Gulim" pitchFamily="34" charset="-127"/>
                <a:cs typeface="Times New Roman" pitchFamily="18" charset="0"/>
              </a:rPr>
              <a:t> Communication</a:t>
            </a:r>
            <a:endParaRPr kumimoji="1" lang="en-US" sz="20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endParaRPr>
          </a:p>
        </p:txBody>
      </p:sp>
      <p:sp>
        <p:nvSpPr>
          <p:cNvPr id="28" name="Down Arrow 27"/>
          <p:cNvSpPr/>
          <p:nvPr/>
        </p:nvSpPr>
        <p:spPr bwMode="auto">
          <a:xfrm>
            <a:off x="4800600" y="21336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Down Arrow 28"/>
          <p:cNvSpPr/>
          <p:nvPr/>
        </p:nvSpPr>
        <p:spPr bwMode="auto">
          <a:xfrm>
            <a:off x="5410200" y="29718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Down Arrow 29"/>
          <p:cNvSpPr/>
          <p:nvPr/>
        </p:nvSpPr>
        <p:spPr bwMode="auto">
          <a:xfrm>
            <a:off x="5943600" y="39624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Content Placeholder 2"/>
          <p:cNvSpPr txBox="1">
            <a:spLocks/>
          </p:cNvSpPr>
          <p:nvPr/>
        </p:nvSpPr>
        <p:spPr bwMode="auto">
          <a:xfrm>
            <a:off x="6324600" y="2438400"/>
            <a:ext cx="2667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
                <a:srgbClr val="CC0066"/>
              </a:buClr>
              <a:buSzTx/>
              <a:buFont typeface="Wingdings" pitchFamily="2" charset="2"/>
              <a:buChar char="§"/>
              <a:tabLst/>
              <a:defRPr/>
            </a:pPr>
            <a:r>
              <a:rPr kumimoji="1" lang="en-US" sz="16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rPr>
              <a:t>Packet</a:t>
            </a:r>
            <a:r>
              <a:rPr kumimoji="1" lang="en-US" sz="1600" b="1" i="0" u="none" strike="noStrike" kern="0" cap="none" spc="0" normalizeH="0" noProof="0" dirty="0" smtClean="0">
                <a:ln>
                  <a:noFill/>
                </a:ln>
                <a:solidFill>
                  <a:schemeClr val="accent6"/>
                </a:solidFill>
                <a:effectLst/>
                <a:uLnTx/>
                <a:uFillTx/>
                <a:latin typeface="Times New Roman" pitchFamily="18" charset="0"/>
                <a:ea typeface="Gulim" pitchFamily="34" charset="-127"/>
                <a:cs typeface="Times New Roman" pitchFamily="18" charset="0"/>
              </a:rPr>
              <a:t> loss Threshold</a:t>
            </a:r>
          </a:p>
          <a:p>
            <a:pPr marL="342900" marR="0" lvl="0" indent="-342900" algn="l" defTabSz="914400" rtl="0" eaLnBrk="0" fontAlgn="base" latinLnBrk="1" hangingPunct="0">
              <a:lnSpc>
                <a:spcPct val="100000"/>
              </a:lnSpc>
              <a:spcBef>
                <a:spcPct val="20000"/>
              </a:spcBef>
              <a:spcAft>
                <a:spcPct val="0"/>
              </a:spcAft>
              <a:buClr>
                <a:srgbClr val="CC0066"/>
              </a:buClr>
              <a:buSzTx/>
              <a:buFont typeface="Wingdings" pitchFamily="2" charset="2"/>
              <a:buChar char="§"/>
              <a:tabLst/>
              <a:defRPr/>
            </a:pPr>
            <a:r>
              <a:rPr kumimoji="1" lang="en-US" sz="1600" b="1" kern="0" baseline="0" dirty="0" smtClean="0">
                <a:solidFill>
                  <a:schemeClr val="accent6"/>
                </a:solidFill>
                <a:latin typeface="Times New Roman" pitchFamily="18" charset="0"/>
                <a:cs typeface="Times New Roman" pitchFamily="18" charset="0"/>
              </a:rPr>
              <a:t>OSSI Threshold</a:t>
            </a:r>
            <a:endParaRPr kumimoji="1" lang="en-US" sz="20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endParaRPr>
          </a:p>
        </p:txBody>
      </p:sp>
      <p:sp>
        <p:nvSpPr>
          <p:cNvPr id="32" name="Content Placeholder 2"/>
          <p:cNvSpPr txBox="1">
            <a:spLocks/>
          </p:cNvSpPr>
          <p:nvPr/>
        </p:nvSpPr>
        <p:spPr bwMode="auto">
          <a:xfrm>
            <a:off x="4876800" y="4876800"/>
            <a:ext cx="2667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
                <a:srgbClr val="CC0066"/>
              </a:buClr>
              <a:buSzTx/>
              <a:buFont typeface="Wingdings" pitchFamily="2" charset="2"/>
              <a:buChar char="§"/>
              <a:tabLst/>
              <a:defRPr/>
            </a:pPr>
            <a:r>
              <a:rPr kumimoji="1" lang="en-US" sz="1600" b="1" kern="0" dirty="0" smtClean="0">
                <a:solidFill>
                  <a:schemeClr val="accent6"/>
                </a:solidFill>
                <a:latin typeface="Times New Roman" pitchFamily="18" charset="0"/>
                <a:cs typeface="Times New Roman" pitchFamily="18" charset="0"/>
              </a:rPr>
              <a:t>Cooperative MAC</a:t>
            </a:r>
            <a:endParaRPr kumimoji="1" lang="en-US" sz="20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endParaRPr>
          </a:p>
        </p:txBody>
      </p:sp>
      <p:sp>
        <p:nvSpPr>
          <p:cNvPr id="34" name="Content Placeholder 2"/>
          <p:cNvSpPr txBox="1">
            <a:spLocks/>
          </p:cNvSpPr>
          <p:nvPr/>
        </p:nvSpPr>
        <p:spPr bwMode="auto">
          <a:xfrm>
            <a:off x="609600" y="762000"/>
            <a:ext cx="8153400" cy="533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rPr>
              <a:t>LED-ID Cooperative MAC</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mn-cs"/>
              </a:rPr>
              <a:t> Protocol</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5"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27"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18</a:t>
            </a:fld>
            <a:endParaRPr lang="en-US" dirty="0"/>
          </a:p>
        </p:txBody>
      </p:sp>
      <p:sp>
        <p:nvSpPr>
          <p:cNvPr id="33"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19</a:t>
            </a:fld>
            <a:endParaRPr lang="en-US"/>
          </a:p>
        </p:txBody>
      </p:sp>
      <p:sp>
        <p:nvSpPr>
          <p:cNvPr id="7" name="Content Placeholder 2"/>
          <p:cNvSpPr txBox="1">
            <a:spLocks/>
          </p:cNvSpPr>
          <p:nvPr/>
        </p:nvSpPr>
        <p:spPr bwMode="auto">
          <a:xfrm>
            <a:off x="609600" y="762000"/>
            <a:ext cx="8153400" cy="533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rPr>
              <a:t>LED-ID Cooperative MAC</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mn-cs"/>
              </a:rPr>
              <a:t> protocol</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p:txBody>
      </p:sp>
      <p:grpSp>
        <p:nvGrpSpPr>
          <p:cNvPr id="66" name="Group 65"/>
          <p:cNvGrpSpPr/>
          <p:nvPr/>
        </p:nvGrpSpPr>
        <p:grpSpPr>
          <a:xfrm>
            <a:off x="1981200" y="1523020"/>
            <a:ext cx="5867400" cy="4725380"/>
            <a:chOff x="1981200" y="1523020"/>
            <a:chExt cx="5867400" cy="4725380"/>
          </a:xfrm>
        </p:grpSpPr>
        <p:sp>
          <p:nvSpPr>
            <p:cNvPr id="107524" name="Rectangle 4"/>
            <p:cNvSpPr>
              <a:spLocks noChangeArrowheads="1"/>
            </p:cNvSpPr>
            <p:nvPr/>
          </p:nvSpPr>
          <p:spPr bwMode="auto">
            <a:xfrm>
              <a:off x="2209800" y="1523020"/>
              <a:ext cx="1676400" cy="533400"/>
            </a:xfrm>
            <a:prstGeom prst="rect">
              <a:avLst/>
            </a:prstGeom>
            <a:solidFill>
              <a:srgbClr val="FFFFFF"/>
            </a:solidFill>
            <a:ln w="9525">
              <a:solidFill>
                <a:schemeClr val="tx1"/>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Malgun Gothic" charset="-127"/>
                </a:rPr>
                <a:t>S broadcast packet</a:t>
              </a:r>
              <a:endParaRPr kumimoji="0" lang="en-US" altLang="ko-KR" sz="1400" b="0" i="0" u="none" strike="noStrike" cap="none" normalizeH="0" baseline="0" dirty="0" smtClean="0">
                <a:ln>
                  <a:noFill/>
                </a:ln>
                <a:solidFill>
                  <a:schemeClr val="tx1"/>
                </a:solidFill>
                <a:effectLst/>
                <a:latin typeface="Times New Roman" pitchFamily="18" charset="0"/>
                <a:ea typeface="Malgun Gothic" charset="-127"/>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Malgun Gothic" charset="-127"/>
                </a:rPr>
                <a:t>(S →D, 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07525" name="AutoShape 5"/>
            <p:cNvSpPr>
              <a:spLocks noChangeArrowheads="1"/>
            </p:cNvSpPr>
            <p:nvPr/>
          </p:nvSpPr>
          <p:spPr bwMode="auto">
            <a:xfrm>
              <a:off x="2224851" y="3167670"/>
              <a:ext cx="1654999" cy="914400"/>
            </a:xfrm>
            <a:prstGeom prst="diamond">
              <a:avLst/>
            </a:prstGeom>
            <a:solidFill>
              <a:srgbClr val="FFFFFF"/>
            </a:solidFill>
            <a:ln w="9525">
              <a:solidFill>
                <a:schemeClr val="tx1"/>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Malgun Gothic" charset="-127"/>
                </a:rPr>
                <a:t>Receive ACK from D?</a:t>
              </a:r>
              <a:endParaRPr kumimoji="0" lang="en-US" sz="2400" b="0" i="0" u="none" strike="noStrike" cap="none" normalizeH="0" baseline="0" dirty="0" smtClean="0">
                <a:ln>
                  <a:noFill/>
                </a:ln>
                <a:solidFill>
                  <a:schemeClr val="tx1"/>
                </a:solidFill>
                <a:effectLst/>
                <a:latin typeface="Arial" pitchFamily="34" charset="0"/>
              </a:endParaRPr>
            </a:p>
          </p:txBody>
        </p:sp>
        <p:sp>
          <p:nvSpPr>
            <p:cNvPr id="107526" name="Rectangle 6"/>
            <p:cNvSpPr>
              <a:spLocks noChangeArrowheads="1"/>
            </p:cNvSpPr>
            <p:nvPr/>
          </p:nvSpPr>
          <p:spPr bwMode="auto">
            <a:xfrm>
              <a:off x="2209800" y="4647220"/>
              <a:ext cx="1752600" cy="281095"/>
            </a:xfrm>
            <a:prstGeom prst="rect">
              <a:avLst/>
            </a:prstGeom>
            <a:solidFill>
              <a:srgbClr val="FFFFFF"/>
            </a:solidFill>
            <a:ln w="9525">
              <a:solidFill>
                <a:schemeClr val="tx1"/>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Malgun Gothic" charset="-127"/>
                </a:rPr>
                <a:t>R relay backup packet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07527" name="AutoShape 7"/>
            <p:cNvSpPr>
              <a:spLocks noChangeArrowheads="1"/>
            </p:cNvSpPr>
            <p:nvPr/>
          </p:nvSpPr>
          <p:spPr bwMode="auto">
            <a:xfrm>
              <a:off x="4581525" y="4370995"/>
              <a:ext cx="1654999" cy="838200"/>
            </a:xfrm>
            <a:prstGeom prst="diamond">
              <a:avLst/>
            </a:prstGeom>
            <a:solidFill>
              <a:srgbClr val="FFFFFF"/>
            </a:solidFill>
            <a:ln w="9525">
              <a:solidFill>
                <a:schemeClr val="tx1"/>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Malgun Gothic" charset="-127"/>
                </a:rPr>
                <a:t>Receive ACK from D?</a:t>
              </a:r>
              <a:endParaRPr kumimoji="0" lang="en-US" sz="2400" b="0" i="0" u="none" strike="noStrike" cap="none" normalizeH="0" baseline="0" dirty="0" smtClean="0">
                <a:ln>
                  <a:noFill/>
                </a:ln>
                <a:solidFill>
                  <a:schemeClr val="tx1"/>
                </a:solidFill>
                <a:effectLst/>
                <a:latin typeface="Arial" pitchFamily="34" charset="0"/>
              </a:endParaRPr>
            </a:p>
          </p:txBody>
        </p:sp>
        <p:cxnSp>
          <p:nvCxnSpPr>
            <p:cNvPr id="107528" name="AutoShape 8"/>
            <p:cNvCxnSpPr>
              <a:cxnSpLocks noChangeShapeType="1"/>
            </p:cNvCxnSpPr>
            <p:nvPr/>
          </p:nvCxnSpPr>
          <p:spPr bwMode="auto">
            <a:xfrm>
              <a:off x="6243637" y="4790094"/>
              <a:ext cx="690563" cy="9526"/>
            </a:xfrm>
            <a:prstGeom prst="straightConnector1">
              <a:avLst/>
            </a:prstGeom>
            <a:noFill/>
            <a:ln w="9525">
              <a:solidFill>
                <a:schemeClr val="tx1"/>
              </a:solidFill>
              <a:round/>
              <a:headEnd/>
              <a:tailEnd/>
            </a:ln>
          </p:spPr>
        </p:cxnSp>
        <p:sp>
          <p:nvSpPr>
            <p:cNvPr id="107529" name="Rectangle 9"/>
            <p:cNvSpPr>
              <a:spLocks noChangeArrowheads="1"/>
            </p:cNvSpPr>
            <p:nvPr/>
          </p:nvSpPr>
          <p:spPr bwMode="auto">
            <a:xfrm>
              <a:off x="3048000" y="4113820"/>
              <a:ext cx="71336" cy="2416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latin typeface="Calibri" pitchFamily="34" charset="0"/>
                  <a:ea typeface="Malgun Gothic" charset="-127"/>
                </a:rPr>
                <a:t>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7530" name="Rectangle 10"/>
            <p:cNvSpPr>
              <a:spLocks noChangeArrowheads="1"/>
            </p:cNvSpPr>
            <p:nvPr/>
          </p:nvSpPr>
          <p:spPr bwMode="auto">
            <a:xfrm>
              <a:off x="3886200" y="3351820"/>
              <a:ext cx="148379" cy="255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latin typeface="Calibri" pitchFamily="34" charset="0"/>
                  <a:ea typeface="Malgun Gothic" charset="-127"/>
                </a:rPr>
                <a: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7531" name="AutoShape 11"/>
            <p:cNvSpPr>
              <a:spLocks noChangeArrowheads="1"/>
            </p:cNvSpPr>
            <p:nvPr/>
          </p:nvSpPr>
          <p:spPr bwMode="auto">
            <a:xfrm>
              <a:off x="4907280" y="5500660"/>
              <a:ext cx="1008693" cy="747740"/>
            </a:xfrm>
            <a:prstGeom prst="diamond">
              <a:avLst/>
            </a:prstGeom>
            <a:solidFill>
              <a:srgbClr val="FFFFFF"/>
            </a:solidFill>
            <a:ln w="9525">
              <a:solidFill>
                <a:schemeClr val="tx1"/>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Malgun Gothic" charset="-127"/>
                </a:rPr>
                <a:t>Retry limit</a:t>
              </a:r>
              <a:endParaRPr kumimoji="0" lang="en-US" sz="2400" b="0" i="0" u="none" strike="noStrike" cap="none" normalizeH="0" baseline="0" dirty="0" smtClean="0">
                <a:ln>
                  <a:noFill/>
                </a:ln>
                <a:solidFill>
                  <a:schemeClr val="tx1"/>
                </a:solidFill>
                <a:effectLst/>
                <a:latin typeface="Arial" pitchFamily="34" charset="0"/>
              </a:endParaRPr>
            </a:p>
          </p:txBody>
        </p:sp>
        <p:cxnSp>
          <p:nvCxnSpPr>
            <p:cNvPr id="107532" name="AutoShape 12"/>
            <p:cNvCxnSpPr>
              <a:cxnSpLocks noChangeShapeType="1"/>
            </p:cNvCxnSpPr>
            <p:nvPr/>
          </p:nvCxnSpPr>
          <p:spPr bwMode="auto">
            <a:xfrm rot="5400000" flipH="1" flipV="1">
              <a:off x="6514306" y="4380520"/>
              <a:ext cx="838994" cy="794"/>
            </a:xfrm>
            <a:prstGeom prst="straightConnector1">
              <a:avLst/>
            </a:prstGeom>
            <a:noFill/>
            <a:ln w="9525">
              <a:solidFill>
                <a:schemeClr val="tx1"/>
              </a:solidFill>
              <a:round/>
              <a:headEnd/>
              <a:tailEnd type="triangle" w="med" len="med"/>
            </a:ln>
          </p:spPr>
        </p:cxnSp>
        <p:cxnSp>
          <p:nvCxnSpPr>
            <p:cNvPr id="107533" name="AutoShape 13"/>
            <p:cNvCxnSpPr>
              <a:cxnSpLocks noChangeShapeType="1"/>
            </p:cNvCxnSpPr>
            <p:nvPr/>
          </p:nvCxnSpPr>
          <p:spPr bwMode="auto">
            <a:xfrm flipV="1">
              <a:off x="5402580" y="5218720"/>
              <a:ext cx="2140" cy="292865"/>
            </a:xfrm>
            <a:prstGeom prst="straightConnector1">
              <a:avLst/>
            </a:prstGeom>
            <a:noFill/>
            <a:ln w="9525">
              <a:solidFill>
                <a:schemeClr val="tx1"/>
              </a:solidFill>
              <a:round/>
              <a:headEnd type="triangle" w="med" len="med"/>
              <a:tailEnd/>
            </a:ln>
          </p:spPr>
        </p:cxnSp>
        <p:cxnSp>
          <p:nvCxnSpPr>
            <p:cNvPr id="107534" name="AutoShape 14"/>
            <p:cNvCxnSpPr>
              <a:cxnSpLocks noChangeShapeType="1"/>
            </p:cNvCxnSpPr>
            <p:nvPr/>
          </p:nvCxnSpPr>
          <p:spPr bwMode="auto">
            <a:xfrm flipV="1">
              <a:off x="3048000" y="4075720"/>
              <a:ext cx="713" cy="506801"/>
            </a:xfrm>
            <a:prstGeom prst="straightConnector1">
              <a:avLst/>
            </a:prstGeom>
            <a:noFill/>
            <a:ln w="9525">
              <a:solidFill>
                <a:schemeClr val="tx1"/>
              </a:solidFill>
              <a:round/>
              <a:headEnd type="triangle" w="med" len="med"/>
              <a:tailEnd/>
            </a:ln>
          </p:spPr>
        </p:cxnSp>
        <p:cxnSp>
          <p:nvCxnSpPr>
            <p:cNvPr id="107536" name="AutoShape 16"/>
            <p:cNvCxnSpPr>
              <a:cxnSpLocks noChangeShapeType="1"/>
            </p:cNvCxnSpPr>
            <p:nvPr/>
          </p:nvCxnSpPr>
          <p:spPr bwMode="auto">
            <a:xfrm flipV="1">
              <a:off x="3048000" y="2818420"/>
              <a:ext cx="0" cy="314328"/>
            </a:xfrm>
            <a:prstGeom prst="straightConnector1">
              <a:avLst/>
            </a:prstGeom>
            <a:noFill/>
            <a:ln w="9525">
              <a:solidFill>
                <a:schemeClr val="tx1"/>
              </a:solidFill>
              <a:round/>
              <a:headEnd type="triangle" w="med" len="med"/>
              <a:tailEnd/>
            </a:ln>
          </p:spPr>
        </p:cxnSp>
        <p:cxnSp>
          <p:nvCxnSpPr>
            <p:cNvPr id="107537" name="AutoShape 17"/>
            <p:cNvCxnSpPr>
              <a:cxnSpLocks noChangeShapeType="1"/>
              <a:endCxn id="107527" idx="1"/>
            </p:cNvCxnSpPr>
            <p:nvPr/>
          </p:nvCxnSpPr>
          <p:spPr bwMode="auto">
            <a:xfrm flipV="1">
              <a:off x="3962400" y="4790095"/>
              <a:ext cx="619125" cy="10217"/>
            </a:xfrm>
            <a:prstGeom prst="straightConnector1">
              <a:avLst/>
            </a:prstGeom>
            <a:noFill/>
            <a:ln w="9525">
              <a:solidFill>
                <a:schemeClr val="tx1"/>
              </a:solidFill>
              <a:round/>
              <a:headEnd/>
              <a:tailEnd type="triangle" w="med" len="med"/>
            </a:ln>
          </p:spPr>
        </p:cxnSp>
        <p:cxnSp>
          <p:nvCxnSpPr>
            <p:cNvPr id="107538" name="AutoShape 18"/>
            <p:cNvCxnSpPr>
              <a:cxnSpLocks noChangeShapeType="1"/>
            </p:cNvCxnSpPr>
            <p:nvPr/>
          </p:nvCxnSpPr>
          <p:spPr bwMode="auto">
            <a:xfrm rot="5400000" flipH="1" flipV="1">
              <a:off x="6065237" y="2544383"/>
              <a:ext cx="1585526" cy="1588"/>
            </a:xfrm>
            <a:prstGeom prst="straightConnector1">
              <a:avLst/>
            </a:prstGeom>
            <a:noFill/>
            <a:ln w="9525">
              <a:solidFill>
                <a:schemeClr val="tx1"/>
              </a:solidFill>
              <a:round/>
              <a:headEnd/>
              <a:tailEnd/>
            </a:ln>
          </p:spPr>
        </p:cxnSp>
        <p:cxnSp>
          <p:nvCxnSpPr>
            <p:cNvPr id="107539" name="AutoShape 19"/>
            <p:cNvCxnSpPr>
              <a:cxnSpLocks noChangeShapeType="1"/>
            </p:cNvCxnSpPr>
            <p:nvPr/>
          </p:nvCxnSpPr>
          <p:spPr bwMode="auto">
            <a:xfrm>
              <a:off x="3886200" y="1751620"/>
              <a:ext cx="2971800" cy="1588"/>
            </a:xfrm>
            <a:prstGeom prst="straightConnector1">
              <a:avLst/>
            </a:prstGeom>
            <a:noFill/>
            <a:ln w="9525">
              <a:solidFill>
                <a:schemeClr val="tx1"/>
              </a:solidFill>
              <a:round/>
              <a:headEnd type="triangle" w="med" len="med"/>
              <a:tailEnd/>
            </a:ln>
          </p:spPr>
        </p:cxnSp>
        <p:sp>
          <p:nvSpPr>
            <p:cNvPr id="107540" name="Rectangle 20"/>
            <p:cNvSpPr>
              <a:spLocks noChangeArrowheads="1"/>
            </p:cNvSpPr>
            <p:nvPr/>
          </p:nvSpPr>
          <p:spPr bwMode="auto">
            <a:xfrm>
              <a:off x="6248400" y="4571020"/>
              <a:ext cx="148379" cy="255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solidFill>
                    <a:schemeClr val="tx1"/>
                  </a:solidFill>
                  <a:effectLst/>
                  <a:latin typeface="Calibri" pitchFamily="34" charset="0"/>
                  <a:ea typeface="Malgun Gothic" charset="-127"/>
                </a:rPr>
                <a: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solidFill>
                  <a:schemeClr val="tx1"/>
                </a:solidFill>
                <a:effectLst/>
                <a:latin typeface="Arial" pitchFamily="34" charset="0"/>
              </a:endParaRPr>
            </a:p>
          </p:txBody>
        </p:sp>
        <p:sp>
          <p:nvSpPr>
            <p:cNvPr id="107541" name="Rectangle 21"/>
            <p:cNvSpPr>
              <a:spLocks noChangeArrowheads="1"/>
            </p:cNvSpPr>
            <p:nvPr/>
          </p:nvSpPr>
          <p:spPr bwMode="auto">
            <a:xfrm>
              <a:off x="5410200" y="5180620"/>
              <a:ext cx="71336" cy="2416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latin typeface="Calibri" pitchFamily="34" charset="0"/>
                  <a:ea typeface="Malgun Gothic" charset="-127"/>
                </a:rPr>
                <a:t>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7542" name="Rectangle 22"/>
            <p:cNvSpPr>
              <a:spLocks noChangeArrowheads="1"/>
            </p:cNvSpPr>
            <p:nvPr/>
          </p:nvSpPr>
          <p:spPr bwMode="auto">
            <a:xfrm>
              <a:off x="4800600" y="5637820"/>
              <a:ext cx="71336" cy="2416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latin typeface="Calibri" pitchFamily="34" charset="0"/>
                  <a:ea typeface="Malgun Gothic" charset="-127"/>
                </a:rPr>
                <a:t>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7543" name="Rectangle 23"/>
            <p:cNvSpPr>
              <a:spLocks noChangeArrowheads="1"/>
            </p:cNvSpPr>
            <p:nvPr/>
          </p:nvSpPr>
          <p:spPr bwMode="auto">
            <a:xfrm>
              <a:off x="5867400" y="5637820"/>
              <a:ext cx="148379" cy="255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latin typeface="Calibri" pitchFamily="34" charset="0"/>
                  <a:ea typeface="Malgun Gothic" charset="-127"/>
                </a:rPr>
                <a: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07544" name="AutoShape 24"/>
            <p:cNvCxnSpPr>
              <a:cxnSpLocks noChangeShapeType="1"/>
            </p:cNvCxnSpPr>
            <p:nvPr/>
          </p:nvCxnSpPr>
          <p:spPr bwMode="auto">
            <a:xfrm rot="5400000" flipH="1" flipV="1">
              <a:off x="1219994" y="5104420"/>
              <a:ext cx="1523206" cy="794"/>
            </a:xfrm>
            <a:prstGeom prst="straightConnector1">
              <a:avLst/>
            </a:prstGeom>
            <a:noFill/>
            <a:ln w="9525">
              <a:solidFill>
                <a:schemeClr val="tx1"/>
              </a:solidFill>
              <a:round/>
              <a:headEnd/>
              <a:tailEnd/>
            </a:ln>
          </p:spPr>
        </p:cxnSp>
        <p:sp>
          <p:nvSpPr>
            <p:cNvPr id="107545" name="Rectangle 25"/>
            <p:cNvSpPr>
              <a:spLocks noChangeArrowheads="1"/>
            </p:cNvSpPr>
            <p:nvPr/>
          </p:nvSpPr>
          <p:spPr bwMode="auto">
            <a:xfrm>
              <a:off x="2105025" y="2570770"/>
              <a:ext cx="1905000" cy="252708"/>
            </a:xfrm>
            <a:prstGeom prst="rect">
              <a:avLst/>
            </a:prstGeom>
            <a:solidFill>
              <a:srgbClr val="FFFFFF"/>
            </a:solidFill>
            <a:ln w="9525">
              <a:solidFill>
                <a:schemeClr val="tx1"/>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Malgun Gothic" charset="-127"/>
                </a:rPr>
                <a:t>D stores backup packet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cxnSp>
          <p:nvCxnSpPr>
            <p:cNvPr id="107546" name="AutoShape 26"/>
            <p:cNvCxnSpPr>
              <a:cxnSpLocks noChangeShapeType="1"/>
            </p:cNvCxnSpPr>
            <p:nvPr/>
          </p:nvCxnSpPr>
          <p:spPr bwMode="auto">
            <a:xfrm flipV="1">
              <a:off x="3048000" y="2056420"/>
              <a:ext cx="713" cy="486723"/>
            </a:xfrm>
            <a:prstGeom prst="straightConnector1">
              <a:avLst/>
            </a:prstGeom>
            <a:noFill/>
            <a:ln w="9525">
              <a:solidFill>
                <a:schemeClr val="tx1"/>
              </a:solidFill>
              <a:round/>
              <a:headEnd type="triangle" w="med" len="med"/>
              <a:tailEnd/>
            </a:ln>
          </p:spPr>
        </p:cxnSp>
        <p:sp>
          <p:nvSpPr>
            <p:cNvPr id="107547" name="Rectangle 27"/>
            <p:cNvSpPr>
              <a:spLocks noChangeArrowheads="1"/>
            </p:cNvSpPr>
            <p:nvPr/>
          </p:nvSpPr>
          <p:spPr bwMode="auto">
            <a:xfrm>
              <a:off x="6324600" y="3351820"/>
              <a:ext cx="1131392" cy="595696"/>
            </a:xfrm>
            <a:prstGeom prst="rect">
              <a:avLst/>
            </a:prstGeom>
            <a:solidFill>
              <a:srgbClr val="FFFFFF"/>
            </a:solidFill>
            <a:ln w="9525">
              <a:solidFill>
                <a:schemeClr val="tx1"/>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Malgun Gothic" charset="-127"/>
                </a:rPr>
                <a:t>R deletes backup packet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cxnSp>
          <p:nvCxnSpPr>
            <p:cNvPr id="107550" name="AutoShape 30"/>
            <p:cNvCxnSpPr>
              <a:cxnSpLocks noChangeShapeType="1"/>
              <a:endCxn id="107529" idx="2"/>
            </p:cNvCxnSpPr>
            <p:nvPr/>
          </p:nvCxnSpPr>
          <p:spPr bwMode="auto">
            <a:xfrm>
              <a:off x="1981200" y="4342420"/>
              <a:ext cx="1102468" cy="13031"/>
            </a:xfrm>
            <a:prstGeom prst="straightConnector1">
              <a:avLst/>
            </a:prstGeom>
            <a:noFill/>
            <a:ln w="9525">
              <a:solidFill>
                <a:schemeClr val="tx1"/>
              </a:solidFill>
              <a:round/>
              <a:headEnd/>
              <a:tailEnd type="triangle" w="med" len="med"/>
            </a:ln>
          </p:spPr>
        </p:cxnSp>
        <p:cxnSp>
          <p:nvCxnSpPr>
            <p:cNvPr id="107551" name="AutoShape 31"/>
            <p:cNvCxnSpPr>
              <a:cxnSpLocks noChangeShapeType="1"/>
            </p:cNvCxnSpPr>
            <p:nvPr/>
          </p:nvCxnSpPr>
          <p:spPr bwMode="auto">
            <a:xfrm flipV="1">
              <a:off x="5920740" y="5866420"/>
              <a:ext cx="541020" cy="8312"/>
            </a:xfrm>
            <a:prstGeom prst="straightConnector1">
              <a:avLst/>
            </a:prstGeom>
            <a:noFill/>
            <a:ln w="9525">
              <a:solidFill>
                <a:schemeClr val="tx1"/>
              </a:solidFill>
              <a:round/>
              <a:headEnd/>
              <a:tailEnd type="triangle" w="med" len="med"/>
            </a:ln>
          </p:spPr>
        </p:cxnSp>
        <p:sp>
          <p:nvSpPr>
            <p:cNvPr id="107552" name="Rectangle 32"/>
            <p:cNvSpPr>
              <a:spLocks noChangeArrowheads="1"/>
            </p:cNvSpPr>
            <p:nvPr/>
          </p:nvSpPr>
          <p:spPr bwMode="auto">
            <a:xfrm>
              <a:off x="6477000" y="5736880"/>
              <a:ext cx="1371600" cy="262401"/>
            </a:xfrm>
            <a:prstGeom prst="rect">
              <a:avLst/>
            </a:prstGeom>
            <a:solidFill>
              <a:srgbClr val="FFFFFF"/>
            </a:solidFill>
            <a:ln w="9525">
              <a:solidFill>
                <a:schemeClr val="tx1"/>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Malgun Gothic" charset="-127"/>
                </a:rPr>
                <a:t>Transmission fail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cxnSp>
          <p:nvCxnSpPr>
            <p:cNvPr id="43" name="AutoShape 8"/>
            <p:cNvCxnSpPr>
              <a:cxnSpLocks noChangeShapeType="1"/>
              <a:endCxn id="107531" idx="1"/>
            </p:cNvCxnSpPr>
            <p:nvPr/>
          </p:nvCxnSpPr>
          <p:spPr bwMode="auto">
            <a:xfrm>
              <a:off x="1981200" y="5866420"/>
              <a:ext cx="2926080" cy="8110"/>
            </a:xfrm>
            <a:prstGeom prst="straightConnector1">
              <a:avLst/>
            </a:prstGeom>
            <a:noFill/>
            <a:ln w="9525">
              <a:solidFill>
                <a:schemeClr val="tx1"/>
              </a:solidFill>
              <a:round/>
              <a:headEnd/>
              <a:tailEnd/>
            </a:ln>
          </p:spPr>
        </p:cxnSp>
        <p:cxnSp>
          <p:nvCxnSpPr>
            <p:cNvPr id="56" name="AutoShape 30"/>
            <p:cNvCxnSpPr>
              <a:cxnSpLocks noChangeShapeType="1"/>
            </p:cNvCxnSpPr>
            <p:nvPr/>
          </p:nvCxnSpPr>
          <p:spPr bwMode="auto">
            <a:xfrm>
              <a:off x="3879850" y="3624870"/>
              <a:ext cx="2444750" cy="31750"/>
            </a:xfrm>
            <a:prstGeom prst="straightConnector1">
              <a:avLst/>
            </a:prstGeom>
            <a:noFill/>
            <a:ln w="9525">
              <a:solidFill>
                <a:schemeClr val="tx1"/>
              </a:solidFill>
              <a:round/>
              <a:headEnd/>
              <a:tailEnd type="triangle" w="med" len="med"/>
            </a:ln>
          </p:spPr>
        </p:cxnSp>
      </p:grpSp>
      <p:sp>
        <p:nvSpPr>
          <p:cNvPr id="33"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34"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
        <p:nvSpPr>
          <p:cNvPr id="5" name="Footer Placeholder 4"/>
          <p:cNvSpPr>
            <a:spLocks noGrp="1"/>
          </p:cNvSpPr>
          <p:nvPr>
            <p:ph type="ftr" sz="quarter" idx="11"/>
          </p:nvPr>
        </p:nvSpPr>
        <p:spPr/>
        <p:txBody>
          <a:bodyPr/>
          <a:lstStyle/>
          <a:p>
            <a:r>
              <a:rPr lang="en-US" dirty="0" err="1"/>
              <a:t>Yeong</a:t>
            </a:r>
            <a:r>
              <a:rPr lang="en-US" dirty="0"/>
              <a:t> Min Jang, </a:t>
            </a:r>
            <a:r>
              <a:rPr lang="en-US" dirty="0" err="1"/>
              <a:t>Kookmin</a:t>
            </a:r>
            <a:r>
              <a:rPr lang="en-US" dirty="0"/>
              <a:t> University</a:t>
            </a:r>
          </a:p>
        </p:txBody>
      </p:sp>
      <p:sp>
        <p:nvSpPr>
          <p:cNvPr id="6" name="Slide Number Placeholder 5"/>
          <p:cNvSpPr>
            <a:spLocks noGrp="1"/>
          </p:cNvSpPr>
          <p:nvPr>
            <p:ph type="sldNum" sz="quarter" idx="12"/>
          </p:nvPr>
        </p:nvSpPr>
        <p:spPr/>
        <p:txBody>
          <a:bodyPr/>
          <a:lstStyle/>
          <a:p>
            <a:pPr>
              <a:defRPr/>
            </a:pPr>
            <a:r>
              <a:rPr lang="en-US" dirty="0"/>
              <a:t>Slide </a:t>
            </a:r>
            <a:fld id="{0378C6A3-7036-4E6F-8085-A918276A0AAD}" type="slidenum">
              <a:rPr lang="en-US"/>
              <a:pPr>
                <a:defRPr/>
              </a:pPr>
              <a:t>2</a:t>
            </a:fld>
            <a:endParaRPr lang="en-US" dirty="0"/>
          </a:p>
        </p:txBody>
      </p:sp>
      <p:sp>
        <p:nvSpPr>
          <p:cNvPr id="45058" name="Rectangle 2"/>
          <p:cNvSpPr>
            <a:spLocks noGrp="1" noChangeArrowheads="1"/>
          </p:cNvSpPr>
          <p:nvPr>
            <p:ph type="title"/>
          </p:nvPr>
        </p:nvSpPr>
        <p:spPr>
          <a:xfrm>
            <a:off x="685800" y="685800"/>
            <a:ext cx="7772400" cy="914400"/>
          </a:xfrm>
        </p:spPr>
        <p:txBody>
          <a:bodyPr/>
          <a:lstStyle/>
          <a:p>
            <a:r>
              <a:rPr lang="en-US" dirty="0" smtClean="0"/>
              <a:t>Contents</a:t>
            </a:r>
          </a:p>
        </p:txBody>
      </p:sp>
      <p:sp>
        <p:nvSpPr>
          <p:cNvPr id="45059" name="Rectangle 3"/>
          <p:cNvSpPr>
            <a:spLocks noGrp="1" noChangeArrowheads="1"/>
          </p:cNvSpPr>
          <p:nvPr>
            <p:ph type="body" idx="1"/>
          </p:nvPr>
        </p:nvSpPr>
        <p:spPr>
          <a:xfrm>
            <a:off x="685800" y="1600200"/>
            <a:ext cx="7772400" cy="4495800"/>
          </a:xfrm>
        </p:spPr>
        <p:txBody>
          <a:bodyPr/>
          <a:lstStyle/>
          <a:p>
            <a:r>
              <a:rPr lang="en-US" sz="2400" dirty="0" smtClean="0"/>
              <a:t>Hidden Node Problem in VLC and LED-ID</a:t>
            </a:r>
          </a:p>
          <a:p>
            <a:r>
              <a:rPr lang="en-US" sz="2400" dirty="0" smtClean="0"/>
              <a:t>LED-ID MAC Protocol for LED-ID </a:t>
            </a:r>
          </a:p>
          <a:p>
            <a:r>
              <a:rPr lang="en-US" sz="2400" dirty="0" smtClean="0"/>
              <a:t>Cooperative MAC </a:t>
            </a:r>
          </a:p>
          <a:p>
            <a:r>
              <a:rPr lang="en-US" sz="2400" dirty="0" smtClean="0"/>
              <a:t>Fast Link Switching</a:t>
            </a:r>
          </a:p>
          <a:p>
            <a:r>
              <a:rPr lang="en-US" sz="2400" dirty="0" smtClean="0"/>
              <a:t>Site Diversity</a:t>
            </a:r>
          </a:p>
          <a:p>
            <a:r>
              <a:rPr lang="en-US" sz="2400" dirty="0" smtClean="0"/>
              <a:t>Conclusion</a:t>
            </a:r>
          </a:p>
          <a:p>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685800"/>
            <a:ext cx="8001000" cy="533400"/>
          </a:xfrm>
          <a:prstGeom prst="rect">
            <a:avLst/>
          </a:prstGeom>
        </p:spPr>
        <p:txBody>
          <a:bodyPr/>
          <a:lstStyle/>
          <a:p>
            <a:pPr algn="ctr">
              <a:defRPr/>
            </a:pPr>
            <a:r>
              <a:rPr lang="en-US" sz="3600" kern="0" dirty="0">
                <a:solidFill>
                  <a:schemeClr val="tx2"/>
                </a:solidFill>
                <a:latin typeface="+mj-lt"/>
                <a:ea typeface="+mj-ea"/>
                <a:cs typeface="+mj-cs"/>
              </a:rPr>
              <a:t>What is Link Switching?</a:t>
            </a:r>
          </a:p>
        </p:txBody>
      </p:sp>
      <p:sp>
        <p:nvSpPr>
          <p:cNvPr id="6" name="Rectangle 3"/>
          <p:cNvSpPr txBox="1">
            <a:spLocks noChangeArrowheads="1"/>
          </p:cNvSpPr>
          <p:nvPr/>
        </p:nvSpPr>
        <p:spPr>
          <a:xfrm>
            <a:off x="533400" y="1295400"/>
            <a:ext cx="8001000" cy="5181600"/>
          </a:xfrm>
          <a:prstGeom prst="rect">
            <a:avLst/>
          </a:prstGeom>
        </p:spPr>
        <p:txBody>
          <a:bodyPr/>
          <a:lstStyle/>
          <a:p>
            <a:pPr marL="342900" indent="-342900" algn="just">
              <a:spcBef>
                <a:spcPct val="20000"/>
              </a:spcBef>
              <a:buFontTx/>
              <a:buChar char="•"/>
              <a:defRPr/>
            </a:pPr>
            <a:r>
              <a:rPr lang="en-US" sz="2000" kern="0" dirty="0"/>
              <a:t>The procedure whereby a reader change its communication link within a coverage area of tag or from one tag to another tag via an alternative link when this is necessary and appropriate to maintain or improve communications</a:t>
            </a:r>
            <a:endParaRPr lang="en-US" sz="2000" kern="0" dirty="0">
              <a:latin typeface="Times New Roman" pitchFamily="18" charset="0"/>
            </a:endParaRPr>
          </a:p>
        </p:txBody>
      </p:sp>
      <p:pic>
        <p:nvPicPr>
          <p:cNvPr id="6148" name="Picture 6"/>
          <p:cNvPicPr>
            <a:picLocks noChangeAspect="1" noChangeArrowheads="1"/>
          </p:cNvPicPr>
          <p:nvPr/>
        </p:nvPicPr>
        <p:blipFill>
          <a:blip r:embed="rId2" cstate="print"/>
          <a:srcRect/>
          <a:stretch>
            <a:fillRect/>
          </a:stretch>
        </p:blipFill>
        <p:spPr bwMode="auto">
          <a:xfrm>
            <a:off x="2057400" y="2590800"/>
            <a:ext cx="5181600" cy="3657600"/>
          </a:xfrm>
          <a:prstGeom prst="rect">
            <a:avLst/>
          </a:prstGeom>
          <a:noFill/>
          <a:ln w="9525">
            <a:noFill/>
            <a:miter lim="800000"/>
            <a:headEnd/>
            <a:tailEnd/>
          </a:ln>
        </p:spPr>
      </p:pic>
      <p:sp>
        <p:nvSpPr>
          <p:cNvPr id="8" name="Footer Placeholder 2"/>
          <p:cNvSpPr>
            <a:spLocks noGrp="1"/>
          </p:cNvSpPr>
          <p:nvPr>
            <p:ph type="ftr" sz="quarter" idx="11"/>
          </p:nvPr>
        </p:nvSpPr>
        <p:spPr>
          <a:xfrm>
            <a:off x="5486400" y="6475413"/>
            <a:ext cx="3124200" cy="184150"/>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9" name="Slide Number Placeholder 3"/>
          <p:cNvSpPr>
            <a:spLocks noGrp="1"/>
          </p:cNvSpPr>
          <p:nvPr>
            <p:ph type="sldNum" sz="quarter" idx="12"/>
          </p:nvPr>
        </p:nvSpPr>
        <p:spPr>
          <a:xfrm>
            <a:off x="4344988" y="6475413"/>
            <a:ext cx="530225" cy="182562"/>
          </a:xfrm>
        </p:spPr>
        <p:txBody>
          <a:bodyPr/>
          <a:lstStyle/>
          <a:p>
            <a:pPr>
              <a:defRPr/>
            </a:pPr>
            <a:r>
              <a:rPr lang="en-US" dirty="0" smtClean="0"/>
              <a:t>Slide </a:t>
            </a:r>
            <a:fld id="{C65D8D74-25E4-4A14-9B13-1C1CBE0663D9}" type="slidenum">
              <a:rPr lang="en-US" smtClean="0"/>
              <a:pPr>
                <a:defRPr/>
              </a:pPr>
              <a:t>20</a:t>
            </a:fld>
            <a:endParaRPr lang="en-US" dirty="0"/>
          </a:p>
        </p:txBody>
      </p:sp>
      <p:sp>
        <p:nvSpPr>
          <p:cNvPr id="10"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2"/>
          <p:cNvGraphicFramePr>
            <a:graphicFrameLocks noChangeAspect="1"/>
          </p:cNvGraphicFramePr>
          <p:nvPr/>
        </p:nvGraphicFramePr>
        <p:xfrm>
          <a:off x="1143000" y="1524000"/>
          <a:ext cx="3657600" cy="3657600"/>
        </p:xfrm>
        <a:graphic>
          <a:graphicData uri="http://schemas.openxmlformats.org/presentationml/2006/ole">
            <p:oleObj spid="_x0000_s107522" name="Visio" r:id="rId3" imgW="5626925" imgH="5626989" progId="">
              <p:embed/>
            </p:oleObj>
          </a:graphicData>
        </a:graphic>
      </p:graphicFrame>
      <p:sp>
        <p:nvSpPr>
          <p:cNvPr id="8" name="Title 1"/>
          <p:cNvSpPr txBox="1">
            <a:spLocks/>
          </p:cNvSpPr>
          <p:nvPr/>
        </p:nvSpPr>
        <p:spPr>
          <a:xfrm>
            <a:off x="685800" y="685800"/>
            <a:ext cx="8001000" cy="533400"/>
          </a:xfrm>
          <a:prstGeom prst="rect">
            <a:avLst/>
          </a:prstGeom>
        </p:spPr>
        <p:txBody>
          <a:bodyPr/>
          <a:lstStyle/>
          <a:p>
            <a:pPr algn="ctr">
              <a:defRPr/>
            </a:pPr>
            <a:r>
              <a:rPr lang="en-US" sz="3600" kern="0" dirty="0">
                <a:solidFill>
                  <a:schemeClr val="tx2"/>
                </a:solidFill>
                <a:latin typeface="+mj-lt"/>
                <a:ea typeface="+mj-ea"/>
                <a:cs typeface="+mj-cs"/>
              </a:rPr>
              <a:t>Link Switching in Multi-tags Scenarios</a:t>
            </a:r>
          </a:p>
        </p:txBody>
      </p:sp>
      <p:sp>
        <p:nvSpPr>
          <p:cNvPr id="6" name="Footer Placeholder 2"/>
          <p:cNvSpPr>
            <a:spLocks noGrp="1"/>
          </p:cNvSpPr>
          <p:nvPr>
            <p:ph type="ftr" sz="quarter" idx="11"/>
          </p:nvPr>
        </p:nvSpPr>
        <p:spPr>
          <a:xfrm>
            <a:off x="5486400" y="6475413"/>
            <a:ext cx="3124200" cy="184150"/>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7" name="Slide Number Placeholder 3"/>
          <p:cNvSpPr>
            <a:spLocks noGrp="1"/>
          </p:cNvSpPr>
          <p:nvPr>
            <p:ph type="sldNum" sz="quarter" idx="12"/>
          </p:nvPr>
        </p:nvSpPr>
        <p:spPr>
          <a:xfrm>
            <a:off x="4344988" y="6475413"/>
            <a:ext cx="530225" cy="182562"/>
          </a:xfrm>
        </p:spPr>
        <p:txBody>
          <a:bodyPr/>
          <a:lstStyle/>
          <a:p>
            <a:pPr>
              <a:defRPr/>
            </a:pPr>
            <a:r>
              <a:rPr lang="en-US" dirty="0" smtClean="0"/>
              <a:t>Slide </a:t>
            </a:r>
            <a:fld id="{C65D8D74-25E4-4A14-9B13-1C1CBE0663D9}" type="slidenum">
              <a:rPr lang="en-US" smtClean="0"/>
              <a:pPr>
                <a:defRPr/>
              </a:pPr>
              <a:t>21</a:t>
            </a:fld>
            <a:endParaRPr lang="en-US" dirty="0"/>
          </a:p>
        </p:txBody>
      </p:sp>
      <p:pic>
        <p:nvPicPr>
          <p:cNvPr id="9" name="Picture 5"/>
          <p:cNvPicPr>
            <a:picLocks noChangeAspect="1" noChangeArrowheads="1"/>
          </p:cNvPicPr>
          <p:nvPr/>
        </p:nvPicPr>
        <p:blipFill>
          <a:blip r:embed="rId4" cstate="print"/>
          <a:srcRect/>
          <a:stretch>
            <a:fillRect/>
          </a:stretch>
        </p:blipFill>
        <p:spPr bwMode="auto">
          <a:xfrm>
            <a:off x="4953000" y="1752600"/>
            <a:ext cx="4051697" cy="3352800"/>
          </a:xfrm>
          <a:prstGeom prst="rect">
            <a:avLst/>
          </a:prstGeom>
          <a:noFill/>
          <a:ln w="9525">
            <a:noFill/>
            <a:miter lim="800000"/>
            <a:headEnd/>
            <a:tailEnd/>
          </a:ln>
        </p:spPr>
      </p:pic>
      <p:sp>
        <p:nvSpPr>
          <p:cNvPr id="10"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2"/>
          <p:cNvGraphicFramePr>
            <a:graphicFrameLocks noChangeAspect="1"/>
          </p:cNvGraphicFramePr>
          <p:nvPr/>
        </p:nvGraphicFramePr>
        <p:xfrm>
          <a:off x="1295400" y="1066800"/>
          <a:ext cx="6858000" cy="5268913"/>
        </p:xfrm>
        <a:graphic>
          <a:graphicData uri="http://schemas.openxmlformats.org/presentationml/2006/ole">
            <p:oleObj spid="_x0000_s108546" name="Visio" r:id="rId3" imgW="5513895" imgH="4229089" progId="">
              <p:embed/>
            </p:oleObj>
          </a:graphicData>
        </a:graphic>
      </p:graphicFrame>
      <p:sp>
        <p:nvSpPr>
          <p:cNvPr id="7" name="Title 1"/>
          <p:cNvSpPr txBox="1">
            <a:spLocks/>
          </p:cNvSpPr>
          <p:nvPr/>
        </p:nvSpPr>
        <p:spPr>
          <a:xfrm>
            <a:off x="685800" y="533400"/>
            <a:ext cx="8001000" cy="533400"/>
          </a:xfrm>
          <a:prstGeom prst="rect">
            <a:avLst/>
          </a:prstGeom>
        </p:spPr>
        <p:txBody>
          <a:bodyPr/>
          <a:lstStyle/>
          <a:p>
            <a:pPr algn="ctr">
              <a:defRPr/>
            </a:pPr>
            <a:r>
              <a:rPr lang="en-US" sz="3200" kern="0" dirty="0">
                <a:solidFill>
                  <a:schemeClr val="tx2"/>
                </a:solidFill>
                <a:latin typeface="+mj-lt"/>
                <a:ea typeface="+mj-ea"/>
                <a:cs typeface="+mj-cs"/>
              </a:rPr>
              <a:t>Proposed Scheme to Reducing Latency </a:t>
            </a:r>
          </a:p>
        </p:txBody>
      </p:sp>
      <p:sp>
        <p:nvSpPr>
          <p:cNvPr id="6" name="Footer Placeholder 2"/>
          <p:cNvSpPr>
            <a:spLocks noGrp="1"/>
          </p:cNvSpPr>
          <p:nvPr>
            <p:ph type="ftr" sz="quarter" idx="11"/>
          </p:nvPr>
        </p:nvSpPr>
        <p:spPr>
          <a:xfrm>
            <a:off x="5486400" y="6475413"/>
            <a:ext cx="3124200" cy="184150"/>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8" name="Slide Number Placeholder 3"/>
          <p:cNvSpPr>
            <a:spLocks noGrp="1"/>
          </p:cNvSpPr>
          <p:nvPr>
            <p:ph type="sldNum" sz="quarter" idx="12"/>
          </p:nvPr>
        </p:nvSpPr>
        <p:spPr>
          <a:xfrm>
            <a:off x="4344988" y="6475413"/>
            <a:ext cx="530225" cy="182562"/>
          </a:xfrm>
        </p:spPr>
        <p:txBody>
          <a:bodyPr/>
          <a:lstStyle/>
          <a:p>
            <a:pPr>
              <a:defRPr/>
            </a:pPr>
            <a:r>
              <a:rPr lang="en-US" dirty="0" smtClean="0"/>
              <a:t>Slide </a:t>
            </a:r>
            <a:fld id="{C65D8D74-25E4-4A14-9B13-1C1CBE0663D9}" type="slidenum">
              <a:rPr lang="en-US" smtClean="0"/>
              <a:pPr>
                <a:defRPr/>
              </a:pPr>
              <a:t>22</a:t>
            </a:fld>
            <a:endParaRPr lang="en-US" dirty="0"/>
          </a:p>
        </p:txBody>
      </p:sp>
      <p:sp>
        <p:nvSpPr>
          <p:cNvPr id="9"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Diversity </a:t>
            </a:r>
            <a:endParaRPr lang="en-US" dirty="0"/>
          </a:p>
        </p:txBody>
      </p:sp>
      <p:sp>
        <p:nvSpPr>
          <p:cNvPr id="3" name="Content Placeholder 2"/>
          <p:cNvSpPr>
            <a:spLocks noGrp="1"/>
          </p:cNvSpPr>
          <p:nvPr>
            <p:ph idx="1"/>
          </p:nvPr>
        </p:nvSpPr>
        <p:spPr>
          <a:xfrm>
            <a:off x="685800" y="1828800"/>
            <a:ext cx="7772400" cy="4114800"/>
          </a:xfrm>
        </p:spPr>
        <p:txBody>
          <a:bodyPr/>
          <a:lstStyle/>
          <a:p>
            <a:pPr marL="344488" lvl="1" indent="-344488" algn="just">
              <a:buFont typeface="Arial" pitchFamily="34" charset="0"/>
              <a:buChar char="•"/>
            </a:pPr>
            <a:r>
              <a:rPr lang="en-US" sz="2000" dirty="0" smtClean="0"/>
              <a:t>The transmitter provides the receiver with several independent replicas of the same signal over independently faded channels, in order to achieve redundancy</a:t>
            </a:r>
          </a:p>
          <a:p>
            <a:pPr marL="344488" lvl="1" indent="-344488" algn="just">
              <a:buFont typeface="Arial" pitchFamily="34" charset="0"/>
              <a:buChar char="•"/>
            </a:pPr>
            <a:r>
              <a:rPr lang="en-US" sz="2000" dirty="0" smtClean="0"/>
              <a:t>Diversity scheme provides two or more uncorrelated inputs at the receiver</a:t>
            </a:r>
          </a:p>
          <a:p>
            <a:pPr algn="just"/>
            <a:r>
              <a:rPr lang="en-US" sz="2000" dirty="0" smtClean="0"/>
              <a:t>If one or more LOS  path undergoes a blockage at a particular point in time, another independent (or at least highly uncorrelated) path may have a strong signal</a:t>
            </a:r>
          </a:p>
          <a:p>
            <a:pPr algn="just"/>
            <a:r>
              <a:rPr lang="en-US" sz="2000" i="1" dirty="0" smtClean="0"/>
              <a:t>M</a:t>
            </a:r>
            <a:r>
              <a:rPr lang="en-US" sz="2000" dirty="0" smtClean="0"/>
              <a:t> different photo-detectors are used at the receiver to obtain independent signals.</a:t>
            </a:r>
          </a:p>
          <a:p>
            <a:pPr marL="344488" indent="-344488" algn="just"/>
            <a:r>
              <a:rPr lang="en-US" sz="2000" dirty="0" smtClean="0"/>
              <a:t>If probability of a blockage in one channel is </a:t>
            </a:r>
            <a:r>
              <a:rPr lang="en-US" sz="2000" i="1" dirty="0" smtClean="0"/>
              <a:t>p</a:t>
            </a:r>
            <a:r>
              <a:rPr lang="en-US" sz="2000" dirty="0" smtClean="0"/>
              <a:t>, then the probability for </a:t>
            </a:r>
            <a:r>
              <a:rPr lang="en-US" sz="2000" i="1" dirty="0" smtClean="0"/>
              <a:t>M</a:t>
            </a:r>
            <a:r>
              <a:rPr lang="en-US" sz="2000" dirty="0" smtClean="0"/>
              <a:t> channels is </a:t>
            </a:r>
            <a:r>
              <a:rPr lang="en-US" sz="2000" i="1" dirty="0" err="1" smtClean="0"/>
              <a:t>p</a:t>
            </a:r>
            <a:r>
              <a:rPr lang="en-US" sz="2000" i="1" baseline="30000" dirty="0" err="1" smtClean="0"/>
              <a:t>M</a:t>
            </a:r>
            <a:endParaRPr lang="en-US" sz="2000" i="1" baseline="30000" dirty="0" smtClean="0"/>
          </a:p>
          <a:p>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23</a:t>
            </a:fld>
            <a:endParaRPr lang="en-US"/>
          </a:p>
        </p:txBody>
      </p:sp>
      <p:sp>
        <p:nvSpPr>
          <p:cNvPr id="7"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
        <p:nvSpPr>
          <p:cNvPr id="8"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Diversity </a:t>
            </a:r>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24</a:t>
            </a:fld>
            <a:endParaRPr lang="en-US"/>
          </a:p>
        </p:txBody>
      </p:sp>
      <p:pic>
        <p:nvPicPr>
          <p:cNvPr id="7" name="Picture 4" descr="xanh"/>
          <p:cNvPicPr>
            <a:picLocks noGrp="1" noChangeAspect="1" noChangeArrowheads="1"/>
          </p:cNvPicPr>
          <p:nvPr>
            <p:ph idx="1"/>
          </p:nvPr>
        </p:nvPicPr>
        <p:blipFill>
          <a:blip r:embed="rId3" cstate="print"/>
          <a:srcRect l="8932" r="18631" b="42128"/>
          <a:stretch>
            <a:fillRect/>
          </a:stretch>
        </p:blipFill>
        <p:spPr bwMode="auto">
          <a:xfrm>
            <a:off x="6705600" y="1999488"/>
            <a:ext cx="304799" cy="1981200"/>
          </a:xfrm>
          <a:prstGeom prst="rect">
            <a:avLst/>
          </a:prstGeom>
          <a:noFill/>
          <a:ln w="9525">
            <a:noFill/>
            <a:miter lim="800000"/>
            <a:headEnd/>
            <a:tailEnd/>
          </a:ln>
        </p:spPr>
      </p:pic>
      <p:pic>
        <p:nvPicPr>
          <p:cNvPr id="8" name="Picture 7" descr="do"/>
          <p:cNvPicPr>
            <a:picLocks noChangeAspect="1" noChangeArrowheads="1"/>
          </p:cNvPicPr>
          <p:nvPr/>
        </p:nvPicPr>
        <p:blipFill>
          <a:blip r:embed="rId4" cstate="print"/>
          <a:srcRect l="22697" t="43361" r="8466"/>
          <a:stretch>
            <a:fillRect/>
          </a:stretch>
        </p:blipFill>
        <p:spPr bwMode="auto">
          <a:xfrm rot="10800000">
            <a:off x="7059167" y="1999488"/>
            <a:ext cx="304800" cy="1905000"/>
          </a:xfrm>
          <a:prstGeom prst="rect">
            <a:avLst/>
          </a:prstGeom>
          <a:noFill/>
          <a:ln w="9525">
            <a:noFill/>
            <a:miter lim="800000"/>
            <a:headEnd/>
            <a:tailEnd/>
          </a:ln>
        </p:spPr>
      </p:pic>
      <p:pic>
        <p:nvPicPr>
          <p:cNvPr id="9" name="Picture 4" descr="xanh"/>
          <p:cNvPicPr>
            <a:picLocks noChangeAspect="1" noChangeArrowheads="1"/>
          </p:cNvPicPr>
          <p:nvPr/>
        </p:nvPicPr>
        <p:blipFill>
          <a:blip r:embed="rId3" cstate="print"/>
          <a:srcRect l="8932" r="18631" b="42128"/>
          <a:stretch>
            <a:fillRect/>
          </a:stretch>
        </p:blipFill>
        <p:spPr bwMode="auto">
          <a:xfrm rot="153140">
            <a:off x="7407929" y="2005292"/>
            <a:ext cx="304799" cy="1981200"/>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a:stretch>
            <a:fillRect/>
          </a:stretch>
        </p:blipFill>
        <p:spPr bwMode="auto">
          <a:xfrm rot="16935217">
            <a:off x="7116521" y="4104449"/>
            <a:ext cx="515767" cy="858481"/>
          </a:xfrm>
          <a:prstGeom prst="rect">
            <a:avLst/>
          </a:prstGeom>
          <a:noFill/>
          <a:ln w="9525">
            <a:noFill/>
            <a:miter lim="800000"/>
            <a:headEnd/>
            <a:tailEnd/>
          </a:ln>
          <a:effectLst/>
        </p:spPr>
      </p:pic>
      <p:sp>
        <p:nvSpPr>
          <p:cNvPr id="12" name="Explosion 1 11"/>
          <p:cNvSpPr/>
          <p:nvPr/>
        </p:nvSpPr>
        <p:spPr bwMode="auto">
          <a:xfrm>
            <a:off x="7050023" y="3447288"/>
            <a:ext cx="381000" cy="228600"/>
          </a:xfrm>
          <a:prstGeom prst="irregularSeal1">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Flowchart: Merge 12"/>
          <p:cNvSpPr/>
          <p:nvPr/>
        </p:nvSpPr>
        <p:spPr bwMode="auto">
          <a:xfrm rot="20954254">
            <a:off x="6914936" y="3768741"/>
            <a:ext cx="228600" cy="533400"/>
          </a:xfrm>
          <a:prstGeom prst="flowChartMerge">
            <a:avLst/>
          </a:prstGeom>
          <a:solidFill>
            <a:srgbClr val="00FF00">
              <a:alpha val="40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4" name="Flowchart: Merge 13"/>
          <p:cNvSpPr/>
          <p:nvPr/>
        </p:nvSpPr>
        <p:spPr bwMode="auto">
          <a:xfrm rot="600923">
            <a:off x="7073328" y="3767902"/>
            <a:ext cx="228600" cy="533400"/>
          </a:xfrm>
          <a:prstGeom prst="flowChartMerge">
            <a:avLst/>
          </a:prstGeom>
          <a:solidFill>
            <a:srgbClr val="FF0000">
              <a:alpha val="25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5" name="Flowchart: Merge 14"/>
          <p:cNvSpPr/>
          <p:nvPr/>
        </p:nvSpPr>
        <p:spPr bwMode="auto">
          <a:xfrm rot="1636428">
            <a:off x="7233803" y="3820536"/>
            <a:ext cx="228600" cy="533400"/>
          </a:xfrm>
          <a:prstGeom prst="flowChartMerge">
            <a:avLst/>
          </a:prstGeom>
          <a:solidFill>
            <a:srgbClr val="0070C0">
              <a:alpha val="31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7" name="Flowchart: Delay 16"/>
          <p:cNvSpPr/>
          <p:nvPr/>
        </p:nvSpPr>
        <p:spPr bwMode="auto">
          <a:xfrm rot="16860166">
            <a:off x="7151054" y="4166431"/>
            <a:ext cx="45719" cy="248747"/>
          </a:xfrm>
          <a:prstGeom prst="flowChartDelay">
            <a:avLst/>
          </a:prstGeom>
          <a:solidFill>
            <a:schemeClr val="tx1">
              <a:alpha val="4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9" name="Flowchart: Merge 18"/>
          <p:cNvSpPr/>
          <p:nvPr/>
        </p:nvSpPr>
        <p:spPr bwMode="auto">
          <a:xfrm rot="10800000">
            <a:off x="7363967" y="2228088"/>
            <a:ext cx="457200" cy="1600200"/>
          </a:xfrm>
          <a:prstGeom prst="flowChartMerg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Isosceles Triangle 19"/>
          <p:cNvSpPr/>
          <p:nvPr/>
        </p:nvSpPr>
        <p:spPr bwMode="auto">
          <a:xfrm>
            <a:off x="7476743" y="2200656"/>
            <a:ext cx="228600" cy="1618488"/>
          </a:xfrm>
          <a:prstGeom prst="triangle">
            <a:avLst/>
          </a:prstGeom>
          <a:gradFill flip="none" rotWithShape="1">
            <a:gsLst>
              <a:gs pos="40000">
                <a:srgbClr val="0070C0"/>
              </a:gs>
              <a:gs pos="93000">
                <a:schemeClr val="accent1">
                  <a:tint val="44500"/>
                  <a:satMod val="160000"/>
                </a:schemeClr>
              </a:gs>
              <a:gs pos="100000">
                <a:schemeClr val="accent1">
                  <a:tint val="23500"/>
                  <a:satMod val="160000"/>
                  <a:alpha val="13000"/>
                </a:schemeClr>
              </a:gs>
            </a:gsLst>
            <a:path path="circle">
              <a:fillToRect r="100000" b="100000"/>
            </a:path>
            <a:tileRect l="-100000" t="-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685800" y="1752600"/>
            <a:ext cx="4953000" cy="3962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344488" marR="0" indent="-34448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solidFill>
                  <a:schemeClr val="tx1"/>
                </a:solidFill>
                <a:effectLst/>
                <a:latin typeface="Times New Roman" pitchFamily="18" charset="0"/>
              </a:rPr>
              <a:t>Link blockage is the key problem in indoor</a:t>
            </a:r>
            <a:r>
              <a:rPr kumimoji="0" lang="en-US" sz="1800" b="0" i="0" u="none" strike="noStrike" cap="none" normalizeH="0" dirty="0" smtClean="0">
                <a:ln>
                  <a:noFill/>
                </a:ln>
                <a:solidFill>
                  <a:schemeClr val="tx1"/>
                </a:solidFill>
                <a:effectLst/>
                <a:latin typeface="Times New Roman" pitchFamily="18" charset="0"/>
              </a:rPr>
              <a:t>  application of LED-ID</a:t>
            </a:r>
          </a:p>
          <a:p>
            <a:pPr marL="344488" marR="0" indent="-344488"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t>This  Link blockage can happen in random manner </a:t>
            </a:r>
          </a:p>
          <a:p>
            <a:pPr marL="344488" marR="0" indent="-344488"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t>Difficult to avoid  random blockage </a:t>
            </a:r>
          </a:p>
          <a:p>
            <a:pPr marL="344488" marR="0" indent="-344488"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t>Receiver with wide FOV is the one solution but</a:t>
            </a:r>
          </a:p>
          <a:p>
            <a:pPr marL="344488" marR="0" indent="-344488" algn="just" defTabSz="914400" rtl="0" eaLnBrk="0" fontAlgn="base" latinLnBrk="0" hangingPunct="0">
              <a:lnSpc>
                <a:spcPct val="100000"/>
              </a:lnSpc>
              <a:spcBef>
                <a:spcPct val="0"/>
              </a:spcBef>
              <a:spcAft>
                <a:spcPct val="0"/>
              </a:spcAft>
              <a:buClrTx/>
              <a:buSzTx/>
              <a:tabLst/>
            </a:pPr>
            <a:r>
              <a:rPr lang="en-US" sz="1800" dirty="0" smtClean="0"/>
              <a:t>      single element receiver with wide FOV combines the following  into a single electrical signal</a:t>
            </a:r>
          </a:p>
          <a:p>
            <a:pPr lvl="1" indent="168275" eaLnBrk="0" hangingPunct="0"/>
            <a:r>
              <a:rPr kumimoji="0" lang="en-US" sz="1800" b="0" i="0" u="none" strike="noStrike" cap="none" normalizeH="0" baseline="0" dirty="0" smtClean="0">
                <a:ln>
                  <a:noFill/>
                </a:ln>
                <a:solidFill>
                  <a:schemeClr val="tx1"/>
                </a:solidFill>
                <a:effectLst/>
                <a:latin typeface="Times New Roman" pitchFamily="18" charset="0"/>
              </a:rPr>
              <a:t>-  Desired</a:t>
            </a:r>
            <a:r>
              <a:rPr kumimoji="0" lang="en-US" sz="1800" b="0" i="0" u="none" strike="noStrike" cap="none" normalizeH="0" dirty="0" smtClean="0">
                <a:ln>
                  <a:noFill/>
                </a:ln>
                <a:solidFill>
                  <a:schemeClr val="tx1"/>
                </a:solidFill>
                <a:effectLst/>
                <a:latin typeface="Times New Roman" pitchFamily="18" charset="0"/>
              </a:rPr>
              <a:t> signal</a:t>
            </a:r>
          </a:p>
          <a:p>
            <a:pPr lvl="1" indent="173038" eaLnBrk="0" hangingPunct="0"/>
            <a:r>
              <a:rPr lang="en-US" sz="1800" baseline="0" dirty="0" smtClean="0"/>
              <a:t>-  Delayed</a:t>
            </a:r>
            <a:r>
              <a:rPr lang="en-US" sz="1800" dirty="0" smtClean="0"/>
              <a:t> multipath components</a:t>
            </a:r>
          </a:p>
          <a:p>
            <a:pPr marL="625475" lvl="1" indent="176213" eaLnBrk="0" hangingPunct="0">
              <a:buFontTx/>
              <a:buChar char="-"/>
            </a:pPr>
            <a:r>
              <a:rPr kumimoji="0" lang="en-US" sz="1800" b="0" i="0" u="none" strike="noStrike" cap="none" normalizeH="0" baseline="0" dirty="0" smtClean="0">
                <a:ln>
                  <a:noFill/>
                </a:ln>
                <a:solidFill>
                  <a:schemeClr val="tx1"/>
                </a:solidFill>
                <a:effectLst/>
                <a:latin typeface="Times New Roman" pitchFamily="18" charset="0"/>
              </a:rPr>
              <a:t>Ambient</a:t>
            </a:r>
            <a:r>
              <a:rPr kumimoji="0" lang="en-US" sz="1800" b="0" i="0" u="none" strike="noStrike" cap="none" normalizeH="0" dirty="0" smtClean="0">
                <a:ln>
                  <a:noFill/>
                </a:ln>
                <a:solidFill>
                  <a:schemeClr val="tx1"/>
                </a:solidFill>
                <a:effectLst/>
                <a:latin typeface="Times New Roman" pitchFamily="18" charset="0"/>
              </a:rPr>
              <a:t> light noise</a:t>
            </a:r>
          </a:p>
          <a:p>
            <a:pPr marL="344488" lvl="1" indent="-344488" eaLnBrk="0" hangingPunct="0">
              <a:buFont typeface="Arial" pitchFamily="34" charset="0"/>
              <a:buChar char="•"/>
            </a:pPr>
            <a:r>
              <a:rPr lang="en-US" sz="1800" dirty="0" smtClean="0"/>
              <a:t>Site diversity is the optimum solution </a:t>
            </a:r>
          </a:p>
          <a:p>
            <a:pPr lvl="1" indent="168275" eaLnBrk="0" hangingPunct="0">
              <a:buFontTx/>
              <a:buChar char="-"/>
            </a:pPr>
            <a:endParaRPr kumimoji="0" lang="en-US" sz="1800" b="0" i="0" u="none" strike="noStrike" cap="none" normalizeH="0" dirty="0" smtClean="0">
              <a:ln>
                <a:noFill/>
              </a:ln>
              <a:solidFill>
                <a:schemeClr val="tx1"/>
              </a:solidFill>
              <a:effectLst/>
              <a:latin typeface="Times New Roman" pitchFamily="18" charset="0"/>
            </a:endParaRPr>
          </a:p>
          <a:p>
            <a:pPr lvl="1" indent="168275" eaLnBrk="0" hangingPunct="0"/>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2" name="Rectangle 21"/>
          <p:cNvSpPr/>
          <p:nvPr/>
        </p:nvSpPr>
        <p:spPr bwMode="auto">
          <a:xfrm>
            <a:off x="5791200" y="1752600"/>
            <a:ext cx="2667000" cy="3962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24" name="Straight Connector 23"/>
          <p:cNvCxnSpPr/>
          <p:nvPr/>
        </p:nvCxnSpPr>
        <p:spPr bwMode="auto">
          <a:xfrm rot="5400000">
            <a:off x="3810000" y="3886200"/>
            <a:ext cx="4114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3" name="Rectangle 22"/>
          <p:cNvSpPr/>
          <p:nvPr/>
        </p:nvSpPr>
        <p:spPr bwMode="auto">
          <a:xfrm>
            <a:off x="6477000" y="1752600"/>
            <a:ext cx="685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Tag1</a:t>
            </a:r>
          </a:p>
        </p:txBody>
      </p:sp>
      <p:sp>
        <p:nvSpPr>
          <p:cNvPr id="25" name="Rectangle 24"/>
          <p:cNvSpPr/>
          <p:nvPr/>
        </p:nvSpPr>
        <p:spPr bwMode="auto">
          <a:xfrm>
            <a:off x="6934200" y="1752600"/>
            <a:ext cx="685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Tag2</a:t>
            </a:r>
          </a:p>
        </p:txBody>
      </p:sp>
      <p:sp>
        <p:nvSpPr>
          <p:cNvPr id="26" name="Rectangle 25"/>
          <p:cNvSpPr/>
          <p:nvPr/>
        </p:nvSpPr>
        <p:spPr bwMode="auto">
          <a:xfrm>
            <a:off x="7391400" y="1752600"/>
            <a:ext cx="685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Tag3</a:t>
            </a:r>
          </a:p>
        </p:txBody>
      </p:sp>
      <p:sp>
        <p:nvSpPr>
          <p:cNvPr id="27" name="Rectangle 26"/>
          <p:cNvSpPr/>
          <p:nvPr/>
        </p:nvSpPr>
        <p:spPr bwMode="auto">
          <a:xfrm>
            <a:off x="7010400" y="4876800"/>
            <a:ext cx="762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t>Reader</a:t>
            </a:r>
            <a:endParaRPr kumimoji="0" lang="en-US" sz="1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Diversity</a:t>
            </a:r>
            <a:endParaRPr lang="en-US" dirty="0"/>
          </a:p>
        </p:txBody>
      </p:sp>
      <p:sp>
        <p:nvSpPr>
          <p:cNvPr id="3" name="Content Placeholder 2"/>
          <p:cNvSpPr>
            <a:spLocks noGrp="1"/>
          </p:cNvSpPr>
          <p:nvPr>
            <p:ph idx="1"/>
          </p:nvPr>
        </p:nvSpPr>
        <p:spPr>
          <a:xfrm>
            <a:off x="685800" y="1905000"/>
            <a:ext cx="7772400" cy="4114800"/>
          </a:xfrm>
        </p:spPr>
        <p:txBody>
          <a:bodyPr/>
          <a:lstStyle/>
          <a:p>
            <a:pPr algn="just"/>
            <a:r>
              <a:rPr lang="en-US" sz="2000" dirty="0" smtClean="0"/>
              <a:t>The principle of diversity is to provide the receiver with several replicas of the same signal.</a:t>
            </a:r>
          </a:p>
          <a:p>
            <a:pPr algn="just"/>
            <a:r>
              <a:rPr lang="en-US" sz="2000" dirty="0" smtClean="0"/>
              <a:t>Diversity techniques improve the time availability of signals without any increase in the transmitted power.</a:t>
            </a:r>
          </a:p>
          <a:p>
            <a:pPr algn="just"/>
            <a:r>
              <a:rPr lang="en-US" sz="2000" dirty="0" smtClean="0"/>
              <a:t>Diversity techniques work best when the different replicas of the signal are transmitted through independently faded channels.</a:t>
            </a:r>
          </a:p>
          <a:p>
            <a:pPr algn="just"/>
            <a:r>
              <a:rPr lang="en-US" sz="2000" dirty="0" smtClean="0"/>
              <a:t>Signal combining is a very important part of a diversity system.</a:t>
            </a:r>
          </a:p>
          <a:p>
            <a:pPr algn="just"/>
            <a:r>
              <a:rPr lang="en-US" sz="2000" dirty="0" smtClean="0"/>
              <a:t>Correlation between the different branches reduces the diversity gain.</a:t>
            </a:r>
          </a:p>
          <a:p>
            <a:pPr algn="just"/>
            <a:r>
              <a:rPr lang="en-US" sz="2000" dirty="0" smtClean="0"/>
              <a:t>More receiver elements give more gain but consume more power at receiver </a:t>
            </a:r>
          </a:p>
          <a:p>
            <a:pPr algn="just"/>
            <a:r>
              <a:rPr lang="en-US" sz="2000" dirty="0" smtClean="0"/>
              <a:t>Therefore we propose location based reconfigurable cell site diversity with minimum branch MRC </a:t>
            </a:r>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Location Based Reconfigurable Cell</a:t>
            </a:r>
            <a:endParaRPr lang="en-US" sz="2800" dirty="0"/>
          </a:p>
        </p:txBody>
      </p:sp>
      <p:sp>
        <p:nvSpPr>
          <p:cNvPr id="5" name="Footer Placeholder 4"/>
          <p:cNvSpPr>
            <a:spLocks noGrp="1"/>
          </p:cNvSpPr>
          <p:nvPr>
            <p:ph type="ftr" sz="quarter" idx="11"/>
          </p:nvPr>
        </p:nvSpPr>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26</a:t>
            </a:fld>
            <a:endParaRPr lang="en-US"/>
          </a:p>
        </p:txBody>
      </p:sp>
      <p:sp>
        <p:nvSpPr>
          <p:cNvPr id="7"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grpSp>
        <p:nvGrpSpPr>
          <p:cNvPr id="9" name="Content Placeholder 8"/>
          <p:cNvGrpSpPr>
            <a:grpSpLocks noGrp="1"/>
          </p:cNvGrpSpPr>
          <p:nvPr>
            <p:ph idx="1"/>
          </p:nvPr>
        </p:nvGrpSpPr>
        <p:grpSpPr>
          <a:xfrm>
            <a:off x="2743200" y="1676400"/>
            <a:ext cx="4267200" cy="3429000"/>
            <a:chOff x="1961804" y="1447800"/>
            <a:chExt cx="5353396" cy="4267200"/>
          </a:xfrm>
        </p:grpSpPr>
        <p:grpSp>
          <p:nvGrpSpPr>
            <p:cNvPr id="10" name="Group 65"/>
            <p:cNvGrpSpPr/>
            <p:nvPr/>
          </p:nvGrpSpPr>
          <p:grpSpPr>
            <a:xfrm>
              <a:off x="2057400" y="1447800"/>
              <a:ext cx="5257800" cy="4267200"/>
              <a:chOff x="2057400" y="1447800"/>
              <a:chExt cx="4343400" cy="4267200"/>
            </a:xfrm>
          </p:grpSpPr>
          <p:grpSp>
            <p:nvGrpSpPr>
              <p:cNvPr id="12" name="Group 62"/>
              <p:cNvGrpSpPr/>
              <p:nvPr/>
            </p:nvGrpSpPr>
            <p:grpSpPr>
              <a:xfrm>
                <a:off x="2057400" y="1447800"/>
                <a:ext cx="4343400" cy="4267200"/>
                <a:chOff x="2057400" y="1447800"/>
                <a:chExt cx="4343400" cy="4267200"/>
              </a:xfrm>
            </p:grpSpPr>
            <p:pic>
              <p:nvPicPr>
                <p:cNvPr id="15" name="Picture 5"/>
                <p:cNvPicPr>
                  <a:picLocks noChangeAspect="1" noChangeArrowheads="1"/>
                </p:cNvPicPr>
                <p:nvPr/>
              </p:nvPicPr>
              <p:blipFill>
                <a:blip r:embed="rId2" cstate="print"/>
                <a:srcRect/>
                <a:stretch>
                  <a:fillRect/>
                </a:stretch>
              </p:blipFill>
              <p:spPr bwMode="auto">
                <a:xfrm rot="17492490">
                  <a:off x="2817054" y="2292861"/>
                  <a:ext cx="228600" cy="314325"/>
                </a:xfrm>
                <a:prstGeom prst="rect">
                  <a:avLst/>
                </a:prstGeom>
                <a:noFill/>
                <a:ln w="9525">
                  <a:noFill/>
                  <a:miter lim="800000"/>
                  <a:headEnd/>
                  <a:tailEnd/>
                </a:ln>
                <a:effectLst/>
              </p:spPr>
            </p:pic>
            <p:grpSp>
              <p:nvGrpSpPr>
                <p:cNvPr id="16" name="Group 42"/>
                <p:cNvGrpSpPr/>
                <p:nvPr/>
              </p:nvGrpSpPr>
              <p:grpSpPr>
                <a:xfrm>
                  <a:off x="2438400" y="1752600"/>
                  <a:ext cx="3505200" cy="3666931"/>
                  <a:chOff x="2438400" y="1752600"/>
                  <a:chExt cx="3505200" cy="3666931"/>
                </a:xfrm>
              </p:grpSpPr>
              <p:sp>
                <p:nvSpPr>
                  <p:cNvPr id="58" name="Oval 4"/>
                  <p:cNvSpPr/>
                  <p:nvPr/>
                </p:nvSpPr>
                <p:spPr bwMode="auto">
                  <a:xfrm>
                    <a:off x="2438400" y="1752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9" name="Oval 58"/>
                  <p:cNvSpPr/>
                  <p:nvPr/>
                </p:nvSpPr>
                <p:spPr bwMode="auto">
                  <a:xfrm>
                    <a:off x="2438400" y="2819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 name="Oval 59"/>
                  <p:cNvSpPr/>
                  <p:nvPr/>
                </p:nvSpPr>
                <p:spPr bwMode="auto">
                  <a:xfrm>
                    <a:off x="2438400" y="4038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latin typeface="Arial" charset="0"/>
                    </a:endParaRPr>
                  </a:p>
                </p:txBody>
              </p:sp>
              <p:sp>
                <p:nvSpPr>
                  <p:cNvPr id="61" name="Oval 60"/>
                  <p:cNvSpPr/>
                  <p:nvPr/>
                </p:nvSpPr>
                <p:spPr bwMode="auto">
                  <a:xfrm>
                    <a:off x="2438400" y="5105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cs typeface="Times New Roman" pitchFamily="18" charset="0"/>
                    </a:endParaRPr>
                  </a:p>
                </p:txBody>
              </p:sp>
              <p:sp>
                <p:nvSpPr>
                  <p:cNvPr id="62" name="Oval 61"/>
                  <p:cNvSpPr/>
                  <p:nvPr/>
                </p:nvSpPr>
                <p:spPr bwMode="auto">
                  <a:xfrm>
                    <a:off x="3429000" y="1752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3" name="Oval 62"/>
                  <p:cNvSpPr/>
                  <p:nvPr/>
                </p:nvSpPr>
                <p:spPr bwMode="auto">
                  <a:xfrm>
                    <a:off x="3429000" y="2819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4" name="Oval 63"/>
                  <p:cNvSpPr/>
                  <p:nvPr/>
                </p:nvSpPr>
                <p:spPr bwMode="auto">
                  <a:xfrm>
                    <a:off x="3429000" y="4038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5" name="Oval 64"/>
                  <p:cNvSpPr/>
                  <p:nvPr/>
                </p:nvSpPr>
                <p:spPr bwMode="auto">
                  <a:xfrm>
                    <a:off x="3429000" y="5114731"/>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6" name="Oval 65"/>
                  <p:cNvSpPr/>
                  <p:nvPr/>
                </p:nvSpPr>
                <p:spPr bwMode="auto">
                  <a:xfrm>
                    <a:off x="4572000" y="1752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7" name="Oval 66"/>
                  <p:cNvSpPr/>
                  <p:nvPr/>
                </p:nvSpPr>
                <p:spPr bwMode="auto">
                  <a:xfrm>
                    <a:off x="4572000" y="2819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8" name="Oval 67"/>
                  <p:cNvSpPr/>
                  <p:nvPr/>
                </p:nvSpPr>
                <p:spPr bwMode="auto">
                  <a:xfrm>
                    <a:off x="4572000" y="4038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9" name="Oval 68"/>
                  <p:cNvSpPr/>
                  <p:nvPr/>
                </p:nvSpPr>
                <p:spPr bwMode="auto">
                  <a:xfrm>
                    <a:off x="4572000" y="51054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0" name="Oval 69"/>
                  <p:cNvSpPr/>
                  <p:nvPr/>
                </p:nvSpPr>
                <p:spPr bwMode="auto">
                  <a:xfrm>
                    <a:off x="5638800" y="1752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1" name="Oval 70"/>
                  <p:cNvSpPr/>
                  <p:nvPr/>
                </p:nvSpPr>
                <p:spPr bwMode="auto">
                  <a:xfrm>
                    <a:off x="5638800" y="2819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2" name="Oval 71"/>
                  <p:cNvSpPr/>
                  <p:nvPr/>
                </p:nvSpPr>
                <p:spPr bwMode="auto">
                  <a:xfrm>
                    <a:off x="5638800" y="4038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3" name="Oval 72"/>
                  <p:cNvSpPr/>
                  <p:nvPr/>
                </p:nvSpPr>
                <p:spPr bwMode="auto">
                  <a:xfrm>
                    <a:off x="5638800" y="51054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7" name="Rectangle 16"/>
                <p:cNvSpPr/>
                <p:nvPr/>
              </p:nvSpPr>
              <p:spPr bwMode="auto">
                <a:xfrm>
                  <a:off x="2057400" y="1447800"/>
                  <a:ext cx="4343400" cy="42672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8" name="Picture 5"/>
                <p:cNvPicPr>
                  <a:picLocks noChangeAspect="1" noChangeArrowheads="1"/>
                </p:cNvPicPr>
                <p:nvPr/>
              </p:nvPicPr>
              <p:blipFill>
                <a:blip r:embed="rId2" cstate="print"/>
                <a:srcRect/>
                <a:stretch>
                  <a:fillRect/>
                </a:stretch>
              </p:blipFill>
              <p:spPr bwMode="auto">
                <a:xfrm rot="17492490">
                  <a:off x="4798254" y="3512061"/>
                  <a:ext cx="228600" cy="314325"/>
                </a:xfrm>
                <a:prstGeom prst="rect">
                  <a:avLst/>
                </a:prstGeom>
                <a:noFill/>
                <a:ln w="9525">
                  <a:noFill/>
                  <a:miter lim="800000"/>
                  <a:headEnd/>
                  <a:tailEnd/>
                </a:ln>
                <a:effectLst/>
              </p:spPr>
            </p:pic>
            <p:pic>
              <p:nvPicPr>
                <p:cNvPr id="19" name="Picture 5"/>
                <p:cNvPicPr>
                  <a:picLocks noChangeAspect="1" noChangeArrowheads="1"/>
                </p:cNvPicPr>
                <p:nvPr/>
              </p:nvPicPr>
              <p:blipFill>
                <a:blip r:embed="rId2" cstate="print"/>
                <a:srcRect/>
                <a:stretch>
                  <a:fillRect/>
                </a:stretch>
              </p:blipFill>
              <p:spPr bwMode="auto">
                <a:xfrm rot="17492490">
                  <a:off x="3350453" y="2292861"/>
                  <a:ext cx="228600" cy="314325"/>
                </a:xfrm>
                <a:prstGeom prst="rect">
                  <a:avLst/>
                </a:prstGeom>
                <a:noFill/>
                <a:ln w="9525">
                  <a:noFill/>
                  <a:miter lim="800000"/>
                  <a:headEnd/>
                  <a:tailEnd/>
                </a:ln>
                <a:effectLst/>
              </p:spPr>
            </p:pic>
            <p:pic>
              <p:nvPicPr>
                <p:cNvPr id="20" name="Picture 5"/>
                <p:cNvPicPr>
                  <a:picLocks noChangeAspect="1" noChangeArrowheads="1"/>
                </p:cNvPicPr>
                <p:nvPr/>
              </p:nvPicPr>
              <p:blipFill>
                <a:blip r:embed="rId2" cstate="print"/>
                <a:srcRect/>
                <a:stretch>
                  <a:fillRect/>
                </a:stretch>
              </p:blipFill>
              <p:spPr bwMode="auto">
                <a:xfrm rot="17492490">
                  <a:off x="4057162" y="2030139"/>
                  <a:ext cx="251759" cy="346166"/>
                </a:xfrm>
                <a:prstGeom prst="rect">
                  <a:avLst/>
                </a:prstGeom>
                <a:noFill/>
                <a:ln w="9525">
                  <a:noFill/>
                  <a:miter lim="800000"/>
                  <a:headEnd/>
                  <a:tailEnd/>
                </a:ln>
                <a:effectLst/>
              </p:spPr>
            </p:pic>
            <p:pic>
              <p:nvPicPr>
                <p:cNvPr id="21" name="Picture 5"/>
                <p:cNvPicPr>
                  <a:picLocks noChangeAspect="1" noChangeArrowheads="1"/>
                </p:cNvPicPr>
                <p:nvPr/>
              </p:nvPicPr>
              <p:blipFill>
                <a:blip r:embed="rId2" cstate="print"/>
                <a:srcRect/>
                <a:stretch>
                  <a:fillRect/>
                </a:stretch>
              </p:blipFill>
              <p:spPr bwMode="auto">
                <a:xfrm rot="17492490">
                  <a:off x="2664654" y="4784214"/>
                  <a:ext cx="228600" cy="314325"/>
                </a:xfrm>
                <a:prstGeom prst="rect">
                  <a:avLst/>
                </a:prstGeom>
                <a:noFill/>
                <a:ln w="9525">
                  <a:noFill/>
                  <a:miter lim="800000"/>
                  <a:headEnd/>
                  <a:tailEnd/>
                </a:ln>
                <a:effectLst/>
              </p:spPr>
            </p:pic>
            <p:sp>
              <p:nvSpPr>
                <p:cNvPr id="22" name="Oval 21"/>
                <p:cNvSpPr/>
                <p:nvPr/>
              </p:nvSpPr>
              <p:spPr bwMode="auto">
                <a:xfrm>
                  <a:off x="2133600" y="1477344"/>
                  <a:ext cx="1905000" cy="2027855"/>
                </a:xfrm>
                <a:prstGeom prst="ellipse">
                  <a:avLst/>
                </a:prstGeom>
                <a:noFill/>
                <a:ln w="190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2133600" y="3761793"/>
                  <a:ext cx="1905000" cy="1905000"/>
                </a:xfrm>
                <a:prstGeom prst="ellipse">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2133600" y="2590800"/>
                  <a:ext cx="1905000" cy="2027855"/>
                </a:xfrm>
                <a:prstGeom prst="ellipse">
                  <a:avLst/>
                </a:prstGeom>
                <a:no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3142862" y="2581469"/>
                  <a:ext cx="2057400" cy="2027855"/>
                </a:xfrm>
                <a:prstGeom prst="ellipse">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4209662" y="2572138"/>
                  <a:ext cx="2057400" cy="2027855"/>
                </a:xfrm>
                <a:prstGeom prst="ellipse">
                  <a:avLst/>
                </a:prstGeom>
                <a:no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4209662" y="3810000"/>
                  <a:ext cx="2057400" cy="1905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4268752" y="1485124"/>
                  <a:ext cx="2057400" cy="1905000"/>
                </a:xfrm>
                <a:prstGeom prst="ellipse">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3135083" y="1514669"/>
                  <a:ext cx="2057400" cy="1905000"/>
                </a:xfrm>
                <a:prstGeom prst="ellipse">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3128875" y="3803773"/>
                  <a:ext cx="2057400" cy="1905000"/>
                </a:xfrm>
                <a:prstGeom prst="ellipse">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31" name="Group 42"/>
                <p:cNvGrpSpPr/>
                <p:nvPr/>
              </p:nvGrpSpPr>
              <p:grpSpPr>
                <a:xfrm>
                  <a:off x="2438400" y="1752600"/>
                  <a:ext cx="3505200" cy="2590800"/>
                  <a:chOff x="2438400" y="1752600"/>
                  <a:chExt cx="3505200" cy="2590800"/>
                </a:xfrm>
              </p:grpSpPr>
              <p:sp>
                <p:nvSpPr>
                  <p:cNvPr id="48" name="Oval 47"/>
                  <p:cNvSpPr/>
                  <p:nvPr/>
                </p:nvSpPr>
                <p:spPr bwMode="auto">
                  <a:xfrm>
                    <a:off x="2438400" y="4038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cs typeface="Times New Roman" pitchFamily="18" charset="0"/>
                    </a:endParaRPr>
                  </a:p>
                </p:txBody>
              </p:sp>
              <p:sp>
                <p:nvSpPr>
                  <p:cNvPr id="49" name="Oval 48"/>
                  <p:cNvSpPr/>
                  <p:nvPr/>
                </p:nvSpPr>
                <p:spPr bwMode="auto">
                  <a:xfrm>
                    <a:off x="3429000" y="1752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0" name="Oval 49"/>
                  <p:cNvSpPr/>
                  <p:nvPr/>
                </p:nvSpPr>
                <p:spPr bwMode="auto">
                  <a:xfrm>
                    <a:off x="3429000" y="2819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Oval 50"/>
                  <p:cNvSpPr/>
                  <p:nvPr/>
                </p:nvSpPr>
                <p:spPr bwMode="auto">
                  <a:xfrm>
                    <a:off x="3429000" y="4038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Oval 51"/>
                  <p:cNvSpPr/>
                  <p:nvPr/>
                </p:nvSpPr>
                <p:spPr bwMode="auto">
                  <a:xfrm>
                    <a:off x="4572000" y="1752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Oval 52"/>
                  <p:cNvSpPr/>
                  <p:nvPr/>
                </p:nvSpPr>
                <p:spPr bwMode="auto">
                  <a:xfrm>
                    <a:off x="4572000" y="28194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Oval 53"/>
                  <p:cNvSpPr/>
                  <p:nvPr/>
                </p:nvSpPr>
                <p:spPr bwMode="auto">
                  <a:xfrm>
                    <a:off x="4572000" y="4038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5" name="Oval 54"/>
                  <p:cNvSpPr/>
                  <p:nvPr/>
                </p:nvSpPr>
                <p:spPr bwMode="auto">
                  <a:xfrm>
                    <a:off x="5638800" y="1752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6" name="Oval 55"/>
                  <p:cNvSpPr/>
                  <p:nvPr/>
                </p:nvSpPr>
                <p:spPr bwMode="auto">
                  <a:xfrm>
                    <a:off x="5638800" y="28194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7" name="Oval 56"/>
                  <p:cNvSpPr/>
                  <p:nvPr/>
                </p:nvSpPr>
                <p:spPr bwMode="auto">
                  <a:xfrm>
                    <a:off x="5638800" y="4038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2" name="Rectangle 31"/>
                <p:cNvSpPr/>
                <p:nvPr/>
              </p:nvSpPr>
              <p:spPr bwMode="auto">
                <a:xfrm>
                  <a:off x="2438400" y="2800738"/>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5</a:t>
                  </a:r>
                </a:p>
              </p:txBody>
            </p:sp>
            <p:sp>
              <p:nvSpPr>
                <p:cNvPr id="33" name="Rectangle 32"/>
                <p:cNvSpPr/>
                <p:nvPr/>
              </p:nvSpPr>
              <p:spPr bwMode="auto">
                <a:xfrm>
                  <a:off x="5638800" y="1724607"/>
                  <a:ext cx="3048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400" dirty="0" smtClean="0">
                      <a:cs typeface="Times New Roman" pitchFamily="18" charset="0"/>
                    </a:rPr>
                    <a:t>4</a:t>
                  </a:r>
                </a:p>
              </p:txBody>
            </p:sp>
            <p:sp>
              <p:nvSpPr>
                <p:cNvPr id="34" name="Rectangle 33"/>
                <p:cNvSpPr/>
                <p:nvPr/>
              </p:nvSpPr>
              <p:spPr bwMode="auto">
                <a:xfrm>
                  <a:off x="4572000" y="2819400"/>
                  <a:ext cx="3048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7</a:t>
                  </a:r>
                </a:p>
              </p:txBody>
            </p:sp>
            <p:sp>
              <p:nvSpPr>
                <p:cNvPr id="35" name="Rectangle 34"/>
                <p:cNvSpPr/>
                <p:nvPr/>
              </p:nvSpPr>
              <p:spPr bwMode="auto">
                <a:xfrm>
                  <a:off x="5638800" y="2819400"/>
                  <a:ext cx="3048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8</a:t>
                  </a:r>
                </a:p>
              </p:txBody>
            </p:sp>
            <p:sp>
              <p:nvSpPr>
                <p:cNvPr id="36" name="Rectangle 35"/>
                <p:cNvSpPr/>
                <p:nvPr/>
              </p:nvSpPr>
              <p:spPr bwMode="auto">
                <a:xfrm>
                  <a:off x="3429000" y="2800738"/>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6</a:t>
                  </a:r>
                </a:p>
              </p:txBody>
            </p:sp>
            <p:sp>
              <p:nvSpPr>
                <p:cNvPr id="37" name="Rectangle 36"/>
                <p:cNvSpPr/>
                <p:nvPr/>
              </p:nvSpPr>
              <p:spPr bwMode="auto">
                <a:xfrm>
                  <a:off x="2425946" y="1738613"/>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cs typeface="Times New Roman" pitchFamily="18" charset="0"/>
                    </a:rPr>
                    <a:t>1</a:t>
                  </a:r>
                </a:p>
              </p:txBody>
            </p:sp>
            <p:sp>
              <p:nvSpPr>
                <p:cNvPr id="38" name="Rectangle 37"/>
                <p:cNvSpPr/>
                <p:nvPr/>
              </p:nvSpPr>
              <p:spPr bwMode="auto">
                <a:xfrm>
                  <a:off x="3429000" y="1713724"/>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400" dirty="0" smtClean="0">
                      <a:cs typeface="Times New Roman" pitchFamily="18" charset="0"/>
                    </a:rPr>
                    <a:t>2</a:t>
                  </a:r>
                </a:p>
              </p:txBody>
            </p:sp>
            <p:sp>
              <p:nvSpPr>
                <p:cNvPr id="39" name="Rectangle 38"/>
                <p:cNvSpPr/>
                <p:nvPr/>
              </p:nvSpPr>
              <p:spPr bwMode="auto">
                <a:xfrm>
                  <a:off x="4572000" y="1723055"/>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en-US" sz="1400" dirty="0" smtClean="0">
                      <a:cs typeface="Times New Roman" pitchFamily="18" charset="0"/>
                    </a:rPr>
                    <a:t>3</a:t>
                  </a:r>
                </a:p>
              </p:txBody>
            </p:sp>
            <p:sp>
              <p:nvSpPr>
                <p:cNvPr id="40" name="Rectangle 39"/>
                <p:cNvSpPr/>
                <p:nvPr/>
              </p:nvSpPr>
              <p:spPr bwMode="auto">
                <a:xfrm>
                  <a:off x="2438400" y="4009055"/>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9</a:t>
                  </a:r>
                </a:p>
              </p:txBody>
            </p:sp>
            <p:sp>
              <p:nvSpPr>
                <p:cNvPr id="41" name="Rectangle 40"/>
                <p:cNvSpPr/>
                <p:nvPr/>
              </p:nvSpPr>
              <p:spPr bwMode="auto">
                <a:xfrm>
                  <a:off x="3352800" y="4019938"/>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10</a:t>
                  </a:r>
                </a:p>
              </p:txBody>
            </p:sp>
            <p:sp>
              <p:nvSpPr>
                <p:cNvPr id="42" name="Rectangle 41"/>
                <p:cNvSpPr/>
                <p:nvPr/>
              </p:nvSpPr>
              <p:spPr bwMode="auto">
                <a:xfrm>
                  <a:off x="4505131" y="4029269"/>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11</a:t>
                  </a:r>
                </a:p>
              </p:txBody>
            </p:sp>
            <p:sp>
              <p:nvSpPr>
                <p:cNvPr id="43" name="Rectangle 42"/>
                <p:cNvSpPr/>
                <p:nvPr/>
              </p:nvSpPr>
              <p:spPr bwMode="auto">
                <a:xfrm>
                  <a:off x="5553269" y="4019938"/>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12</a:t>
                  </a:r>
                </a:p>
              </p:txBody>
            </p:sp>
            <p:sp>
              <p:nvSpPr>
                <p:cNvPr id="44" name="Rectangle 43"/>
                <p:cNvSpPr/>
                <p:nvPr/>
              </p:nvSpPr>
              <p:spPr bwMode="auto">
                <a:xfrm>
                  <a:off x="5562600" y="5078959"/>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16</a:t>
                  </a:r>
                </a:p>
              </p:txBody>
            </p:sp>
            <p:sp>
              <p:nvSpPr>
                <p:cNvPr id="45" name="Rectangle 44"/>
                <p:cNvSpPr/>
                <p:nvPr/>
              </p:nvSpPr>
              <p:spPr bwMode="auto">
                <a:xfrm>
                  <a:off x="4495800" y="5077407"/>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15</a:t>
                  </a:r>
                </a:p>
              </p:txBody>
            </p:sp>
            <p:sp>
              <p:nvSpPr>
                <p:cNvPr id="46" name="Rectangle 45"/>
                <p:cNvSpPr/>
                <p:nvPr/>
              </p:nvSpPr>
              <p:spPr bwMode="auto">
                <a:xfrm>
                  <a:off x="3352800" y="5078959"/>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14</a:t>
                  </a:r>
                </a:p>
              </p:txBody>
            </p:sp>
            <p:sp>
              <p:nvSpPr>
                <p:cNvPr id="47" name="Rectangle 46"/>
                <p:cNvSpPr/>
                <p:nvPr/>
              </p:nvSpPr>
              <p:spPr bwMode="auto">
                <a:xfrm>
                  <a:off x="2352869" y="5064972"/>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13</a:t>
                  </a:r>
                </a:p>
              </p:txBody>
            </p:sp>
          </p:grpSp>
          <p:sp>
            <p:nvSpPr>
              <p:cNvPr id="13" name="Rectangle 12"/>
              <p:cNvSpPr/>
              <p:nvPr/>
            </p:nvSpPr>
            <p:spPr bwMode="auto">
              <a:xfrm>
                <a:off x="2667000" y="1600200"/>
                <a:ext cx="606552" cy="3048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Tag</a:t>
                </a:r>
              </a:p>
            </p:txBody>
          </p:sp>
          <p:sp>
            <p:nvSpPr>
              <p:cNvPr id="14" name="Rectangle 13"/>
              <p:cNvSpPr/>
              <p:nvPr/>
            </p:nvSpPr>
            <p:spPr bwMode="auto">
              <a:xfrm>
                <a:off x="3352800" y="2057400"/>
                <a:ext cx="8382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Reader</a:t>
                </a:r>
              </a:p>
            </p:txBody>
          </p:sp>
          <p:sp>
            <p:nvSpPr>
              <p:cNvPr id="74" name="Rectangle 73"/>
              <p:cNvSpPr/>
              <p:nvPr/>
            </p:nvSpPr>
            <p:spPr bwMode="auto">
              <a:xfrm>
                <a:off x="3881628" y="1732280"/>
                <a:ext cx="838200" cy="3048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Reader</a:t>
                </a:r>
              </a:p>
            </p:txBody>
          </p:sp>
        </p:grpSp>
        <p:sp>
          <p:nvSpPr>
            <p:cNvPr id="11" name="Rectangle 10"/>
            <p:cNvSpPr/>
            <p:nvPr/>
          </p:nvSpPr>
          <p:spPr bwMode="auto">
            <a:xfrm>
              <a:off x="1961804" y="1524000"/>
              <a:ext cx="685801"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Cell</a:t>
              </a:r>
            </a:p>
          </p:txBody>
        </p:sp>
      </p:grpSp>
      <p:sp>
        <p:nvSpPr>
          <p:cNvPr id="137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721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Title 1"/>
          <p:cNvSpPr txBox="1">
            <a:spLocks/>
          </p:cNvSpPr>
          <p:nvPr/>
        </p:nvSpPr>
        <p:spPr bwMode="auto">
          <a:xfrm>
            <a:off x="762000" y="53340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457200" marR="0" lvl="0" indent="-457200"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smtClean="0">
                <a:ln>
                  <a:noFill/>
                </a:ln>
                <a:solidFill>
                  <a:schemeClr val="tx2"/>
                </a:solidFill>
                <a:effectLst/>
                <a:uLnTx/>
                <a:uFillTx/>
                <a:latin typeface="+mj-lt"/>
                <a:ea typeface="+mj-ea"/>
                <a:cs typeface="+mj-cs"/>
              </a:rPr>
              <a:t>Cell</a:t>
            </a:r>
            <a:r>
              <a:rPr kumimoji="0" lang="en-US" sz="2000" b="0" i="0" u="none" strike="noStrike" kern="0" cap="none" spc="0" normalizeH="0" noProof="0" dirty="0" smtClean="0">
                <a:ln>
                  <a:noFill/>
                </a:ln>
                <a:solidFill>
                  <a:schemeClr val="tx2"/>
                </a:solidFill>
                <a:effectLst/>
                <a:uLnTx/>
                <a:uFillTx/>
                <a:latin typeface="+mj-lt"/>
                <a:ea typeface="+mj-ea"/>
                <a:cs typeface="+mj-cs"/>
              </a:rPr>
              <a:t> for each reader depends on its l</a:t>
            </a:r>
            <a:r>
              <a:rPr kumimoji="0" lang="en-US" sz="2000" b="0" i="0" u="none" strike="noStrike" kern="0" cap="none" spc="0" normalizeH="0" baseline="0" noProof="0" dirty="0" smtClean="0">
                <a:ln>
                  <a:noFill/>
                </a:ln>
                <a:solidFill>
                  <a:schemeClr val="tx2"/>
                </a:solidFill>
                <a:effectLst/>
                <a:uLnTx/>
                <a:uFillTx/>
                <a:latin typeface="+mj-lt"/>
                <a:ea typeface="+mj-ea"/>
                <a:cs typeface="+mj-cs"/>
              </a:rPr>
              <a:t>ocation</a:t>
            </a:r>
          </a:p>
          <a:p>
            <a:pPr lvl="1" indent="-457200">
              <a:buFont typeface="Arial" pitchFamily="34" charset="0"/>
              <a:buChar char="•"/>
            </a:pPr>
            <a:r>
              <a:rPr lang="en-US" sz="2000" dirty="0" smtClean="0"/>
              <a:t>Reduce the power consumption</a:t>
            </a:r>
          </a:p>
          <a:p>
            <a:pPr lvl="1" indent="-457200">
              <a:buFont typeface="Arial" pitchFamily="34" charset="0"/>
              <a:buChar char="•"/>
            </a:pPr>
            <a:r>
              <a:rPr lang="en-US" sz="2000" kern="0" dirty="0" smtClean="0">
                <a:solidFill>
                  <a:schemeClr val="tx2"/>
                </a:solidFill>
                <a:latin typeface="+mj-lt"/>
                <a:ea typeface="+mj-ea"/>
                <a:cs typeface="+mj-cs"/>
              </a:rPr>
              <a:t>Increase the capacity of the system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66800"/>
          </a:xfrm>
        </p:spPr>
        <p:txBody>
          <a:bodyPr/>
          <a:lstStyle/>
          <a:p>
            <a:r>
              <a:rPr lang="en-US" sz="3200" dirty="0" smtClean="0"/>
              <a:t>Location  Based Minimum Branch MRC</a:t>
            </a:r>
            <a:br>
              <a:rPr lang="en-US" sz="3200" dirty="0" smtClean="0"/>
            </a:br>
            <a:r>
              <a:rPr lang="en-US" sz="3200" dirty="0" smtClean="0"/>
              <a:t> Site Diversity</a:t>
            </a:r>
            <a:endParaRPr lang="en-US" sz="3200"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27</a:t>
            </a:fld>
            <a:endParaRPr lang="en-US"/>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Content Placeholder 12"/>
          <p:cNvSpPr>
            <a:spLocks noGrp="1"/>
          </p:cNvSpPr>
          <p:nvPr>
            <p:ph idx="1"/>
          </p:nvPr>
        </p:nvSpPr>
        <p:spPr>
          <a:xfrm>
            <a:off x="685800" y="1600200"/>
            <a:ext cx="7772400" cy="4495800"/>
          </a:xfrm>
        </p:spPr>
        <p:txBody>
          <a:bodyPr/>
          <a:lstStyle/>
          <a:p>
            <a:endParaRPr lang="en-US" dirty="0"/>
          </a:p>
        </p:txBody>
      </p:sp>
      <p:sp>
        <p:nvSpPr>
          <p:cNvPr id="129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27" name="Object 3"/>
          <p:cNvGraphicFramePr>
            <a:graphicFrameLocks/>
          </p:cNvGraphicFramePr>
          <p:nvPr/>
        </p:nvGraphicFramePr>
        <p:xfrm>
          <a:off x="3124200" y="1676400"/>
          <a:ext cx="4038600" cy="4038600"/>
        </p:xfrm>
        <a:graphic>
          <a:graphicData uri="http://schemas.openxmlformats.org/presentationml/2006/ole">
            <p:oleObj spid="_x0000_s129027" name="Visio" r:id="rId4" imgW="2371426" imgH="2606542" progId="">
              <p:embed/>
            </p:oleObj>
          </a:graphicData>
        </a:graphic>
      </p:graphicFrame>
      <p:sp>
        <p:nvSpPr>
          <p:cNvPr id="129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31" name="Rectangle 7"/>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34" name="Rectangle 10"/>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37" name="Rectangle 1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40" name="Rectangle 16"/>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sz="2800" dirty="0" smtClean="0"/>
              <a:t>Location Based  Reconfigurable Cell Site Diversity using minimum branch MRC</a:t>
            </a:r>
            <a:endParaRPr lang="en-US" sz="2800" dirty="0"/>
          </a:p>
        </p:txBody>
      </p:sp>
      <p:sp>
        <p:nvSpPr>
          <p:cNvPr id="3" name="Content Placeholder 2"/>
          <p:cNvSpPr>
            <a:spLocks noGrp="1"/>
          </p:cNvSpPr>
          <p:nvPr>
            <p:ph idx="1"/>
          </p:nvPr>
        </p:nvSpPr>
        <p:spPr/>
        <p:txBody>
          <a:bodyPr/>
          <a:lstStyle/>
          <a:p>
            <a:pPr algn="just">
              <a:buFont typeface="Wingdings" pitchFamily="2" charset="2"/>
              <a:buChar char="v"/>
            </a:pPr>
            <a:r>
              <a:rPr lang="en-US" sz="2400" dirty="0" smtClean="0"/>
              <a:t>Advantages</a:t>
            </a:r>
          </a:p>
          <a:p>
            <a:pPr marL="342900" lvl="1" indent="-342900" algn="just">
              <a:buFont typeface="Arial" pitchFamily="34" charset="0"/>
              <a:buChar char="•"/>
            </a:pPr>
            <a:r>
              <a:rPr lang="en-US" sz="2000" dirty="0" smtClean="0">
                <a:ea typeface="+mn-ea"/>
                <a:cs typeface="+mn-cs"/>
              </a:rPr>
              <a:t>Increase the capacity of the system</a:t>
            </a:r>
          </a:p>
          <a:p>
            <a:pPr marL="342900" lvl="1" indent="-342900" algn="just">
              <a:buFont typeface="Arial" pitchFamily="34" charset="0"/>
              <a:buChar char="•"/>
            </a:pPr>
            <a:r>
              <a:rPr lang="en-US" sz="2000" dirty="0" smtClean="0">
                <a:ea typeface="+mn-ea"/>
                <a:cs typeface="+mn-cs"/>
              </a:rPr>
              <a:t>Reduce the outage probability</a:t>
            </a:r>
          </a:p>
          <a:p>
            <a:pPr marL="342900" lvl="1" indent="-342900" algn="just">
              <a:buFont typeface="Arial" pitchFamily="34" charset="0"/>
              <a:buChar char="•"/>
            </a:pPr>
            <a:r>
              <a:rPr lang="en-US" sz="2000" dirty="0" smtClean="0">
                <a:ea typeface="+mn-ea"/>
                <a:cs typeface="+mn-cs"/>
              </a:rPr>
              <a:t>Improve  the link performance  and Coverage</a:t>
            </a:r>
          </a:p>
          <a:p>
            <a:pPr marL="342900" lvl="1" indent="-342900" algn="just">
              <a:buFont typeface="Arial" pitchFamily="34" charset="0"/>
              <a:buChar char="•"/>
            </a:pPr>
            <a:r>
              <a:rPr lang="en-US" sz="2000" dirty="0" smtClean="0">
                <a:ea typeface="+mn-ea"/>
                <a:cs typeface="+mn-cs"/>
              </a:rPr>
              <a:t>Reduce the power consumption</a:t>
            </a:r>
          </a:p>
          <a:p>
            <a:pPr marL="342900" lvl="1" indent="-342900" algn="just">
              <a:buFont typeface="Arial" pitchFamily="34" charset="0"/>
              <a:buChar char="•"/>
            </a:pPr>
            <a:r>
              <a:rPr lang="en-US" sz="2000" dirty="0" smtClean="0"/>
              <a:t>No efficiency loss</a:t>
            </a:r>
          </a:p>
          <a:p>
            <a:pPr marL="342900" lvl="1" indent="-342900" algn="just">
              <a:buFont typeface="Arial" pitchFamily="34" charset="0"/>
              <a:buChar char="•"/>
            </a:pPr>
            <a:r>
              <a:rPr lang="en-US" sz="2000" dirty="0" smtClean="0">
                <a:ea typeface="+mn-ea"/>
                <a:cs typeface="+mn-cs"/>
              </a:rPr>
              <a:t>Improve the link quality</a:t>
            </a:r>
          </a:p>
          <a:p>
            <a:pPr algn="just"/>
            <a:endParaRPr lang="en-US" sz="2000" dirty="0" smtClean="0"/>
          </a:p>
          <a:p>
            <a:pPr algn="just"/>
            <a:endParaRPr lang="en-US" sz="2000" dirty="0" smtClean="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4" name="Slide Number Placeholder 3"/>
          <p:cNvSpPr>
            <a:spLocks noGrp="1"/>
          </p:cNvSpPr>
          <p:nvPr>
            <p:ph type="sldNum" sz="quarter" idx="12"/>
          </p:nvPr>
        </p:nvSpPr>
        <p:spPr/>
        <p:txBody>
          <a:bodyPr/>
          <a:lstStyle/>
          <a:p>
            <a:pPr>
              <a:defRPr/>
            </a:pPr>
            <a:r>
              <a:rPr lang="en-US" dirty="0" smtClean="0"/>
              <a:t>Slide </a:t>
            </a:r>
            <a:fld id="{C65D8D74-25E4-4A14-9B13-1C1CBE0663D9}" type="slidenum">
              <a:rPr lang="en-US" smtClean="0"/>
              <a:pPr>
                <a:defRPr/>
              </a:pPr>
              <a:t>29</a:t>
            </a:fld>
            <a:endParaRPr lang="en-US" dirty="0"/>
          </a:p>
        </p:txBody>
      </p:sp>
      <p:sp>
        <p:nvSpPr>
          <p:cNvPr id="5" name="Rectangle 4"/>
          <p:cNvSpPr/>
          <p:nvPr/>
        </p:nvSpPr>
        <p:spPr>
          <a:xfrm>
            <a:off x="3048000" y="566736"/>
            <a:ext cx="2743200" cy="646331"/>
          </a:xfrm>
          <a:prstGeom prst="rect">
            <a:avLst/>
          </a:prstGeom>
        </p:spPr>
        <p:txBody>
          <a:bodyPr wrap="square">
            <a:spAutoFit/>
          </a:bodyPr>
          <a:lstStyle/>
          <a:p>
            <a:pPr algn="ctr"/>
            <a:r>
              <a:rPr lang="en-US" sz="3600" dirty="0" smtClean="0"/>
              <a:t>Conclusion</a:t>
            </a:r>
          </a:p>
        </p:txBody>
      </p:sp>
      <p:sp>
        <p:nvSpPr>
          <p:cNvPr id="6" name="Rectangle 5"/>
          <p:cNvSpPr/>
          <p:nvPr/>
        </p:nvSpPr>
        <p:spPr>
          <a:xfrm>
            <a:off x="685800" y="1295400"/>
            <a:ext cx="7924800" cy="3046988"/>
          </a:xfrm>
          <a:prstGeom prst="rect">
            <a:avLst/>
          </a:prstGeom>
        </p:spPr>
        <p:txBody>
          <a:bodyPr wrap="square">
            <a:spAutoFit/>
          </a:bodyPr>
          <a:lstStyle/>
          <a:p>
            <a:pPr indent="233363">
              <a:buFont typeface="Arial" pitchFamily="34" charset="0"/>
              <a:buChar char="•"/>
            </a:pPr>
            <a:r>
              <a:rPr lang="en-US" sz="2400" dirty="0" smtClean="0"/>
              <a:t>Hidden node problem in VLC system</a:t>
            </a:r>
          </a:p>
          <a:p>
            <a:pPr indent="233363">
              <a:buFont typeface="Arial" pitchFamily="34" charset="0"/>
              <a:buChar char="•"/>
            </a:pPr>
            <a:r>
              <a:rPr lang="en-US" sz="2400" dirty="0" smtClean="0"/>
              <a:t>LED-ID MAC</a:t>
            </a:r>
          </a:p>
          <a:p>
            <a:pPr indent="233363">
              <a:buFont typeface="Arial" pitchFamily="34" charset="0"/>
              <a:buChar char="•"/>
            </a:pPr>
            <a:r>
              <a:rPr lang="en-US" sz="2400" dirty="0" smtClean="0"/>
              <a:t>Cooperative MAC</a:t>
            </a:r>
          </a:p>
          <a:p>
            <a:pPr indent="233363">
              <a:buFont typeface="Arial" pitchFamily="34" charset="0"/>
              <a:buChar char="•"/>
            </a:pPr>
            <a:r>
              <a:rPr lang="en-US" sz="2400" dirty="0" smtClean="0"/>
              <a:t>Fast link switching </a:t>
            </a:r>
          </a:p>
          <a:p>
            <a:pPr indent="233363">
              <a:buFont typeface="Arial" pitchFamily="34" charset="0"/>
              <a:buChar char="•"/>
            </a:pPr>
            <a:r>
              <a:rPr lang="en-US" sz="2400" dirty="0" smtClean="0"/>
              <a:t>Location based reconfigurable cell site diversity using     </a:t>
            </a:r>
          </a:p>
          <a:p>
            <a:pPr indent="233363"/>
            <a:r>
              <a:rPr lang="en-US" sz="2400" dirty="0" smtClean="0"/>
              <a:t>minimum branch MRC technique  </a:t>
            </a:r>
          </a:p>
          <a:p>
            <a:endParaRPr lang="en-US" sz="2400" dirty="0" smtClean="0"/>
          </a:p>
          <a:p>
            <a:endParaRPr lang="en-US" sz="2400" dirty="0" smtClean="0"/>
          </a:p>
        </p:txBody>
      </p:sp>
      <p:sp>
        <p:nvSpPr>
          <p:cNvPr id="7"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2"/>
          <p:cNvSpPr>
            <a:spLocks noGrp="1" noChangeArrowheads="1"/>
          </p:cNvSpPr>
          <p:nvPr>
            <p:ph type="title"/>
          </p:nvPr>
        </p:nvSpPr>
        <p:spPr/>
        <p:txBody>
          <a:bodyPr/>
          <a:lstStyle/>
          <a:p>
            <a:pPr eaLnBrk="1" hangingPunct="1"/>
            <a:r>
              <a:rPr lang="en-US" sz="3600" dirty="0" smtClean="0"/>
              <a:t>What is the Hidden Terminal Problem?</a:t>
            </a:r>
          </a:p>
        </p:txBody>
      </p:sp>
      <p:sp>
        <p:nvSpPr>
          <p:cNvPr id="1028" name="Rectangle 3"/>
          <p:cNvSpPr>
            <a:spLocks noGrp="1" noChangeArrowheads="1"/>
          </p:cNvSpPr>
          <p:nvPr>
            <p:ph type="body" sz="half" idx="1"/>
          </p:nvPr>
        </p:nvSpPr>
        <p:spPr>
          <a:xfrm>
            <a:off x="457200" y="1600200"/>
            <a:ext cx="8077200" cy="609600"/>
          </a:xfrm>
        </p:spPr>
        <p:txBody>
          <a:bodyPr/>
          <a:lstStyle/>
          <a:p>
            <a:pPr eaLnBrk="1" hangingPunct="1"/>
            <a:r>
              <a:rPr lang="en-US" sz="2400" dirty="0" smtClean="0"/>
              <a:t>Hidden terminal problem.</a:t>
            </a:r>
          </a:p>
        </p:txBody>
      </p:sp>
      <p:graphicFrame>
        <p:nvGraphicFramePr>
          <p:cNvPr id="1026" name="Object 8"/>
          <p:cNvGraphicFramePr>
            <a:graphicFrameLocks noChangeAspect="1"/>
          </p:cNvGraphicFramePr>
          <p:nvPr>
            <p:ph sz="quarter" idx="2"/>
          </p:nvPr>
        </p:nvGraphicFramePr>
        <p:xfrm>
          <a:off x="3048000" y="2193400"/>
          <a:ext cx="2819400" cy="1700213"/>
        </p:xfrm>
        <a:graphic>
          <a:graphicData uri="http://schemas.openxmlformats.org/presentationml/2006/ole">
            <p:oleObj spid="_x0000_s86018" name="Visio" r:id="rId3" imgW="4603682" imgH="2774918" progId="">
              <p:embed/>
            </p:oleObj>
          </a:graphicData>
        </a:graphic>
      </p:graphicFrame>
      <p:sp>
        <p:nvSpPr>
          <p:cNvPr id="24" name="Rectangle 3"/>
          <p:cNvSpPr txBox="1">
            <a:spLocks noChangeArrowheads="1"/>
          </p:cNvSpPr>
          <p:nvPr/>
        </p:nvSpPr>
        <p:spPr bwMode="auto">
          <a:xfrm>
            <a:off x="533400" y="4114800"/>
            <a:ext cx="8153400" cy="2057400"/>
          </a:xfrm>
          <a:prstGeom prst="rect">
            <a:avLst/>
          </a:prstGeom>
          <a:noFill/>
          <a:ln w="9525">
            <a:noFill/>
            <a:miter lim="800000"/>
            <a:headEnd/>
            <a:tailEnd/>
          </a:ln>
        </p:spPr>
        <p:txBody>
          <a:bodyPr/>
          <a:lstStyle/>
          <a:p>
            <a:pPr marL="342900" indent="-342900" algn="just">
              <a:spcBef>
                <a:spcPct val="20000"/>
              </a:spcBef>
              <a:buFontTx/>
              <a:buChar char="•"/>
              <a:defRPr/>
            </a:pPr>
            <a:r>
              <a:rPr lang="en-US" sz="2400" kern="0" dirty="0">
                <a:latin typeface="+mj-lt"/>
              </a:rPr>
              <a:t>Hidden </a:t>
            </a:r>
            <a:r>
              <a:rPr lang="en-US" sz="2400" kern="0" dirty="0" smtClean="0">
                <a:latin typeface="+mj-lt"/>
              </a:rPr>
              <a:t>terminal problem </a:t>
            </a:r>
            <a:r>
              <a:rPr lang="en-US" sz="2400" kern="0" dirty="0">
                <a:latin typeface="+mj-lt"/>
              </a:rPr>
              <a:t>in IEEE 802.15.4 </a:t>
            </a:r>
            <a:r>
              <a:rPr lang="en-US" sz="2400" kern="0" dirty="0" smtClean="0">
                <a:latin typeface="+mj-lt"/>
              </a:rPr>
              <a:t>occurs, but not frequently affect the performance.</a:t>
            </a:r>
            <a:endParaRPr lang="en-US" sz="2400" kern="0" dirty="0">
              <a:latin typeface="+mj-lt"/>
            </a:endParaRPr>
          </a:p>
          <a:p>
            <a:pPr marL="742950" lvl="1" indent="-285750">
              <a:spcBef>
                <a:spcPct val="20000"/>
              </a:spcBef>
              <a:buFontTx/>
              <a:buChar char="–"/>
              <a:defRPr/>
            </a:pPr>
            <a:r>
              <a:rPr lang="en-US" sz="2000" dirty="0">
                <a:latin typeface="+mj-lt"/>
              </a:rPr>
              <a:t>Low-rate wireless personal area </a:t>
            </a:r>
            <a:r>
              <a:rPr lang="en-US" sz="2000" dirty="0" smtClean="0">
                <a:latin typeface="+mj-lt"/>
              </a:rPr>
              <a:t>networks</a:t>
            </a:r>
          </a:p>
          <a:p>
            <a:pPr marL="742950" lvl="1" indent="-285750">
              <a:spcBef>
                <a:spcPct val="20000"/>
              </a:spcBef>
              <a:buFontTx/>
              <a:buChar char="–"/>
              <a:defRPr/>
            </a:pPr>
            <a:r>
              <a:rPr lang="en-US" sz="2000" dirty="0" smtClean="0">
                <a:latin typeface="+mj-lt"/>
              </a:rPr>
              <a:t>CSMA-CA</a:t>
            </a:r>
          </a:p>
          <a:p>
            <a:pPr marL="742950" lvl="1" indent="-285750">
              <a:spcBef>
                <a:spcPct val="20000"/>
              </a:spcBef>
              <a:buFontTx/>
              <a:buChar char="–"/>
              <a:defRPr/>
            </a:pPr>
            <a:r>
              <a:rPr lang="en-US" sz="2000" dirty="0" smtClean="0">
                <a:latin typeface="+mj-lt"/>
              </a:rPr>
              <a:t>IEEE 802.15.4e CTS/RTS for star network topology </a:t>
            </a:r>
          </a:p>
        </p:txBody>
      </p:sp>
      <p:sp>
        <p:nvSpPr>
          <p:cNvPr id="6"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
        <p:nvSpPr>
          <p:cNvPr id="7" name="Footer Placeholder 4"/>
          <p:cNvSpPr>
            <a:spLocks noGrp="1"/>
          </p:cNvSpPr>
          <p:nvPr>
            <p:ph type="ftr" sz="quarter" idx="11"/>
          </p:nvPr>
        </p:nvSpPr>
        <p:spPr>
          <a:xfrm>
            <a:off x="5486400" y="6475413"/>
            <a:ext cx="3124200" cy="184150"/>
          </a:xfrm>
        </p:spPr>
        <p:txBody>
          <a:bodyPr/>
          <a:lstStyle/>
          <a:p>
            <a:r>
              <a:rPr lang="en-US" dirty="0" err="1"/>
              <a:t>Yeong</a:t>
            </a:r>
            <a:r>
              <a:rPr lang="en-US" dirty="0"/>
              <a:t> Min Jang, </a:t>
            </a:r>
            <a:r>
              <a:rPr lang="en-US" dirty="0" err="1"/>
              <a:t>Kookmin</a:t>
            </a:r>
            <a:r>
              <a:rPr lang="en-US" dirty="0"/>
              <a:t> University</a:t>
            </a:r>
          </a:p>
        </p:txBody>
      </p:sp>
      <p:sp>
        <p:nvSpPr>
          <p:cNvPr id="8"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
          <p:cNvSpPr>
            <a:spLocks noGrp="1" noChangeArrowheads="1"/>
          </p:cNvSpPr>
          <p:nvPr>
            <p:ph type="title"/>
          </p:nvPr>
        </p:nvSpPr>
        <p:spPr/>
        <p:txBody>
          <a:bodyPr/>
          <a:lstStyle/>
          <a:p>
            <a:pPr eaLnBrk="1" hangingPunct="1"/>
            <a:r>
              <a:rPr lang="en-US" sz="3200" dirty="0" smtClean="0"/>
              <a:t>Hidden Terminal Problem in VLC</a:t>
            </a:r>
          </a:p>
        </p:txBody>
      </p:sp>
      <p:sp>
        <p:nvSpPr>
          <p:cNvPr id="2052" name="Rectangle 35"/>
          <p:cNvSpPr>
            <a:spLocks noChangeArrowheads="1"/>
          </p:cNvSpPr>
          <p:nvPr/>
        </p:nvSpPr>
        <p:spPr bwMode="auto">
          <a:xfrm>
            <a:off x="457200" y="1295400"/>
            <a:ext cx="8077200" cy="2895600"/>
          </a:xfrm>
          <a:prstGeom prst="rect">
            <a:avLst/>
          </a:prstGeom>
          <a:noFill/>
          <a:ln w="9525">
            <a:noFill/>
            <a:miter lim="800000"/>
            <a:headEnd/>
            <a:tailEnd/>
          </a:ln>
        </p:spPr>
        <p:txBody>
          <a:bodyPr/>
          <a:lstStyle/>
          <a:p>
            <a:pPr marL="342900" indent="-342900">
              <a:spcBef>
                <a:spcPct val="20000"/>
              </a:spcBef>
              <a:buFontTx/>
              <a:buChar char="•"/>
            </a:pPr>
            <a:r>
              <a:rPr lang="en-US" sz="2400" dirty="0" smtClean="0"/>
              <a:t>VLC Characteristics</a:t>
            </a:r>
            <a:endParaRPr lang="en-US" sz="2400" dirty="0"/>
          </a:p>
          <a:p>
            <a:pPr marL="742950" lvl="1" indent="-285750">
              <a:spcBef>
                <a:spcPct val="20000"/>
              </a:spcBef>
              <a:buFontTx/>
              <a:buChar char="–"/>
            </a:pPr>
            <a:r>
              <a:rPr lang="en-US" sz="2000" dirty="0"/>
              <a:t>Limited of Field Of View (FOV)</a:t>
            </a:r>
          </a:p>
          <a:p>
            <a:pPr marL="742950" lvl="1" indent="-285750">
              <a:spcBef>
                <a:spcPct val="20000"/>
              </a:spcBef>
              <a:buFontTx/>
              <a:buChar char="–"/>
            </a:pPr>
            <a:r>
              <a:rPr lang="en-US" sz="2000" dirty="0"/>
              <a:t>Inefficient of CSMA-CA </a:t>
            </a:r>
            <a:endParaRPr lang="en-US" sz="2000" dirty="0" smtClean="0"/>
          </a:p>
          <a:p>
            <a:pPr marL="285750" indent="-285750">
              <a:spcBef>
                <a:spcPct val="20000"/>
              </a:spcBef>
              <a:buFont typeface="Arial" pitchFamily="34" charset="0"/>
              <a:buChar char="•"/>
            </a:pPr>
            <a:r>
              <a:rPr lang="en-US" sz="2400" dirty="0" smtClean="0"/>
              <a:t>Proposed MAC protocol</a:t>
            </a:r>
          </a:p>
          <a:p>
            <a:pPr marL="742950" lvl="1" indent="-285750">
              <a:spcBef>
                <a:spcPct val="20000"/>
              </a:spcBef>
              <a:buFontTx/>
              <a:buChar char="–"/>
            </a:pPr>
            <a:r>
              <a:rPr lang="en-US" sz="2000" dirty="0" smtClean="0"/>
              <a:t>RTS/CTS (802.15.4e)</a:t>
            </a:r>
          </a:p>
          <a:p>
            <a:pPr marL="742950" lvl="1" indent="-285750">
              <a:spcBef>
                <a:spcPct val="20000"/>
              </a:spcBef>
              <a:buFontTx/>
              <a:buChar char="–"/>
            </a:pPr>
            <a:r>
              <a:rPr lang="en-US" sz="2000" dirty="0" smtClean="0"/>
              <a:t>NAV (802.11)</a:t>
            </a:r>
            <a:endParaRPr lang="en-US" sz="2000" dirty="0"/>
          </a:p>
        </p:txBody>
      </p:sp>
      <p:graphicFrame>
        <p:nvGraphicFramePr>
          <p:cNvPr id="2050" name="Object 14"/>
          <p:cNvGraphicFramePr>
            <a:graphicFrameLocks noChangeAspect="1"/>
          </p:cNvGraphicFramePr>
          <p:nvPr/>
        </p:nvGraphicFramePr>
        <p:xfrm>
          <a:off x="762000" y="3868711"/>
          <a:ext cx="1905000" cy="1998689"/>
        </p:xfrm>
        <a:graphic>
          <a:graphicData uri="http://schemas.openxmlformats.org/presentationml/2006/ole">
            <p:oleObj spid="_x0000_s87042" name="Visio" r:id="rId3" imgW="3692185" imgH="3875144" progId="">
              <p:embed/>
            </p:oleObj>
          </a:graphicData>
        </a:graphic>
      </p:graphicFrame>
      <p:pic>
        <p:nvPicPr>
          <p:cNvPr id="2060" name="Picture 6"/>
          <p:cNvPicPr>
            <a:picLocks noChangeAspect="1" noChangeArrowheads="1"/>
          </p:cNvPicPr>
          <p:nvPr/>
        </p:nvPicPr>
        <p:blipFill>
          <a:blip r:embed="rId4" cstate="print"/>
          <a:srcRect/>
          <a:stretch>
            <a:fillRect/>
          </a:stretch>
        </p:blipFill>
        <p:spPr bwMode="auto">
          <a:xfrm>
            <a:off x="6791826" y="3829050"/>
            <a:ext cx="1193132" cy="1030288"/>
          </a:xfrm>
          <a:prstGeom prst="rect">
            <a:avLst/>
          </a:prstGeom>
          <a:noFill/>
          <a:ln w="9525">
            <a:noFill/>
            <a:miter lim="800000"/>
            <a:headEnd/>
            <a:tailEnd/>
          </a:ln>
        </p:spPr>
      </p:pic>
      <p:sp>
        <p:nvSpPr>
          <p:cNvPr id="2061" name="Rectangle 9"/>
          <p:cNvSpPr>
            <a:spLocks noChangeArrowheads="1"/>
          </p:cNvSpPr>
          <p:nvPr/>
        </p:nvSpPr>
        <p:spPr bwMode="auto">
          <a:xfrm>
            <a:off x="7261058" y="3581400"/>
            <a:ext cx="208547" cy="190500"/>
          </a:xfrm>
          <a:prstGeom prst="rect">
            <a:avLst/>
          </a:prstGeom>
          <a:noFill/>
          <a:ln w="9525">
            <a:noFill/>
            <a:miter lim="800000"/>
            <a:headEnd/>
            <a:tailEnd/>
          </a:ln>
        </p:spPr>
        <p:txBody>
          <a:bodyPr wrap="none" anchor="ctr"/>
          <a:lstStyle/>
          <a:p>
            <a:pPr algn="ctr"/>
            <a:r>
              <a:rPr lang="en-US"/>
              <a:t>A</a:t>
            </a:r>
          </a:p>
        </p:txBody>
      </p:sp>
      <p:grpSp>
        <p:nvGrpSpPr>
          <p:cNvPr id="5" name="Group 39"/>
          <p:cNvGrpSpPr>
            <a:grpSpLocks/>
          </p:cNvGrpSpPr>
          <p:nvPr/>
        </p:nvGrpSpPr>
        <p:grpSpPr bwMode="auto">
          <a:xfrm>
            <a:off x="6998368" y="4191000"/>
            <a:ext cx="675774" cy="255588"/>
            <a:chOff x="3936" y="1392"/>
            <a:chExt cx="624" cy="320"/>
          </a:xfrm>
        </p:grpSpPr>
        <p:sp>
          <p:nvSpPr>
            <p:cNvPr id="2067" name="Arc 37"/>
            <p:cNvSpPr>
              <a:spLocks/>
            </p:cNvSpPr>
            <p:nvPr/>
          </p:nvSpPr>
          <p:spPr bwMode="auto">
            <a:xfrm rot="515183" flipV="1">
              <a:off x="4080" y="1392"/>
              <a:ext cx="384"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3300"/>
              </a:solidFill>
              <a:round/>
              <a:headEnd/>
              <a:tailEnd/>
            </a:ln>
          </p:spPr>
          <p:txBody>
            <a:bodyPr wrap="none" anchor="ctr"/>
            <a:lstStyle/>
            <a:p>
              <a:endParaRPr lang="en-US"/>
            </a:p>
          </p:txBody>
        </p:sp>
        <p:sp>
          <p:nvSpPr>
            <p:cNvPr id="2068" name="Rectangle 38"/>
            <p:cNvSpPr>
              <a:spLocks noChangeArrowheads="1"/>
            </p:cNvSpPr>
            <p:nvPr/>
          </p:nvSpPr>
          <p:spPr bwMode="auto">
            <a:xfrm>
              <a:off x="3936" y="1520"/>
              <a:ext cx="624" cy="192"/>
            </a:xfrm>
            <a:prstGeom prst="rect">
              <a:avLst/>
            </a:prstGeom>
            <a:noFill/>
            <a:ln w="9525">
              <a:noFill/>
              <a:miter lim="800000"/>
              <a:headEnd/>
              <a:tailEnd/>
            </a:ln>
          </p:spPr>
          <p:txBody>
            <a:bodyPr wrap="none" anchor="ctr"/>
            <a:lstStyle/>
            <a:p>
              <a:pPr algn="ctr"/>
              <a:r>
                <a:rPr lang="en-US" sz="1200" b="1">
                  <a:solidFill>
                    <a:srgbClr val="FF3300"/>
                  </a:solidFill>
                </a:rPr>
                <a:t>FOV</a:t>
              </a:r>
            </a:p>
          </p:txBody>
        </p:sp>
      </p:grpSp>
      <p:pic>
        <p:nvPicPr>
          <p:cNvPr id="2063" name="Picture 7"/>
          <p:cNvPicPr>
            <a:picLocks noChangeAspect="1" noChangeArrowheads="1"/>
          </p:cNvPicPr>
          <p:nvPr/>
        </p:nvPicPr>
        <p:blipFill>
          <a:blip r:embed="rId5" cstate="print"/>
          <a:srcRect/>
          <a:stretch>
            <a:fillRect/>
          </a:stretch>
        </p:blipFill>
        <p:spPr bwMode="auto">
          <a:xfrm rot="10800000">
            <a:off x="7427495" y="4827588"/>
            <a:ext cx="954505" cy="903288"/>
          </a:xfrm>
          <a:prstGeom prst="rect">
            <a:avLst/>
          </a:prstGeom>
          <a:noFill/>
          <a:ln w="9525">
            <a:noFill/>
            <a:miter lim="800000"/>
            <a:headEnd/>
            <a:tailEnd/>
          </a:ln>
        </p:spPr>
      </p:pic>
      <p:sp>
        <p:nvSpPr>
          <p:cNvPr id="2064" name="Rectangle 11"/>
          <p:cNvSpPr>
            <a:spLocks noChangeArrowheads="1"/>
          </p:cNvSpPr>
          <p:nvPr/>
        </p:nvSpPr>
        <p:spPr bwMode="auto">
          <a:xfrm>
            <a:off x="7828547" y="5776913"/>
            <a:ext cx="200526" cy="166688"/>
          </a:xfrm>
          <a:prstGeom prst="rect">
            <a:avLst/>
          </a:prstGeom>
          <a:noFill/>
          <a:ln w="9525">
            <a:noFill/>
            <a:miter lim="800000"/>
            <a:headEnd/>
            <a:tailEnd/>
          </a:ln>
        </p:spPr>
        <p:txBody>
          <a:bodyPr wrap="none" anchor="ctr"/>
          <a:lstStyle/>
          <a:p>
            <a:pPr algn="ctr"/>
            <a:r>
              <a:rPr lang="en-US"/>
              <a:t>C</a:t>
            </a:r>
          </a:p>
        </p:txBody>
      </p:sp>
      <p:pic>
        <p:nvPicPr>
          <p:cNvPr id="2065" name="Picture 7"/>
          <p:cNvPicPr>
            <a:picLocks noChangeAspect="1" noChangeArrowheads="1"/>
          </p:cNvPicPr>
          <p:nvPr/>
        </p:nvPicPr>
        <p:blipFill>
          <a:blip r:embed="rId5" cstate="print"/>
          <a:srcRect/>
          <a:stretch>
            <a:fillRect/>
          </a:stretch>
        </p:blipFill>
        <p:spPr bwMode="auto">
          <a:xfrm rot="10800000">
            <a:off x="6553200" y="4762500"/>
            <a:ext cx="954505" cy="903288"/>
          </a:xfrm>
          <a:prstGeom prst="rect">
            <a:avLst/>
          </a:prstGeom>
          <a:noFill/>
          <a:ln w="9525">
            <a:noFill/>
            <a:miter lim="800000"/>
            <a:headEnd/>
            <a:tailEnd/>
          </a:ln>
        </p:spPr>
      </p:pic>
      <p:sp>
        <p:nvSpPr>
          <p:cNvPr id="2066" name="Rectangle 11"/>
          <p:cNvSpPr>
            <a:spLocks noChangeArrowheads="1"/>
          </p:cNvSpPr>
          <p:nvPr/>
        </p:nvSpPr>
        <p:spPr bwMode="auto">
          <a:xfrm>
            <a:off x="6954253" y="5700713"/>
            <a:ext cx="200526" cy="166688"/>
          </a:xfrm>
          <a:prstGeom prst="rect">
            <a:avLst/>
          </a:prstGeom>
          <a:noFill/>
          <a:ln w="9525">
            <a:noFill/>
            <a:miter lim="800000"/>
            <a:headEnd/>
            <a:tailEnd/>
          </a:ln>
        </p:spPr>
        <p:txBody>
          <a:bodyPr wrap="none" anchor="ctr"/>
          <a:lstStyle/>
          <a:p>
            <a:pPr algn="ctr"/>
            <a:r>
              <a:rPr lang="en-US"/>
              <a:t>B</a:t>
            </a:r>
          </a:p>
        </p:txBody>
      </p:sp>
      <p:sp>
        <p:nvSpPr>
          <p:cNvPr id="2059" name="Rectangle 37"/>
          <p:cNvSpPr>
            <a:spLocks noChangeArrowheads="1"/>
          </p:cNvSpPr>
          <p:nvPr/>
        </p:nvSpPr>
        <p:spPr bwMode="auto">
          <a:xfrm>
            <a:off x="914400" y="5943600"/>
            <a:ext cx="1371600" cy="533400"/>
          </a:xfrm>
          <a:prstGeom prst="rect">
            <a:avLst/>
          </a:prstGeom>
          <a:noFill/>
          <a:ln w="9525">
            <a:noFill/>
            <a:miter lim="800000"/>
            <a:headEnd/>
            <a:tailEnd/>
          </a:ln>
        </p:spPr>
        <p:txBody>
          <a:bodyPr wrap="none" anchor="ctr"/>
          <a:lstStyle/>
          <a:p>
            <a:pPr algn="ctr"/>
            <a:r>
              <a:rPr lang="en-US" sz="1600" dirty="0" smtClean="0">
                <a:solidFill>
                  <a:srgbClr val="C00000"/>
                </a:solidFill>
              </a:rPr>
              <a:t>RF</a:t>
            </a:r>
            <a:endParaRPr lang="en-US" sz="1600" dirty="0">
              <a:solidFill>
                <a:srgbClr val="C00000"/>
              </a:solidFill>
            </a:endParaRPr>
          </a:p>
        </p:txBody>
      </p:sp>
      <p:sp>
        <p:nvSpPr>
          <p:cNvPr id="2055" name="Line 41"/>
          <p:cNvSpPr>
            <a:spLocks noChangeShapeType="1"/>
          </p:cNvSpPr>
          <p:nvPr/>
        </p:nvSpPr>
        <p:spPr bwMode="auto">
          <a:xfrm>
            <a:off x="4648200" y="3886200"/>
            <a:ext cx="0" cy="2362200"/>
          </a:xfrm>
          <a:prstGeom prst="line">
            <a:avLst/>
          </a:prstGeom>
          <a:noFill/>
          <a:ln w="9525">
            <a:solidFill>
              <a:schemeClr val="tx1"/>
            </a:solidFill>
            <a:round/>
            <a:headEnd/>
            <a:tailEnd/>
          </a:ln>
        </p:spPr>
        <p:txBody>
          <a:bodyPr/>
          <a:lstStyle/>
          <a:p>
            <a:endParaRPr lang="en-US"/>
          </a:p>
        </p:txBody>
      </p:sp>
      <p:sp>
        <p:nvSpPr>
          <p:cNvPr id="2056" name="Rectangle 43"/>
          <p:cNvSpPr>
            <a:spLocks noChangeArrowheads="1"/>
          </p:cNvSpPr>
          <p:nvPr/>
        </p:nvSpPr>
        <p:spPr bwMode="auto">
          <a:xfrm>
            <a:off x="2667000" y="3962400"/>
            <a:ext cx="1905000" cy="609600"/>
          </a:xfrm>
          <a:prstGeom prst="rect">
            <a:avLst/>
          </a:prstGeom>
          <a:noFill/>
          <a:ln w="9525">
            <a:noFill/>
            <a:miter lim="800000"/>
            <a:headEnd/>
            <a:tailEnd/>
          </a:ln>
        </p:spPr>
        <p:txBody>
          <a:bodyPr/>
          <a:lstStyle/>
          <a:p>
            <a:pPr marL="342900" indent="-342900">
              <a:spcBef>
                <a:spcPct val="20000"/>
              </a:spcBef>
            </a:pPr>
            <a:r>
              <a:rPr lang="en-US" sz="1800" dirty="0"/>
              <a:t>A, B, C can sense together</a:t>
            </a:r>
          </a:p>
        </p:txBody>
      </p:sp>
      <p:sp>
        <p:nvSpPr>
          <p:cNvPr id="2057" name="Rectangle 44"/>
          <p:cNvSpPr>
            <a:spLocks noChangeArrowheads="1"/>
          </p:cNvSpPr>
          <p:nvPr/>
        </p:nvSpPr>
        <p:spPr bwMode="auto">
          <a:xfrm>
            <a:off x="4724400" y="3962400"/>
            <a:ext cx="1981200" cy="609600"/>
          </a:xfrm>
          <a:prstGeom prst="rect">
            <a:avLst/>
          </a:prstGeom>
          <a:noFill/>
          <a:ln w="9525">
            <a:noFill/>
            <a:miter lim="800000"/>
            <a:headEnd/>
            <a:tailEnd/>
          </a:ln>
        </p:spPr>
        <p:txBody>
          <a:bodyPr/>
          <a:lstStyle/>
          <a:p>
            <a:pPr marL="342900" indent="-342900" algn="ctr">
              <a:spcBef>
                <a:spcPct val="20000"/>
              </a:spcBef>
            </a:pPr>
            <a:r>
              <a:rPr lang="en-US" sz="1800" dirty="0"/>
              <a:t>C can’t sense B’s signal</a:t>
            </a:r>
          </a:p>
        </p:txBody>
      </p:sp>
      <p:sp>
        <p:nvSpPr>
          <p:cNvPr id="22"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
        <p:nvSpPr>
          <p:cNvPr id="23" name="Rectangle 37"/>
          <p:cNvSpPr>
            <a:spLocks noChangeArrowheads="1"/>
          </p:cNvSpPr>
          <p:nvPr/>
        </p:nvSpPr>
        <p:spPr bwMode="auto">
          <a:xfrm>
            <a:off x="6781800" y="5943600"/>
            <a:ext cx="1371600" cy="533400"/>
          </a:xfrm>
          <a:prstGeom prst="rect">
            <a:avLst/>
          </a:prstGeom>
          <a:noFill/>
          <a:ln w="9525">
            <a:noFill/>
            <a:miter lim="800000"/>
            <a:headEnd/>
            <a:tailEnd/>
          </a:ln>
        </p:spPr>
        <p:txBody>
          <a:bodyPr wrap="none" anchor="ctr"/>
          <a:lstStyle/>
          <a:p>
            <a:pPr algn="ctr"/>
            <a:r>
              <a:rPr lang="en-US" sz="1600" dirty="0" smtClean="0">
                <a:solidFill>
                  <a:srgbClr val="C00000"/>
                </a:solidFill>
              </a:rPr>
              <a:t>VLC</a:t>
            </a:r>
            <a:endParaRPr lang="en-US" sz="1600" dirty="0">
              <a:solidFill>
                <a:srgbClr val="C00000"/>
              </a:solidFill>
            </a:endParaRPr>
          </a:p>
        </p:txBody>
      </p:sp>
      <p:sp>
        <p:nvSpPr>
          <p:cNvPr id="20"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85800" y="609600"/>
            <a:ext cx="7772400" cy="457200"/>
          </a:xfrm>
        </p:spPr>
        <p:txBody>
          <a:bodyPr/>
          <a:lstStyle/>
          <a:p>
            <a:pPr eaLnBrk="1" hangingPunct="1"/>
            <a:r>
              <a:rPr lang="en-US" dirty="0" smtClean="0"/>
              <a:t>Discussion</a:t>
            </a:r>
          </a:p>
        </p:txBody>
      </p:sp>
      <p:sp>
        <p:nvSpPr>
          <p:cNvPr id="5123" name="Rectangle 3"/>
          <p:cNvSpPr>
            <a:spLocks noGrp="1" noChangeArrowheads="1"/>
          </p:cNvSpPr>
          <p:nvPr>
            <p:ph type="body" idx="4294967295"/>
          </p:nvPr>
        </p:nvSpPr>
        <p:spPr>
          <a:xfrm>
            <a:off x="304800" y="1600200"/>
            <a:ext cx="8610600" cy="4525963"/>
          </a:xfrm>
        </p:spPr>
        <p:txBody>
          <a:bodyPr/>
          <a:lstStyle/>
          <a:p>
            <a:pPr eaLnBrk="1" hangingPunct="1"/>
            <a:r>
              <a:rPr lang="en-US" sz="2400" dirty="0" smtClean="0"/>
              <a:t>Current draft VLC specification bases on IEEE 802.15.4</a:t>
            </a:r>
          </a:p>
          <a:p>
            <a:pPr eaLnBrk="1" hangingPunct="1"/>
            <a:r>
              <a:rPr lang="en-US" sz="2400" dirty="0" smtClean="0"/>
              <a:t>Current draft VLC specification may consider hidden terminal problem.</a:t>
            </a:r>
            <a:endParaRPr lang="en-US" sz="2400" i="1" dirty="0" smtClean="0"/>
          </a:p>
        </p:txBody>
      </p:sp>
      <p:sp>
        <p:nvSpPr>
          <p:cNvPr id="4"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
        <p:nvSpPr>
          <p:cNvPr id="5"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5</a:t>
            </a:fld>
            <a:endParaRPr lang="en-US" dirty="0"/>
          </a:p>
        </p:txBody>
      </p:sp>
      <p:sp>
        <p:nvSpPr>
          <p:cNvPr id="6"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dirty="0" smtClean="0"/>
              <a:t>LED-ID MAC approach</a:t>
            </a:r>
            <a:endParaRPr lang="en-US" dirty="0"/>
          </a:p>
        </p:txBody>
      </p:sp>
      <p:sp>
        <p:nvSpPr>
          <p:cNvPr id="3" name="Content Placeholder 2"/>
          <p:cNvSpPr>
            <a:spLocks noGrp="1"/>
          </p:cNvSpPr>
          <p:nvPr>
            <p:ph idx="1"/>
          </p:nvPr>
        </p:nvSpPr>
        <p:spPr>
          <a:xfrm>
            <a:off x="457200" y="1447800"/>
            <a:ext cx="7772400" cy="4114800"/>
          </a:xfrm>
        </p:spPr>
        <p:txBody>
          <a:bodyPr/>
          <a:lstStyle/>
          <a:p>
            <a:r>
              <a:rPr lang="en-US" dirty="0" smtClean="0"/>
              <a:t>Non-</a:t>
            </a:r>
            <a:r>
              <a:rPr lang="en-US" dirty="0" err="1" smtClean="0"/>
              <a:t>QoS</a:t>
            </a:r>
            <a:r>
              <a:rPr lang="en-US" dirty="0" smtClean="0"/>
              <a:t> Guarantee</a:t>
            </a:r>
          </a:p>
          <a:p>
            <a:pPr lvl="1"/>
            <a:r>
              <a:rPr lang="en-US" dirty="0" smtClean="0"/>
              <a:t>Identification application</a:t>
            </a:r>
          </a:p>
          <a:p>
            <a:pPr lvl="1"/>
            <a:r>
              <a:rPr lang="en-US" dirty="0" smtClean="0"/>
              <a:t>Peer to Peer topology</a:t>
            </a:r>
          </a:p>
          <a:p>
            <a:r>
              <a:rPr lang="en-US" dirty="0" err="1" smtClean="0"/>
              <a:t>QoS</a:t>
            </a:r>
            <a:r>
              <a:rPr lang="en-US" dirty="0" smtClean="0"/>
              <a:t> Guarantee</a:t>
            </a:r>
          </a:p>
          <a:p>
            <a:pPr lvl="1"/>
            <a:r>
              <a:rPr lang="en-US" dirty="0" smtClean="0"/>
              <a:t>Real time applications, Exhibition, Museum</a:t>
            </a:r>
          </a:p>
          <a:p>
            <a:pPr lvl="1"/>
            <a:r>
              <a:rPr lang="en-US" dirty="0" smtClean="0"/>
              <a:t>Star topology</a:t>
            </a:r>
          </a:p>
        </p:txBody>
      </p:sp>
      <p:pic>
        <p:nvPicPr>
          <p:cNvPr id="4" name="Picture 2"/>
          <p:cNvPicPr>
            <a:picLocks noChangeArrowheads="1"/>
          </p:cNvPicPr>
          <p:nvPr/>
        </p:nvPicPr>
        <p:blipFill>
          <a:blip r:embed="rId2" cstate="print"/>
          <a:srcRect/>
          <a:stretch>
            <a:fillRect/>
          </a:stretch>
        </p:blipFill>
        <p:spPr bwMode="auto">
          <a:xfrm>
            <a:off x="4876800" y="4038600"/>
            <a:ext cx="3429000" cy="2362200"/>
          </a:xfrm>
          <a:prstGeom prst="rect">
            <a:avLst/>
          </a:prstGeom>
          <a:noFill/>
          <a:ln w="9525">
            <a:noFill/>
            <a:miter lim="800000"/>
            <a:headEnd/>
            <a:tailEnd/>
          </a:ln>
          <a:effectLst/>
        </p:spPr>
      </p:pic>
      <p:pic>
        <p:nvPicPr>
          <p:cNvPr id="5" name="Picture 4" descr="iphoneipod.thumbnail.jpg"/>
          <p:cNvPicPr>
            <a:picLocks noChangeAspect="1"/>
          </p:cNvPicPr>
          <p:nvPr/>
        </p:nvPicPr>
        <p:blipFill>
          <a:blip r:embed="rId3" cstate="print"/>
          <a:srcRect/>
          <a:stretch>
            <a:fillRect/>
          </a:stretch>
        </p:blipFill>
        <p:spPr bwMode="auto">
          <a:xfrm>
            <a:off x="4876800" y="1676400"/>
            <a:ext cx="3522146" cy="1752600"/>
          </a:xfrm>
          <a:prstGeom prst="rect">
            <a:avLst/>
          </a:prstGeom>
          <a:noFill/>
          <a:ln w="9525">
            <a:noFill/>
            <a:miter lim="800000"/>
            <a:headEnd/>
            <a:tailEnd/>
          </a:ln>
        </p:spPr>
      </p:pic>
      <p:sp>
        <p:nvSpPr>
          <p:cNvPr id="6" name="Date Placeholder 3"/>
          <p:cNvSpPr>
            <a:spLocks noGrp="1"/>
          </p:cNvSpPr>
          <p:nvPr>
            <p:ph type="dt" sz="half" idx="10"/>
          </p:nvPr>
        </p:nvSpPr>
        <p:spPr>
          <a:xfrm>
            <a:off x="760448" y="369989"/>
            <a:ext cx="1600200" cy="430887"/>
          </a:xfrm>
        </p:spPr>
        <p:txBody>
          <a:bodyPr/>
          <a:lstStyle/>
          <a:p>
            <a:r>
              <a:rPr lang="en-US" dirty="0" smtClean="0"/>
              <a:t>July 2011</a:t>
            </a:r>
          </a:p>
          <a:p>
            <a:endParaRPr lang="en-US" dirty="0"/>
          </a:p>
        </p:txBody>
      </p:sp>
      <p:sp>
        <p:nvSpPr>
          <p:cNvPr id="7"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6</a:t>
            </a:fld>
            <a:endParaRPr lang="en-US" dirty="0"/>
          </a:p>
        </p:txBody>
      </p:sp>
      <p:sp>
        <p:nvSpPr>
          <p:cNvPr id="8"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153400" cy="1752600"/>
          </a:xfrm>
        </p:spPr>
        <p:txBody>
          <a:bodyPr/>
          <a:lstStyle/>
          <a:p>
            <a:r>
              <a:rPr lang="en-US" sz="2800" dirty="0" smtClean="0"/>
              <a:t>Limited of FOV</a:t>
            </a:r>
          </a:p>
          <a:p>
            <a:pPr lvl="1"/>
            <a:r>
              <a:rPr lang="en-US" sz="2400" dirty="0" smtClean="0"/>
              <a:t>Readers can not sense signal together </a:t>
            </a:r>
            <a:endParaRPr lang="en-US" sz="2400" dirty="0"/>
          </a:p>
        </p:txBody>
      </p:sp>
      <p:grpSp>
        <p:nvGrpSpPr>
          <p:cNvPr id="2" name="Group 4"/>
          <p:cNvGrpSpPr/>
          <p:nvPr/>
        </p:nvGrpSpPr>
        <p:grpSpPr>
          <a:xfrm>
            <a:off x="2971800" y="2057400"/>
            <a:ext cx="2819400" cy="2895600"/>
            <a:chOff x="5410200" y="1447800"/>
            <a:chExt cx="2819400" cy="2895600"/>
          </a:xfrm>
        </p:grpSpPr>
        <p:pic>
          <p:nvPicPr>
            <p:cNvPr id="6" name="Picture 4" descr="xanh"/>
            <p:cNvPicPr>
              <a:picLocks noChangeAspect="1" noChangeArrowheads="1"/>
            </p:cNvPicPr>
            <p:nvPr/>
          </p:nvPicPr>
          <p:blipFill>
            <a:blip r:embed="rId2" cstate="print"/>
            <a:srcRect l="8932" r="18631" b="42128"/>
            <a:stretch>
              <a:fillRect/>
            </a:stretch>
          </p:blipFill>
          <p:spPr bwMode="auto">
            <a:xfrm>
              <a:off x="5867400" y="1447800"/>
              <a:ext cx="1981200" cy="1584325"/>
            </a:xfrm>
            <a:prstGeom prst="rect">
              <a:avLst/>
            </a:prstGeom>
            <a:noFill/>
            <a:ln w="9525">
              <a:noFill/>
              <a:miter lim="800000"/>
              <a:headEnd/>
              <a:tailEnd/>
            </a:ln>
          </p:spPr>
        </p:pic>
        <p:pic>
          <p:nvPicPr>
            <p:cNvPr id="7" name="Picture 6" descr="do"/>
            <p:cNvPicPr>
              <a:picLocks noChangeAspect="1" noChangeArrowheads="1"/>
            </p:cNvPicPr>
            <p:nvPr/>
          </p:nvPicPr>
          <p:blipFill>
            <a:blip r:embed="rId3" cstate="print"/>
            <a:srcRect l="22697" t="43361" r="8466"/>
            <a:stretch>
              <a:fillRect/>
            </a:stretch>
          </p:blipFill>
          <p:spPr bwMode="auto">
            <a:xfrm>
              <a:off x="5791200" y="3048000"/>
              <a:ext cx="685800" cy="561975"/>
            </a:xfrm>
            <a:prstGeom prst="rect">
              <a:avLst/>
            </a:prstGeom>
            <a:noFill/>
            <a:ln w="9525">
              <a:noFill/>
              <a:miter lim="800000"/>
              <a:headEnd/>
              <a:tailEnd/>
            </a:ln>
          </p:spPr>
        </p:pic>
        <p:sp>
          <p:nvSpPr>
            <p:cNvPr id="8" name="Rectangle 11"/>
            <p:cNvSpPr>
              <a:spLocks noChangeArrowheads="1"/>
            </p:cNvSpPr>
            <p:nvPr/>
          </p:nvSpPr>
          <p:spPr bwMode="auto">
            <a:xfrm>
              <a:off x="6324600" y="3962400"/>
              <a:ext cx="1066800" cy="381000"/>
            </a:xfrm>
            <a:prstGeom prst="rect">
              <a:avLst/>
            </a:prstGeom>
            <a:noFill/>
            <a:ln w="9525">
              <a:noFill/>
              <a:miter lim="800000"/>
              <a:headEnd/>
              <a:tailEnd/>
            </a:ln>
            <a:effectLst/>
          </p:spPr>
          <p:txBody>
            <a:bodyPr wrap="none" anchor="ctr"/>
            <a:lstStyle/>
            <a:p>
              <a:pPr algn="ctr"/>
              <a:r>
                <a:rPr lang="en-US" sz="1200" dirty="0"/>
                <a:t>Reader #1</a:t>
              </a:r>
            </a:p>
          </p:txBody>
        </p:sp>
        <p:sp>
          <p:nvSpPr>
            <p:cNvPr id="9" name="Rectangle 12"/>
            <p:cNvSpPr>
              <a:spLocks noChangeArrowheads="1"/>
            </p:cNvSpPr>
            <p:nvPr/>
          </p:nvSpPr>
          <p:spPr bwMode="auto">
            <a:xfrm>
              <a:off x="5410200" y="3505200"/>
              <a:ext cx="1066800" cy="304800"/>
            </a:xfrm>
            <a:prstGeom prst="rect">
              <a:avLst/>
            </a:prstGeom>
            <a:noFill/>
            <a:ln w="9525">
              <a:noFill/>
              <a:miter lim="800000"/>
              <a:headEnd/>
              <a:tailEnd/>
            </a:ln>
            <a:effectLst/>
          </p:spPr>
          <p:txBody>
            <a:bodyPr wrap="none" anchor="ctr"/>
            <a:lstStyle/>
            <a:p>
              <a:pPr algn="ctr"/>
              <a:r>
                <a:rPr lang="en-US" sz="1200" dirty="0"/>
                <a:t>Reader #3</a:t>
              </a:r>
            </a:p>
          </p:txBody>
        </p:sp>
        <p:sp>
          <p:nvSpPr>
            <p:cNvPr id="10" name="Rectangle 13"/>
            <p:cNvSpPr>
              <a:spLocks noChangeArrowheads="1"/>
            </p:cNvSpPr>
            <p:nvPr/>
          </p:nvSpPr>
          <p:spPr bwMode="auto">
            <a:xfrm>
              <a:off x="7162800" y="3810000"/>
              <a:ext cx="1066800" cy="381000"/>
            </a:xfrm>
            <a:prstGeom prst="rect">
              <a:avLst/>
            </a:prstGeom>
            <a:noFill/>
            <a:ln w="9525">
              <a:noFill/>
              <a:miter lim="800000"/>
              <a:headEnd/>
              <a:tailEnd/>
            </a:ln>
            <a:effectLst/>
          </p:spPr>
          <p:txBody>
            <a:bodyPr wrap="none" anchor="ctr"/>
            <a:lstStyle/>
            <a:p>
              <a:pPr algn="ctr"/>
              <a:r>
                <a:rPr lang="en-US" sz="1200" dirty="0"/>
                <a:t>Reader #2</a:t>
              </a:r>
            </a:p>
          </p:txBody>
        </p:sp>
        <p:pic>
          <p:nvPicPr>
            <p:cNvPr id="11" name="Picture 14" descr="do"/>
            <p:cNvPicPr>
              <a:picLocks noChangeAspect="1" noChangeArrowheads="1"/>
            </p:cNvPicPr>
            <p:nvPr/>
          </p:nvPicPr>
          <p:blipFill>
            <a:blip r:embed="rId3" cstate="print"/>
            <a:srcRect l="22697" t="43361" r="8466"/>
            <a:stretch>
              <a:fillRect/>
            </a:stretch>
          </p:blipFill>
          <p:spPr bwMode="auto">
            <a:xfrm>
              <a:off x="6477000" y="3276600"/>
              <a:ext cx="685800" cy="561975"/>
            </a:xfrm>
            <a:prstGeom prst="rect">
              <a:avLst/>
            </a:prstGeom>
            <a:noFill/>
            <a:ln w="9525">
              <a:noFill/>
              <a:miter lim="800000"/>
              <a:headEnd/>
              <a:tailEnd/>
            </a:ln>
          </p:spPr>
        </p:pic>
        <p:pic>
          <p:nvPicPr>
            <p:cNvPr id="12" name="Picture 15" descr="do"/>
            <p:cNvPicPr>
              <a:picLocks noChangeAspect="1" noChangeArrowheads="1"/>
            </p:cNvPicPr>
            <p:nvPr/>
          </p:nvPicPr>
          <p:blipFill>
            <a:blip r:embed="rId3" cstate="print"/>
            <a:srcRect l="22697" t="43361" r="8466"/>
            <a:stretch>
              <a:fillRect/>
            </a:stretch>
          </p:blipFill>
          <p:spPr bwMode="auto">
            <a:xfrm>
              <a:off x="7239000" y="3124200"/>
              <a:ext cx="685800" cy="561975"/>
            </a:xfrm>
            <a:prstGeom prst="rect">
              <a:avLst/>
            </a:prstGeom>
            <a:noFill/>
            <a:ln w="9525">
              <a:noFill/>
              <a:miter lim="800000"/>
              <a:headEnd/>
              <a:tailEnd/>
            </a:ln>
          </p:spPr>
        </p:pic>
      </p:grpSp>
      <p:cxnSp>
        <p:nvCxnSpPr>
          <p:cNvPr id="14" name="Straight Arrow Connector 13"/>
          <p:cNvCxnSpPr>
            <a:stCxn id="7" idx="0"/>
          </p:cNvCxnSpPr>
          <p:nvPr/>
        </p:nvCxnSpPr>
        <p:spPr bwMode="auto">
          <a:xfrm rot="5400000" flipH="1" flipV="1">
            <a:off x="3524250" y="2914650"/>
            <a:ext cx="9144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40962" name="Picture 2" descr="http://t2.gstatic.com/images?q=tbn:ANd9GcQjy3iMp4EMMYc3VkEvPYSIt_rvQWgSIjkRF9D-myWMck8h63g&amp;t=1&amp;usg=__aCJh3xLjlZZWaca6egn0oUsgdf4="/>
          <p:cNvPicPr>
            <a:picLocks noChangeAspect="1" noChangeArrowheads="1"/>
          </p:cNvPicPr>
          <p:nvPr/>
        </p:nvPicPr>
        <p:blipFill>
          <a:blip r:embed="rId4" cstate="print"/>
          <a:srcRect/>
          <a:stretch>
            <a:fillRect/>
          </a:stretch>
        </p:blipFill>
        <p:spPr bwMode="auto">
          <a:xfrm>
            <a:off x="4267200" y="4343400"/>
            <a:ext cx="342900" cy="342900"/>
          </a:xfrm>
          <a:prstGeom prst="rect">
            <a:avLst/>
          </a:prstGeom>
          <a:noFill/>
        </p:spPr>
      </p:pic>
      <p:pic>
        <p:nvPicPr>
          <p:cNvPr id="17" name="Picture 2" descr="http://t2.gstatic.com/images?q=tbn:ANd9GcQjy3iMp4EMMYc3VkEvPYSIt_rvQWgSIjkRF9D-myWMck8h63g&amp;t=1&amp;usg=__aCJh3xLjlZZWaca6egn0oUsgdf4="/>
          <p:cNvPicPr>
            <a:picLocks noChangeAspect="1" noChangeArrowheads="1"/>
          </p:cNvPicPr>
          <p:nvPr/>
        </p:nvPicPr>
        <p:blipFill>
          <a:blip r:embed="rId4" cstate="print"/>
          <a:srcRect/>
          <a:stretch>
            <a:fillRect/>
          </a:stretch>
        </p:blipFill>
        <p:spPr bwMode="auto">
          <a:xfrm>
            <a:off x="4953000" y="4191000"/>
            <a:ext cx="342900" cy="342900"/>
          </a:xfrm>
          <a:prstGeom prst="rect">
            <a:avLst/>
          </a:prstGeom>
          <a:noFill/>
        </p:spPr>
      </p:pic>
      <p:sp>
        <p:nvSpPr>
          <p:cNvPr id="18" name="Content Placeholder 2"/>
          <p:cNvSpPr txBox="1">
            <a:spLocks/>
          </p:cNvSpPr>
          <p:nvPr/>
        </p:nvSpPr>
        <p:spPr bwMode="auto">
          <a:xfrm>
            <a:off x="533400" y="4876800"/>
            <a:ext cx="8153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1" hangingPunct="0">
              <a:lnSpc>
                <a:spcPct val="100000"/>
              </a:lnSpc>
              <a:spcBef>
                <a:spcPct val="20000"/>
              </a:spcBef>
              <a:spcAft>
                <a:spcPct val="0"/>
              </a:spcAft>
              <a:buClr>
                <a:srgbClr val="CC0066"/>
              </a:buClr>
              <a:buSzTx/>
              <a:tabLst/>
              <a:defRPr/>
            </a:pPr>
            <a:r>
              <a:rPr kumimoji="1" lang="en-US" sz="2000" kern="0" dirty="0" smtClean="0">
                <a:latin typeface="+mn-lt"/>
              </a:rPr>
              <a:t>Reader #2 and #1 are deaf with Reader #3</a:t>
            </a:r>
            <a:endParaRPr kumimoji="1" lang="en-US" sz="2000" i="0" u="none" strike="noStrike" kern="0" cap="none" spc="0" normalizeH="0" baseline="0" noProof="0" dirty="0" smtClean="0">
              <a:ln>
                <a:noFill/>
              </a:ln>
              <a:solidFill>
                <a:schemeClr val="tx1"/>
              </a:solidFill>
              <a:effectLst/>
              <a:uLnTx/>
              <a:uFillTx/>
              <a:latin typeface="+mn-lt"/>
              <a:ea typeface="Gulim" pitchFamily="34" charset="-127"/>
              <a:cs typeface="+mn-cs"/>
            </a:endParaRPr>
          </a:p>
          <a:p>
            <a:pPr marL="742950" marR="0" lvl="1" indent="-285750" algn="l" defTabSz="914400" rtl="0" eaLnBrk="0" fontAlgn="base" latinLnBrk="1" hangingPunct="0">
              <a:lnSpc>
                <a:spcPct val="100000"/>
              </a:lnSpc>
              <a:spcBef>
                <a:spcPct val="20000"/>
              </a:spcBef>
              <a:spcAft>
                <a:spcPct val="0"/>
              </a:spcAft>
              <a:buClr>
                <a:srgbClr val="6600CC"/>
              </a:buClr>
              <a:buSzTx/>
              <a:tabLst/>
              <a:defRPr/>
            </a:pPr>
            <a:endParaRPr kumimoji="1" lang="en-US" sz="2000" b="1" i="0" u="none" strike="noStrike" kern="0" cap="none" spc="0" normalizeH="0" baseline="0" noProof="0" dirty="0">
              <a:ln>
                <a:noFill/>
              </a:ln>
              <a:solidFill>
                <a:schemeClr val="tx1"/>
              </a:solidFill>
              <a:effectLst/>
              <a:uLnTx/>
              <a:uFillTx/>
              <a:latin typeface="+mn-lt"/>
              <a:ea typeface="Gulim" pitchFamily="34" charset="-127"/>
              <a:cs typeface="+mn-cs"/>
            </a:endParaRPr>
          </a:p>
        </p:txBody>
      </p:sp>
      <p:sp>
        <p:nvSpPr>
          <p:cNvPr id="19" name="Content Placeholder 2"/>
          <p:cNvSpPr txBox="1">
            <a:spLocks/>
          </p:cNvSpPr>
          <p:nvPr/>
        </p:nvSpPr>
        <p:spPr bwMode="auto">
          <a:xfrm>
            <a:off x="457200" y="5486400"/>
            <a:ext cx="8153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1" hangingPunct="0">
              <a:lnSpc>
                <a:spcPct val="100000"/>
              </a:lnSpc>
              <a:spcBef>
                <a:spcPct val="20000"/>
              </a:spcBef>
              <a:spcAft>
                <a:spcPct val="0"/>
              </a:spcAft>
              <a:buClr>
                <a:srgbClr val="6600CC"/>
              </a:buClr>
              <a:buSzTx/>
              <a:buFont typeface="GulimChe" pitchFamily="49" charset="-127"/>
              <a:buChar char="◈"/>
              <a:tabLst/>
              <a:defRPr/>
            </a:pPr>
            <a:r>
              <a:rPr kumimoji="1" lang="en-US" sz="2000" b="1" i="0" u="none" strike="noStrike" kern="0" cap="none" spc="0" normalizeH="0" noProof="0" dirty="0" smtClean="0">
                <a:ln>
                  <a:noFill/>
                </a:ln>
                <a:solidFill>
                  <a:schemeClr val="tx1"/>
                </a:solidFill>
                <a:effectLst/>
                <a:uLnTx/>
                <a:uFillTx/>
                <a:latin typeface="+mn-lt"/>
                <a:ea typeface="Gulim" pitchFamily="34" charset="-127"/>
                <a:cs typeface="+mn-cs"/>
              </a:rPr>
              <a:t>CSMA-CA is not perfect for LED-ID</a:t>
            </a:r>
            <a:r>
              <a:rPr kumimoji="1" lang="en-US" sz="2000" b="1" i="0" u="none" strike="noStrike" kern="0" cap="none" spc="0" normalizeH="0" baseline="0" noProof="0" dirty="0" smtClean="0">
                <a:ln>
                  <a:noFill/>
                </a:ln>
                <a:solidFill>
                  <a:schemeClr val="tx1"/>
                </a:solidFill>
                <a:effectLst/>
                <a:uLnTx/>
                <a:uFillTx/>
                <a:latin typeface="+mn-lt"/>
                <a:ea typeface="Gulim" pitchFamily="34" charset="-127"/>
                <a:cs typeface="+mn-cs"/>
              </a:rPr>
              <a:t> </a:t>
            </a:r>
            <a:endParaRPr kumimoji="1" lang="en-US" sz="2000" b="1" i="0" u="none" strike="noStrike" kern="0" cap="none" spc="0" normalizeH="0" baseline="0" noProof="0" dirty="0">
              <a:ln>
                <a:noFill/>
              </a:ln>
              <a:solidFill>
                <a:schemeClr val="tx1"/>
              </a:solidFill>
              <a:effectLst/>
              <a:uLnTx/>
              <a:uFillTx/>
              <a:latin typeface="+mn-lt"/>
              <a:ea typeface="Gulim" pitchFamily="34" charset="-127"/>
              <a:cs typeface="+mn-cs"/>
            </a:endParaRPr>
          </a:p>
        </p:txBody>
      </p:sp>
      <p:sp>
        <p:nvSpPr>
          <p:cNvPr id="22" name="Title 1"/>
          <p:cNvSpPr>
            <a:spLocks noGrp="1"/>
          </p:cNvSpPr>
          <p:nvPr>
            <p:ph type="title"/>
          </p:nvPr>
        </p:nvSpPr>
        <p:spPr>
          <a:xfrm>
            <a:off x="304800" y="609600"/>
            <a:ext cx="8610600" cy="533400"/>
          </a:xfrm>
        </p:spPr>
        <p:txBody>
          <a:bodyPr/>
          <a:lstStyle/>
          <a:p>
            <a:r>
              <a:rPr lang="en-US" dirty="0" smtClean="0"/>
              <a:t>LED-ID MAC approach (Non-</a:t>
            </a:r>
            <a:r>
              <a:rPr lang="en-US" sz="3200" dirty="0" err="1" smtClean="0"/>
              <a:t>QoS</a:t>
            </a:r>
            <a:r>
              <a:rPr lang="en-US" sz="3200" dirty="0" smtClean="0"/>
              <a:t> Guarantee</a:t>
            </a:r>
            <a:r>
              <a:rPr lang="en-US" dirty="0" smtClean="0"/>
              <a:t>)</a:t>
            </a:r>
            <a:endParaRPr lang="en-US" dirty="0"/>
          </a:p>
        </p:txBody>
      </p:sp>
      <p:sp>
        <p:nvSpPr>
          <p:cNvPr id="20"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21"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7</a:t>
            </a:fld>
            <a:endParaRPr lang="en-US" dirty="0"/>
          </a:p>
        </p:txBody>
      </p:sp>
      <p:sp>
        <p:nvSpPr>
          <p:cNvPr id="23" name="Rectangle 5"/>
          <p:cNvSpPr>
            <a:spLocks noGrp="1" noChangeArrowheads="1"/>
          </p:cNvSpPr>
          <p:nvPr>
            <p:ph type="ftr" sz="quarter" idx="11"/>
          </p:nvPr>
        </p:nvSpPr>
        <p:spPr>
          <a:xfrm>
            <a:off x="5486400" y="6477000"/>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533400"/>
          </a:xfrm>
        </p:spPr>
        <p:txBody>
          <a:bodyPr/>
          <a:lstStyle/>
          <a:p>
            <a:r>
              <a:rPr lang="en-US" dirty="0" smtClean="0"/>
              <a:t>LED-ID MAC approach (Non-</a:t>
            </a:r>
            <a:r>
              <a:rPr lang="en-US" sz="3200" dirty="0" err="1" smtClean="0"/>
              <a:t>QoS</a:t>
            </a:r>
            <a:r>
              <a:rPr lang="en-US" sz="3200" dirty="0" smtClean="0"/>
              <a:t> Guarantee</a:t>
            </a:r>
            <a:r>
              <a:rPr lang="en-US" dirty="0" smtClean="0"/>
              <a:t>)</a:t>
            </a:r>
            <a:endParaRPr lang="en-US" dirty="0"/>
          </a:p>
        </p:txBody>
      </p:sp>
      <p:sp>
        <p:nvSpPr>
          <p:cNvPr id="3" name="Content Placeholder 2"/>
          <p:cNvSpPr>
            <a:spLocks noGrp="1"/>
          </p:cNvSpPr>
          <p:nvPr>
            <p:ph idx="1"/>
          </p:nvPr>
        </p:nvSpPr>
        <p:spPr>
          <a:xfrm>
            <a:off x="685800" y="1447800"/>
            <a:ext cx="7772400" cy="4114800"/>
          </a:xfrm>
        </p:spPr>
        <p:txBody>
          <a:bodyPr/>
          <a:lstStyle/>
          <a:p>
            <a:r>
              <a:rPr lang="en-US" dirty="0" smtClean="0"/>
              <a:t>MAC mechanism</a:t>
            </a:r>
          </a:p>
          <a:p>
            <a:pPr lvl="1"/>
            <a:r>
              <a:rPr lang="en-US" dirty="0" smtClean="0"/>
              <a:t>Random Access Algorithm</a:t>
            </a:r>
          </a:p>
          <a:p>
            <a:pPr lvl="1"/>
            <a:r>
              <a:rPr lang="en-US" dirty="0" smtClean="0"/>
              <a:t>CTS/RTS</a:t>
            </a:r>
          </a:p>
          <a:p>
            <a:pPr lvl="1"/>
            <a:r>
              <a:rPr lang="en-US" dirty="0" smtClean="0"/>
              <a:t>NAV</a:t>
            </a:r>
          </a:p>
        </p:txBody>
      </p:sp>
      <p:grpSp>
        <p:nvGrpSpPr>
          <p:cNvPr id="107522" name="Group 2"/>
          <p:cNvGrpSpPr>
            <a:grpSpLocks/>
          </p:cNvGrpSpPr>
          <p:nvPr/>
        </p:nvGrpSpPr>
        <p:grpSpPr bwMode="auto">
          <a:xfrm>
            <a:off x="2590800" y="3505200"/>
            <a:ext cx="4953000" cy="2819400"/>
            <a:chOff x="3341" y="1563"/>
            <a:chExt cx="5876" cy="2896"/>
          </a:xfrm>
        </p:grpSpPr>
        <p:sp>
          <p:nvSpPr>
            <p:cNvPr id="107523" name="Rectangle 3"/>
            <p:cNvSpPr>
              <a:spLocks noChangeArrowheads="1"/>
            </p:cNvSpPr>
            <p:nvPr/>
          </p:nvSpPr>
          <p:spPr bwMode="auto">
            <a:xfrm>
              <a:off x="3341" y="1563"/>
              <a:ext cx="1728" cy="5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Tag</a:t>
              </a:r>
              <a:endParaRPr kumimoji="0" lang="en-US" sz="3200" b="0" i="0" u="none" strike="noStrike" cap="none" normalizeH="0" baseline="0" smtClean="0">
                <a:ln>
                  <a:noFill/>
                </a:ln>
                <a:solidFill>
                  <a:schemeClr val="tx1"/>
                </a:solidFill>
                <a:effectLst/>
                <a:latin typeface="Arial" pitchFamily="34" charset="0"/>
              </a:endParaRPr>
            </a:p>
          </p:txBody>
        </p:sp>
        <p:sp>
          <p:nvSpPr>
            <p:cNvPr id="107524" name="Rectangle 4"/>
            <p:cNvSpPr>
              <a:spLocks noChangeArrowheads="1"/>
            </p:cNvSpPr>
            <p:nvPr/>
          </p:nvSpPr>
          <p:spPr bwMode="auto">
            <a:xfrm>
              <a:off x="7489" y="1563"/>
              <a:ext cx="1728" cy="5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Reader</a:t>
              </a:r>
              <a:endParaRPr kumimoji="0" lang="en-US" sz="3200" b="0" i="0" u="none" strike="noStrike" cap="none" normalizeH="0" baseline="0" smtClean="0">
                <a:ln>
                  <a:noFill/>
                </a:ln>
                <a:solidFill>
                  <a:schemeClr val="tx1"/>
                </a:solidFill>
                <a:effectLst/>
                <a:latin typeface="Arial" pitchFamily="34" charset="0"/>
              </a:endParaRPr>
            </a:p>
          </p:txBody>
        </p:sp>
        <p:cxnSp>
          <p:nvCxnSpPr>
            <p:cNvPr id="107525" name="AutoShape 5"/>
            <p:cNvCxnSpPr>
              <a:cxnSpLocks noChangeShapeType="1"/>
            </p:cNvCxnSpPr>
            <p:nvPr/>
          </p:nvCxnSpPr>
          <p:spPr bwMode="auto">
            <a:xfrm>
              <a:off x="4172" y="2105"/>
              <a:ext cx="0" cy="2204"/>
            </a:xfrm>
            <a:prstGeom prst="straightConnector1">
              <a:avLst/>
            </a:prstGeom>
            <a:noFill/>
            <a:ln w="9525">
              <a:solidFill>
                <a:srgbClr val="000000"/>
              </a:solidFill>
              <a:round/>
              <a:headEnd/>
              <a:tailEnd/>
            </a:ln>
          </p:spPr>
        </p:cxnSp>
        <p:cxnSp>
          <p:nvCxnSpPr>
            <p:cNvPr id="107526" name="AutoShape 6"/>
            <p:cNvCxnSpPr>
              <a:cxnSpLocks noChangeShapeType="1"/>
            </p:cNvCxnSpPr>
            <p:nvPr/>
          </p:nvCxnSpPr>
          <p:spPr bwMode="auto">
            <a:xfrm>
              <a:off x="8364" y="2105"/>
              <a:ext cx="0" cy="2204"/>
            </a:xfrm>
            <a:prstGeom prst="straightConnector1">
              <a:avLst/>
            </a:prstGeom>
            <a:noFill/>
            <a:ln w="9525">
              <a:solidFill>
                <a:srgbClr val="000000"/>
              </a:solidFill>
              <a:round/>
              <a:headEnd/>
              <a:tailEnd/>
            </a:ln>
          </p:spPr>
        </p:cxnSp>
        <p:cxnSp>
          <p:nvCxnSpPr>
            <p:cNvPr id="107527" name="AutoShape 7"/>
            <p:cNvCxnSpPr>
              <a:cxnSpLocks noChangeShapeType="1"/>
            </p:cNvCxnSpPr>
            <p:nvPr/>
          </p:nvCxnSpPr>
          <p:spPr bwMode="auto">
            <a:xfrm>
              <a:off x="4172" y="2977"/>
              <a:ext cx="4192" cy="0"/>
            </a:xfrm>
            <a:prstGeom prst="straightConnector1">
              <a:avLst/>
            </a:prstGeom>
            <a:noFill/>
            <a:ln w="9525">
              <a:solidFill>
                <a:srgbClr val="000000"/>
              </a:solidFill>
              <a:round/>
              <a:headEnd type="triangle" w="med" len="med"/>
              <a:tailEnd/>
            </a:ln>
          </p:spPr>
        </p:cxnSp>
        <p:cxnSp>
          <p:nvCxnSpPr>
            <p:cNvPr id="107528" name="AutoShape 8"/>
            <p:cNvCxnSpPr>
              <a:cxnSpLocks noChangeShapeType="1"/>
            </p:cNvCxnSpPr>
            <p:nvPr/>
          </p:nvCxnSpPr>
          <p:spPr bwMode="auto">
            <a:xfrm>
              <a:off x="4172" y="3374"/>
              <a:ext cx="4192" cy="0"/>
            </a:xfrm>
            <a:prstGeom prst="straightConnector1">
              <a:avLst/>
            </a:prstGeom>
            <a:noFill/>
            <a:ln w="9525">
              <a:solidFill>
                <a:srgbClr val="000000"/>
              </a:solidFill>
              <a:round/>
              <a:headEnd/>
              <a:tailEnd type="triangle" w="med" len="med"/>
            </a:ln>
          </p:spPr>
        </p:cxnSp>
        <p:cxnSp>
          <p:nvCxnSpPr>
            <p:cNvPr id="107529" name="AutoShape 9"/>
            <p:cNvCxnSpPr>
              <a:cxnSpLocks noChangeShapeType="1"/>
            </p:cNvCxnSpPr>
            <p:nvPr/>
          </p:nvCxnSpPr>
          <p:spPr bwMode="auto">
            <a:xfrm>
              <a:off x="4172" y="3763"/>
              <a:ext cx="4192" cy="0"/>
            </a:xfrm>
            <a:prstGeom prst="straightConnector1">
              <a:avLst/>
            </a:prstGeom>
            <a:noFill/>
            <a:ln w="9525">
              <a:solidFill>
                <a:srgbClr val="000000"/>
              </a:solidFill>
              <a:round/>
              <a:headEnd/>
              <a:tailEnd type="triangle" w="med" len="med"/>
            </a:ln>
          </p:spPr>
        </p:cxnSp>
        <p:cxnSp>
          <p:nvCxnSpPr>
            <p:cNvPr id="107530" name="AutoShape 10"/>
            <p:cNvCxnSpPr>
              <a:cxnSpLocks noChangeShapeType="1"/>
            </p:cNvCxnSpPr>
            <p:nvPr/>
          </p:nvCxnSpPr>
          <p:spPr bwMode="auto">
            <a:xfrm>
              <a:off x="4172" y="4157"/>
              <a:ext cx="4192" cy="0"/>
            </a:xfrm>
            <a:prstGeom prst="straightConnector1">
              <a:avLst/>
            </a:prstGeom>
            <a:noFill/>
            <a:ln w="9525">
              <a:solidFill>
                <a:srgbClr val="000000"/>
              </a:solidFill>
              <a:round/>
              <a:headEnd type="triangle" w="med" len="med"/>
              <a:tailEnd/>
            </a:ln>
          </p:spPr>
        </p:cxnSp>
        <p:sp>
          <p:nvSpPr>
            <p:cNvPr id="107531" name="Rectangle 11"/>
            <p:cNvSpPr>
              <a:spLocks noChangeArrowheads="1"/>
            </p:cNvSpPr>
            <p:nvPr/>
          </p:nvSpPr>
          <p:spPr bwMode="auto">
            <a:xfrm>
              <a:off x="5345" y="2660"/>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Data request</a:t>
              </a:r>
              <a:endParaRPr kumimoji="0" lang="en-US" sz="3200" b="0" i="0" u="none" strike="noStrike" cap="none" normalizeH="0" baseline="0" smtClean="0">
                <a:ln>
                  <a:noFill/>
                </a:ln>
                <a:solidFill>
                  <a:schemeClr val="tx1"/>
                </a:solidFill>
                <a:effectLst/>
                <a:latin typeface="Arial" pitchFamily="34" charset="0"/>
              </a:endParaRPr>
            </a:p>
          </p:txBody>
        </p:sp>
        <p:sp>
          <p:nvSpPr>
            <p:cNvPr id="107532" name="Rectangle 12"/>
            <p:cNvSpPr>
              <a:spLocks noChangeArrowheads="1"/>
            </p:cNvSpPr>
            <p:nvPr/>
          </p:nvSpPr>
          <p:spPr bwMode="auto">
            <a:xfrm>
              <a:off x="5369" y="3043"/>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ACK</a:t>
              </a:r>
              <a:endParaRPr kumimoji="0" lang="en-US" sz="3200" b="0" i="0" u="none" strike="noStrike" cap="none" normalizeH="0" baseline="0" smtClean="0">
                <a:ln>
                  <a:noFill/>
                </a:ln>
                <a:solidFill>
                  <a:schemeClr val="tx1"/>
                </a:solidFill>
                <a:effectLst/>
                <a:latin typeface="Arial" pitchFamily="34" charset="0"/>
              </a:endParaRPr>
            </a:p>
          </p:txBody>
        </p:sp>
        <p:sp>
          <p:nvSpPr>
            <p:cNvPr id="107533" name="Rectangle 13"/>
            <p:cNvSpPr>
              <a:spLocks noChangeArrowheads="1"/>
            </p:cNvSpPr>
            <p:nvPr/>
          </p:nvSpPr>
          <p:spPr bwMode="auto">
            <a:xfrm>
              <a:off x="5450" y="3418"/>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Data</a:t>
              </a:r>
              <a:endParaRPr kumimoji="0" lang="en-US" sz="3200" b="0" i="0" u="none" strike="noStrike" cap="none" normalizeH="0" baseline="0" smtClean="0">
                <a:ln>
                  <a:noFill/>
                </a:ln>
                <a:solidFill>
                  <a:schemeClr val="tx1"/>
                </a:solidFill>
                <a:effectLst/>
                <a:latin typeface="Arial" pitchFamily="34" charset="0"/>
              </a:endParaRPr>
            </a:p>
          </p:txBody>
        </p:sp>
        <p:sp>
          <p:nvSpPr>
            <p:cNvPr id="107534" name="Rectangle 14"/>
            <p:cNvSpPr>
              <a:spLocks noChangeArrowheads="1"/>
            </p:cNvSpPr>
            <p:nvPr/>
          </p:nvSpPr>
          <p:spPr bwMode="auto">
            <a:xfrm>
              <a:off x="5439" y="3829"/>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ACK</a:t>
              </a:r>
              <a:endParaRPr kumimoji="0" lang="en-US" sz="3200" b="0" i="0" u="none" strike="noStrike" cap="none" normalizeH="0" baseline="0" smtClean="0">
                <a:ln>
                  <a:noFill/>
                </a:ln>
                <a:solidFill>
                  <a:schemeClr val="tx1"/>
                </a:solidFill>
                <a:effectLst/>
                <a:latin typeface="Arial" pitchFamily="34" charset="0"/>
              </a:endParaRPr>
            </a:p>
          </p:txBody>
        </p:sp>
        <p:sp>
          <p:nvSpPr>
            <p:cNvPr id="107535" name="Rectangle 15"/>
            <p:cNvSpPr>
              <a:spLocks noChangeArrowheads="1"/>
            </p:cNvSpPr>
            <p:nvPr/>
          </p:nvSpPr>
          <p:spPr bwMode="auto">
            <a:xfrm>
              <a:off x="3683" y="4309"/>
              <a:ext cx="1003" cy="15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07536" name="Rectangle 16"/>
            <p:cNvSpPr>
              <a:spLocks noChangeArrowheads="1"/>
            </p:cNvSpPr>
            <p:nvPr/>
          </p:nvSpPr>
          <p:spPr bwMode="auto">
            <a:xfrm>
              <a:off x="7854" y="4309"/>
              <a:ext cx="1003" cy="15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cxnSp>
          <p:nvCxnSpPr>
            <p:cNvPr id="107537" name="AutoShape 17"/>
            <p:cNvCxnSpPr>
              <a:cxnSpLocks noChangeShapeType="1"/>
            </p:cNvCxnSpPr>
            <p:nvPr/>
          </p:nvCxnSpPr>
          <p:spPr bwMode="auto">
            <a:xfrm>
              <a:off x="4172" y="2257"/>
              <a:ext cx="4192" cy="0"/>
            </a:xfrm>
            <a:prstGeom prst="straightConnector1">
              <a:avLst/>
            </a:prstGeom>
            <a:noFill/>
            <a:ln w="9525">
              <a:solidFill>
                <a:srgbClr val="000000"/>
              </a:solidFill>
              <a:round/>
              <a:headEnd type="triangle" w="med" len="med"/>
              <a:tailEnd/>
            </a:ln>
          </p:spPr>
        </p:cxnSp>
        <p:cxnSp>
          <p:nvCxnSpPr>
            <p:cNvPr id="107538" name="AutoShape 18"/>
            <p:cNvCxnSpPr>
              <a:cxnSpLocks noChangeShapeType="1"/>
            </p:cNvCxnSpPr>
            <p:nvPr/>
          </p:nvCxnSpPr>
          <p:spPr bwMode="auto">
            <a:xfrm>
              <a:off x="4172" y="2654"/>
              <a:ext cx="4192" cy="0"/>
            </a:xfrm>
            <a:prstGeom prst="straightConnector1">
              <a:avLst/>
            </a:prstGeom>
            <a:noFill/>
            <a:ln w="9525">
              <a:solidFill>
                <a:srgbClr val="000000"/>
              </a:solidFill>
              <a:round/>
              <a:headEnd/>
              <a:tailEnd type="triangle" w="med" len="med"/>
            </a:ln>
          </p:spPr>
        </p:cxnSp>
        <p:sp>
          <p:nvSpPr>
            <p:cNvPr id="107539" name="Rectangle 19"/>
            <p:cNvSpPr>
              <a:spLocks noChangeArrowheads="1"/>
            </p:cNvSpPr>
            <p:nvPr/>
          </p:nvSpPr>
          <p:spPr bwMode="auto">
            <a:xfrm>
              <a:off x="5340" y="1928"/>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RTS</a:t>
              </a:r>
              <a:endParaRPr kumimoji="0" lang="en-US" sz="3200" b="0" i="0" u="none" strike="noStrike" cap="none" normalizeH="0" baseline="0" smtClean="0">
                <a:ln>
                  <a:noFill/>
                </a:ln>
                <a:solidFill>
                  <a:schemeClr val="tx1"/>
                </a:solidFill>
                <a:effectLst/>
                <a:latin typeface="Arial" pitchFamily="34" charset="0"/>
              </a:endParaRPr>
            </a:p>
          </p:txBody>
        </p:sp>
        <p:sp>
          <p:nvSpPr>
            <p:cNvPr id="107540" name="Rectangle 20"/>
            <p:cNvSpPr>
              <a:spLocks noChangeArrowheads="1"/>
            </p:cNvSpPr>
            <p:nvPr/>
          </p:nvSpPr>
          <p:spPr bwMode="auto">
            <a:xfrm>
              <a:off x="5351" y="2322"/>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CTS</a:t>
              </a:r>
              <a:endParaRPr kumimoji="0" lang="en-US" sz="3200" b="0" i="0" u="none" strike="noStrike" cap="none" normalizeH="0" baseline="0" smtClean="0">
                <a:ln>
                  <a:noFill/>
                </a:ln>
                <a:solidFill>
                  <a:schemeClr val="tx1"/>
                </a:solidFill>
                <a:effectLst/>
                <a:latin typeface="Arial" pitchFamily="34" charset="0"/>
              </a:endParaRPr>
            </a:p>
          </p:txBody>
        </p:sp>
      </p:grpSp>
      <p:sp>
        <p:nvSpPr>
          <p:cNvPr id="23" name="Date Placeholder 3"/>
          <p:cNvSpPr>
            <a:spLocks noGrp="1"/>
          </p:cNvSpPr>
          <p:nvPr>
            <p:ph type="dt" sz="half" idx="10"/>
          </p:nvPr>
        </p:nvSpPr>
        <p:spPr>
          <a:xfrm>
            <a:off x="762000" y="304800"/>
            <a:ext cx="1600200" cy="430887"/>
          </a:xfrm>
        </p:spPr>
        <p:txBody>
          <a:bodyPr/>
          <a:lstStyle/>
          <a:p>
            <a:r>
              <a:rPr lang="en-US" dirty="0" smtClean="0"/>
              <a:t>July 2011</a:t>
            </a:r>
          </a:p>
          <a:p>
            <a:endParaRPr lang="en-US" dirty="0"/>
          </a:p>
        </p:txBody>
      </p:sp>
      <p:sp>
        <p:nvSpPr>
          <p:cNvPr id="24"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8</a:t>
            </a:fld>
            <a:endParaRPr lang="en-US" dirty="0"/>
          </a:p>
        </p:txBody>
      </p:sp>
      <p:sp>
        <p:nvSpPr>
          <p:cNvPr id="25"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533400"/>
          </a:xfrm>
        </p:spPr>
        <p:txBody>
          <a:bodyPr/>
          <a:lstStyle/>
          <a:p>
            <a:r>
              <a:rPr lang="en-US" sz="3200" dirty="0" smtClean="0"/>
              <a:t>LED-ID MAC Approach (</a:t>
            </a:r>
            <a:r>
              <a:rPr lang="en-US" sz="3200" dirty="0" err="1" smtClean="0"/>
              <a:t>QoS</a:t>
            </a:r>
            <a:r>
              <a:rPr lang="en-US" sz="3200" dirty="0" smtClean="0"/>
              <a:t> Guaranteed)</a:t>
            </a:r>
            <a:endParaRPr lang="en-US" sz="3200" dirty="0"/>
          </a:p>
        </p:txBody>
      </p:sp>
      <p:sp>
        <p:nvSpPr>
          <p:cNvPr id="3" name="Content Placeholder 2"/>
          <p:cNvSpPr>
            <a:spLocks noGrp="1"/>
          </p:cNvSpPr>
          <p:nvPr>
            <p:ph idx="1"/>
          </p:nvPr>
        </p:nvSpPr>
        <p:spPr>
          <a:xfrm>
            <a:off x="685800" y="1447800"/>
            <a:ext cx="7772400" cy="4114800"/>
          </a:xfrm>
        </p:spPr>
        <p:txBody>
          <a:bodyPr/>
          <a:lstStyle/>
          <a:p>
            <a:r>
              <a:rPr lang="en-US" dirty="0" smtClean="0"/>
              <a:t>Processing phases of LED-ID</a:t>
            </a:r>
          </a:p>
          <a:p>
            <a:pPr lvl="1"/>
            <a:r>
              <a:rPr lang="en-US" dirty="0" smtClean="0"/>
              <a:t>Idle</a:t>
            </a:r>
          </a:p>
          <a:p>
            <a:pPr lvl="1"/>
            <a:r>
              <a:rPr lang="en-US" dirty="0" smtClean="0"/>
              <a:t>Wake up</a:t>
            </a:r>
          </a:p>
          <a:p>
            <a:pPr lvl="1"/>
            <a:r>
              <a:rPr lang="en-US" dirty="0" smtClean="0"/>
              <a:t>Synchronization</a:t>
            </a:r>
          </a:p>
          <a:p>
            <a:pPr lvl="1"/>
            <a:r>
              <a:rPr lang="en-US" dirty="0" smtClean="0"/>
              <a:t>Identification</a:t>
            </a:r>
          </a:p>
          <a:p>
            <a:pPr lvl="1"/>
            <a:r>
              <a:rPr lang="en-US" dirty="0" smtClean="0"/>
              <a:t>Allocation</a:t>
            </a:r>
          </a:p>
          <a:p>
            <a:pPr lvl="1"/>
            <a:r>
              <a:rPr lang="en-US" dirty="0" smtClean="0"/>
              <a:t>Transmission</a:t>
            </a:r>
            <a:endParaRPr lang="en-US" dirty="0"/>
          </a:p>
        </p:txBody>
      </p:sp>
      <p:sp>
        <p:nvSpPr>
          <p:cNvPr id="4"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5"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9</a:t>
            </a:fld>
            <a:endParaRPr lang="en-US" dirty="0"/>
          </a:p>
        </p:txBody>
      </p:sp>
      <p:sp>
        <p:nvSpPr>
          <p:cNvPr id="6"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3678</TotalTime>
  <Words>1338</Words>
  <Application>Microsoft Office PowerPoint</Application>
  <PresentationFormat>On-screen Show (4:3)</PresentationFormat>
  <Paragraphs>374</Paragraphs>
  <Slides>29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VLC_Composition_090917</vt:lpstr>
      <vt:lpstr>Visio</vt:lpstr>
      <vt:lpstr>Slide 1</vt:lpstr>
      <vt:lpstr>Contents</vt:lpstr>
      <vt:lpstr>What is the Hidden Terminal Problem?</vt:lpstr>
      <vt:lpstr>Hidden Terminal Problem in VLC</vt:lpstr>
      <vt:lpstr>Discussion</vt:lpstr>
      <vt:lpstr>LED-ID MAC approach</vt:lpstr>
      <vt:lpstr>LED-ID MAC approach (Non-QoS Guarantee)</vt:lpstr>
      <vt:lpstr>LED-ID MAC approach (Non-QoS Guarantee)</vt:lpstr>
      <vt:lpstr>LED-ID MAC Approach (QoS Guaranteed)</vt:lpstr>
      <vt:lpstr>LED-ID MAC approach (QoS Guarantee)</vt:lpstr>
      <vt:lpstr>LED-ID MAC Approach (QoS Guaranteed)</vt:lpstr>
      <vt:lpstr>LED-ID MAC Approach (QoS Guaranteed)</vt:lpstr>
      <vt:lpstr>Slide 13</vt:lpstr>
      <vt:lpstr>Cooperative MAC</vt:lpstr>
      <vt:lpstr>Slide 15</vt:lpstr>
      <vt:lpstr>Slide 16</vt:lpstr>
      <vt:lpstr>Slide 17</vt:lpstr>
      <vt:lpstr>Slide 18</vt:lpstr>
      <vt:lpstr>Slide 19</vt:lpstr>
      <vt:lpstr>Slide 20</vt:lpstr>
      <vt:lpstr>Slide 21</vt:lpstr>
      <vt:lpstr>Slide 22</vt:lpstr>
      <vt:lpstr>Site Diversity </vt:lpstr>
      <vt:lpstr>Site Diversity </vt:lpstr>
      <vt:lpstr>Site Diversity</vt:lpstr>
      <vt:lpstr>Location Based Reconfigurable Cell</vt:lpstr>
      <vt:lpstr>Location  Based Minimum Branch MRC  Site Diversity</vt:lpstr>
      <vt:lpstr>Location Based  Reconfigurable Cell Site Diversity using minimum branch MRC</vt:lpstr>
      <vt:lpstr>Slide 29</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Soo-Young Chang</cp:lastModifiedBy>
  <cp:revision>210</cp:revision>
  <cp:lastPrinted>1998-02-10T13:28:06Z</cp:lastPrinted>
  <dcterms:created xsi:type="dcterms:W3CDTF">2009-09-18T11:31:33Z</dcterms:created>
  <dcterms:modified xsi:type="dcterms:W3CDTF">2011-07-18T22:48:15Z</dcterms:modified>
</cp:coreProperties>
</file>