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312" r:id="rId3"/>
    <p:sldId id="338" r:id="rId4"/>
    <p:sldId id="339" r:id="rId5"/>
    <p:sldId id="356" r:id="rId6"/>
    <p:sldId id="349" r:id="rId7"/>
    <p:sldId id="351" r:id="rId8"/>
    <p:sldId id="355" r:id="rId9"/>
    <p:sldId id="342" r:id="rId10"/>
    <p:sldId id="344" r:id="rId11"/>
    <p:sldId id="348" r:id="rId12"/>
    <p:sldId id="353" r:id="rId13"/>
    <p:sldId id="337" r:id="rId14"/>
  </p:sldIdLst>
  <p:sldSz cx="9144000" cy="6858000" type="screen4x3"/>
  <p:notesSz cx="6797675" cy="99282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33"/>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7" autoAdjust="0"/>
    <p:restoredTop sz="94660"/>
  </p:normalViewPr>
  <p:slideViewPr>
    <p:cSldViewPr>
      <p:cViewPr>
        <p:scale>
          <a:sx n="81" d="100"/>
          <a:sy n="81" d="100"/>
        </p:scale>
        <p:origin x="-3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805" y="-13819"/>
            <a:ext cx="2639949"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3075" name="Rectangle 3"/>
          <p:cNvSpPr>
            <a:spLocks noGrp="1" noChangeArrowheads="1"/>
          </p:cNvSpPr>
          <p:nvPr>
            <p:ph type="dt" sz="quarter" idx="1"/>
          </p:nvPr>
        </p:nvSpPr>
        <p:spPr bwMode="auto">
          <a:xfrm>
            <a:off x="681923" y="201623"/>
            <a:ext cx="226435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7/21/2011</a:t>
            </a:fld>
            <a:r>
              <a:rPr lang="en-US"/>
              <a:t>&lt;month year&gt;</a:t>
            </a:r>
          </a:p>
        </p:txBody>
      </p:sp>
      <p:sp>
        <p:nvSpPr>
          <p:cNvPr id="3076" name="Rectangle 4"/>
          <p:cNvSpPr>
            <a:spLocks noGrp="1" noChangeArrowheads="1"/>
          </p:cNvSpPr>
          <p:nvPr>
            <p:ph type="ftr" sz="quarter" idx="2"/>
          </p:nvPr>
        </p:nvSpPr>
        <p:spPr bwMode="auto">
          <a:xfrm>
            <a:off x="4079222" y="9609491"/>
            <a:ext cx="211503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644568" y="9609491"/>
            <a:ext cx="13576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680384" y="413676"/>
            <a:ext cx="5436909"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680383" y="9609491"/>
            <a:ext cx="697316" cy="369332"/>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680385" y="9597624"/>
            <a:ext cx="55877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885967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98589"/>
            <a:ext cx="275847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41901" y="116854"/>
            <a:ext cx="268151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7/21/2011</a:t>
            </a:fld>
            <a:r>
              <a:rPr lang="en-US"/>
              <a:t>&lt;month year&gt;</a:t>
            </a:r>
          </a:p>
        </p:txBody>
      </p:sp>
      <p:sp>
        <p:nvSpPr>
          <p:cNvPr id="23556" name="Rectangle 4"/>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126" y="4716586"/>
            <a:ext cx="4987425" cy="44673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469" y="9612882"/>
            <a:ext cx="245984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875467" y="9612882"/>
            <a:ext cx="78659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09633" y="9612882"/>
            <a:ext cx="697315" cy="369332"/>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09631" y="9611187"/>
            <a:ext cx="5378414"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34204" y="317039"/>
            <a:ext cx="5529268"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3182891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7/21/2011</a:t>
            </a:fld>
            <a:r>
              <a:rPr lang="en-US"/>
              <a:t>&lt;month year&gt;</a:t>
            </a:r>
          </a:p>
        </p:txBody>
      </p:sp>
      <p:sp>
        <p:nvSpPr>
          <p:cNvPr id="24578" name="Slide Image Placeholder 1"/>
          <p:cNvSpPr>
            <a:spLocks noGrp="1" noRot="1" noChangeAspect="1" noTextEdit="1"/>
          </p:cNvSpPr>
          <p:nvPr>
            <p:ph type="sldImg"/>
          </p:nvPr>
        </p:nvSpPr>
        <p:spPr>
          <a:xfrm>
            <a:off x="925513" y="750888"/>
            <a:ext cx="4946650" cy="3709987"/>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398837" y="116854"/>
            <a:ext cx="2758477"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41901" y="116854"/>
            <a:ext cx="2681510"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September 2009doc.: IEEE 802.15-09-0117-00-0007</a:t>
            </a:r>
          </a:p>
        </p:txBody>
      </p:sp>
      <p:sp>
        <p:nvSpPr>
          <p:cNvPr id="5" name="Rectangle 3"/>
          <p:cNvSpPr>
            <a:spLocks noGrp="1" noChangeArrowheads="1"/>
          </p:cNvSpPr>
          <p:nvPr>
            <p:ph type="dt" idx="1"/>
          </p:nvPr>
        </p:nvSpPr>
        <p:spPr>
          <a:ln/>
        </p:spPr>
        <p:txBody>
          <a:bodyPr/>
          <a:lstStyle/>
          <a:p>
            <a:fld id="{11E650E0-DD4F-4648-8823-CBA1A06EC7D0}" type="datetime1">
              <a:rPr lang="en-US"/>
              <a:pPr/>
              <a:t>7/21/2011</a:t>
            </a:fld>
            <a:r>
              <a:rPr lang="en-US"/>
              <a:t>&lt;month year&gt;</a:t>
            </a:r>
          </a:p>
        </p:txBody>
      </p:sp>
      <p:sp>
        <p:nvSpPr>
          <p:cNvPr id="65538" name="Rectangle 2"/>
          <p:cNvSpPr>
            <a:spLocks noGrp="1" noRot="1" noChangeAspect="1" noChangeArrowheads="1" noTextEdit="1"/>
          </p:cNvSpPr>
          <p:nvPr>
            <p:ph type="sldImg"/>
          </p:nvPr>
        </p:nvSpPr>
        <p:spPr>
          <a:xfrm>
            <a:off x="925513" y="750888"/>
            <a:ext cx="4946650" cy="3709987"/>
          </a:xfrm>
          <a:ln/>
        </p:spPr>
      </p:sp>
      <p:sp>
        <p:nvSpPr>
          <p:cNvPr id="65539"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78500" y="301625"/>
            <a:ext cx="3160713" cy="307975"/>
          </a:xfrm>
          <a:prstGeom prst="rect">
            <a:avLst/>
          </a:prstGeom>
          <a:solidFill>
            <a:schemeClr val="bg1"/>
          </a:solidFill>
        </p:spPr>
        <p:txBody>
          <a:bodyPr>
            <a:spAutoFit/>
          </a:bodyPr>
          <a:lstStyle/>
          <a:p>
            <a:pPr>
              <a:defRPr/>
            </a:pPr>
            <a:r>
              <a:rPr lang="en-US" sz="1400" b="1" dirty="0"/>
              <a:t>doc. : IEEE 802.15-15-09-0117-00-0007</a:t>
            </a:r>
          </a:p>
        </p:txBody>
      </p:sp>
      <p:sp>
        <p:nvSpPr>
          <p:cNvPr id="10" name="TextBox 9"/>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802.15-15-09-0xxx-00-0007</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1" name="Rectangle 10"/>
          <p:cNvSpPr>
            <a:spLocks noGrp="1" noChangeArrowheads="1"/>
          </p:cNvSpPr>
          <p:nvPr>
            <p:ph type="dt" sz="half" idx="10"/>
          </p:nvPr>
        </p:nvSpPr>
        <p:spPr/>
        <p:txBody>
          <a:bodyPr/>
          <a:lstStyle>
            <a:lvl1pPr>
              <a:defRPr/>
            </a:lvl1pPr>
          </a:lstStyle>
          <a:p>
            <a:r>
              <a:rPr lang="en-US"/>
              <a:t>September 2009July 2009</a:t>
            </a:r>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t>September 2009</a:t>
            </a:r>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41663" cy="304800"/>
          </a:xfrm>
          <a:prstGeom prst="rect">
            <a:avLst/>
          </a:prstGeom>
          <a:solidFill>
            <a:schemeClr val="bg1"/>
          </a:solidFill>
        </p:spPr>
        <p:txBody>
          <a:bodyPr wrap="none">
            <a:spAutoFit/>
          </a:bodyPr>
          <a:lstStyle/>
          <a:p>
            <a:r>
              <a:rPr lang="en-US" sz="1400" b="1"/>
              <a:t>doc. : IEEE 802.15-1</a:t>
            </a:r>
            <a:r>
              <a:rPr lang="en-US" sz="1400" b="1">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t>September 2009September 2009</a:t>
            </a:r>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September 2009</a:t>
            </a:r>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September 2009</a:t>
            </a:r>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September 2009</a:t>
            </a:r>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dirty="0" smtClean="0"/>
              <a:t>July 2011</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791200" y="301625"/>
            <a:ext cx="2972032" cy="307777"/>
          </a:xfrm>
          <a:prstGeom prst="rect">
            <a:avLst/>
          </a:prstGeom>
          <a:solidFill>
            <a:schemeClr val="bg1"/>
          </a:solidFill>
        </p:spPr>
        <p:txBody>
          <a:bodyPr wrap="none">
            <a:spAutoFit/>
          </a:bodyPr>
          <a:lstStyle/>
          <a:p>
            <a:r>
              <a:rPr lang="en-US" sz="1400" b="1" dirty="0">
                <a:solidFill>
                  <a:srgbClr val="CC0000"/>
                </a:solidFill>
              </a:rPr>
              <a:t>doc. : IEEE </a:t>
            </a:r>
            <a:r>
              <a:rPr lang="en-US" sz="1400" b="1" dirty="0" smtClean="0">
                <a:solidFill>
                  <a:srgbClr val="CC0000"/>
                </a:solidFill>
              </a:rPr>
              <a:t>802.15-11-0501-00-0wng</a:t>
            </a:r>
            <a:endParaRPr lang="en-US" sz="1400" b="1" dirty="0">
              <a:solidFill>
                <a:srgbClr val="CC0000"/>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xfrm>
            <a:off x="685800" y="384175"/>
            <a:ext cx="1600200" cy="430887"/>
          </a:xfrm>
          <a:ln/>
        </p:spPr>
        <p:txBody>
          <a:bodyPr/>
          <a:lstStyle/>
          <a:p>
            <a:r>
              <a:rPr lang="en-US" dirty="0" smtClean="0"/>
              <a:t>July 2011</a:t>
            </a:r>
          </a:p>
          <a:p>
            <a:endParaRPr lang="en-US" dirty="0"/>
          </a:p>
        </p:txBody>
      </p:sp>
      <p:sp>
        <p:nvSpPr>
          <p:cNvPr id="6" name="Rectangle 5"/>
          <p:cNvSpPr>
            <a:spLocks noGrp="1" noChangeArrowheads="1"/>
          </p:cNvSpPr>
          <p:nvPr>
            <p:ph type="ftr" sz="quarter" idx="11"/>
          </p:nvPr>
        </p:nvSpPr>
        <p:spPr>
          <a:ln/>
        </p:spPr>
        <p:txBody>
          <a:bodyPr/>
          <a:lstStyle/>
          <a:p>
            <a:r>
              <a:rPr lang="en-US" dirty="0" err="1"/>
              <a:t>Yeong</a:t>
            </a:r>
            <a:r>
              <a:rPr lang="en-US" dirty="0"/>
              <a:t> Min Jang, </a:t>
            </a:r>
            <a:r>
              <a:rPr lang="en-US" dirty="0" err="1"/>
              <a:t>Kookmin</a:t>
            </a:r>
            <a:r>
              <a:rPr lang="en-US" dirty="0"/>
              <a:t> University</a:t>
            </a:r>
          </a:p>
        </p:txBody>
      </p:sp>
      <p:sp>
        <p:nvSpPr>
          <p:cNvPr id="7" name="Rectangle 6"/>
          <p:cNvSpPr>
            <a:spLocks noGrp="1" noChangeArrowheads="1"/>
          </p:cNvSpPr>
          <p:nvPr>
            <p:ph type="sldNum" sz="quarter" idx="12"/>
          </p:nvPr>
        </p:nvSpPr>
        <p:spPr>
          <a:ln/>
        </p:spPr>
        <p:txBody>
          <a:bodyPr/>
          <a:lstStyle/>
          <a:p>
            <a:pPr>
              <a:defRPr/>
            </a:pPr>
            <a:r>
              <a:rPr lang="en-US"/>
              <a:t>Slide </a:t>
            </a:r>
            <a:fld id="{168A0E28-C750-41B9-A69D-2C32EC8D3106}" type="slidenum">
              <a:rPr lang="en-US"/>
              <a:pPr>
                <a:defRPr/>
              </a:pPr>
              <a:t>1</a:t>
            </a:fld>
            <a:endParaRPr lang="en-US"/>
          </a:p>
        </p:txBody>
      </p:sp>
      <p:sp>
        <p:nvSpPr>
          <p:cNvPr id="5124"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a:t>Slide </a:t>
            </a:r>
            <a:fld id="{911D9691-58C5-4164-BE99-69BB7BA310E3}" type="slidenum">
              <a:rPr lang="en-US"/>
              <a:pPr algn="ctr" eaLnBrk="0" hangingPunct="0"/>
              <a:t>1</a:t>
            </a:fld>
            <a:endParaRPr lang="en-US"/>
          </a:p>
        </p:txBody>
      </p:sp>
      <p:sp>
        <p:nvSpPr>
          <p:cNvPr id="27651" name="Rectangle 3"/>
          <p:cNvSpPr>
            <a:spLocks noChangeArrowheads="1"/>
          </p:cNvSpPr>
          <p:nvPr/>
        </p:nvSpPr>
        <p:spPr bwMode="auto">
          <a:xfrm>
            <a:off x="152400" y="609600"/>
            <a:ext cx="8763000" cy="6001643"/>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t>Submission Title:</a:t>
            </a:r>
            <a:r>
              <a:rPr lang="en-US" sz="1600" dirty="0"/>
              <a:t> </a:t>
            </a:r>
            <a:r>
              <a:rPr lang="en-US" sz="1600" dirty="0" smtClean="0"/>
              <a:t>[Overview of LED-ID]</a:t>
            </a:r>
            <a:r>
              <a:rPr lang="en-US" sz="1600" dirty="0"/>
              <a:t>	</a:t>
            </a:r>
          </a:p>
          <a:p>
            <a:pPr marL="739775" indent="-739775" eaLnBrk="0" hangingPunct="0"/>
            <a:r>
              <a:rPr lang="en-US" sz="1600" b="1" dirty="0"/>
              <a:t>Date Submitted: </a:t>
            </a:r>
            <a:r>
              <a:rPr lang="en-US" sz="1600" dirty="0"/>
              <a:t>[</a:t>
            </a:r>
            <a:r>
              <a:rPr lang="en-US" sz="1600" dirty="0" smtClean="0"/>
              <a:t>11 July, 2010]</a:t>
            </a:r>
            <a:r>
              <a:rPr lang="en-US" sz="1600" dirty="0"/>
              <a:t>	</a:t>
            </a:r>
          </a:p>
          <a:p>
            <a:pPr marL="739775" indent="-739775" eaLnBrk="0" hangingPunct="0"/>
            <a:r>
              <a:rPr lang="en-US" sz="1600" b="1" dirty="0"/>
              <a:t>Source:</a:t>
            </a:r>
            <a:r>
              <a:rPr lang="en-US" sz="1600" dirty="0"/>
              <a:t> </a:t>
            </a:r>
            <a:r>
              <a:rPr lang="en-US" altLang="ko-KR" sz="1600" dirty="0" smtClean="0"/>
              <a:t>[</a:t>
            </a:r>
            <a:r>
              <a:rPr lang="en-US" sz="1600" dirty="0" err="1" smtClean="0"/>
              <a:t>Yeong</a:t>
            </a:r>
            <a:r>
              <a:rPr lang="en-US" sz="1600" dirty="0" smtClean="0"/>
              <a:t> Min Jang, </a:t>
            </a:r>
            <a:r>
              <a:rPr lang="en-US" altLang="ko-KR" sz="1600" dirty="0" err="1" smtClean="0"/>
              <a:t>Sunwoong</a:t>
            </a:r>
            <a:r>
              <a:rPr lang="en-US" altLang="ko-KR" sz="1600" dirty="0" smtClean="0"/>
              <a:t> Choi, </a:t>
            </a:r>
            <a:r>
              <a:rPr lang="en-US" sz="1600" dirty="0" smtClean="0"/>
              <a:t>Muhammad Shahin </a:t>
            </a:r>
            <a:r>
              <a:rPr lang="en-US" sz="1600" dirty="0" err="1" smtClean="0"/>
              <a:t>Uddin</a:t>
            </a:r>
            <a:r>
              <a:rPr lang="en-US" sz="1600" dirty="0" smtClean="0"/>
              <a:t>, Nam Tuan Le, </a:t>
            </a:r>
            <a:r>
              <a:rPr lang="en-US" altLang="ko-KR" sz="1600" dirty="0">
                <a:ea typeface="굴림" pitchFamily="50" charset="-127"/>
              </a:rPr>
              <a:t>Jin Young Kim, </a:t>
            </a:r>
            <a:r>
              <a:rPr lang="en-US" altLang="ko-KR" sz="1600" dirty="0" err="1">
                <a:ea typeface="굴림" pitchFamily="50" charset="-127"/>
              </a:rPr>
              <a:t>Jaesang</a:t>
            </a:r>
            <a:r>
              <a:rPr lang="en-US" altLang="ko-KR" sz="1600" dirty="0">
                <a:ea typeface="굴림" pitchFamily="50" charset="-127"/>
              </a:rPr>
              <a:t> Cha, </a:t>
            </a:r>
            <a:r>
              <a:rPr lang="en-US" altLang="ko-KR" sz="1600" dirty="0" err="1">
                <a:ea typeface="굴림" pitchFamily="50" charset="-127"/>
              </a:rPr>
              <a:t>Kyesan</a:t>
            </a:r>
            <a:r>
              <a:rPr lang="en-US" altLang="ko-KR" sz="1600" dirty="0">
                <a:ea typeface="굴림" pitchFamily="50" charset="-127"/>
              </a:rPr>
              <a:t> Lee</a:t>
            </a:r>
            <a:r>
              <a:rPr lang="en-US" altLang="ko-KR" sz="1600" dirty="0" smtClean="0"/>
              <a:t>]           </a:t>
            </a:r>
            <a:r>
              <a:rPr lang="en-US" sz="1600" dirty="0" smtClean="0"/>
              <a:t> </a:t>
            </a:r>
          </a:p>
          <a:p>
            <a:pPr marL="739775" indent="-739775" eaLnBrk="0" latinLnBrk="0" hangingPunct="0">
              <a:defRPr/>
            </a:pPr>
            <a:r>
              <a:rPr lang="en-US" altLang="ko-KR" sz="1600" dirty="0" smtClean="0">
                <a:ea typeface="굴림" pitchFamily="50" charset="-127"/>
              </a:rPr>
              <a:t>               [</a:t>
            </a:r>
            <a:r>
              <a:rPr lang="en-US" altLang="ko-KR" sz="1600" dirty="0" err="1"/>
              <a:t>Kookmin</a:t>
            </a:r>
            <a:r>
              <a:rPr lang="en-US" altLang="ko-KR" sz="1600" dirty="0"/>
              <a:t> </a:t>
            </a:r>
            <a:r>
              <a:rPr lang="en-US" altLang="ko-KR" sz="1600" dirty="0" smtClean="0"/>
              <a:t>University, </a:t>
            </a:r>
            <a:r>
              <a:rPr lang="en-US" altLang="ko-KR" sz="1600" dirty="0" err="1" smtClean="0">
                <a:ea typeface="굴림" pitchFamily="50" charset="-127"/>
              </a:rPr>
              <a:t>Kwangwoon</a:t>
            </a:r>
            <a:r>
              <a:rPr lang="en-US" altLang="ko-KR" sz="1600" dirty="0" smtClean="0">
                <a:ea typeface="굴림" pitchFamily="50" charset="-127"/>
              </a:rPr>
              <a:t> </a:t>
            </a:r>
            <a:r>
              <a:rPr lang="en-US" altLang="ko-KR" sz="1600" dirty="0">
                <a:ea typeface="굴림" pitchFamily="50" charset="-127"/>
              </a:rPr>
              <a:t>University, Seoul National University of Technology, </a:t>
            </a:r>
            <a:r>
              <a:rPr lang="en-US" altLang="ko-KR" sz="1600" dirty="0" err="1">
                <a:ea typeface="굴림" pitchFamily="50" charset="-127"/>
              </a:rPr>
              <a:t>Kyunghee</a:t>
            </a:r>
            <a:r>
              <a:rPr lang="en-US" altLang="ko-KR" sz="1600" dirty="0">
                <a:ea typeface="굴림" pitchFamily="50" charset="-127"/>
              </a:rPr>
              <a:t> </a:t>
            </a:r>
            <a:r>
              <a:rPr lang="en-US" altLang="ko-KR" sz="1600" dirty="0" smtClean="0">
                <a:ea typeface="굴림" pitchFamily="50" charset="-127"/>
              </a:rPr>
              <a:t>University]                                  </a:t>
            </a:r>
            <a:endParaRPr lang="en-US" altLang="ko-KR" sz="1600" dirty="0">
              <a:ea typeface="굴림" pitchFamily="50" charset="-127"/>
            </a:endParaRPr>
          </a:p>
          <a:p>
            <a:pPr marL="739775" indent="-739775" eaLnBrk="0" hangingPunct="0"/>
            <a:r>
              <a:rPr lang="en-US" sz="1600" dirty="0" smtClean="0"/>
              <a:t>                              </a:t>
            </a:r>
          </a:p>
          <a:p>
            <a:pPr marL="739775" indent="-739775" eaLnBrk="0" hangingPunct="0"/>
            <a:r>
              <a:rPr lang="en-US" sz="1600" dirty="0" smtClean="0"/>
              <a:t>Address </a:t>
            </a:r>
            <a:r>
              <a:rPr lang="en-US" sz="1600" dirty="0"/>
              <a:t>[</a:t>
            </a:r>
            <a:r>
              <a:rPr lang="en-US" sz="1600" dirty="0" err="1"/>
              <a:t>Kookmin</a:t>
            </a:r>
            <a:r>
              <a:rPr lang="en-US" sz="1600" dirty="0"/>
              <a:t> University, Seoul, Korea]</a:t>
            </a:r>
          </a:p>
          <a:p>
            <a:pPr marL="739775" indent="-739775" eaLnBrk="0" hangingPunct="0"/>
            <a:r>
              <a:rPr lang="en-US" sz="1600" dirty="0"/>
              <a:t>Voice:[82-2-910-5068], FAX: [82-2-910-5068], </a:t>
            </a:r>
            <a:r>
              <a:rPr lang="en-US" sz="1600" dirty="0" smtClean="0"/>
              <a:t>Email</a:t>
            </a:r>
            <a:r>
              <a:rPr lang="en-US" sz="1600" dirty="0"/>
              <a:t>:[ yjang@kookmin.ac.kr]	</a:t>
            </a:r>
          </a:p>
          <a:p>
            <a:pPr marL="739775" indent="-739775" eaLnBrk="0" hangingPunct="0">
              <a:spcBef>
                <a:spcPts val="600"/>
              </a:spcBef>
              <a:spcAft>
                <a:spcPts val="600"/>
              </a:spcAft>
            </a:pPr>
            <a:r>
              <a:rPr lang="en-US" sz="1600" b="1" dirty="0"/>
              <a:t>Re:</a:t>
            </a:r>
            <a:r>
              <a:rPr lang="en-US" sz="1600" dirty="0"/>
              <a:t> []</a:t>
            </a:r>
          </a:p>
          <a:p>
            <a:pPr marL="739775" indent="-739775" eaLnBrk="0" hangingPunct="0">
              <a:spcBef>
                <a:spcPts val="600"/>
              </a:spcBef>
              <a:spcAft>
                <a:spcPts val="600"/>
              </a:spcAft>
            </a:pPr>
            <a:r>
              <a:rPr lang="en-US" sz="1600" b="1" dirty="0"/>
              <a:t>Abstract:</a:t>
            </a:r>
            <a:r>
              <a:rPr lang="en-US" sz="1600" dirty="0"/>
              <a:t>	</a:t>
            </a:r>
            <a:r>
              <a:rPr lang="en-US" sz="1600" dirty="0" smtClean="0"/>
              <a:t>[LED-ID Technology is the new paradigm in the identification technology environment. Illumination, identification and communications are simultaneously possible in LED-ID system. In this contribution we introduce the LED-ID system and its overview ]</a:t>
            </a:r>
            <a:endParaRPr lang="en-US" sz="1600" dirty="0"/>
          </a:p>
          <a:p>
            <a:pPr marL="739775" indent="-739775" eaLnBrk="0" hangingPunct="0">
              <a:spcBef>
                <a:spcPts val="600"/>
              </a:spcBef>
              <a:spcAft>
                <a:spcPts val="600"/>
              </a:spcAft>
            </a:pPr>
            <a:r>
              <a:rPr lang="en-US" sz="1600" b="1" dirty="0"/>
              <a:t>Purpose:</a:t>
            </a:r>
            <a:r>
              <a:rPr lang="en-US" sz="1600" dirty="0"/>
              <a:t>	</a:t>
            </a:r>
            <a:r>
              <a:rPr lang="en-US" sz="1600" dirty="0" smtClean="0"/>
              <a:t>[]</a:t>
            </a:r>
            <a:endParaRPr lang="en-US" sz="1600" dirty="0"/>
          </a:p>
          <a:p>
            <a:pPr marL="739775" indent="-739775" eaLnBrk="0" hangingPunct="0"/>
            <a:r>
              <a:rPr lang="en-US" sz="1600" b="1" dirty="0"/>
              <a:t>Notice:</a:t>
            </a:r>
            <a:r>
              <a:rPr 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t>Release:</a:t>
            </a:r>
            <a:r>
              <a:rPr lang="en-US" sz="1600" dirty="0"/>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10</a:t>
            </a:fld>
            <a:endParaRPr lang="en-US"/>
          </a:p>
        </p:txBody>
      </p:sp>
      <p:pic>
        <p:nvPicPr>
          <p:cNvPr id="7" name="Picture 6"/>
          <p:cNvPicPr/>
          <p:nvPr/>
        </p:nvPicPr>
        <p:blipFill>
          <a:blip r:embed="rId3" cstate="print"/>
          <a:srcRect/>
          <a:stretch>
            <a:fillRect/>
          </a:stretch>
        </p:blipFill>
        <p:spPr bwMode="auto">
          <a:xfrm>
            <a:off x="838200" y="711678"/>
            <a:ext cx="3657600" cy="2377440"/>
          </a:xfrm>
          <a:prstGeom prst="rect">
            <a:avLst/>
          </a:prstGeom>
          <a:noFill/>
          <a:ln w="9525">
            <a:noFill/>
            <a:miter lim="800000"/>
            <a:headEnd/>
            <a:tailEnd/>
          </a:ln>
          <a:effectLst/>
        </p:spPr>
      </p:pic>
      <p:sp>
        <p:nvSpPr>
          <p:cNvPr id="11" name="Rectangle 10"/>
          <p:cNvSpPr/>
          <p:nvPr/>
        </p:nvSpPr>
        <p:spPr bwMode="auto">
          <a:xfrm>
            <a:off x="685800" y="3124200"/>
            <a:ext cx="38862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Museum Scenario</a:t>
            </a:r>
          </a:p>
        </p:txBody>
      </p:sp>
      <p:sp>
        <p:nvSpPr>
          <p:cNvPr id="12" name="Rectangle 11"/>
          <p:cNvSpPr/>
          <p:nvPr/>
        </p:nvSpPr>
        <p:spPr bwMode="auto">
          <a:xfrm>
            <a:off x="4572000" y="3124200"/>
            <a:ext cx="41148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Mobile Cleaning Robots control</a:t>
            </a:r>
            <a:r>
              <a:rPr kumimoji="0" lang="en-US" sz="1200" b="0" i="0" u="none" strike="noStrike" cap="none" normalizeH="0" dirty="0" smtClean="0">
                <a:ln>
                  <a:noFill/>
                </a:ln>
                <a:solidFill>
                  <a:schemeClr val="tx1"/>
                </a:solidFill>
                <a:effectLst/>
                <a:latin typeface="Times New Roman" pitchFamily="18" charset="0"/>
              </a:rPr>
              <a:t> </a:t>
            </a:r>
            <a:endParaRPr kumimoji="0" lang="en-US" sz="1200" b="0" i="0" u="none" strike="noStrike" cap="none" normalizeH="0" baseline="0" dirty="0" smtClean="0">
              <a:ln>
                <a:noFill/>
              </a:ln>
              <a:solidFill>
                <a:schemeClr val="tx1"/>
              </a:solidFill>
              <a:effectLst/>
              <a:latin typeface="Times New Roman" pitchFamily="18" charset="0"/>
            </a:endParaRPr>
          </a:p>
        </p:txBody>
      </p:sp>
      <p:graphicFrame>
        <p:nvGraphicFramePr>
          <p:cNvPr id="2051" name="Object 3"/>
          <p:cNvGraphicFramePr>
            <a:graphicFrameLocks/>
          </p:cNvGraphicFramePr>
          <p:nvPr/>
        </p:nvGraphicFramePr>
        <p:xfrm>
          <a:off x="4849812" y="669982"/>
          <a:ext cx="3684588" cy="2438400"/>
        </p:xfrm>
        <a:graphic>
          <a:graphicData uri="http://schemas.openxmlformats.org/presentationml/2006/ole">
            <mc:AlternateContent xmlns:mc="http://schemas.openxmlformats.org/markup-compatibility/2006">
              <mc:Choice xmlns:v="urn:schemas-microsoft-com:vml" Requires="v">
                <p:oleObj spid="_x0000_s2055" name="Visio" r:id="rId4" imgW="4211251" imgH="3456648" progId="">
                  <p:embed/>
                </p:oleObj>
              </mc:Choice>
              <mc:Fallback>
                <p:oleObj name="Visio" r:id="rId4" imgW="4211251" imgH="3456648"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812" y="669982"/>
                        <a:ext cx="3684588"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 name="Picture 43"/>
          <p:cNvPicPr/>
          <p:nvPr/>
        </p:nvPicPr>
        <p:blipFill>
          <a:blip r:embed="rId6" cstate="print"/>
          <a:srcRect/>
          <a:stretch>
            <a:fillRect/>
          </a:stretch>
        </p:blipFill>
        <p:spPr bwMode="auto">
          <a:xfrm>
            <a:off x="762000" y="3411748"/>
            <a:ext cx="3840480" cy="2743200"/>
          </a:xfrm>
          <a:prstGeom prst="rect">
            <a:avLst/>
          </a:prstGeom>
          <a:noFill/>
          <a:ln w="9525">
            <a:noFill/>
            <a:miter lim="800000"/>
            <a:headEnd/>
            <a:tailEnd/>
          </a:ln>
        </p:spPr>
      </p:pic>
      <p:sp>
        <p:nvSpPr>
          <p:cNvPr id="45" name="Rectangle 44"/>
          <p:cNvSpPr/>
          <p:nvPr/>
        </p:nvSpPr>
        <p:spPr bwMode="auto">
          <a:xfrm>
            <a:off x="685800" y="6198078"/>
            <a:ext cx="38862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Restaurant Scenario</a:t>
            </a:r>
          </a:p>
        </p:txBody>
      </p:sp>
      <p:pic>
        <p:nvPicPr>
          <p:cNvPr id="46" name="Picture 45"/>
          <p:cNvPicPr/>
          <p:nvPr/>
        </p:nvPicPr>
        <p:blipFill>
          <a:blip r:embed="rId7" cstate="print"/>
          <a:srcRect/>
          <a:stretch>
            <a:fillRect/>
          </a:stretch>
        </p:blipFill>
        <p:spPr bwMode="auto">
          <a:xfrm>
            <a:off x="5181600" y="3439633"/>
            <a:ext cx="3291840" cy="2743200"/>
          </a:xfrm>
          <a:prstGeom prst="rect">
            <a:avLst/>
          </a:prstGeom>
          <a:noFill/>
          <a:ln w="9525">
            <a:noFill/>
            <a:miter lim="800000"/>
            <a:headEnd/>
            <a:tailEnd/>
          </a:ln>
          <a:effectLst/>
        </p:spPr>
      </p:pic>
      <p:sp>
        <p:nvSpPr>
          <p:cNvPr id="47" name="Rectangle 46"/>
          <p:cNvSpPr/>
          <p:nvPr/>
        </p:nvSpPr>
        <p:spPr bwMode="auto">
          <a:xfrm>
            <a:off x="4583876" y="6189452"/>
            <a:ext cx="4114800" cy="228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Indoor 3D</a:t>
            </a:r>
            <a:r>
              <a:rPr kumimoji="0" lang="en-US" sz="1200" b="0" i="0" u="none" strike="noStrike" cap="none" normalizeH="0" dirty="0" smtClean="0">
                <a:ln>
                  <a:noFill/>
                </a:ln>
                <a:solidFill>
                  <a:schemeClr val="tx1"/>
                </a:solidFill>
                <a:effectLst/>
                <a:latin typeface="Times New Roman" pitchFamily="18" charset="0"/>
              </a:rPr>
              <a:t> Positioning</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0" name="Rectangle 49"/>
          <p:cNvSpPr/>
          <p:nvPr/>
        </p:nvSpPr>
        <p:spPr bwMode="auto">
          <a:xfrm>
            <a:off x="685800" y="685800"/>
            <a:ext cx="8001000" cy="5791200"/>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p:nvPr/>
        </p:nvCxnSpPr>
        <p:spPr bwMode="auto">
          <a:xfrm rot="16200000" flipH="1">
            <a:off x="1810542" y="3561555"/>
            <a:ext cx="5789613" cy="3810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a:off x="685800" y="3418367"/>
            <a:ext cx="3886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a:off x="4572000" y="3418367"/>
            <a:ext cx="411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11</a:t>
            </a:fld>
            <a:endParaRPr lang="en-US"/>
          </a:p>
        </p:txBody>
      </p:sp>
      <p:sp>
        <p:nvSpPr>
          <p:cNvPr id="53" name="Rectangle 52"/>
          <p:cNvSpPr/>
          <p:nvPr/>
        </p:nvSpPr>
        <p:spPr bwMode="auto">
          <a:xfrm>
            <a:off x="1143000" y="6108402"/>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Air Plane Scenario</a:t>
            </a:r>
          </a:p>
        </p:txBody>
      </p:sp>
      <p:pic>
        <p:nvPicPr>
          <p:cNvPr id="26626" name="Picture 2"/>
          <p:cNvPicPr>
            <a:picLocks noChangeAspect="1" noChangeArrowheads="1"/>
          </p:cNvPicPr>
          <p:nvPr/>
        </p:nvPicPr>
        <p:blipFill>
          <a:blip r:embed="rId2" cstate="print"/>
          <a:srcRect/>
          <a:stretch>
            <a:fillRect/>
          </a:stretch>
        </p:blipFill>
        <p:spPr bwMode="auto">
          <a:xfrm>
            <a:off x="806301" y="685800"/>
            <a:ext cx="7680960" cy="5489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Research Activities</a:t>
            </a:r>
            <a:endParaRPr lang="en-US" dirty="0"/>
          </a:p>
        </p:txBody>
      </p:sp>
      <p:sp>
        <p:nvSpPr>
          <p:cNvPr id="3" name="Content Placeholder 2"/>
          <p:cNvSpPr>
            <a:spLocks noGrp="1"/>
          </p:cNvSpPr>
          <p:nvPr>
            <p:ph idx="1"/>
          </p:nvPr>
        </p:nvSpPr>
        <p:spPr>
          <a:xfrm>
            <a:off x="685800" y="1752600"/>
            <a:ext cx="7772400" cy="4343400"/>
          </a:xfrm>
        </p:spPr>
        <p:txBody>
          <a:bodyPr/>
          <a:lstStyle/>
          <a:p>
            <a:pPr lvl="1" indent="-457200">
              <a:buNone/>
            </a:pPr>
            <a:r>
              <a:rPr lang="en-US" sz="2400" dirty="0" smtClean="0"/>
              <a:t>LED-ID MAC approach</a:t>
            </a:r>
          </a:p>
          <a:p>
            <a:pPr marL="914400" lvl="2">
              <a:spcBef>
                <a:spcPts val="0"/>
              </a:spcBef>
            </a:pPr>
            <a:r>
              <a:rPr lang="en-US" sz="2000" dirty="0" smtClean="0"/>
              <a:t>Identification technique combine with </a:t>
            </a:r>
            <a:r>
              <a:rPr lang="en-US" sz="2000" dirty="0" err="1" smtClean="0"/>
              <a:t>QoS</a:t>
            </a:r>
            <a:r>
              <a:rPr lang="en-US" sz="2000" dirty="0" smtClean="0"/>
              <a:t> data transmission</a:t>
            </a:r>
          </a:p>
          <a:p>
            <a:pPr marL="914400" lvl="2">
              <a:spcBef>
                <a:spcPts val="0"/>
              </a:spcBef>
            </a:pPr>
            <a:r>
              <a:rPr lang="en-US" sz="2000" dirty="0" smtClean="0"/>
              <a:t>Priority MAC</a:t>
            </a:r>
          </a:p>
          <a:p>
            <a:pPr marL="914400" lvl="2">
              <a:spcBef>
                <a:spcPts val="0"/>
              </a:spcBef>
            </a:pPr>
            <a:r>
              <a:rPr lang="en-US" sz="2000" dirty="0" smtClean="0"/>
              <a:t>Cooperative MAC</a:t>
            </a:r>
          </a:p>
          <a:p>
            <a:pPr marL="914400" lvl="2">
              <a:spcBef>
                <a:spcPts val="0"/>
              </a:spcBef>
            </a:pPr>
            <a:r>
              <a:rPr lang="en-US" sz="2000" dirty="0" smtClean="0"/>
              <a:t>Fast efficient Anti-collision protocol</a:t>
            </a:r>
          </a:p>
          <a:p>
            <a:pPr marL="914400" lvl="2">
              <a:spcBef>
                <a:spcPts val="0"/>
              </a:spcBef>
            </a:pPr>
            <a:r>
              <a:rPr lang="en-US" sz="2000" dirty="0" smtClean="0"/>
              <a:t>Anti-collision protocol</a:t>
            </a:r>
          </a:p>
          <a:p>
            <a:pPr>
              <a:buNone/>
            </a:pPr>
            <a:r>
              <a:rPr lang="en-US" sz="2800" dirty="0" smtClean="0"/>
              <a:t>   Others</a:t>
            </a:r>
          </a:p>
          <a:p>
            <a:pPr marL="914400" lvl="2">
              <a:spcBef>
                <a:spcPts val="0"/>
              </a:spcBef>
              <a:buFont typeface="Arial" pitchFamily="34" charset="0"/>
              <a:buChar char="•"/>
            </a:pPr>
            <a:r>
              <a:rPr lang="en-US" sz="2000" dirty="0" smtClean="0"/>
              <a:t>Method to overcome the limitation of  FOV</a:t>
            </a:r>
          </a:p>
          <a:p>
            <a:pPr marL="914400" lvl="2">
              <a:spcBef>
                <a:spcPts val="0"/>
              </a:spcBef>
              <a:buFont typeface="Arial" pitchFamily="34" charset="0"/>
              <a:buChar char="•"/>
            </a:pPr>
            <a:r>
              <a:rPr lang="en-US" sz="2000" dirty="0" smtClean="0"/>
              <a:t>Site diversity technique</a:t>
            </a:r>
          </a:p>
          <a:p>
            <a:pPr marL="914400" lvl="2">
              <a:spcBef>
                <a:spcPts val="0"/>
              </a:spcBef>
              <a:buFont typeface="Arial" pitchFamily="34" charset="0"/>
              <a:buChar char="•"/>
            </a:pPr>
            <a:r>
              <a:rPr lang="en-US" sz="2000" dirty="0" smtClean="0"/>
              <a:t>Fast link switching </a:t>
            </a:r>
          </a:p>
          <a:p>
            <a:pPr marL="914400" lvl="2">
              <a:spcBef>
                <a:spcPts val="0"/>
              </a:spcBef>
              <a:buFont typeface="Arial" pitchFamily="34" charset="0"/>
              <a:buChar char="•"/>
            </a:pPr>
            <a:r>
              <a:rPr lang="en-US" sz="2000" dirty="0" smtClean="0"/>
              <a:t>Enhance the coverage</a:t>
            </a:r>
          </a:p>
          <a:p>
            <a:pPr marL="914400" lvl="2">
              <a:spcBef>
                <a:spcPts val="0"/>
              </a:spcBef>
              <a:buFont typeface="Arial" pitchFamily="34" charset="0"/>
              <a:buChar char="•"/>
            </a:pPr>
            <a:r>
              <a:rPr lang="en-US" sz="2000" dirty="0" smtClean="0"/>
              <a:t>Fast and energy efficient link recovery </a:t>
            </a:r>
          </a:p>
          <a:p>
            <a:pPr lvl="1"/>
            <a:endParaRPr lang="en-US" sz="2400" dirty="0" smtClean="0"/>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84175"/>
            <a:ext cx="1600200" cy="215444"/>
          </a:xfrm>
        </p:spPr>
        <p:txBody>
          <a:bodyPr/>
          <a:lstStyle/>
          <a:p>
            <a:r>
              <a:rPr lang="en-US" dirty="0" smtClean="0"/>
              <a:t>July 2011</a:t>
            </a:r>
            <a:endParaRPr lang="en-US" dirty="0"/>
          </a:p>
        </p:txBody>
      </p:sp>
      <p:sp>
        <p:nvSpPr>
          <p:cNvPr id="3" name="Footer Placeholder 2"/>
          <p:cNvSpPr>
            <a:spLocks noGrp="1"/>
          </p:cNvSpPr>
          <p:nvPr>
            <p:ph type="ftr" sz="quarter" idx="11"/>
          </p:nvPr>
        </p:nvSpPr>
        <p:spPr/>
        <p:txBody>
          <a:bodyPr/>
          <a:lstStyle/>
          <a:p>
            <a:r>
              <a:rPr lang="en-US" smtClean="0"/>
              <a:t>Yeong Min Jang, Kookmin University</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C65D8D74-25E4-4A14-9B13-1C1CBE0663D9}" type="slidenum">
              <a:rPr lang="en-US" smtClean="0"/>
              <a:pPr>
                <a:defRPr/>
              </a:pPr>
              <a:t>13</a:t>
            </a:fld>
            <a:endParaRPr lang="en-US"/>
          </a:p>
        </p:txBody>
      </p:sp>
      <p:sp>
        <p:nvSpPr>
          <p:cNvPr id="5" name="Rectangle 4"/>
          <p:cNvSpPr/>
          <p:nvPr/>
        </p:nvSpPr>
        <p:spPr>
          <a:xfrm>
            <a:off x="3048000" y="566736"/>
            <a:ext cx="2743200" cy="646331"/>
          </a:xfrm>
          <a:prstGeom prst="rect">
            <a:avLst/>
          </a:prstGeom>
        </p:spPr>
        <p:txBody>
          <a:bodyPr wrap="square">
            <a:spAutoFit/>
          </a:bodyPr>
          <a:lstStyle/>
          <a:p>
            <a:pPr algn="ctr"/>
            <a:r>
              <a:rPr lang="en-US" sz="3600" dirty="0" smtClean="0"/>
              <a:t>Conclusion</a:t>
            </a:r>
          </a:p>
        </p:txBody>
      </p:sp>
      <p:sp>
        <p:nvSpPr>
          <p:cNvPr id="6" name="Rectangle 5"/>
          <p:cNvSpPr/>
          <p:nvPr/>
        </p:nvSpPr>
        <p:spPr>
          <a:xfrm>
            <a:off x="685800" y="1295400"/>
            <a:ext cx="7772400" cy="3693319"/>
          </a:xfrm>
          <a:prstGeom prst="rect">
            <a:avLst/>
          </a:prstGeom>
        </p:spPr>
        <p:txBody>
          <a:bodyPr wrap="square">
            <a:spAutoFit/>
          </a:bodyPr>
          <a:lstStyle/>
          <a:p>
            <a:pPr marL="233363" indent="-233363" algn="just">
              <a:lnSpc>
                <a:spcPct val="150000"/>
              </a:lnSpc>
              <a:buFont typeface="Arial" pitchFamily="34" charset="0"/>
              <a:buChar char="•"/>
            </a:pPr>
            <a:r>
              <a:rPr lang="en-US" sz="2000" dirty="0" smtClean="0"/>
              <a:t>LED-ID system is the new paradigm in the identification world </a:t>
            </a:r>
          </a:p>
          <a:p>
            <a:pPr marL="233363" indent="-233363" algn="just">
              <a:lnSpc>
                <a:spcPct val="150000"/>
              </a:lnSpc>
              <a:buFont typeface="Arial" pitchFamily="34" charset="0"/>
              <a:buChar char="•"/>
            </a:pPr>
            <a:r>
              <a:rPr lang="en-US" sz="2000" dirty="0" smtClean="0"/>
              <a:t>LED-ID system is support non </a:t>
            </a:r>
            <a:r>
              <a:rPr lang="en-US" sz="2000" dirty="0" err="1" smtClean="0"/>
              <a:t>QoS</a:t>
            </a:r>
            <a:r>
              <a:rPr lang="en-US" sz="2000" dirty="0" smtClean="0"/>
              <a:t> and </a:t>
            </a:r>
            <a:r>
              <a:rPr lang="en-US" sz="2000" dirty="0" err="1" smtClean="0"/>
              <a:t>QoS</a:t>
            </a:r>
            <a:r>
              <a:rPr lang="en-US" sz="2000" dirty="0" smtClean="0"/>
              <a:t> application </a:t>
            </a:r>
          </a:p>
          <a:p>
            <a:pPr marL="233363" indent="-233363" algn="just">
              <a:lnSpc>
                <a:spcPct val="150000"/>
              </a:lnSpc>
              <a:buFont typeface="Arial" pitchFamily="34" charset="0"/>
              <a:buChar char="•"/>
            </a:pPr>
            <a:r>
              <a:rPr lang="en-US" sz="2000" dirty="0" smtClean="0"/>
              <a:t>This system can be used for identification communication and illumination as well</a:t>
            </a:r>
          </a:p>
          <a:p>
            <a:pPr marL="233363" indent="-233363" algn="just">
              <a:lnSpc>
                <a:spcPct val="150000"/>
              </a:lnSpc>
              <a:buFont typeface="Arial" pitchFamily="34" charset="0"/>
              <a:buChar char="•"/>
            </a:pPr>
            <a:r>
              <a:rPr lang="en-US" sz="2000" dirty="0" smtClean="0"/>
              <a:t>LED-ID system may coexist with RFID, Barcode, QR code and </a:t>
            </a:r>
            <a:r>
              <a:rPr lang="en-US" sz="2000" dirty="0" err="1" smtClean="0"/>
              <a:t>Hollogram</a:t>
            </a:r>
            <a:r>
              <a:rPr lang="en-US" sz="2000" dirty="0" smtClean="0"/>
              <a:t> ID instead of </a:t>
            </a:r>
            <a:r>
              <a:rPr lang="en-US" sz="2000" dirty="0" smtClean="0"/>
              <a:t>replacement</a:t>
            </a:r>
          </a:p>
          <a:p>
            <a:pPr marL="233363" indent="-233363" algn="just">
              <a:lnSpc>
                <a:spcPct val="150000"/>
              </a:lnSpc>
              <a:buFont typeface="Arial" pitchFamily="34" charset="0"/>
              <a:buChar char="•"/>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5" name="Footer Placeholder 4"/>
          <p:cNvSpPr>
            <a:spLocks noGrp="1"/>
          </p:cNvSpPr>
          <p:nvPr>
            <p:ph type="ftr" sz="quarter" idx="11"/>
          </p:nvPr>
        </p:nvSpPr>
        <p:spPr/>
        <p:txBody>
          <a:bodyPr/>
          <a:lstStyle/>
          <a:p>
            <a:r>
              <a:rPr lang="en-US"/>
              <a:t>Yeong Min Jang, Kookmin University</a:t>
            </a:r>
          </a:p>
        </p:txBody>
      </p:sp>
      <p:sp>
        <p:nvSpPr>
          <p:cNvPr id="6" name="Slide Number Placeholder 5"/>
          <p:cNvSpPr>
            <a:spLocks noGrp="1"/>
          </p:cNvSpPr>
          <p:nvPr>
            <p:ph type="sldNum" sz="quarter" idx="12"/>
          </p:nvPr>
        </p:nvSpPr>
        <p:spPr/>
        <p:txBody>
          <a:bodyPr/>
          <a:lstStyle/>
          <a:p>
            <a:pPr>
              <a:defRPr/>
            </a:pPr>
            <a:r>
              <a:rPr lang="en-US"/>
              <a:t>Slide </a:t>
            </a:r>
            <a:fld id="{0378C6A3-7036-4E6F-8085-A918276A0AAD}" type="slidenum">
              <a:rPr lang="en-US"/>
              <a:pPr>
                <a:defRPr/>
              </a:pPr>
              <a:t>2</a:t>
            </a:fld>
            <a:endParaRPr lang="en-US"/>
          </a:p>
        </p:txBody>
      </p:sp>
      <p:sp>
        <p:nvSpPr>
          <p:cNvPr id="45058" name="Rectangle 2"/>
          <p:cNvSpPr>
            <a:spLocks noGrp="1" noChangeArrowheads="1"/>
          </p:cNvSpPr>
          <p:nvPr>
            <p:ph type="title"/>
          </p:nvPr>
        </p:nvSpPr>
        <p:spPr>
          <a:xfrm>
            <a:off x="685800" y="685800"/>
            <a:ext cx="7772400" cy="914400"/>
          </a:xfrm>
        </p:spPr>
        <p:txBody>
          <a:bodyPr/>
          <a:lstStyle/>
          <a:p>
            <a:r>
              <a:rPr lang="en-US" dirty="0" smtClean="0"/>
              <a:t>Contents</a:t>
            </a:r>
          </a:p>
        </p:txBody>
      </p:sp>
      <p:sp>
        <p:nvSpPr>
          <p:cNvPr id="45059" name="Rectangle 3"/>
          <p:cNvSpPr>
            <a:spLocks noGrp="1" noChangeArrowheads="1"/>
          </p:cNvSpPr>
          <p:nvPr>
            <p:ph type="body" idx="1"/>
          </p:nvPr>
        </p:nvSpPr>
        <p:spPr>
          <a:xfrm>
            <a:off x="685800" y="1600200"/>
            <a:ext cx="7772400" cy="4495800"/>
          </a:xfrm>
        </p:spPr>
        <p:txBody>
          <a:bodyPr/>
          <a:lstStyle/>
          <a:p>
            <a:r>
              <a:rPr lang="en-US" sz="2400" dirty="0" smtClean="0"/>
              <a:t>What is LED-ID ?</a:t>
            </a:r>
          </a:p>
          <a:p>
            <a:r>
              <a:rPr lang="en-US" sz="2400" dirty="0" smtClean="0"/>
              <a:t>Components and Characteristics of LED-ID</a:t>
            </a:r>
          </a:p>
          <a:p>
            <a:r>
              <a:rPr lang="en-US" sz="2400" dirty="0" smtClean="0"/>
              <a:t>Frequency Band</a:t>
            </a:r>
          </a:p>
          <a:p>
            <a:r>
              <a:rPr lang="en-US" sz="2400" dirty="0" err="1" smtClean="0"/>
              <a:t>Superframe</a:t>
            </a:r>
            <a:r>
              <a:rPr lang="en-US" sz="2400" dirty="0" smtClean="0"/>
              <a:t> Structure</a:t>
            </a:r>
          </a:p>
          <a:p>
            <a:r>
              <a:rPr lang="en-US" sz="2400" dirty="0" smtClean="0"/>
              <a:t>Comparison  between LED-ID and  RFID</a:t>
            </a:r>
          </a:p>
          <a:p>
            <a:r>
              <a:rPr lang="en-US" sz="2400" dirty="0" smtClean="0"/>
              <a:t>Candidate Application/ Service Scenario</a:t>
            </a:r>
          </a:p>
          <a:p>
            <a:r>
              <a:rPr lang="en-US" sz="2400" dirty="0" smtClean="0"/>
              <a:t>Conclusion</a:t>
            </a:r>
          </a:p>
          <a:p>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066800"/>
          </a:xfrm>
        </p:spPr>
        <p:txBody>
          <a:bodyPr/>
          <a:lstStyle/>
          <a:p>
            <a:pPr algn="l"/>
            <a:r>
              <a:rPr lang="en-US" sz="2800" dirty="0" smtClean="0">
                <a:solidFill>
                  <a:schemeClr val="tx1"/>
                </a:solidFill>
              </a:rPr>
              <a:t>Definition of LED-ID</a:t>
            </a:r>
            <a:endParaRPr lang="en-US" sz="2800" dirty="0">
              <a:solidFill>
                <a:schemeClr val="tx1"/>
              </a:solidFill>
            </a:endParaRPr>
          </a:p>
        </p:txBody>
      </p:sp>
      <p:sp>
        <p:nvSpPr>
          <p:cNvPr id="3" name="Content Placeholder 2"/>
          <p:cNvSpPr>
            <a:spLocks noGrp="1"/>
          </p:cNvSpPr>
          <p:nvPr>
            <p:ph idx="1"/>
          </p:nvPr>
        </p:nvSpPr>
        <p:spPr/>
        <p:txBody>
          <a:bodyPr/>
          <a:lstStyle/>
          <a:p>
            <a:pPr marL="342900" lvl="1" indent="-342900" algn="just">
              <a:lnSpc>
                <a:spcPct val="120000"/>
              </a:lnSpc>
              <a:buFontTx/>
              <a:buChar char="•"/>
            </a:pPr>
            <a:r>
              <a:rPr lang="en-US" sz="1800" dirty="0" smtClean="0"/>
              <a:t>Light Emitting Diode Identification (LED-ID) is a technology that uses communication via </a:t>
            </a:r>
            <a:r>
              <a:rPr lang="en-US" sz="1800" dirty="0" smtClean="0"/>
              <a:t>LED light </a:t>
            </a:r>
            <a:r>
              <a:rPr lang="en-US" sz="1800" dirty="0" smtClean="0"/>
              <a:t>(IR / Visible light/ UV) to exchange voice/video/data among one Tag (or Reader) to one or more identified Readers (or Tags).</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3</a:t>
            </a:fld>
            <a:endParaRPr lang="en-US"/>
          </a:p>
        </p:txBody>
      </p:sp>
      <p:pic>
        <p:nvPicPr>
          <p:cNvPr id="7" name="Picture 6"/>
          <p:cNvPicPr/>
          <p:nvPr/>
        </p:nvPicPr>
        <p:blipFill>
          <a:blip r:embed="rId2" cstate="print"/>
          <a:srcRect/>
          <a:stretch>
            <a:fillRect/>
          </a:stretch>
        </p:blipFill>
        <p:spPr bwMode="auto">
          <a:xfrm>
            <a:off x="1828800" y="3352800"/>
            <a:ext cx="5181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pPr marL="342900" lvl="1" indent="-342900">
              <a:buFont typeface="Arial" pitchFamily="34" charset="0"/>
              <a:buChar char="•"/>
            </a:pPr>
            <a:r>
              <a:rPr lang="en-US" dirty="0" smtClean="0">
                <a:solidFill>
                  <a:schemeClr val="tx2"/>
                </a:solidFill>
                <a:latin typeface="+mj-lt"/>
                <a:ea typeface="+mj-ea"/>
                <a:cs typeface="+mj-cs"/>
              </a:rPr>
              <a:t>Components of LED-ID</a:t>
            </a:r>
          </a:p>
          <a:p>
            <a:pPr marL="571500" lvl="1" indent="-171450"/>
            <a:r>
              <a:rPr lang="en-US" sz="1800" dirty="0" smtClean="0"/>
              <a:t>The main components of the LED-ID system are Reader and Tag</a:t>
            </a:r>
          </a:p>
          <a:p>
            <a:pPr marL="571500" lvl="1" indent="-171450"/>
            <a:r>
              <a:rPr lang="en-US" sz="1800" dirty="0" smtClean="0"/>
              <a:t>Each Reader and Tag of LED-ID has at least one LED and Rx Module (PD/ Image sensor etc.) </a:t>
            </a:r>
          </a:p>
          <a:p>
            <a:r>
              <a:rPr lang="en-US" sz="2800" dirty="0" smtClean="0">
                <a:solidFill>
                  <a:schemeClr val="tx2"/>
                </a:solidFill>
                <a:latin typeface="+mj-lt"/>
                <a:ea typeface="+mj-ea"/>
                <a:cs typeface="+mj-cs"/>
              </a:rPr>
              <a:t>Characteristics of LED-ID</a:t>
            </a:r>
          </a:p>
          <a:p>
            <a:pPr lvl="1"/>
            <a:r>
              <a:rPr lang="en-US" sz="1800" dirty="0" smtClean="0"/>
              <a:t>Low power consumption    </a:t>
            </a:r>
          </a:p>
          <a:p>
            <a:pPr lvl="1"/>
            <a:r>
              <a:rPr lang="en-US" sz="1800" dirty="0" smtClean="0"/>
              <a:t>Harmless to human </a:t>
            </a:r>
          </a:p>
          <a:p>
            <a:pPr lvl="1"/>
            <a:r>
              <a:rPr lang="en-US" sz="1800" dirty="0" smtClean="0"/>
              <a:t>Green environment</a:t>
            </a:r>
          </a:p>
          <a:p>
            <a:pPr lvl="1"/>
            <a:r>
              <a:rPr lang="en-US" sz="1800" dirty="0" smtClean="0"/>
              <a:t>High security </a:t>
            </a:r>
          </a:p>
          <a:p>
            <a:pPr lvl="1"/>
            <a:r>
              <a:rPr lang="en-US" sz="1800" dirty="0" smtClean="0"/>
              <a:t>High speed read and write capability </a:t>
            </a:r>
          </a:p>
          <a:p>
            <a:pPr lvl="1"/>
            <a:r>
              <a:rPr lang="en-US" sz="1800" dirty="0" smtClean="0"/>
              <a:t>No interference with RF </a:t>
            </a:r>
          </a:p>
          <a:p>
            <a:pPr lvl="1"/>
            <a:r>
              <a:rPr lang="en-US" sz="1800" dirty="0" smtClean="0"/>
              <a:t>Support </a:t>
            </a:r>
            <a:r>
              <a:rPr lang="en-US" sz="1800" dirty="0" err="1" smtClean="0"/>
              <a:t>QoS</a:t>
            </a:r>
            <a:r>
              <a:rPr lang="en-US" sz="1800" dirty="0" smtClean="0"/>
              <a:t> </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r>
              <a:rPr lang="en-US" sz="2800" dirty="0" smtClean="0">
                <a:solidFill>
                  <a:schemeClr val="tx2"/>
                </a:solidFill>
              </a:rPr>
              <a:t>Classification of LED-ID Tag</a:t>
            </a:r>
          </a:p>
          <a:p>
            <a:pPr lvl="1"/>
            <a:r>
              <a:rPr lang="en-US" sz="1800" dirty="0" smtClean="0"/>
              <a:t>Active tag (ex. PD based)</a:t>
            </a:r>
          </a:p>
          <a:p>
            <a:pPr lvl="1"/>
            <a:r>
              <a:rPr lang="en-US" sz="1800" dirty="0" smtClean="0"/>
              <a:t>Semi-active/passive </a:t>
            </a:r>
            <a:r>
              <a:rPr lang="en-US" sz="1800" dirty="0" smtClean="0"/>
              <a:t>tag (ex. Image Sensor based)  </a:t>
            </a:r>
          </a:p>
          <a:p>
            <a:pPr marL="342900" lvl="1" indent="-342900">
              <a:buFont typeface="Arial" pitchFamily="34" charset="0"/>
              <a:buChar char="•"/>
            </a:pPr>
            <a:r>
              <a:rPr lang="en-US" dirty="0" smtClean="0">
                <a:solidFill>
                  <a:schemeClr val="tx2"/>
                </a:solidFill>
                <a:latin typeface="+mj-lt"/>
                <a:ea typeface="+mj-ea"/>
                <a:cs typeface="+mj-cs"/>
              </a:rPr>
              <a:t>Active tag (ex. PD based)</a:t>
            </a:r>
          </a:p>
          <a:p>
            <a:pPr lvl="1"/>
            <a:r>
              <a:rPr lang="en-US" sz="1800" dirty="0" smtClean="0"/>
              <a:t>Each Tag has LED and Photo-detector</a:t>
            </a:r>
          </a:p>
          <a:p>
            <a:pPr lvl="1"/>
            <a:r>
              <a:rPr lang="en-US" sz="1800" dirty="0" smtClean="0"/>
              <a:t>Internal power source</a:t>
            </a:r>
          </a:p>
          <a:p>
            <a:pPr lvl="1"/>
            <a:r>
              <a:rPr lang="en-US" sz="1800" dirty="0" smtClean="0"/>
              <a:t>Always energized in dimming mode</a:t>
            </a:r>
          </a:p>
          <a:p>
            <a:pPr lvl="1"/>
            <a:r>
              <a:rPr lang="en-US" sz="1800" dirty="0" smtClean="0"/>
              <a:t>Emits light using low power</a:t>
            </a:r>
          </a:p>
          <a:p>
            <a:pPr lvl="1"/>
            <a:r>
              <a:rPr lang="en-US" sz="1800" dirty="0" smtClean="0"/>
              <a:t>Life time depend upon mainly LED, Photo-detector and power source</a:t>
            </a:r>
          </a:p>
          <a:p>
            <a:pPr marL="342900" lvl="1" indent="-342900">
              <a:buFont typeface="Arial" pitchFamily="34" charset="0"/>
              <a:buChar char="•"/>
            </a:pPr>
            <a:r>
              <a:rPr lang="en-US" dirty="0" smtClean="0">
                <a:solidFill>
                  <a:schemeClr val="tx2"/>
                </a:solidFill>
                <a:latin typeface="+mj-lt"/>
                <a:ea typeface="+mj-ea"/>
                <a:cs typeface="+mj-cs"/>
              </a:rPr>
              <a:t>Semi-active/passive </a:t>
            </a:r>
            <a:r>
              <a:rPr lang="en-US" dirty="0" smtClean="0">
                <a:solidFill>
                  <a:schemeClr val="tx2"/>
                </a:solidFill>
                <a:latin typeface="+mj-lt"/>
                <a:ea typeface="+mj-ea"/>
                <a:cs typeface="+mj-cs"/>
              </a:rPr>
              <a:t>tag (ex. Image Sensor based) </a:t>
            </a:r>
          </a:p>
          <a:p>
            <a:pPr lvl="1"/>
            <a:r>
              <a:rPr lang="en-US" sz="1800" dirty="0" smtClean="0"/>
              <a:t>Each Tag has LED and Photo-detector</a:t>
            </a:r>
          </a:p>
          <a:p>
            <a:pPr lvl="1"/>
            <a:r>
              <a:rPr lang="en-US" sz="1800" dirty="0" smtClean="0"/>
              <a:t>Power source only for local circuitry </a:t>
            </a:r>
          </a:p>
          <a:p>
            <a:pPr lvl="1"/>
            <a:r>
              <a:rPr lang="en-US" sz="1800" dirty="0" smtClean="0"/>
              <a:t>For communication purpose use energy comes from Reader</a:t>
            </a:r>
          </a:p>
          <a:p>
            <a:pPr lvl="1"/>
            <a:r>
              <a:rPr lang="en-US" sz="1800" dirty="0" smtClean="0"/>
              <a:t>Life time depend upon mainly LED, Photo-detector and power source</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Frequency Band</a:t>
            </a:r>
            <a:endParaRPr lang="en-US" sz="2800" b="1" dirty="0"/>
          </a:p>
        </p:txBody>
      </p:sp>
      <p:graphicFrame>
        <p:nvGraphicFramePr>
          <p:cNvPr id="7" name="Content Placeholder 6"/>
          <p:cNvGraphicFramePr>
            <a:graphicFrameLocks noGrp="1"/>
          </p:cNvGraphicFramePr>
          <p:nvPr>
            <p:ph idx="1"/>
          </p:nvPr>
        </p:nvGraphicFramePr>
        <p:xfrm>
          <a:off x="685800" y="1676400"/>
          <a:ext cx="8153400" cy="3017520"/>
        </p:xfrm>
        <a:graphic>
          <a:graphicData uri="http://schemas.openxmlformats.org/drawingml/2006/table">
            <a:tbl>
              <a:tblPr firstRow="1" bandRow="1">
                <a:tableStyleId>{5940675A-B579-460E-94D1-54222C63F5DA}</a:tableStyleId>
              </a:tblPr>
              <a:tblGrid>
                <a:gridCol w="1278965"/>
                <a:gridCol w="1119094"/>
                <a:gridCol w="5755341"/>
              </a:tblGrid>
              <a:tr h="370840">
                <a:tc>
                  <a:txBody>
                    <a:bodyPr/>
                    <a:lstStyle/>
                    <a:p>
                      <a:pPr algn="ctr"/>
                      <a:r>
                        <a:rPr lang="en-US" sz="1600" dirty="0" smtClean="0">
                          <a:latin typeface="+mj-lt"/>
                        </a:rPr>
                        <a:t>UV (nm)</a:t>
                      </a:r>
                      <a:endParaRPr lang="en-US" sz="1600" dirty="0">
                        <a:latin typeface="+mj-lt"/>
                      </a:endParaRPr>
                    </a:p>
                  </a:txBody>
                  <a:tcPr anchor="ctr"/>
                </a:tc>
                <a:tc>
                  <a:txBody>
                    <a:bodyPr/>
                    <a:lstStyle/>
                    <a:p>
                      <a:pPr algn="ctr"/>
                      <a:endParaRPr lang="en-US" sz="1600" dirty="0" smtClean="0">
                        <a:latin typeface="+mj-lt"/>
                      </a:endParaRPr>
                    </a:p>
                    <a:p>
                      <a:pPr algn="ctr"/>
                      <a:endParaRPr lang="en-US" sz="1600" dirty="0" smtClean="0">
                        <a:latin typeface="+mj-lt"/>
                      </a:endParaRPr>
                    </a:p>
                    <a:p>
                      <a:pPr algn="ctr"/>
                      <a:r>
                        <a:rPr lang="en-US" sz="1600" dirty="0" smtClean="0">
                          <a:latin typeface="+mj-lt"/>
                        </a:rPr>
                        <a:t>10-380</a:t>
                      </a:r>
                      <a:endParaRPr lang="en-US" sz="1600" dirty="0">
                        <a:latin typeface="+mj-lt"/>
                      </a:endParaRPr>
                    </a:p>
                  </a:txBody>
                  <a:tcPr/>
                </a:tc>
                <a:tc>
                  <a:txBody>
                    <a:bodyPr/>
                    <a:lstStyle/>
                    <a:p>
                      <a:pPr marL="0" indent="287338">
                        <a:buFont typeface="Wingdings" pitchFamily="2" charset="2"/>
                        <a:buChar char="Ø"/>
                      </a:pPr>
                      <a:r>
                        <a:rPr lang="en-US" sz="1600" kern="1200" dirty="0" smtClean="0">
                          <a:solidFill>
                            <a:schemeClr val="tx1"/>
                          </a:solidFill>
                          <a:latin typeface="+mj-lt"/>
                          <a:ea typeface="SimSun"/>
                          <a:cs typeface="+mn-cs"/>
                        </a:rPr>
                        <a:t>Solar blind (200~280 nm)</a:t>
                      </a:r>
                    </a:p>
                    <a:p>
                      <a:pPr marL="0" indent="287338">
                        <a:buFont typeface="Wingdings" pitchFamily="2" charset="2"/>
                        <a:buChar char="Ø"/>
                      </a:pPr>
                      <a:r>
                        <a:rPr lang="en-US" sz="1600" kern="1200" dirty="0" smtClean="0">
                          <a:solidFill>
                            <a:schemeClr val="tx1"/>
                          </a:solidFill>
                          <a:latin typeface="+mj-lt"/>
                          <a:ea typeface="SimSun"/>
                          <a:cs typeface="+mn-cs"/>
                        </a:rPr>
                        <a:t>High SNR</a:t>
                      </a:r>
                    </a:p>
                    <a:p>
                      <a:pPr marL="0" indent="287338">
                        <a:buFont typeface="Wingdings" pitchFamily="2" charset="2"/>
                        <a:buChar char="Ø"/>
                      </a:pPr>
                      <a:r>
                        <a:rPr lang="en-US" sz="1600" kern="1200" dirty="0" smtClean="0">
                          <a:solidFill>
                            <a:schemeClr val="tx1"/>
                          </a:solidFill>
                          <a:latin typeface="+mj-lt"/>
                          <a:ea typeface="SimSun"/>
                          <a:cs typeface="+mn-cs"/>
                        </a:rPr>
                        <a:t>High scattering  &gt; NLOS , penetration to fog</a:t>
                      </a:r>
                    </a:p>
                    <a:p>
                      <a:pPr marL="0" indent="287338">
                        <a:buFont typeface="Wingdings" pitchFamily="2" charset="2"/>
                        <a:buChar char="Ø"/>
                      </a:pPr>
                      <a:r>
                        <a:rPr lang="en-US" sz="1600" kern="1200" dirty="0" smtClean="0">
                          <a:solidFill>
                            <a:schemeClr val="tx1"/>
                          </a:solidFill>
                          <a:latin typeface="+mj-lt"/>
                          <a:ea typeface="SimSun"/>
                          <a:cs typeface="+mn-cs"/>
                        </a:rPr>
                        <a:t>High absorption &gt; secure, covert and anti-jamming (to RF)</a:t>
                      </a:r>
                    </a:p>
                  </a:txBody>
                  <a:tcPr/>
                </a:tc>
              </a:tr>
              <a:tr h="1371600">
                <a:tc>
                  <a:txBody>
                    <a:bodyPr/>
                    <a:lstStyle/>
                    <a:p>
                      <a:pPr algn="ctr"/>
                      <a:r>
                        <a:rPr lang="en-US" sz="1600" dirty="0" smtClean="0">
                          <a:latin typeface="+mj-lt"/>
                        </a:rPr>
                        <a:t>Visible Light </a:t>
                      </a:r>
                      <a:r>
                        <a:rPr lang="en-US" sz="1600" baseline="0" dirty="0" smtClean="0">
                          <a:latin typeface="+mj-lt"/>
                        </a:rPr>
                        <a:t>(nm)</a:t>
                      </a:r>
                      <a:endParaRPr lang="en-US" sz="1600" dirty="0">
                        <a:latin typeface="+mj-lt"/>
                      </a:endParaRPr>
                    </a:p>
                  </a:txBody>
                  <a:tcPr anchor="ctr"/>
                </a:tc>
                <a:tc>
                  <a:txBody>
                    <a:bodyPr/>
                    <a:lstStyle/>
                    <a:p>
                      <a:pPr algn="ctr">
                        <a:spcAft>
                          <a:spcPts val="0"/>
                        </a:spcAft>
                      </a:pPr>
                      <a:r>
                        <a:rPr lang="en-US" sz="1600" cap="small" dirty="0" smtClean="0">
                          <a:solidFill>
                            <a:srgbClr val="000000"/>
                          </a:solidFill>
                          <a:latin typeface="+mj-lt"/>
                          <a:ea typeface="Times New Roman"/>
                        </a:rPr>
                        <a:t>380-780</a:t>
                      </a:r>
                      <a:endParaRPr lang="en-US" sz="1600" dirty="0">
                        <a:latin typeface="+mj-lt"/>
                        <a:ea typeface="SimSun"/>
                      </a:endParaRPr>
                    </a:p>
                  </a:txBody>
                  <a:tcPr marL="68580" marR="68580" marT="0" marB="0" anchor="ctr"/>
                </a:tc>
                <a:tc>
                  <a:txBody>
                    <a:bodyPr/>
                    <a:lstStyle/>
                    <a:p>
                      <a:pPr marL="0" indent="339725" algn="l">
                        <a:spcAft>
                          <a:spcPts val="0"/>
                        </a:spcAft>
                        <a:buFont typeface="Wingdings" pitchFamily="2" charset="2"/>
                        <a:buChar char="Ø"/>
                      </a:pPr>
                      <a:r>
                        <a:rPr lang="en-US" sz="1600" dirty="0" smtClean="0">
                          <a:latin typeface="+mj-lt"/>
                          <a:ea typeface="SimSun"/>
                        </a:rPr>
                        <a:t>Visible to human eye</a:t>
                      </a:r>
                    </a:p>
                    <a:p>
                      <a:pPr marL="0" indent="339725" algn="l">
                        <a:spcAft>
                          <a:spcPts val="0"/>
                        </a:spcAft>
                        <a:buFont typeface="Wingdings" pitchFamily="2" charset="2"/>
                        <a:buChar char="Ø"/>
                      </a:pPr>
                      <a:r>
                        <a:rPr lang="en-US" sz="1600" dirty="0" smtClean="0">
                          <a:latin typeface="+mj-lt"/>
                          <a:ea typeface="SimSun"/>
                        </a:rPr>
                        <a:t>Visible Light can be used every where </a:t>
                      </a:r>
                    </a:p>
                    <a:p>
                      <a:pPr marL="0" marR="0" indent="339725"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Existing home network Infrastructure (Light etc.)</a:t>
                      </a:r>
                    </a:p>
                    <a:p>
                      <a:pPr marL="0" marR="0" indent="339725"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Three</a:t>
                      </a:r>
                      <a:r>
                        <a:rPr lang="en-US" sz="1600" kern="1200" baseline="0" dirty="0" smtClean="0">
                          <a:solidFill>
                            <a:schemeClr val="tx1"/>
                          </a:solidFill>
                          <a:latin typeface="+mj-lt"/>
                          <a:ea typeface="SimSun"/>
                          <a:cs typeface="+mn-cs"/>
                        </a:rPr>
                        <a:t> dimensional positioning with accuracy up to several  mm</a:t>
                      </a:r>
                      <a:endParaRPr lang="en-US" sz="1600" kern="1200" dirty="0" smtClean="0">
                        <a:solidFill>
                          <a:schemeClr val="tx1"/>
                        </a:solidFill>
                        <a:latin typeface="+mj-lt"/>
                        <a:ea typeface="SimSun"/>
                        <a:cs typeface="+mn-cs"/>
                      </a:endParaRPr>
                    </a:p>
                    <a:p>
                      <a:pPr algn="l">
                        <a:spcAft>
                          <a:spcPts val="0"/>
                        </a:spcAft>
                        <a:buFont typeface="Wingdings" pitchFamily="2" charset="2"/>
                        <a:buNone/>
                      </a:pPr>
                      <a:endParaRPr lang="en-US" sz="1600" dirty="0" smtClean="0">
                        <a:latin typeface="+mj-lt"/>
                        <a:ea typeface="SimSun"/>
                      </a:endParaRPr>
                    </a:p>
                  </a:txBody>
                  <a:tcPr marL="68580" marR="68580" marT="0" marB="0" anchor="ctr"/>
                </a:tc>
              </a:tr>
              <a:tr h="370840">
                <a:tc>
                  <a:txBody>
                    <a:bodyPr/>
                    <a:lstStyle/>
                    <a:p>
                      <a:pPr algn="ctr"/>
                      <a:r>
                        <a:rPr lang="en-US" sz="1600" dirty="0" smtClean="0">
                          <a:latin typeface="+mj-lt"/>
                        </a:rPr>
                        <a:t>IR (nm)</a:t>
                      </a:r>
                      <a:endParaRPr lang="en-US" sz="1600" dirty="0">
                        <a:latin typeface="+mj-lt"/>
                      </a:endParaRPr>
                    </a:p>
                  </a:txBody>
                  <a:tcPr anchor="ctr"/>
                </a:tc>
                <a:tc>
                  <a:txBody>
                    <a:bodyPr/>
                    <a:lstStyle/>
                    <a:p>
                      <a:pPr algn="ctr"/>
                      <a:r>
                        <a:rPr lang="en-US" sz="1600" dirty="0" smtClean="0">
                          <a:latin typeface="+mj-lt"/>
                        </a:rPr>
                        <a:t>780-1000</a:t>
                      </a:r>
                      <a:endParaRPr lang="en-US" sz="1600" dirty="0">
                        <a:latin typeface="+mj-lt"/>
                      </a:endParaRPr>
                    </a:p>
                  </a:txBody>
                  <a:tcPr/>
                </a:tc>
                <a:tc>
                  <a:txBody>
                    <a:bodyPr/>
                    <a:lstStyle/>
                    <a:p>
                      <a:pPr marL="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Invisible to human eye</a:t>
                      </a:r>
                    </a:p>
                    <a:p>
                      <a:pPr marL="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kern="1200" dirty="0" smtClean="0">
                          <a:solidFill>
                            <a:schemeClr val="tx1"/>
                          </a:solidFill>
                          <a:latin typeface="+mj-lt"/>
                          <a:ea typeface="SimSun"/>
                          <a:cs typeface="+mn-cs"/>
                        </a:rPr>
                        <a:t>Unregulated</a:t>
                      </a:r>
                      <a:r>
                        <a:rPr lang="en-US" sz="1600" kern="1200" baseline="0" dirty="0" smtClean="0">
                          <a:solidFill>
                            <a:schemeClr val="tx1"/>
                          </a:solidFill>
                          <a:latin typeface="+mj-lt"/>
                          <a:ea typeface="SimSun"/>
                          <a:cs typeface="+mn-cs"/>
                        </a:rPr>
                        <a:t> </a:t>
                      </a:r>
                      <a:endParaRPr lang="en-US" sz="1600" kern="1200" dirty="0" smtClean="0">
                        <a:solidFill>
                          <a:schemeClr val="tx1"/>
                        </a:solidFill>
                        <a:latin typeface="+mj-lt"/>
                        <a:ea typeface="SimSun"/>
                        <a:cs typeface="+mn-cs"/>
                      </a:endParaRPr>
                    </a:p>
                  </a:txBody>
                  <a:tcPr/>
                </a:tc>
              </a:tr>
            </a:tbl>
          </a:graphicData>
        </a:graphic>
      </p:graphicFrame>
      <p:sp>
        <p:nvSpPr>
          <p:cNvPr id="4" name="Date Placeholder 3"/>
          <p:cNvSpPr>
            <a:spLocks noGrp="1"/>
          </p:cNvSpPr>
          <p:nvPr>
            <p:ph type="dt" sz="half" idx="10"/>
          </p:nvPr>
        </p:nvSpPr>
        <p:spPr>
          <a:xfrm>
            <a:off x="685800" y="378281"/>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US" sz="3200" b="1" dirty="0" smtClean="0"/>
              <a:t>Superframe Structure for LED-ID MAC</a:t>
            </a:r>
            <a:endParaRPr lang="en-US" sz="32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7</a:t>
            </a:fld>
            <a:endParaRPr lang="en-US"/>
          </a:p>
        </p:txBody>
      </p:sp>
      <p:grpSp>
        <p:nvGrpSpPr>
          <p:cNvPr id="39" name="Group 22"/>
          <p:cNvGrpSpPr>
            <a:grpSpLocks noGrp="1"/>
          </p:cNvGrpSpPr>
          <p:nvPr/>
        </p:nvGrpSpPr>
        <p:grpSpPr>
          <a:xfrm>
            <a:off x="533400" y="1828800"/>
            <a:ext cx="5257800" cy="2867022"/>
            <a:chOff x="1294924" y="1884220"/>
            <a:chExt cx="6782276" cy="2236873"/>
          </a:xfrm>
          <a:solidFill>
            <a:schemeClr val="tx2"/>
          </a:solidFill>
        </p:grpSpPr>
        <p:sp>
          <p:nvSpPr>
            <p:cNvPr id="40" name="Rectangle 39"/>
            <p:cNvSpPr/>
            <p:nvPr/>
          </p:nvSpPr>
          <p:spPr>
            <a:xfrm>
              <a:off x="1447800" y="2895600"/>
              <a:ext cx="3771927" cy="7620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 name="Rectangle 40"/>
            <p:cNvSpPr/>
            <p:nvPr/>
          </p:nvSpPr>
          <p:spPr>
            <a:xfrm>
              <a:off x="5219728" y="2895600"/>
              <a:ext cx="2628872"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2" name="Straight Connector 41"/>
            <p:cNvCxnSpPr/>
            <p:nvPr/>
          </p:nvCxnSpPr>
          <p:spPr>
            <a:xfrm rot="5400000">
              <a:off x="999554" y="2438400"/>
              <a:ext cx="914400" cy="317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060584" y="2742407"/>
              <a:ext cx="304800" cy="158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391401" y="2438400"/>
              <a:ext cx="914400" cy="317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447800" y="2185990"/>
              <a:ext cx="6400800" cy="1588"/>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331146" y="3135322"/>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400" dirty="0" smtClean="0">
                  <a:solidFill>
                    <a:srgbClr val="080808"/>
                  </a:solidFill>
                </a:rPr>
                <a:t>CAP(IDP)</a:t>
              </a:r>
              <a:endParaRPr lang="en-US" sz="1400" dirty="0">
                <a:solidFill>
                  <a:srgbClr val="080808"/>
                </a:solidFill>
              </a:endParaRPr>
            </a:p>
          </p:txBody>
        </p:sp>
        <p:sp>
          <p:nvSpPr>
            <p:cNvPr id="47" name="Rectangle 46"/>
            <p:cNvSpPr/>
            <p:nvPr/>
          </p:nvSpPr>
          <p:spPr>
            <a:xfrm>
              <a:off x="5778807" y="3114684"/>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400" dirty="0">
                  <a:solidFill>
                    <a:srgbClr val="080808"/>
                  </a:solidFill>
                </a:rPr>
                <a:t>CFP(GTS)</a:t>
              </a:r>
            </a:p>
          </p:txBody>
        </p:sp>
        <p:cxnSp>
          <p:nvCxnSpPr>
            <p:cNvPr id="48" name="Straight Arrow Connector 47"/>
            <p:cNvCxnSpPr/>
            <p:nvPr/>
          </p:nvCxnSpPr>
          <p:spPr>
            <a:xfrm rot="5400000">
              <a:off x="1317846" y="3774945"/>
              <a:ext cx="242904" cy="8214"/>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1294924" y="2257428"/>
              <a:ext cx="39073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100" dirty="0">
                  <a:solidFill>
                    <a:srgbClr val="080808"/>
                  </a:solidFill>
                </a:rPr>
                <a:t>IDD=</a:t>
              </a:r>
              <a:r>
                <a:rPr lang="en-US" sz="1100" dirty="0" err="1">
                  <a:solidFill>
                    <a:srgbClr val="080808"/>
                  </a:solidFill>
                </a:rPr>
                <a:t>aBaseSuperFrameDuration</a:t>
              </a:r>
              <a:r>
                <a:rPr lang="en-US" sz="1100" dirty="0">
                  <a:solidFill>
                    <a:srgbClr val="080808"/>
                  </a:solidFill>
                </a:rPr>
                <a:t> x 2</a:t>
              </a:r>
              <a:r>
                <a:rPr lang="en-US" sz="1100" baseline="30000" dirty="0">
                  <a:solidFill>
                    <a:srgbClr val="080808"/>
                  </a:solidFill>
                </a:rPr>
                <a:t>IO</a:t>
              </a:r>
              <a:endParaRPr lang="en-US" sz="1100" dirty="0">
                <a:solidFill>
                  <a:srgbClr val="080808"/>
                </a:solidFill>
              </a:endParaRPr>
            </a:p>
          </p:txBody>
        </p:sp>
        <p:sp>
          <p:nvSpPr>
            <p:cNvPr id="50" name="Rectangle 49"/>
            <p:cNvSpPr/>
            <p:nvPr/>
          </p:nvSpPr>
          <p:spPr>
            <a:xfrm>
              <a:off x="2793947" y="1884220"/>
              <a:ext cx="4114801"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rgbClr val="080808"/>
                  </a:solidFill>
                </a:rPr>
                <a:t>BI=</a:t>
              </a:r>
              <a:r>
                <a:rPr lang="en-US" sz="1200" dirty="0" err="1">
                  <a:solidFill>
                    <a:srgbClr val="080808"/>
                  </a:solidFill>
                </a:rPr>
                <a:t>aBaseSuperFrameDuration</a:t>
              </a:r>
              <a:r>
                <a:rPr lang="en-US" sz="1200" dirty="0">
                  <a:solidFill>
                    <a:srgbClr val="080808"/>
                  </a:solidFill>
                </a:rPr>
                <a:t> x 2</a:t>
              </a:r>
              <a:r>
                <a:rPr lang="en-US" sz="1200" baseline="30000" dirty="0">
                  <a:solidFill>
                    <a:srgbClr val="080808"/>
                  </a:solidFill>
                </a:rPr>
                <a:t>BO</a:t>
              </a:r>
            </a:p>
          </p:txBody>
        </p:sp>
        <p:sp>
          <p:nvSpPr>
            <p:cNvPr id="51" name="Rectangle 50"/>
            <p:cNvSpPr/>
            <p:nvPr/>
          </p:nvSpPr>
          <p:spPr>
            <a:xfrm>
              <a:off x="7848600" y="2895600"/>
              <a:ext cx="228600" cy="762000"/>
            </a:xfrm>
            <a:prstGeom prst="rect">
              <a:avLst/>
            </a:prstGeom>
            <a:solidFill>
              <a:srgbClr val="FF3300"/>
            </a:solidFill>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2" name="Straight Arrow Connector 51"/>
            <p:cNvCxnSpPr/>
            <p:nvPr/>
          </p:nvCxnSpPr>
          <p:spPr>
            <a:xfrm>
              <a:off x="1471853" y="2597642"/>
              <a:ext cx="3725952" cy="1239"/>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2941960" y="3891699"/>
              <a:ext cx="457200" cy="1587"/>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rot="5400000">
              <a:off x="6382166" y="3805975"/>
              <a:ext cx="285753" cy="1589"/>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
        <p:nvSpPr>
          <p:cNvPr id="55" name="Rounded Rectangle 54"/>
          <p:cNvSpPr/>
          <p:nvPr/>
        </p:nvSpPr>
        <p:spPr bwMode="auto">
          <a:xfrm>
            <a:off x="6172200" y="2209800"/>
            <a:ext cx="2743200" cy="2133600"/>
          </a:xfrm>
          <a:prstGeom prst="round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1200" dirty="0" smtClean="0"/>
              <a:t>CAP: Contention Access Period</a:t>
            </a:r>
          </a:p>
          <a:p>
            <a:pPr>
              <a:lnSpc>
                <a:spcPct val="120000"/>
              </a:lnSpc>
            </a:pPr>
            <a:r>
              <a:rPr lang="en-US" sz="1200" dirty="0" smtClean="0"/>
              <a:t>IDP: Identification Period</a:t>
            </a:r>
          </a:p>
          <a:p>
            <a:pPr>
              <a:lnSpc>
                <a:spcPct val="120000"/>
              </a:lnSpc>
            </a:pPr>
            <a:r>
              <a:rPr lang="en-US" sz="1200" dirty="0" smtClean="0"/>
              <a:t>CFP: Contention Free Period</a:t>
            </a:r>
          </a:p>
          <a:p>
            <a:pPr>
              <a:lnSpc>
                <a:spcPct val="120000"/>
              </a:lnSpc>
            </a:pPr>
            <a:r>
              <a:rPr lang="en-US" sz="1200" dirty="0" smtClean="0"/>
              <a:t>GTS: Guaranteed Time Slots</a:t>
            </a:r>
          </a:p>
          <a:p>
            <a:pPr latinLnBrk="1">
              <a:lnSpc>
                <a:spcPct val="120000"/>
              </a:lnSpc>
            </a:pPr>
            <a:r>
              <a:rPr lang="en-US" sz="1200" dirty="0" smtClean="0"/>
              <a:t>BI: Beacon Interval</a:t>
            </a:r>
          </a:p>
          <a:p>
            <a:pPr latinLnBrk="1">
              <a:lnSpc>
                <a:spcPct val="120000"/>
              </a:lnSpc>
            </a:pPr>
            <a:r>
              <a:rPr lang="en-US" sz="1200" dirty="0" smtClean="0"/>
              <a:t> BO: Beacon Order</a:t>
            </a:r>
          </a:p>
          <a:p>
            <a:pPr latinLnBrk="1">
              <a:lnSpc>
                <a:spcPct val="120000"/>
              </a:lnSpc>
            </a:pPr>
            <a:r>
              <a:rPr lang="en-US" sz="1200" dirty="0" smtClean="0"/>
              <a:t>IDD: Identification Duration</a:t>
            </a:r>
          </a:p>
          <a:p>
            <a:pPr latinLnBrk="1">
              <a:lnSpc>
                <a:spcPct val="120000"/>
              </a:lnSpc>
            </a:pPr>
            <a:r>
              <a:rPr lang="en-US" sz="1200" dirty="0" smtClean="0"/>
              <a:t>IO: Identification Order</a:t>
            </a:r>
          </a:p>
          <a:p>
            <a:endParaRPr lang="en-US" sz="1200" dirty="0" smtClean="0"/>
          </a:p>
          <a:p>
            <a:endParaRPr kumimoji="0" lang="en-US" sz="1200" b="0" u="none" strike="noStrike" cap="none" normalizeH="0" baseline="0" dirty="0" smtClean="0">
              <a:ln>
                <a:noFill/>
              </a:ln>
              <a:solidFill>
                <a:schemeClr val="tx1"/>
              </a:solidFill>
              <a:effectLst/>
              <a:latin typeface="Arial" charset="0"/>
            </a:endParaRPr>
          </a:p>
        </p:txBody>
      </p:sp>
      <p:sp>
        <p:nvSpPr>
          <p:cNvPr id="56" name="Rounded Rectangle 55"/>
          <p:cNvSpPr/>
          <p:nvPr/>
        </p:nvSpPr>
        <p:spPr bwMode="auto">
          <a:xfrm>
            <a:off x="2971800" y="4419600"/>
            <a:ext cx="3357585" cy="357190"/>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solidFill>
                  <a:srgbClr val="080808"/>
                </a:solidFill>
                <a:latin typeface="Times New Roman" pitchFamily="18" charset="0"/>
                <a:cs typeface="Times New Roman" pitchFamily="18" charset="0"/>
              </a:rPr>
              <a:t>Reserve timeslot  for identified  Readers</a:t>
            </a:r>
            <a:r>
              <a:rPr kumimoji="0" lang="en-US" sz="1400" b="1" i="0" u="none" strike="noStrike" cap="none" normalizeH="0" dirty="0" smtClean="0">
                <a:ln>
                  <a:noFill/>
                </a:ln>
                <a:solidFill>
                  <a:srgbClr val="080808"/>
                </a:solidFill>
                <a:effectLst/>
                <a:latin typeface="Times New Roman" pitchFamily="18" charset="0"/>
                <a:cs typeface="Times New Roman" pitchFamily="18" charset="0"/>
              </a:rPr>
              <a:t>  </a:t>
            </a:r>
            <a:endParaRPr kumimoji="0" lang="en-US" sz="1400" b="1" i="0" u="none" strike="noStrike" cap="none" normalizeH="0" baseline="0" dirty="0" smtClean="0">
              <a:ln>
                <a:noFill/>
              </a:ln>
              <a:solidFill>
                <a:srgbClr val="080808"/>
              </a:solidFill>
              <a:effectLst/>
              <a:latin typeface="Times New Roman" pitchFamily="18" charset="0"/>
              <a:cs typeface="Times New Roman" pitchFamily="18" charset="0"/>
            </a:endParaRPr>
          </a:p>
        </p:txBody>
      </p:sp>
      <p:sp>
        <p:nvSpPr>
          <p:cNvPr id="57" name="Rounded Rectangle 56"/>
          <p:cNvSpPr/>
          <p:nvPr/>
        </p:nvSpPr>
        <p:spPr bwMode="auto">
          <a:xfrm>
            <a:off x="838184" y="4648200"/>
            <a:ext cx="2286016" cy="357190"/>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Discover</a:t>
            </a:r>
            <a:r>
              <a:rPr kumimoji="0" lang="en-US" sz="1400" b="1" i="0" u="none" strike="noStrike" cap="none" normalizeH="0" dirty="0" smtClean="0">
                <a:ln>
                  <a:noFill/>
                </a:ln>
                <a:solidFill>
                  <a:schemeClr val="tx1"/>
                </a:solidFill>
                <a:effectLst/>
                <a:latin typeface="Times New Roman" pitchFamily="18" charset="0"/>
                <a:cs typeface="Times New Roman" pitchFamily="18" charset="0"/>
              </a:rPr>
              <a:t>  ID of Readers</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8" name="Rounded Rectangle 57"/>
          <p:cNvSpPr/>
          <p:nvPr/>
        </p:nvSpPr>
        <p:spPr bwMode="auto">
          <a:xfrm>
            <a:off x="261906" y="4505324"/>
            <a:ext cx="952507" cy="219076"/>
          </a:xfrm>
          <a:prstGeom prst="round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smtClean="0">
                <a:solidFill>
                  <a:srgbClr val="080808"/>
                </a:solidFill>
                <a:latin typeface="Times New Roman" pitchFamily="18" charset="0"/>
                <a:cs typeface="Times New Roman" pitchFamily="18" charset="0"/>
              </a:rPr>
              <a:t>Beacon</a:t>
            </a:r>
            <a:endParaRPr kumimoji="0" lang="en-US" sz="1400" b="1" i="0" u="none" strike="noStrike" cap="none" normalizeH="0" baseline="0" dirty="0" smtClean="0">
              <a:ln>
                <a:noFill/>
              </a:ln>
              <a:solidFill>
                <a:srgbClr val="080808"/>
              </a:solidFill>
              <a:effectLst/>
              <a:latin typeface="Times New Roman" pitchFamily="18" charset="0"/>
              <a:cs typeface="Times New Roman" pitchFamily="18" charset="0"/>
            </a:endParaRPr>
          </a:p>
        </p:txBody>
      </p:sp>
      <p:sp>
        <p:nvSpPr>
          <p:cNvPr id="59" name="Rounded Rectangle 21"/>
          <p:cNvSpPr/>
          <p:nvPr/>
        </p:nvSpPr>
        <p:spPr bwMode="auto">
          <a:xfrm>
            <a:off x="428596" y="5029200"/>
            <a:ext cx="8429684" cy="1043006"/>
          </a:xfrm>
          <a:prstGeom prst="round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just" latinLnBrk="1"/>
            <a:r>
              <a:rPr lang="en-US" sz="2000" b="1" dirty="0" smtClean="0">
                <a:solidFill>
                  <a:schemeClr val="tx1"/>
                </a:solidFill>
                <a:latin typeface="+mj-lt"/>
              </a:rPr>
              <a:t>Candidate Protocols:</a:t>
            </a:r>
          </a:p>
          <a:p>
            <a:pPr algn="just" latinLnBrk="1"/>
            <a:r>
              <a:rPr lang="en-US" sz="2000" dirty="0" smtClean="0">
                <a:solidFill>
                  <a:schemeClr val="tx1"/>
                </a:solidFill>
                <a:latin typeface="+mj-lt"/>
              </a:rPr>
              <a:t>Protocols for CAP: Frame Slotted  ALOHA, Query Tree</a:t>
            </a:r>
          </a:p>
          <a:p>
            <a:pPr algn="just" latinLnBrk="1"/>
            <a:r>
              <a:rPr lang="en-US" sz="2000" dirty="0" smtClean="0">
                <a:solidFill>
                  <a:schemeClr val="tx1"/>
                </a:solidFill>
                <a:latin typeface="+mj-lt"/>
              </a:rPr>
              <a:t>Protocols for CFP: TDMA</a:t>
            </a:r>
          </a:p>
          <a:p>
            <a:pPr algn="just" latinLnBrk="1"/>
            <a:endParaRPr lang="en-US" sz="14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sz="2800" dirty="0" smtClean="0"/>
              <a:t>Comparison of ID Technologies</a:t>
            </a:r>
            <a:endParaRPr lang="en-US" sz="28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8</a:t>
            </a:fld>
            <a:endParaRPr lang="en-US"/>
          </a:p>
        </p:txBody>
      </p:sp>
      <p:graphicFrame>
        <p:nvGraphicFramePr>
          <p:cNvPr id="9" name="Content Placeholder 8"/>
          <p:cNvGraphicFramePr>
            <a:graphicFrameLocks noGrp="1"/>
          </p:cNvGraphicFramePr>
          <p:nvPr>
            <p:ph idx="1"/>
          </p:nvPr>
        </p:nvGraphicFramePr>
        <p:xfrm>
          <a:off x="609600" y="1295400"/>
          <a:ext cx="7924801" cy="5017641"/>
        </p:xfrm>
        <a:graphic>
          <a:graphicData uri="http://schemas.openxmlformats.org/drawingml/2006/table">
            <a:tbl>
              <a:tblPr firstRow="1" bandRow="1">
                <a:tableStyleId>{5C22544A-7EE6-4342-B048-85BDC9FD1C3A}</a:tableStyleId>
              </a:tblPr>
              <a:tblGrid>
                <a:gridCol w="2150731"/>
                <a:gridCol w="1924690"/>
                <a:gridCol w="1924690"/>
                <a:gridCol w="1924690"/>
              </a:tblGrid>
              <a:tr h="409903">
                <a:tc>
                  <a:txBody>
                    <a:bodyPr/>
                    <a:lstStyle/>
                    <a:p>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Bar Code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RFID (Passive)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FF"/>
                          </a:solidFill>
                          <a:effectLst/>
                          <a:latin typeface="Times New Roman" pitchFamily="18" charset="0"/>
                          <a:cs typeface="Times New Roman" pitchFamily="18" charset="0"/>
                        </a:rPr>
                        <a:t>LED-ID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Signal Format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(Transmission medium)</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Printed image</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RF</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LED light (Visible Light, IR UV, etc</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Reliability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Wrinkled or smeared labels will not be read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Nearly flawless read rate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Flawless read rate</a:t>
                      </a:r>
                    </a:p>
                  </a:txBody>
                  <a:tcPr anchor="ct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Readable through objects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must be line of sight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Depend on FOV</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Security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Strong</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j-lt"/>
                          <a:ea typeface="+mn-ea"/>
                          <a:cs typeface="+mn-cs"/>
                        </a:rPr>
                        <a:t>Very Strong</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Read speed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Slow</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Fast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Variable Speed</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Multiple tags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Updateable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Data type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Non real-time and real-time</a:t>
                      </a:r>
                    </a:p>
                  </a:txBody>
                  <a:tcPr horzOverflow="overflow"/>
                </a:tc>
              </a:tr>
              <a:tr h="444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Tag and reader position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Scanner needs to see the bar code to read it</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need to bring the tag near the reader</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Need to bring within the FOV</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QoS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need</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Not support  QoS</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Support QoS</a:t>
                      </a:r>
                    </a:p>
                  </a:txBody>
                  <a:tcPr horzOverflow="overflow"/>
                </a:tc>
              </a:tr>
              <a:tr h="3074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Communication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Half-duplex</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Duplex</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Duplex</a:t>
                      </a:r>
                    </a:p>
                  </a:txBody>
                  <a:tcPr anchor="ctr" horzOverflow="overflow"/>
                </a:tc>
              </a:tr>
              <a:tr h="614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Possibility to use  Existing Infrastructure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New setup</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No, New setup</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Yes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Existing infrastructure may be used </a:t>
                      </a:r>
                    </a:p>
                  </a:txBody>
                  <a:tcPr horzOverflow="overflow"/>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410200"/>
          </a:xfrm>
        </p:spPr>
        <p:txBody>
          <a:bodyPr/>
          <a:lstStyle/>
          <a:p>
            <a:r>
              <a:rPr lang="en-US" sz="2800" dirty="0" smtClean="0"/>
              <a:t>Candidate of Applications and Service Scenario</a:t>
            </a:r>
          </a:p>
          <a:p>
            <a:pPr lvl="1"/>
            <a:r>
              <a:rPr lang="en-US" sz="1800" dirty="0" smtClean="0"/>
              <a:t>Museum </a:t>
            </a:r>
          </a:p>
          <a:p>
            <a:pPr lvl="1"/>
            <a:r>
              <a:rPr lang="en-US" sz="1800" dirty="0" smtClean="0"/>
              <a:t>Product expo</a:t>
            </a:r>
          </a:p>
          <a:p>
            <a:pPr lvl="1"/>
            <a:r>
              <a:rPr lang="en-US" sz="1800" dirty="0" smtClean="0"/>
              <a:t>Advertisement</a:t>
            </a:r>
          </a:p>
          <a:p>
            <a:pPr lvl="1"/>
            <a:r>
              <a:rPr lang="en-US" sz="1800" dirty="0" smtClean="0"/>
              <a:t>Intelligent menu system (airplane, restaurant)</a:t>
            </a:r>
          </a:p>
          <a:p>
            <a:pPr lvl="1"/>
            <a:r>
              <a:rPr lang="en-US" sz="1800" dirty="0" smtClean="0"/>
              <a:t>Sign board</a:t>
            </a:r>
          </a:p>
          <a:p>
            <a:pPr lvl="1"/>
            <a:r>
              <a:rPr lang="en-US" sz="1800" dirty="0" smtClean="0"/>
              <a:t>Kiosk</a:t>
            </a:r>
          </a:p>
          <a:p>
            <a:pPr lvl="1"/>
            <a:r>
              <a:rPr lang="en-US" sz="1800" dirty="0" smtClean="0"/>
              <a:t>Indoor localization (LBS applications) </a:t>
            </a:r>
          </a:p>
          <a:p>
            <a:pPr lvl="1"/>
            <a:r>
              <a:rPr lang="en-US" sz="1800" dirty="0" smtClean="0"/>
              <a:t>Inventory management system </a:t>
            </a:r>
          </a:p>
          <a:p>
            <a:pPr lvl="1"/>
            <a:r>
              <a:rPr lang="en-US" sz="1800" dirty="0" smtClean="0"/>
              <a:t>Car parking </a:t>
            </a:r>
          </a:p>
          <a:p>
            <a:pPr lvl="1"/>
            <a:r>
              <a:rPr lang="en-US" sz="1800" dirty="0" smtClean="0"/>
              <a:t>Mobile cleaning robot</a:t>
            </a:r>
          </a:p>
          <a:p>
            <a:pPr lvl="1"/>
            <a:r>
              <a:rPr lang="en-US" sz="1800" dirty="0" smtClean="0"/>
              <a:t>Guiding system for blind person </a:t>
            </a:r>
          </a:p>
          <a:p>
            <a:pPr lvl="1"/>
            <a:r>
              <a:rPr lang="en-US" sz="1800" dirty="0" smtClean="0"/>
              <a:t>Supermarket/Department store </a:t>
            </a:r>
          </a:p>
          <a:p>
            <a:pPr lvl="1"/>
            <a:r>
              <a:rPr lang="en-US" sz="1800" dirty="0" smtClean="0"/>
              <a:t>Entertainment /Movie/Amusement Park</a:t>
            </a:r>
          </a:p>
          <a:p>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p:txBody>
          <a:bodyPr/>
          <a:lstStyle/>
          <a:p>
            <a:r>
              <a:rPr lang="en-US" smtClean="0"/>
              <a:t>Yeong Min Jang, Kookmin University</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656268D0-4611-45F7-BF6F-449ED53C6C0E}"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7150</TotalTime>
  <Words>881</Words>
  <Application>Microsoft Office PowerPoint</Application>
  <PresentationFormat>On-screen Show (4:3)</PresentationFormat>
  <Paragraphs>226</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VLC_Composition_090917</vt:lpstr>
      <vt:lpstr>Visio</vt:lpstr>
      <vt:lpstr>PowerPoint Presentation</vt:lpstr>
      <vt:lpstr>Contents</vt:lpstr>
      <vt:lpstr>Definition of LED-ID</vt:lpstr>
      <vt:lpstr>PowerPoint Presentation</vt:lpstr>
      <vt:lpstr>PowerPoint Presentation</vt:lpstr>
      <vt:lpstr>Frequency Band</vt:lpstr>
      <vt:lpstr>Superframe Structure for LED-ID MAC</vt:lpstr>
      <vt:lpstr>Comparison of ID Technologies</vt:lpstr>
      <vt:lpstr>PowerPoint Presentation</vt:lpstr>
      <vt:lpstr>PowerPoint Presentation</vt:lpstr>
      <vt:lpstr>PowerPoint Presentation</vt:lpstr>
      <vt:lpstr>Recent Research Activities</vt:lpstr>
      <vt:lpstr>PowerPoint Presentation</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Jang</cp:lastModifiedBy>
  <cp:revision>446</cp:revision>
  <cp:lastPrinted>1998-02-10T13:28:06Z</cp:lastPrinted>
  <dcterms:created xsi:type="dcterms:W3CDTF">2009-09-18T11:31:33Z</dcterms:created>
  <dcterms:modified xsi:type="dcterms:W3CDTF">2011-07-20T17:27:50Z</dcterms:modified>
</cp:coreProperties>
</file>