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0" r:id="rId3"/>
    <p:sldId id="266" r:id="rId4"/>
    <p:sldId id="261" r:id="rId5"/>
    <p:sldId id="282" r:id="rId6"/>
    <p:sldId id="264" r:id="rId7"/>
    <p:sldId id="274" r:id="rId8"/>
    <p:sldId id="265" r:id="rId9"/>
    <p:sldId id="262" r:id="rId10"/>
    <p:sldId id="263" r:id="rId11"/>
    <p:sldId id="270" r:id="rId12"/>
    <p:sldId id="276" r:id="rId13"/>
    <p:sldId id="279" r:id="rId14"/>
    <p:sldId id="269" r:id="rId15"/>
    <p:sldId id="283" r:id="rId16"/>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johnson\Desktop\for%2015.4k100S%20Protocol%20Modifications%20to%20support%20encryption%20-%2006-27-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a:t>Histogram of Packet</a:t>
            </a:r>
            <a:r>
              <a:rPr lang="en-US" baseline="0"/>
              <a:t> Payload Length</a:t>
            </a:r>
            <a:endParaRPr lang="en-US"/>
          </a:p>
        </c:rich>
      </c:tx>
      <c:layout/>
      <c:overlay val="1"/>
    </c:title>
    <c:plotArea>
      <c:layout>
        <c:manualLayout>
          <c:layoutTarget val="inner"/>
          <c:xMode val="edge"/>
          <c:yMode val="edge"/>
          <c:x val="0.12639906801610171"/>
          <c:y val="0.1138710308270289"/>
          <c:w val="0.72858201839697379"/>
          <c:h val="0.74022932427564203"/>
        </c:manualLayout>
      </c:layout>
      <c:barChart>
        <c:barDir val="col"/>
        <c:grouping val="clustered"/>
        <c:ser>
          <c:idx val="0"/>
          <c:order val="0"/>
          <c:tx>
            <c:v>Uplink</c:v>
          </c:tx>
          <c:cat>
            <c:numRef>
              <c:f>'Combo Histogram'!$A$2:$A$26</c:f>
              <c:numCache>
                <c:formatCode>General</c:formatCode>
                <c:ptCount val="25"/>
                <c:pt idx="0">
                  <c:v>4</c:v>
                </c:pt>
                <c:pt idx="1">
                  <c:v>8</c:v>
                </c:pt>
                <c:pt idx="2">
                  <c:v>12</c:v>
                </c:pt>
                <c:pt idx="3">
                  <c:v>16</c:v>
                </c:pt>
                <c:pt idx="4">
                  <c:v>20</c:v>
                </c:pt>
                <c:pt idx="5">
                  <c:v>24</c:v>
                </c:pt>
                <c:pt idx="6">
                  <c:v>28</c:v>
                </c:pt>
                <c:pt idx="7">
                  <c:v>32</c:v>
                </c:pt>
                <c:pt idx="8">
                  <c:v>36</c:v>
                </c:pt>
                <c:pt idx="9">
                  <c:v>40</c:v>
                </c:pt>
                <c:pt idx="10">
                  <c:v>44</c:v>
                </c:pt>
                <c:pt idx="11">
                  <c:v>48</c:v>
                </c:pt>
                <c:pt idx="12">
                  <c:v>52</c:v>
                </c:pt>
                <c:pt idx="13">
                  <c:v>56</c:v>
                </c:pt>
                <c:pt idx="14">
                  <c:v>60</c:v>
                </c:pt>
                <c:pt idx="15">
                  <c:v>64</c:v>
                </c:pt>
                <c:pt idx="16">
                  <c:v>68</c:v>
                </c:pt>
                <c:pt idx="17">
                  <c:v>72</c:v>
                </c:pt>
                <c:pt idx="18">
                  <c:v>76</c:v>
                </c:pt>
                <c:pt idx="19">
                  <c:v>80</c:v>
                </c:pt>
                <c:pt idx="20">
                  <c:v>84</c:v>
                </c:pt>
                <c:pt idx="21">
                  <c:v>88</c:v>
                </c:pt>
                <c:pt idx="22">
                  <c:v>92</c:v>
                </c:pt>
                <c:pt idx="23">
                  <c:v>96</c:v>
                </c:pt>
                <c:pt idx="24">
                  <c:v>100</c:v>
                </c:pt>
              </c:numCache>
            </c:numRef>
          </c:cat>
          <c:val>
            <c:numRef>
              <c:f>'Combo Histogram'!$B$2:$B$26</c:f>
              <c:numCache>
                <c:formatCode>General</c:formatCode>
                <c:ptCount val="25"/>
                <c:pt idx="0">
                  <c:v>0</c:v>
                </c:pt>
                <c:pt idx="1">
                  <c:v>0</c:v>
                </c:pt>
                <c:pt idx="2">
                  <c:v>7</c:v>
                </c:pt>
                <c:pt idx="3">
                  <c:v>14</c:v>
                </c:pt>
                <c:pt idx="4">
                  <c:v>20</c:v>
                </c:pt>
                <c:pt idx="5">
                  <c:v>5</c:v>
                </c:pt>
                <c:pt idx="6">
                  <c:v>6</c:v>
                </c:pt>
                <c:pt idx="7">
                  <c:v>3</c:v>
                </c:pt>
                <c:pt idx="8">
                  <c:v>1</c:v>
                </c:pt>
                <c:pt idx="9">
                  <c:v>0</c:v>
                </c:pt>
                <c:pt idx="10">
                  <c:v>0</c:v>
                </c:pt>
                <c:pt idx="11">
                  <c:v>2</c:v>
                </c:pt>
                <c:pt idx="12">
                  <c:v>0</c:v>
                </c:pt>
                <c:pt idx="13">
                  <c:v>0</c:v>
                </c:pt>
                <c:pt idx="14">
                  <c:v>1</c:v>
                </c:pt>
                <c:pt idx="15">
                  <c:v>1</c:v>
                </c:pt>
                <c:pt idx="16">
                  <c:v>0</c:v>
                </c:pt>
                <c:pt idx="17">
                  <c:v>0</c:v>
                </c:pt>
                <c:pt idx="18">
                  <c:v>0</c:v>
                </c:pt>
                <c:pt idx="19">
                  <c:v>0</c:v>
                </c:pt>
                <c:pt idx="20">
                  <c:v>0</c:v>
                </c:pt>
                <c:pt idx="21">
                  <c:v>0</c:v>
                </c:pt>
                <c:pt idx="22">
                  <c:v>0</c:v>
                </c:pt>
                <c:pt idx="23">
                  <c:v>0</c:v>
                </c:pt>
                <c:pt idx="24">
                  <c:v>0</c:v>
                </c:pt>
              </c:numCache>
            </c:numRef>
          </c:val>
        </c:ser>
        <c:ser>
          <c:idx val="1"/>
          <c:order val="1"/>
          <c:tx>
            <c:v>Downlink</c:v>
          </c:tx>
          <c:cat>
            <c:numRef>
              <c:f>'Combo Histogram'!$A$2:$A$26</c:f>
              <c:numCache>
                <c:formatCode>General</c:formatCode>
                <c:ptCount val="25"/>
                <c:pt idx="0">
                  <c:v>4</c:v>
                </c:pt>
                <c:pt idx="1">
                  <c:v>8</c:v>
                </c:pt>
                <c:pt idx="2">
                  <c:v>12</c:v>
                </c:pt>
                <c:pt idx="3">
                  <c:v>16</c:v>
                </c:pt>
                <c:pt idx="4">
                  <c:v>20</c:v>
                </c:pt>
                <c:pt idx="5">
                  <c:v>24</c:v>
                </c:pt>
                <c:pt idx="6">
                  <c:v>28</c:v>
                </c:pt>
                <c:pt idx="7">
                  <c:v>32</c:v>
                </c:pt>
                <c:pt idx="8">
                  <c:v>36</c:v>
                </c:pt>
                <c:pt idx="9">
                  <c:v>40</c:v>
                </c:pt>
                <c:pt idx="10">
                  <c:v>44</c:v>
                </c:pt>
                <c:pt idx="11">
                  <c:v>48</c:v>
                </c:pt>
                <c:pt idx="12">
                  <c:v>52</c:v>
                </c:pt>
                <c:pt idx="13">
                  <c:v>56</c:v>
                </c:pt>
                <c:pt idx="14">
                  <c:v>60</c:v>
                </c:pt>
                <c:pt idx="15">
                  <c:v>64</c:v>
                </c:pt>
                <c:pt idx="16">
                  <c:v>68</c:v>
                </c:pt>
                <c:pt idx="17">
                  <c:v>72</c:v>
                </c:pt>
                <c:pt idx="18">
                  <c:v>76</c:v>
                </c:pt>
                <c:pt idx="19">
                  <c:v>80</c:v>
                </c:pt>
                <c:pt idx="20">
                  <c:v>84</c:v>
                </c:pt>
                <c:pt idx="21">
                  <c:v>88</c:v>
                </c:pt>
                <c:pt idx="22">
                  <c:v>92</c:v>
                </c:pt>
                <c:pt idx="23">
                  <c:v>96</c:v>
                </c:pt>
                <c:pt idx="24">
                  <c:v>100</c:v>
                </c:pt>
              </c:numCache>
            </c:numRef>
          </c:cat>
          <c:val>
            <c:numRef>
              <c:f>'Combo Histogram'!$C$2:$C$26</c:f>
              <c:numCache>
                <c:formatCode>General</c:formatCode>
                <c:ptCount val="25"/>
                <c:pt idx="0">
                  <c:v>1</c:v>
                </c:pt>
                <c:pt idx="1">
                  <c:v>0</c:v>
                </c:pt>
                <c:pt idx="2">
                  <c:v>22</c:v>
                </c:pt>
                <c:pt idx="3">
                  <c:v>20</c:v>
                </c:pt>
                <c:pt idx="4">
                  <c:v>6</c:v>
                </c:pt>
                <c:pt idx="5">
                  <c:v>2</c:v>
                </c:pt>
                <c:pt idx="6">
                  <c:v>1</c:v>
                </c:pt>
                <c:pt idx="7">
                  <c:v>0</c:v>
                </c:pt>
                <c:pt idx="8">
                  <c:v>1</c:v>
                </c:pt>
                <c:pt idx="9">
                  <c:v>1</c:v>
                </c:pt>
                <c:pt idx="10">
                  <c:v>0</c:v>
                </c:pt>
                <c:pt idx="11">
                  <c:v>0</c:v>
                </c:pt>
                <c:pt idx="12">
                  <c:v>0</c:v>
                </c:pt>
                <c:pt idx="13">
                  <c:v>0</c:v>
                </c:pt>
                <c:pt idx="14">
                  <c:v>0</c:v>
                </c:pt>
                <c:pt idx="15">
                  <c:v>0</c:v>
                </c:pt>
                <c:pt idx="16">
                  <c:v>0</c:v>
                </c:pt>
                <c:pt idx="17">
                  <c:v>0</c:v>
                </c:pt>
                <c:pt idx="18">
                  <c:v>1</c:v>
                </c:pt>
                <c:pt idx="19">
                  <c:v>0</c:v>
                </c:pt>
                <c:pt idx="20">
                  <c:v>0</c:v>
                </c:pt>
                <c:pt idx="21">
                  <c:v>0</c:v>
                </c:pt>
                <c:pt idx="22">
                  <c:v>0</c:v>
                </c:pt>
                <c:pt idx="23">
                  <c:v>0</c:v>
                </c:pt>
                <c:pt idx="24">
                  <c:v>0</c:v>
                </c:pt>
              </c:numCache>
            </c:numRef>
          </c:val>
        </c:ser>
        <c:axId val="126316544"/>
        <c:axId val="126318464"/>
      </c:barChart>
      <c:catAx>
        <c:axId val="126316544"/>
        <c:scaling>
          <c:orientation val="minMax"/>
        </c:scaling>
        <c:axPos val="b"/>
        <c:title>
          <c:tx>
            <c:rich>
              <a:bodyPr/>
              <a:lstStyle/>
              <a:p>
                <a:pPr>
                  <a:defRPr sz="1100"/>
                </a:pPr>
                <a:r>
                  <a:rPr lang="en-US" sz="1100"/>
                  <a:t>Packet Length, in Bytes</a:t>
                </a:r>
              </a:p>
            </c:rich>
          </c:tx>
          <c:layout/>
        </c:title>
        <c:numFmt formatCode="General" sourceLinked="1"/>
        <c:tickLblPos val="nextTo"/>
        <c:crossAx val="126318464"/>
        <c:crosses val="autoZero"/>
        <c:auto val="1"/>
        <c:lblAlgn val="ctr"/>
        <c:lblOffset val="100"/>
      </c:catAx>
      <c:valAx>
        <c:axId val="126318464"/>
        <c:scaling>
          <c:orientation val="minMax"/>
        </c:scaling>
        <c:axPos val="l"/>
        <c:majorGridlines/>
        <c:title>
          <c:tx>
            <c:rich>
              <a:bodyPr rot="-5400000" vert="horz"/>
              <a:lstStyle/>
              <a:p>
                <a:pPr>
                  <a:defRPr sz="1200"/>
                </a:pPr>
                <a:r>
                  <a:rPr lang="en-US" sz="1200"/>
                  <a:t>Number of Packets</a:t>
                </a:r>
              </a:p>
            </c:rich>
          </c:tx>
          <c:layout>
            <c:manualLayout>
              <c:xMode val="edge"/>
              <c:yMode val="edge"/>
              <c:x val="2.4909211315560495E-2"/>
              <c:y val="0.39924059492563491"/>
            </c:manualLayout>
          </c:layout>
        </c:title>
        <c:numFmt formatCode="General" sourceLinked="1"/>
        <c:tickLblPos val="nextTo"/>
        <c:crossAx val="126316544"/>
        <c:crosses val="autoZero"/>
        <c:crossBetween val="between"/>
      </c:valAx>
    </c:plotArea>
    <c:legend>
      <c:legendPos val="r"/>
      <c:layout>
        <c:manualLayout>
          <c:xMode val="edge"/>
          <c:yMode val="edge"/>
          <c:x val="0.85555248130311323"/>
          <c:y val="0.43332406978539539"/>
          <c:w val="0.11450476220195084"/>
          <c:h val="0.10720806957953789"/>
        </c:manualLayout>
      </c:layout>
      <c:txPr>
        <a:bodyPr/>
        <a:lstStyle/>
        <a:p>
          <a:pPr>
            <a:defRPr sz="1200"/>
          </a:pPr>
          <a:endParaRPr lang="en-US"/>
        </a:p>
      </c:txPr>
    </c:legend>
    <c:plotVisOnly val="1"/>
  </c:chart>
  <c:spPr>
    <a:ln>
      <a:solidFill>
        <a:schemeClr val="accent1"/>
      </a:solid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73187"/>
            <a:ext cx="284200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a:defRPr sz="1500" b="1"/>
            </a:lvl1pPr>
          </a:lstStyle>
          <a:p>
            <a:r>
              <a:rPr lang="en-US"/>
              <a:t>doc.: IEEE 802.15-&lt;doc#&gt;</a:t>
            </a:r>
          </a:p>
        </p:txBody>
      </p:sp>
      <p:sp>
        <p:nvSpPr>
          <p:cNvPr id="3075" name="Rectangle 3"/>
          <p:cNvSpPr>
            <a:spLocks noGrp="1" noChangeArrowheads="1"/>
          </p:cNvSpPr>
          <p:nvPr>
            <p:ph type="dt" sz="quarter" idx="1"/>
          </p:nvPr>
        </p:nvSpPr>
        <p:spPr bwMode="auto">
          <a:xfrm>
            <a:off x="733530" y="173187"/>
            <a:ext cx="24367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a:defRPr sz="1500" b="1"/>
            </a:lvl1pPr>
          </a:lstStyle>
          <a:p>
            <a:r>
              <a:rPr lang="en-US"/>
              <a:t>&lt;month year&gt;</a:t>
            </a:r>
          </a:p>
        </p:txBody>
      </p:sp>
      <p:sp>
        <p:nvSpPr>
          <p:cNvPr id="3076" name="Rectangle 4"/>
          <p:cNvSpPr>
            <a:spLocks noGrp="1" noChangeArrowheads="1"/>
          </p:cNvSpPr>
          <p:nvPr>
            <p:ph type="ftr" sz="quarter" idx="2"/>
          </p:nvPr>
        </p:nvSpPr>
        <p:spPr bwMode="auto">
          <a:xfrm>
            <a:off x="4389456" y="9292437"/>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a:defRPr sz="1000"/>
            </a:lvl1pPr>
          </a:lstStyle>
          <a:p>
            <a:r>
              <a:rPr lang="en-US"/>
              <a:t>&lt;author&gt;, &lt;company&gt;</a:t>
            </a:r>
          </a:p>
        </p:txBody>
      </p:sp>
      <p:sp>
        <p:nvSpPr>
          <p:cNvPr id="3077" name="Rectangle 5"/>
          <p:cNvSpPr>
            <a:spLocks noGrp="1" noChangeArrowheads="1"/>
          </p:cNvSpPr>
          <p:nvPr>
            <p:ph type="sldNum" sz="quarter" idx="3"/>
          </p:nvPr>
        </p:nvSpPr>
        <p:spPr bwMode="auto">
          <a:xfrm>
            <a:off x="2845359" y="9292437"/>
            <a:ext cx="1462035"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3775">
              <a:defRPr sz="1000"/>
            </a:lvl1pPr>
          </a:lstStyle>
          <a:p>
            <a:r>
              <a:rPr lang="en-US"/>
              <a:t>Page </a:t>
            </a:r>
            <a:fld id="{94034FA6-4E20-4461-BF44-9A368224E2FC}" type="slidenum">
              <a:rPr lang="en-US"/>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3079" name="Rectangle 7"/>
          <p:cNvSpPr>
            <a:spLocks noChangeArrowheads="1"/>
          </p:cNvSpPr>
          <p:nvPr/>
        </p:nvSpPr>
        <p:spPr bwMode="auto">
          <a:xfrm>
            <a:off x="731855" y="9292438"/>
            <a:ext cx="750277" cy="188871"/>
          </a:xfrm>
          <a:prstGeom prst="rect">
            <a:avLst/>
          </a:prstGeom>
          <a:noFill/>
          <a:ln w="9525">
            <a:noFill/>
            <a:miter lim="800000"/>
            <a:headEnd/>
            <a:tailEnd/>
          </a:ln>
          <a:effectLst/>
        </p:spPr>
        <p:txBody>
          <a:bodyPr lIns="0" tIns="0" rIns="0" bIns="0">
            <a:spAutoFit/>
          </a:bodyPr>
          <a:lstStyle/>
          <a:p>
            <a:pPr defTabSz="973775"/>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1070"/>
            <a:ext cx="296928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a:defRPr sz="1500" b="1"/>
            </a:lvl1pPr>
          </a:lstStyle>
          <a:p>
            <a:r>
              <a:rPr lang="en-US"/>
              <a:t>doc.: IEEE 802.15-&lt;doc#&gt;</a:t>
            </a:r>
          </a:p>
        </p:txBody>
      </p:sp>
      <p:sp>
        <p:nvSpPr>
          <p:cNvPr id="2051" name="Rectangle 3"/>
          <p:cNvSpPr>
            <a:spLocks noGrp="1" noChangeArrowheads="1"/>
          </p:cNvSpPr>
          <p:nvPr>
            <p:ph type="dt" idx="1"/>
          </p:nvPr>
        </p:nvSpPr>
        <p:spPr bwMode="auto">
          <a:xfrm>
            <a:off x="689987" y="91070"/>
            <a:ext cx="28872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79147" y="9295723"/>
            <a:ext cx="2647741"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6951" lvl="4" algn="r" defTabSz="973775">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94892" y="9295723"/>
            <a:ext cx="845737"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a:defRPr/>
            </a:lvl1pPr>
          </a:lstStyle>
          <a:p>
            <a:r>
              <a:rPr lang="en-US"/>
              <a:t>Page </a:t>
            </a:r>
            <a:fld id="{F488EAA7-A598-4040-B6A0-1A74BC0A3172}" type="slidenum">
              <a:rPr lang="en-US"/>
              <a:pPr/>
              <a:t>‹#›</a:t>
            </a:fld>
            <a:endParaRPr lang="en-US"/>
          </a:p>
        </p:txBody>
      </p:sp>
      <p:sp>
        <p:nvSpPr>
          <p:cNvPr id="2056" name="Rectangle 8"/>
          <p:cNvSpPr>
            <a:spLocks noChangeArrowheads="1"/>
          </p:cNvSpPr>
          <p:nvPr/>
        </p:nvSpPr>
        <p:spPr bwMode="auto">
          <a:xfrm>
            <a:off x="763675" y="9295723"/>
            <a:ext cx="750277" cy="188871"/>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F79FF58-D16F-4B0B-81C4-2D6693AA6A1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21F31F-A551-403B-BF4B-8D32285DBE6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68F0D77-CAFA-428A-95A4-91C9102B640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00B6101-87B1-4036-A06E-F63238E484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93EC525-E15C-4E1F-B916-45B9F3B2812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992B178-74AD-47FE-B721-3AEF6527CE0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&lt;July 2011&gt;</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FA05943E-98BB-4E20-B26D-9C744E1CC01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&lt;July 2011&gt;</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47E31E08-1FF1-43E9-8AF2-E8BD93EA9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&lt;July 2011&gt;</a:t>
            </a:r>
            <a:endParaRPr lang="en-US" dirty="0"/>
          </a:p>
        </p:txBody>
      </p:sp>
      <p:sp>
        <p:nvSpPr>
          <p:cNvPr id="6" name="Slide Number Placeholder 5"/>
          <p:cNvSpPr>
            <a:spLocks noGrp="1"/>
          </p:cNvSpPr>
          <p:nvPr>
            <p:ph type="sldNum" sz="quarter" idx="11"/>
          </p:nvPr>
        </p:nvSpPr>
        <p:spPr/>
        <p:txBody>
          <a:bodyPr/>
          <a:lstStyle/>
          <a:p>
            <a:r>
              <a:rPr lang="en-US" smtClean="0"/>
              <a:t>Slide </a:t>
            </a:r>
            <a:fld id="{AEA5ECA3-1303-4CFA-B92F-A2FDE32DE167}" type="slidenum">
              <a:rPr lang="en-US" smtClean="0"/>
              <a:pPr/>
              <a:t>‹#›</a:t>
            </a:fld>
            <a:endParaRPr lang="en-US"/>
          </a:p>
        </p:txBody>
      </p:sp>
      <p:sp>
        <p:nvSpPr>
          <p:cNvPr id="7" name="Footer Placeholder 6"/>
          <p:cNvSpPr>
            <a:spLocks noGrp="1"/>
          </p:cNvSpPr>
          <p:nvPr>
            <p:ph type="ftr" sz="quarter" idx="12"/>
          </p:nvPr>
        </p:nvSpPr>
        <p:spPr/>
        <p:txBody>
          <a:bodyPr/>
          <a:lstStyle/>
          <a:p>
            <a:r>
              <a:rPr lang="en-US" smtClean="0"/>
              <a:t>&lt;Matt Johnson&gt;, &lt;Itron&gt;</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2264FD-D7D0-4A09-BA67-A6B308F85A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CF1E469C-E158-4114-852B-D2A8B8FF23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a:t>
            </a:r>
            <a:r>
              <a:rPr lang="en-US" dirty="0" smtClean="0"/>
              <a:t>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2011&gt;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&lt;Matt Johnson&gt;, &lt;Itron&gt;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EA5ECA3-1303-4CFA-B92F-A2FDE32DE16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wrap="square" lIns="0" tIns="0" rIns="0" bIns="0" anchor="b">
            <a:spAutoFit/>
          </a:bodyPr>
          <a:lstStyle/>
          <a:p>
            <a:pPr lvl="4" algn="l"/>
            <a:r>
              <a:rPr lang="en-US" sz="1400" b="1" dirty="0" smtClean="0"/>
              <a:t> 15-11-0499-00-004k </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&lt;July 2011&gt;</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&lt;Matt Johnson&gt;, &lt;Itron&gt;</a:t>
            </a:r>
            <a:endParaRPr lang="en-US" dirty="0"/>
          </a:p>
        </p:txBody>
      </p:sp>
      <p:sp>
        <p:nvSpPr>
          <p:cNvPr id="6" name="Slide Number Placeholder 3"/>
          <p:cNvSpPr>
            <a:spLocks noGrp="1"/>
          </p:cNvSpPr>
          <p:nvPr>
            <p:ph type="sldNum" sz="quarter" idx="11"/>
          </p:nvPr>
        </p:nvSpPr>
        <p:spPr>
          <a:xfrm>
            <a:off x="4344988" y="6475413"/>
            <a:ext cx="530225" cy="182562"/>
          </a:xfrm>
        </p:spPr>
        <p:txBody>
          <a:bodyPr/>
          <a:lstStyle/>
          <a:p>
            <a:r>
              <a:rPr lang="en-US"/>
              <a:t>Slide </a:t>
            </a:r>
            <a:fld id="{84490B31-8C92-4F96-8ED6-DB556B179E09}" type="slidenum">
              <a:rPr lang="en-US"/>
              <a:pPr/>
              <a:t>1</a:t>
            </a:fld>
            <a:endParaRPr lang="en-US"/>
          </a:p>
        </p:txBody>
      </p:sp>
      <p:sp>
        <p:nvSpPr>
          <p:cNvPr id="27651" name="Rectangle 3"/>
          <p:cNvSpPr>
            <a:spLocks noChangeArrowheads="1"/>
          </p:cNvSpPr>
          <p:nvPr/>
        </p:nvSpPr>
        <p:spPr bwMode="auto">
          <a:xfrm>
            <a:off x="152400" y="609600"/>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Preliminary Proposal for FHSS PHY for </a:t>
            </a:r>
            <a:r>
              <a:rPr lang="en-US" sz="1600" dirty="0" smtClean="0"/>
              <a:t>802.15.4k</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[18 July 2011 ]</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a:solidFill>
                  <a:schemeClr val="tx2"/>
                </a:solidFill>
              </a:rPr>
              <a:t>Matt Johnson</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a:solidFill>
                  <a:schemeClr val="tx2"/>
                </a:solidFill>
              </a:rPr>
              <a:t>Itron</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a:solidFill>
                  <a:schemeClr val="tx2"/>
                </a:solidFill>
              </a:rPr>
              <a:t>2111 N </a:t>
            </a:r>
            <a:r>
              <a:rPr lang="en-US" sz="1600" dirty="0" err="1">
                <a:solidFill>
                  <a:schemeClr val="tx2"/>
                </a:solidFill>
              </a:rPr>
              <a:t>Molter</a:t>
            </a:r>
            <a:r>
              <a:rPr lang="en-US" sz="1600" dirty="0">
                <a:solidFill>
                  <a:schemeClr val="tx2"/>
                </a:solidFill>
              </a:rPr>
              <a:t> RD, Liberty Lake, WA 99019,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Voice:[+1 509-891-3364</a:t>
            </a:r>
            <a:r>
              <a:rPr lang="en-US" sz="1600" dirty="0" smtClean="0">
                <a:solidFill>
                  <a:schemeClr val="tx2"/>
                </a:solidFill>
              </a:rPr>
              <a:t>], </a:t>
            </a:r>
            <a:r>
              <a:rPr lang="en-US" sz="1600" dirty="0">
                <a:solidFill>
                  <a:schemeClr val="tx2"/>
                </a:solidFill>
              </a:rPr>
              <a:t>FAX: [+1 509-891-3896</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a:solidFill>
                  <a:schemeClr val="tx2"/>
                </a:solidFill>
              </a:rPr>
              <a:t>matt.johnson@itron.com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 Response to CFP issued 10 May 2011, document 15-11-0147-02-004k]</a:t>
            </a:r>
            <a:endParaRPr lang="en-US" sz="1600" dirty="0">
              <a:solidFill>
                <a:schemeClr val="tx2"/>
              </a:solidFill>
            </a:endParaRPr>
          </a:p>
          <a:p>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document describes a FHSS PHY that addresses the requirements of the 802.15.4k PAR]</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[Preliminary proposal </a:t>
            </a:r>
            <a:r>
              <a:rPr lang="en-US" sz="1600" dirty="0">
                <a:solidFill>
                  <a:schemeClr val="tx2"/>
                </a:solidFill>
              </a:rPr>
              <a:t>for consideration of inclusion into 802.15.4k PHY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a:t>
            </a:r>
            <a:endParaRPr lang="en-US" dirty="0"/>
          </a:p>
        </p:txBody>
      </p:sp>
      <p:sp>
        <p:nvSpPr>
          <p:cNvPr id="3" name="Content Placeholder 2"/>
          <p:cNvSpPr>
            <a:spLocks noGrp="1"/>
          </p:cNvSpPr>
          <p:nvPr>
            <p:ph idx="1"/>
          </p:nvPr>
        </p:nvSpPr>
        <p:spPr/>
        <p:txBody>
          <a:bodyPr/>
          <a:lstStyle/>
          <a:p>
            <a:r>
              <a:rPr lang="en-US" sz="2800" dirty="0" smtClean="0"/>
              <a:t>By low duty cycle</a:t>
            </a:r>
          </a:p>
          <a:p>
            <a:r>
              <a:rPr lang="en-US" sz="2800" dirty="0" smtClean="0"/>
              <a:t>Energy Detection impacts battery life</a:t>
            </a:r>
          </a:p>
          <a:p>
            <a:r>
              <a:rPr lang="en-US" sz="2800" dirty="0" smtClean="0"/>
              <a:t>Follow the ETSI philosophy from the SRD rules:</a:t>
            </a:r>
          </a:p>
          <a:p>
            <a:pPr lvl="1"/>
            <a:r>
              <a:rPr lang="en-US" sz="2400" dirty="0" smtClean="0"/>
              <a:t>LBT or Duty Cycle Limits if LBT not implemented</a:t>
            </a:r>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a:t>
            </a:r>
            <a:endParaRPr lang="en-US" dirty="0"/>
          </a:p>
        </p:txBody>
      </p:sp>
      <p:sp>
        <p:nvSpPr>
          <p:cNvPr id="3" name="Content Placeholder 2"/>
          <p:cNvSpPr>
            <a:spLocks noGrp="1"/>
          </p:cNvSpPr>
          <p:nvPr>
            <p:ph idx="1"/>
          </p:nvPr>
        </p:nvSpPr>
        <p:spPr/>
        <p:txBody>
          <a:bodyPr/>
          <a:lstStyle/>
          <a:p>
            <a:r>
              <a:rPr lang="en-US" dirty="0" smtClean="0"/>
              <a:t>915 MHz</a:t>
            </a:r>
          </a:p>
          <a:p>
            <a:r>
              <a:rPr lang="en-US" dirty="0" smtClean="0"/>
              <a:t>868 MHz	</a:t>
            </a:r>
          </a:p>
          <a:p>
            <a:r>
              <a:rPr lang="en-US" dirty="0" smtClean="0"/>
              <a:t>2.4 GHz</a:t>
            </a:r>
          </a:p>
          <a:p>
            <a:r>
              <a:rPr lang="en-US" dirty="0" smtClean="0"/>
              <a:t>Perhaps other regional bands?</a:t>
            </a:r>
          </a:p>
          <a:p>
            <a:pPr lvl="1"/>
            <a:r>
              <a:rPr lang="en-US" dirty="0" smtClean="0"/>
              <a:t>Will be defined in September Proposal</a:t>
            </a:r>
          </a:p>
          <a:p>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915 MHz Link Budget</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12</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402861" y="1143000"/>
            <a:ext cx="4884295" cy="5181600"/>
          </a:xfrm>
          <a:prstGeom prst="rect">
            <a:avLst/>
          </a:prstGeom>
          <a:noFill/>
          <a:ln w="9525">
            <a:noFill/>
            <a:miter lim="800000"/>
            <a:headEnd/>
            <a:tailEnd/>
          </a:ln>
        </p:spPr>
      </p:pic>
      <p:sp>
        <p:nvSpPr>
          <p:cNvPr id="8" name="Left Arrow 7"/>
          <p:cNvSpPr/>
          <p:nvPr/>
        </p:nvSpPr>
        <p:spPr bwMode="auto">
          <a:xfrm rot="20552427">
            <a:off x="5281994" y="2794753"/>
            <a:ext cx="1074818" cy="395085"/>
          </a:xfrm>
          <a:prstGeom prst="leftArrow">
            <a:avLst>
              <a:gd name="adj1" fmla="val 50000"/>
              <a:gd name="adj2" fmla="val 5233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Left Arrow 8"/>
          <p:cNvSpPr/>
          <p:nvPr/>
        </p:nvSpPr>
        <p:spPr bwMode="auto">
          <a:xfrm rot="917634">
            <a:off x="5326127" y="3387297"/>
            <a:ext cx="1067305" cy="430273"/>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400800" y="2514600"/>
            <a:ext cx="1905000" cy="461665"/>
          </a:xfrm>
          <a:prstGeom prst="rect">
            <a:avLst/>
          </a:prstGeom>
          <a:noFill/>
          <a:ln>
            <a:solidFill>
              <a:schemeClr val="accent1"/>
            </a:solidFill>
          </a:ln>
        </p:spPr>
        <p:txBody>
          <a:bodyPr wrap="square" rtlCol="0">
            <a:spAutoFit/>
          </a:bodyPr>
          <a:lstStyle/>
          <a:p>
            <a:pPr algn="ctr"/>
            <a:r>
              <a:rPr lang="en-US" dirty="0" smtClean="0"/>
              <a:t>Based on multiple network deployments</a:t>
            </a:r>
            <a:endParaRPr lang="en-US" dirty="0"/>
          </a:p>
        </p:txBody>
      </p:sp>
      <p:sp>
        <p:nvSpPr>
          <p:cNvPr id="11" name="TextBox 10"/>
          <p:cNvSpPr txBox="1"/>
          <p:nvPr/>
        </p:nvSpPr>
        <p:spPr>
          <a:xfrm>
            <a:off x="6400800" y="3733800"/>
            <a:ext cx="1905000" cy="1015663"/>
          </a:xfrm>
          <a:prstGeom prst="rect">
            <a:avLst/>
          </a:prstGeom>
          <a:noFill/>
          <a:ln>
            <a:solidFill>
              <a:schemeClr val="accent1"/>
            </a:solidFill>
          </a:ln>
        </p:spPr>
        <p:txBody>
          <a:bodyPr wrap="square" rtlCol="0">
            <a:spAutoFit/>
          </a:bodyPr>
          <a:lstStyle/>
          <a:p>
            <a:pPr algn="ctr"/>
            <a:r>
              <a:rPr lang="en-US" dirty="0" smtClean="0"/>
              <a:t>No single number can adequately describe penetration loss:</a:t>
            </a:r>
          </a:p>
          <a:p>
            <a:pPr algn="ctr"/>
            <a:r>
              <a:rPr lang="en-US" dirty="0" smtClean="0"/>
              <a:t> further discussion in the link budget session.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838200"/>
          </a:xfrm>
        </p:spPr>
        <p:txBody>
          <a:bodyPr/>
          <a:lstStyle/>
          <a:p>
            <a:r>
              <a:rPr lang="en-US" dirty="0" smtClean="0"/>
              <a:t>868 MHz Link Budget</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13</a:t>
            </a:fld>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152400" y="1752600"/>
            <a:ext cx="4321175" cy="4584203"/>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4834328" y="1752600"/>
            <a:ext cx="4309672" cy="4572000"/>
          </a:xfrm>
          <a:prstGeom prst="rect">
            <a:avLst/>
          </a:prstGeom>
          <a:noFill/>
          <a:ln w="9525">
            <a:noFill/>
            <a:miter lim="800000"/>
            <a:headEnd/>
            <a:tailEnd/>
          </a:ln>
        </p:spPr>
      </p:pic>
      <p:sp>
        <p:nvSpPr>
          <p:cNvPr id="13" name="TextBox 12"/>
          <p:cNvSpPr txBox="1"/>
          <p:nvPr/>
        </p:nvSpPr>
        <p:spPr>
          <a:xfrm>
            <a:off x="228600" y="1371600"/>
            <a:ext cx="3886200" cy="276999"/>
          </a:xfrm>
          <a:prstGeom prst="rect">
            <a:avLst/>
          </a:prstGeom>
          <a:noFill/>
        </p:spPr>
        <p:txBody>
          <a:bodyPr wrap="square" rtlCol="0">
            <a:spAutoFit/>
          </a:bodyPr>
          <a:lstStyle/>
          <a:p>
            <a:r>
              <a:rPr lang="en-US" dirty="0" smtClean="0"/>
              <a:t>Non Specific Use, 25 </a:t>
            </a:r>
            <a:r>
              <a:rPr lang="en-US" dirty="0" err="1" smtClean="0"/>
              <a:t>mW</a:t>
            </a:r>
            <a:r>
              <a:rPr lang="en-US" dirty="0" smtClean="0"/>
              <a:t>,  ≤100 kHz Channels, 1 km range</a:t>
            </a:r>
            <a:endParaRPr lang="en-US" dirty="0"/>
          </a:p>
        </p:txBody>
      </p:sp>
      <p:sp>
        <p:nvSpPr>
          <p:cNvPr id="14" name="TextBox 13"/>
          <p:cNvSpPr txBox="1"/>
          <p:nvPr/>
        </p:nvSpPr>
        <p:spPr>
          <a:xfrm>
            <a:off x="4800600" y="1371600"/>
            <a:ext cx="4038600" cy="276999"/>
          </a:xfrm>
          <a:prstGeom prst="rect">
            <a:avLst/>
          </a:prstGeom>
          <a:noFill/>
        </p:spPr>
        <p:txBody>
          <a:bodyPr wrap="square" rtlCol="0">
            <a:spAutoFit/>
          </a:bodyPr>
          <a:lstStyle/>
          <a:p>
            <a:r>
              <a:rPr lang="en-US" dirty="0" smtClean="0"/>
              <a:t>Non Specific Use, 500 </a:t>
            </a:r>
            <a:r>
              <a:rPr lang="en-US" dirty="0" err="1" smtClean="0"/>
              <a:t>mW</a:t>
            </a:r>
            <a:r>
              <a:rPr lang="en-US" dirty="0" smtClean="0"/>
              <a:t>, ≤ 25 kHz Channels, 2 km range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MAC Considerations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14</a:t>
            </a:fld>
            <a:endParaRPr lang="en-US"/>
          </a:p>
        </p:txBody>
      </p:sp>
      <p:graphicFrame>
        <p:nvGraphicFramePr>
          <p:cNvPr id="8" name="Content Placeholder 7"/>
          <p:cNvGraphicFramePr>
            <a:graphicFrameLocks noGrp="1"/>
          </p:cNvGraphicFramePr>
          <p:nvPr>
            <p:ph idx="1"/>
          </p:nvPr>
        </p:nvGraphicFramePr>
        <p:xfrm>
          <a:off x="685800" y="1219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914400" y="5715000"/>
            <a:ext cx="7620000" cy="461665"/>
          </a:xfrm>
          <a:prstGeom prst="rect">
            <a:avLst/>
          </a:prstGeom>
          <a:noFill/>
        </p:spPr>
        <p:txBody>
          <a:bodyPr wrap="square" rtlCol="0">
            <a:spAutoFit/>
          </a:bodyPr>
          <a:lstStyle/>
          <a:p>
            <a:pPr>
              <a:buFont typeface="Arial" pitchFamily="34" charset="0"/>
              <a:buChar char="•"/>
            </a:pPr>
            <a:r>
              <a:rPr lang="en-US" sz="2400" dirty="0" smtClean="0"/>
              <a:t> Typical Operational Payloads </a:t>
            </a:r>
            <a:r>
              <a:rPr lang="en-US" sz="2400" smtClean="0"/>
              <a:t>are Relatively </a:t>
            </a:r>
            <a:r>
              <a:rPr lang="en-US" sz="2400" dirty="0" smtClean="0"/>
              <a:t>S</a:t>
            </a:r>
            <a:r>
              <a:rPr lang="en-US" sz="2400" smtClean="0"/>
              <a:t>mall</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PAR can be met with both narrowband and broadband approaches</a:t>
            </a:r>
          </a:p>
          <a:p>
            <a:r>
              <a:rPr lang="en-US" dirty="0" smtClean="0"/>
              <a:t>Expect to present a full proposal in September</a:t>
            </a:r>
          </a:p>
          <a:p>
            <a:pPr lvl="1"/>
            <a:r>
              <a:rPr lang="en-US" dirty="0" smtClean="0"/>
              <a:t>Welcome the opportunity merge with other narrowband proposals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dirty="0"/>
          </a:p>
        </p:txBody>
      </p:sp>
      <p:sp>
        <p:nvSpPr>
          <p:cNvPr id="6" name="Content Placeholder 5"/>
          <p:cNvSpPr>
            <a:spLocks noGrp="1"/>
          </p:cNvSpPr>
          <p:nvPr>
            <p:ph idx="1"/>
          </p:nvPr>
        </p:nvSpPr>
        <p:spPr/>
        <p:txBody>
          <a:bodyPr/>
          <a:lstStyle/>
          <a:p>
            <a:r>
              <a:rPr lang="en-US" dirty="0" smtClean="0"/>
              <a:t>Background</a:t>
            </a:r>
          </a:p>
          <a:p>
            <a:r>
              <a:rPr lang="en-US" dirty="0" smtClean="0"/>
              <a:t>FHSS System</a:t>
            </a:r>
          </a:p>
          <a:p>
            <a:pPr lvl="1"/>
            <a:r>
              <a:rPr lang="en-US" dirty="0" smtClean="0"/>
              <a:t>Channel Coherence</a:t>
            </a:r>
          </a:p>
          <a:p>
            <a:pPr lvl="1"/>
            <a:r>
              <a:rPr lang="en-US" dirty="0" smtClean="0"/>
              <a:t>Coexistence</a:t>
            </a:r>
          </a:p>
          <a:p>
            <a:r>
              <a:rPr lang="en-US" dirty="0" smtClean="0"/>
              <a:t>Link Budget</a:t>
            </a:r>
          </a:p>
          <a:p>
            <a:r>
              <a:rPr lang="en-US" dirty="0" smtClean="0"/>
              <a:t>MAC Considerations</a:t>
            </a:r>
          </a:p>
          <a:p>
            <a:endParaRPr lang="en-US" dirty="0" smtClean="0"/>
          </a:p>
          <a:p>
            <a:pPr lvl="1"/>
            <a:endParaRPr lang="en-US" dirty="0" smtClean="0"/>
          </a:p>
          <a:p>
            <a:endParaRPr lang="en-US" dirty="0"/>
          </a:p>
        </p:txBody>
      </p:sp>
      <p:sp>
        <p:nvSpPr>
          <p:cNvPr id="2" name="Date Placeholder 1"/>
          <p:cNvSpPr>
            <a:spLocks noGrp="1"/>
          </p:cNvSpPr>
          <p:nvPr>
            <p:ph type="dt" sz="half" idx="10"/>
          </p:nvPr>
        </p:nvSpPr>
        <p:spPr/>
        <p:txBody>
          <a:bodyPr/>
          <a:lstStyle/>
          <a:p>
            <a:r>
              <a:rPr lang="en-US" smtClean="0"/>
              <a:t>&lt;July 2011&gt;</a:t>
            </a:r>
            <a:endParaRPr lang="en-US" dirty="0"/>
          </a:p>
        </p:txBody>
      </p:sp>
      <p:sp>
        <p:nvSpPr>
          <p:cNvPr id="3" name="Footer Placeholder 2"/>
          <p:cNvSpPr>
            <a:spLocks noGrp="1"/>
          </p:cNvSpPr>
          <p:nvPr>
            <p:ph type="ftr" sz="quarter" idx="11"/>
          </p:nvPr>
        </p:nvSpPr>
        <p:spPr/>
        <p:txBody>
          <a:bodyPr/>
          <a:lstStyle/>
          <a:p>
            <a:r>
              <a:rPr lang="en-US" smtClean="0"/>
              <a:t>&lt;Matt Johnson&gt;, &lt;Itron&gt;</a:t>
            </a:r>
            <a:endParaRPr lang="en-US" dirty="0"/>
          </a:p>
        </p:txBody>
      </p:sp>
      <p:sp>
        <p:nvSpPr>
          <p:cNvPr id="4" name="Slide Number Placeholder 3"/>
          <p:cNvSpPr>
            <a:spLocks noGrp="1"/>
          </p:cNvSpPr>
          <p:nvPr>
            <p:ph type="sldNum" sz="quarter" idx="12"/>
          </p:nvPr>
        </p:nvSpPr>
        <p:spPr/>
        <p:txBody>
          <a:bodyPr/>
          <a:lstStyle/>
          <a:p>
            <a:r>
              <a:rPr lang="en-US" smtClean="0"/>
              <a:t>Slide </a:t>
            </a:r>
            <a:fld id="{BC691E2D-A010-4F4A-B193-C8EBEFD723A7}"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6800"/>
          </a:xfrm>
        </p:spPr>
        <p:txBody>
          <a:bodyPr/>
          <a:lstStyle/>
          <a:p>
            <a:r>
              <a:rPr lang="en-US" dirty="0" smtClean="0"/>
              <a:t>Background: AMI Performance Expectations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800" dirty="0" smtClean="0"/>
              <a:t>20+ Year Endpoint Battery Life</a:t>
            </a:r>
          </a:p>
          <a:p>
            <a:pPr lvl="1"/>
            <a:r>
              <a:rPr lang="en-US" sz="2400" dirty="0" smtClean="0"/>
              <a:t>All the electronics, not just the radio</a:t>
            </a:r>
          </a:p>
          <a:p>
            <a:pPr lvl="1"/>
            <a:r>
              <a:rPr lang="en-US" sz="2400" dirty="0" smtClean="0"/>
              <a:t>Single Lithium-</a:t>
            </a:r>
            <a:r>
              <a:rPr lang="en-US" sz="2400" dirty="0" err="1" smtClean="0"/>
              <a:t>thionyl</a:t>
            </a:r>
            <a:r>
              <a:rPr lang="en-US" sz="2400" dirty="0" smtClean="0"/>
              <a:t> chloride A Cell (3.6 Ah)</a:t>
            </a:r>
          </a:p>
          <a:p>
            <a:r>
              <a:rPr lang="en-US" sz="2800" dirty="0" smtClean="0"/>
              <a:t>Relatively Low Latency</a:t>
            </a:r>
          </a:p>
          <a:p>
            <a:pPr lvl="1"/>
            <a:r>
              <a:rPr lang="en-US" sz="2400" dirty="0" smtClean="0"/>
              <a:t>5 minutes</a:t>
            </a:r>
          </a:p>
          <a:p>
            <a:r>
              <a:rPr lang="en-US" sz="2800" dirty="0" smtClean="0"/>
              <a:t>99% Hourly Read Reliability </a:t>
            </a:r>
          </a:p>
          <a:p>
            <a:r>
              <a:rPr lang="en-US" sz="2800" dirty="0" smtClean="0"/>
              <a:t>High link budget to support up to 100k endpoints/concentrator</a:t>
            </a:r>
          </a:p>
          <a:p>
            <a:r>
              <a:rPr lang="en-US" sz="2800" dirty="0" smtClean="0"/>
              <a:t>Support for worldwide deployment</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Battery Considerations</a:t>
            </a:r>
            <a:endParaRPr lang="en-US" dirty="0"/>
          </a:p>
        </p:txBody>
      </p:sp>
      <p:sp>
        <p:nvSpPr>
          <p:cNvPr id="3" name="Content Placeholder 2"/>
          <p:cNvSpPr>
            <a:spLocks noGrp="1"/>
          </p:cNvSpPr>
          <p:nvPr>
            <p:ph idx="1"/>
          </p:nvPr>
        </p:nvSpPr>
        <p:spPr>
          <a:xfrm>
            <a:off x="381000" y="1981200"/>
            <a:ext cx="8305800" cy="4114800"/>
          </a:xfrm>
        </p:spPr>
        <p:txBody>
          <a:bodyPr/>
          <a:lstStyle/>
          <a:p>
            <a:r>
              <a:rPr lang="en-US" sz="2800" dirty="0" smtClean="0"/>
              <a:t>Relatively Higher data rate = less TX &amp; RX Time</a:t>
            </a:r>
          </a:p>
          <a:p>
            <a:pPr lvl="1"/>
            <a:r>
              <a:rPr lang="en-US" sz="2400" dirty="0" smtClean="0"/>
              <a:t>Relative to the PAR guidance</a:t>
            </a:r>
          </a:p>
          <a:p>
            <a:pPr lvl="1"/>
            <a:r>
              <a:rPr lang="en-US" sz="2400" dirty="0" smtClean="0"/>
              <a:t>Longer endpoint battery life</a:t>
            </a:r>
          </a:p>
          <a:p>
            <a:r>
              <a:rPr lang="en-US" sz="2800" dirty="0" smtClean="0"/>
              <a:t>Optional unacknowledged uplink TX</a:t>
            </a:r>
          </a:p>
          <a:p>
            <a:pPr lvl="1"/>
            <a:r>
              <a:rPr lang="en-US" sz="2400" dirty="0" smtClean="0"/>
              <a:t>Endpoint RX larger consumer of battery than TX</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Ways to get to a High Link Budget</a:t>
            </a:r>
            <a:endParaRPr lang="en-US" dirty="0"/>
          </a:p>
        </p:txBody>
      </p:sp>
      <p:sp>
        <p:nvSpPr>
          <p:cNvPr id="3" name="Content Placeholder 2"/>
          <p:cNvSpPr>
            <a:spLocks noGrp="1"/>
          </p:cNvSpPr>
          <p:nvPr>
            <p:ph idx="1"/>
          </p:nvPr>
        </p:nvSpPr>
        <p:spPr/>
        <p:txBody>
          <a:bodyPr/>
          <a:lstStyle/>
          <a:p>
            <a:r>
              <a:rPr lang="en-US" dirty="0" smtClean="0"/>
              <a:t>Broadband Spread Spectrum Systems</a:t>
            </a:r>
          </a:p>
          <a:p>
            <a:pPr lvl="1"/>
            <a:r>
              <a:rPr lang="en-US" dirty="0" smtClean="0"/>
              <a:t>Robust against interference through processing gain</a:t>
            </a:r>
          </a:p>
          <a:p>
            <a:r>
              <a:rPr lang="en-US" dirty="0" smtClean="0"/>
              <a:t>Narrowband Systems</a:t>
            </a:r>
          </a:p>
          <a:p>
            <a:pPr lvl="1"/>
            <a:r>
              <a:rPr lang="en-US" dirty="0" smtClean="0"/>
              <a:t>Higher link through minimizing noise and interference</a:t>
            </a:r>
          </a:p>
          <a:p>
            <a:pPr lvl="1"/>
            <a:r>
              <a:rPr lang="en-US" dirty="0" smtClean="0"/>
              <a:t>Simpler to implement for low cost devices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FHSS?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800" dirty="0" smtClean="0"/>
              <a:t>Frequency Diversity </a:t>
            </a:r>
          </a:p>
          <a:p>
            <a:pPr lvl="1"/>
            <a:r>
              <a:rPr lang="en-US" sz="2400" dirty="0" smtClean="0"/>
              <a:t>Effective for diversity reception</a:t>
            </a:r>
          </a:p>
          <a:p>
            <a:pPr lvl="1"/>
            <a:r>
              <a:rPr lang="en-US" sz="2400" dirty="0" smtClean="0"/>
              <a:t>Provides greater degrees of freedom in concentrator receiver design for high capacity systems</a:t>
            </a:r>
          </a:p>
          <a:p>
            <a:pPr lvl="1"/>
            <a:r>
              <a:rPr lang="en-US" sz="2400" dirty="0" smtClean="0"/>
              <a:t>Greater concentrator deployment flexibility</a:t>
            </a:r>
          </a:p>
          <a:p>
            <a:pPr lvl="2"/>
            <a:r>
              <a:rPr lang="en-US" sz="2000" dirty="0" smtClean="0"/>
              <a:t>Single antenna on tower – lower cost</a:t>
            </a:r>
          </a:p>
          <a:p>
            <a:pPr lvl="2"/>
            <a:r>
              <a:rPr lang="en-US" sz="2000" dirty="0" smtClean="0"/>
              <a:t>No tower-mounted electronics – high reliability</a:t>
            </a:r>
          </a:p>
          <a:p>
            <a:r>
              <a:rPr lang="en-US" sz="2800" dirty="0" smtClean="0"/>
              <a:t>Narrow-band FHSS has proven to have a high degree of interference immunity </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Parameters</a:t>
            </a:r>
            <a:endParaRPr lang="en-US" dirty="0"/>
          </a:p>
        </p:txBody>
      </p:sp>
      <p:sp>
        <p:nvSpPr>
          <p:cNvPr id="3" name="Content Placeholder 2"/>
          <p:cNvSpPr>
            <a:spLocks noGrp="1"/>
          </p:cNvSpPr>
          <p:nvPr>
            <p:ph idx="1"/>
          </p:nvPr>
        </p:nvSpPr>
        <p:spPr/>
        <p:txBody>
          <a:bodyPr/>
          <a:lstStyle/>
          <a:p>
            <a:r>
              <a:rPr lang="en-US" sz="2800" dirty="0" smtClean="0"/>
              <a:t>Narrowband FHSS System </a:t>
            </a:r>
          </a:p>
          <a:p>
            <a:pPr lvl="1"/>
            <a:r>
              <a:rPr lang="en-US" sz="2400" dirty="0" smtClean="0"/>
              <a:t>≥ 100 Channels (915 ISM)</a:t>
            </a:r>
          </a:p>
          <a:p>
            <a:r>
              <a:rPr lang="en-US" sz="2800" dirty="0" smtClean="0"/>
              <a:t>Channel BW of 100 to 200 kHz </a:t>
            </a:r>
          </a:p>
          <a:p>
            <a:r>
              <a:rPr lang="en-US" sz="2800" dirty="0" smtClean="0"/>
              <a:t>Data Rate (based on 915 MHz ISM band)</a:t>
            </a:r>
          </a:p>
          <a:p>
            <a:pPr lvl="1"/>
            <a:r>
              <a:rPr lang="en-US" sz="2400" dirty="0" smtClean="0"/>
              <a:t>Uplink 35 to 40 kbps </a:t>
            </a:r>
          </a:p>
          <a:p>
            <a:pPr lvl="1"/>
            <a:r>
              <a:rPr lang="en-US" sz="2400" dirty="0" smtClean="0"/>
              <a:t>Downlink 10 to 40 kbps</a:t>
            </a:r>
          </a:p>
          <a:p>
            <a:r>
              <a:rPr lang="en-US" sz="2800" dirty="0" smtClean="0"/>
              <a:t>FSK/GFSK Modulation</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Coherence</a:t>
            </a:r>
            <a:endParaRPr lang="en-US" dirty="0"/>
          </a:p>
        </p:txBody>
      </p:sp>
      <p:sp>
        <p:nvSpPr>
          <p:cNvPr id="3" name="Content Placeholder 2"/>
          <p:cNvSpPr>
            <a:spLocks noGrp="1"/>
          </p:cNvSpPr>
          <p:nvPr>
            <p:ph idx="1"/>
          </p:nvPr>
        </p:nvSpPr>
        <p:spPr/>
        <p:txBody>
          <a:bodyPr/>
          <a:lstStyle/>
          <a:p>
            <a:r>
              <a:rPr lang="en-US" sz="2800" dirty="0" smtClean="0"/>
              <a:t>Based on measured PSR (in the real world):</a:t>
            </a:r>
          </a:p>
          <a:p>
            <a:pPr lvl="1"/>
            <a:r>
              <a:rPr lang="en-US" sz="2400" dirty="0" smtClean="0"/>
              <a:t>In the 915 MHz band, we estimate channel coherence at 18 to 20 </a:t>
            </a:r>
            <a:r>
              <a:rPr lang="en-US" sz="2400" dirty="0" err="1" smtClean="0"/>
              <a:t>mSec</a:t>
            </a:r>
            <a:endParaRPr lang="en-US" sz="2400" dirty="0" smtClean="0"/>
          </a:p>
          <a:p>
            <a:r>
              <a:rPr lang="en-US" sz="2800" dirty="0" smtClean="0"/>
              <a:t>Interference</a:t>
            </a:r>
          </a:p>
          <a:p>
            <a:pPr lvl="1"/>
            <a:r>
              <a:rPr lang="en-US" sz="2400" dirty="0" smtClean="0"/>
              <a:t>In 915 ISM there are a wide variety of non-standards-based systems</a:t>
            </a:r>
          </a:p>
          <a:p>
            <a:r>
              <a:rPr lang="en-US" sz="2800" dirty="0" err="1" smtClean="0"/>
              <a:t>Ricean</a:t>
            </a:r>
            <a:r>
              <a:rPr lang="en-US" sz="2800" dirty="0" smtClean="0"/>
              <a:t> fading environment</a:t>
            </a:r>
          </a:p>
          <a:p>
            <a:pPr lvl="1"/>
            <a:endParaRPr lang="en-US" sz="2400" dirty="0" smtClean="0"/>
          </a:p>
          <a:p>
            <a:pPr lvl="1">
              <a:buNone/>
            </a:pPr>
            <a:endParaRPr lang="en-US" sz="24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Rate</a:t>
            </a:r>
            <a:endParaRPr lang="en-US" dirty="0"/>
          </a:p>
        </p:txBody>
      </p:sp>
      <p:sp>
        <p:nvSpPr>
          <p:cNvPr id="3" name="Content Placeholder 2"/>
          <p:cNvSpPr>
            <a:spLocks noGrp="1"/>
          </p:cNvSpPr>
          <p:nvPr>
            <p:ph idx="1"/>
          </p:nvPr>
        </p:nvSpPr>
        <p:spPr/>
        <p:txBody>
          <a:bodyPr/>
          <a:lstStyle/>
          <a:p>
            <a:r>
              <a:rPr lang="en-US" sz="2800" dirty="0" smtClean="0"/>
              <a:t>Asymmetric data rates</a:t>
            </a:r>
          </a:p>
          <a:p>
            <a:pPr lvl="1"/>
            <a:r>
              <a:rPr lang="en-US" sz="2400" dirty="0" smtClean="0"/>
              <a:t>Relatively higher uplink rate</a:t>
            </a:r>
          </a:p>
          <a:p>
            <a:pPr lvl="2"/>
            <a:r>
              <a:rPr lang="en-US" sz="2000" dirty="0" smtClean="0"/>
              <a:t>Maximize payload for given channel coherence</a:t>
            </a:r>
          </a:p>
          <a:p>
            <a:pPr lvl="1"/>
            <a:r>
              <a:rPr lang="en-US" sz="2400" dirty="0" smtClean="0"/>
              <a:t>Lower downlink rate</a:t>
            </a:r>
          </a:p>
          <a:p>
            <a:pPr lvl="2"/>
            <a:r>
              <a:rPr lang="en-US" sz="2000" dirty="0" smtClean="0"/>
              <a:t>Lighten the load on limited endpoint computing resources</a:t>
            </a:r>
          </a:p>
          <a:p>
            <a:pPr lvl="2"/>
            <a:r>
              <a:rPr lang="en-US" sz="2000" dirty="0" smtClean="0"/>
              <a:t>Typical download payloads are significant smaller and less frequent in AMI and sensor networks</a:t>
            </a:r>
          </a:p>
          <a:p>
            <a:pPr lvl="2"/>
            <a:r>
              <a:rPr lang="en-US" sz="2000" dirty="0" smtClean="0"/>
              <a:t>Enable narrow bandwidth for improved interference immunity</a:t>
            </a:r>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1578</TotalTime>
  <Words>670</Words>
  <Application>Microsoft Office PowerPoint</Application>
  <PresentationFormat>On-screen Show (4:3)</PresentationFormat>
  <Paragraphs>144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vt:lpstr>
      <vt:lpstr>Slide 1</vt:lpstr>
      <vt:lpstr>Agenda</vt:lpstr>
      <vt:lpstr>Background: AMI Performance Expectations</vt:lpstr>
      <vt:lpstr>Background: Battery Considerations</vt:lpstr>
      <vt:lpstr>Two Ways to get to a High Link Budget</vt:lpstr>
      <vt:lpstr>Why FHSS?</vt:lpstr>
      <vt:lpstr>Example Parameters</vt:lpstr>
      <vt:lpstr>Channel Coherence</vt:lpstr>
      <vt:lpstr>Data Rate</vt:lpstr>
      <vt:lpstr>Coexistence</vt:lpstr>
      <vt:lpstr>Bands</vt:lpstr>
      <vt:lpstr>915 MHz Link Budget</vt:lpstr>
      <vt:lpstr>868 MHz Link Budget</vt:lpstr>
      <vt:lpstr>MAC Considerations</vt:lpstr>
      <vt:lpstr>Conclusion</vt:lpstr>
    </vt:vector>
  </TitlesOfParts>
  <Company>Itron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mjohnson</dc:creator>
  <dc:description>&lt;doc#&gt;</dc:description>
  <cp:lastModifiedBy>mjohnson</cp:lastModifiedBy>
  <cp:revision>191</cp:revision>
  <cp:lastPrinted>1998-02-10T13:28:06Z</cp:lastPrinted>
  <dcterms:created xsi:type="dcterms:W3CDTF">2011-06-30T20:14:00Z</dcterms:created>
  <dcterms:modified xsi:type="dcterms:W3CDTF">2011-07-18T21:33:58Z</dcterms:modified>
</cp:coreProperties>
</file>