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56" r:id="rId4"/>
    <p:sldId id="260" r:id="rId5"/>
    <p:sldId id="26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0CFFD1DB-2699-4677-B7AC-F7D774E5E5B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0DA0728-97AE-4596-8E68-66937EAB2EA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0B7000C-B517-4BE0-AB40-87A092DCC586}"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0B7000C-B517-4BE0-AB40-87A092DCC586}"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A5B5C3-5E10-45A1-9D69-4F40EE88B8B1}" type="slidenum">
              <a:rPr lang="en-US"/>
              <a:pPr/>
              <a:t>‹#›</a:t>
            </a:fld>
            <a:endParaRPr lang="en-US"/>
          </a:p>
        </p:txBody>
      </p:sp>
      <p:sp>
        <p:nvSpPr>
          <p:cNvPr id="7" name="TextBox 6"/>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2011</a:t>
            </a:r>
            <a:endParaRPr lang="en-US"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Rick Roberts, Intel Labs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296FB45A-DE42-4081-BE5C-E170E80B10A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FD22751D-50C4-4B24-A8D9-971A575FEE9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FE09A4-7668-40DB-A46C-2118B07BD274}" type="slidenum">
              <a:rPr lang="en-US"/>
              <a:pPr/>
              <a:t>‹#›</a:t>
            </a:fld>
            <a:endParaRPr lang="en-US"/>
          </a:p>
        </p:txBody>
      </p:sp>
      <p:sp>
        <p:nvSpPr>
          <p:cNvPr id="7" name="TextBox 6"/>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2011</a:t>
            </a:r>
            <a:endParaRPr lang="en-US"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Rick Roberts, Intel Labs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F5F5018-CE28-4F0F-B2C5-0CDCB957FE87}" type="slidenum">
              <a:rPr lang="en-US"/>
              <a:pPr/>
              <a:t>‹#›</a:t>
            </a:fld>
            <a:endParaRPr lang="en-US"/>
          </a:p>
        </p:txBody>
      </p:sp>
      <p:sp>
        <p:nvSpPr>
          <p:cNvPr id="7" name="TextBox 6"/>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144F703-0A52-4334-9458-C67B4B2D2DD4}" type="slidenum">
              <a:rPr lang="en-US"/>
              <a:pPr/>
              <a:t>‹#›</a:t>
            </a:fld>
            <a:endParaRPr lang="en-US"/>
          </a:p>
        </p:txBody>
      </p:sp>
      <p:sp>
        <p:nvSpPr>
          <p:cNvPr id="8" name="TextBox 7"/>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1FAC7700-8C47-4952-B376-D167B2621175}" type="slidenum">
              <a:rPr lang="en-US"/>
              <a:pPr/>
              <a:t>‹#›</a:t>
            </a:fld>
            <a:endParaRPr lang="en-US"/>
          </a:p>
        </p:txBody>
      </p:sp>
      <p:sp>
        <p:nvSpPr>
          <p:cNvPr id="10" name="TextBox 9"/>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9752B11E-8BA4-4F76-A02E-D760E9606D05}" type="slidenum">
              <a:rPr lang="en-US"/>
              <a:pPr/>
              <a:t>‹#›</a:t>
            </a:fld>
            <a:endParaRPr lang="en-US"/>
          </a:p>
        </p:txBody>
      </p:sp>
      <p:sp>
        <p:nvSpPr>
          <p:cNvPr id="6" name="TextBox 5"/>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B47FD4C9-F7C2-4377-A292-7EF292773A54}" type="slidenum">
              <a:rPr lang="en-US"/>
              <a:pPr/>
              <a:t>‹#›</a:t>
            </a:fld>
            <a:endParaRPr lang="en-US"/>
          </a:p>
        </p:txBody>
      </p:sp>
      <p:sp>
        <p:nvSpPr>
          <p:cNvPr id="5" name="TextBox 4"/>
          <p:cNvSpPr txBox="1"/>
          <p:nvPr userDrawn="1"/>
        </p:nvSpPr>
        <p:spPr>
          <a:xfrm>
            <a:off x="7620000" y="332601"/>
            <a:ext cx="1143000" cy="276999"/>
          </a:xfrm>
          <a:prstGeom prst="rect">
            <a:avLst/>
          </a:prstGeom>
          <a:solidFill>
            <a:schemeClr val="bg1"/>
          </a:solidFill>
        </p:spPr>
        <p:txBody>
          <a:bodyPr wrap="square" rtlCol="0">
            <a:spAutoFit/>
          </a:bodyPr>
          <a:lstStyle/>
          <a:p>
            <a:r>
              <a:rPr lang="en-US" b="1" dirty="0" smtClean="0"/>
              <a:t>15-11-0498-00</a:t>
            </a:r>
            <a:endParaRPr lang="en-US"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307566E-6615-4FDC-A0F8-E8EE89A8A9E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BE8460D-4F30-41F9-85EE-E86469754A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Rick Roberts, Intel Labs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9D8D1E0-E344-4B3D-81E2-CBCD80A5E9C0}"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chard.d.roberts@inte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July 2011</a:t>
            </a:r>
            <a:endParaRPr lang="en-US" dirty="0"/>
          </a:p>
        </p:txBody>
      </p:sp>
      <p:sp>
        <p:nvSpPr>
          <p:cNvPr id="6" name="Slide Number Placeholder 3"/>
          <p:cNvSpPr>
            <a:spLocks noGrp="1"/>
          </p:cNvSpPr>
          <p:nvPr>
            <p:ph type="sldNum" sz="quarter" idx="12"/>
          </p:nvPr>
        </p:nvSpPr>
        <p:spPr/>
        <p:txBody>
          <a:bodyPr/>
          <a:lstStyle/>
          <a:p>
            <a:r>
              <a:rPr lang="en-US"/>
              <a:t>Slide </a:t>
            </a:r>
            <a:fld id="{A465A1C7-E1B1-494E-A862-B57A5177B1E0}" type="slidenum">
              <a:rPr lang="en-US"/>
              <a:pPr/>
              <a:t>1</a:t>
            </a:fld>
            <a:endParaRPr lang="en-US"/>
          </a:p>
        </p:txBody>
      </p:sp>
      <p:sp>
        <p:nvSpPr>
          <p:cNvPr id="27651" name="Rectangle 3"/>
          <p:cNvSpPr>
            <a:spLocks noChangeArrowheads="1"/>
          </p:cNvSpPr>
          <p:nvPr/>
        </p:nvSpPr>
        <p:spPr bwMode="auto">
          <a:xfrm>
            <a:off x="152400" y="762000"/>
            <a:ext cx="8839200" cy="541686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Some Expectations for THz</a:t>
            </a:r>
            <a:endParaRPr lang="en-US" sz="1600" dirty="0">
              <a:solidFill>
                <a:schemeClr val="tx2"/>
              </a:solidFill>
            </a:endParaRPr>
          </a:p>
          <a:p>
            <a:endParaRPr lang="en-US" sz="1600" b="1" dirty="0" smtClean="0">
              <a:solidFill>
                <a:schemeClr val="tx2"/>
              </a:solidFill>
            </a:endParaRPr>
          </a:p>
          <a:p>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18 July 2011</a:t>
            </a:r>
            <a:endParaRPr lang="en-US" sz="1600" dirty="0">
              <a:solidFill>
                <a:schemeClr val="tx2"/>
              </a:solidFill>
            </a:endParaRPr>
          </a:p>
          <a:p>
            <a:endParaRPr lang="en-US" sz="1600" b="1" dirty="0" smtClean="0">
              <a:solidFill>
                <a:schemeClr val="tx2"/>
              </a:solidFill>
            </a:endParaRPr>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Rick Roberts, Intel Labs, </a:t>
            </a:r>
            <a:r>
              <a:rPr lang="en-US" sz="1600" dirty="0" smtClean="0">
                <a:hlinkClick r:id="rId2"/>
              </a:rPr>
              <a:t>richard.d.roberts@intel.com</a:t>
            </a:r>
            <a:endParaRPr lang="en-US" sz="1600" dirty="0"/>
          </a:p>
          <a:p>
            <a:pPr>
              <a:spcBef>
                <a:spcPts val="600"/>
              </a:spcBef>
              <a:spcAft>
                <a:spcPts val="600"/>
              </a:spcAft>
            </a:pPr>
            <a:endParaRPr lang="en-US" sz="1600" b="1" dirty="0" smtClean="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document poses some expectations for THz as an emerging technology</a:t>
            </a:r>
            <a:endParaRPr lang="en-US" sz="1600" dirty="0">
              <a:solidFill>
                <a:schemeClr val="tx2"/>
              </a:solidFill>
            </a:endParaRPr>
          </a:p>
          <a:p>
            <a:pPr>
              <a:spcBef>
                <a:spcPts val="600"/>
              </a:spcBef>
              <a:spcAft>
                <a:spcPts val="600"/>
              </a:spcAft>
            </a:pPr>
            <a:endParaRPr lang="en-US" sz="1600" b="1" dirty="0" smtClean="0">
              <a:solidFill>
                <a:schemeClr val="tx2"/>
              </a:solidFill>
            </a:endParaRPr>
          </a:p>
          <a:p>
            <a:pPr>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Kick-off of a living document </a:t>
            </a:r>
            <a:r>
              <a:rPr lang="en-US" sz="1600" dirty="0" smtClean="0">
                <a:solidFill>
                  <a:schemeClr val="tx2"/>
                </a:solidFill>
              </a:rPr>
              <a:t>that </a:t>
            </a:r>
            <a:r>
              <a:rPr lang="en-US" sz="1600" dirty="0" smtClean="0">
                <a:solidFill>
                  <a:schemeClr val="tx2"/>
                </a:solidFill>
              </a:rPr>
              <a:t>captures THz expectations</a:t>
            </a:r>
            <a:endParaRPr lang="en-US" sz="1600" dirty="0">
              <a:solidFill>
                <a:schemeClr val="tx2"/>
              </a:solidFill>
            </a:endParaRPr>
          </a:p>
          <a:p>
            <a:endParaRPr lang="en-US" sz="1600" b="1" dirty="0" smtClean="0">
              <a:solidFill>
                <a:schemeClr val="tx2"/>
              </a:solidFill>
            </a:endParaRPr>
          </a:p>
          <a:p>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1600" b="1" dirty="0" smtClean="0">
              <a:solidFill>
                <a:schemeClr val="tx2"/>
              </a:solidFill>
            </a:endParaRP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4294967295"/>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Rick Roberts, Intel Labs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9112351A-C3B8-4420-892C-5939DBCA9AAD}" type="slidenum">
              <a:rPr lang="en-US"/>
              <a:pPr/>
              <a:t>2</a:t>
            </a:fld>
            <a:endParaRPr lang="en-US"/>
          </a:p>
        </p:txBody>
      </p:sp>
      <p:sp>
        <p:nvSpPr>
          <p:cNvPr id="7" name="TextBox 6"/>
          <p:cNvSpPr txBox="1"/>
          <p:nvPr/>
        </p:nvSpPr>
        <p:spPr>
          <a:xfrm>
            <a:off x="685800" y="1828800"/>
            <a:ext cx="7848600" cy="2677656"/>
          </a:xfrm>
          <a:prstGeom prst="rect">
            <a:avLst/>
          </a:prstGeom>
          <a:noFill/>
        </p:spPr>
        <p:txBody>
          <a:bodyPr wrap="square" rtlCol="0">
            <a:spAutoFit/>
          </a:bodyPr>
          <a:lstStyle/>
          <a:p>
            <a:r>
              <a:rPr lang="en-US" sz="2400" u="sng" dirty="0" smtClean="0">
                <a:latin typeface="+mn-lt"/>
              </a:rPr>
              <a:t>Question</a:t>
            </a:r>
            <a:r>
              <a:rPr lang="en-US" sz="2400" dirty="0" smtClean="0">
                <a:latin typeface="+mn-lt"/>
              </a:rPr>
              <a:t>: What makes a successful emerging communications technology?</a:t>
            </a:r>
          </a:p>
          <a:p>
            <a:endParaRPr lang="en-US" sz="2400" dirty="0">
              <a:latin typeface="+mn-lt"/>
            </a:endParaRPr>
          </a:p>
          <a:p>
            <a:r>
              <a:rPr lang="en-US" sz="2400" u="sng" dirty="0" smtClean="0">
                <a:latin typeface="+mn-lt"/>
              </a:rPr>
              <a:t>Opinion</a:t>
            </a:r>
            <a:r>
              <a:rPr lang="en-US" sz="2400" dirty="0" smtClean="0">
                <a:latin typeface="+mn-lt"/>
              </a:rPr>
              <a:t>: It needs to solve a “real problem” in an optimal manner.</a:t>
            </a:r>
          </a:p>
          <a:p>
            <a:endParaRPr lang="en-US" sz="2400" dirty="0">
              <a:latin typeface="+mn-lt"/>
            </a:endParaRPr>
          </a:p>
          <a:p>
            <a:r>
              <a:rPr lang="en-US" sz="2400" u="sng" dirty="0" smtClean="0">
                <a:latin typeface="+mn-lt"/>
              </a:rPr>
              <a:t>Rhetorical Question</a:t>
            </a:r>
            <a:r>
              <a:rPr lang="en-US" sz="2400" dirty="0" smtClean="0">
                <a:latin typeface="+mn-lt"/>
              </a:rPr>
              <a:t>: What are the expectations for THz?</a:t>
            </a:r>
            <a:endParaRPr lang="en-US" sz="2400" dirty="0">
              <a:latin typeface="+mn-lt"/>
            </a:endParaRPr>
          </a:p>
        </p:txBody>
      </p:sp>
      <p:sp>
        <p:nvSpPr>
          <p:cNvPr id="8" name="Rectangle 5"/>
          <p:cNvSpPr txBox="1">
            <a:spLocks noChangeArrowheads="1"/>
          </p:cNvSpPr>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Rick Roberts, Intel Labs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July 2011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80A463B0-3A07-4408-BF2B-94E8D8E79F7A}" type="slidenum">
              <a:rPr lang="en-US"/>
              <a:pPr/>
              <a:t>3</a:t>
            </a:fld>
            <a:endParaRPr lang="en-US"/>
          </a:p>
        </p:txBody>
      </p:sp>
      <p:sp>
        <p:nvSpPr>
          <p:cNvPr id="8" name="TextBox 7"/>
          <p:cNvSpPr txBox="1"/>
          <p:nvPr/>
        </p:nvSpPr>
        <p:spPr>
          <a:xfrm>
            <a:off x="381000" y="685800"/>
            <a:ext cx="8458201" cy="5632311"/>
          </a:xfrm>
          <a:prstGeom prst="rect">
            <a:avLst/>
          </a:prstGeom>
          <a:noFill/>
        </p:spPr>
        <p:txBody>
          <a:bodyPr wrap="square" rtlCol="0">
            <a:spAutoFit/>
          </a:bodyPr>
          <a:lstStyle/>
          <a:p>
            <a:r>
              <a:rPr lang="en-US" sz="2000" dirty="0" smtClean="0">
                <a:latin typeface="Arial" pitchFamily="34" charset="0"/>
                <a:cs typeface="Arial" pitchFamily="34" charset="0"/>
              </a:rPr>
              <a:t>An example of an expectation: Let’s consider a wireless version of IEEE802.3ba … 40Gb/s and 100Gb/s </a:t>
            </a:r>
            <a:r>
              <a:rPr lang="en-US" sz="2000" dirty="0" err="1" smtClean="0">
                <a:latin typeface="Arial" pitchFamily="34" charset="0"/>
                <a:cs typeface="Arial" pitchFamily="34" charset="0"/>
              </a:rPr>
              <a:t>ethernet</a:t>
            </a:r>
            <a:endParaRPr lang="en-US" sz="2000" dirty="0" smtClean="0">
              <a:latin typeface="Arial" pitchFamily="34" charset="0"/>
              <a:cs typeface="Arial" pitchFamily="34" charset="0"/>
            </a:endParaRPr>
          </a:p>
          <a:p>
            <a:endParaRPr lang="en-US" sz="2000" dirty="0">
              <a:latin typeface="Arial" pitchFamily="34" charset="0"/>
              <a:cs typeface="Arial" pitchFamily="34" charset="0"/>
            </a:endParaRPr>
          </a:p>
          <a:p>
            <a:r>
              <a:rPr lang="en-US" sz="2000" dirty="0" smtClean="0">
                <a:latin typeface="Arial" pitchFamily="34" charset="0"/>
                <a:cs typeface="Arial" pitchFamily="34" charset="0"/>
              </a:rPr>
              <a:t>Possible solutions:</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a) </a:t>
            </a:r>
            <a:r>
              <a:rPr lang="en-US" sz="2000" b="1" u="sng" dirty="0" smtClean="0">
                <a:latin typeface="Arial" pitchFamily="34" charset="0"/>
                <a:cs typeface="Arial" pitchFamily="34" charset="0"/>
              </a:rPr>
              <a:t>60 GHz</a:t>
            </a:r>
            <a:endParaRPr lang="en-US" sz="2000" b="1" dirty="0" smtClean="0">
              <a:latin typeface="Arial" pitchFamily="34" charset="0"/>
              <a:cs typeface="Arial" pitchFamily="34" charset="0"/>
            </a:endParaRPr>
          </a:p>
          <a:p>
            <a:pPr lvl="1">
              <a:buFont typeface="Arial" pitchFamily="34" charset="0"/>
              <a:buChar char="•"/>
            </a:pPr>
            <a:r>
              <a:rPr lang="en-US" sz="2000" b="1" dirty="0">
                <a:latin typeface="Arial" pitchFamily="34" charset="0"/>
                <a:cs typeface="Arial" pitchFamily="34" charset="0"/>
              </a:rPr>
              <a:t> </a:t>
            </a:r>
            <a:r>
              <a:rPr lang="en-US" sz="2000" dirty="0" smtClean="0">
                <a:latin typeface="Arial" pitchFamily="34" charset="0"/>
                <a:cs typeface="Arial" pitchFamily="34" charset="0"/>
              </a:rPr>
              <a:t>actually lacks the bandwidth without going to extreme bps/Hz ratios </a:t>
            </a:r>
          </a:p>
          <a:p>
            <a:pPr lvl="1">
              <a:buFont typeface="Arial" pitchFamily="34" charset="0"/>
              <a:buChar char="•"/>
            </a:pPr>
            <a:r>
              <a:rPr lang="en-US" sz="2000" dirty="0">
                <a:latin typeface="Arial" pitchFamily="34" charset="0"/>
                <a:cs typeface="Arial" pitchFamily="34" charset="0"/>
              </a:rPr>
              <a:t> </a:t>
            </a:r>
            <a:r>
              <a:rPr lang="en-US" sz="2000" dirty="0" smtClean="0">
                <a:latin typeface="Arial" pitchFamily="34" charset="0"/>
                <a:cs typeface="Arial" pitchFamily="34" charset="0"/>
              </a:rPr>
              <a:t>based upon 2 GHz bandwidth, the ratio is respectively 20 bps/Hz and 50 bps/Hz</a:t>
            </a:r>
            <a:endParaRPr lang="en-US" sz="2000" dirty="0">
              <a:latin typeface="Arial" pitchFamily="34" charset="0"/>
              <a:cs typeface="Arial" pitchFamily="34" charset="0"/>
            </a:endParaRPr>
          </a:p>
          <a:p>
            <a:r>
              <a:rPr lang="en-US" sz="2000" dirty="0" smtClean="0">
                <a:latin typeface="Arial" pitchFamily="34" charset="0"/>
                <a:cs typeface="Arial" pitchFamily="34" charset="0"/>
              </a:rPr>
              <a:t>b) </a:t>
            </a:r>
            <a:r>
              <a:rPr lang="en-US" sz="2000" b="1" u="sng" dirty="0" smtClean="0">
                <a:latin typeface="Arial" pitchFamily="34" charset="0"/>
                <a:cs typeface="Arial" pitchFamily="34" charset="0"/>
              </a:rPr>
              <a:t>THz</a:t>
            </a:r>
          </a:p>
          <a:p>
            <a:pPr lvl="1">
              <a:buFont typeface="Arial" pitchFamily="34" charset="0"/>
              <a:buChar char="•"/>
            </a:pPr>
            <a:r>
              <a:rPr lang="en-US" sz="2000" dirty="0">
                <a:latin typeface="Arial" pitchFamily="34" charset="0"/>
                <a:cs typeface="Arial" pitchFamily="34" charset="0"/>
              </a:rPr>
              <a:t> </a:t>
            </a:r>
            <a:r>
              <a:rPr lang="en-US" sz="2000" dirty="0" smtClean="0">
                <a:latin typeface="Arial" pitchFamily="34" charset="0"/>
                <a:cs typeface="Arial" pitchFamily="34" charset="0"/>
              </a:rPr>
              <a:t>potentially has the RF bandwidth</a:t>
            </a:r>
          </a:p>
          <a:p>
            <a:pPr lvl="1">
              <a:buFont typeface="Arial" pitchFamily="34" charset="0"/>
              <a:buChar char="•"/>
            </a:pPr>
            <a:r>
              <a:rPr lang="en-US" sz="2000" dirty="0">
                <a:latin typeface="Arial" pitchFamily="34" charset="0"/>
                <a:cs typeface="Arial" pitchFamily="34" charset="0"/>
              </a:rPr>
              <a:t> </a:t>
            </a:r>
            <a:r>
              <a:rPr lang="en-US" sz="2000" dirty="0" err="1" smtClean="0">
                <a:latin typeface="Arial" pitchFamily="34" charset="0"/>
                <a:cs typeface="Arial" pitchFamily="34" charset="0"/>
              </a:rPr>
              <a:t>demod</a:t>
            </a:r>
            <a:r>
              <a:rPr lang="en-US" sz="2000" dirty="0" smtClean="0">
                <a:latin typeface="Arial" pitchFamily="34" charset="0"/>
                <a:cs typeface="Arial" pitchFamily="34" charset="0"/>
              </a:rPr>
              <a:t> electronics bandwidth is problematic</a:t>
            </a:r>
          </a:p>
          <a:p>
            <a:pPr lvl="1">
              <a:buFont typeface="Arial" pitchFamily="34" charset="0"/>
              <a:buChar char="•"/>
            </a:pPr>
            <a:r>
              <a:rPr lang="en-US" sz="2000" dirty="0" smtClean="0">
                <a:latin typeface="Arial" pitchFamily="34" charset="0"/>
                <a:cs typeface="Arial" pitchFamily="34" charset="0"/>
              </a:rPr>
              <a:t> needs coherent detection, square law detector severely limits range</a:t>
            </a:r>
          </a:p>
          <a:p>
            <a:r>
              <a:rPr lang="en-US" sz="2000" dirty="0" smtClean="0">
                <a:latin typeface="Arial" pitchFamily="34" charset="0"/>
                <a:cs typeface="Arial" pitchFamily="34" charset="0"/>
              </a:rPr>
              <a:t>c) </a:t>
            </a:r>
            <a:r>
              <a:rPr lang="en-US" sz="2000" b="1" u="sng" dirty="0" smtClean="0">
                <a:latin typeface="Arial" pitchFamily="34" charset="0"/>
                <a:cs typeface="Arial" pitchFamily="34" charset="0"/>
              </a:rPr>
              <a:t>Infrared</a:t>
            </a:r>
          </a:p>
          <a:p>
            <a:pPr lvl="1">
              <a:buFont typeface="Arial" pitchFamily="34" charset="0"/>
              <a:buChar char="•"/>
            </a:pPr>
            <a:r>
              <a:rPr lang="en-US" sz="2000" dirty="0">
                <a:latin typeface="Arial" pitchFamily="34" charset="0"/>
                <a:cs typeface="Arial" pitchFamily="34" charset="0"/>
              </a:rPr>
              <a:t> </a:t>
            </a:r>
            <a:r>
              <a:rPr lang="en-US" sz="2000" dirty="0" smtClean="0">
                <a:latin typeface="Arial" pitchFamily="34" charset="0"/>
                <a:cs typeface="Arial" pitchFamily="34" charset="0"/>
              </a:rPr>
              <a:t>has ample RF bandwidth</a:t>
            </a:r>
          </a:p>
          <a:p>
            <a:pPr lvl="1">
              <a:buFont typeface="Arial" pitchFamily="34" charset="0"/>
              <a:buChar char="•"/>
            </a:pPr>
            <a:r>
              <a:rPr lang="en-US" sz="2000" dirty="0">
                <a:latin typeface="Arial" pitchFamily="34" charset="0"/>
                <a:cs typeface="Arial" pitchFamily="34" charset="0"/>
              </a:rPr>
              <a:t> </a:t>
            </a:r>
            <a:r>
              <a:rPr lang="en-US" sz="2000" dirty="0" err="1" smtClean="0">
                <a:latin typeface="Arial" pitchFamily="34" charset="0"/>
                <a:cs typeface="Arial" pitchFamily="34" charset="0"/>
              </a:rPr>
              <a:t>demod</a:t>
            </a:r>
            <a:r>
              <a:rPr lang="en-US" sz="2000" dirty="0" smtClean="0">
                <a:latin typeface="Arial" pitchFamily="34" charset="0"/>
                <a:cs typeface="Arial" pitchFamily="34" charset="0"/>
              </a:rPr>
              <a:t> electronics bandwidth is problematic</a:t>
            </a:r>
          </a:p>
          <a:p>
            <a:pPr lvl="1">
              <a:buFont typeface="Arial" pitchFamily="34" charset="0"/>
              <a:buChar char="•"/>
            </a:pPr>
            <a:r>
              <a:rPr lang="en-US" sz="2000" dirty="0">
                <a:latin typeface="Arial" pitchFamily="34" charset="0"/>
                <a:cs typeface="Arial" pitchFamily="34" charset="0"/>
              </a:rPr>
              <a:t> c</a:t>
            </a:r>
            <a:r>
              <a:rPr lang="en-US" sz="2000" dirty="0" smtClean="0">
                <a:latin typeface="Arial" pitchFamily="34" charset="0"/>
                <a:cs typeface="Arial" pitchFamily="34" charset="0"/>
              </a:rPr>
              <a:t>oherent detection is complex, square law detector severely limits range</a:t>
            </a:r>
            <a:endParaRPr lang="en-US" sz="2000" dirty="0">
              <a:latin typeface="Arial" pitchFamily="34" charset="0"/>
              <a:cs typeface="Arial" pitchFamily="34" charset="0"/>
            </a:endParaRPr>
          </a:p>
        </p:txBody>
      </p:sp>
      <p:sp>
        <p:nvSpPr>
          <p:cNvPr id="7" name="Rectangle 5"/>
          <p:cNvSpPr txBox="1">
            <a:spLocks noChangeArrowheads="1"/>
          </p:cNvSpPr>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Rick Roberts, Intel Labs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July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9112351A-C3B8-4420-892C-5939DBCA9AAD}" type="slidenum">
              <a:rPr lang="en-US"/>
              <a:pPr/>
              <a:t>4</a:t>
            </a:fld>
            <a:endParaRPr lang="en-US"/>
          </a:p>
        </p:txBody>
      </p:sp>
      <p:sp>
        <p:nvSpPr>
          <p:cNvPr id="7" name="TextBox 6"/>
          <p:cNvSpPr txBox="1"/>
          <p:nvPr/>
        </p:nvSpPr>
        <p:spPr>
          <a:xfrm>
            <a:off x="572693" y="728008"/>
            <a:ext cx="7951792" cy="1938992"/>
          </a:xfrm>
          <a:prstGeom prst="rect">
            <a:avLst/>
          </a:prstGeom>
          <a:noFill/>
        </p:spPr>
        <p:txBody>
          <a:bodyPr wrap="none" rtlCol="0">
            <a:spAutoFit/>
          </a:bodyPr>
          <a:lstStyle/>
          <a:p>
            <a:pPr algn="ctr"/>
            <a:r>
              <a:rPr lang="en-US" sz="2000" b="1" dirty="0" smtClean="0">
                <a:latin typeface="+mn-lt"/>
              </a:rPr>
              <a:t>Coherent Detector vs. Square Law Detector</a:t>
            </a:r>
          </a:p>
          <a:p>
            <a:pPr>
              <a:buFont typeface="Arial" pitchFamily="34" charset="0"/>
              <a:buChar char="•"/>
            </a:pPr>
            <a:r>
              <a:rPr lang="en-US" sz="2000" dirty="0" smtClean="0">
                <a:latin typeface="+mn-lt"/>
              </a:rPr>
              <a:t> The power transfer function for a coherent detector is </a:t>
            </a:r>
            <a:r>
              <a:rPr lang="en-US" sz="2000" i="1" dirty="0" smtClean="0">
                <a:latin typeface="+mn-lt"/>
              </a:rPr>
              <a:t>Watt / Watt</a:t>
            </a:r>
            <a:endParaRPr lang="en-US" sz="2000" i="1" dirty="0">
              <a:latin typeface="+mn-lt"/>
            </a:endParaRPr>
          </a:p>
          <a:p>
            <a:pPr>
              <a:buFont typeface="Arial" pitchFamily="34" charset="0"/>
              <a:buChar char="•"/>
            </a:pPr>
            <a:r>
              <a:rPr lang="en-US" sz="2000" dirty="0" smtClean="0">
                <a:latin typeface="+mn-lt"/>
              </a:rPr>
              <a:t> The power transfer function for a square law detector is </a:t>
            </a:r>
            <a:r>
              <a:rPr lang="en-US" sz="2000" i="1" dirty="0" smtClean="0">
                <a:latin typeface="+mn-lt"/>
              </a:rPr>
              <a:t>Watt / Watt</a:t>
            </a:r>
            <a:r>
              <a:rPr lang="en-US" sz="2000" i="1" baseline="30000" dirty="0" smtClean="0">
                <a:latin typeface="+mn-lt"/>
              </a:rPr>
              <a:t>2</a:t>
            </a:r>
          </a:p>
          <a:p>
            <a:pPr>
              <a:buFont typeface="Arial" pitchFamily="34" charset="0"/>
              <a:buChar char="•"/>
            </a:pPr>
            <a:r>
              <a:rPr lang="en-US" sz="2000" dirty="0" smtClean="0">
                <a:latin typeface="+mn-lt"/>
              </a:rPr>
              <a:t> Comparison of propagation path loss</a:t>
            </a:r>
          </a:p>
          <a:p>
            <a:pPr lvl="1">
              <a:buFont typeface="Arial" pitchFamily="34" charset="0"/>
              <a:buChar char="•"/>
            </a:pPr>
            <a:r>
              <a:rPr lang="en-US" sz="2000" dirty="0">
                <a:latin typeface="+mn-lt"/>
              </a:rPr>
              <a:t> </a:t>
            </a:r>
            <a:r>
              <a:rPr lang="en-US" sz="2000" dirty="0" smtClean="0">
                <a:latin typeface="+mn-lt"/>
              </a:rPr>
              <a:t>Coherent Detection: 20*log</a:t>
            </a:r>
            <a:r>
              <a:rPr lang="en-US" sz="2000" baseline="-25000" dirty="0" smtClean="0">
                <a:latin typeface="+mn-lt"/>
              </a:rPr>
              <a:t>10</a:t>
            </a:r>
            <a:r>
              <a:rPr lang="en-US" sz="2000" dirty="0" smtClean="0">
                <a:latin typeface="+mn-lt"/>
              </a:rPr>
              <a:t>(D)</a:t>
            </a:r>
          </a:p>
          <a:p>
            <a:pPr lvl="1">
              <a:buFont typeface="Arial" pitchFamily="34" charset="0"/>
              <a:buChar char="•"/>
            </a:pPr>
            <a:r>
              <a:rPr lang="en-US" sz="2000" dirty="0">
                <a:latin typeface="+mn-lt"/>
              </a:rPr>
              <a:t> </a:t>
            </a:r>
            <a:r>
              <a:rPr lang="en-US" sz="2000" dirty="0" smtClean="0">
                <a:latin typeface="+mn-lt"/>
              </a:rPr>
              <a:t>Square Law Detection: 40*log</a:t>
            </a:r>
            <a:r>
              <a:rPr lang="en-US" sz="2000" baseline="-25000" dirty="0" smtClean="0">
                <a:latin typeface="+mn-lt"/>
              </a:rPr>
              <a:t>10</a:t>
            </a:r>
            <a:r>
              <a:rPr lang="en-US" sz="2000" dirty="0" smtClean="0">
                <a:latin typeface="+mn-lt"/>
              </a:rPr>
              <a:t>(D)</a:t>
            </a:r>
            <a:endParaRPr lang="en-US" sz="2000" dirty="0">
              <a:latin typeface="+mn-lt"/>
            </a:endParaRPr>
          </a:p>
        </p:txBody>
      </p:sp>
      <p:pic>
        <p:nvPicPr>
          <p:cNvPr id="28674" name="Picture 2"/>
          <p:cNvPicPr>
            <a:picLocks noChangeAspect="1" noChangeArrowheads="1"/>
          </p:cNvPicPr>
          <p:nvPr/>
        </p:nvPicPr>
        <p:blipFill>
          <a:blip r:embed="rId2" cstate="print"/>
          <a:srcRect/>
          <a:stretch>
            <a:fillRect/>
          </a:stretch>
        </p:blipFill>
        <p:spPr bwMode="auto">
          <a:xfrm>
            <a:off x="941173" y="2743200"/>
            <a:ext cx="7364627" cy="3657600"/>
          </a:xfrm>
          <a:prstGeom prst="rect">
            <a:avLst/>
          </a:prstGeom>
          <a:noFill/>
          <a:ln w="12700" cap="flat" cmpd="sng">
            <a:noFill/>
            <a:prstDash val="solid"/>
            <a:miter lim="800000"/>
            <a:headEnd type="none" w="sm" len="sm"/>
            <a:tailEnd type="none" w="sm" len="sm"/>
          </a:ln>
          <a:effectLst/>
        </p:spPr>
      </p:pic>
      <p:sp>
        <p:nvSpPr>
          <p:cNvPr id="8" name="Rectangle 5"/>
          <p:cNvSpPr txBox="1">
            <a:spLocks noChangeArrowheads="1"/>
          </p:cNvSpPr>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Rick Roberts, Intel Labs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July 2011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80A463B0-3A07-4408-BF2B-94E8D8E79F7A}" type="slidenum">
              <a:rPr lang="en-US"/>
              <a:pPr/>
              <a:t>5</a:t>
            </a:fld>
            <a:endParaRPr lang="en-US"/>
          </a:p>
        </p:txBody>
      </p:sp>
      <p:sp>
        <p:nvSpPr>
          <p:cNvPr id="7" name="TextBox 6"/>
          <p:cNvSpPr txBox="1"/>
          <p:nvPr/>
        </p:nvSpPr>
        <p:spPr>
          <a:xfrm>
            <a:off x="457200" y="914400"/>
            <a:ext cx="8305800" cy="3416320"/>
          </a:xfrm>
          <a:prstGeom prst="rect">
            <a:avLst/>
          </a:prstGeom>
          <a:noFill/>
        </p:spPr>
        <p:txBody>
          <a:bodyPr wrap="square" rtlCol="0">
            <a:spAutoFit/>
          </a:bodyPr>
          <a:lstStyle/>
          <a:p>
            <a:r>
              <a:rPr lang="en-US" sz="2400" u="sng" dirty="0" smtClean="0"/>
              <a:t>Resulting expectations for THz</a:t>
            </a:r>
          </a:p>
          <a:p>
            <a:endParaRPr lang="en-US" sz="2400" dirty="0"/>
          </a:p>
          <a:p>
            <a:r>
              <a:rPr lang="en-US" sz="2400" dirty="0" smtClean="0"/>
              <a:t>1. Expected to support coherent demodulation</a:t>
            </a:r>
          </a:p>
          <a:p>
            <a:endParaRPr lang="en-US" sz="2400" dirty="0"/>
          </a:p>
          <a:p>
            <a:r>
              <a:rPr lang="en-US" sz="2400" dirty="0" smtClean="0"/>
              <a:t>2. Expected that MODEM electronics must be able to support the bandwidth</a:t>
            </a:r>
          </a:p>
          <a:p>
            <a:endParaRPr lang="en-US" sz="2400" dirty="0"/>
          </a:p>
          <a:p>
            <a:r>
              <a:rPr lang="en-US" sz="2400" dirty="0" smtClean="0"/>
              <a:t>3. Expected that the resulting modulation rates exceed what is already available</a:t>
            </a:r>
            <a:endParaRPr lang="en-US" sz="2400" dirty="0"/>
          </a:p>
        </p:txBody>
      </p:sp>
      <p:sp>
        <p:nvSpPr>
          <p:cNvPr id="8" name="Rectangle 5"/>
          <p:cNvSpPr txBox="1">
            <a:spLocks noChangeArrowheads="1"/>
          </p:cNvSpPr>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Rick Roberts, Intel Labs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July 2011</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99</TotalTime>
  <Words>351</Words>
  <Application>Microsoft Office PowerPoint</Application>
  <PresentationFormat>On-screen Show (4:3)</PresentationFormat>
  <Paragraphs>71</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vt:lpstr>
      <vt:lpstr>Slide 1</vt:lpstr>
      <vt:lpstr>Slide 2</vt:lpstr>
      <vt:lpstr>Slide 3</vt:lpstr>
      <vt:lpstr>Slide 4</vt:lpstr>
      <vt:lpstr>Slide 5</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22</cp:revision>
  <cp:lastPrinted>1998-02-10T13:28:06Z</cp:lastPrinted>
  <dcterms:created xsi:type="dcterms:W3CDTF">2011-07-18T17:29:29Z</dcterms:created>
  <dcterms:modified xsi:type="dcterms:W3CDTF">2011-07-18T19:20:50Z</dcterms:modified>
</cp:coreProperties>
</file>