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3" r:id="rId2"/>
    <p:sldId id="404" r:id="rId3"/>
    <p:sldId id="367" r:id="rId4"/>
    <p:sldId id="368" r:id="rId5"/>
    <p:sldId id="369" r:id="rId6"/>
    <p:sldId id="386" r:id="rId7"/>
    <p:sldId id="371" r:id="rId8"/>
    <p:sldId id="373" r:id="rId9"/>
    <p:sldId id="374" r:id="rId10"/>
    <p:sldId id="375" r:id="rId11"/>
    <p:sldId id="377" r:id="rId12"/>
    <p:sldId id="391" r:id="rId13"/>
    <p:sldId id="401" r:id="rId14"/>
    <p:sldId id="405" r:id="rId15"/>
    <p:sldId id="393" r:id="rId16"/>
    <p:sldId id="304" r:id="rId17"/>
    <p:sldId id="395" r:id="rId18"/>
    <p:sldId id="398" r:id="rId19"/>
    <p:sldId id="402" r:id="rId20"/>
    <p:sldId id="40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6600"/>
    <a:srgbClr val="FF9999"/>
    <a:srgbClr val="CCFFFF"/>
    <a:srgbClr val="66FFFF"/>
    <a:srgbClr val="B2B2B2"/>
    <a:srgbClr val="FF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26" autoAdjust="0"/>
    <p:restoredTop sz="91413" autoAdjust="0"/>
  </p:normalViewPr>
  <p:slideViewPr>
    <p:cSldViewPr>
      <p:cViewPr>
        <p:scale>
          <a:sx n="100" d="100"/>
          <a:sy n="100" d="100"/>
        </p:scale>
        <p:origin x="-2096" y="-680"/>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54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34"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34" charset="-127"/>
              </a:defRPr>
            </a:lvl1pPr>
          </a:lstStyle>
          <a:p>
            <a:pPr>
              <a:defRPr/>
            </a:pPr>
            <a:r>
              <a:rPr lang="en-US" altLang="ko-KR"/>
              <a:t>Page </a:t>
            </a:r>
            <a:fld id="{16406B9A-B39D-4322-B661-DA7F9935FBAC}"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0904661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409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34" charset="-127"/>
              </a:defRPr>
            </a:lvl1pPr>
          </a:lstStyle>
          <a:p>
            <a:pPr>
              <a:defRPr/>
            </a:pPr>
            <a:r>
              <a:rPr lang="en-US" altLang="ko-KR"/>
              <a:t>Page </a:t>
            </a:r>
            <a:fld id="{DD85F655-90D5-46AD-B14E-CF7F08E68237}"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23803011"/>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4113" y="700088"/>
            <a:ext cx="4625975" cy="3470275"/>
          </a:xfrm>
          <a:ln/>
        </p:spPr>
      </p:sp>
      <p:sp>
        <p:nvSpPr>
          <p:cNvPr id="41987" name="Notes Placeholder 2"/>
          <p:cNvSpPr>
            <a:spLocks noGrp="1"/>
          </p:cNvSpPr>
          <p:nvPr>
            <p:ph type="body" idx="1"/>
          </p:nvPr>
        </p:nvSpPr>
        <p:spPr>
          <a:noFill/>
          <a:ln/>
        </p:spPr>
        <p:txBody>
          <a:bodyPr/>
          <a:lstStyle/>
          <a:p>
            <a:endParaRPr lang="zh-CN" altLang="en-US" smtClean="0"/>
          </a:p>
        </p:txBody>
      </p:sp>
      <p:sp>
        <p:nvSpPr>
          <p:cNvPr id="41988" name="Date Placeholder 4"/>
          <p:cNvSpPr txBox="1">
            <a:spLocks noGrp="1"/>
          </p:cNvSpPr>
          <p:nvPr/>
        </p:nvSpPr>
        <p:spPr bwMode="auto">
          <a:xfrm>
            <a:off x="654051" y="102057"/>
            <a:ext cx="2736850" cy="215444"/>
          </a:xfrm>
          <a:prstGeom prst="rect">
            <a:avLst/>
          </a:prstGeom>
          <a:noFill/>
          <a:ln w="9525">
            <a:noFill/>
            <a:miter lim="800000"/>
            <a:headEnd/>
            <a:tailEnd/>
          </a:ln>
        </p:spPr>
        <p:txBody>
          <a:bodyPr lIns="0" tIns="0" rIns="0" bIns="0" anchor="b">
            <a:spAutoFit/>
          </a:bodyPr>
          <a:lstStyle/>
          <a:p>
            <a:pPr defTabSz="931863"/>
            <a:r>
              <a:rPr lang="ko-KR" altLang="en-US" sz="1400" b="1">
                <a:ea typeface="굴림" pitchFamily="34" charset="-127"/>
              </a:rPr>
              <a:t>&lt;month year&gt;</a:t>
            </a:r>
            <a:endParaRPr lang="en-US" altLang="ko-KR" sz="1400" b="1">
              <a:ea typeface="굴림" pitchFamily="34" charset="-127"/>
            </a:endParaRPr>
          </a:p>
        </p:txBody>
      </p:sp>
      <p:sp>
        <p:nvSpPr>
          <p:cNvPr id="41989" name="Footer Placeholder 5"/>
          <p:cNvSpPr txBox="1">
            <a:spLocks noGrp="1"/>
          </p:cNvSpPr>
          <p:nvPr/>
        </p:nvSpPr>
        <p:spPr bwMode="auto">
          <a:xfrm>
            <a:off x="3771900" y="8985250"/>
            <a:ext cx="2509838" cy="184666"/>
          </a:xfrm>
          <a:prstGeom prst="rect">
            <a:avLst/>
          </a:prstGeom>
          <a:noFill/>
          <a:ln w="9525">
            <a:noFill/>
            <a:miter lim="800000"/>
            <a:headEnd/>
            <a:tailEnd/>
          </a:ln>
        </p:spPr>
        <p:txBody>
          <a:bodyPr lIns="0" tIns="0" rIns="0" bIns="0">
            <a:spAutoFit/>
          </a:bodyPr>
          <a:lstStyle/>
          <a:p>
            <a:pPr marL="455613" lvl="4" algn="r" defTabSz="931863"/>
            <a:r>
              <a:rPr lang="ko-KR" altLang="en-US">
                <a:ea typeface="굴림" pitchFamily="34" charset="-127"/>
              </a:rPr>
              <a:t>&lt;author&gt;, &lt;company&gt;</a:t>
            </a:r>
            <a:endParaRPr lang="en-US" altLang="ko-KR">
              <a:ea typeface="굴림" pitchFamily="34" charset="-127"/>
            </a:endParaRPr>
          </a:p>
        </p:txBody>
      </p:sp>
      <p:sp>
        <p:nvSpPr>
          <p:cNvPr id="41990" name="Slide Number Placeholder 6"/>
          <p:cNvSpPr txBox="1">
            <a:spLocks noGrp="1"/>
          </p:cNvSpPr>
          <p:nvPr/>
        </p:nvSpPr>
        <p:spPr bwMode="auto">
          <a:xfrm>
            <a:off x="2933700" y="8985251"/>
            <a:ext cx="801688" cy="184666"/>
          </a:xfrm>
          <a:prstGeom prst="rect">
            <a:avLst/>
          </a:prstGeom>
          <a:noFill/>
          <a:ln w="9525">
            <a:noFill/>
            <a:miter lim="800000"/>
            <a:headEnd/>
            <a:tailEnd/>
          </a:ln>
        </p:spPr>
        <p:txBody>
          <a:bodyPr lIns="0" tIns="0" rIns="0" bIns="0">
            <a:spAutoFit/>
          </a:bodyPr>
          <a:lstStyle/>
          <a:p>
            <a:pPr algn="r" defTabSz="931863"/>
            <a:r>
              <a:rPr lang="en-US" altLang="ko-KR">
                <a:ea typeface="굴림" pitchFamily="34" charset="-127"/>
              </a:rPr>
              <a:t>Page </a:t>
            </a:r>
            <a:fld id="{FE393AE8-6F0C-4992-A214-BBF7323B1AEA}" type="slidenum">
              <a:rPr lang="en-US" altLang="ko-KR">
                <a:ea typeface="굴림" pitchFamily="34" charset="-127"/>
              </a:rPr>
              <a:pPr algn="r" defTabSz="931863"/>
              <a:t>1</a:t>
            </a:fld>
            <a:endParaRPr lang="en-US" altLang="ko-KR">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5700" y="700088"/>
            <a:ext cx="4627563" cy="3470275"/>
          </a:xfrm>
          <a:ln/>
        </p:spPr>
      </p:sp>
      <p:sp>
        <p:nvSpPr>
          <p:cNvPr id="43011" name="Rectangle 3"/>
          <p:cNvSpPr>
            <a:spLocks noGrp="1" noChangeArrowheads="1"/>
          </p:cNvSpPr>
          <p:nvPr>
            <p:ph type="body" idx="1"/>
          </p:nvPr>
        </p:nvSpPr>
        <p:spPr>
          <a:xfrm>
            <a:off x="923926" y="4408488"/>
            <a:ext cx="5086350" cy="4178300"/>
          </a:xfrm>
          <a:noFill/>
          <a:ln/>
        </p:spPr>
        <p:txBody>
          <a:bodyPr/>
          <a:lstStyle/>
          <a:p>
            <a:endParaRPr lang="ko-KR" altLang="en-US"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927475" y="8815388"/>
            <a:ext cx="3005138" cy="463550"/>
          </a:xfrm>
          <a:prstGeom prst="rect">
            <a:avLst/>
          </a:prstGeom>
          <a:noFill/>
          <a:ln w="9525">
            <a:noFill/>
            <a:miter lim="800000"/>
            <a:headEnd/>
            <a:tailEnd/>
          </a:ln>
        </p:spPr>
        <p:txBody>
          <a:bodyPr lIns="85522" tIns="42761" rIns="85522" bIns="42761" anchor="b"/>
          <a:lstStyle/>
          <a:p>
            <a:pPr algn="r" defTabSz="855663" eaLnBrk="1" hangingPunct="1"/>
            <a:fld id="{8161A31B-271E-4090-A113-22A14D9298F9}" type="slidenum">
              <a:rPr lang="zh-CN" altLang="en-US" sz="1100">
                <a:latin typeface="Arial" charset="0"/>
              </a:rPr>
              <a:pPr algn="r" defTabSz="855663" eaLnBrk="1" hangingPunct="1"/>
              <a:t>16</a:t>
            </a:fld>
            <a:endParaRPr lang="en-US" altLang="zh-CN" sz="1100">
              <a:latin typeface="Arial" charset="0"/>
            </a:endParaRPr>
          </a:p>
        </p:txBody>
      </p:sp>
      <p:sp>
        <p:nvSpPr>
          <p:cNvPr id="44035" name="Slide Image Placeholder 1"/>
          <p:cNvSpPr>
            <a:spLocks noGrp="1" noRot="1" noChangeAspect="1" noTextEdit="1"/>
          </p:cNvSpPr>
          <p:nvPr>
            <p:ph type="sldImg"/>
          </p:nvPr>
        </p:nvSpPr>
        <p:spPr>
          <a:xfrm>
            <a:off x="1146175" y="695325"/>
            <a:ext cx="4641850" cy="3481388"/>
          </a:xfrm>
          <a:ln/>
        </p:spPr>
      </p:sp>
      <p:sp>
        <p:nvSpPr>
          <p:cNvPr id="44036" name="Notes Placeholder 2"/>
          <p:cNvSpPr>
            <a:spLocks noGrp="1"/>
          </p:cNvSpPr>
          <p:nvPr>
            <p:ph type="body" idx="1"/>
          </p:nvPr>
        </p:nvSpPr>
        <p:spPr>
          <a:xfrm>
            <a:off x="693738" y="4408488"/>
            <a:ext cx="5546725" cy="4176712"/>
          </a:xfrm>
          <a:noFill/>
          <a:ln/>
        </p:spPr>
        <p:txBody>
          <a:bodyPr lIns="92638" tIns="46319" rIns="92638" bIns="46319"/>
          <a:lstStyle/>
          <a:p>
            <a:pPr defTabSz="914400"/>
            <a:endParaRPr lang="zh-CN" altLang="en-US" smtClean="0"/>
          </a:p>
        </p:txBody>
      </p:sp>
      <p:sp>
        <p:nvSpPr>
          <p:cNvPr id="44037" name="Slide Number Placeholder 3"/>
          <p:cNvSpPr txBox="1">
            <a:spLocks noGrp="1"/>
          </p:cNvSpPr>
          <p:nvPr/>
        </p:nvSpPr>
        <p:spPr bwMode="auto">
          <a:xfrm>
            <a:off x="3927475" y="8815388"/>
            <a:ext cx="3005138" cy="463550"/>
          </a:xfrm>
          <a:prstGeom prst="rect">
            <a:avLst/>
          </a:prstGeom>
          <a:noFill/>
          <a:ln w="9525">
            <a:noFill/>
            <a:miter lim="800000"/>
            <a:headEnd/>
            <a:tailEnd/>
          </a:ln>
        </p:spPr>
        <p:txBody>
          <a:bodyPr lIns="92638" tIns="46319" rIns="92638" bIns="46319" anchor="b"/>
          <a:lstStyle/>
          <a:p>
            <a:pPr algn="r" defTabSz="927100" eaLnBrk="1" hangingPunct="1"/>
            <a:fld id="{7F7FCE38-C35F-4D72-AA3D-2731A69A2C1F}" type="slidenum">
              <a:rPr lang="zh-CN" altLang="en-US">
                <a:latin typeface="Arial" charset="0"/>
                <a:ea typeface="굴림" pitchFamily="34" charset="-127"/>
              </a:rPr>
              <a:pPr algn="r" defTabSz="927100" eaLnBrk="1" hangingPunct="1"/>
              <a:t>16</a:t>
            </a:fld>
            <a:endParaRPr lang="en-US" altLang="zh-CN">
              <a:latin typeface="Arial" charset="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제목 슬라이드">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Rectangle 7"/>
          <p:cNvSpPr>
            <a:spLocks noChangeArrowheads="1"/>
          </p:cNvSpPr>
          <p:nvPr userDrawn="1"/>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a:ea typeface="굴림" pitchFamily="34" charset="-127"/>
              </a:rPr>
              <a:t>15-xx-0xxx-00-0000</a:t>
            </a:r>
            <a:endParaRPr lang="en-US" altLang="ko-KR" sz="1400" b="1" dirty="0">
              <a:ea typeface="굴림" pitchFamily="34" charset="-127"/>
            </a:endParaRPr>
          </a:p>
        </p:txBody>
      </p:sp>
      <p:sp>
        <p:nvSpPr>
          <p:cNvPr id="243714" name="Rectangle 2"/>
          <p:cNvSpPr>
            <a:spLocks noGrp="1" noChangeArrowheads="1"/>
          </p:cNvSpPr>
          <p:nvPr>
            <p:ph type="ctrTitle"/>
          </p:nvPr>
        </p:nvSpPr>
        <p:spPr>
          <a:xfrm>
            <a:off x="685800" y="2130425"/>
            <a:ext cx="7772400" cy="1470025"/>
          </a:xfrm>
        </p:spPr>
        <p:txBody>
          <a:bodyPr/>
          <a:lstStyle>
            <a:lvl1pPr>
              <a:defRPr smtClean="0"/>
            </a:lvl1pPr>
          </a:lstStyle>
          <a:p>
            <a:r>
              <a:rPr lang="en-US" altLang="ko-KR" smtClean="0"/>
              <a:t>Click to edit Master title style</a:t>
            </a:r>
          </a:p>
        </p:txBody>
      </p:sp>
      <p:sp>
        <p:nvSpPr>
          <p:cNvPr id="243715"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ltLang="ko-KR" smtClean="0"/>
              <a:t>Click to edit Master subtitle style</a:t>
            </a:r>
          </a:p>
        </p:txBody>
      </p:sp>
      <p:sp>
        <p:nvSpPr>
          <p:cNvPr id="8" name="Rectangle 5"/>
          <p:cNvSpPr>
            <a:spLocks noGrp="1" noChangeArrowheads="1"/>
          </p:cNvSpPr>
          <p:nvPr>
            <p:ph type="ftr" sz="quarter" idx="10"/>
          </p:nvPr>
        </p:nvSpPr>
        <p:spPr bwMode="auto">
          <a:xfrm>
            <a:off x="3124200" y="6245225"/>
            <a:ext cx="2895600" cy="184150"/>
          </a:xfrm>
          <a:prstGeom prst="rect">
            <a:avLst/>
          </a:prstGeom>
          <a:ln>
            <a:miter lim="800000"/>
            <a:headEnd/>
            <a:tailEnd/>
          </a:ln>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Inha </a:t>
            </a:r>
            <a:r>
              <a:rPr lang="en-US" altLang="ko-KR" err="1" smtClean="0"/>
              <a:t>Univ</a:t>
            </a:r>
            <a:endParaRPr lang="en-US" altLang="ko-KR"/>
          </a:p>
        </p:txBody>
      </p:sp>
      <p:sp>
        <p:nvSpPr>
          <p:cNvPr id="9" name="Rectangle 6"/>
          <p:cNvSpPr>
            <a:spLocks noGrp="1" noChangeArrowheads="1"/>
          </p:cNvSpPr>
          <p:nvPr>
            <p:ph type="sldNum" sz="quarter" idx="11"/>
          </p:nvPr>
        </p:nvSpPr>
        <p:spPr bwMode="auto">
          <a:xfrm>
            <a:off x="7354888" y="6245225"/>
            <a:ext cx="530225"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pPr>
              <a:defRPr/>
            </a:pPr>
            <a:r>
              <a:rPr lang="en-US" altLang="ko-KR"/>
              <a:t>Slide </a:t>
            </a:r>
            <a:fld id="{078CDA59-A266-4EBE-B9DA-C6490FBDA976}" type="slidenum">
              <a:rPr lang="en-US" altLang="ko-KR"/>
              <a:pPr>
                <a:defRPr/>
              </a:pPr>
              <a:t>‹#›</a:t>
            </a:fld>
            <a:endParaRPr lang="en-US" altLang="ko-K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758825"/>
            <a:ext cx="1943100" cy="53371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758825"/>
            <a:ext cx="5676900" cy="53371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제목 및 내용/텍스트">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77724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85800" y="3973513"/>
            <a:ext cx="77724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sz="quarter"/>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quarter" idx="1"/>
          </p:nvPr>
        </p:nvSpPr>
        <p:spPr>
          <a:xfrm>
            <a:off x="6858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6858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내용 개체 틀 5"/>
          <p:cNvSpPr>
            <a:spLocks noGrp="1"/>
          </p:cNvSpPr>
          <p:nvPr>
            <p:ph sz="quarter" idx="4"/>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제목, 내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700213"/>
            <a:ext cx="7772400" cy="4395787"/>
          </a:xfrm>
        </p:spPr>
        <p:txBody>
          <a:bodyPr/>
          <a:lstStyle/>
          <a:p>
            <a:pPr lvl="0"/>
            <a:endParaRPr lang="ko-KR"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58825"/>
            <a:ext cx="7772400" cy="798513"/>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altLang="ko-KR" smtClean="0"/>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a:ea typeface="굴림" pitchFamily="34" charset="-127"/>
              </a:rPr>
              <a:t>15</a:t>
            </a:r>
            <a:r>
              <a:rPr lang="en-US" altLang="ko-KR" b="1" dirty="0" smtClean="0">
                <a:ea typeface="굴림" pitchFamily="34" charset="-127"/>
              </a:rPr>
              <a:t>-11-0486-</a:t>
            </a:r>
            <a:r>
              <a:rPr lang="en-US" altLang="ko-KR" b="1" dirty="0">
                <a:ea typeface="굴림" pitchFamily="34" charset="-127"/>
              </a:rPr>
              <a:t>00-0000</a:t>
            </a:r>
            <a:endParaRPr lang="en-US" altLang="ko-KR" sz="14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203" name="Date Placeholder 3"/>
          <p:cNvSpPr txBox="1">
            <a:spLocks noGrp="1"/>
          </p:cNvSpPr>
          <p:nvPr userDrawn="1"/>
        </p:nvSpPr>
        <p:spPr bwMode="auto">
          <a:xfrm>
            <a:off x="685800" y="381000"/>
            <a:ext cx="1600200" cy="215900"/>
          </a:xfrm>
          <a:prstGeom prst="rect">
            <a:avLst/>
          </a:prstGeom>
          <a:noFill/>
          <a:ln w="9525">
            <a:noFill/>
            <a:miter lim="800000"/>
            <a:headEnd/>
            <a:tailEnd/>
          </a:ln>
        </p:spPr>
        <p:txBody>
          <a:bodyPr lIns="0" tIns="0" rIns="0" bIns="0" anchor="b">
            <a:spAutoFit/>
          </a:bodyPr>
          <a:lstStyle/>
          <a:p>
            <a:pPr>
              <a:defRPr/>
            </a:pPr>
            <a:r>
              <a:rPr lang="en-US" altLang="ko-KR" sz="1400" b="1" dirty="0">
                <a:ea typeface="굴림" pitchFamily="34" charset="-127"/>
              </a:rPr>
              <a:t>July, 2011</a:t>
            </a:r>
          </a:p>
        </p:txBody>
      </p:sp>
      <p:sp>
        <p:nvSpPr>
          <p:cNvPr id="8205" name="Slide Number Placeholder 5"/>
          <p:cNvSpPr txBox="1">
            <a:spLocks noGrp="1"/>
          </p:cNvSpPr>
          <p:nvPr userDrawn="1"/>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defRPr/>
            </a:pPr>
            <a:r>
              <a:rPr lang="en-US" altLang="ko-KR">
                <a:ea typeface="굴림" pitchFamily="34" charset="-127"/>
              </a:rPr>
              <a:t>Slide </a:t>
            </a:r>
            <a:fld id="{236374D9-6A1B-41F8-8BBA-44B8635F0AED}" type="slidenum">
              <a:rPr lang="en-US" altLang="ko-KR">
                <a:ea typeface="굴림" pitchFamily="34" charset="-127"/>
              </a:rPr>
              <a:pPr algn="ctr">
                <a:defRPr/>
              </a:pPr>
              <a:t>‹#›</a:t>
            </a:fld>
            <a:endParaRPr lang="en-US" altLang="ko-KR">
              <a:ea typeface="굴림" pitchFamily="34" charset="-127"/>
            </a:endParaRPr>
          </a:p>
        </p:txBody>
      </p:sp>
      <p:sp>
        <p:nvSpPr>
          <p:cNvPr id="11" name="바닥글 개체 틀 2"/>
          <p:cNvSpPr txBox="1">
            <a:spLocks noGrp="1"/>
          </p:cNvSpPr>
          <p:nvPr userDrawn="1"/>
        </p:nvSpPr>
        <p:spPr bwMode="auto">
          <a:xfrm>
            <a:off x="5486400" y="6484620"/>
            <a:ext cx="3124200" cy="182562"/>
          </a:xfrm>
          <a:prstGeom prst="rect">
            <a:avLst/>
          </a:prstGeom>
          <a:solidFill>
            <a:schemeClr val="bg1"/>
          </a:solidFill>
          <a:ln w="9525">
            <a:noFill/>
            <a:miter lim="800000"/>
            <a:headEnd/>
            <a:tailEnd/>
          </a:ln>
        </p:spPr>
        <p:txBody>
          <a:bodyPr lIns="0" tIns="0" rIns="0" bIns="0">
            <a:spAutoFit/>
          </a:bodyPr>
          <a:lstStyle/>
          <a:p>
            <a:pPr algn="r"/>
            <a:r>
              <a:rPr lang="en-US" altLang="ko-KR" dirty="0" err="1">
                <a:ea typeface="굴림" pitchFamily="34" charset="-127"/>
              </a:rPr>
              <a:t>Inha</a:t>
            </a:r>
            <a:r>
              <a:rPr lang="en-US" altLang="ko-KR" dirty="0">
                <a:ea typeface="굴림" pitchFamily="34" charset="-127"/>
              </a:rPr>
              <a:t> </a:t>
            </a:r>
            <a:r>
              <a:rPr lang="en-US" altLang="ko-KR" dirty="0" err="1">
                <a:ea typeface="굴림" pitchFamily="34" charset="-127"/>
              </a:rPr>
              <a:t>Univ</a:t>
            </a:r>
            <a:r>
              <a:rPr lang="en-US" altLang="ko-KR" dirty="0">
                <a:ea typeface="굴림" pitchFamily="34" charset="-127"/>
              </a:rPr>
              <a:t>/ETRI</a:t>
            </a:r>
          </a:p>
        </p:txBody>
      </p:sp>
    </p:spTree>
  </p:cSld>
  <p:clrMap bg1="lt1" tx1="dk1" bg2="lt2" tx2="dk2" accent1="accent1" accent2="accent2" accent3="accent3" accent4="accent4" accent5="accent5" accent6="accent6" hlink="hlink" folHlink="folHlink"/>
  <p:sldLayoutIdLst>
    <p:sldLayoutId id="2147483791"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hf hdr="0"/>
  <p:txStyles>
    <p:titleStyle>
      <a:lvl1pPr algn="ctr" rtl="0" eaLnBrk="0" fontAlgn="base" hangingPunct="0">
        <a:spcBef>
          <a:spcPct val="0"/>
        </a:spcBef>
        <a:spcAft>
          <a:spcPct val="0"/>
        </a:spcAft>
        <a:defRPr sz="3200">
          <a:solidFill>
            <a:schemeClr val="accent2"/>
          </a:solidFill>
          <a:latin typeface="+mj-lt"/>
          <a:ea typeface="+mj-ea"/>
          <a:cs typeface="+mj-cs"/>
        </a:defRPr>
      </a:lvl1pPr>
      <a:lvl2pPr algn="ctr" rtl="0" eaLnBrk="0" fontAlgn="base" hangingPunct="0">
        <a:spcBef>
          <a:spcPct val="0"/>
        </a:spcBef>
        <a:spcAft>
          <a:spcPct val="0"/>
        </a:spcAft>
        <a:defRPr sz="3200">
          <a:solidFill>
            <a:schemeClr val="accent2"/>
          </a:solidFill>
          <a:latin typeface="Times New Roman" pitchFamily="18" charset="0"/>
        </a:defRPr>
      </a:lvl2pPr>
      <a:lvl3pPr algn="ctr" rtl="0" eaLnBrk="0" fontAlgn="base" hangingPunct="0">
        <a:spcBef>
          <a:spcPct val="0"/>
        </a:spcBef>
        <a:spcAft>
          <a:spcPct val="0"/>
        </a:spcAft>
        <a:defRPr sz="3200">
          <a:solidFill>
            <a:schemeClr val="accent2"/>
          </a:solidFill>
          <a:latin typeface="Times New Roman" pitchFamily="18" charset="0"/>
        </a:defRPr>
      </a:lvl3pPr>
      <a:lvl4pPr algn="ctr" rtl="0" eaLnBrk="0" fontAlgn="base" hangingPunct="0">
        <a:spcBef>
          <a:spcPct val="0"/>
        </a:spcBef>
        <a:spcAft>
          <a:spcPct val="0"/>
        </a:spcAft>
        <a:defRPr sz="3200">
          <a:solidFill>
            <a:schemeClr val="accent2"/>
          </a:solidFill>
          <a:latin typeface="Times New Roman" pitchFamily="18" charset="0"/>
        </a:defRPr>
      </a:lvl4pPr>
      <a:lvl5pPr algn="ctr" rtl="0" eaLnBrk="0" fontAlgn="base" hangingPunct="0">
        <a:spcBef>
          <a:spcPct val="0"/>
        </a:spcBef>
        <a:spcAft>
          <a:spcPct val="0"/>
        </a:spcAft>
        <a:defRPr sz="3200">
          <a:solidFill>
            <a:schemeClr val="accent2"/>
          </a:solidFill>
          <a:latin typeface="Times New Roman" pitchFamily="18" charset="0"/>
        </a:defRPr>
      </a:lvl5pPr>
      <a:lvl6pPr marL="457200" algn="ctr" rtl="0" eaLnBrk="0" fontAlgn="base" hangingPunct="0">
        <a:spcBef>
          <a:spcPct val="0"/>
        </a:spcBef>
        <a:spcAft>
          <a:spcPct val="0"/>
        </a:spcAft>
        <a:defRPr sz="3200">
          <a:solidFill>
            <a:schemeClr val="accent2"/>
          </a:solidFill>
          <a:latin typeface="Times New Roman" pitchFamily="18" charset="0"/>
        </a:defRPr>
      </a:lvl6pPr>
      <a:lvl7pPr marL="914400" algn="ctr" rtl="0" eaLnBrk="0" fontAlgn="base" hangingPunct="0">
        <a:spcBef>
          <a:spcPct val="0"/>
        </a:spcBef>
        <a:spcAft>
          <a:spcPct val="0"/>
        </a:spcAft>
        <a:defRPr sz="3200">
          <a:solidFill>
            <a:schemeClr val="accent2"/>
          </a:solidFill>
          <a:latin typeface="Times New Roman" pitchFamily="18" charset="0"/>
        </a:defRPr>
      </a:lvl7pPr>
      <a:lvl8pPr marL="1371600" algn="ctr" rtl="0" eaLnBrk="0" fontAlgn="base" hangingPunct="0">
        <a:spcBef>
          <a:spcPct val="0"/>
        </a:spcBef>
        <a:spcAft>
          <a:spcPct val="0"/>
        </a:spcAft>
        <a:defRPr sz="3200">
          <a:solidFill>
            <a:schemeClr val="accent2"/>
          </a:solidFill>
          <a:latin typeface="Times New Roman" pitchFamily="18" charset="0"/>
        </a:defRPr>
      </a:lvl8pPr>
      <a:lvl9pPr marL="1828800" algn="ctr" rtl="0" eaLnBrk="0" fontAlgn="base" hangingPunct="0">
        <a:spcBef>
          <a:spcPct val="0"/>
        </a:spcBef>
        <a:spcAft>
          <a:spcPct val="0"/>
        </a:spcAft>
        <a:defRPr sz="32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213" cy="5276316"/>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a:defRPr/>
            </a:pPr>
            <a:endParaRPr lang="en-US" altLang="ko-KR" sz="1600" dirty="0">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 Dynamic Framed Slotted ALOHA protocol for  LECIM </a:t>
            </a:r>
            <a:r>
              <a:rPr lang="en-US" altLang="zh-CN" sz="1600" dirty="0" smtClean="0">
                <a:ea typeface="Batang" pitchFamily="18" charset="-127"/>
                <a:cs typeface="Times New Roman" pitchFamily="18" charset="0"/>
              </a:rPr>
              <a:t>Networks]</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dirty="0" smtClean="0">
                <a:ea typeface="굴림" pitchFamily="50" charset="-127"/>
              </a:rPr>
              <a:t>[July, 2011]</a:t>
            </a:r>
            <a:r>
              <a:rPr lang="en-US" altLang="ko-KR" sz="1600" dirty="0">
                <a:ea typeface="굴림" pitchFamily="50" charset="-127"/>
              </a:rPr>
              <a:t>	</a:t>
            </a:r>
          </a:p>
          <a:p>
            <a:pPr lvl="0">
              <a:defRPr/>
            </a:pPr>
            <a:r>
              <a:rPr lang="en-US" altLang="ko-KR" sz="1600" b="1" dirty="0">
                <a:ea typeface="굴림" pitchFamily="50" charset="-127"/>
              </a:rPr>
              <a:t>Source:</a:t>
            </a:r>
            <a:r>
              <a:rPr lang="en-US" altLang="ko-KR" dirty="0">
                <a:ea typeface="굴림" pitchFamily="50" charset="-127"/>
              </a:rPr>
              <a:t> </a:t>
            </a:r>
            <a:r>
              <a:rPr lang="en-US" altLang="ko-KR" sz="1600" dirty="0">
                <a:ea typeface="굴림" pitchFamily="50" charset="-127"/>
              </a:rPr>
              <a:t>[</a:t>
            </a:r>
            <a:r>
              <a:rPr lang="en-US" sz="1600" dirty="0" err="1">
                <a:ea typeface="Batang" pitchFamily="18" charset="-127"/>
                <a:cs typeface="Times New Roman" pitchFamily="18" charset="0"/>
              </a:rPr>
              <a:t>Kyungsup</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Kwak</a:t>
            </a:r>
            <a:r>
              <a:rPr lang="en-US" sz="1600" dirty="0">
                <a:ea typeface="Batang" pitchFamily="18" charset="-127"/>
                <a:cs typeface="Times New Roman" pitchFamily="18" charset="0"/>
              </a:rPr>
              <a:t>, </a:t>
            </a:r>
            <a:r>
              <a:rPr lang="en-US" sz="1600" dirty="0" err="1" smtClean="0">
                <a:ea typeface="Batang" pitchFamily="18" charset="-127"/>
                <a:cs typeface="Times New Roman" pitchFamily="18" charset="0"/>
              </a:rPr>
              <a:t>Jaedoo</a:t>
            </a:r>
            <a:r>
              <a:rPr lang="en-US" sz="1600" dirty="0" smtClean="0">
                <a:ea typeface="Batang" pitchFamily="18" charset="-127"/>
                <a:cs typeface="Times New Roman" pitchFamily="18" charset="0"/>
              </a:rPr>
              <a:t> Huh*, </a:t>
            </a:r>
            <a:r>
              <a:rPr lang="en-US" altLang="ko-KR" sz="1600" dirty="0" err="1">
                <a:ea typeface="굴림" pitchFamily="50" charset="-127"/>
              </a:rPr>
              <a:t>Hyung</a:t>
            </a:r>
            <a:r>
              <a:rPr lang="en-US" altLang="ko-KR" sz="1600" dirty="0">
                <a:ea typeface="굴림" pitchFamily="50" charset="-127"/>
              </a:rPr>
              <a:t> </a:t>
            </a:r>
            <a:r>
              <a:rPr lang="en-US" altLang="ko-KR" sz="1600" dirty="0" err="1">
                <a:ea typeface="굴림" pitchFamily="50" charset="-127"/>
              </a:rPr>
              <a:t>Soo</a:t>
            </a:r>
            <a:r>
              <a:rPr lang="en-US" altLang="ko-KR" sz="1600" dirty="0">
                <a:ea typeface="굴림" pitchFamily="50" charset="-127"/>
              </a:rPr>
              <a:t> </a:t>
            </a:r>
            <a:r>
              <a:rPr lang="en-US" altLang="ko-KR" sz="1600" dirty="0" smtClean="0">
                <a:ea typeface="굴림" pitchFamily="50" charset="-127"/>
              </a:rPr>
              <a:t>Lee</a:t>
            </a:r>
            <a:r>
              <a:rPr lang="en-US" sz="1600" dirty="0" smtClean="0">
                <a:ea typeface="Batang" pitchFamily="18" charset="-127"/>
                <a:cs typeface="Times New Roman" pitchFamily="18" charset="0"/>
              </a:rPr>
              <a:t>*, M</a:t>
            </a:r>
            <a:r>
              <a:rPr lang="en-US" sz="1600" dirty="0">
                <a:ea typeface="Batang" pitchFamily="18" charset="-127"/>
                <a:cs typeface="Times New Roman" pitchFamily="18" charset="0"/>
              </a:rPr>
              <a:t>. Al </a:t>
            </a:r>
            <a:r>
              <a:rPr lang="en-US" sz="1600" dirty="0" err="1">
                <a:ea typeface="Batang" pitchFamily="18" charset="-127"/>
                <a:cs typeface="Times New Roman" pitchFamily="18" charset="0"/>
              </a:rPr>
              <a:t>Ameen</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Niamat</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Ullah</a:t>
            </a:r>
            <a:r>
              <a:rPr lang="en-US" sz="1600" dirty="0">
                <a:ea typeface="Batang" pitchFamily="18" charset="-127"/>
                <a:cs typeface="Times New Roman" pitchFamily="18" charset="0"/>
              </a:rPr>
              <a:t>, M.S. </a:t>
            </a:r>
            <a:r>
              <a:rPr lang="en-US" sz="1600" dirty="0" err="1" smtClean="0">
                <a:ea typeface="Batang" pitchFamily="18" charset="-127"/>
                <a:cs typeface="Times New Roman" pitchFamily="18" charset="0"/>
              </a:rPr>
              <a:t>Chowdhury</a:t>
            </a:r>
            <a:r>
              <a:rPr lang="en-US" sz="1600" dirty="0" smtClean="0">
                <a:ea typeface="Batang" pitchFamily="18" charset="-127"/>
                <a:cs typeface="Times New Roman" pitchFamily="18" charset="0"/>
              </a:rPr>
              <a:t>]</a:t>
            </a:r>
            <a:endParaRPr lang="en-US" altLang="ko-KR" sz="1600" dirty="0">
              <a:ea typeface="굴림" pitchFamily="50" charset="-127"/>
            </a:endParaRPr>
          </a:p>
          <a:p>
            <a:pPr>
              <a:defRPr/>
            </a:pPr>
            <a:r>
              <a:rPr lang="en-US" sz="1600" b="1" dirty="0">
                <a:ea typeface="Batang" pitchFamily="18" charset="-127"/>
                <a:cs typeface="Times New Roman" pitchFamily="18" charset="0"/>
              </a:rPr>
              <a:t>Company: </a:t>
            </a:r>
            <a:r>
              <a:rPr lang="en-US" altLang="ja-JP" sz="1600" dirty="0">
                <a:ea typeface="Batang" pitchFamily="18" charset="-127"/>
                <a:cs typeface="Times New Roman" pitchFamily="18" charset="0"/>
              </a:rPr>
              <a:t>[</a:t>
            </a:r>
            <a:r>
              <a:rPr lang="en-US" altLang="ja-JP" sz="1600" dirty="0" err="1">
                <a:ea typeface="Batang" pitchFamily="18" charset="-127"/>
                <a:cs typeface="Times New Roman" pitchFamily="18" charset="0"/>
              </a:rPr>
              <a:t>Inha</a:t>
            </a:r>
            <a:r>
              <a:rPr lang="en-US" altLang="ja-JP" sz="1600" dirty="0">
                <a:ea typeface="Batang" pitchFamily="18" charset="-127"/>
                <a:cs typeface="Times New Roman" pitchFamily="18" charset="0"/>
              </a:rPr>
              <a:t> </a:t>
            </a:r>
            <a:r>
              <a:rPr lang="en-US" altLang="ja-JP" sz="1600" dirty="0" smtClean="0">
                <a:ea typeface="Batang" pitchFamily="18" charset="-127"/>
                <a:cs typeface="Times New Roman" pitchFamily="18" charset="0"/>
              </a:rPr>
              <a:t>University, *ETRI]</a:t>
            </a:r>
            <a:endParaRPr lang="en-US" altLang="ko-KR" sz="1600" dirty="0">
              <a:ea typeface="굴림" pitchFamily="50" charset="-127"/>
            </a:endParaRPr>
          </a:p>
          <a:p>
            <a:pPr>
              <a:defRPr/>
            </a:pPr>
            <a:r>
              <a:rPr lang="en-US" altLang="ko-KR" sz="1600" dirty="0">
                <a:ea typeface="굴림" pitchFamily="50" charset="-127"/>
              </a:rPr>
              <a:t>Address [428 Hi-Tech, Inha University, 253 Yonghyun-dong, Nam-</a:t>
            </a:r>
            <a:r>
              <a:rPr lang="en-US" altLang="ko-KR" sz="1600" dirty="0" err="1">
                <a:ea typeface="굴림" pitchFamily="50" charset="-127"/>
              </a:rPr>
              <a:t>gu</a:t>
            </a:r>
            <a:r>
              <a:rPr lang="en-US" altLang="ko-KR" sz="1600" dirty="0">
                <a:ea typeface="굴림" pitchFamily="50" charset="-127"/>
              </a:rPr>
              <a:t>, </a:t>
            </a:r>
            <a:r>
              <a:rPr lang="en-US" altLang="ko-KR" sz="1600" dirty="0" err="1">
                <a:ea typeface="굴림" pitchFamily="50" charset="-127"/>
              </a:rPr>
              <a:t>Incheon</a:t>
            </a:r>
            <a:r>
              <a:rPr lang="en-US" altLang="ko-KR" sz="1600" dirty="0">
                <a:ea typeface="굴림" pitchFamily="50" charset="-127"/>
              </a:rPr>
              <a:t>, 402-751, Republic of Korea]</a:t>
            </a:r>
            <a:endParaRPr lang="en-US" altLang="ko-KR" sz="1600" baseline="30000" dirty="0">
              <a:ea typeface="굴림" pitchFamily="50" charset="-127"/>
            </a:endParaRPr>
          </a:p>
          <a:p>
            <a:pPr>
              <a:defRPr/>
            </a:pPr>
            <a:r>
              <a:rPr lang="en-US" altLang="ko-KR" sz="1600" dirty="0">
                <a:ea typeface="굴림" pitchFamily="50" charset="-127"/>
              </a:rPr>
              <a:t>Voice: </a:t>
            </a:r>
            <a:r>
              <a:rPr lang="en-US" altLang="ko-KR" sz="1600" dirty="0" smtClean="0">
                <a:ea typeface="굴림" pitchFamily="50" charset="-127"/>
              </a:rPr>
              <a:t>[+82-32-860-7416], </a:t>
            </a:r>
            <a:r>
              <a:rPr lang="en-US" altLang="ko-KR" sz="1600" dirty="0">
                <a:ea typeface="굴림" pitchFamily="50" charset="-127"/>
              </a:rPr>
              <a:t>FAX: </a:t>
            </a:r>
            <a:r>
              <a:rPr lang="en-US" altLang="ko-KR" sz="1600" dirty="0" smtClean="0">
                <a:ea typeface="굴림" pitchFamily="50" charset="-127"/>
              </a:rPr>
              <a:t>[+82-32-876-7349], </a:t>
            </a:r>
            <a:endParaRPr lang="en-US" altLang="ko-KR" sz="1600" dirty="0">
              <a:ea typeface="굴림" pitchFamily="50" charset="-127"/>
            </a:endParaRPr>
          </a:p>
          <a:p>
            <a:pPr>
              <a:defRPr/>
            </a:pPr>
            <a:r>
              <a:rPr lang="en-US" altLang="ko-KR" sz="1600" dirty="0">
                <a:ea typeface="굴림" pitchFamily="50" charset="-127"/>
              </a:rPr>
              <a:t>E-Mail: [kskwak@inha.ac.kr (other contributors are listed in “Contributors” slides)]</a:t>
            </a:r>
          </a:p>
          <a:p>
            <a:pPr>
              <a:defRPr/>
            </a:pPr>
            <a:r>
              <a:rPr lang="en-US" altLang="ko-KR" sz="1600" b="1" dirty="0">
                <a:ea typeface="굴림" pitchFamily="50" charset="-127"/>
              </a:rPr>
              <a:t>Re:</a:t>
            </a:r>
            <a:r>
              <a:rPr lang="en-US" altLang="ko-KR" sz="1600" dirty="0">
                <a:ea typeface="굴림" pitchFamily="50" charset="-127"/>
              </a:rPr>
              <a:t> []</a:t>
            </a:r>
          </a:p>
          <a:p>
            <a:pPr>
              <a:spcBef>
                <a:spcPts val="100"/>
              </a:spcBef>
              <a:spcAft>
                <a:spcPts val="100"/>
              </a:spcAft>
              <a:defRPr/>
            </a:pPr>
            <a:r>
              <a:rPr lang="en-US" altLang="ko-KR" sz="1600" b="1" dirty="0">
                <a:ea typeface="굴림" pitchFamily="50" charset="-127"/>
              </a:rPr>
              <a:t>Abstract:</a:t>
            </a:r>
            <a:r>
              <a:rPr lang="en-US" altLang="ko-KR" sz="1600" dirty="0">
                <a:ea typeface="굴림" pitchFamily="50" charset="-127"/>
              </a:rPr>
              <a:t>	[</a:t>
            </a:r>
            <a:r>
              <a:rPr lang="en-US" altLang="ja-JP" sz="1600" dirty="0">
                <a:ea typeface="Batang" pitchFamily="18" charset="-127"/>
                <a:cs typeface="Times New Roman" pitchFamily="18" charset="0"/>
              </a:rPr>
              <a:t>A MAC Proposal for </a:t>
            </a:r>
            <a:r>
              <a:rPr lang="en-US" altLang="zh-CN" sz="1600" dirty="0">
                <a:ea typeface="Batang" pitchFamily="18" charset="-127"/>
                <a:cs typeface="Times New Roman" pitchFamily="18" charset="0"/>
              </a:rPr>
              <a:t>Low Energy Critical Infrastructure Networks Applications TG4k</a:t>
            </a:r>
            <a:r>
              <a:rPr lang="en-US" altLang="ko-KR" sz="1600" dirty="0">
                <a:ea typeface="굴림" pitchFamily="50" charset="-127"/>
              </a:rPr>
              <a:t>]</a:t>
            </a: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be considered in IEEE 802.15.4k]</a:t>
            </a:r>
          </a:p>
          <a:p>
            <a:pPr>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307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FBD141D2-01AE-4771-B558-0C201A48AAB2}" type="slidenum">
              <a:rPr lang="en-US" altLang="ko-KR">
                <a:ea typeface="굴림" pitchFamily="34" charset="-127"/>
              </a:rPr>
              <a:pPr algn="ctr"/>
              <a:t>1</a:t>
            </a:fld>
            <a:endParaRPr lang="en-US" altLang="ko-KR">
              <a:ea typeface="굴림" pitchFamily="34" charset="-127"/>
            </a:endParaRPr>
          </a:p>
        </p:txBody>
      </p:sp>
    </p:spTree>
    <p:extLst>
      <p:ext uri="{BB962C8B-B14F-4D97-AF65-F5344CB8AC3E}">
        <p14:creationId xmlns:p14="http://schemas.microsoft.com/office/powerpoint/2010/main" val="12053323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37" name="Content Placeholder 36"/>
          <p:cNvSpPr>
            <a:spLocks noGrp="1"/>
          </p:cNvSpPr>
          <p:nvPr>
            <p:ph idx="1"/>
          </p:nvPr>
        </p:nvSpPr>
        <p:spPr/>
        <p:txBody>
          <a:bodyPr>
            <a:normAutofit fontScale="92500" lnSpcReduction="20000"/>
          </a:bodyPr>
          <a:lstStyle/>
          <a:p>
            <a:pPr>
              <a:defRPr/>
            </a:pPr>
            <a:r>
              <a:rPr lang="en-US" sz="2400" dirty="0" smtClean="0">
                <a:ea typeface="Batang" pitchFamily="18" charset="-127"/>
                <a:cs typeface="Times New Roman" pitchFamily="18" charset="0"/>
              </a:rPr>
              <a:t>EAP is Exclusive Access Period.</a:t>
            </a:r>
          </a:p>
          <a:p>
            <a:pPr lvl="1">
              <a:defRPr/>
            </a:pPr>
            <a:r>
              <a:rPr lang="en-US" dirty="0" smtClean="0">
                <a:ea typeface="Batang" pitchFamily="18" charset="-127"/>
                <a:cs typeface="Times New Roman" pitchFamily="18" charset="0"/>
              </a:rPr>
              <a:t>It is used for emergency traffic only.</a:t>
            </a:r>
          </a:p>
          <a:p>
            <a:pPr lvl="1">
              <a:defRPr/>
            </a:pPr>
            <a:r>
              <a:rPr lang="en-US" dirty="0" smtClean="0">
                <a:ea typeface="Batang" pitchFamily="18" charset="-127"/>
                <a:cs typeface="Times New Roman" pitchFamily="18" charset="0"/>
              </a:rPr>
              <a:t>Emergency may happen to any of the devices.</a:t>
            </a:r>
          </a:p>
          <a:p>
            <a:pPr lvl="2">
              <a:defRPr/>
            </a:pPr>
            <a:r>
              <a:rPr lang="en-US" dirty="0" smtClean="0">
                <a:ea typeface="Batang" pitchFamily="18" charset="-127"/>
                <a:cs typeface="Times New Roman" pitchFamily="18" charset="0"/>
              </a:rPr>
              <a:t>Problem happening to the device itself</a:t>
            </a:r>
          </a:p>
          <a:p>
            <a:pPr lvl="2">
              <a:defRPr/>
            </a:pPr>
            <a:r>
              <a:rPr lang="en-US" dirty="0" smtClean="0">
                <a:ea typeface="Batang" pitchFamily="18" charset="-127"/>
                <a:cs typeface="Times New Roman" pitchFamily="18" charset="0"/>
              </a:rPr>
              <a:t>Device malfunction</a:t>
            </a:r>
          </a:p>
          <a:p>
            <a:pPr lvl="2">
              <a:defRPr/>
            </a:pPr>
            <a:r>
              <a:rPr lang="en-US" dirty="0" smtClean="0">
                <a:ea typeface="Batang" pitchFamily="18" charset="-127"/>
                <a:cs typeface="Times New Roman" pitchFamily="18" charset="0"/>
              </a:rPr>
              <a:t>Critical battery life situation</a:t>
            </a:r>
          </a:p>
          <a:p>
            <a:pPr lvl="1">
              <a:defRPr/>
            </a:pPr>
            <a:r>
              <a:rPr lang="en-US" dirty="0" smtClean="0">
                <a:ea typeface="Batang" pitchFamily="18" charset="-127"/>
                <a:cs typeface="Times New Roman" pitchFamily="18" charset="0"/>
              </a:rPr>
              <a:t>In such scenario, the device need urgent attention for data transmission.</a:t>
            </a:r>
          </a:p>
          <a:p>
            <a:pPr lvl="1">
              <a:defRPr/>
            </a:pPr>
            <a:r>
              <a:rPr lang="en-US" dirty="0" smtClean="0">
                <a:ea typeface="Batang" pitchFamily="18" charset="-127"/>
                <a:cs typeface="Times New Roman" pitchFamily="18" charset="0"/>
              </a:rPr>
              <a:t>EAP can be used in such scenarios and can be optimized as per network size</a:t>
            </a:r>
          </a:p>
          <a:p>
            <a:pPr lvl="1">
              <a:defRPr/>
            </a:pPr>
            <a:r>
              <a:rPr lang="en-US" dirty="0" smtClean="0">
                <a:ea typeface="Batang" pitchFamily="18" charset="-127"/>
                <a:cs typeface="Times New Roman" pitchFamily="18" charset="0"/>
              </a:rPr>
              <a:t>The coordinator treats this case with highest priority</a:t>
            </a:r>
          </a:p>
          <a:p>
            <a:pPr>
              <a:defRPr/>
            </a:pPr>
            <a:r>
              <a:rPr lang="en-US" sz="2400" dirty="0" smtClean="0">
                <a:ea typeface="Batang" pitchFamily="18" charset="-127"/>
                <a:cs typeface="Times New Roman" pitchFamily="18" charset="0"/>
              </a:rPr>
              <a:t>NAP is Normal Access Period.</a:t>
            </a:r>
          </a:p>
          <a:p>
            <a:pPr lvl="1">
              <a:defRPr/>
            </a:pPr>
            <a:r>
              <a:rPr lang="en-US" dirty="0" smtClean="0">
                <a:ea typeface="Batang" pitchFamily="18" charset="-127"/>
                <a:cs typeface="Times New Roman" pitchFamily="18" charset="0"/>
              </a:rPr>
              <a:t>It is used for normal communication in the network.</a:t>
            </a:r>
          </a:p>
          <a:p>
            <a:pPr lvl="1">
              <a:defRPr/>
            </a:pPr>
            <a:r>
              <a:rPr lang="en-US" dirty="0" smtClean="0">
                <a:ea typeface="Batang" pitchFamily="18" charset="-127"/>
                <a:cs typeface="Times New Roman" pitchFamily="18" charset="0"/>
              </a:rPr>
              <a:t> The number of slots in NAP can be optimized as per the network size.</a:t>
            </a:r>
          </a:p>
          <a:p>
            <a:pPr>
              <a:defRPr/>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sz="2800" dirty="0" smtClean="0">
                <a:ea typeface="SimSun" pitchFamily="2" charset="-122"/>
              </a:rPr>
              <a:t>MAC Protocol Description: Communication Process</a:t>
            </a:r>
            <a:endParaRPr lang="en-US" altLang="ja-JP" sz="2800" dirty="0" smtClean="0">
              <a:ea typeface="SimSun" pitchFamily="2" charset="-122"/>
            </a:endParaRPr>
          </a:p>
        </p:txBody>
      </p:sp>
      <p:sp>
        <p:nvSpPr>
          <p:cNvPr id="16387" name="Content Placeholder 36"/>
          <p:cNvSpPr>
            <a:spLocks noGrp="1"/>
          </p:cNvSpPr>
          <p:nvPr>
            <p:ph idx="1"/>
          </p:nvPr>
        </p:nvSpPr>
        <p:spPr/>
        <p:txBody>
          <a:bodyPr/>
          <a:lstStyle/>
          <a:p>
            <a:r>
              <a:rPr lang="en-US" dirty="0" smtClean="0">
                <a:ea typeface="Batang" pitchFamily="18" charset="-127"/>
                <a:cs typeface="Times New Roman" pitchFamily="18" charset="0"/>
              </a:rPr>
              <a:t>The communication process is as shown below.</a:t>
            </a:r>
          </a:p>
          <a:p>
            <a:pPr lvl="1"/>
            <a:r>
              <a:rPr lang="en-US" sz="1600" dirty="0" smtClean="0">
                <a:ea typeface="Batang" pitchFamily="18" charset="-127"/>
                <a:cs typeface="Times New Roman" pitchFamily="18" charset="0"/>
              </a:rPr>
              <a:t>Uplink is for data transfer from a device to the coordinator</a:t>
            </a:r>
          </a:p>
          <a:p>
            <a:pPr lvl="1"/>
            <a:r>
              <a:rPr lang="en-US" sz="1600" dirty="0" smtClean="0">
                <a:ea typeface="Batang" pitchFamily="18" charset="-127"/>
                <a:cs typeface="Times New Roman" pitchFamily="18" charset="0"/>
              </a:rPr>
              <a:t>Downlink is data transfer from coordinator to a device.</a:t>
            </a:r>
          </a:p>
          <a:p>
            <a:r>
              <a:rPr lang="en-US" dirty="0" smtClean="0">
                <a:ea typeface="Batang" pitchFamily="18" charset="-127"/>
                <a:cs typeface="Times New Roman" pitchFamily="18" charset="0"/>
              </a:rPr>
              <a:t>We assume that communication is always done in a beacon enabled network.</a:t>
            </a:r>
            <a:endParaRPr lang="en-US" sz="2200" dirty="0" smtClean="0">
              <a:ea typeface="Batang" pitchFamily="18" charset="-127"/>
              <a:cs typeface="Times New Roman" pitchFamily="18" charset="0"/>
            </a:endParaRPr>
          </a:p>
          <a:p>
            <a:endParaRPr lang="en-US" sz="2400" dirty="0" smtClean="0">
              <a:ea typeface="Batang" pitchFamily="18" charset="-127"/>
              <a:cs typeface="Times New Roman" pitchFamily="18" charset="0"/>
            </a:endParaRPr>
          </a:p>
        </p:txBody>
      </p:sp>
      <p:grpSp>
        <p:nvGrpSpPr>
          <p:cNvPr id="16388" name="Group 46"/>
          <p:cNvGrpSpPr>
            <a:grpSpLocks/>
          </p:cNvGrpSpPr>
          <p:nvPr/>
        </p:nvGrpSpPr>
        <p:grpSpPr bwMode="auto">
          <a:xfrm>
            <a:off x="1600201" y="3429000"/>
            <a:ext cx="6553199" cy="2995610"/>
            <a:chOff x="774127" y="3124200"/>
            <a:chExt cx="6769673" cy="3355777"/>
          </a:xfrm>
        </p:grpSpPr>
        <p:grpSp>
          <p:nvGrpSpPr>
            <p:cNvPr id="16389" name="Group 24"/>
            <p:cNvGrpSpPr>
              <a:grpSpLocks/>
            </p:cNvGrpSpPr>
            <p:nvPr/>
          </p:nvGrpSpPr>
          <p:grpSpPr bwMode="auto">
            <a:xfrm>
              <a:off x="774127" y="3168647"/>
              <a:ext cx="2883476" cy="2698752"/>
              <a:chOff x="2625301" y="3549692"/>
              <a:chExt cx="2585422" cy="2235159"/>
            </a:xfrm>
          </p:grpSpPr>
          <p:cxnSp>
            <p:nvCxnSpPr>
              <p:cNvPr id="9" name="Straight Arrow Connector 8"/>
              <p:cNvCxnSpPr/>
              <p:nvPr/>
            </p:nvCxnSpPr>
            <p:spPr bwMode="auto">
              <a:xfrm>
                <a:off x="3176675" y="5034012"/>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0" name="Straight Arrow Connector 9"/>
              <p:cNvCxnSpPr/>
              <p:nvPr/>
            </p:nvCxnSpPr>
            <p:spPr bwMode="auto">
              <a:xfrm>
                <a:off x="3176675" y="4253068"/>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bwMode="auto">
              <a:xfrm rot="10800000" flipV="1">
                <a:off x="3176675" y="4686925"/>
                <a:ext cx="1669655" cy="86772"/>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grpSp>
            <p:nvGrpSpPr>
              <p:cNvPr id="16412" name="Group 23"/>
              <p:cNvGrpSpPr>
                <a:grpSpLocks/>
              </p:cNvGrpSpPr>
              <p:nvPr/>
            </p:nvGrpSpPr>
            <p:grpSpPr bwMode="auto">
              <a:xfrm>
                <a:off x="3177104" y="3810000"/>
                <a:ext cx="1675914" cy="1974851"/>
                <a:chOff x="3177104" y="3010518"/>
                <a:chExt cx="1675914" cy="2774333"/>
              </a:xfrm>
            </p:grpSpPr>
            <p:cxnSp>
              <p:nvCxnSpPr>
                <p:cNvPr id="13" name="Straight Connector 12"/>
                <p:cNvCxnSpPr/>
                <p:nvPr/>
              </p:nvCxnSpPr>
              <p:spPr bwMode="auto">
                <a:xfrm rot="5400000" flipH="1" flipV="1">
                  <a:off x="3465668" y="4396884"/>
                  <a:ext cx="2774135"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bwMode="auto">
                <a:xfrm rot="5400000" flipH="1" flipV="1">
                  <a:off x="1790319" y="4396883"/>
                  <a:ext cx="2774135"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15" name="Rounded Rectangle 14"/>
              <p:cNvSpPr/>
              <p:nvPr/>
            </p:nvSpPr>
            <p:spPr bwMode="auto">
              <a:xfrm>
                <a:off x="2625301" y="3549692"/>
                <a:ext cx="1063652" cy="278721"/>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Coordinator</a:t>
                </a:r>
                <a:endParaRPr lang="en-US" sz="1400" dirty="0">
                  <a:solidFill>
                    <a:schemeClr val="bg1"/>
                  </a:solidFill>
                  <a:cs typeface="Times New Roman" pitchFamily="18" charset="0"/>
                </a:endParaRPr>
              </a:p>
            </p:txBody>
          </p:sp>
          <p:sp>
            <p:nvSpPr>
              <p:cNvPr id="16" name="Rounded Rectangle 15"/>
              <p:cNvSpPr/>
              <p:nvPr/>
            </p:nvSpPr>
            <p:spPr bwMode="auto">
              <a:xfrm>
                <a:off x="4494750" y="3549692"/>
                <a:ext cx="715973" cy="260315"/>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sp>
            <p:nvSpPr>
              <p:cNvPr id="16415" name="TextBox 18"/>
              <p:cNvSpPr txBox="1">
                <a:spLocks noChangeArrowheads="1"/>
              </p:cNvSpPr>
              <p:nvPr/>
            </p:nvSpPr>
            <p:spPr bwMode="auto">
              <a:xfrm rot="306163">
                <a:off x="3628813" y="4183800"/>
                <a:ext cx="649950"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16" name="TextBox 19"/>
              <p:cNvSpPr txBox="1">
                <a:spLocks noChangeArrowheads="1"/>
              </p:cNvSpPr>
              <p:nvPr/>
            </p:nvSpPr>
            <p:spPr bwMode="auto">
              <a:xfrm rot="-179988">
                <a:off x="3663995" y="4617288"/>
                <a:ext cx="470287"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Data</a:t>
                </a:r>
              </a:p>
            </p:txBody>
          </p:sp>
          <p:sp>
            <p:nvSpPr>
              <p:cNvPr id="16417" name="TextBox 20"/>
              <p:cNvSpPr txBox="1">
                <a:spLocks noChangeArrowheads="1"/>
              </p:cNvSpPr>
              <p:nvPr/>
            </p:nvSpPr>
            <p:spPr bwMode="auto">
              <a:xfrm rot="296996">
                <a:off x="3783808" y="4992979"/>
                <a:ext cx="434355"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nvGrpSpPr>
            <p:cNvPr id="16390" name="Group 43"/>
            <p:cNvGrpSpPr>
              <a:grpSpLocks/>
            </p:cNvGrpSpPr>
            <p:nvPr/>
          </p:nvGrpSpPr>
          <p:grpSpPr bwMode="auto">
            <a:xfrm>
              <a:off x="4660324" y="3124200"/>
              <a:ext cx="2883476" cy="2895600"/>
              <a:chOff x="4660324" y="3352800"/>
              <a:chExt cx="2883476" cy="2895600"/>
            </a:xfrm>
          </p:grpSpPr>
          <p:grpSp>
            <p:nvGrpSpPr>
              <p:cNvPr id="16393" name="Group 25"/>
              <p:cNvGrpSpPr>
                <a:grpSpLocks/>
              </p:cNvGrpSpPr>
              <p:nvPr/>
            </p:nvGrpSpPr>
            <p:grpSpPr bwMode="auto">
              <a:xfrm>
                <a:off x="5275741" y="3666840"/>
                <a:ext cx="1869117" cy="2581560"/>
                <a:chOff x="3177104" y="3010518"/>
                <a:chExt cx="1675914" cy="2774333"/>
              </a:xfrm>
            </p:grpSpPr>
            <p:cxnSp>
              <p:nvCxnSpPr>
                <p:cNvPr id="32" name="Straight Connector 31"/>
                <p:cNvCxnSpPr/>
                <p:nvPr/>
              </p:nvCxnSpPr>
              <p:spPr bwMode="auto">
                <a:xfrm rot="5400000" flipH="1" flipV="1">
                  <a:off x="3465804" y="4397024"/>
                  <a:ext cx="2773863"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33" name="Straight Connector 32"/>
                <p:cNvCxnSpPr/>
                <p:nvPr/>
              </p:nvCxnSpPr>
              <p:spPr bwMode="auto">
                <a:xfrm rot="5400000" flipH="1" flipV="1">
                  <a:off x="1790455" y="4397024"/>
                  <a:ext cx="2773863"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27" name="Rounded Rectangle 26"/>
              <p:cNvSpPr/>
              <p:nvPr/>
            </p:nvSpPr>
            <p:spPr bwMode="auto">
              <a:xfrm>
                <a:off x="4660324" y="3352800"/>
                <a:ext cx="1186273" cy="336530"/>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altLang="ko-KR" sz="1400" dirty="0" smtClean="0">
                    <a:solidFill>
                      <a:schemeClr val="bg1"/>
                    </a:solidFill>
                    <a:cs typeface="Times New Roman" pitchFamily="18" charset="0"/>
                  </a:rPr>
                  <a:t>Coordinator</a:t>
                </a:r>
                <a:endParaRPr lang="en-US" altLang="ko-KR" sz="1400" dirty="0">
                  <a:solidFill>
                    <a:schemeClr val="bg1"/>
                  </a:solidFill>
                  <a:cs typeface="Times New Roman" pitchFamily="18" charset="0"/>
                </a:endParaRPr>
              </a:p>
            </p:txBody>
          </p:sp>
          <p:sp>
            <p:nvSpPr>
              <p:cNvPr id="28" name="Rounded Rectangle 27"/>
              <p:cNvSpPr/>
              <p:nvPr/>
            </p:nvSpPr>
            <p:spPr bwMode="auto">
              <a:xfrm>
                <a:off x="6745288" y="3352800"/>
                <a:ext cx="798512" cy="314306"/>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grpSp>
            <p:nvGrpSpPr>
              <p:cNvPr id="16396" name="Group 42"/>
              <p:cNvGrpSpPr>
                <a:grpSpLocks/>
              </p:cNvGrpSpPr>
              <p:nvPr/>
            </p:nvGrpSpPr>
            <p:grpSpPr bwMode="auto">
              <a:xfrm>
                <a:off x="5257800" y="3994026"/>
                <a:ext cx="1879600" cy="2049103"/>
                <a:chOff x="5257800" y="3994026"/>
                <a:chExt cx="1879600" cy="2049103"/>
              </a:xfrm>
            </p:grpSpPr>
            <p:cxnSp>
              <p:nvCxnSpPr>
                <p:cNvPr id="18" name="Straight Arrow Connector 17"/>
                <p:cNvCxnSpPr/>
                <p:nvPr/>
              </p:nvCxnSpPr>
              <p:spPr bwMode="auto">
                <a:xfrm>
                  <a:off x="5275263" y="4975129"/>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bwMode="auto">
                <a:xfrm>
                  <a:off x="5275263" y="4078245"/>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bwMode="auto">
                <a:xfrm rot="10800000" flipV="1">
                  <a:off x="5275263" y="4560817"/>
                  <a:ext cx="1862137"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0" name="TextBox 28"/>
                <p:cNvSpPr txBox="1">
                  <a:spLocks noChangeArrowheads="1"/>
                </p:cNvSpPr>
                <p:nvPr/>
              </p:nvSpPr>
              <p:spPr bwMode="auto">
                <a:xfrm rot="306163">
                  <a:off x="5779524" y="3994026"/>
                  <a:ext cx="72487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01" name="TextBox 29"/>
                <p:cNvSpPr txBox="1">
                  <a:spLocks noChangeArrowheads="1"/>
                </p:cNvSpPr>
                <p:nvPr/>
              </p:nvSpPr>
              <p:spPr bwMode="auto">
                <a:xfrm rot="21420012">
                  <a:off x="5666617" y="4457633"/>
                  <a:ext cx="828796" cy="344782"/>
                </a:xfrm>
                <a:prstGeom prst="rect">
                  <a:avLst/>
                </a:prstGeom>
                <a:solidFill>
                  <a:schemeClr val="bg1"/>
                </a:solidFill>
                <a:ln w="9525">
                  <a:noFill/>
                  <a:miter lim="800000"/>
                  <a:headEnd/>
                  <a:tailEnd/>
                </a:ln>
              </p:spPr>
              <p:txBody>
                <a:bodyPr wrap="none">
                  <a:spAutoFit/>
                </a:bodyPr>
                <a:lstStyle/>
                <a:p>
                  <a:r>
                    <a:rPr lang="en-US" sz="1400" dirty="0">
                      <a:cs typeface="Times New Roman" pitchFamily="18" charset="0"/>
                    </a:rPr>
                    <a:t>R</a:t>
                  </a:r>
                  <a:r>
                    <a:rPr lang="en-US" sz="1400" dirty="0" smtClean="0">
                      <a:cs typeface="Times New Roman" pitchFamily="18" charset="0"/>
                    </a:rPr>
                    <a:t>equest</a:t>
                  </a:r>
                  <a:endParaRPr lang="en-US" sz="1400" dirty="0">
                    <a:cs typeface="Times New Roman" pitchFamily="18" charset="0"/>
                  </a:endParaRPr>
                </a:p>
              </p:txBody>
            </p:sp>
            <p:sp>
              <p:nvSpPr>
                <p:cNvPr id="16402" name="TextBox 30"/>
                <p:cNvSpPr txBox="1">
                  <a:spLocks noChangeArrowheads="1"/>
                </p:cNvSpPr>
                <p:nvPr/>
              </p:nvSpPr>
              <p:spPr bwMode="auto">
                <a:xfrm rot="296996">
                  <a:off x="5952387" y="492538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cxnSp>
              <p:nvCxnSpPr>
                <p:cNvPr id="39" name="Straight Arrow Connector 38"/>
                <p:cNvCxnSpPr/>
                <p:nvPr/>
              </p:nvCxnSpPr>
              <p:spPr bwMode="auto">
                <a:xfrm>
                  <a:off x="5257800" y="5360869"/>
                  <a:ext cx="1862138"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4" name="TextBox 39"/>
                <p:cNvSpPr txBox="1">
                  <a:spLocks noChangeArrowheads="1"/>
                </p:cNvSpPr>
                <p:nvPr/>
              </p:nvSpPr>
              <p:spPr bwMode="auto">
                <a:xfrm rot="296996">
                  <a:off x="5990608" y="5337224"/>
                  <a:ext cx="524503"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Data</a:t>
                  </a:r>
                </a:p>
              </p:txBody>
            </p:sp>
            <p:cxnSp>
              <p:nvCxnSpPr>
                <p:cNvPr id="41" name="Straight Arrow Connector 40"/>
                <p:cNvCxnSpPr/>
                <p:nvPr/>
              </p:nvCxnSpPr>
              <p:spPr bwMode="auto">
                <a:xfrm rot="10800000" flipV="1">
                  <a:off x="5257800" y="5819629"/>
                  <a:ext cx="1862138"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6" name="TextBox 41"/>
                <p:cNvSpPr txBox="1">
                  <a:spLocks noChangeArrowheads="1"/>
                </p:cNvSpPr>
                <p:nvPr/>
              </p:nvSpPr>
              <p:spPr bwMode="auto">
                <a:xfrm rot="-179988">
                  <a:off x="5820859" y="573535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sp>
          <p:nvSpPr>
            <p:cNvPr id="16391" name="TextBox 44"/>
            <p:cNvSpPr txBox="1">
              <a:spLocks noChangeArrowheads="1"/>
            </p:cNvSpPr>
            <p:nvPr/>
          </p:nvSpPr>
          <p:spPr bwMode="auto">
            <a:xfrm>
              <a:off x="1427043" y="6096000"/>
              <a:ext cx="1620957" cy="307777"/>
            </a:xfrm>
            <a:prstGeom prst="rect">
              <a:avLst/>
            </a:prstGeom>
            <a:noFill/>
            <a:ln w="9525">
              <a:noFill/>
              <a:miter lim="800000"/>
              <a:headEnd/>
              <a:tailEnd/>
            </a:ln>
          </p:spPr>
          <p:txBody>
            <a:bodyPr wrap="none">
              <a:spAutoFit/>
            </a:bodyPr>
            <a:lstStyle/>
            <a:p>
              <a:r>
                <a:rPr lang="en-US" sz="1400">
                  <a:cs typeface="Times New Roman" pitchFamily="18" charset="0"/>
                </a:rPr>
                <a:t>Uplink data transfer</a:t>
              </a:r>
            </a:p>
          </p:txBody>
        </p:sp>
        <p:sp>
          <p:nvSpPr>
            <p:cNvPr id="16392" name="TextBox 45"/>
            <p:cNvSpPr txBox="1">
              <a:spLocks noChangeArrowheads="1"/>
            </p:cNvSpPr>
            <p:nvPr/>
          </p:nvSpPr>
          <p:spPr bwMode="auto">
            <a:xfrm>
              <a:off x="5410200" y="6172200"/>
              <a:ext cx="1840568" cy="307777"/>
            </a:xfrm>
            <a:prstGeom prst="rect">
              <a:avLst/>
            </a:prstGeom>
            <a:noFill/>
            <a:ln w="9525">
              <a:noFill/>
              <a:miter lim="800000"/>
              <a:headEnd/>
              <a:tailEnd/>
            </a:ln>
          </p:spPr>
          <p:txBody>
            <a:bodyPr wrap="none">
              <a:spAutoFit/>
            </a:bodyPr>
            <a:lstStyle/>
            <a:p>
              <a:r>
                <a:rPr lang="en-US" sz="1400" dirty="0">
                  <a:cs typeface="Times New Roman" pitchFamily="18" charset="0"/>
                </a:rPr>
                <a:t>Downlink data transfer</a:t>
              </a:r>
            </a:p>
          </p:txBody>
        </p:sp>
      </p:gr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smtClean="0">
                <a:ea typeface="SimSun" pitchFamily="2" charset="-122"/>
                <a:cs typeface="Times New Roman" pitchFamily="18" charset="0"/>
              </a:rPr>
              <a:t>Flow Diagram</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4550" y="1569720"/>
            <a:ext cx="4972050" cy="4526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Timing Diagram</a:t>
            </a:r>
            <a:endParaRPr lang="en-US" dirty="0"/>
          </a:p>
        </p:txBody>
      </p:sp>
      <p:grpSp>
        <p:nvGrpSpPr>
          <p:cNvPr id="50" name="Group 49"/>
          <p:cNvGrpSpPr/>
          <p:nvPr/>
        </p:nvGrpSpPr>
        <p:grpSpPr>
          <a:xfrm>
            <a:off x="357158" y="1928802"/>
            <a:ext cx="8393427" cy="4367997"/>
            <a:chOff x="727093" y="2000240"/>
            <a:chExt cx="8393427" cy="4367997"/>
          </a:xfrm>
        </p:grpSpPr>
        <p:sp>
          <p:nvSpPr>
            <p:cNvPr id="5" name="Rectangle 6"/>
            <p:cNvSpPr>
              <a:spLocks noChangeArrowheads="1"/>
            </p:cNvSpPr>
            <p:nvPr/>
          </p:nvSpPr>
          <p:spPr bwMode="auto">
            <a:xfrm>
              <a:off x="2038368" y="2619380"/>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6" name="Rectangle 8"/>
            <p:cNvSpPr>
              <a:spLocks noChangeArrowheads="1"/>
            </p:cNvSpPr>
            <p:nvPr/>
          </p:nvSpPr>
          <p:spPr bwMode="auto">
            <a:xfrm>
              <a:off x="2038368" y="31527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a:t>B</a:t>
              </a:r>
            </a:p>
          </p:txBody>
        </p:sp>
        <p:sp>
          <p:nvSpPr>
            <p:cNvPr id="7" name="Rectangle 10"/>
            <p:cNvSpPr>
              <a:spLocks noChangeArrowheads="1"/>
            </p:cNvSpPr>
            <p:nvPr/>
          </p:nvSpPr>
          <p:spPr bwMode="auto">
            <a:xfrm>
              <a:off x="2038368" y="36861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8" name="Line 5"/>
            <p:cNvSpPr>
              <a:spLocks noChangeShapeType="1"/>
            </p:cNvSpPr>
            <p:nvPr/>
          </p:nvSpPr>
          <p:spPr bwMode="auto">
            <a:xfrm>
              <a:off x="1733568" y="3000380"/>
              <a:ext cx="6981836" cy="0"/>
            </a:xfrm>
            <a:prstGeom prst="line">
              <a:avLst/>
            </a:prstGeom>
            <a:noFill/>
            <a:ln w="9525">
              <a:solidFill>
                <a:schemeClr val="tx1"/>
              </a:solidFill>
              <a:round/>
              <a:headEnd/>
              <a:tailEnd type="triangle" w="med" len="med"/>
            </a:ln>
            <a:effectLst/>
          </p:spPr>
          <p:txBody>
            <a:bodyPr/>
            <a:lstStyle/>
            <a:p>
              <a:endParaRPr lang="en-US"/>
            </a:p>
          </p:txBody>
        </p:sp>
        <p:sp>
          <p:nvSpPr>
            <p:cNvPr id="9" name="Line 7"/>
            <p:cNvSpPr>
              <a:spLocks noChangeShapeType="1"/>
            </p:cNvSpPr>
            <p:nvPr/>
          </p:nvSpPr>
          <p:spPr bwMode="auto">
            <a:xfrm>
              <a:off x="1733568" y="35337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0" name="Line 9"/>
            <p:cNvSpPr>
              <a:spLocks noChangeShapeType="1"/>
            </p:cNvSpPr>
            <p:nvPr/>
          </p:nvSpPr>
          <p:spPr bwMode="auto">
            <a:xfrm>
              <a:off x="1733568" y="40671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1" name="Text Box 40"/>
            <p:cNvSpPr txBox="1">
              <a:spLocks noChangeArrowheads="1"/>
            </p:cNvSpPr>
            <p:nvPr/>
          </p:nvSpPr>
          <p:spPr bwMode="auto">
            <a:xfrm>
              <a:off x="727093" y="2832105"/>
              <a:ext cx="798513"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Coordinator</a:t>
              </a:r>
              <a:endParaRPr lang="en-US"/>
            </a:p>
          </p:txBody>
        </p:sp>
        <p:sp>
          <p:nvSpPr>
            <p:cNvPr id="12" name="Text Box 43"/>
            <p:cNvSpPr txBox="1">
              <a:spLocks noChangeArrowheads="1"/>
            </p:cNvSpPr>
            <p:nvPr/>
          </p:nvSpPr>
          <p:spPr bwMode="auto">
            <a:xfrm>
              <a:off x="730268" y="3365505"/>
              <a:ext cx="598488"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Node -1</a:t>
              </a:r>
              <a:endParaRPr lang="en-US"/>
            </a:p>
          </p:txBody>
        </p:sp>
        <p:sp>
          <p:nvSpPr>
            <p:cNvPr id="13" name="Text Box 44"/>
            <p:cNvSpPr txBox="1">
              <a:spLocks noChangeArrowheads="1"/>
            </p:cNvSpPr>
            <p:nvPr/>
          </p:nvSpPr>
          <p:spPr bwMode="auto">
            <a:xfrm>
              <a:off x="741381" y="3898905"/>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-2</a:t>
              </a:r>
              <a:endParaRPr lang="en-US" dirty="0"/>
            </a:p>
          </p:txBody>
        </p:sp>
        <p:sp>
          <p:nvSpPr>
            <p:cNvPr id="15" name="Rectangle 10"/>
            <p:cNvSpPr>
              <a:spLocks noChangeArrowheads="1"/>
            </p:cNvSpPr>
            <p:nvPr/>
          </p:nvSpPr>
          <p:spPr bwMode="auto">
            <a:xfrm>
              <a:off x="7286644" y="6000768"/>
              <a:ext cx="285752" cy="214314"/>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16" name="Rectangle 10"/>
            <p:cNvSpPr>
              <a:spLocks noChangeArrowheads="1"/>
            </p:cNvSpPr>
            <p:nvPr/>
          </p:nvSpPr>
          <p:spPr bwMode="auto">
            <a:xfrm>
              <a:off x="26574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18" name="Rectangle 8"/>
            <p:cNvSpPr>
              <a:spLocks noChangeArrowheads="1"/>
            </p:cNvSpPr>
            <p:nvPr/>
          </p:nvSpPr>
          <p:spPr bwMode="auto">
            <a:xfrm>
              <a:off x="2662224" y="3152773"/>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19" name="Rectangle 10"/>
            <p:cNvSpPr>
              <a:spLocks noChangeArrowheads="1"/>
            </p:cNvSpPr>
            <p:nvPr/>
          </p:nvSpPr>
          <p:spPr bwMode="auto">
            <a:xfrm>
              <a:off x="29622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20" name="Rectangle 10"/>
            <p:cNvSpPr>
              <a:spLocks noChangeArrowheads="1"/>
            </p:cNvSpPr>
            <p:nvPr/>
          </p:nvSpPr>
          <p:spPr bwMode="auto">
            <a:xfrm>
              <a:off x="4552952"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22" name="Line 9"/>
            <p:cNvSpPr>
              <a:spLocks noChangeShapeType="1"/>
            </p:cNvSpPr>
            <p:nvPr/>
          </p:nvSpPr>
          <p:spPr bwMode="auto">
            <a:xfrm>
              <a:off x="1733568" y="5034788"/>
              <a:ext cx="6981836" cy="0"/>
            </a:xfrm>
            <a:prstGeom prst="line">
              <a:avLst/>
            </a:prstGeom>
            <a:noFill/>
            <a:ln w="9525">
              <a:solidFill>
                <a:schemeClr val="tx1"/>
              </a:solidFill>
              <a:round/>
              <a:headEnd/>
              <a:tailEnd type="triangle" w="med" len="med"/>
            </a:ln>
            <a:effectLst/>
          </p:spPr>
          <p:txBody>
            <a:bodyPr/>
            <a:lstStyle/>
            <a:p>
              <a:endParaRPr lang="en-US"/>
            </a:p>
          </p:txBody>
        </p:sp>
        <p:sp>
          <p:nvSpPr>
            <p:cNvPr id="23" name="Text Box 44"/>
            <p:cNvSpPr txBox="1">
              <a:spLocks noChangeArrowheads="1"/>
            </p:cNvSpPr>
            <p:nvPr/>
          </p:nvSpPr>
          <p:spPr bwMode="auto">
            <a:xfrm>
              <a:off x="741381" y="4866513"/>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-k</a:t>
              </a:r>
              <a:endParaRPr lang="en-US" dirty="0"/>
            </a:p>
          </p:txBody>
        </p:sp>
        <p:sp>
          <p:nvSpPr>
            <p:cNvPr id="26" name="Rectangle 10"/>
            <p:cNvSpPr>
              <a:spLocks noChangeArrowheads="1"/>
            </p:cNvSpPr>
            <p:nvPr/>
          </p:nvSpPr>
          <p:spPr bwMode="auto">
            <a:xfrm>
              <a:off x="371474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27" name="Rectangle 8"/>
            <p:cNvSpPr>
              <a:spLocks noChangeArrowheads="1"/>
            </p:cNvSpPr>
            <p:nvPr/>
          </p:nvSpPr>
          <p:spPr bwMode="auto">
            <a:xfrm>
              <a:off x="3714744" y="3681417"/>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8" name="Rectangle 8"/>
            <p:cNvSpPr>
              <a:spLocks noChangeArrowheads="1"/>
            </p:cNvSpPr>
            <p:nvPr/>
          </p:nvSpPr>
          <p:spPr bwMode="auto">
            <a:xfrm>
              <a:off x="5776921" y="4657736"/>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9" name="Rectangle 6"/>
            <p:cNvSpPr>
              <a:spLocks noChangeArrowheads="1"/>
            </p:cNvSpPr>
            <p:nvPr/>
          </p:nvSpPr>
          <p:spPr bwMode="auto">
            <a:xfrm>
              <a:off x="4857752"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31" name="Rectangle 10"/>
            <p:cNvSpPr>
              <a:spLocks noChangeArrowheads="1"/>
            </p:cNvSpPr>
            <p:nvPr/>
          </p:nvSpPr>
          <p:spPr bwMode="auto">
            <a:xfrm>
              <a:off x="4857752" y="4652971"/>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37" name="Rectangle 10"/>
            <p:cNvSpPr>
              <a:spLocks noChangeArrowheads="1"/>
            </p:cNvSpPr>
            <p:nvPr/>
          </p:nvSpPr>
          <p:spPr bwMode="auto">
            <a:xfrm>
              <a:off x="516255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38" name="Rectangle 10"/>
            <p:cNvSpPr>
              <a:spLocks noChangeArrowheads="1"/>
            </p:cNvSpPr>
            <p:nvPr/>
          </p:nvSpPr>
          <p:spPr bwMode="auto">
            <a:xfrm>
              <a:off x="54625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39" name="Rectangle 10"/>
            <p:cNvSpPr>
              <a:spLocks noChangeArrowheads="1"/>
            </p:cNvSpPr>
            <p:nvPr/>
          </p:nvSpPr>
          <p:spPr bwMode="auto">
            <a:xfrm>
              <a:off x="57673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40" name="Rectangle 10"/>
            <p:cNvSpPr>
              <a:spLocks noChangeArrowheads="1"/>
            </p:cNvSpPr>
            <p:nvPr/>
          </p:nvSpPr>
          <p:spPr bwMode="auto">
            <a:xfrm>
              <a:off x="735808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41" name="Rectangle 10"/>
            <p:cNvSpPr>
              <a:spLocks noChangeArrowheads="1"/>
            </p:cNvSpPr>
            <p:nvPr/>
          </p:nvSpPr>
          <p:spPr bwMode="auto">
            <a:xfrm>
              <a:off x="651987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42" name="Rectangle 6"/>
            <p:cNvSpPr>
              <a:spLocks noChangeArrowheads="1"/>
            </p:cNvSpPr>
            <p:nvPr/>
          </p:nvSpPr>
          <p:spPr bwMode="auto">
            <a:xfrm>
              <a:off x="7653359"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3" name="Rectangle 8"/>
            <p:cNvSpPr>
              <a:spLocks noChangeArrowheads="1"/>
            </p:cNvSpPr>
            <p:nvPr/>
          </p:nvSpPr>
          <p:spPr bwMode="auto">
            <a:xfrm>
              <a:off x="7286644" y="5715016"/>
              <a:ext cx="285752" cy="214314"/>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44" name="Rectangle 6"/>
            <p:cNvSpPr>
              <a:spLocks noChangeArrowheads="1"/>
            </p:cNvSpPr>
            <p:nvPr/>
          </p:nvSpPr>
          <p:spPr bwMode="auto">
            <a:xfrm>
              <a:off x="7286644" y="5429264"/>
              <a:ext cx="285752" cy="214314"/>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5" name="TextBox 44"/>
            <p:cNvSpPr txBox="1"/>
            <p:nvPr/>
          </p:nvSpPr>
          <p:spPr>
            <a:xfrm>
              <a:off x="7643834" y="5429264"/>
              <a:ext cx="647934" cy="276999"/>
            </a:xfrm>
            <a:prstGeom prst="rect">
              <a:avLst/>
            </a:prstGeom>
            <a:noFill/>
          </p:spPr>
          <p:txBody>
            <a:bodyPr wrap="none" rtlCol="0">
              <a:spAutoFit/>
            </a:bodyPr>
            <a:lstStyle/>
            <a:p>
              <a:r>
                <a:rPr lang="en-US" dirty="0" smtClean="0"/>
                <a:t>Beacon</a:t>
              </a:r>
              <a:endParaRPr lang="en-US" dirty="0"/>
            </a:p>
          </p:txBody>
        </p:sp>
        <p:sp>
          <p:nvSpPr>
            <p:cNvPr id="46" name="TextBox 45"/>
            <p:cNvSpPr txBox="1"/>
            <p:nvPr/>
          </p:nvSpPr>
          <p:spPr>
            <a:xfrm>
              <a:off x="7643834" y="5691203"/>
              <a:ext cx="1476686" cy="276999"/>
            </a:xfrm>
            <a:prstGeom prst="rect">
              <a:avLst/>
            </a:prstGeom>
            <a:noFill/>
          </p:spPr>
          <p:txBody>
            <a:bodyPr wrap="none" rtlCol="0">
              <a:spAutoFit/>
            </a:bodyPr>
            <a:lstStyle/>
            <a:p>
              <a:r>
                <a:rPr lang="en-US" dirty="0" smtClean="0"/>
                <a:t>Data communication</a:t>
              </a:r>
              <a:endParaRPr lang="en-US" dirty="0"/>
            </a:p>
          </p:txBody>
        </p:sp>
        <p:sp>
          <p:nvSpPr>
            <p:cNvPr id="47" name="TextBox 46"/>
            <p:cNvSpPr txBox="1"/>
            <p:nvPr/>
          </p:nvSpPr>
          <p:spPr>
            <a:xfrm>
              <a:off x="7657789" y="5967430"/>
              <a:ext cx="1165704" cy="276999"/>
            </a:xfrm>
            <a:prstGeom prst="rect">
              <a:avLst/>
            </a:prstGeom>
            <a:noFill/>
          </p:spPr>
          <p:txBody>
            <a:bodyPr wrap="none" rtlCol="0">
              <a:spAutoFit/>
            </a:bodyPr>
            <a:lstStyle/>
            <a:p>
              <a:r>
                <a:rPr lang="en-US" dirty="0" err="1" smtClean="0"/>
                <a:t>Superframe</a:t>
              </a:r>
              <a:r>
                <a:rPr lang="en-US" dirty="0" smtClean="0"/>
                <a:t> slot</a:t>
              </a:r>
              <a:endParaRPr lang="en-US" dirty="0"/>
            </a:p>
          </p:txBody>
        </p:sp>
        <p:grpSp>
          <p:nvGrpSpPr>
            <p:cNvPr id="53" name="Group 52"/>
            <p:cNvGrpSpPr/>
            <p:nvPr/>
          </p:nvGrpSpPr>
          <p:grpSpPr>
            <a:xfrm>
              <a:off x="2071670" y="2214554"/>
              <a:ext cx="2786876" cy="214314"/>
              <a:chOff x="2000232" y="2285992"/>
              <a:chExt cx="2858314" cy="143670"/>
            </a:xfrm>
          </p:grpSpPr>
          <p:cxnSp>
            <p:nvCxnSpPr>
              <p:cNvPr id="49" name="Straight Arrow Connector 48"/>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1" name="Straight Connector 50"/>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54" name="Group 53"/>
            <p:cNvGrpSpPr/>
            <p:nvPr/>
          </p:nvGrpSpPr>
          <p:grpSpPr>
            <a:xfrm>
              <a:off x="4857752" y="2214554"/>
              <a:ext cx="2786876" cy="214314"/>
              <a:chOff x="2000232" y="2285992"/>
              <a:chExt cx="2858314" cy="143670"/>
            </a:xfrm>
          </p:grpSpPr>
          <p:cxnSp>
            <p:nvCxnSpPr>
              <p:cNvPr id="55" name="Straight Arrow Connector 54"/>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6" name="Straight Connector 55"/>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8" name="TextBox 57"/>
            <p:cNvSpPr txBox="1"/>
            <p:nvPr/>
          </p:nvSpPr>
          <p:spPr>
            <a:xfrm>
              <a:off x="3071802" y="2000240"/>
              <a:ext cx="1122423" cy="276999"/>
            </a:xfrm>
            <a:prstGeom prst="rect">
              <a:avLst/>
            </a:prstGeom>
            <a:noFill/>
          </p:spPr>
          <p:txBody>
            <a:bodyPr wrap="none" rtlCol="0">
              <a:spAutoFit/>
            </a:bodyPr>
            <a:lstStyle/>
            <a:p>
              <a:r>
                <a:rPr lang="en-US" dirty="0" err="1" smtClean="0"/>
                <a:t>Superframe</a:t>
              </a:r>
              <a:r>
                <a:rPr lang="en-US" dirty="0" smtClean="0"/>
                <a:t> (n)</a:t>
              </a:r>
              <a:endParaRPr lang="en-US" dirty="0"/>
            </a:p>
          </p:txBody>
        </p:sp>
        <p:sp>
          <p:nvSpPr>
            <p:cNvPr id="48" name="TextBox 47"/>
            <p:cNvSpPr txBox="1"/>
            <p:nvPr/>
          </p:nvSpPr>
          <p:spPr>
            <a:xfrm>
              <a:off x="1000100" y="4214818"/>
              <a:ext cx="223138" cy="646331"/>
            </a:xfrm>
            <a:prstGeom prst="rect">
              <a:avLst/>
            </a:prstGeom>
            <a:noFill/>
          </p:spPr>
          <p:txBody>
            <a:bodyPr wrap="none" rtlCol="0">
              <a:spAutoFit/>
            </a:bodyPr>
            <a:lstStyle/>
            <a:p>
              <a:r>
                <a:rPr lang="en-US" dirty="0" smtClean="0"/>
                <a:t>.</a:t>
              </a:r>
            </a:p>
            <a:p>
              <a:r>
                <a:rPr lang="en-US" dirty="0" smtClean="0"/>
                <a:t>.</a:t>
              </a:r>
            </a:p>
            <a:p>
              <a:r>
                <a:rPr lang="en-US" dirty="0" smtClean="0"/>
                <a:t>.</a:t>
              </a:r>
            </a:p>
          </p:txBody>
        </p:sp>
        <p:sp>
          <p:nvSpPr>
            <p:cNvPr id="59" name="TextBox 58"/>
            <p:cNvSpPr txBox="1"/>
            <p:nvPr/>
          </p:nvSpPr>
          <p:spPr>
            <a:xfrm>
              <a:off x="5584877" y="2000240"/>
              <a:ext cx="1285929" cy="276999"/>
            </a:xfrm>
            <a:prstGeom prst="rect">
              <a:avLst/>
            </a:prstGeom>
            <a:noFill/>
          </p:spPr>
          <p:txBody>
            <a:bodyPr wrap="none" rtlCol="0">
              <a:spAutoFit/>
            </a:bodyPr>
            <a:lstStyle/>
            <a:p>
              <a:r>
                <a:rPr lang="en-US" dirty="0" err="1" smtClean="0"/>
                <a:t>Superframe</a:t>
              </a:r>
              <a:r>
                <a:rPr lang="en-US" dirty="0" smtClean="0"/>
                <a:t> (n+1)</a:t>
              </a:r>
              <a:endParaRPr lang="en-US" dirty="0"/>
            </a:p>
          </p:txBody>
        </p:sp>
        <p:sp>
          <p:nvSpPr>
            <p:cNvPr id="60" name="Rectangle 10"/>
            <p:cNvSpPr>
              <a:spLocks noChangeArrowheads="1"/>
            </p:cNvSpPr>
            <p:nvPr/>
          </p:nvSpPr>
          <p:spPr bwMode="auto">
            <a:xfrm>
              <a:off x="2351135" y="2624138"/>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61" name="TextBox 60"/>
            <p:cNvSpPr txBox="1"/>
            <p:nvPr/>
          </p:nvSpPr>
          <p:spPr>
            <a:xfrm>
              <a:off x="1131935" y="6091238"/>
              <a:ext cx="2741456" cy="276999"/>
            </a:xfrm>
            <a:prstGeom prst="rect">
              <a:avLst/>
            </a:prstGeom>
            <a:noFill/>
          </p:spPr>
          <p:txBody>
            <a:bodyPr wrap="none" rtlCol="0">
              <a:spAutoFit/>
            </a:bodyPr>
            <a:lstStyle/>
            <a:p>
              <a:r>
                <a:rPr lang="en-US" dirty="0" smtClean="0"/>
                <a:t>* In the above </a:t>
              </a:r>
              <a:r>
                <a:rPr lang="en-US" dirty="0" err="1" smtClean="0"/>
                <a:t>Superframe</a:t>
              </a:r>
              <a:r>
                <a:rPr lang="en-US" dirty="0" smtClean="0"/>
                <a:t>, it has 32 slots</a:t>
              </a: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Operations</a:t>
            </a:r>
            <a:endParaRPr lang="en-US" altLang="ja-JP" dirty="0" smtClean="0">
              <a:ea typeface="Batang" pitchFamily="18" charset="-127"/>
              <a:cs typeface="Times New Roman" pitchFamily="18" charset="0"/>
            </a:endParaRPr>
          </a:p>
        </p:txBody>
      </p:sp>
      <p:sp>
        <p:nvSpPr>
          <p:cNvPr id="11267" name="Content Placeholder 3"/>
          <p:cNvSpPr>
            <a:spLocks noGrp="1"/>
          </p:cNvSpPr>
          <p:nvPr>
            <p:ph idx="1"/>
          </p:nvPr>
        </p:nvSpPr>
        <p:spPr/>
        <p:txBody>
          <a:bodyPr/>
          <a:lstStyle/>
          <a:p>
            <a:pPr>
              <a:spcAft>
                <a:spcPct val="50000"/>
              </a:spcAft>
            </a:pPr>
            <a:r>
              <a:rPr lang="en-US" altLang="zh-CN" sz="1800" dirty="0" smtClean="0">
                <a:ea typeface="Batang" pitchFamily="18" charset="-127"/>
                <a:cs typeface="Times New Roman" pitchFamily="18" charset="0"/>
              </a:rPr>
              <a:t>Two way communication takes place: between the coordinator and the devices.</a:t>
            </a:r>
          </a:p>
          <a:p>
            <a:pPr>
              <a:spcAft>
                <a:spcPct val="50000"/>
              </a:spcAft>
            </a:pPr>
            <a:r>
              <a:rPr lang="en-US" altLang="zh-CN" sz="1800" dirty="0" smtClean="0">
                <a:ea typeface="Batang" pitchFamily="18" charset="-127"/>
                <a:cs typeface="Times New Roman" pitchFamily="18" charset="0"/>
              </a:rPr>
              <a:t>The MAC operations are as follows:</a:t>
            </a:r>
          </a:p>
          <a:p>
            <a:pPr lvl="1">
              <a:spcBef>
                <a:spcPct val="0"/>
              </a:spcBef>
            </a:pPr>
            <a:r>
              <a:rPr lang="en-US" altLang="zh-CN" sz="1600" dirty="0" smtClean="0">
                <a:ea typeface="Batang" pitchFamily="18" charset="-127"/>
                <a:cs typeface="Times New Roman" pitchFamily="18" charset="0"/>
              </a:rPr>
              <a:t>The coordinator sends beacon on regular intervals. The beacon contains synchronization and slots information.</a:t>
            </a:r>
          </a:p>
          <a:p>
            <a:pPr lvl="1">
              <a:spcBef>
                <a:spcPct val="0"/>
              </a:spcBef>
            </a:pPr>
            <a:r>
              <a:rPr lang="en-US" altLang="zh-CN" sz="1600" dirty="0" smtClean="0">
                <a:ea typeface="Batang" pitchFamily="18" charset="-127"/>
                <a:cs typeface="Times New Roman" pitchFamily="18" charset="0"/>
              </a:rPr>
              <a:t>Each device wakeups when an event of interest happens,  and listens for the beacon.</a:t>
            </a:r>
          </a:p>
          <a:p>
            <a:pPr lvl="1">
              <a:spcBef>
                <a:spcPct val="0"/>
              </a:spcBef>
            </a:pPr>
            <a:r>
              <a:rPr lang="en-US" altLang="zh-CN" sz="1600" dirty="0" smtClean="0">
                <a:ea typeface="Batang" pitchFamily="18" charset="-127"/>
                <a:cs typeface="Times New Roman" pitchFamily="18" charset="0"/>
              </a:rPr>
              <a:t>When it gets the beacon, it synchronizes to the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a:t>
            </a:r>
          </a:p>
          <a:p>
            <a:pPr lvl="1">
              <a:spcBef>
                <a:spcPct val="0"/>
              </a:spcBef>
            </a:pPr>
            <a:r>
              <a:rPr lang="en-US" altLang="zh-CN" sz="1600" dirty="0" smtClean="0">
                <a:ea typeface="Batang" pitchFamily="18" charset="-127"/>
                <a:cs typeface="Times New Roman" pitchFamily="18" charset="0"/>
              </a:rPr>
              <a:t>It randomly choose a slot in the current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for communication.</a:t>
            </a:r>
          </a:p>
          <a:p>
            <a:pPr lvl="1">
              <a:spcBef>
                <a:spcPct val="0"/>
              </a:spcBef>
            </a:pPr>
            <a:r>
              <a:rPr lang="en-US" altLang="zh-CN" sz="1600" dirty="0" smtClean="0">
                <a:ea typeface="Batang" pitchFamily="18" charset="-127"/>
                <a:cs typeface="Times New Roman" pitchFamily="18" charset="0"/>
              </a:rPr>
              <a:t>It sends a packet using  the framed slotted ALOHA in the beginning of the chosen slot with probability one. </a:t>
            </a:r>
          </a:p>
          <a:p>
            <a:pPr lvl="1">
              <a:spcBef>
                <a:spcPct val="0"/>
              </a:spcBef>
            </a:pPr>
            <a:r>
              <a:rPr lang="en-US" altLang="zh-CN" sz="1600" dirty="0" smtClean="0">
                <a:ea typeface="Batang" pitchFamily="18" charset="-127"/>
                <a:cs typeface="Times New Roman" pitchFamily="18" charset="0"/>
              </a:rPr>
              <a:t>After successful transmission it goes to sleep state. </a:t>
            </a:r>
          </a:p>
          <a:p>
            <a:pPr lvl="1">
              <a:spcBef>
                <a:spcPct val="0"/>
              </a:spcBef>
            </a:pPr>
            <a:r>
              <a:rPr lang="en-US" altLang="zh-CN" sz="1600" dirty="0" smtClean="0">
                <a:ea typeface="Batang" pitchFamily="18" charset="-127"/>
                <a:cs typeface="Times New Roman" pitchFamily="18" charset="0"/>
              </a:rPr>
              <a:t>If collision happens, the device tries in the next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using the same procedure.</a:t>
            </a:r>
          </a:p>
          <a:p>
            <a:pPr marL="342900" lvl="1" indent="-342900">
              <a:buFont typeface="Arial" charset="0"/>
              <a:buChar char="•"/>
            </a:pPr>
            <a:r>
              <a:rPr lang="en-US" altLang="zh-CN" sz="1600" dirty="0" smtClean="0">
                <a:ea typeface="SimSun" pitchFamily="2" charset="-122"/>
                <a:cs typeface="Times New Roman" pitchFamily="18" charset="0"/>
              </a:rPr>
              <a:t>For Reliable </a:t>
            </a:r>
            <a:r>
              <a:rPr lang="en-US" altLang="zh-CN" sz="1600" dirty="0">
                <a:ea typeface="SimSun" pitchFamily="2" charset="-122"/>
                <a:cs typeface="Times New Roman" pitchFamily="18" charset="0"/>
              </a:rPr>
              <a:t>Data </a:t>
            </a:r>
            <a:r>
              <a:rPr lang="en-US" altLang="zh-CN" sz="1600" dirty="0" smtClean="0">
                <a:ea typeface="SimSun" pitchFamily="2" charset="-122"/>
                <a:cs typeface="Times New Roman" pitchFamily="18" charset="0"/>
              </a:rPr>
              <a:t>communication we </a:t>
            </a:r>
            <a:r>
              <a:rPr lang="en-US" altLang="zh-CN" sz="1600" dirty="0">
                <a:ea typeface="SimSun" pitchFamily="2" charset="-122"/>
                <a:cs typeface="Times New Roman" pitchFamily="18" charset="0"/>
              </a:rPr>
              <a:t>propose </a:t>
            </a:r>
            <a:r>
              <a:rPr lang="en-US" altLang="zh-CN" sz="1600" dirty="0" smtClean="0">
                <a:ea typeface="SimSun" pitchFamily="2" charset="-122"/>
                <a:cs typeface="Times New Roman" pitchFamily="18" charset="0"/>
              </a:rPr>
              <a:t>to use immediate </a:t>
            </a:r>
            <a:r>
              <a:rPr lang="en-US" altLang="zh-CN" sz="1600" dirty="0">
                <a:ea typeface="SimSun" pitchFamily="2" charset="-122"/>
                <a:cs typeface="Times New Roman" pitchFamily="18" charset="0"/>
              </a:rPr>
              <a:t>acknowledgement </a:t>
            </a:r>
            <a:r>
              <a:rPr lang="en-US" altLang="zh-CN" sz="1600" dirty="0" smtClean="0">
                <a:ea typeface="SimSun" pitchFamily="2" charset="-122"/>
                <a:cs typeface="Times New Roman" pitchFamily="18" charset="0"/>
              </a:rPr>
              <a:t>(</a:t>
            </a:r>
            <a:r>
              <a:rPr lang="en-US" altLang="zh-CN" sz="1600" dirty="0" err="1" smtClean="0">
                <a:ea typeface="SimSun" pitchFamily="2" charset="-122"/>
                <a:cs typeface="Times New Roman" pitchFamily="18" charset="0"/>
              </a:rPr>
              <a:t>iAck</a:t>
            </a:r>
            <a:r>
              <a:rPr lang="en-US" altLang="zh-CN" sz="1600" dirty="0" smtClean="0">
                <a:ea typeface="SimSun" pitchFamily="2" charset="-122"/>
                <a:cs typeface="Times New Roman" pitchFamily="18" charset="0"/>
              </a:rPr>
              <a:t>)</a:t>
            </a:r>
            <a:endParaRPr lang="en-US" altLang="zh-CN" sz="1600" dirty="0">
              <a:ea typeface="SimSun" pitchFamily="2" charset="-122"/>
              <a:cs typeface="Times New Roman" pitchFamily="18" charset="0"/>
            </a:endParaRPr>
          </a:p>
        </p:txBody>
      </p:sp>
    </p:spTree>
    <p:extLst>
      <p:ext uri="{BB962C8B-B14F-4D97-AF65-F5344CB8AC3E}">
        <p14:creationId xmlns:p14="http://schemas.microsoft.com/office/powerpoint/2010/main" val="30083114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Flow Chart</a:t>
            </a:r>
            <a:endParaRPr lang="en-US" dirty="0"/>
          </a:p>
        </p:txBody>
      </p:sp>
      <p:grpSp>
        <p:nvGrpSpPr>
          <p:cNvPr id="3" name="그룹 2"/>
          <p:cNvGrpSpPr/>
          <p:nvPr/>
        </p:nvGrpSpPr>
        <p:grpSpPr>
          <a:xfrm>
            <a:off x="2228850" y="1485900"/>
            <a:ext cx="4781550" cy="4914900"/>
            <a:chOff x="1695450" y="228600"/>
            <a:chExt cx="5753100" cy="6286500"/>
          </a:xfrm>
        </p:grpSpPr>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228600"/>
              <a:ext cx="5753100" cy="628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47900" y="3855720"/>
              <a:ext cx="609600" cy="461665"/>
            </a:xfrm>
            <a:prstGeom prst="rect">
              <a:avLst/>
            </a:prstGeom>
            <a:solidFill>
              <a:schemeClr val="bg1"/>
            </a:solidFill>
          </p:spPr>
          <p:txBody>
            <a:bodyPr wrap="square" rtlCol="0">
              <a:spAutoFit/>
            </a:bodyPr>
            <a:lstStyle/>
            <a:p>
              <a:pPr algn="ctr"/>
              <a:r>
                <a:rPr lang="en-US" altLang="ko-KR" sz="600" dirty="0" smtClean="0"/>
                <a:t>Retry </a:t>
              </a:r>
            </a:p>
            <a:p>
              <a:pPr algn="ctr"/>
              <a:r>
                <a:rPr lang="en-US" altLang="ko-KR" sz="600" dirty="0" smtClean="0"/>
                <a:t>&lt;</a:t>
              </a:r>
            </a:p>
            <a:p>
              <a:pPr algn="ctr"/>
              <a:r>
                <a:rPr lang="en-US" altLang="ko-KR" sz="600" dirty="0" smtClean="0"/>
                <a:t> </a:t>
              </a:r>
              <a:r>
                <a:rPr lang="en-US" altLang="ko-KR" sz="600" dirty="0" err="1" smtClean="0"/>
                <a:t>maxLimit</a:t>
              </a:r>
              <a:endParaRPr lang="en-US" altLang="ko-KR" sz="600" dirty="0" smtClean="0"/>
            </a:p>
            <a:p>
              <a:pPr algn="ctr"/>
              <a:r>
                <a:rPr lang="en-US" altLang="ko-KR" sz="600" dirty="0" smtClean="0"/>
                <a:t>?</a:t>
              </a:r>
              <a:endParaRPr lang="ko-KR" altLang="en-US" sz="600" dirty="0"/>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91440" tIns="45720" rIns="91440" bIns="45720"/>
          <a:lstStyle/>
          <a:p>
            <a:r>
              <a:rPr lang="en-US" altLang="ko-KR" smtClean="0">
                <a:ea typeface="굴림" pitchFamily="34" charset="-127"/>
              </a:rPr>
              <a:t>MAC Frame Structure</a:t>
            </a:r>
            <a:endParaRPr lang="en-US" altLang="zh-CN" smtClean="0">
              <a:ea typeface="SimSun" pitchFamily="2" charset="-122"/>
            </a:endParaRPr>
          </a:p>
        </p:txBody>
      </p:sp>
      <p:sp>
        <p:nvSpPr>
          <p:cNvPr id="20" name="Content Placeholder 19"/>
          <p:cNvSpPr>
            <a:spLocks noGrp="1"/>
          </p:cNvSpPr>
          <p:nvPr>
            <p:ph idx="1"/>
          </p:nvPr>
        </p:nvSpPr>
        <p:spPr/>
        <p:txBody>
          <a:bodyPr/>
          <a:lstStyle/>
          <a:p>
            <a:r>
              <a:rPr lang="en-US" sz="2400" dirty="0" smtClean="0">
                <a:cs typeface="Times New Roman" pitchFamily="18" charset="0"/>
              </a:rPr>
              <a:t>The MAC frame is as shown below.</a:t>
            </a:r>
          </a:p>
          <a:p>
            <a:pPr lvl="1"/>
            <a:r>
              <a:rPr lang="en-US" dirty="0" smtClean="0">
                <a:cs typeface="Times New Roman" pitchFamily="18" charset="0"/>
              </a:rPr>
              <a:t>The address field is long to accommodate large number of end devices.</a:t>
            </a:r>
          </a:p>
          <a:p>
            <a:endParaRPr lang="en-US" dirty="0"/>
          </a:p>
        </p:txBody>
      </p:sp>
      <p:sp>
        <p:nvSpPr>
          <p:cNvPr id="22542" name="Text Box 18"/>
          <p:cNvSpPr txBox="1">
            <a:spLocks noChangeArrowheads="1"/>
          </p:cNvSpPr>
          <p:nvPr/>
        </p:nvSpPr>
        <p:spPr bwMode="auto">
          <a:xfrm>
            <a:off x="668338" y="5986463"/>
            <a:ext cx="3246437" cy="338137"/>
          </a:xfrm>
          <a:prstGeom prst="rect">
            <a:avLst/>
          </a:prstGeom>
          <a:noFill/>
          <a:ln w="12700" cap="rnd" algn="ctr">
            <a:noFill/>
            <a:miter lim="800000"/>
            <a:headEnd/>
            <a:tailEnd/>
          </a:ln>
        </p:spPr>
        <p:txBody>
          <a:bodyPr wrap="none">
            <a:spAutoFit/>
          </a:bodyPr>
          <a:lstStyle/>
          <a:p>
            <a:pPr algn="ctr" eaLnBrk="1" hangingPunct="1">
              <a:defRPr/>
            </a:pPr>
            <a:r>
              <a:rPr lang="en-US" altLang="ko-KR" sz="1600" dirty="0">
                <a:latin typeface="+mj-lt"/>
                <a:ea typeface="SimSun" pitchFamily="2" charset="-122"/>
              </a:rPr>
              <a:t>MAC Frame length: 13+ </a:t>
            </a:r>
            <a:r>
              <a:rPr lang="en-US" altLang="ko-KR" sz="1600" dirty="0">
                <a:solidFill>
                  <a:srgbClr val="FF0000"/>
                </a:solidFill>
                <a:latin typeface="+mj-lt"/>
                <a:ea typeface="SimSun" pitchFamily="2" charset="-122"/>
              </a:rPr>
              <a:t>2 + payload</a:t>
            </a:r>
            <a:endParaRPr lang="en-US" altLang="zh-CN" sz="1600" dirty="0">
              <a:solidFill>
                <a:srgbClr val="FF0000"/>
              </a:solidFill>
              <a:latin typeface="+mj-lt"/>
              <a:ea typeface="SimSun" pitchFamily="2" charset="-122"/>
            </a:endParaRPr>
          </a:p>
        </p:txBody>
      </p:sp>
      <p:grpSp>
        <p:nvGrpSpPr>
          <p:cNvPr id="19" name="Group 18"/>
          <p:cNvGrpSpPr/>
          <p:nvPr/>
        </p:nvGrpSpPr>
        <p:grpSpPr>
          <a:xfrm>
            <a:off x="1071538" y="3081318"/>
            <a:ext cx="6888183" cy="2786082"/>
            <a:chOff x="684213" y="1741488"/>
            <a:chExt cx="7877175" cy="3055937"/>
          </a:xfrm>
        </p:grpSpPr>
        <p:sp>
          <p:nvSpPr>
            <p:cNvPr id="22531" name="Rectangle 3"/>
            <p:cNvSpPr>
              <a:spLocks noChangeArrowheads="1"/>
            </p:cNvSpPr>
            <p:nvPr/>
          </p:nvSpPr>
          <p:spPr bwMode="auto">
            <a:xfrm>
              <a:off x="684213" y="4076700"/>
              <a:ext cx="1366837" cy="720725"/>
            </a:xfrm>
            <a:prstGeom prst="rect">
              <a:avLst/>
            </a:prstGeom>
            <a:solidFill>
              <a:srgbClr val="DADAF6"/>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MAC Header</a:t>
              </a:r>
            </a:p>
          </p:txBody>
        </p:sp>
        <p:sp>
          <p:nvSpPr>
            <p:cNvPr id="22532" name="Rectangle 5"/>
            <p:cNvSpPr>
              <a:spLocks noChangeArrowheads="1"/>
            </p:cNvSpPr>
            <p:nvPr/>
          </p:nvSpPr>
          <p:spPr bwMode="auto">
            <a:xfrm>
              <a:off x="2033588" y="4076700"/>
              <a:ext cx="4213225" cy="720725"/>
            </a:xfrm>
            <a:prstGeom prst="rect">
              <a:avLst/>
            </a:prstGeom>
            <a:solidFill>
              <a:schemeClr val="accent5"/>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Payload</a:t>
              </a:r>
            </a:p>
          </p:txBody>
        </p:sp>
        <p:sp>
          <p:nvSpPr>
            <p:cNvPr id="22536" name="Rectangle 8"/>
            <p:cNvSpPr>
              <a:spLocks noChangeArrowheads="1"/>
            </p:cNvSpPr>
            <p:nvPr/>
          </p:nvSpPr>
          <p:spPr bwMode="auto">
            <a:xfrm>
              <a:off x="5865813" y="4076700"/>
              <a:ext cx="2106612" cy="720725"/>
            </a:xfrm>
            <a:prstGeom prst="rect">
              <a:avLst/>
            </a:prstGeom>
            <a:solidFill>
              <a:schemeClr val="accent3">
                <a:lumMod val="65000"/>
              </a:schemeClr>
            </a:solidFill>
            <a:ln w="9525">
              <a:solidFill>
                <a:schemeClr val="tx1"/>
              </a:solidFill>
              <a:miter lim="800000"/>
              <a:headEnd/>
              <a:tailEnd/>
            </a:ln>
          </p:spPr>
          <p:txBody>
            <a:bodyPr wrap="none" anchor="ctr"/>
            <a:lstStyle/>
            <a:p>
              <a:pPr algn="ctr">
                <a:defRPr/>
              </a:pPr>
              <a:r>
                <a:rPr lang="de-DE" altLang="ko-KR" sz="1600" dirty="0">
                  <a:latin typeface="+mj-lt"/>
                  <a:ea typeface="굴림" pitchFamily="34" charset="-127"/>
                </a:rPr>
                <a:t>FCS [CRC]</a:t>
              </a:r>
            </a:p>
          </p:txBody>
        </p:sp>
        <p:sp>
          <p:nvSpPr>
            <p:cNvPr id="22534" name="Text Box 18"/>
            <p:cNvSpPr txBox="1">
              <a:spLocks noChangeArrowheads="1"/>
            </p:cNvSpPr>
            <p:nvPr/>
          </p:nvSpPr>
          <p:spPr bwMode="auto">
            <a:xfrm>
              <a:off x="6672263" y="3763963"/>
              <a:ext cx="298450"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2</a:t>
              </a:r>
            </a:p>
          </p:txBody>
        </p:sp>
        <p:sp>
          <p:nvSpPr>
            <p:cNvPr id="22535" name="Text Box 19"/>
            <p:cNvSpPr txBox="1">
              <a:spLocks noChangeArrowheads="1"/>
            </p:cNvSpPr>
            <p:nvPr/>
          </p:nvSpPr>
          <p:spPr bwMode="auto">
            <a:xfrm>
              <a:off x="7931150" y="3795713"/>
              <a:ext cx="630238"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Octet</a:t>
              </a:r>
            </a:p>
          </p:txBody>
        </p:sp>
        <p:sp>
          <p:nvSpPr>
            <p:cNvPr id="2" name="Text Box 18"/>
            <p:cNvSpPr txBox="1">
              <a:spLocks noChangeArrowheads="1"/>
            </p:cNvSpPr>
            <p:nvPr/>
          </p:nvSpPr>
          <p:spPr bwMode="auto">
            <a:xfrm>
              <a:off x="3703638" y="3763963"/>
              <a:ext cx="847725"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variable</a:t>
              </a:r>
            </a:p>
          </p:txBody>
        </p:sp>
        <p:grpSp>
          <p:nvGrpSpPr>
            <p:cNvPr id="23561" name="Group 5"/>
            <p:cNvGrpSpPr>
              <a:grpSpLocks/>
            </p:cNvGrpSpPr>
            <p:nvPr/>
          </p:nvGrpSpPr>
          <p:grpSpPr bwMode="auto">
            <a:xfrm>
              <a:off x="838200" y="1741488"/>
              <a:ext cx="6934200" cy="365125"/>
              <a:chOff x="576" y="1546"/>
              <a:chExt cx="4368" cy="240"/>
            </a:xfrm>
          </p:grpSpPr>
          <p:sp>
            <p:nvSpPr>
              <p:cNvPr id="45" name="Rectangle 3"/>
              <p:cNvSpPr>
                <a:spLocks noChangeArrowheads="1"/>
              </p:cNvSpPr>
              <p:nvPr/>
            </p:nvSpPr>
            <p:spPr bwMode="auto">
              <a:xfrm>
                <a:off x="576" y="1546"/>
                <a:ext cx="1104"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ea typeface="SimSun" pitchFamily="2" charset="-122"/>
                  </a:rPr>
                  <a:t>Preamble</a:t>
                </a:r>
              </a:p>
            </p:txBody>
          </p:sp>
          <p:sp>
            <p:nvSpPr>
              <p:cNvPr id="46" name="Rectangle 5"/>
              <p:cNvSpPr>
                <a:spLocks noChangeArrowheads="1"/>
              </p:cNvSpPr>
              <p:nvPr/>
            </p:nvSpPr>
            <p:spPr bwMode="auto">
              <a:xfrm>
                <a:off x="1649" y="1546"/>
                <a:ext cx="1855"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rPr>
                  <a:t>PHY </a:t>
                </a:r>
              </a:p>
            </p:txBody>
          </p:sp>
          <p:sp>
            <p:nvSpPr>
              <p:cNvPr id="22546" name="Rectangle 8"/>
              <p:cNvSpPr>
                <a:spLocks noChangeArrowheads="1"/>
              </p:cNvSpPr>
              <p:nvPr/>
            </p:nvSpPr>
            <p:spPr bwMode="auto">
              <a:xfrm>
                <a:off x="3504" y="1546"/>
                <a:ext cx="1440" cy="240"/>
              </a:xfrm>
              <a:prstGeom prst="rect">
                <a:avLst/>
              </a:prstGeom>
              <a:solidFill>
                <a:srgbClr val="C0C0C0"/>
              </a:solidFill>
              <a:ln w="25400" algn="ctr">
                <a:solidFill>
                  <a:schemeClr val="tx1"/>
                </a:solidFill>
                <a:miter lim="800000"/>
                <a:headEnd/>
                <a:tailEnd/>
              </a:ln>
            </p:spPr>
            <p:txBody>
              <a:bodyPr wrap="none" anchor="ctr"/>
              <a:lstStyle/>
              <a:p>
                <a:pPr algn="ctr">
                  <a:defRPr/>
                </a:pPr>
                <a:r>
                  <a:rPr lang="de-DE" altLang="ko-KR" sz="1600">
                    <a:solidFill>
                      <a:srgbClr val="FF0000"/>
                    </a:solidFill>
                    <a:latin typeface="+mj-lt"/>
                    <a:ea typeface="SimSun" pitchFamily="2" charset="-122"/>
                  </a:rPr>
                  <a:t>MAC</a:t>
                </a:r>
              </a:p>
            </p:txBody>
          </p:sp>
        </p:grpSp>
        <p:cxnSp>
          <p:nvCxnSpPr>
            <p:cNvPr id="49" name="Straight Connector 48"/>
            <p:cNvCxnSpPr>
              <a:stCxn id="12326" idx="1"/>
            </p:cNvCxnSpPr>
            <p:nvPr/>
          </p:nvCxnSpPr>
          <p:spPr>
            <a:xfrm rot="5400000">
              <a:off x="2990850" y="115888"/>
              <a:ext cx="1365250" cy="583565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2326" idx="1"/>
            </p:cNvCxnSpPr>
            <p:nvPr/>
          </p:nvCxnSpPr>
          <p:spPr>
            <a:xfrm rot="16200000" flipH="1">
              <a:off x="6519069" y="2423319"/>
              <a:ext cx="1438275" cy="1293813"/>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540" name="AutoShape 9"/>
            <p:cNvSpPr>
              <a:spLocks/>
            </p:cNvSpPr>
            <p:nvPr/>
          </p:nvSpPr>
          <p:spPr bwMode="auto">
            <a:xfrm rot="-5400000">
              <a:off x="6515100" y="1169988"/>
              <a:ext cx="152400" cy="2209800"/>
            </a:xfrm>
            <a:prstGeom prst="leftBrace">
              <a:avLst>
                <a:gd name="adj1" fmla="val 46588"/>
                <a:gd name="adj2" fmla="val 50000"/>
              </a:avLst>
            </a:prstGeom>
            <a:noFill/>
            <a:ln w="9525">
              <a:solidFill>
                <a:schemeClr val="tx1"/>
              </a:solidFill>
              <a:round/>
              <a:headEnd/>
              <a:tailEnd/>
            </a:ln>
          </p:spPr>
          <p:txBody>
            <a:bodyPr vert="eaVert" wrap="none" anchor="ctr"/>
            <a:lstStyle/>
            <a:p>
              <a:pPr eaLnBrk="1" latinLnBrk="1" hangingPunct="1">
                <a:defRPr/>
              </a:pPr>
              <a:endParaRPr kumimoji="1" lang="ko-KR" altLang="en-US" sz="2800" b="1">
                <a:latin typeface="+mj-lt"/>
                <a:ea typeface="굴림" pitchFamily="34" charset="-127"/>
              </a:endParaRPr>
            </a:p>
          </p:txBody>
        </p:sp>
        <p:sp>
          <p:nvSpPr>
            <p:cNvPr id="22543" name="Text Box 18"/>
            <p:cNvSpPr txBox="1">
              <a:spLocks noChangeArrowheads="1"/>
            </p:cNvSpPr>
            <p:nvPr/>
          </p:nvSpPr>
          <p:spPr bwMode="auto">
            <a:xfrm>
              <a:off x="1214438" y="3714750"/>
              <a:ext cx="390525" cy="338138"/>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13</a:t>
              </a:r>
            </a:p>
          </p:txBody>
        </p:sp>
      </p:gr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3" name="Content Placeholder 2"/>
          <p:cNvSpPr>
            <a:spLocks noGrp="1"/>
          </p:cNvSpPr>
          <p:nvPr>
            <p:ph idx="1"/>
          </p:nvPr>
        </p:nvSpPr>
        <p:spPr/>
        <p:txBody>
          <a:bodyPr/>
          <a:lstStyle/>
          <a:p>
            <a:r>
              <a:rPr lang="en-US" dirty="0" smtClean="0"/>
              <a:t>The assumptions are as follows:</a:t>
            </a:r>
          </a:p>
          <a:p>
            <a:pPr lvl="1"/>
            <a:r>
              <a:rPr lang="en-US" dirty="0" smtClean="0"/>
              <a:t>There are N devices in the network</a:t>
            </a:r>
          </a:p>
          <a:p>
            <a:pPr lvl="1"/>
            <a:r>
              <a:rPr lang="en-US" dirty="0" smtClean="0"/>
              <a:t>All the devices are in star topology and within range of the coordinator</a:t>
            </a:r>
          </a:p>
          <a:p>
            <a:pPr lvl="1"/>
            <a:r>
              <a:rPr lang="en-US" dirty="0" smtClean="0"/>
              <a:t>Packets are generated by Poisson with avg. arrival rate </a:t>
            </a:r>
            <a:r>
              <a:rPr lang="en-US" altLang="ko-KR" dirty="0" smtClean="0">
                <a:latin typeface="바탕"/>
                <a:ea typeface="바탕"/>
              </a:rPr>
              <a:t>λ</a:t>
            </a:r>
          </a:p>
          <a:p>
            <a:pPr lvl="1"/>
            <a:r>
              <a:rPr lang="en-US" altLang="ko-KR" dirty="0" smtClean="0"/>
              <a:t>Throughput and Utilization factor are investigated</a:t>
            </a:r>
          </a:p>
          <a:p>
            <a:pPr lvl="1"/>
            <a:r>
              <a:rPr lang="en-US" dirty="0" smtClean="0"/>
              <a:t>Maximum network sizes are estimated upon given frame size</a:t>
            </a:r>
          </a:p>
          <a:p>
            <a:pPr lvl="1"/>
            <a:r>
              <a:rPr lang="en-US" dirty="0" smtClean="0"/>
              <a:t>Each device has one packet to transmit in one </a:t>
            </a:r>
            <a:r>
              <a:rPr lang="en-US" dirty="0" err="1" smtClean="0"/>
              <a:t>superframe</a:t>
            </a:r>
            <a:r>
              <a:rPr lang="en-US" dirty="0" smtClean="0"/>
              <a:t>. </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Analysis</a:t>
            </a:r>
            <a:endParaRPr lang="en-US" dirty="0"/>
          </a:p>
        </p:txBody>
      </p:sp>
      <p:pic>
        <p:nvPicPr>
          <p:cNvPr id="1027" name="Picture 3"/>
          <p:cNvPicPr>
            <a:picLocks noChangeAspect="1" noChangeArrowheads="1"/>
          </p:cNvPicPr>
          <p:nvPr/>
        </p:nvPicPr>
        <p:blipFill>
          <a:blip r:embed="rId2"/>
          <a:srcRect/>
          <a:stretch>
            <a:fillRect/>
          </a:stretch>
        </p:blipFill>
        <p:spPr bwMode="auto">
          <a:xfrm>
            <a:off x="1214414" y="1785926"/>
            <a:ext cx="6410349" cy="3619500"/>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Network Size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198778642"/>
              </p:ext>
            </p:extLst>
          </p:nvPr>
        </p:nvGraphicFramePr>
        <p:xfrm>
          <a:off x="457200" y="1857364"/>
          <a:ext cx="3657598" cy="4568369"/>
        </p:xfrm>
        <a:graphic>
          <a:graphicData uri="http://schemas.openxmlformats.org/drawingml/2006/table">
            <a:tbl>
              <a:tblPr/>
              <a:tblGrid>
                <a:gridCol w="556591"/>
                <a:gridCol w="874643"/>
                <a:gridCol w="715617"/>
                <a:gridCol w="780898"/>
                <a:gridCol w="729849"/>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Individual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Traffic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Intensity</a:t>
                      </a: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Utilization </a:t>
                      </a:r>
                    </a:p>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dirty="0">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0.36</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0.025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0.000167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0.0167</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0.000125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0.0125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0.01</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0.005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a:solidFill>
                            <a:srgbClr val="000000"/>
                          </a:solidFill>
                          <a:latin typeface="Calibri"/>
                        </a:rPr>
                        <a:t>0.000025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dirty="0" smtClean="0">
                          <a:solidFill>
                            <a:srgbClr val="000000"/>
                          </a:solidFill>
                          <a:latin typeface="Calibri"/>
                        </a:rPr>
                        <a:t>0.0025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dirty="0">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0.44</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0.02</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0.015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0.012</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0.00006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0.006</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0.00003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dirty="0">
                          <a:solidFill>
                            <a:srgbClr val="000000"/>
                          </a:solidFill>
                          <a:latin typeface="Calibri"/>
                        </a:rPr>
                        <a:t>32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0.475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0.00035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0.035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0.00023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0.023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0.000175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0.0175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0.014</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0.00007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0.007</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0.000035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0.0035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09182650"/>
              </p:ext>
            </p:extLst>
          </p:nvPr>
        </p:nvGraphicFramePr>
        <p:xfrm>
          <a:off x="4419601" y="1828800"/>
          <a:ext cx="3581399" cy="4568369"/>
        </p:xfrm>
        <a:graphic>
          <a:graphicData uri="http://schemas.openxmlformats.org/drawingml/2006/table">
            <a:tbl>
              <a:tblPr/>
              <a:tblGrid>
                <a:gridCol w="609599"/>
                <a:gridCol w="762000"/>
                <a:gridCol w="611770"/>
                <a:gridCol w="813065"/>
                <a:gridCol w="784965"/>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altLang="ko-KR" sz="1100" b="1" kern="1200" dirty="0" smtClean="0">
                          <a:solidFill>
                            <a:schemeClr val="tx1"/>
                          </a:solidFill>
                          <a:latin typeface="Calibri"/>
                          <a:ea typeface="Times New Roman"/>
                          <a:cs typeface="Arial"/>
                        </a:rPr>
                        <a:t>Individual Traffic Intensity</a:t>
                      </a:r>
                      <a:endParaRPr lang="en-US" altLang="ko-KR"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1" hangingPunct="1">
                        <a:lnSpc>
                          <a:spcPts val="1045"/>
                        </a:lnSpc>
                        <a:spcBef>
                          <a:spcPts val="0"/>
                        </a:spcBef>
                        <a:spcAft>
                          <a:spcPts val="0"/>
                        </a:spcAft>
                        <a:buClrTx/>
                        <a:buSzTx/>
                        <a:buFontTx/>
                        <a:buNone/>
                        <a:tabLst/>
                        <a:defRPr/>
                      </a:pPr>
                      <a:r>
                        <a:rPr lang="en-US" altLang="ko-KR" sz="1100" b="1" dirty="0" smtClean="0">
                          <a:solidFill>
                            <a:schemeClr val="tx1"/>
                          </a:solidFill>
                          <a:latin typeface="Calibri"/>
                          <a:ea typeface="Malgun Gothic"/>
                          <a:cs typeface="Times New Roman"/>
                        </a:rPr>
                        <a:t>Utilization 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64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0.51</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0.04</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0.00026</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0.026</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0.02</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0.016</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0.00008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0.008</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0.00004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b"/>
                      <a:r>
                        <a:rPr lang="en-US" sz="1100" b="0" i="0" u="none" strike="noStrike" dirty="0" smtClean="0">
                          <a:solidFill>
                            <a:srgbClr val="000000"/>
                          </a:solidFill>
                          <a:latin typeface="Calibri"/>
                        </a:rPr>
                        <a:t>0.004</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128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0.55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0.045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0.000225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0.0225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0.00018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0.018</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0.00009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0.009</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0.000045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latin typeface="Calibri"/>
                        </a:rPr>
                        <a:t>0.0045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256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0.58</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0.0005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1000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0.00033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1500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0.033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2000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0.025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0.0002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2500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0.02</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0.000083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3000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0.0083</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a:solidFill>
                            <a:srgbClr val="000000"/>
                          </a:solidFill>
                          <a:latin typeface="Calibri"/>
                        </a:rPr>
                        <a:t>5000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0.01</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endParaRPr lang="en-US" sz="11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0.00005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a:solidFill>
                            <a:srgbClr val="000000"/>
                          </a:solidFill>
                          <a:latin typeface="Calibri"/>
                        </a:rPr>
                        <a:t>10000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n-US" sz="1100" b="0" i="0" u="none" strike="noStrike" dirty="0" smtClean="0">
                          <a:solidFill>
                            <a:srgbClr val="000000"/>
                          </a:solidFill>
                          <a:latin typeface="Calibri"/>
                        </a:rPr>
                        <a:t>0.005</a:t>
                      </a:r>
                      <a:endParaRPr lang="en-US" sz="11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US" altLang="ko-KR" smtClean="0">
                <a:ea typeface="굴림" pitchFamily="34" charset="-127"/>
              </a:rPr>
              <a:t>Contributors</a:t>
            </a:r>
          </a:p>
        </p:txBody>
      </p:sp>
      <p:sp>
        <p:nvSpPr>
          <p:cNvPr id="4129"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r>
              <a:rPr lang="en-US" altLang="ko-KR" sz="1400" b="1">
                <a:ea typeface="굴림" pitchFamily="34" charset="-127"/>
              </a:rPr>
              <a:t>May, 2009</a:t>
            </a:r>
          </a:p>
        </p:txBody>
      </p:sp>
      <p:sp>
        <p:nvSpPr>
          <p:cNvPr id="4131"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A8722BB3-4EF3-4608-8BFA-D9ED4688B93C}" type="slidenum">
              <a:rPr lang="en-US" altLang="ko-KR">
                <a:ea typeface="굴림" pitchFamily="34" charset="-127"/>
              </a:rPr>
              <a:pPr algn="ctr"/>
              <a:t>2</a:t>
            </a:fld>
            <a:endParaRPr lang="en-US" altLang="ko-KR">
              <a:ea typeface="굴림" pitchFamily="34" charset="-127"/>
            </a:endParaRPr>
          </a:p>
        </p:txBody>
      </p:sp>
      <p:graphicFrame>
        <p:nvGraphicFramePr>
          <p:cNvPr id="8" name="Group 61"/>
          <p:cNvGraphicFramePr>
            <a:graphicFrameLocks/>
          </p:cNvGraphicFramePr>
          <p:nvPr>
            <p:extLst>
              <p:ext uri="{D42A27DB-BD31-4B8C-83A1-F6EECF244321}">
                <p14:modId xmlns:p14="http://schemas.microsoft.com/office/powerpoint/2010/main" val="2613899976"/>
              </p:ext>
            </p:extLst>
          </p:nvPr>
        </p:nvGraphicFramePr>
        <p:xfrm>
          <a:off x="646113" y="2057400"/>
          <a:ext cx="7758112" cy="2400300"/>
        </p:xfrm>
        <a:graphic>
          <a:graphicData uri="http://schemas.openxmlformats.org/drawingml/2006/table">
            <a:tbl>
              <a:tblPr/>
              <a:tblGrid>
                <a:gridCol w="1814512"/>
                <a:gridCol w="3335338"/>
                <a:gridCol w="2608262"/>
              </a:tblGrid>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E-mail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Affiliation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Kyungsup</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Kwak</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kskwak@inha.ac.kr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Jaedoo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Huh</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jdhuh@etri.re.kr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Hyung</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Soo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Lee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hsulee@etri.re.kr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 Al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Ameen</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m.ameen@hotmail.com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Niamat</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Ullah</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niamatnaz@gmail.com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400" dirty="0" smtClean="0">
                          <a:latin typeface="Times New Roman" pitchFamily="18" charset="0"/>
                          <a:ea typeface="Batang" pitchFamily="18" charset="-127"/>
                          <a:cs typeface="Times New Roman" pitchFamily="18" charset="0"/>
                        </a:rPr>
                        <a:t>M.S. </a:t>
                      </a:r>
                      <a:r>
                        <a:rPr lang="en-US" sz="1400" dirty="0" err="1" smtClean="0">
                          <a:latin typeface="Times New Roman" pitchFamily="18" charset="0"/>
                          <a:ea typeface="Batang" pitchFamily="18" charset="-127"/>
                          <a:cs typeface="Times New Roman" pitchFamily="18" charset="0"/>
                        </a:rPr>
                        <a:t>Chowdhury</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sana1691@yahoo.com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8174647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내용 개체 틀 2"/>
          <p:cNvSpPr>
            <a:spLocks noGrp="1"/>
          </p:cNvSpPr>
          <p:nvPr>
            <p:ph idx="1"/>
          </p:nvPr>
        </p:nvSpPr>
        <p:spPr/>
        <p:txBody>
          <a:bodyPr/>
          <a:lstStyle/>
          <a:p>
            <a:r>
              <a:rPr lang="en-US" altLang="ko-KR" sz="2400" dirty="0" smtClean="0"/>
              <a:t>The IEEE </a:t>
            </a:r>
            <a:r>
              <a:rPr lang="en-US" altLang="ko-KR" sz="2400" dirty="0"/>
              <a:t>TG4k </a:t>
            </a:r>
            <a:r>
              <a:rPr lang="en-US" altLang="ko-KR" sz="2400" dirty="0" smtClean="0"/>
              <a:t>is formed to address the </a:t>
            </a:r>
            <a:r>
              <a:rPr lang="en-US" altLang="ko-KR" sz="2400" dirty="0">
                <a:cs typeface="Times New Roman" pitchFamily="18" charset="0"/>
              </a:rPr>
              <a:t>Low Energy Critical Infrastructure </a:t>
            </a:r>
            <a:r>
              <a:rPr lang="en-US" altLang="ko-KR" sz="2400" dirty="0" smtClean="0">
                <a:cs typeface="Times New Roman" pitchFamily="18" charset="0"/>
              </a:rPr>
              <a:t>monitoring (LECIM).</a:t>
            </a:r>
            <a:endParaRPr lang="en-US" altLang="ko-KR" sz="2400" dirty="0" smtClean="0"/>
          </a:p>
          <a:p>
            <a:r>
              <a:rPr lang="en-US" altLang="ko-KR" sz="2400" dirty="0" smtClean="0"/>
              <a:t>We propose a </a:t>
            </a:r>
            <a:r>
              <a:rPr lang="en-US" altLang="ko-KR" sz="2400" dirty="0"/>
              <a:t>dynamic framed ALOHA </a:t>
            </a:r>
            <a:r>
              <a:rPr lang="en-US" altLang="ko-KR" sz="2400" dirty="0" smtClean="0"/>
              <a:t>MAC for LECIM.</a:t>
            </a:r>
          </a:p>
          <a:p>
            <a:r>
              <a:rPr lang="en-US" altLang="ko-KR" sz="2400" dirty="0" smtClean="0"/>
              <a:t>A beacon enabled </a:t>
            </a:r>
            <a:r>
              <a:rPr lang="en-US" altLang="ko-KR" sz="2400" dirty="0" err="1" smtClean="0"/>
              <a:t>superframe</a:t>
            </a:r>
            <a:r>
              <a:rPr lang="en-US" altLang="ko-KR" sz="2400" dirty="0"/>
              <a:t> </a:t>
            </a:r>
            <a:r>
              <a:rPr lang="en-US" altLang="ko-KR" sz="2400" dirty="0" smtClean="0"/>
              <a:t>is used with EAP and NAP periods.</a:t>
            </a:r>
          </a:p>
          <a:p>
            <a:r>
              <a:rPr lang="en-US" altLang="ko-KR" sz="2400" dirty="0" smtClean="0"/>
              <a:t>We analyzed throughput for different frame sizes and found optimum network size and utilization factor.</a:t>
            </a:r>
          </a:p>
          <a:p>
            <a:r>
              <a:rPr lang="en-US" altLang="ko-KR" sz="2400" dirty="0" smtClean="0"/>
              <a:t>Proposed protocol is simple to implement and flexible in terms of network size.</a:t>
            </a:r>
          </a:p>
          <a:p>
            <a:r>
              <a:rPr lang="en-US" altLang="ko-KR" sz="2400" dirty="0" smtClean="0"/>
              <a:t>We will extend the proposal to a full MAC and present in next meeting.</a:t>
            </a:r>
            <a:endParaRPr lang="ko-KR" altLang="en-US" sz="2400" dirty="0"/>
          </a:p>
        </p:txBody>
      </p:sp>
    </p:spTree>
    <p:extLst>
      <p:ext uri="{BB962C8B-B14F-4D97-AF65-F5344CB8AC3E}">
        <p14:creationId xmlns:p14="http://schemas.microsoft.com/office/powerpoint/2010/main" val="9329366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제목 1"/>
          <p:cNvSpPr>
            <a:spLocks noGrp="1"/>
          </p:cNvSpPr>
          <p:nvPr>
            <p:ph type="title" idx="4294967295"/>
          </p:nvPr>
        </p:nvSpPr>
        <p:spPr/>
        <p:txBody>
          <a:bodyPr lIns="91440" tIns="45720" rIns="91440" bIns="45720"/>
          <a:lstStyle/>
          <a:p>
            <a:pPr eaLnBrk="1" hangingPunct="1"/>
            <a:r>
              <a:rPr lang="en-US" altLang="ko-KR" smtClean="0">
                <a:ea typeface="굴림" pitchFamily="34" charset="-127"/>
              </a:rPr>
              <a:t>The End</a:t>
            </a:r>
            <a:endParaRPr lang="ko-KR" altLang="en-US" smtClean="0">
              <a:ea typeface="굴림" pitchFamily="34" charset="-127"/>
            </a:endParaRPr>
          </a:p>
        </p:txBody>
      </p:sp>
      <p:sp>
        <p:nvSpPr>
          <p:cNvPr id="39939" name="내용 개체 틀 2"/>
          <p:cNvSpPr>
            <a:spLocks noGrp="1"/>
          </p:cNvSpPr>
          <p:nvPr>
            <p:ph idx="4294967295"/>
          </p:nvPr>
        </p:nvSpPr>
        <p:spPr/>
        <p:txBody>
          <a:bodyPr lIns="91440" tIns="45720" rIns="91440" bIns="45720"/>
          <a:lstStyle/>
          <a:p>
            <a:pPr eaLnBrk="1" hangingPunct="1"/>
            <a:endParaRPr lang="en-US" altLang="ko-KR" sz="7200" dirty="0" smtClean="0">
              <a:ea typeface="굴림" pitchFamily="34" charset="-127"/>
            </a:endParaRPr>
          </a:p>
          <a:p>
            <a:pPr algn="ctr" eaLnBrk="1" hangingPunct="1">
              <a:buFontTx/>
              <a:buNone/>
            </a:pPr>
            <a:r>
              <a:rPr lang="en-US" altLang="ko-KR" sz="6600" dirty="0" smtClean="0">
                <a:ea typeface="굴림" pitchFamily="34" charset="-127"/>
              </a:rPr>
              <a:t>Thank You</a:t>
            </a:r>
            <a:endParaRPr lang="ko-KR" altLang="en-US" sz="6600" dirty="0" smtClean="0">
              <a:ea typeface="굴림" pitchFamily="34" charset="-127"/>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eaLnBrk="1" hangingPunct="1">
              <a:buFont typeface="Arial" charset="0"/>
              <a:buChar char="•"/>
            </a:pPr>
            <a:r>
              <a:rPr lang="en-US" altLang="zh-CN" sz="2800" dirty="0" smtClean="0">
                <a:ea typeface="Batang" pitchFamily="18" charset="-127"/>
                <a:cs typeface="Times New Roman" pitchFamily="18" charset="0"/>
              </a:rPr>
              <a:t>Introduction </a:t>
            </a:r>
          </a:p>
          <a:p>
            <a:pPr>
              <a:buFont typeface="Arial" charset="0"/>
              <a:buChar char="•"/>
            </a:pPr>
            <a:r>
              <a:rPr lang="en-US" altLang="zh-CN" sz="2800" dirty="0" smtClean="0">
                <a:ea typeface="Batang" pitchFamily="18" charset="-127"/>
                <a:cs typeface="Times New Roman" pitchFamily="18" charset="0"/>
              </a:rPr>
              <a:t>LECIM Design Requirements</a:t>
            </a:r>
          </a:p>
          <a:p>
            <a:pPr eaLnBrk="1" hangingPunct="1">
              <a:buFont typeface="Arial" charset="0"/>
              <a:buChar char="•"/>
            </a:pPr>
            <a:r>
              <a:rPr lang="en-US" altLang="zh-CN" sz="2800" dirty="0" smtClean="0">
                <a:ea typeface="Batang" pitchFamily="18" charset="-127"/>
                <a:cs typeface="Times New Roman" pitchFamily="18" charset="0"/>
              </a:rPr>
              <a:t>MAC Protocol Description </a:t>
            </a:r>
          </a:p>
          <a:p>
            <a:pPr eaLnBrk="1" hangingPunct="1">
              <a:buFont typeface="Arial" charset="0"/>
              <a:buChar char="•"/>
            </a:pPr>
            <a:r>
              <a:rPr lang="en-US" altLang="zh-CN" sz="2800" dirty="0" smtClean="0">
                <a:ea typeface="Batang" pitchFamily="18" charset="-127"/>
                <a:cs typeface="Times New Roman" pitchFamily="18" charset="0"/>
              </a:rPr>
              <a:t>Performance Evaluation</a:t>
            </a:r>
          </a:p>
          <a:p>
            <a:pPr eaLnBrk="1" hangingPunct="1">
              <a:buFont typeface="Arial" charset="0"/>
              <a:buChar char="•"/>
            </a:pPr>
            <a:r>
              <a:rPr lang="en-US" altLang="zh-CN" sz="2800" dirty="0" smtClean="0">
                <a:ea typeface="Batang" pitchFamily="18" charset="-127"/>
                <a:cs typeface="Times New Roman" pitchFamily="18" charset="0"/>
              </a:rPr>
              <a:t>Conclusion</a:t>
            </a:r>
            <a:endParaRPr lang="zh-CN" altLang="en-US" dirty="0" smtClean="0">
              <a:ea typeface="Batang" pitchFamily="18" charset="-127"/>
              <a:cs typeface="Times New Roman" pitchFamily="18" charset="0"/>
            </a:endParaRP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cs typeface="Times New Roman" pitchFamily="18" charset="0"/>
              </a:rPr>
              <a:t>Introduction</a:t>
            </a:r>
          </a:p>
        </p:txBody>
      </p:sp>
      <p:sp>
        <p:nvSpPr>
          <p:cNvPr id="6147" name="Content Placeholder 2"/>
          <p:cNvSpPr>
            <a:spLocks noGrp="1"/>
          </p:cNvSpPr>
          <p:nvPr>
            <p:ph idx="1"/>
          </p:nvPr>
        </p:nvSpPr>
        <p:spPr/>
        <p:txBody>
          <a:bodyPr/>
          <a:lstStyle/>
          <a:p>
            <a:r>
              <a:rPr lang="en-US" sz="1800" dirty="0" smtClean="0">
                <a:cs typeface="Times New Roman" pitchFamily="18" charset="0"/>
              </a:rPr>
              <a:t>IEEE 802.15 Low Energy Critical Infrastructure (LECIM) Task Group 4k (TG4k) is formed as an amendment to IEEE 802.15.4. </a:t>
            </a:r>
          </a:p>
          <a:p>
            <a:r>
              <a:rPr lang="en-US" sz="1800" dirty="0" smtClean="0">
                <a:cs typeface="Times New Roman" pitchFamily="18" charset="0"/>
              </a:rPr>
              <a:t>The purpose is to facilitate point to multi-thousands of points communications for critical infrastructure monitoring devices. </a:t>
            </a:r>
          </a:p>
          <a:p>
            <a:r>
              <a:rPr lang="en-US" sz="1800" dirty="0" smtClean="0">
                <a:cs typeface="Times New Roman" pitchFamily="18" charset="0"/>
              </a:rPr>
              <a:t>It addresses the application's user needs of minimal network infrastructure, and enables the collection of scheduled and event data from a large number of non-mains powered end points that are widely dispersed, or are in challenging propagation environments. </a:t>
            </a:r>
          </a:p>
          <a:p>
            <a:r>
              <a:rPr lang="en-US" sz="1800" dirty="0" smtClean="0">
                <a:cs typeface="Times New Roman" pitchFamily="18" charset="0"/>
              </a:rPr>
              <a:t>To facilitate low energy operation necessary for multi-year battery life, the amendment minimizes network maintenance traffic and device wake durations. </a:t>
            </a:r>
          </a:p>
          <a:p>
            <a:r>
              <a:rPr lang="en-US" sz="1800" dirty="0" smtClean="0">
                <a:cs typeface="Times New Roman" pitchFamily="18" charset="0"/>
              </a:rPr>
              <a:t>To address the monitoring and management needs of Critical Infrastructure applications such as water, transportation, security, bridges; to enable preventative maintenance, safety, reliability and cost reduction through operational efficiency. </a:t>
            </a:r>
          </a:p>
          <a:p>
            <a:endParaRPr lang="en-US" sz="1800" dirty="0" smtClean="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cs typeface="Times New Roman" pitchFamily="18" charset="0"/>
              </a:rPr>
              <a:t>LECIM Design Requirements</a:t>
            </a:r>
          </a:p>
        </p:txBody>
      </p:sp>
      <p:sp>
        <p:nvSpPr>
          <p:cNvPr id="7171" name="Content Placeholder 2"/>
          <p:cNvSpPr>
            <a:spLocks noGrp="1"/>
          </p:cNvSpPr>
          <p:nvPr>
            <p:ph idx="1"/>
          </p:nvPr>
        </p:nvSpPr>
        <p:spPr/>
        <p:txBody>
          <a:bodyPr/>
          <a:lstStyle/>
          <a:p>
            <a:r>
              <a:rPr lang="en-US" sz="1800" dirty="0" smtClean="0">
                <a:cs typeface="Times New Roman" pitchFamily="18" charset="0"/>
              </a:rPr>
              <a:t>Primarily outdoor environment</a:t>
            </a:r>
          </a:p>
          <a:p>
            <a:r>
              <a:rPr lang="en-US" sz="1800" dirty="0" smtClean="0">
                <a:cs typeface="Times New Roman" pitchFamily="18" charset="0"/>
              </a:rPr>
              <a:t>Application data rate from 1 - 40 kbps </a:t>
            </a:r>
          </a:p>
          <a:p>
            <a:r>
              <a:rPr lang="en-US" sz="1800" dirty="0" smtClean="0">
                <a:cs typeface="Times New Roman" pitchFamily="18" charset="0"/>
              </a:rPr>
              <a:t>Thousands of endpoints per mains powered infrastructure</a:t>
            </a:r>
          </a:p>
          <a:p>
            <a:r>
              <a:rPr lang="en-US" sz="1800" dirty="0" smtClean="0">
                <a:cs typeface="Times New Roman" pitchFamily="18" charset="0"/>
              </a:rPr>
              <a:t>Asymmetric application data flow </a:t>
            </a:r>
          </a:p>
          <a:p>
            <a:r>
              <a:rPr lang="en-US" sz="1800" dirty="0" smtClean="0">
                <a:cs typeface="Times New Roman" pitchFamily="18" charset="0"/>
              </a:rPr>
              <a:t>End point must be able to conserve energy </a:t>
            </a:r>
          </a:p>
          <a:p>
            <a:r>
              <a:rPr lang="en-US" sz="1800" dirty="0" smtClean="0">
                <a:cs typeface="Times New Roman" pitchFamily="18" charset="0"/>
              </a:rPr>
              <a:t>Reliable operation in dramatically changing environments</a:t>
            </a:r>
          </a:p>
          <a:p>
            <a:r>
              <a:rPr lang="en-US" sz="1800" dirty="0">
                <a:cs typeface="Times New Roman" pitchFamily="18" charset="0"/>
              </a:rPr>
              <a:t>L</a:t>
            </a:r>
            <a:r>
              <a:rPr lang="en-US" sz="1800" dirty="0" smtClean="0">
                <a:cs typeface="Times New Roman" pitchFamily="18" charset="0"/>
              </a:rPr>
              <a:t>ong deployment life w/o human contact</a:t>
            </a:r>
          </a:p>
          <a:p>
            <a:r>
              <a:rPr lang="en-US" sz="1800" dirty="0" smtClean="0">
                <a:cs typeface="Times New Roman" pitchFamily="18" charset="0"/>
              </a:rPr>
              <a:t>Small, infrequent messages</a:t>
            </a:r>
          </a:p>
          <a:p>
            <a:r>
              <a:rPr lang="en-US" sz="1800" dirty="0" smtClean="0">
                <a:cs typeface="Times New Roman" pitchFamily="18" charset="0"/>
              </a:rPr>
              <a:t>Tolerant to data latency</a:t>
            </a:r>
          </a:p>
          <a:p>
            <a:r>
              <a:rPr lang="en-US" sz="1800" dirty="0" smtClean="0">
                <a:cs typeface="Times New Roman" pitchFamily="18" charset="0"/>
              </a:rPr>
              <a:t>Addressing should support thousands of connected end points</a:t>
            </a:r>
          </a:p>
          <a:p>
            <a:r>
              <a:rPr lang="en-US" sz="1800" dirty="0" smtClean="0">
                <a:cs typeface="Times New Roman" pitchFamily="18" charset="0"/>
              </a:rPr>
              <a:t>Network devices</a:t>
            </a:r>
          </a:p>
          <a:p>
            <a:pPr lvl="1"/>
            <a:r>
              <a:rPr lang="en-US" sz="1600" dirty="0" smtClean="0">
                <a:cs typeface="Times New Roman" pitchFamily="18" charset="0"/>
              </a:rPr>
              <a:t>Coordinator (Collector) typically mains powered</a:t>
            </a:r>
          </a:p>
          <a:p>
            <a:pPr lvl="1"/>
            <a:r>
              <a:rPr lang="en-US" sz="1600" dirty="0" smtClean="0">
                <a:cs typeface="Times New Roman" pitchFamily="18" charset="0"/>
              </a:rPr>
              <a:t>End point devices are typically battery powered</a:t>
            </a:r>
          </a:p>
          <a:p>
            <a:r>
              <a:rPr lang="en-US" sz="1800" dirty="0" smtClean="0">
                <a:cs typeface="Times New Roman" pitchFamily="18" charset="0"/>
              </a:rPr>
              <a:t>No mobility of end devices but portability for coordinator</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Need for a new MAC</a:t>
            </a:r>
          </a:p>
        </p:txBody>
      </p:sp>
      <p:sp>
        <p:nvSpPr>
          <p:cNvPr id="9219" name="Content Placeholder 2"/>
          <p:cNvSpPr>
            <a:spLocks noGrp="1"/>
          </p:cNvSpPr>
          <p:nvPr>
            <p:ph idx="1"/>
          </p:nvPr>
        </p:nvSpPr>
        <p:spPr/>
        <p:txBody>
          <a:bodyPr/>
          <a:lstStyle/>
          <a:p>
            <a:r>
              <a:rPr lang="en-US" sz="2400" dirty="0" smtClean="0">
                <a:cs typeface="Times New Roman" pitchFamily="18" charset="0"/>
              </a:rPr>
              <a:t>The size of the network is very large. Scalability is a major issue.</a:t>
            </a:r>
          </a:p>
          <a:p>
            <a:r>
              <a:rPr lang="en-US" sz="2400" dirty="0" smtClean="0">
                <a:cs typeface="Times New Roman" pitchFamily="18" charset="0"/>
              </a:rPr>
              <a:t>Energy consumption and lifetime are major design requirements with delay tolerance.</a:t>
            </a:r>
          </a:p>
          <a:p>
            <a:r>
              <a:rPr lang="en-US" sz="2400" dirty="0" smtClean="0">
                <a:cs typeface="Times New Roman" pitchFamily="18" charset="0"/>
              </a:rPr>
              <a:t>The present 802.15.4/4e MACs  needs modification to support such a large network.</a:t>
            </a:r>
          </a:p>
          <a:p>
            <a:r>
              <a:rPr lang="en-US" sz="2400" dirty="0" smtClean="0">
                <a:cs typeface="Times New Roman" pitchFamily="18" charset="0"/>
              </a:rPr>
              <a:t>802.15.4e has a concept of slot ownership. Every node in the network has been assigned a particular slot in the </a:t>
            </a:r>
            <a:r>
              <a:rPr lang="en-US" sz="2400" dirty="0" err="1" smtClean="0">
                <a:cs typeface="Times New Roman" pitchFamily="18" charset="0"/>
              </a:rPr>
              <a:t>superframe</a:t>
            </a:r>
            <a:r>
              <a:rPr lang="en-US" sz="2400" dirty="0" smtClean="0">
                <a:cs typeface="Times New Roman" pitchFamily="18" charset="0"/>
              </a:rPr>
              <a:t>. This can certainly degrade the performance of the 4k network due to large number of nodes.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CN" smtClean="0">
                <a:ea typeface="Batang" pitchFamily="18" charset="-127"/>
                <a:cs typeface="Times New Roman" pitchFamily="18" charset="0"/>
              </a:rPr>
              <a:t>MAC Protocol Description </a:t>
            </a:r>
            <a:endParaRPr lang="en-US" altLang="ja-JP" smtClean="0">
              <a:ea typeface="Batang" pitchFamily="18" charset="-127"/>
              <a:cs typeface="Times New Roman" pitchFamily="18" charset="0"/>
            </a:endParaRPr>
          </a:p>
        </p:txBody>
      </p:sp>
      <p:sp>
        <p:nvSpPr>
          <p:cNvPr id="10243" name="Content Placeholder 3"/>
          <p:cNvSpPr>
            <a:spLocks noGrp="1"/>
          </p:cNvSpPr>
          <p:nvPr>
            <p:ph idx="1"/>
          </p:nvPr>
        </p:nvSpPr>
        <p:spPr/>
        <p:txBody>
          <a:bodyPr/>
          <a:lstStyle/>
          <a:p>
            <a:pPr lvl="1">
              <a:spcAft>
                <a:spcPct val="50000"/>
              </a:spcAft>
            </a:pPr>
            <a:r>
              <a:rPr lang="en-US" altLang="zh-CN" dirty="0" smtClean="0">
                <a:ea typeface="Batang" pitchFamily="18" charset="-127"/>
                <a:cs typeface="Times New Roman" pitchFamily="18" charset="0"/>
              </a:rPr>
              <a:t>We propose a beacon enabled MAC for tg4k</a:t>
            </a:r>
          </a:p>
          <a:p>
            <a:pPr lvl="1">
              <a:spcAft>
                <a:spcPct val="50000"/>
              </a:spcAft>
            </a:pPr>
            <a:r>
              <a:rPr lang="en-US" altLang="zh-CN" dirty="0" smtClean="0">
                <a:ea typeface="Batang" pitchFamily="18" charset="-127"/>
                <a:cs typeface="Times New Roman" pitchFamily="18" charset="0"/>
              </a:rPr>
              <a:t>The topology is star to support one to multipoint communication.</a:t>
            </a:r>
          </a:p>
          <a:p>
            <a:pPr lvl="1">
              <a:spcAft>
                <a:spcPct val="50000"/>
              </a:spcAft>
            </a:pPr>
            <a:r>
              <a:rPr lang="en-US" altLang="zh-CN" dirty="0" smtClean="0">
                <a:ea typeface="Batang" pitchFamily="18" charset="-127"/>
                <a:cs typeface="Times New Roman" pitchFamily="18" charset="0"/>
              </a:rPr>
              <a:t>A network has one coordinator supporting  many devices.</a:t>
            </a:r>
          </a:p>
          <a:p>
            <a:pPr lvl="1">
              <a:spcAft>
                <a:spcPct val="50000"/>
              </a:spcAft>
            </a:pPr>
            <a:endParaRPr lang="en-US" altLang="zh-CN" dirty="0" smtClean="0">
              <a:ea typeface="Batang" pitchFamily="18" charset="-127"/>
              <a:cs typeface="Times New Roman" pitchFamily="18" charset="0"/>
            </a:endParaRPr>
          </a:p>
          <a:p>
            <a:pPr lvl="1">
              <a:spcAft>
                <a:spcPct val="50000"/>
              </a:spcAft>
            </a:pPr>
            <a:endParaRPr lang="en-US" altLang="zh-CN" dirty="0" smtClean="0">
              <a:ea typeface="Batang" pitchFamily="18" charset="-127"/>
              <a:cs typeface="Times New Roman" pitchFamily="18" charset="0"/>
            </a:endParaRPr>
          </a:p>
        </p:txBody>
      </p:sp>
      <p:grpSp>
        <p:nvGrpSpPr>
          <p:cNvPr id="10244" name="Group 34"/>
          <p:cNvGrpSpPr>
            <a:grpSpLocks/>
          </p:cNvGrpSpPr>
          <p:nvPr/>
        </p:nvGrpSpPr>
        <p:grpSpPr bwMode="auto">
          <a:xfrm>
            <a:off x="2571750" y="3429000"/>
            <a:ext cx="5651264" cy="2506662"/>
            <a:chOff x="3309937" y="3200400"/>
            <a:chExt cx="5652117" cy="2506662"/>
          </a:xfrm>
        </p:grpSpPr>
        <p:grpSp>
          <p:nvGrpSpPr>
            <p:cNvPr id="10245" name="Group 28"/>
            <p:cNvGrpSpPr>
              <a:grpSpLocks/>
            </p:cNvGrpSpPr>
            <p:nvPr/>
          </p:nvGrpSpPr>
          <p:grpSpPr bwMode="auto">
            <a:xfrm>
              <a:off x="3309937" y="3200400"/>
              <a:ext cx="2938463" cy="2506662"/>
              <a:chOff x="2438400" y="3657600"/>
              <a:chExt cx="2938463" cy="2506662"/>
            </a:xfrm>
          </p:grpSpPr>
          <p:sp>
            <p:nvSpPr>
              <p:cNvPr id="10250" name="Line 18"/>
              <p:cNvSpPr>
                <a:spLocks noChangeShapeType="1"/>
              </p:cNvSpPr>
              <p:nvPr/>
            </p:nvSpPr>
            <p:spPr bwMode="auto">
              <a:xfrm flipH="1">
                <a:off x="2709863" y="5097462"/>
                <a:ext cx="914400" cy="457200"/>
              </a:xfrm>
              <a:prstGeom prst="line">
                <a:avLst/>
              </a:prstGeom>
              <a:noFill/>
              <a:ln w="19050">
                <a:solidFill>
                  <a:srgbClr val="008000"/>
                </a:solidFill>
                <a:round/>
                <a:headEnd/>
                <a:tailEnd/>
              </a:ln>
            </p:spPr>
            <p:txBody>
              <a:bodyPr wrap="none" anchor="ctr"/>
              <a:lstStyle/>
              <a:p>
                <a:endParaRPr lang="en-US"/>
              </a:p>
            </p:txBody>
          </p:sp>
          <p:sp>
            <p:nvSpPr>
              <p:cNvPr id="10251" name="Line 21"/>
              <p:cNvSpPr>
                <a:spLocks noChangeShapeType="1"/>
              </p:cNvSpPr>
              <p:nvPr/>
            </p:nvSpPr>
            <p:spPr bwMode="auto">
              <a:xfrm flipH="1">
                <a:off x="3776663" y="4487862"/>
                <a:ext cx="1447800" cy="533400"/>
              </a:xfrm>
              <a:prstGeom prst="line">
                <a:avLst/>
              </a:prstGeom>
              <a:noFill/>
              <a:ln w="19050">
                <a:solidFill>
                  <a:srgbClr val="008000"/>
                </a:solidFill>
                <a:round/>
                <a:headEnd/>
                <a:tailEnd/>
              </a:ln>
            </p:spPr>
            <p:txBody>
              <a:bodyPr wrap="none" anchor="ctr"/>
              <a:lstStyle/>
              <a:p>
                <a:endParaRPr lang="en-US"/>
              </a:p>
            </p:txBody>
          </p:sp>
          <p:sp>
            <p:nvSpPr>
              <p:cNvPr id="10252" name="Line 22"/>
              <p:cNvSpPr>
                <a:spLocks noChangeShapeType="1"/>
              </p:cNvSpPr>
              <p:nvPr/>
            </p:nvSpPr>
            <p:spPr bwMode="auto">
              <a:xfrm flipH="1">
                <a:off x="3776663" y="3886200"/>
                <a:ext cx="795337" cy="1058862"/>
              </a:xfrm>
              <a:prstGeom prst="line">
                <a:avLst/>
              </a:prstGeom>
              <a:noFill/>
              <a:ln w="19050">
                <a:solidFill>
                  <a:srgbClr val="008000"/>
                </a:solidFill>
                <a:round/>
                <a:headEnd/>
                <a:tailEnd/>
              </a:ln>
            </p:spPr>
            <p:txBody>
              <a:bodyPr wrap="none" anchor="ctr"/>
              <a:lstStyle/>
              <a:p>
                <a:endParaRPr lang="en-US"/>
              </a:p>
            </p:txBody>
          </p:sp>
          <p:sp>
            <p:nvSpPr>
              <p:cNvPr id="10253" name="Line 23"/>
              <p:cNvSpPr>
                <a:spLocks noChangeShapeType="1"/>
              </p:cNvSpPr>
              <p:nvPr/>
            </p:nvSpPr>
            <p:spPr bwMode="auto">
              <a:xfrm flipV="1">
                <a:off x="3471863" y="5097462"/>
                <a:ext cx="228600" cy="685800"/>
              </a:xfrm>
              <a:prstGeom prst="line">
                <a:avLst/>
              </a:prstGeom>
              <a:noFill/>
              <a:ln w="19050">
                <a:solidFill>
                  <a:srgbClr val="008000"/>
                </a:solidFill>
                <a:round/>
                <a:headEnd/>
                <a:tailEnd/>
              </a:ln>
            </p:spPr>
            <p:txBody>
              <a:bodyPr wrap="none" anchor="ctr"/>
              <a:lstStyle/>
              <a:p>
                <a:endParaRPr lang="en-US"/>
              </a:p>
            </p:txBody>
          </p:sp>
          <p:sp>
            <p:nvSpPr>
              <p:cNvPr id="10254" name="Line 24"/>
              <p:cNvSpPr>
                <a:spLocks noChangeShapeType="1"/>
              </p:cNvSpPr>
              <p:nvPr/>
            </p:nvSpPr>
            <p:spPr bwMode="auto">
              <a:xfrm flipH="1" flipV="1">
                <a:off x="3700463" y="5021262"/>
                <a:ext cx="304800" cy="914400"/>
              </a:xfrm>
              <a:prstGeom prst="line">
                <a:avLst/>
              </a:prstGeom>
              <a:noFill/>
              <a:ln w="19050">
                <a:solidFill>
                  <a:srgbClr val="008000"/>
                </a:solidFill>
                <a:round/>
                <a:headEnd/>
                <a:tailEnd/>
              </a:ln>
            </p:spPr>
            <p:txBody>
              <a:bodyPr wrap="none" anchor="ctr"/>
              <a:lstStyle/>
              <a:p>
                <a:endParaRPr lang="en-US"/>
              </a:p>
            </p:txBody>
          </p:sp>
          <p:sp>
            <p:nvSpPr>
              <p:cNvPr id="16" name="Oval 25"/>
              <p:cNvSpPr>
                <a:spLocks noChangeArrowheads="1"/>
              </p:cNvSpPr>
              <p:nvPr/>
            </p:nvSpPr>
            <p:spPr bwMode="auto">
              <a:xfrm>
                <a:off x="3916585" y="5859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6" name="Line 26"/>
              <p:cNvSpPr>
                <a:spLocks noChangeShapeType="1"/>
              </p:cNvSpPr>
              <p:nvPr/>
            </p:nvSpPr>
            <p:spPr bwMode="auto">
              <a:xfrm>
                <a:off x="3852863" y="5097462"/>
                <a:ext cx="533400" cy="304800"/>
              </a:xfrm>
              <a:prstGeom prst="line">
                <a:avLst/>
              </a:prstGeom>
              <a:noFill/>
              <a:ln w="19050">
                <a:solidFill>
                  <a:srgbClr val="008000"/>
                </a:solidFill>
                <a:round/>
                <a:headEnd/>
                <a:tailEnd/>
              </a:ln>
            </p:spPr>
            <p:txBody>
              <a:bodyPr wrap="none" anchor="ctr"/>
              <a:lstStyle/>
              <a:p>
                <a:endParaRPr lang="en-US"/>
              </a:p>
            </p:txBody>
          </p:sp>
          <p:sp>
            <p:nvSpPr>
              <p:cNvPr id="18" name="Oval 27"/>
              <p:cNvSpPr>
                <a:spLocks noChangeArrowheads="1"/>
              </p:cNvSpPr>
              <p:nvPr/>
            </p:nvSpPr>
            <p:spPr bwMode="auto">
              <a:xfrm>
                <a:off x="4234133" y="52879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8" name="Line 28"/>
              <p:cNvSpPr>
                <a:spLocks noChangeShapeType="1"/>
              </p:cNvSpPr>
              <p:nvPr/>
            </p:nvSpPr>
            <p:spPr bwMode="auto">
              <a:xfrm flipH="1" flipV="1">
                <a:off x="2667000" y="4876800"/>
                <a:ext cx="990600" cy="76200"/>
              </a:xfrm>
              <a:prstGeom prst="line">
                <a:avLst/>
              </a:prstGeom>
              <a:noFill/>
              <a:ln w="19050">
                <a:solidFill>
                  <a:srgbClr val="008000"/>
                </a:solidFill>
                <a:round/>
                <a:headEnd/>
                <a:tailEnd/>
              </a:ln>
            </p:spPr>
            <p:txBody>
              <a:bodyPr wrap="none" anchor="ctr"/>
              <a:lstStyle/>
              <a:p>
                <a:endParaRPr lang="en-US"/>
              </a:p>
            </p:txBody>
          </p:sp>
          <p:sp>
            <p:nvSpPr>
              <p:cNvPr id="10259" name="Line 30"/>
              <p:cNvSpPr>
                <a:spLocks noChangeShapeType="1"/>
              </p:cNvSpPr>
              <p:nvPr/>
            </p:nvSpPr>
            <p:spPr bwMode="auto">
              <a:xfrm flipH="1" flipV="1">
                <a:off x="3200400" y="4038600"/>
                <a:ext cx="609600" cy="914400"/>
              </a:xfrm>
              <a:prstGeom prst="line">
                <a:avLst/>
              </a:prstGeom>
              <a:noFill/>
              <a:ln w="19050">
                <a:solidFill>
                  <a:srgbClr val="008000"/>
                </a:solidFill>
                <a:round/>
                <a:headEnd/>
                <a:tailEnd/>
              </a:ln>
            </p:spPr>
            <p:txBody>
              <a:bodyPr wrap="none" anchor="ctr"/>
              <a:lstStyle/>
              <a:p>
                <a:endParaRPr lang="en-US"/>
              </a:p>
            </p:txBody>
          </p:sp>
          <p:sp>
            <p:nvSpPr>
              <p:cNvPr id="10260" name="Oval 31"/>
              <p:cNvSpPr>
                <a:spLocks noChangeArrowheads="1"/>
              </p:cNvSpPr>
              <p:nvPr/>
            </p:nvSpPr>
            <p:spPr bwMode="auto">
              <a:xfrm>
                <a:off x="3624263" y="4868862"/>
                <a:ext cx="228600" cy="228600"/>
              </a:xfrm>
              <a:prstGeom prst="ellipse">
                <a:avLst/>
              </a:prstGeom>
              <a:solidFill>
                <a:srgbClr val="FF0000"/>
              </a:solidFill>
              <a:ln w="196850">
                <a:solidFill>
                  <a:srgbClr val="0000FF"/>
                </a:solidFill>
                <a:round/>
                <a:headEnd/>
                <a:tailEnd/>
              </a:ln>
            </p:spPr>
            <p:txBody>
              <a:bodyPr wrap="none" anchor="ctr"/>
              <a:lstStyle/>
              <a:p>
                <a:endParaRPr lang="en-US" altLang="ko-KR">
                  <a:ea typeface="SimSun" pitchFamily="2" charset="-122"/>
                  <a:cs typeface="Times New Roman" pitchFamily="18" charset="0"/>
                </a:endParaRPr>
              </a:p>
            </p:txBody>
          </p:sp>
          <p:sp>
            <p:nvSpPr>
              <p:cNvPr id="22" name="Oval 33"/>
              <p:cNvSpPr>
                <a:spLocks noChangeArrowheads="1"/>
              </p:cNvSpPr>
              <p:nvPr/>
            </p:nvSpPr>
            <p:spPr bwMode="auto">
              <a:xfrm>
                <a:off x="3319596" y="57070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3" name="Oval 34"/>
              <p:cNvSpPr>
                <a:spLocks noChangeArrowheads="1"/>
              </p:cNvSpPr>
              <p:nvPr/>
            </p:nvSpPr>
            <p:spPr bwMode="auto">
              <a:xfrm>
                <a:off x="2481269" y="5478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4" name="Oval 36"/>
              <p:cNvSpPr>
                <a:spLocks noChangeArrowheads="1"/>
              </p:cNvSpPr>
              <p:nvPr/>
            </p:nvSpPr>
            <p:spPr bwMode="auto">
              <a:xfrm>
                <a:off x="4419898" y="36576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5" name="Oval 37"/>
              <p:cNvSpPr>
                <a:spLocks noChangeArrowheads="1"/>
              </p:cNvSpPr>
              <p:nvPr/>
            </p:nvSpPr>
            <p:spPr bwMode="auto">
              <a:xfrm>
                <a:off x="5072459" y="4335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6" name="Oval 34"/>
              <p:cNvSpPr>
                <a:spLocks noChangeArrowheads="1"/>
              </p:cNvSpPr>
              <p:nvPr/>
            </p:nvSpPr>
            <p:spPr bwMode="auto">
              <a:xfrm>
                <a:off x="2438400" y="47244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7" name="Oval 34"/>
              <p:cNvSpPr>
                <a:spLocks noChangeArrowheads="1"/>
              </p:cNvSpPr>
              <p:nvPr/>
            </p:nvSpPr>
            <p:spPr bwMode="auto">
              <a:xfrm>
                <a:off x="2971880" y="38100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grpSp>
        <p:cxnSp>
          <p:nvCxnSpPr>
            <p:cNvPr id="30" name="Straight Arrow Connector 29"/>
            <p:cNvCxnSpPr/>
            <p:nvPr/>
          </p:nvCxnSpPr>
          <p:spPr>
            <a:xfrm>
              <a:off x="6325054" y="4038600"/>
              <a:ext cx="838326" cy="762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00824" y="4572000"/>
              <a:ext cx="2438767" cy="2286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248" name="TextBox 32"/>
            <p:cNvSpPr txBox="1">
              <a:spLocks noChangeArrowheads="1"/>
            </p:cNvSpPr>
            <p:nvPr/>
          </p:nvSpPr>
          <p:spPr bwMode="auto">
            <a:xfrm>
              <a:off x="7315200" y="3886200"/>
              <a:ext cx="909360" cy="276999"/>
            </a:xfrm>
            <a:prstGeom prst="rect">
              <a:avLst/>
            </a:prstGeom>
            <a:noFill/>
            <a:ln w="9525">
              <a:noFill/>
              <a:miter lim="800000"/>
              <a:headEnd/>
              <a:tailEnd/>
            </a:ln>
          </p:spPr>
          <p:txBody>
            <a:bodyPr wrap="none">
              <a:spAutoFit/>
            </a:bodyPr>
            <a:lstStyle/>
            <a:p>
              <a:r>
                <a:rPr lang="en-US" dirty="0" smtClean="0"/>
                <a:t>End Device</a:t>
              </a:r>
              <a:endParaRPr lang="en-US" dirty="0"/>
            </a:p>
          </p:txBody>
        </p:sp>
        <p:sp>
          <p:nvSpPr>
            <p:cNvPr id="10249" name="TextBox 33"/>
            <p:cNvSpPr txBox="1">
              <a:spLocks noChangeArrowheads="1"/>
            </p:cNvSpPr>
            <p:nvPr/>
          </p:nvSpPr>
          <p:spPr bwMode="auto">
            <a:xfrm>
              <a:off x="7315201" y="4572000"/>
              <a:ext cx="1646853" cy="276999"/>
            </a:xfrm>
            <a:prstGeom prst="rect">
              <a:avLst/>
            </a:prstGeom>
            <a:noFill/>
            <a:ln w="9525">
              <a:noFill/>
              <a:miter lim="800000"/>
              <a:headEnd/>
              <a:tailEnd/>
            </a:ln>
          </p:spPr>
          <p:txBody>
            <a:bodyPr wrap="none">
              <a:spAutoFit/>
            </a:bodyPr>
            <a:lstStyle/>
            <a:p>
              <a:r>
                <a:rPr lang="en-US" dirty="0" smtClean="0"/>
                <a:t>Coordinator (Collector)</a:t>
              </a: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cs typeface="Times New Roman" pitchFamily="18" charset="0"/>
            </a:endParaRPr>
          </a:p>
        </p:txBody>
      </p:sp>
      <p:sp>
        <p:nvSpPr>
          <p:cNvPr id="12291" name="Content Placeholder 32"/>
          <p:cNvSpPr>
            <a:spLocks noGrp="1"/>
          </p:cNvSpPr>
          <p:nvPr>
            <p:ph idx="1"/>
          </p:nvPr>
        </p:nvSpPr>
        <p:spPr/>
        <p:txBody>
          <a:bodyPr/>
          <a:lstStyle/>
          <a:p>
            <a:r>
              <a:rPr lang="en-US" dirty="0" smtClean="0">
                <a:cs typeface="Times New Roman" pitchFamily="18" charset="0"/>
              </a:rPr>
              <a:t>A framed slotted ALOHA scheme is proposed as shown below.</a:t>
            </a:r>
          </a:p>
          <a:p>
            <a:endParaRPr lang="en-US" dirty="0" smtClean="0">
              <a:cs typeface="Times New Roman" pitchFamily="18" charset="0"/>
            </a:endParaRPr>
          </a:p>
          <a:p>
            <a:endParaRPr lang="en-US" sz="2400" dirty="0" smtClean="0">
              <a:cs typeface="Times New Roman" pitchFamily="18" charset="0"/>
            </a:endParaRPr>
          </a:p>
        </p:txBody>
      </p:sp>
      <p:sp>
        <p:nvSpPr>
          <p:cNvPr id="12295" name="TextBox 30"/>
          <p:cNvSpPr txBox="1">
            <a:spLocks noChangeArrowheads="1"/>
          </p:cNvSpPr>
          <p:nvPr/>
        </p:nvSpPr>
        <p:spPr bwMode="auto">
          <a:xfrm>
            <a:off x="642910" y="6000768"/>
            <a:ext cx="5105400" cy="646331"/>
          </a:xfrm>
          <a:prstGeom prst="rect">
            <a:avLst/>
          </a:prstGeom>
          <a:noFill/>
          <a:ln w="9525">
            <a:noFill/>
            <a:miter lim="800000"/>
            <a:headEnd/>
            <a:tailEnd/>
          </a:ln>
        </p:spPr>
        <p:txBody>
          <a:bodyPr>
            <a:spAutoFit/>
          </a:bodyPr>
          <a:lstStyle/>
          <a:p>
            <a:r>
              <a:rPr lang="en-US" dirty="0" smtClean="0">
                <a:ea typeface="Batang" pitchFamily="18" charset="-127"/>
                <a:cs typeface="Times New Roman" pitchFamily="18" charset="0"/>
              </a:rPr>
              <a:t>EAP</a:t>
            </a:r>
            <a:r>
              <a:rPr lang="en-US" dirty="0">
                <a:ea typeface="Batang" pitchFamily="18" charset="-127"/>
                <a:cs typeface="Times New Roman" pitchFamily="18" charset="0"/>
              </a:rPr>
              <a:t>: </a:t>
            </a:r>
            <a:r>
              <a:rPr lang="en-US" dirty="0" smtClean="0">
                <a:ea typeface="Batang" pitchFamily="18" charset="-127"/>
                <a:cs typeface="Times New Roman" pitchFamily="18" charset="0"/>
              </a:rPr>
              <a:t>Exclusive Access Period</a:t>
            </a:r>
          </a:p>
          <a:p>
            <a:r>
              <a:rPr lang="en-US" dirty="0" smtClean="0">
                <a:ea typeface="Batang" pitchFamily="18" charset="-127"/>
                <a:cs typeface="Times New Roman" pitchFamily="18" charset="0"/>
              </a:rPr>
              <a:t>NAP: Normal Access Period</a:t>
            </a:r>
          </a:p>
          <a:p>
            <a:endParaRPr lang="en-US" dirty="0">
              <a:ea typeface="Batang" pitchFamily="18" charset="-127"/>
              <a:cs typeface="Times New Roman" pitchFamily="18" charset="0"/>
            </a:endParaRPr>
          </a:p>
        </p:txBody>
      </p:sp>
      <p:grpSp>
        <p:nvGrpSpPr>
          <p:cNvPr id="32" name="Group 31"/>
          <p:cNvGrpSpPr/>
          <p:nvPr/>
        </p:nvGrpSpPr>
        <p:grpSpPr>
          <a:xfrm>
            <a:off x="1142976" y="3071810"/>
            <a:ext cx="7086600" cy="2152656"/>
            <a:chOff x="1142976" y="3071810"/>
            <a:chExt cx="7086600" cy="2152656"/>
          </a:xfrm>
        </p:grpSpPr>
        <p:grpSp>
          <p:nvGrpSpPr>
            <p:cNvPr id="12294" name="Group 36"/>
            <p:cNvGrpSpPr>
              <a:grpSpLocks/>
            </p:cNvGrpSpPr>
            <p:nvPr/>
          </p:nvGrpSpPr>
          <p:grpSpPr bwMode="auto">
            <a:xfrm>
              <a:off x="1142976" y="3071810"/>
              <a:ext cx="7086600" cy="2152656"/>
              <a:chOff x="381000" y="1836782"/>
              <a:chExt cx="7620000" cy="2430418"/>
            </a:xfrm>
          </p:grpSpPr>
          <p:sp>
            <p:nvSpPr>
              <p:cNvPr id="5" name="Rectangle 4"/>
              <p:cNvSpPr/>
              <p:nvPr/>
            </p:nvSpPr>
            <p:spPr>
              <a:xfrm>
                <a:off x="609737" y="2818991"/>
                <a:ext cx="303844" cy="144820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cxnSp>
            <p:nvCxnSpPr>
              <p:cNvPr id="8" name="Straight Connector 7"/>
              <p:cNvCxnSpPr/>
              <p:nvPr/>
            </p:nvCxnSpPr>
            <p:spPr>
              <a:xfrm>
                <a:off x="609737" y="4267200"/>
                <a:ext cx="7391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695449" y="2896062"/>
                <a:ext cx="305551" cy="13711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sp>
            <p:nvSpPr>
              <p:cNvPr id="10" name="Rectangle 9"/>
              <p:cNvSpPr/>
              <p:nvPr/>
            </p:nvSpPr>
            <p:spPr>
              <a:xfrm>
                <a:off x="913581" y="3733083"/>
                <a:ext cx="14492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2" name="Straight Connector 11"/>
              <p:cNvCxnSpPr/>
              <p:nvPr/>
            </p:nvCxnSpPr>
            <p:spPr>
              <a:xfrm rot="5400000">
                <a:off x="526285" y="3429282"/>
                <a:ext cx="1675836" cy="0"/>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362815" y="3733083"/>
                <a:ext cx="53326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8" name="Straight Connector 17"/>
              <p:cNvCxnSpPr/>
              <p:nvPr/>
            </p:nvCxnSpPr>
            <p:spPr>
              <a:xfrm rot="5400000">
                <a:off x="990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52447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886943"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419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87699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40957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86705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324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858811"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437708"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2895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352655"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5" name="Text Box 32"/>
              <p:cNvSpPr txBox="1">
                <a:spLocks noChangeArrowheads="1"/>
              </p:cNvSpPr>
              <p:nvPr/>
            </p:nvSpPr>
            <p:spPr bwMode="auto">
              <a:xfrm>
                <a:off x="381000" y="2514600"/>
                <a:ext cx="936625" cy="312741"/>
              </a:xfrm>
              <a:prstGeom prst="rect">
                <a:avLst/>
              </a:prstGeom>
              <a:noFill/>
              <a:ln w="12700">
                <a:noFill/>
                <a:miter lim="800000"/>
                <a:headEnd type="none" w="sm" len="sm"/>
                <a:tailEnd type="none" w="sm" len="sm"/>
              </a:ln>
            </p:spPr>
            <p:txBody>
              <a:bodyPr>
                <a:spAutoFit/>
              </a:bodyPr>
              <a:lstStyle/>
              <a:p>
                <a:r>
                  <a:rPr lang="en-US" altLang="zh-CN">
                    <a:ea typeface="Batang" pitchFamily="18" charset="-127"/>
                    <a:cs typeface="Times New Roman" pitchFamily="18" charset="0"/>
                  </a:rPr>
                  <a:t>Beacon</a:t>
                </a:r>
              </a:p>
            </p:txBody>
          </p:sp>
          <p:sp>
            <p:nvSpPr>
              <p:cNvPr id="12316" name="TextBox 45"/>
              <p:cNvSpPr txBox="1">
                <a:spLocks noChangeArrowheads="1"/>
              </p:cNvSpPr>
              <p:nvPr/>
            </p:nvSpPr>
            <p:spPr bwMode="auto">
              <a:xfrm>
                <a:off x="949402" y="2885308"/>
                <a:ext cx="537705" cy="260617"/>
              </a:xfrm>
              <a:prstGeom prst="rect">
                <a:avLst/>
              </a:prstGeom>
              <a:noFill/>
              <a:ln w="9525">
                <a:noFill/>
                <a:miter lim="800000"/>
                <a:headEnd/>
                <a:tailEnd/>
              </a:ln>
            </p:spPr>
            <p:txBody>
              <a:bodyPr wrap="square">
                <a:spAutoFit/>
              </a:bodyPr>
              <a:lstStyle/>
              <a:p>
                <a:r>
                  <a:rPr lang="en-US" sz="900" b="1" dirty="0" smtClean="0">
                    <a:ea typeface="Batang" pitchFamily="18" charset="-127"/>
                    <a:cs typeface="Times New Roman" pitchFamily="18" charset="0"/>
                  </a:rPr>
                  <a:t>EAP</a:t>
                </a:r>
                <a:endParaRPr lang="en-US" sz="900" b="1" dirty="0">
                  <a:ea typeface="Batang" pitchFamily="18" charset="-127"/>
                  <a:cs typeface="Times New Roman" pitchFamily="18" charset="0"/>
                </a:endParaRPr>
              </a:p>
            </p:txBody>
          </p:sp>
          <p:sp>
            <p:nvSpPr>
              <p:cNvPr id="12317" name="Text Box 32"/>
              <p:cNvSpPr txBox="1">
                <a:spLocks noChangeArrowheads="1"/>
              </p:cNvSpPr>
              <p:nvPr/>
            </p:nvSpPr>
            <p:spPr bwMode="auto">
              <a:xfrm>
                <a:off x="3407484" y="3046620"/>
                <a:ext cx="921781" cy="312741"/>
              </a:xfrm>
              <a:prstGeom prst="rect">
                <a:avLst/>
              </a:prstGeom>
              <a:noFill/>
              <a:ln w="19050">
                <a:noFill/>
                <a:miter lim="800000"/>
                <a:headEnd type="none" w="sm" len="sm"/>
                <a:tailEnd type="none" w="sm" len="sm"/>
              </a:ln>
            </p:spPr>
            <p:txBody>
              <a:bodyPr wrap="square">
                <a:spAutoFit/>
              </a:bodyPr>
              <a:lstStyle/>
              <a:p>
                <a:r>
                  <a:rPr lang="en-US" altLang="zh-CN" b="1" dirty="0" smtClean="0">
                    <a:ea typeface="Batang" pitchFamily="18" charset="-127"/>
                    <a:cs typeface="Times New Roman" pitchFamily="18" charset="0"/>
                  </a:rPr>
                  <a:t>NAP</a:t>
                </a:r>
                <a:endParaRPr lang="en-US" altLang="zh-CN" b="1" dirty="0">
                  <a:ea typeface="Batang" pitchFamily="18" charset="-127"/>
                  <a:cs typeface="Times New Roman" pitchFamily="18" charset="0"/>
                </a:endParaRPr>
              </a:p>
            </p:txBody>
          </p:sp>
          <p:cxnSp>
            <p:nvCxnSpPr>
              <p:cNvPr id="51" name="Straight Arrow Connector 50"/>
              <p:cNvCxnSpPr/>
              <p:nvPr/>
            </p:nvCxnSpPr>
            <p:spPr>
              <a:xfrm rot="5400000">
                <a:off x="2397808" y="2233322"/>
                <a:ext cx="1541411" cy="130755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068097" y="2116394"/>
                <a:ext cx="2408562"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flipV="1">
                <a:off x="1676605" y="2116394"/>
                <a:ext cx="1981814"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21" name="TextBox 56"/>
              <p:cNvSpPr txBox="1">
                <a:spLocks noChangeArrowheads="1"/>
              </p:cNvSpPr>
              <p:nvPr/>
            </p:nvSpPr>
            <p:spPr bwMode="auto">
              <a:xfrm>
                <a:off x="3637929" y="1836782"/>
                <a:ext cx="1049617" cy="312741"/>
              </a:xfrm>
              <a:prstGeom prst="rect">
                <a:avLst/>
              </a:prstGeom>
              <a:noFill/>
              <a:ln w="9525">
                <a:noFill/>
                <a:miter lim="800000"/>
                <a:headEnd/>
                <a:tailEnd/>
              </a:ln>
            </p:spPr>
            <p:txBody>
              <a:bodyPr wrap="square">
                <a:spAutoFit/>
              </a:bodyPr>
              <a:lstStyle/>
              <a:p>
                <a:r>
                  <a:rPr lang="en-US" b="1" dirty="0" smtClean="0">
                    <a:ea typeface="Batang" pitchFamily="18" charset="-127"/>
                    <a:cs typeface="Times New Roman" pitchFamily="18" charset="0"/>
                  </a:rPr>
                  <a:t>Slots</a:t>
                </a:r>
                <a:endParaRPr lang="en-US" b="1" dirty="0">
                  <a:ea typeface="Batang" pitchFamily="18" charset="-127"/>
                  <a:cs typeface="Times New Roman" pitchFamily="18" charset="0"/>
                </a:endParaRPr>
              </a:p>
            </p:txBody>
          </p:sp>
        </p:grpSp>
        <p:cxnSp>
          <p:nvCxnSpPr>
            <p:cNvPr id="42" name="Straight Arrow Connector 41"/>
            <p:cNvCxnSpPr/>
            <p:nvPr/>
          </p:nvCxnSpPr>
          <p:spPr>
            <a:xfrm>
              <a:off x="1699372" y="4341057"/>
              <a:ext cx="281828" cy="2343"/>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13315" name="Content Placeholder 36"/>
          <p:cNvSpPr>
            <a:spLocks noGrp="1"/>
          </p:cNvSpPr>
          <p:nvPr>
            <p:ph idx="1"/>
          </p:nvPr>
        </p:nvSpPr>
        <p:spPr/>
        <p:txBody>
          <a:bodyPr/>
          <a:lstStyle/>
          <a:p>
            <a:r>
              <a:rPr lang="en-US" altLang="zh-CN" sz="2400" dirty="0" smtClean="0">
                <a:ea typeface="Batang" pitchFamily="18" charset="-127"/>
                <a:cs typeface="Times New Roman" pitchFamily="18" charset="0"/>
              </a:rPr>
              <a:t>The </a:t>
            </a:r>
            <a:r>
              <a:rPr lang="en-US" altLang="zh-CN" sz="2400" dirty="0" err="1" smtClean="0">
                <a:ea typeface="Batang" pitchFamily="18" charset="-127"/>
                <a:cs typeface="Times New Roman" pitchFamily="18" charset="0"/>
              </a:rPr>
              <a:t>superframe</a:t>
            </a:r>
            <a:r>
              <a:rPr lang="en-US" altLang="zh-CN" sz="2400" dirty="0" smtClean="0">
                <a:ea typeface="Batang" pitchFamily="18" charset="-127"/>
                <a:cs typeface="Times New Roman" pitchFamily="18" charset="0"/>
              </a:rPr>
              <a:t> contains time slots.</a:t>
            </a:r>
          </a:p>
          <a:p>
            <a:pPr lvl="1"/>
            <a:r>
              <a:rPr lang="en-US" altLang="zh-CN" dirty="0" smtClean="0">
                <a:ea typeface="Batang" pitchFamily="18" charset="-127"/>
                <a:cs typeface="Times New Roman" pitchFamily="18" charset="0"/>
              </a:rPr>
              <a:t>The number of Slots can vary and is design parameter</a:t>
            </a:r>
          </a:p>
          <a:p>
            <a:r>
              <a:rPr lang="en-US" sz="2400" dirty="0" smtClean="0">
                <a:ea typeface="Batang" pitchFamily="18" charset="-127"/>
                <a:cs typeface="Times New Roman" pitchFamily="18" charset="0"/>
              </a:rPr>
              <a:t>The </a:t>
            </a:r>
            <a:r>
              <a:rPr lang="en-US" sz="2400" dirty="0" err="1" smtClean="0">
                <a:ea typeface="Batang" pitchFamily="18" charset="-127"/>
                <a:cs typeface="Times New Roman" pitchFamily="18" charset="0"/>
              </a:rPr>
              <a:t>superframe</a:t>
            </a:r>
            <a:r>
              <a:rPr lang="en-US" sz="2400" dirty="0" smtClean="0">
                <a:ea typeface="Batang" pitchFamily="18" charset="-127"/>
                <a:cs typeface="Times New Roman" pitchFamily="18" charset="0"/>
              </a:rPr>
              <a:t> has three parts</a:t>
            </a:r>
          </a:p>
          <a:p>
            <a:pPr lvl="1"/>
            <a:r>
              <a:rPr lang="en-US" dirty="0" smtClean="0">
                <a:ea typeface="Batang" pitchFamily="18" charset="-127"/>
                <a:cs typeface="Times New Roman" pitchFamily="18" charset="0"/>
              </a:rPr>
              <a:t>Beacon</a:t>
            </a:r>
          </a:p>
          <a:p>
            <a:pPr lvl="1"/>
            <a:r>
              <a:rPr lang="en-US" dirty="0" smtClean="0">
                <a:ea typeface="Batang" pitchFamily="18" charset="-127"/>
                <a:cs typeface="Times New Roman" pitchFamily="18" charset="0"/>
              </a:rPr>
              <a:t>EAP</a:t>
            </a:r>
          </a:p>
          <a:p>
            <a:pPr lvl="1"/>
            <a:r>
              <a:rPr lang="en-US" dirty="0" smtClean="0">
                <a:ea typeface="Batang" pitchFamily="18" charset="-127"/>
                <a:cs typeface="Times New Roman" pitchFamily="18" charset="0"/>
              </a:rPr>
              <a:t>NAP</a:t>
            </a:r>
          </a:p>
          <a:p>
            <a:r>
              <a:rPr lang="en-US" sz="2400" dirty="0" smtClean="0">
                <a:ea typeface="Batang" pitchFamily="18" charset="-127"/>
                <a:cs typeface="Times New Roman" pitchFamily="18" charset="0"/>
              </a:rPr>
              <a:t>Beacon</a:t>
            </a:r>
            <a:endParaRPr lang="en-US" dirty="0" smtClean="0">
              <a:ea typeface="Batang" pitchFamily="18" charset="-127"/>
              <a:cs typeface="Times New Roman" pitchFamily="18" charset="0"/>
            </a:endParaRPr>
          </a:p>
          <a:p>
            <a:pPr lvl="1"/>
            <a:r>
              <a:rPr lang="en-US" dirty="0" smtClean="0">
                <a:ea typeface="Batang" pitchFamily="18" charset="-127"/>
                <a:cs typeface="Times New Roman" pitchFamily="18" charset="0"/>
              </a:rPr>
              <a:t>Beacon is used to synchronize the nodes and transmit </a:t>
            </a:r>
            <a:r>
              <a:rPr lang="en-US" dirty="0" err="1" smtClean="0">
                <a:ea typeface="Batang" pitchFamily="18" charset="-127"/>
                <a:cs typeface="Times New Roman" pitchFamily="18" charset="0"/>
              </a:rPr>
              <a:t>superframe</a:t>
            </a:r>
            <a:r>
              <a:rPr lang="en-US" dirty="0" smtClean="0">
                <a:ea typeface="Batang" pitchFamily="18" charset="-127"/>
                <a:cs typeface="Times New Roman" pitchFamily="18" charset="0"/>
              </a:rPr>
              <a:t> information.</a:t>
            </a:r>
          </a:p>
          <a:p>
            <a:endParaRPr lang="en-US" sz="2400" dirty="0" smtClean="0">
              <a:ea typeface="Batang" pitchFamily="18" charset="-127"/>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5294</TotalTime>
  <Words>1317</Words>
  <Application>Microsoft Macintosh PowerPoint</Application>
  <PresentationFormat>On-screen Show (4:3)</PresentationFormat>
  <Paragraphs>377</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PowerPoint Presentation</vt:lpstr>
      <vt:lpstr>Contributors</vt:lpstr>
      <vt:lpstr>Outline</vt:lpstr>
      <vt:lpstr>Introduction</vt:lpstr>
      <vt:lpstr>LECIM Design Requirements</vt:lpstr>
      <vt:lpstr>Need for a new MAC</vt:lpstr>
      <vt:lpstr>MAC Protocol Description </vt:lpstr>
      <vt:lpstr>MAC Protocol Description: Superframe</vt:lpstr>
      <vt:lpstr>MAC Protocol Description: Superframe</vt:lpstr>
      <vt:lpstr>MAC Protocol Description: Superframe</vt:lpstr>
      <vt:lpstr>MAC Protocol Description: Communication Process</vt:lpstr>
      <vt:lpstr>MAC Protocol Description: Flow Diagram</vt:lpstr>
      <vt:lpstr>MAC Protocol Description: Timing Diagram</vt:lpstr>
      <vt:lpstr>MAC Protocol Description: Operations</vt:lpstr>
      <vt:lpstr>MAC Protocol Description: Flow Chart</vt:lpstr>
      <vt:lpstr>MAC Frame Structure</vt:lpstr>
      <vt:lpstr>Performance Evaluation</vt:lpstr>
      <vt:lpstr>Throughput Analysis</vt:lpstr>
      <vt:lpstr>Estimated Network Size</vt:lpstr>
      <vt:lpstr>Conclusion</vt:lpstr>
      <vt:lpstr>The End</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based Wake-up mechanism for WBAN</dc:title>
  <dc:subject>IEEE 802.15 &lt;subject&gt;</dc:subject>
  <dc:creator>Ameen</dc:creator>
  <cp:keywords/>
  <dc:description>&lt;15-11-0486-00&gt;</dc:description>
  <cp:lastModifiedBy>Pat Kinney</cp:lastModifiedBy>
  <cp:revision>585</cp:revision>
  <cp:lastPrinted>1998-02-10T13:28:06Z</cp:lastPrinted>
  <dcterms:created xsi:type="dcterms:W3CDTF">2008-07-08T08:17:32Z</dcterms:created>
  <dcterms:modified xsi:type="dcterms:W3CDTF">2011-07-16T23:04:38Z</dcterms:modified>
  <cp:category/>
</cp:coreProperties>
</file>