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59" r:id="rId2"/>
    <p:sldId id="260" r:id="rId3"/>
    <p:sldId id="263" r:id="rId4"/>
    <p:sldId id="265" r:id="rId5"/>
    <p:sldId id="266" r:id="rId6"/>
    <p:sldId id="276" r:id="rId7"/>
    <p:sldId id="277" r:id="rId8"/>
    <p:sldId id="278" r:id="rId9"/>
    <p:sldId id="279" r:id="rId10"/>
    <p:sldId id="280" r:id="rId11"/>
    <p:sldId id="281" r:id="rId12"/>
    <p:sldId id="267" r:id="rId13"/>
    <p:sldId id="275" r:id="rId14"/>
    <p:sldId id="269" r:id="rId15"/>
    <p:sldId id="270" r:id="rId16"/>
    <p:sldId id="271" r:id="rId17"/>
    <p:sldId id="273" r:id="rId18"/>
    <p:sldId id="274" r:id="rId19"/>
    <p:sldId id="261"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9864" autoAdjust="0"/>
  </p:normalViewPr>
  <p:slideViewPr>
    <p:cSldViewPr>
      <p:cViewPr>
        <p:scale>
          <a:sx n="103" d="100"/>
          <a:sy n="103" d="100"/>
        </p:scale>
        <p:origin x="-2584" y="-5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802.15-&lt;15-09-0157-00-004e&gt;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FE8B25C8-6EA2-F247-9E62-0423F29B42C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56969587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802.15-&lt;15-09-0157-00-004e&gt;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C9722BF3-CC35-2943-98A1-C1383FE830B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731818209"/>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802.15-&lt;15-09-0157-00-004e&gt;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7"/>
          <p:cNvSpPr>
            <a:spLocks noGrp="1" noChangeArrowheads="1"/>
          </p:cNvSpPr>
          <p:nvPr>
            <p:ph type="sldNum" sz="quarter" idx="5"/>
          </p:nvPr>
        </p:nvSpPr>
        <p:spPr>
          <a:ln/>
        </p:spPr>
        <p:txBody>
          <a:bodyPr/>
          <a:lstStyle/>
          <a:p>
            <a:r>
              <a:rPr lang="en-US"/>
              <a:t>Page </a:t>
            </a:r>
            <a:fld id="{3B38A46E-0FE5-3B4B-A0CE-2B59CAB2DC27}" type="slidenum">
              <a:rPr lang="en-US"/>
              <a:pPr/>
              <a:t>1</a:t>
            </a:fld>
            <a:endParaRPr lang="en-US"/>
          </a:p>
        </p:txBody>
      </p:sp>
      <p:sp>
        <p:nvSpPr>
          <p:cNvPr id="573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573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&lt;January 2014&gt;</a:t>
            </a:r>
            <a:endParaRPr lang="en-US"/>
          </a:p>
        </p:txBody>
      </p:sp>
      <p:sp>
        <p:nvSpPr>
          <p:cNvPr id="5" name="Footer Placeholder 4"/>
          <p:cNvSpPr>
            <a:spLocks noGrp="1"/>
          </p:cNvSpPr>
          <p:nvPr>
            <p:ph type="ftr" sz="quarter" idx="11"/>
          </p:nvPr>
        </p:nvSpPr>
        <p:spPr/>
        <p:txBody>
          <a:bodyPr/>
          <a:lstStyle>
            <a:lvl1pPr>
              <a:defRPr/>
            </a:lvl1pPr>
          </a:lstStyle>
          <a:p>
            <a:r>
              <a:rPr lang="en-US"/>
              <a:t>&lt;Pat Kinney&gt;, &lt;Kinney Consulting LLC&gt;</a:t>
            </a:r>
          </a:p>
        </p:txBody>
      </p:sp>
      <p:sp>
        <p:nvSpPr>
          <p:cNvPr id="6" name="Slide Number Placeholder 5"/>
          <p:cNvSpPr>
            <a:spLocks noGrp="1"/>
          </p:cNvSpPr>
          <p:nvPr>
            <p:ph type="sldNum" sz="quarter" idx="12"/>
          </p:nvPr>
        </p:nvSpPr>
        <p:spPr/>
        <p:txBody>
          <a:bodyPr/>
          <a:lstStyle>
            <a:lvl1pPr>
              <a:defRPr/>
            </a:lvl1pPr>
          </a:lstStyle>
          <a:p>
            <a:r>
              <a:rPr lang="en-US"/>
              <a:t>Slide </a:t>
            </a:r>
            <a:fld id="{A112B5F7-1F26-984B-B0FF-3EE15B596788}" type="slidenum">
              <a:rPr lang="en-US"/>
              <a:pPr/>
              <a:t>‹#›</a:t>
            </a:fld>
            <a:endParaRPr lang="en-US"/>
          </a:p>
        </p:txBody>
      </p:sp>
    </p:spTree>
    <p:extLst>
      <p:ext uri="{BB962C8B-B14F-4D97-AF65-F5344CB8AC3E}">
        <p14:creationId xmlns:p14="http://schemas.microsoft.com/office/powerpoint/2010/main" val="1532581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&lt;January 2014&gt;</a:t>
            </a:r>
            <a:endParaRPr lang="en-US"/>
          </a:p>
        </p:txBody>
      </p:sp>
      <p:sp>
        <p:nvSpPr>
          <p:cNvPr id="5" name="Footer Placeholder 4"/>
          <p:cNvSpPr>
            <a:spLocks noGrp="1"/>
          </p:cNvSpPr>
          <p:nvPr>
            <p:ph type="ftr" sz="quarter" idx="11"/>
          </p:nvPr>
        </p:nvSpPr>
        <p:spPr/>
        <p:txBody>
          <a:bodyPr/>
          <a:lstStyle>
            <a:lvl1pPr>
              <a:defRPr/>
            </a:lvl1pPr>
          </a:lstStyle>
          <a:p>
            <a:r>
              <a:rPr lang="en-US"/>
              <a:t>&lt;Pat Kinney&gt;, &lt;Kinney Consulting LLC&gt;</a:t>
            </a:r>
          </a:p>
        </p:txBody>
      </p:sp>
      <p:sp>
        <p:nvSpPr>
          <p:cNvPr id="6" name="Slide Number Placeholder 5"/>
          <p:cNvSpPr>
            <a:spLocks noGrp="1"/>
          </p:cNvSpPr>
          <p:nvPr>
            <p:ph type="sldNum" sz="quarter" idx="12"/>
          </p:nvPr>
        </p:nvSpPr>
        <p:spPr/>
        <p:txBody>
          <a:bodyPr/>
          <a:lstStyle>
            <a:lvl1pPr>
              <a:defRPr/>
            </a:lvl1pPr>
          </a:lstStyle>
          <a:p>
            <a:r>
              <a:rPr lang="en-US"/>
              <a:t>Slide </a:t>
            </a:r>
            <a:fld id="{F0595AF0-2010-6F45-B8D3-180918C55C92}" type="slidenum">
              <a:rPr lang="en-US"/>
              <a:pPr/>
              <a:t>‹#›</a:t>
            </a:fld>
            <a:endParaRPr lang="en-US"/>
          </a:p>
        </p:txBody>
      </p:sp>
    </p:spTree>
    <p:extLst>
      <p:ext uri="{BB962C8B-B14F-4D97-AF65-F5344CB8AC3E}">
        <p14:creationId xmlns:p14="http://schemas.microsoft.com/office/powerpoint/2010/main" val="314310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&lt;January 2014&gt;</a:t>
            </a:r>
            <a:endParaRPr lang="en-US"/>
          </a:p>
        </p:txBody>
      </p:sp>
      <p:sp>
        <p:nvSpPr>
          <p:cNvPr id="5" name="Footer Placeholder 4"/>
          <p:cNvSpPr>
            <a:spLocks noGrp="1"/>
          </p:cNvSpPr>
          <p:nvPr>
            <p:ph type="ftr" sz="quarter" idx="11"/>
          </p:nvPr>
        </p:nvSpPr>
        <p:spPr/>
        <p:txBody>
          <a:bodyPr/>
          <a:lstStyle>
            <a:lvl1pPr>
              <a:defRPr/>
            </a:lvl1pPr>
          </a:lstStyle>
          <a:p>
            <a:r>
              <a:rPr lang="en-US"/>
              <a:t>&lt;Pat Kinney&gt;, &lt;Kinney Consulting LLC&gt;</a:t>
            </a:r>
          </a:p>
        </p:txBody>
      </p:sp>
      <p:sp>
        <p:nvSpPr>
          <p:cNvPr id="6" name="Slide Number Placeholder 5"/>
          <p:cNvSpPr>
            <a:spLocks noGrp="1"/>
          </p:cNvSpPr>
          <p:nvPr>
            <p:ph type="sldNum" sz="quarter" idx="12"/>
          </p:nvPr>
        </p:nvSpPr>
        <p:spPr/>
        <p:txBody>
          <a:bodyPr/>
          <a:lstStyle>
            <a:lvl1pPr>
              <a:defRPr/>
            </a:lvl1pPr>
          </a:lstStyle>
          <a:p>
            <a:r>
              <a:rPr lang="en-US"/>
              <a:t>Slide </a:t>
            </a:r>
            <a:fld id="{83599EBC-7829-8E41-906B-3DE8BE602FD7}" type="slidenum">
              <a:rPr lang="en-US"/>
              <a:pPr/>
              <a:t>‹#›</a:t>
            </a:fld>
            <a:endParaRPr lang="en-US"/>
          </a:p>
        </p:txBody>
      </p:sp>
    </p:spTree>
    <p:extLst>
      <p:ext uri="{BB962C8B-B14F-4D97-AF65-F5344CB8AC3E}">
        <p14:creationId xmlns:p14="http://schemas.microsoft.com/office/powerpoint/2010/main" val="1830783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&lt;January 2014&gt;</a:t>
            </a:r>
            <a:endParaRPr lang="en-US"/>
          </a:p>
        </p:txBody>
      </p:sp>
      <p:sp>
        <p:nvSpPr>
          <p:cNvPr id="5" name="Footer Placeholder 4"/>
          <p:cNvSpPr>
            <a:spLocks noGrp="1"/>
          </p:cNvSpPr>
          <p:nvPr>
            <p:ph type="ftr" sz="quarter" idx="11"/>
          </p:nvPr>
        </p:nvSpPr>
        <p:spPr/>
        <p:txBody>
          <a:bodyPr/>
          <a:lstStyle>
            <a:lvl1pPr>
              <a:defRPr/>
            </a:lvl1pPr>
          </a:lstStyle>
          <a:p>
            <a:r>
              <a:rPr lang="en-US"/>
              <a:t>&lt;Pat Kinney&gt;, &lt;Kinney Consulting LLC&gt;</a:t>
            </a:r>
          </a:p>
        </p:txBody>
      </p:sp>
      <p:sp>
        <p:nvSpPr>
          <p:cNvPr id="6" name="Slide Number Placeholder 5"/>
          <p:cNvSpPr>
            <a:spLocks noGrp="1"/>
          </p:cNvSpPr>
          <p:nvPr>
            <p:ph type="sldNum" sz="quarter" idx="12"/>
          </p:nvPr>
        </p:nvSpPr>
        <p:spPr/>
        <p:txBody>
          <a:bodyPr/>
          <a:lstStyle>
            <a:lvl1pPr>
              <a:defRPr/>
            </a:lvl1pPr>
          </a:lstStyle>
          <a:p>
            <a:r>
              <a:rPr lang="en-US"/>
              <a:t>Slide </a:t>
            </a:r>
            <a:fld id="{B65D2755-1780-7F49-A4CA-AF154D192E3C}" type="slidenum">
              <a:rPr lang="en-US"/>
              <a:pPr/>
              <a:t>‹#›</a:t>
            </a:fld>
            <a:endParaRPr lang="en-US"/>
          </a:p>
        </p:txBody>
      </p:sp>
    </p:spTree>
    <p:extLst>
      <p:ext uri="{BB962C8B-B14F-4D97-AF65-F5344CB8AC3E}">
        <p14:creationId xmlns:p14="http://schemas.microsoft.com/office/powerpoint/2010/main" val="2954225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&lt;January 2014&gt;</a:t>
            </a:r>
            <a:endParaRPr lang="en-US"/>
          </a:p>
        </p:txBody>
      </p:sp>
      <p:sp>
        <p:nvSpPr>
          <p:cNvPr id="5" name="Footer Placeholder 4"/>
          <p:cNvSpPr>
            <a:spLocks noGrp="1"/>
          </p:cNvSpPr>
          <p:nvPr>
            <p:ph type="ftr" sz="quarter" idx="11"/>
          </p:nvPr>
        </p:nvSpPr>
        <p:spPr/>
        <p:txBody>
          <a:bodyPr/>
          <a:lstStyle>
            <a:lvl1pPr>
              <a:defRPr/>
            </a:lvl1pPr>
          </a:lstStyle>
          <a:p>
            <a:r>
              <a:rPr lang="en-US"/>
              <a:t>&lt;Pat Kinney&gt;, &lt;Kinney Consulting LLC&gt;</a:t>
            </a:r>
          </a:p>
        </p:txBody>
      </p:sp>
      <p:sp>
        <p:nvSpPr>
          <p:cNvPr id="6" name="Slide Number Placeholder 5"/>
          <p:cNvSpPr>
            <a:spLocks noGrp="1"/>
          </p:cNvSpPr>
          <p:nvPr>
            <p:ph type="sldNum" sz="quarter" idx="12"/>
          </p:nvPr>
        </p:nvSpPr>
        <p:spPr/>
        <p:txBody>
          <a:bodyPr/>
          <a:lstStyle>
            <a:lvl1pPr>
              <a:defRPr/>
            </a:lvl1pPr>
          </a:lstStyle>
          <a:p>
            <a:r>
              <a:rPr lang="en-US"/>
              <a:t>Slide </a:t>
            </a:r>
            <a:fld id="{8D1AADA8-71A1-9246-9809-7ED68296589D}" type="slidenum">
              <a:rPr lang="en-US"/>
              <a:pPr/>
              <a:t>‹#›</a:t>
            </a:fld>
            <a:endParaRPr lang="en-US"/>
          </a:p>
        </p:txBody>
      </p:sp>
    </p:spTree>
    <p:extLst>
      <p:ext uri="{BB962C8B-B14F-4D97-AF65-F5344CB8AC3E}">
        <p14:creationId xmlns:p14="http://schemas.microsoft.com/office/powerpoint/2010/main" val="3127458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&lt;January 2014&gt;</a:t>
            </a:r>
            <a:endParaRPr lang="en-US"/>
          </a:p>
        </p:txBody>
      </p:sp>
      <p:sp>
        <p:nvSpPr>
          <p:cNvPr id="6" name="Footer Placeholder 5"/>
          <p:cNvSpPr>
            <a:spLocks noGrp="1"/>
          </p:cNvSpPr>
          <p:nvPr>
            <p:ph type="ftr" sz="quarter" idx="11"/>
          </p:nvPr>
        </p:nvSpPr>
        <p:spPr/>
        <p:txBody>
          <a:bodyPr/>
          <a:lstStyle>
            <a:lvl1pPr>
              <a:defRPr/>
            </a:lvl1pPr>
          </a:lstStyle>
          <a:p>
            <a:r>
              <a:rPr lang="en-US"/>
              <a:t>&lt;Pat Kinney&gt;, &lt;Kinney Consulting LLC&gt;</a:t>
            </a:r>
          </a:p>
        </p:txBody>
      </p:sp>
      <p:sp>
        <p:nvSpPr>
          <p:cNvPr id="7" name="Slide Number Placeholder 6"/>
          <p:cNvSpPr>
            <a:spLocks noGrp="1"/>
          </p:cNvSpPr>
          <p:nvPr>
            <p:ph type="sldNum" sz="quarter" idx="12"/>
          </p:nvPr>
        </p:nvSpPr>
        <p:spPr/>
        <p:txBody>
          <a:bodyPr/>
          <a:lstStyle>
            <a:lvl1pPr>
              <a:defRPr/>
            </a:lvl1pPr>
          </a:lstStyle>
          <a:p>
            <a:r>
              <a:rPr lang="en-US"/>
              <a:t>Slide </a:t>
            </a:r>
            <a:fld id="{7209B133-8EB2-984B-A163-9909CF0BA9BC}" type="slidenum">
              <a:rPr lang="en-US"/>
              <a:pPr/>
              <a:t>‹#›</a:t>
            </a:fld>
            <a:endParaRPr lang="en-US"/>
          </a:p>
        </p:txBody>
      </p:sp>
    </p:spTree>
    <p:extLst>
      <p:ext uri="{BB962C8B-B14F-4D97-AF65-F5344CB8AC3E}">
        <p14:creationId xmlns:p14="http://schemas.microsoft.com/office/powerpoint/2010/main" val="1045646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&lt;January 2014&gt;</a:t>
            </a:r>
            <a:endParaRPr lang="en-US"/>
          </a:p>
        </p:txBody>
      </p:sp>
      <p:sp>
        <p:nvSpPr>
          <p:cNvPr id="8" name="Footer Placeholder 7"/>
          <p:cNvSpPr>
            <a:spLocks noGrp="1"/>
          </p:cNvSpPr>
          <p:nvPr>
            <p:ph type="ftr" sz="quarter" idx="11"/>
          </p:nvPr>
        </p:nvSpPr>
        <p:spPr/>
        <p:txBody>
          <a:bodyPr/>
          <a:lstStyle>
            <a:lvl1pPr>
              <a:defRPr/>
            </a:lvl1pPr>
          </a:lstStyle>
          <a:p>
            <a:r>
              <a:rPr lang="en-US"/>
              <a:t>&lt;Pat Kinney&gt;, &lt;Kinney Consulting LLC&gt;</a:t>
            </a:r>
          </a:p>
        </p:txBody>
      </p:sp>
      <p:sp>
        <p:nvSpPr>
          <p:cNvPr id="9" name="Slide Number Placeholder 8"/>
          <p:cNvSpPr>
            <a:spLocks noGrp="1"/>
          </p:cNvSpPr>
          <p:nvPr>
            <p:ph type="sldNum" sz="quarter" idx="12"/>
          </p:nvPr>
        </p:nvSpPr>
        <p:spPr/>
        <p:txBody>
          <a:bodyPr/>
          <a:lstStyle>
            <a:lvl1pPr>
              <a:defRPr/>
            </a:lvl1pPr>
          </a:lstStyle>
          <a:p>
            <a:r>
              <a:rPr lang="en-US"/>
              <a:t>Slide </a:t>
            </a:r>
            <a:fld id="{76C04304-0983-0843-81F5-C94AA58A9117}" type="slidenum">
              <a:rPr lang="en-US"/>
              <a:pPr/>
              <a:t>‹#›</a:t>
            </a:fld>
            <a:endParaRPr lang="en-US"/>
          </a:p>
        </p:txBody>
      </p:sp>
    </p:spTree>
    <p:extLst>
      <p:ext uri="{BB962C8B-B14F-4D97-AF65-F5344CB8AC3E}">
        <p14:creationId xmlns:p14="http://schemas.microsoft.com/office/powerpoint/2010/main" val="2705320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&lt;January 2014&gt;</a:t>
            </a:r>
            <a:endParaRPr lang="en-US"/>
          </a:p>
        </p:txBody>
      </p:sp>
      <p:sp>
        <p:nvSpPr>
          <p:cNvPr id="4" name="Footer Placeholder 3"/>
          <p:cNvSpPr>
            <a:spLocks noGrp="1"/>
          </p:cNvSpPr>
          <p:nvPr>
            <p:ph type="ftr" sz="quarter" idx="11"/>
          </p:nvPr>
        </p:nvSpPr>
        <p:spPr/>
        <p:txBody>
          <a:bodyPr/>
          <a:lstStyle>
            <a:lvl1pPr>
              <a:defRPr/>
            </a:lvl1pPr>
          </a:lstStyle>
          <a:p>
            <a:r>
              <a:rPr lang="en-US"/>
              <a:t>&lt;Pat Kinney&gt;, &lt;Kinney Consulting LLC&gt;</a:t>
            </a:r>
          </a:p>
        </p:txBody>
      </p:sp>
      <p:sp>
        <p:nvSpPr>
          <p:cNvPr id="5" name="Slide Number Placeholder 4"/>
          <p:cNvSpPr>
            <a:spLocks noGrp="1"/>
          </p:cNvSpPr>
          <p:nvPr>
            <p:ph type="sldNum" sz="quarter" idx="12"/>
          </p:nvPr>
        </p:nvSpPr>
        <p:spPr/>
        <p:txBody>
          <a:bodyPr/>
          <a:lstStyle>
            <a:lvl1pPr>
              <a:defRPr/>
            </a:lvl1pPr>
          </a:lstStyle>
          <a:p>
            <a:r>
              <a:rPr lang="en-US"/>
              <a:t>Slide </a:t>
            </a:r>
            <a:fld id="{AD175C08-9E71-9740-8353-8C8EF622FAF3}" type="slidenum">
              <a:rPr lang="en-US"/>
              <a:pPr/>
              <a:t>‹#›</a:t>
            </a:fld>
            <a:endParaRPr lang="en-US"/>
          </a:p>
        </p:txBody>
      </p:sp>
    </p:spTree>
    <p:extLst>
      <p:ext uri="{BB962C8B-B14F-4D97-AF65-F5344CB8AC3E}">
        <p14:creationId xmlns:p14="http://schemas.microsoft.com/office/powerpoint/2010/main" val="3981504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&lt;January 2014&gt;</a:t>
            </a:r>
            <a:endParaRPr lang="en-US"/>
          </a:p>
        </p:txBody>
      </p:sp>
      <p:sp>
        <p:nvSpPr>
          <p:cNvPr id="3" name="Footer Placeholder 2"/>
          <p:cNvSpPr>
            <a:spLocks noGrp="1"/>
          </p:cNvSpPr>
          <p:nvPr>
            <p:ph type="ftr" sz="quarter" idx="11"/>
          </p:nvPr>
        </p:nvSpPr>
        <p:spPr/>
        <p:txBody>
          <a:bodyPr/>
          <a:lstStyle>
            <a:lvl1pPr>
              <a:defRPr/>
            </a:lvl1pPr>
          </a:lstStyle>
          <a:p>
            <a:r>
              <a:rPr lang="en-US"/>
              <a:t>&lt;Pat Kinney&gt;, &lt;Kinney Consulting LLC&gt;</a:t>
            </a:r>
          </a:p>
        </p:txBody>
      </p:sp>
      <p:sp>
        <p:nvSpPr>
          <p:cNvPr id="4" name="Slide Number Placeholder 3"/>
          <p:cNvSpPr>
            <a:spLocks noGrp="1"/>
          </p:cNvSpPr>
          <p:nvPr>
            <p:ph type="sldNum" sz="quarter" idx="12"/>
          </p:nvPr>
        </p:nvSpPr>
        <p:spPr/>
        <p:txBody>
          <a:bodyPr/>
          <a:lstStyle>
            <a:lvl1pPr>
              <a:defRPr/>
            </a:lvl1pPr>
          </a:lstStyle>
          <a:p>
            <a:r>
              <a:rPr lang="en-US"/>
              <a:t>Slide </a:t>
            </a:r>
            <a:fld id="{99F94741-438B-9542-9095-177777FD44E3}" type="slidenum">
              <a:rPr lang="en-US"/>
              <a:pPr/>
              <a:t>‹#›</a:t>
            </a:fld>
            <a:endParaRPr lang="en-US"/>
          </a:p>
        </p:txBody>
      </p:sp>
    </p:spTree>
    <p:extLst>
      <p:ext uri="{BB962C8B-B14F-4D97-AF65-F5344CB8AC3E}">
        <p14:creationId xmlns:p14="http://schemas.microsoft.com/office/powerpoint/2010/main" val="3302112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&lt;January 2014&gt;</a:t>
            </a:r>
            <a:endParaRPr lang="en-US"/>
          </a:p>
        </p:txBody>
      </p:sp>
      <p:sp>
        <p:nvSpPr>
          <p:cNvPr id="6" name="Footer Placeholder 5"/>
          <p:cNvSpPr>
            <a:spLocks noGrp="1"/>
          </p:cNvSpPr>
          <p:nvPr>
            <p:ph type="ftr" sz="quarter" idx="11"/>
          </p:nvPr>
        </p:nvSpPr>
        <p:spPr/>
        <p:txBody>
          <a:bodyPr/>
          <a:lstStyle>
            <a:lvl1pPr>
              <a:defRPr/>
            </a:lvl1pPr>
          </a:lstStyle>
          <a:p>
            <a:r>
              <a:rPr lang="en-US"/>
              <a:t>&lt;Pat Kinney&gt;, &lt;Kinney Consulting LLC&gt;</a:t>
            </a:r>
          </a:p>
        </p:txBody>
      </p:sp>
      <p:sp>
        <p:nvSpPr>
          <p:cNvPr id="7" name="Slide Number Placeholder 6"/>
          <p:cNvSpPr>
            <a:spLocks noGrp="1"/>
          </p:cNvSpPr>
          <p:nvPr>
            <p:ph type="sldNum" sz="quarter" idx="12"/>
          </p:nvPr>
        </p:nvSpPr>
        <p:spPr/>
        <p:txBody>
          <a:bodyPr/>
          <a:lstStyle>
            <a:lvl1pPr>
              <a:defRPr/>
            </a:lvl1pPr>
          </a:lstStyle>
          <a:p>
            <a:r>
              <a:rPr lang="en-US"/>
              <a:t>Slide </a:t>
            </a:r>
            <a:fld id="{5C222ED7-46E1-164C-9B48-ADD138CBD6F7}" type="slidenum">
              <a:rPr lang="en-US"/>
              <a:pPr/>
              <a:t>‹#›</a:t>
            </a:fld>
            <a:endParaRPr lang="en-US"/>
          </a:p>
        </p:txBody>
      </p:sp>
    </p:spTree>
    <p:extLst>
      <p:ext uri="{BB962C8B-B14F-4D97-AF65-F5344CB8AC3E}">
        <p14:creationId xmlns:p14="http://schemas.microsoft.com/office/powerpoint/2010/main" val="3898253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&lt;January 2014&gt;</a:t>
            </a:r>
            <a:endParaRPr lang="en-US"/>
          </a:p>
        </p:txBody>
      </p:sp>
      <p:sp>
        <p:nvSpPr>
          <p:cNvPr id="6" name="Footer Placeholder 5"/>
          <p:cNvSpPr>
            <a:spLocks noGrp="1"/>
          </p:cNvSpPr>
          <p:nvPr>
            <p:ph type="ftr" sz="quarter" idx="11"/>
          </p:nvPr>
        </p:nvSpPr>
        <p:spPr/>
        <p:txBody>
          <a:bodyPr/>
          <a:lstStyle>
            <a:lvl1pPr>
              <a:defRPr/>
            </a:lvl1pPr>
          </a:lstStyle>
          <a:p>
            <a:r>
              <a:rPr lang="en-US"/>
              <a:t>&lt;Pat Kinney&gt;, &lt;Kinney Consulting LLC&gt;</a:t>
            </a:r>
          </a:p>
        </p:txBody>
      </p:sp>
      <p:sp>
        <p:nvSpPr>
          <p:cNvPr id="7" name="Slide Number Placeholder 6"/>
          <p:cNvSpPr>
            <a:spLocks noGrp="1"/>
          </p:cNvSpPr>
          <p:nvPr>
            <p:ph type="sldNum" sz="quarter" idx="12"/>
          </p:nvPr>
        </p:nvSpPr>
        <p:spPr/>
        <p:txBody>
          <a:bodyPr/>
          <a:lstStyle>
            <a:lvl1pPr>
              <a:defRPr/>
            </a:lvl1pPr>
          </a:lstStyle>
          <a:p>
            <a:r>
              <a:rPr lang="en-US"/>
              <a:t>Slide </a:t>
            </a:r>
            <a:fld id="{9CE0A8C1-95C3-F149-8A8E-CFD33FE61D5B}" type="slidenum">
              <a:rPr lang="en-US"/>
              <a:pPr/>
              <a:t>‹#›</a:t>
            </a:fld>
            <a:endParaRPr lang="en-US"/>
          </a:p>
        </p:txBody>
      </p:sp>
    </p:spTree>
    <p:extLst>
      <p:ext uri="{BB962C8B-B14F-4D97-AF65-F5344CB8AC3E}">
        <p14:creationId xmlns:p14="http://schemas.microsoft.com/office/powerpoint/2010/main" val="204215956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defRPr sz="1400" b="1"/>
            </a:lvl1pPr>
          </a:lstStyle>
          <a:p>
            <a:r>
              <a:rPr lang="en-US" smtClean="0"/>
              <a:t>&lt;January 2014&gt;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a:defRPr/>
            </a:lvl1pPr>
          </a:lstStyle>
          <a:p>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AC96FB85-4516-4B46-98E6-00D1B52102A7}" type="slidenum">
              <a:rPr lang="en-US"/>
              <a:pPr/>
              <a:t>‹#›</a:t>
            </a:fld>
            <a:endParaRPr lang="en-US"/>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r>
              <a:rPr lang="en-US" sz="1400" b="1" dirty="0"/>
              <a:t>doc.: &lt;</a:t>
            </a:r>
            <a:r>
              <a:rPr lang="en-US" b="1" dirty="0"/>
              <a:t>15</a:t>
            </a:r>
            <a:r>
              <a:rPr lang="en-US" b="1" dirty="0" smtClean="0"/>
              <a:t>-11-0484-</a:t>
            </a:r>
            <a:r>
              <a:rPr lang="en-US" b="1" dirty="0" smtClean="0"/>
              <a:t>03-</a:t>
            </a:r>
            <a:r>
              <a:rPr lang="en-US" b="1" dirty="0"/>
              <a:t>0000</a:t>
            </a:r>
            <a:r>
              <a:rPr 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charset="0"/>
          <a:ea typeface="ＭＳ Ｐゴシック" charset="0"/>
        </a:defRPr>
      </a:lvl2pPr>
      <a:lvl3pPr algn="ctr" rtl="0" eaLnBrk="0" fontAlgn="base" hangingPunct="0">
        <a:spcBef>
          <a:spcPct val="0"/>
        </a:spcBef>
        <a:spcAft>
          <a:spcPct val="0"/>
        </a:spcAft>
        <a:defRPr sz="3600">
          <a:solidFill>
            <a:schemeClr val="tx2"/>
          </a:solidFill>
          <a:latin typeface="Times New Roman" charset="0"/>
          <a:ea typeface="ＭＳ Ｐゴシック" charset="0"/>
        </a:defRPr>
      </a:lvl3pPr>
      <a:lvl4pPr algn="ctr" rtl="0" eaLnBrk="0" fontAlgn="base" hangingPunct="0">
        <a:spcBef>
          <a:spcPct val="0"/>
        </a:spcBef>
        <a:spcAft>
          <a:spcPct val="0"/>
        </a:spcAft>
        <a:defRPr sz="3600">
          <a:solidFill>
            <a:schemeClr val="tx2"/>
          </a:solidFill>
          <a:latin typeface="Times New Roman" charset="0"/>
          <a:ea typeface="ＭＳ Ｐゴシック" charset="0"/>
        </a:defRPr>
      </a:lvl4pPr>
      <a:lvl5pPr algn="ctr" rtl="0" eaLnBrk="0" fontAlgn="base" hangingPunct="0">
        <a:spcBef>
          <a:spcPct val="0"/>
        </a:spcBef>
        <a:spcAft>
          <a:spcPct val="0"/>
        </a:spcAft>
        <a:defRPr sz="3600">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600">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600">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085850" indent="-228600" algn="l" rtl="0" eaLnBrk="0" fontAlgn="base" hangingPunct="0">
        <a:spcBef>
          <a:spcPct val="20000"/>
        </a:spcBef>
        <a:spcAft>
          <a:spcPct val="0"/>
        </a:spcAft>
        <a:buChar char="•"/>
        <a:defRPr sz="2400">
          <a:solidFill>
            <a:schemeClr val="tx1"/>
          </a:solidFill>
          <a:latin typeface="+mn-lt"/>
          <a:ea typeface="+mn-ea"/>
        </a:defRPr>
      </a:lvl3pPr>
      <a:lvl4pPr marL="1428750" indent="-228600" algn="l" rtl="0" eaLnBrk="0" fontAlgn="base" hangingPunct="0">
        <a:spcBef>
          <a:spcPct val="20000"/>
        </a:spcBef>
        <a:spcAft>
          <a:spcPct val="0"/>
        </a:spcAft>
        <a:buChar char="–"/>
        <a:defRPr sz="2000">
          <a:solidFill>
            <a:schemeClr val="tx1"/>
          </a:solidFill>
          <a:latin typeface="+mn-lt"/>
          <a:ea typeface="+mn-ea"/>
        </a:defRPr>
      </a:lvl4pPr>
      <a:lvl5pPr marL="1771650" indent="-228600" algn="l" rtl="0" eaLnBrk="0" fontAlgn="base" hangingPunct="0">
        <a:spcBef>
          <a:spcPct val="20000"/>
        </a:spcBef>
        <a:spcAft>
          <a:spcPct val="0"/>
        </a:spcAft>
        <a:buChar char="•"/>
        <a:defRPr sz="2000">
          <a:solidFill>
            <a:schemeClr val="tx1"/>
          </a:solidFill>
          <a:latin typeface="+mn-lt"/>
          <a:ea typeface="+mn-ea"/>
        </a:defRPr>
      </a:lvl5pPr>
      <a:lvl6pPr marL="2228850" indent="-228600" algn="l" rtl="0" eaLnBrk="0" fontAlgn="base" hangingPunct="0">
        <a:spcBef>
          <a:spcPct val="20000"/>
        </a:spcBef>
        <a:spcAft>
          <a:spcPct val="0"/>
        </a:spcAft>
        <a:buChar char="•"/>
        <a:defRPr sz="2000">
          <a:solidFill>
            <a:schemeClr val="tx1"/>
          </a:solidFill>
          <a:latin typeface="+mn-lt"/>
          <a:ea typeface="+mn-ea"/>
        </a:defRPr>
      </a:lvl6pPr>
      <a:lvl7pPr marL="2686050" indent="-228600" algn="l" rtl="0" eaLnBrk="0" fontAlgn="base" hangingPunct="0">
        <a:spcBef>
          <a:spcPct val="20000"/>
        </a:spcBef>
        <a:spcAft>
          <a:spcPct val="0"/>
        </a:spcAft>
        <a:buChar char="•"/>
        <a:defRPr sz="2000">
          <a:solidFill>
            <a:schemeClr val="tx1"/>
          </a:solidFill>
          <a:latin typeface="+mn-lt"/>
          <a:ea typeface="+mn-ea"/>
        </a:defRPr>
      </a:lvl7pPr>
      <a:lvl8pPr marL="3143250" indent="-228600" algn="l" rtl="0" eaLnBrk="0" fontAlgn="base" hangingPunct="0">
        <a:spcBef>
          <a:spcPct val="20000"/>
        </a:spcBef>
        <a:spcAft>
          <a:spcPct val="0"/>
        </a:spcAft>
        <a:buChar char="•"/>
        <a:defRPr sz="2000">
          <a:solidFill>
            <a:schemeClr val="tx1"/>
          </a:solidFill>
          <a:latin typeface="+mn-lt"/>
          <a:ea typeface="+mn-ea"/>
        </a:defRPr>
      </a:lvl8pPr>
      <a:lvl9pPr marL="3600450" indent="-228600" algn="l" rtl="0" eaLnBrk="0" fontAlgn="base" hangingPunct="0">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r>
              <a:rPr lang="en-US" smtClean="0"/>
              <a:t>&lt;January 2014&gt;</a:t>
            </a:r>
            <a:endParaRPr lang="en-US" dirty="0"/>
          </a:p>
        </p:txBody>
      </p:sp>
      <p:sp>
        <p:nvSpPr>
          <p:cNvPr id="4" name="Footer Placeholder 2"/>
          <p:cNvSpPr>
            <a:spLocks noGrp="1"/>
          </p:cNvSpPr>
          <p:nvPr>
            <p:ph type="ftr" sz="quarter" idx="11"/>
          </p:nvPr>
        </p:nvSpPr>
        <p:spPr/>
        <p:txBody>
          <a:bodyPr/>
          <a:lstStyle/>
          <a:p>
            <a:r>
              <a:rPr lang="en-US" dirty="0"/>
              <a:t>&lt;Pat Kinney&gt;, &lt;Kinney Consulting LLC&gt;</a:t>
            </a:r>
          </a:p>
        </p:txBody>
      </p:sp>
      <p:sp>
        <p:nvSpPr>
          <p:cNvPr id="5" name="Slide Number Placeholder 3"/>
          <p:cNvSpPr>
            <a:spLocks noGrp="1"/>
          </p:cNvSpPr>
          <p:nvPr>
            <p:ph type="sldNum" sz="quarter" idx="12"/>
          </p:nvPr>
        </p:nvSpPr>
        <p:spPr/>
        <p:txBody>
          <a:bodyPr/>
          <a:lstStyle/>
          <a:p>
            <a:r>
              <a:rPr lang="en-US" dirty="0"/>
              <a:t>Slide </a:t>
            </a:r>
            <a:fld id="{69C15484-2816-AD4B-B49C-04BE3C2146DC}" type="slidenum">
              <a:rPr lang="en-US"/>
              <a:pPr/>
              <a:t>1</a:t>
            </a:fld>
            <a:endParaRPr lang="en-US" dirty="0"/>
          </a:p>
        </p:txBody>
      </p:sp>
      <p:sp>
        <p:nvSpPr>
          <p:cNvPr id="27651" name="Rectangle 3"/>
          <p:cNvSpPr>
            <a:spLocks noChangeArrowheads="1"/>
          </p:cNvSpPr>
          <p:nvPr/>
        </p:nvSpPr>
        <p:spPr bwMode="auto">
          <a:xfrm>
            <a:off x="152400" y="609600"/>
            <a:ext cx="8991600" cy="4491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TG4e Overview</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a:solidFill>
                  <a:schemeClr val="tx2"/>
                </a:solidFill>
              </a:rPr>
              <a:t>[</a:t>
            </a:r>
            <a:r>
              <a:rPr lang="en-US" sz="1600" dirty="0" smtClean="0">
                <a:solidFill>
                  <a:srgbClr val="FF0000"/>
                </a:solidFill>
              </a:rPr>
              <a:t>18 Jan </a:t>
            </a:r>
            <a:r>
              <a:rPr lang="en-US" sz="1600" dirty="0" smtClean="0">
                <a:solidFill>
                  <a:srgbClr val="FF0000"/>
                </a:solidFill>
              </a:rPr>
              <a:t>2014</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a:solidFill>
                  <a:srgbClr val="FF0000"/>
                </a:solidFill>
              </a:rPr>
              <a:t>Patrick Kinney</a:t>
            </a:r>
            <a:r>
              <a:rPr lang="en-US" sz="1600" dirty="0">
                <a:solidFill>
                  <a:schemeClr val="tx2"/>
                </a:solidFill>
              </a:rPr>
              <a:t>] Company [</a:t>
            </a:r>
            <a:r>
              <a:rPr lang="en-US" sz="1600" dirty="0">
                <a:solidFill>
                  <a:srgbClr val="FF0000"/>
                </a:solidFill>
              </a:rPr>
              <a:t>Kinney Consulting LLC</a:t>
            </a:r>
            <a:r>
              <a:rPr lang="en-US" sz="1600" dirty="0">
                <a:solidFill>
                  <a:schemeClr val="tx2"/>
                </a:solidFill>
              </a:rPr>
              <a:t>]</a:t>
            </a:r>
          </a:p>
          <a:p>
            <a:r>
              <a:rPr lang="en-US" sz="1600" dirty="0">
                <a:solidFill>
                  <a:schemeClr val="tx2"/>
                </a:solidFill>
              </a:rPr>
              <a:t>Address [</a:t>
            </a:r>
            <a:r>
              <a:rPr lang="en-US" sz="1600" dirty="0">
                <a:solidFill>
                  <a:srgbClr val="FF0000"/>
                </a:solidFill>
              </a:rPr>
              <a:t>Chicago area, IL, USA</a:t>
            </a:r>
            <a:r>
              <a:rPr lang="en-US" sz="1600" dirty="0">
                <a:solidFill>
                  <a:schemeClr val="tx2"/>
                </a:solidFill>
              </a:rPr>
              <a:t>]</a:t>
            </a:r>
          </a:p>
          <a:p>
            <a:r>
              <a:rPr lang="en-US" sz="1600" dirty="0">
                <a:solidFill>
                  <a:schemeClr val="tx2"/>
                </a:solidFill>
              </a:rPr>
              <a:t>Voice:[</a:t>
            </a:r>
            <a:r>
              <a:rPr lang="en-US" sz="1600" dirty="0">
                <a:solidFill>
                  <a:srgbClr val="FF0000"/>
                </a:solidFill>
              </a:rPr>
              <a:t>+1.847.960.3715</a:t>
            </a:r>
            <a:r>
              <a:rPr lang="en-US" sz="1600" dirty="0">
                <a:solidFill>
                  <a:schemeClr val="tx2"/>
                </a:solidFill>
              </a:rPr>
              <a:t>], E-Mail:[</a:t>
            </a:r>
            <a:r>
              <a:rPr lang="en-US" sz="1600" dirty="0" err="1">
                <a:solidFill>
                  <a:srgbClr val="FF0000"/>
                </a:solidFill>
              </a:rPr>
              <a:t>pat.kinney@ieee.org</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solidFill>
                  <a:srgbClr val="FF0000"/>
                </a:solidFill>
              </a:rPr>
              <a:t>Information on TG4e for Jan </a:t>
            </a:r>
            <a:r>
              <a:rPr lang="en-US" sz="1600" dirty="0" smtClean="0">
                <a:solidFill>
                  <a:srgbClr val="FF0000"/>
                </a:solidFill>
              </a:rPr>
              <a:t>2014 </a:t>
            </a:r>
            <a:r>
              <a:rPr lang="en-US" sz="1600" dirty="0" smtClean="0">
                <a:solidFill>
                  <a:srgbClr val="FF0000"/>
                </a:solidFill>
              </a:rPr>
              <a:t>Session</a:t>
            </a:r>
            <a:r>
              <a:rPr lang="en-US" sz="1600" dirty="0" smtClean="0">
                <a:solidFill>
                  <a:schemeClr val="tx2"/>
                </a:solidFill>
              </a:rPr>
              <a:t>]</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solidFill>
                  <a:srgbClr val="FF0000"/>
                </a:solidFill>
              </a:rPr>
              <a:t>Information on TG4e for Jan </a:t>
            </a:r>
            <a:r>
              <a:rPr lang="en-US" sz="1600" dirty="0" smtClean="0">
                <a:solidFill>
                  <a:srgbClr val="FF0000"/>
                </a:solidFill>
              </a:rPr>
              <a:t>2014 </a:t>
            </a:r>
            <a:r>
              <a:rPr lang="en-US" sz="1600" dirty="0" smtClean="0">
                <a:solidFill>
                  <a:srgbClr val="FF0000"/>
                </a:solidFill>
              </a:rPr>
              <a:t>Session</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To assist </a:t>
            </a:r>
            <a:r>
              <a:rPr lang="en-US" sz="1600" dirty="0" smtClean="0">
                <a:solidFill>
                  <a:srgbClr val="FF0000"/>
                </a:solidFill>
              </a:rPr>
              <a:t>in the understanding </a:t>
            </a:r>
            <a:r>
              <a:rPr lang="en-US" sz="1600" dirty="0" smtClean="0">
                <a:solidFill>
                  <a:srgbClr val="FF0000"/>
                </a:solidFill>
              </a:rPr>
              <a:t>of TG4e</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dirty="0" smtClean="0"/>
              <a:t>Time Slotted Channel Hopping </a:t>
            </a:r>
            <a:r>
              <a:rPr lang="en-US" dirty="0" smtClean="0">
                <a:solidFill>
                  <a:schemeClr val="tx1"/>
                </a:solidFill>
              </a:rPr>
              <a:t>(TSCH)</a:t>
            </a:r>
            <a:endParaRPr lang="en-US" dirty="0"/>
          </a:p>
        </p:txBody>
      </p:sp>
      <p:sp>
        <p:nvSpPr>
          <p:cNvPr id="3" name="Content Placeholder 2"/>
          <p:cNvSpPr>
            <a:spLocks noGrp="1"/>
          </p:cNvSpPr>
          <p:nvPr>
            <p:ph idx="1"/>
          </p:nvPr>
        </p:nvSpPr>
        <p:spPr>
          <a:xfrm>
            <a:off x="0" y="3733800"/>
            <a:ext cx="9067800" cy="2438400"/>
          </a:xfrm>
        </p:spPr>
        <p:txBody>
          <a:bodyPr/>
          <a:lstStyle/>
          <a:p>
            <a:pPr marL="0" indent="0">
              <a:buNone/>
            </a:pPr>
            <a:r>
              <a:rPr lang="en-US" sz="2400" dirty="0" smtClean="0"/>
              <a:t>Nodes </a:t>
            </a:r>
            <a:r>
              <a:rPr lang="en-US" sz="2400" dirty="0"/>
              <a:t>A and </a:t>
            </a:r>
            <a:r>
              <a:rPr lang="en-US" sz="2400" dirty="0" smtClean="0"/>
              <a:t>B communicate </a:t>
            </a:r>
            <a:r>
              <a:rPr lang="en-US" sz="2400" dirty="0"/>
              <a:t>during timeslot 0, nodes B and C communicate during timeslot 1, and timeslot 2 is not </a:t>
            </a:r>
            <a:r>
              <a:rPr lang="en-US" sz="2400" dirty="0" smtClean="0"/>
              <a:t>being used</a:t>
            </a:r>
            <a:r>
              <a:rPr lang="en-US" sz="2400" dirty="0"/>
              <a:t>. Every three timeslots, the schedule repeats, but note that ASN increments continuously. The </a:t>
            </a:r>
            <a:r>
              <a:rPr lang="en-US" sz="2400" dirty="0" smtClean="0"/>
              <a:t>pairwise assignment </a:t>
            </a:r>
            <a:r>
              <a:rPr lang="en-US" sz="2400" dirty="0"/>
              <a:t>of a directed communication between devices in a given timeslot on a given channelOffset is </a:t>
            </a:r>
            <a:r>
              <a:rPr lang="en-US" sz="2400" dirty="0" smtClean="0"/>
              <a:t>a link</a:t>
            </a:r>
            <a:r>
              <a:rPr lang="en-US" sz="2400" dirty="0"/>
              <a:t>. </a:t>
            </a:r>
          </a:p>
        </p:txBody>
      </p:sp>
      <p:sp>
        <p:nvSpPr>
          <p:cNvPr id="4" name="Date Placeholder 3"/>
          <p:cNvSpPr>
            <a:spLocks noGrp="1"/>
          </p:cNvSpPr>
          <p:nvPr>
            <p:ph type="dt" sz="half" idx="10"/>
          </p:nvPr>
        </p:nvSpPr>
        <p:spPr/>
        <p:txBody>
          <a:bodyPr/>
          <a:lstStyle/>
          <a:p>
            <a:r>
              <a:rPr lang="en-US" smtClean="0"/>
              <a:t>&lt;January 2014&gt;</a:t>
            </a:r>
            <a:endParaRPr lang="en-US" dirty="0"/>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dirty="0" smtClean="0"/>
              <a:t>Slide </a:t>
            </a:r>
            <a:fld id="{B65D2755-1780-7F49-A4CA-AF154D192E3C}" type="slidenum">
              <a:rPr lang="en-US" smtClean="0"/>
              <a:pPr/>
              <a:t>10</a:t>
            </a:fld>
            <a:endParaRPr lang="en-US"/>
          </a:p>
        </p:txBody>
      </p:sp>
      <p:pic>
        <p:nvPicPr>
          <p:cNvPr id="7" name="Picture 6"/>
          <p:cNvPicPr>
            <a:picLocks noChangeAspect="1"/>
          </p:cNvPicPr>
          <p:nvPr/>
        </p:nvPicPr>
        <p:blipFill>
          <a:blip r:embed="rId2"/>
          <a:stretch>
            <a:fillRect/>
          </a:stretch>
        </p:blipFill>
        <p:spPr>
          <a:xfrm>
            <a:off x="152400" y="1143000"/>
            <a:ext cx="8686800" cy="2525796"/>
          </a:xfrm>
          <a:prstGeom prst="rect">
            <a:avLst/>
          </a:prstGeom>
        </p:spPr>
      </p:pic>
    </p:spTree>
    <p:extLst>
      <p:ext uri="{BB962C8B-B14F-4D97-AF65-F5344CB8AC3E}">
        <p14:creationId xmlns:p14="http://schemas.microsoft.com/office/powerpoint/2010/main" val="298063847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dirty="0" smtClean="0"/>
              <a:t>Time Slotted Channel Hopping </a:t>
            </a:r>
            <a:r>
              <a:rPr lang="en-US" dirty="0" smtClean="0">
                <a:solidFill>
                  <a:schemeClr val="tx1"/>
                </a:solidFill>
              </a:rPr>
              <a:t>(TSCH)</a:t>
            </a:r>
            <a:endParaRPr lang="en-US" dirty="0"/>
          </a:p>
        </p:txBody>
      </p:sp>
      <p:sp>
        <p:nvSpPr>
          <p:cNvPr id="3" name="Content Placeholder 2"/>
          <p:cNvSpPr>
            <a:spLocks noGrp="1"/>
          </p:cNvSpPr>
          <p:nvPr>
            <p:ph idx="1"/>
          </p:nvPr>
        </p:nvSpPr>
        <p:spPr>
          <a:xfrm>
            <a:off x="76200" y="1219200"/>
            <a:ext cx="9067800" cy="4800600"/>
          </a:xfrm>
        </p:spPr>
        <p:txBody>
          <a:bodyPr/>
          <a:lstStyle/>
          <a:p>
            <a:r>
              <a:rPr lang="en-US" sz="2800" dirty="0"/>
              <a:t>Physical channel, CH, in a link is made according to the following formula:</a:t>
            </a:r>
          </a:p>
          <a:p>
            <a:pPr lvl="1"/>
            <a:r>
              <a:rPr lang="en-US" sz="2400" dirty="0"/>
              <a:t>CH = </a:t>
            </a:r>
            <a:r>
              <a:rPr lang="en-US" sz="2400" i="1" dirty="0"/>
              <a:t>macHoppingSequenceList </a:t>
            </a:r>
            <a:r>
              <a:rPr lang="en-US" sz="2400" dirty="0"/>
              <a:t>[(</a:t>
            </a:r>
            <a:r>
              <a:rPr lang="en-US" sz="2400" i="1" dirty="0"/>
              <a:t>macASN </a:t>
            </a:r>
            <a:r>
              <a:rPr lang="en-US" sz="2400" dirty="0"/>
              <a:t>+ channelOffset) % </a:t>
            </a:r>
            <a:r>
              <a:rPr lang="en-US" sz="2400" i="1" dirty="0"/>
              <a:t>macHoppingSequenceLength</a:t>
            </a:r>
            <a:r>
              <a:rPr lang="en-US" sz="2400" dirty="0"/>
              <a:t>]</a:t>
            </a:r>
          </a:p>
          <a:p>
            <a:r>
              <a:rPr lang="en-US" sz="2800" dirty="0"/>
              <a:t>Use of a channelOffset allows for different channels to be used at a given </a:t>
            </a:r>
            <a:r>
              <a:rPr lang="en-US" sz="2800" i="1" dirty="0"/>
              <a:t>macASN </a:t>
            </a:r>
            <a:r>
              <a:rPr lang="en-US" sz="2800" dirty="0"/>
              <a:t>for a </a:t>
            </a:r>
            <a:r>
              <a:rPr lang="en-US" sz="2800" dirty="0" smtClean="0"/>
              <a:t>given </a:t>
            </a:r>
            <a:r>
              <a:rPr lang="en-US" sz="2800" i="1" dirty="0" smtClean="0"/>
              <a:t>macHoppingSequenceList</a:t>
            </a:r>
            <a:r>
              <a:rPr lang="en-US" sz="2800" dirty="0"/>
              <a:t>. There are </a:t>
            </a:r>
            <a:r>
              <a:rPr lang="en-US" sz="2800" i="1" dirty="0"/>
              <a:t>macNumberOfChannels </a:t>
            </a:r>
            <a:r>
              <a:rPr lang="en-US" sz="2800" dirty="0"/>
              <a:t>channelOffsets that will result in a </a:t>
            </a:r>
            <a:r>
              <a:rPr lang="en-US" sz="2800" dirty="0" smtClean="0"/>
              <a:t>unique channel </a:t>
            </a:r>
            <a:r>
              <a:rPr lang="en-US" sz="2800" dirty="0"/>
              <a:t>for that combination of </a:t>
            </a:r>
            <a:r>
              <a:rPr lang="en-US" sz="2800" i="1" dirty="0"/>
              <a:t>macASN </a:t>
            </a:r>
            <a:r>
              <a:rPr lang="en-US" sz="2800" dirty="0"/>
              <a:t>and </a:t>
            </a:r>
            <a:r>
              <a:rPr lang="en-US" sz="2800" i="1" dirty="0"/>
              <a:t>macHoppingSequenceList</a:t>
            </a:r>
            <a:r>
              <a:rPr lang="en-US" sz="2800" dirty="0"/>
              <a:t>.</a:t>
            </a:r>
          </a:p>
        </p:txBody>
      </p:sp>
      <p:sp>
        <p:nvSpPr>
          <p:cNvPr id="4" name="Date Placeholder 3"/>
          <p:cNvSpPr>
            <a:spLocks noGrp="1"/>
          </p:cNvSpPr>
          <p:nvPr>
            <p:ph type="dt" sz="half" idx="10"/>
          </p:nvPr>
        </p:nvSpPr>
        <p:spPr/>
        <p:txBody>
          <a:bodyPr/>
          <a:lstStyle/>
          <a:p>
            <a:r>
              <a:rPr lang="en-US" smtClean="0"/>
              <a:t>&lt;January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dirty="0" smtClean="0"/>
              <a:t>Slide </a:t>
            </a:r>
            <a:fld id="{B65D2755-1780-7F49-A4CA-AF154D192E3C}" type="slidenum">
              <a:rPr lang="en-US" smtClean="0"/>
              <a:pPr/>
              <a:t>11</a:t>
            </a:fld>
            <a:endParaRPr lang="en-US"/>
          </a:p>
        </p:txBody>
      </p:sp>
    </p:spTree>
    <p:extLst>
      <p:ext uri="{BB962C8B-B14F-4D97-AF65-F5344CB8AC3E}">
        <p14:creationId xmlns:p14="http://schemas.microsoft.com/office/powerpoint/2010/main" val="236681514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Low Latency Deterministic Network  </a:t>
            </a:r>
            <a:r>
              <a:rPr lang="en-US" dirty="0" smtClean="0">
                <a:solidFill>
                  <a:schemeClr val="tx1"/>
                </a:solidFill>
              </a:rPr>
              <a:t>(LLDN)</a:t>
            </a:r>
            <a:endParaRPr lang="en-US" dirty="0"/>
          </a:p>
        </p:txBody>
      </p:sp>
      <p:sp>
        <p:nvSpPr>
          <p:cNvPr id="3" name="Content Placeholder 2"/>
          <p:cNvSpPr>
            <a:spLocks noGrp="1"/>
          </p:cNvSpPr>
          <p:nvPr>
            <p:ph idx="1"/>
          </p:nvPr>
        </p:nvSpPr>
        <p:spPr>
          <a:xfrm>
            <a:off x="228600" y="1981200"/>
            <a:ext cx="8686800" cy="4419600"/>
          </a:xfrm>
        </p:spPr>
        <p:txBody>
          <a:bodyPr/>
          <a:lstStyle/>
          <a:p>
            <a:pPr>
              <a:lnSpc>
                <a:spcPct val="80000"/>
              </a:lnSpc>
            </a:pPr>
            <a:r>
              <a:rPr lang="en-US" sz="2800" dirty="0" smtClean="0">
                <a:latin typeface="+mj-lt"/>
              </a:rPr>
              <a:t>Support of factory automation and process automation e.g. automotive robots/suspension tracks, machine tools milling/turning/robot revolver</a:t>
            </a:r>
          </a:p>
          <a:p>
            <a:pPr>
              <a:lnSpc>
                <a:spcPct val="80000"/>
              </a:lnSpc>
            </a:pPr>
            <a:r>
              <a:rPr lang="en-US" sz="2800" dirty="0" smtClean="0">
                <a:latin typeface="+mj-lt"/>
              </a:rPr>
              <a:t>Uses beacon and assigned time slots to provide determinism</a:t>
            </a:r>
          </a:p>
          <a:p>
            <a:pPr>
              <a:lnSpc>
                <a:spcPct val="80000"/>
              </a:lnSpc>
            </a:pPr>
            <a:r>
              <a:rPr lang="en-US" sz="2800" dirty="0" smtClean="0">
                <a:latin typeface="+mj-lt"/>
              </a:rPr>
              <a:t>Designed for small networks and small frames</a:t>
            </a:r>
          </a:p>
          <a:p>
            <a:pPr>
              <a:lnSpc>
                <a:spcPct val="80000"/>
              </a:lnSpc>
            </a:pPr>
            <a:r>
              <a:rPr lang="en-US" sz="2800" dirty="0" smtClean="0">
                <a:latin typeface="+mj-lt"/>
              </a:rPr>
              <a:t>Substantial reduction in MAC overhead to allow very small superframes, hence reduced device latencies</a:t>
            </a:r>
          </a:p>
          <a:p>
            <a:pPr>
              <a:lnSpc>
                <a:spcPct val="80000"/>
              </a:lnSpc>
            </a:pPr>
            <a:r>
              <a:rPr lang="en-US" sz="2800" dirty="0" smtClean="0">
                <a:latin typeface="+mj-lt"/>
              </a:rPr>
              <a:t>Includes a Group ACK function to reduce bandwidth needs</a:t>
            </a:r>
            <a:endParaRPr lang="de-DE" sz="2800" dirty="0">
              <a:latin typeface="+mj-lt"/>
            </a:endParaRPr>
          </a:p>
        </p:txBody>
      </p:sp>
      <p:sp>
        <p:nvSpPr>
          <p:cNvPr id="4" name="Date Placeholder 3"/>
          <p:cNvSpPr>
            <a:spLocks noGrp="1"/>
          </p:cNvSpPr>
          <p:nvPr>
            <p:ph type="dt" sz="half" idx="10"/>
          </p:nvPr>
        </p:nvSpPr>
        <p:spPr/>
        <p:txBody>
          <a:bodyPr/>
          <a:lstStyle/>
          <a:p>
            <a:r>
              <a:rPr lang="en-US" smtClean="0"/>
              <a:t>&lt;January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12</a:t>
            </a:fld>
            <a:endParaRPr lang="en-US"/>
          </a:p>
        </p:txBody>
      </p:sp>
    </p:spTree>
    <p:extLst>
      <p:ext uri="{BB962C8B-B14F-4D97-AF65-F5344CB8AC3E}">
        <p14:creationId xmlns:p14="http://schemas.microsoft.com/office/powerpoint/2010/main" val="56714545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066800"/>
          </a:xfrm>
        </p:spPr>
        <p:txBody>
          <a:bodyPr/>
          <a:lstStyle/>
          <a:p>
            <a:r>
              <a:rPr lang="en-US" dirty="0" smtClean="0"/>
              <a:t>Additional Frame Formats</a:t>
            </a:r>
          </a:p>
        </p:txBody>
      </p:sp>
      <p:sp>
        <p:nvSpPr>
          <p:cNvPr id="3" name="Content Placeholder 2"/>
          <p:cNvSpPr>
            <a:spLocks noGrp="1"/>
          </p:cNvSpPr>
          <p:nvPr>
            <p:ph idx="1"/>
          </p:nvPr>
        </p:nvSpPr>
        <p:spPr>
          <a:xfrm>
            <a:off x="609600" y="1066800"/>
            <a:ext cx="7772400" cy="4114800"/>
          </a:xfrm>
        </p:spPr>
        <p:txBody>
          <a:bodyPr/>
          <a:lstStyle/>
          <a:p>
            <a:r>
              <a:rPr lang="en-US" sz="2800" dirty="0" smtClean="0">
                <a:latin typeface="+mj-lt"/>
              </a:rPr>
              <a:t>New frame type to accommodate LLDN networks</a:t>
            </a:r>
          </a:p>
          <a:p>
            <a:pPr lvl="1"/>
            <a:r>
              <a:rPr lang="en-US" sz="2000" dirty="0" smtClean="0">
                <a:latin typeface="+mj-lt"/>
              </a:rPr>
              <a:t>Reduced overhead</a:t>
            </a:r>
          </a:p>
          <a:p>
            <a:r>
              <a:rPr lang="en-US" sz="2800" dirty="0" smtClean="0">
                <a:latin typeface="+mj-lt"/>
              </a:rPr>
              <a:t>Added multipurpose frame that:</a:t>
            </a:r>
          </a:p>
          <a:p>
            <a:pPr lvl="1"/>
            <a:r>
              <a:rPr lang="en-US" sz="2000" dirty="0" smtClean="0">
                <a:latin typeface="+mj-lt"/>
              </a:rPr>
              <a:t>Accommodates TG4f (</a:t>
            </a:r>
            <a:r>
              <a:rPr lang="en-US" sz="2000" dirty="0" err="1" smtClean="0">
                <a:latin typeface="+mj-lt"/>
              </a:rPr>
              <a:t>Tx</a:t>
            </a:r>
            <a:r>
              <a:rPr lang="en-US" sz="2000" dirty="0" smtClean="0">
                <a:latin typeface="+mj-lt"/>
              </a:rPr>
              <a:t> only devices), Low Energy mode, etc.</a:t>
            </a:r>
          </a:p>
          <a:p>
            <a:pPr lvl="1"/>
            <a:r>
              <a:rPr lang="en-US" sz="2000" dirty="0" smtClean="0">
                <a:latin typeface="+mj-lt"/>
              </a:rPr>
              <a:t>Reduce overhead, e.g. MAC overhead for an TG4f type frame can be as low as 4 octets (MAC overhead was 11 octets with the previous frame type)</a:t>
            </a:r>
          </a:p>
          <a:p>
            <a:pPr lvl="1"/>
            <a:r>
              <a:rPr lang="en-US" sz="2000" dirty="0" smtClean="0">
                <a:latin typeface="+mj-lt"/>
              </a:rPr>
              <a:t>Provides configurability and extensibility</a:t>
            </a:r>
          </a:p>
          <a:p>
            <a:pPr marL="457200" lvl="1" indent="0">
              <a:buNone/>
            </a:pPr>
            <a:endParaRPr lang="en-US" sz="2000" dirty="0">
              <a:latin typeface="+mj-lt"/>
            </a:endParaRPr>
          </a:p>
        </p:txBody>
      </p:sp>
      <p:sp>
        <p:nvSpPr>
          <p:cNvPr id="4" name="Date Placeholder 3"/>
          <p:cNvSpPr>
            <a:spLocks noGrp="1"/>
          </p:cNvSpPr>
          <p:nvPr>
            <p:ph type="dt" sz="half" idx="10"/>
          </p:nvPr>
        </p:nvSpPr>
        <p:spPr/>
        <p:txBody>
          <a:bodyPr/>
          <a:lstStyle/>
          <a:p>
            <a:r>
              <a:rPr lang="en-US" smtClean="0"/>
              <a:t>&lt;January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13</a:t>
            </a:fld>
            <a:endParaRPr lang="en-US"/>
          </a:p>
        </p:txBody>
      </p:sp>
      <p:pic>
        <p:nvPicPr>
          <p:cNvPr id="8" name="Picture 7"/>
          <p:cNvPicPr>
            <a:picLocks noChangeAspect="1"/>
          </p:cNvPicPr>
          <p:nvPr/>
        </p:nvPicPr>
        <p:blipFill>
          <a:blip r:embed="rId2"/>
          <a:stretch>
            <a:fillRect/>
          </a:stretch>
        </p:blipFill>
        <p:spPr>
          <a:xfrm>
            <a:off x="4417" y="4114800"/>
            <a:ext cx="9144000" cy="2247949"/>
          </a:xfrm>
          <a:prstGeom prst="rect">
            <a:avLst/>
          </a:prstGeom>
        </p:spPr>
      </p:pic>
    </p:spTree>
    <p:extLst>
      <p:ext uri="{BB962C8B-B14F-4D97-AF65-F5344CB8AC3E}">
        <p14:creationId xmlns:p14="http://schemas.microsoft.com/office/powerpoint/2010/main" val="44872768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772400" cy="1066800"/>
          </a:xfrm>
        </p:spPr>
        <p:txBody>
          <a:bodyPr/>
          <a:lstStyle/>
          <a:p>
            <a:r>
              <a:rPr lang="en-US" dirty="0" smtClean="0"/>
              <a:t>Low Energy</a:t>
            </a:r>
          </a:p>
        </p:txBody>
      </p:sp>
      <p:sp>
        <p:nvSpPr>
          <p:cNvPr id="3" name="Content Placeholder 2"/>
          <p:cNvSpPr>
            <a:spLocks noGrp="1"/>
          </p:cNvSpPr>
          <p:nvPr>
            <p:ph idx="1"/>
          </p:nvPr>
        </p:nvSpPr>
        <p:spPr>
          <a:xfrm>
            <a:off x="304800" y="1066800"/>
            <a:ext cx="8686800" cy="5257800"/>
          </a:xfrm>
        </p:spPr>
        <p:txBody>
          <a:bodyPr/>
          <a:lstStyle/>
          <a:p>
            <a:r>
              <a:rPr lang="en-US" sz="2800" dirty="0">
                <a:latin typeface="Times New Roman"/>
              </a:rPr>
              <a:t>IP-centric Sensor Networks</a:t>
            </a:r>
          </a:p>
          <a:p>
            <a:pPr lvl="1"/>
            <a:r>
              <a:rPr lang="en-US" sz="1600" dirty="0" smtClean="0">
                <a:latin typeface="+mj-lt"/>
              </a:rPr>
              <a:t>Creates illusion of Always On, Low Latency, Multicast Capable, Synchronous </a:t>
            </a:r>
            <a:r>
              <a:rPr lang="en-US" sz="1600" dirty="0" err="1" smtClean="0">
                <a:latin typeface="+mj-lt"/>
              </a:rPr>
              <a:t>Acks</a:t>
            </a:r>
            <a:endParaRPr kumimoji="1" lang="en-US" altLang="zh-CN" sz="1600" dirty="0" smtClean="0">
              <a:effectLst>
                <a:outerShdw blurRad="38100" dist="38100" dir="2700000" algn="tl">
                  <a:srgbClr val="DDDDDD"/>
                </a:outerShdw>
              </a:effectLst>
              <a:latin typeface="+mj-lt"/>
              <a:ea typeface="Gulim" charset="0"/>
              <a:cs typeface="Arial" charset="0"/>
            </a:endParaRPr>
          </a:p>
          <a:p>
            <a:r>
              <a:rPr kumimoji="1" lang="en-US" altLang="zh-CN" sz="2800" dirty="0" smtClean="0">
                <a:effectLst>
                  <a:outerShdw blurRad="38100" dist="38100" dir="2700000" algn="tl">
                    <a:srgbClr val="DDDDDD"/>
                  </a:outerShdw>
                </a:effectLst>
                <a:latin typeface="Times New Roman" charset="0"/>
                <a:ea typeface="Gulim" charset="0"/>
                <a:cs typeface="Arial" charset="0"/>
              </a:rPr>
              <a:t>Coordinated </a:t>
            </a:r>
            <a:r>
              <a:rPr kumimoji="1" lang="en-US" altLang="zh-CN" sz="2800" dirty="0">
                <a:effectLst>
                  <a:outerShdw blurRad="38100" dist="38100" dir="2700000" algn="tl">
                    <a:srgbClr val="DDDDDD"/>
                  </a:outerShdw>
                </a:effectLst>
                <a:latin typeface="Times New Roman" charset="0"/>
                <a:ea typeface="Gulim" charset="0"/>
                <a:cs typeface="Arial" charset="0"/>
              </a:rPr>
              <a:t>Sampled Listening (</a:t>
            </a:r>
            <a:r>
              <a:rPr kumimoji="1" lang="en-US" altLang="zh-CN" sz="2800" dirty="0" smtClean="0">
                <a:effectLst>
                  <a:outerShdw blurRad="38100" dist="38100" dir="2700000" algn="tl">
                    <a:srgbClr val="DDDDDD"/>
                  </a:outerShdw>
                </a:effectLst>
                <a:latin typeface="Times New Roman" charset="0"/>
                <a:ea typeface="Gulim" charset="0"/>
                <a:cs typeface="Arial" charset="0"/>
              </a:rPr>
              <a:t>CSL)</a:t>
            </a:r>
          </a:p>
          <a:p>
            <a:pPr marL="741363" lvl="1" indent="-341313" defTabSz="449263">
              <a:lnSpc>
                <a:spcPct val="93000"/>
              </a:lnSpc>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latin typeface="+mj-lt"/>
                <a:cs typeface="ＭＳ Ｐゴシック" charset="0"/>
              </a:rPr>
              <a:t>Receiver periodically performs channel sampling for radio </a:t>
            </a:r>
            <a:r>
              <a:rPr lang="en-US" altLang="zh-CN" sz="1600" dirty="0" smtClean="0">
                <a:latin typeface="+mj-lt"/>
                <a:cs typeface="ＭＳ Ｐゴシック" charset="0"/>
              </a:rPr>
              <a:t>traffic</a:t>
            </a:r>
          </a:p>
          <a:p>
            <a:pPr marL="1084263" lvl="2" indent="-341313" defTabSz="449263">
              <a:lnSpc>
                <a:spcPct val="93000"/>
              </a:lnSpc>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smtClean="0">
                <a:latin typeface="+mj-lt"/>
                <a:cs typeface="ＭＳ Ｐゴシック" charset="0"/>
              </a:rPr>
              <a:t>Every </a:t>
            </a:r>
            <a:r>
              <a:rPr lang="en-US" altLang="zh-CN" sz="1400" dirty="0" err="1">
                <a:latin typeface="+mj-lt"/>
                <a:cs typeface="ＭＳ Ｐゴシック" charset="0"/>
              </a:rPr>
              <a:t>macCSLPeriod</a:t>
            </a:r>
            <a:r>
              <a:rPr lang="en-US" altLang="zh-CN" sz="1400" dirty="0">
                <a:latin typeface="+mj-lt"/>
                <a:cs typeface="ＭＳ Ｐゴシック" charset="0"/>
              </a:rPr>
              <a:t> (</a:t>
            </a:r>
            <a:r>
              <a:rPr lang="en-US" altLang="zh-CN" sz="1400" dirty="0" err="1">
                <a:latin typeface="+mj-lt"/>
                <a:cs typeface="ＭＳ Ｐゴシック" charset="0"/>
              </a:rPr>
              <a:t>ms</a:t>
            </a:r>
            <a:r>
              <a:rPr lang="en-US" altLang="zh-CN" sz="1400" dirty="0" smtClean="0">
                <a:latin typeface="+mj-lt"/>
                <a:cs typeface="ＭＳ Ｐゴシック" charset="0"/>
              </a:rPr>
              <a:t>)</a:t>
            </a:r>
          </a:p>
          <a:p>
            <a:pPr marL="741363" lvl="1" indent="-341313" defTabSz="449263">
              <a:lnSpc>
                <a:spcPct val="93000"/>
              </a:lnSpc>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smtClean="0">
                <a:latin typeface="+mj-lt"/>
                <a:cs typeface="ＭＳ Ｐゴシック" charset="0"/>
              </a:rPr>
              <a:t>Sender </a:t>
            </a:r>
            <a:r>
              <a:rPr lang="en-US" altLang="zh-CN" sz="1600" dirty="0">
                <a:latin typeface="+mj-lt"/>
                <a:cs typeface="ＭＳ Ｐゴシック" charset="0"/>
              </a:rPr>
              <a:t>transmits wakeup frame sequence prior to payload frame</a:t>
            </a:r>
          </a:p>
          <a:p>
            <a:pPr marL="1084263" lvl="2" indent="-341313" defTabSz="449263">
              <a:lnSpc>
                <a:spcPct val="93000"/>
              </a:lnSpc>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latin typeface="+mj-lt"/>
                <a:cs typeface="ＭＳ Ｐゴシック" charset="0"/>
              </a:rPr>
              <a:t>Full wakeup sequence (</a:t>
            </a:r>
            <a:r>
              <a:rPr lang="en-US" altLang="zh-CN" sz="1400" dirty="0" err="1">
                <a:latin typeface="+mj-lt"/>
                <a:cs typeface="ＭＳ Ｐゴシック" charset="0"/>
              </a:rPr>
              <a:t>macCSLMaxPeriod</a:t>
            </a:r>
            <a:r>
              <a:rPr lang="en-US" altLang="zh-CN" sz="1400" dirty="0">
                <a:latin typeface="+mj-lt"/>
                <a:cs typeface="ＭＳ Ｐゴシック" charset="0"/>
              </a:rPr>
              <a:t>) if unsynchronized with receiver, i.e., first time to send to the receiver</a:t>
            </a:r>
          </a:p>
          <a:p>
            <a:pPr marL="1084263" lvl="2" indent="-341313" defTabSz="449263">
              <a:lnSpc>
                <a:spcPct val="93000"/>
              </a:lnSpc>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latin typeface="+mj-lt"/>
                <a:cs typeface="ＭＳ Ｐゴシック" charset="0"/>
              </a:rPr>
              <a:t>Short wakeup sequence for guard time if synchronized with </a:t>
            </a:r>
            <a:r>
              <a:rPr lang="en-US" altLang="zh-CN" sz="1400" dirty="0" smtClean="0">
                <a:latin typeface="+mj-lt"/>
                <a:cs typeface="ＭＳ Ｐゴシック" charset="0"/>
              </a:rPr>
              <a:t>receiver</a:t>
            </a:r>
            <a:endParaRPr kumimoji="1" lang="en-US" altLang="zh-CN" sz="1400" dirty="0" smtClean="0">
              <a:effectLst>
                <a:outerShdw blurRad="38100" dist="38100" dir="2700000" algn="tl">
                  <a:srgbClr val="DDDDDD"/>
                </a:outerShdw>
              </a:effectLst>
              <a:latin typeface="+mj-lt"/>
              <a:ea typeface="Gulim" charset="0"/>
              <a:cs typeface="Arial" charset="0"/>
            </a:endParaRPr>
          </a:p>
          <a:p>
            <a:pPr marL="741363" lvl="1" indent="-341313" defTabSz="449263">
              <a:lnSpc>
                <a:spcPct val="93000"/>
              </a:lnSpc>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smtClean="0">
                <a:latin typeface="+mj-lt"/>
              </a:rPr>
              <a:t>Tradeoff </a:t>
            </a:r>
            <a:r>
              <a:rPr lang="en-US" sz="1600" dirty="0">
                <a:latin typeface="+mj-lt"/>
              </a:rPr>
              <a:t>between latency and energy consumption</a:t>
            </a:r>
          </a:p>
          <a:p>
            <a:r>
              <a:rPr kumimoji="1" lang="en-US" altLang="zh-CN" sz="2800" dirty="0" smtClean="0">
                <a:effectLst>
                  <a:outerShdw blurRad="38100" dist="38100" dir="2700000" algn="tl">
                    <a:srgbClr val="DDDDDD"/>
                  </a:outerShdw>
                </a:effectLst>
                <a:latin typeface="Times New Roman" charset="0"/>
                <a:ea typeface="Gulim" charset="0"/>
                <a:cs typeface="Arial" charset="0"/>
              </a:rPr>
              <a:t>Receiver </a:t>
            </a:r>
            <a:r>
              <a:rPr kumimoji="1" lang="en-US" altLang="zh-CN" sz="2800" dirty="0">
                <a:effectLst>
                  <a:outerShdw blurRad="38100" dist="38100" dir="2700000" algn="tl">
                    <a:srgbClr val="DDDDDD"/>
                  </a:outerShdw>
                </a:effectLst>
                <a:latin typeface="Times New Roman" charset="0"/>
                <a:ea typeface="Gulim" charset="0"/>
                <a:cs typeface="Arial" charset="0"/>
              </a:rPr>
              <a:t>Initiated Transmission (RIT</a:t>
            </a:r>
            <a:r>
              <a:rPr kumimoji="1" lang="en-US" altLang="zh-CN" sz="2800" dirty="0" smtClean="0">
                <a:effectLst>
                  <a:outerShdw blurRad="38100" dist="38100" dir="2700000" algn="tl">
                    <a:srgbClr val="DDDDDD"/>
                  </a:outerShdw>
                </a:effectLst>
                <a:latin typeface="Times New Roman" charset="0"/>
                <a:ea typeface="Gulim" charset="0"/>
                <a:cs typeface="Arial" charset="0"/>
              </a:rPr>
              <a:t>)</a:t>
            </a:r>
          </a:p>
          <a:p>
            <a:pPr lvl="1"/>
            <a:r>
              <a:rPr lang="en-US" altLang="zh-CN" sz="1600" dirty="0" smtClean="0">
                <a:latin typeface="+mj-lt"/>
                <a:cs typeface="ＭＳ Ｐゴシック" charset="0"/>
              </a:rPr>
              <a:t>Receiver </a:t>
            </a:r>
            <a:r>
              <a:rPr lang="en-US" altLang="zh-CN" sz="1600" dirty="0">
                <a:latin typeface="+mj-lt"/>
                <a:cs typeface="ＭＳ Ｐゴシック" charset="0"/>
              </a:rPr>
              <a:t>periodically broadcasts </a:t>
            </a:r>
            <a:r>
              <a:rPr lang="en-US" altLang="zh-CN" sz="1600" dirty="0" err="1">
                <a:latin typeface="+mj-lt"/>
                <a:cs typeface="ＭＳ Ｐゴシック" charset="0"/>
              </a:rPr>
              <a:t>datareq</a:t>
            </a:r>
            <a:r>
              <a:rPr lang="en-US" altLang="zh-CN" sz="1600" dirty="0">
                <a:latin typeface="+mj-lt"/>
                <a:cs typeface="ＭＳ Ｐゴシック" charset="0"/>
              </a:rPr>
              <a:t> frames and listen for a short amount of time (</a:t>
            </a:r>
            <a:r>
              <a:rPr lang="en-US" altLang="zh-CN" sz="1600" dirty="0" err="1">
                <a:latin typeface="+mj-lt"/>
                <a:cs typeface="ＭＳ Ｐゴシック" charset="0"/>
              </a:rPr>
              <a:t>macRitDataWaitPeriod</a:t>
            </a:r>
            <a:r>
              <a:rPr lang="en-US" altLang="zh-CN" sz="1600" dirty="0">
                <a:latin typeface="+mj-lt"/>
                <a:cs typeface="ＭＳ Ｐゴシック" charset="0"/>
              </a:rPr>
              <a:t>) for incoming transmissions every </a:t>
            </a:r>
            <a:r>
              <a:rPr lang="en-US" altLang="zh-CN" sz="1600" dirty="0" err="1" smtClean="0">
                <a:latin typeface="+mj-lt"/>
                <a:cs typeface="ＭＳ Ｐゴシック" charset="0"/>
              </a:rPr>
              <a:t>macRitPeriod</a:t>
            </a:r>
            <a:endParaRPr lang="en-US" altLang="zh-CN" sz="1600" dirty="0" smtClean="0">
              <a:latin typeface="+mj-lt"/>
              <a:cs typeface="ＭＳ Ｐゴシック" charset="0"/>
            </a:endParaRPr>
          </a:p>
          <a:p>
            <a:pPr lvl="1"/>
            <a:r>
              <a:rPr lang="en-US" altLang="zh-CN" sz="1600" dirty="0" smtClean="0">
                <a:latin typeface="+mj-lt"/>
                <a:cs typeface="ＭＳ Ｐゴシック" charset="0"/>
              </a:rPr>
              <a:t>Sender </a:t>
            </a:r>
            <a:r>
              <a:rPr lang="en-US" altLang="zh-CN" sz="1600" dirty="0">
                <a:latin typeface="+mj-lt"/>
                <a:cs typeface="ＭＳ Ｐゴシック" charset="0"/>
              </a:rPr>
              <a:t>waits until receiving </a:t>
            </a:r>
            <a:r>
              <a:rPr lang="en-US" altLang="zh-CN" sz="1600" dirty="0" err="1">
                <a:latin typeface="+mj-lt"/>
                <a:cs typeface="ＭＳ Ｐゴシック" charset="0"/>
              </a:rPr>
              <a:t>datareq</a:t>
            </a:r>
            <a:r>
              <a:rPr lang="en-US" altLang="zh-CN" sz="1600" dirty="0">
                <a:latin typeface="+mj-lt"/>
                <a:cs typeface="ＭＳ Ｐゴシック" charset="0"/>
              </a:rPr>
              <a:t> frame from receiver then immediately transmit payload </a:t>
            </a:r>
            <a:r>
              <a:rPr lang="en-US" altLang="zh-CN" sz="1600" dirty="0" smtClean="0">
                <a:latin typeface="+mj-lt"/>
                <a:cs typeface="ＭＳ Ｐゴシック" charset="0"/>
              </a:rPr>
              <a:t>frame</a:t>
            </a:r>
          </a:p>
          <a:p>
            <a:pPr lvl="1"/>
            <a:r>
              <a:rPr lang="en-US" sz="1600" dirty="0" smtClean="0">
                <a:latin typeface="+mj-lt"/>
              </a:rPr>
              <a:t>Works </a:t>
            </a:r>
            <a:r>
              <a:rPr lang="en-US" sz="1600" dirty="0">
                <a:latin typeface="+mj-lt"/>
              </a:rPr>
              <a:t>better when higher latency can be </a:t>
            </a:r>
            <a:r>
              <a:rPr lang="en-US" sz="1600" dirty="0" smtClean="0">
                <a:latin typeface="+mj-lt"/>
              </a:rPr>
              <a:t>tolerated and works </a:t>
            </a:r>
            <a:r>
              <a:rPr lang="en-US" sz="1600" dirty="0">
                <a:latin typeface="+mj-lt"/>
              </a:rPr>
              <a:t>with regulations which limit continuous transmission duration (e.g., Japan</a:t>
            </a:r>
            <a:r>
              <a:rPr lang="en-US" sz="1600" dirty="0" smtClean="0">
                <a:latin typeface="+mj-lt"/>
              </a:rPr>
              <a:t>)</a:t>
            </a:r>
            <a:endParaRPr lang="en-US" sz="1600" dirty="0">
              <a:latin typeface="+mj-lt"/>
            </a:endParaRPr>
          </a:p>
        </p:txBody>
      </p:sp>
      <p:sp>
        <p:nvSpPr>
          <p:cNvPr id="4" name="Date Placeholder 3"/>
          <p:cNvSpPr>
            <a:spLocks noGrp="1"/>
          </p:cNvSpPr>
          <p:nvPr>
            <p:ph type="dt" sz="half" idx="10"/>
          </p:nvPr>
        </p:nvSpPr>
        <p:spPr/>
        <p:txBody>
          <a:bodyPr/>
          <a:lstStyle/>
          <a:p>
            <a:r>
              <a:rPr lang="en-US" smtClean="0"/>
              <a:t>&lt;January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14</a:t>
            </a:fld>
            <a:endParaRPr lang="en-US"/>
          </a:p>
        </p:txBody>
      </p:sp>
    </p:spTree>
    <p:extLst>
      <p:ext uri="{BB962C8B-B14F-4D97-AF65-F5344CB8AC3E}">
        <p14:creationId xmlns:p14="http://schemas.microsoft.com/office/powerpoint/2010/main" val="285493092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Enhanced Beacon &amp; Enhanced Beacon Requests</a:t>
            </a:r>
          </a:p>
        </p:txBody>
      </p:sp>
      <p:sp>
        <p:nvSpPr>
          <p:cNvPr id="3" name="Content Placeholder 2"/>
          <p:cNvSpPr>
            <a:spLocks noGrp="1"/>
          </p:cNvSpPr>
          <p:nvPr>
            <p:ph idx="1"/>
          </p:nvPr>
        </p:nvSpPr>
        <p:spPr/>
        <p:txBody>
          <a:bodyPr/>
          <a:lstStyle/>
          <a:p>
            <a:r>
              <a:rPr lang="en-US" dirty="0"/>
              <a:t>Enhanced beacon includes ability to carry additional information in beacons (IEs).</a:t>
            </a:r>
          </a:p>
          <a:p>
            <a:r>
              <a:rPr lang="en-US" dirty="0"/>
              <a:t>Enhanced beacon request includes respondent filters and generalized information query </a:t>
            </a:r>
            <a:r>
              <a:rPr lang="en-US" dirty="0" smtClean="0"/>
              <a:t>capability</a:t>
            </a:r>
            <a:endParaRPr lang="en-US" dirty="0"/>
          </a:p>
        </p:txBody>
      </p:sp>
      <p:sp>
        <p:nvSpPr>
          <p:cNvPr id="4" name="Date Placeholder 3"/>
          <p:cNvSpPr>
            <a:spLocks noGrp="1"/>
          </p:cNvSpPr>
          <p:nvPr>
            <p:ph type="dt" sz="half" idx="10"/>
          </p:nvPr>
        </p:nvSpPr>
        <p:spPr/>
        <p:txBody>
          <a:bodyPr/>
          <a:lstStyle/>
          <a:p>
            <a:r>
              <a:rPr lang="en-US" smtClean="0"/>
              <a:t>&lt;January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15</a:t>
            </a:fld>
            <a:endParaRPr lang="en-US"/>
          </a:p>
        </p:txBody>
      </p:sp>
    </p:spTree>
    <p:extLst>
      <p:ext uri="{BB962C8B-B14F-4D97-AF65-F5344CB8AC3E}">
        <p14:creationId xmlns:p14="http://schemas.microsoft.com/office/powerpoint/2010/main" val="298209792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Elements (IEs)</a:t>
            </a:r>
          </a:p>
        </p:txBody>
      </p:sp>
      <p:sp>
        <p:nvSpPr>
          <p:cNvPr id="3" name="Content Placeholder 2"/>
          <p:cNvSpPr>
            <a:spLocks noGrp="1"/>
          </p:cNvSpPr>
          <p:nvPr>
            <p:ph idx="1"/>
          </p:nvPr>
        </p:nvSpPr>
        <p:spPr>
          <a:xfrm>
            <a:off x="685800" y="1752600"/>
            <a:ext cx="7772400" cy="4724400"/>
          </a:xfrm>
        </p:spPr>
        <p:txBody>
          <a:bodyPr/>
          <a:lstStyle/>
          <a:p>
            <a:r>
              <a:rPr lang="en-US" dirty="0"/>
              <a:t>Simple, extensible, flexible information container</a:t>
            </a:r>
          </a:p>
          <a:p>
            <a:r>
              <a:rPr lang="en-US" dirty="0"/>
              <a:t>Allows adding information to existing frame format without adding new frame type</a:t>
            </a:r>
          </a:p>
          <a:p>
            <a:r>
              <a:rPr lang="en-US" dirty="0"/>
              <a:t>Managed and unmanaged ID spaces allows flexibility</a:t>
            </a:r>
          </a:p>
          <a:p>
            <a:r>
              <a:rPr lang="en-US" dirty="0"/>
              <a:t>Already being utilized by TG4g and </a:t>
            </a:r>
            <a:r>
              <a:rPr lang="en-US" dirty="0" smtClean="0"/>
              <a:t>TG4f</a:t>
            </a:r>
            <a:endParaRPr lang="en-US" dirty="0"/>
          </a:p>
        </p:txBody>
      </p:sp>
      <p:sp>
        <p:nvSpPr>
          <p:cNvPr id="4" name="Date Placeholder 3"/>
          <p:cNvSpPr>
            <a:spLocks noGrp="1"/>
          </p:cNvSpPr>
          <p:nvPr>
            <p:ph type="dt" sz="half" idx="10"/>
          </p:nvPr>
        </p:nvSpPr>
        <p:spPr/>
        <p:txBody>
          <a:bodyPr/>
          <a:lstStyle/>
          <a:p>
            <a:r>
              <a:rPr lang="en-US" smtClean="0"/>
              <a:t>&lt;January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16</a:t>
            </a:fld>
            <a:endParaRPr lang="en-US"/>
          </a:p>
        </p:txBody>
      </p:sp>
    </p:spTree>
    <p:extLst>
      <p:ext uri="{BB962C8B-B14F-4D97-AF65-F5344CB8AC3E}">
        <p14:creationId xmlns:p14="http://schemas.microsoft.com/office/powerpoint/2010/main" val="263869303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dirty="0" smtClean="0"/>
              <a:t>Miscellaneous</a:t>
            </a:r>
          </a:p>
        </p:txBody>
      </p:sp>
      <p:sp>
        <p:nvSpPr>
          <p:cNvPr id="3" name="Content Placeholder 2"/>
          <p:cNvSpPr>
            <a:spLocks noGrp="1"/>
          </p:cNvSpPr>
          <p:nvPr>
            <p:ph idx="1"/>
          </p:nvPr>
        </p:nvSpPr>
        <p:spPr>
          <a:xfrm>
            <a:off x="304800" y="1066800"/>
            <a:ext cx="8534400" cy="5410200"/>
          </a:xfrm>
        </p:spPr>
        <p:txBody>
          <a:bodyPr/>
          <a:lstStyle/>
          <a:p>
            <a:r>
              <a:rPr lang="en-US" dirty="0" smtClean="0">
                <a:latin typeface="+mj-lt"/>
              </a:rPr>
              <a:t>Fast Association</a:t>
            </a:r>
          </a:p>
          <a:p>
            <a:pPr lvl="1"/>
            <a:r>
              <a:rPr lang="en-US" altLang="zh-CN" sz="1600" dirty="0" smtClean="0">
                <a:latin typeface="+mj-lt"/>
                <a:ea typeface="宋体" charset="0"/>
                <a:cs typeface="宋体" charset="0"/>
              </a:rPr>
              <a:t>This mode allows a device to send and association response in direct communication eliminating a delay in the current indirect communication association </a:t>
            </a:r>
            <a:r>
              <a:rPr lang="en-US" altLang="zh-CN" sz="1600" dirty="0">
                <a:latin typeface="+mj-lt"/>
                <a:ea typeface="宋体" charset="0"/>
                <a:cs typeface="宋体" charset="0"/>
              </a:rPr>
              <a:t>response </a:t>
            </a:r>
            <a:r>
              <a:rPr lang="en-US" altLang="zh-CN" sz="1600" dirty="0" smtClean="0">
                <a:latin typeface="+mj-lt"/>
                <a:ea typeface="宋体" charset="0"/>
                <a:cs typeface="宋体" charset="0"/>
              </a:rPr>
              <a:t>command</a:t>
            </a:r>
            <a:endParaRPr lang="en-US" sz="1600" dirty="0" smtClean="0">
              <a:latin typeface="+mj-lt"/>
            </a:endParaRPr>
          </a:p>
          <a:p>
            <a:r>
              <a:rPr lang="en-US" dirty="0">
                <a:latin typeface="+mj-lt"/>
              </a:rPr>
              <a:t>Network </a:t>
            </a:r>
            <a:r>
              <a:rPr lang="en-US" dirty="0" smtClean="0">
                <a:latin typeface="+mj-lt"/>
              </a:rPr>
              <a:t>Metrics</a:t>
            </a:r>
          </a:p>
          <a:p>
            <a:pPr lvl="1"/>
            <a:r>
              <a:rPr lang="en-US" sz="1600" dirty="0" smtClean="0">
                <a:latin typeface="+mj-lt"/>
              </a:rPr>
              <a:t>Added </a:t>
            </a:r>
            <a:r>
              <a:rPr lang="en-US" sz="1600" dirty="0">
                <a:latin typeface="+mj-lt"/>
              </a:rPr>
              <a:t>attributes </a:t>
            </a:r>
            <a:r>
              <a:rPr lang="en-US" sz="1600" dirty="0" err="1">
                <a:latin typeface="+mj-lt"/>
              </a:rPr>
              <a:t>macRetryCount</a:t>
            </a:r>
            <a:r>
              <a:rPr lang="en-US" sz="1600" dirty="0">
                <a:latin typeface="+mj-lt"/>
              </a:rPr>
              <a:t>, </a:t>
            </a:r>
            <a:r>
              <a:rPr lang="en-US" sz="1600" dirty="0" err="1">
                <a:latin typeface="+mj-lt"/>
              </a:rPr>
              <a:t>macMultipleRetryCount</a:t>
            </a:r>
            <a:r>
              <a:rPr lang="en-US" sz="1600" dirty="0">
                <a:latin typeface="+mj-lt"/>
              </a:rPr>
              <a:t>, </a:t>
            </a:r>
            <a:r>
              <a:rPr lang="en-US" sz="1600" dirty="0" err="1">
                <a:latin typeface="+mj-lt"/>
              </a:rPr>
              <a:t>macTXFailCount</a:t>
            </a:r>
            <a:r>
              <a:rPr lang="en-US" sz="1600" dirty="0">
                <a:latin typeface="+mj-lt"/>
              </a:rPr>
              <a:t>, </a:t>
            </a:r>
            <a:r>
              <a:rPr lang="en-US" sz="1600" dirty="0" err="1">
                <a:latin typeface="+mj-lt"/>
              </a:rPr>
              <a:t>macTXSuccessCount</a:t>
            </a:r>
            <a:r>
              <a:rPr lang="en-US" sz="1600" dirty="0">
                <a:latin typeface="+mj-lt"/>
              </a:rPr>
              <a:t> relate to data frame </a:t>
            </a:r>
            <a:r>
              <a:rPr lang="en-US" sz="1600" dirty="0" smtClean="0">
                <a:latin typeface="+mj-lt"/>
              </a:rPr>
              <a:t>transmission</a:t>
            </a:r>
          </a:p>
          <a:p>
            <a:pPr lvl="1"/>
            <a:r>
              <a:rPr lang="en-US" sz="1600" dirty="0" smtClean="0">
                <a:latin typeface="+mj-lt"/>
              </a:rPr>
              <a:t>Added attributes </a:t>
            </a:r>
            <a:r>
              <a:rPr lang="en-US" sz="1600" dirty="0" err="1">
                <a:latin typeface="+mj-lt"/>
              </a:rPr>
              <a:t>macFCSErrorCount</a:t>
            </a:r>
            <a:r>
              <a:rPr lang="en-US" sz="1600" dirty="0">
                <a:latin typeface="+mj-lt"/>
              </a:rPr>
              <a:t>, </a:t>
            </a:r>
            <a:r>
              <a:rPr lang="en-US" sz="1600" dirty="0" err="1">
                <a:latin typeface="+mj-lt"/>
              </a:rPr>
              <a:t>macSecurityFailure</a:t>
            </a:r>
            <a:r>
              <a:rPr lang="en-US" sz="1600" dirty="0">
                <a:latin typeface="+mj-lt"/>
              </a:rPr>
              <a:t>, </a:t>
            </a:r>
            <a:r>
              <a:rPr lang="en-US" sz="1600" dirty="0" err="1">
                <a:latin typeface="+mj-lt"/>
              </a:rPr>
              <a:t>macDuplicateFrameCount</a:t>
            </a:r>
            <a:r>
              <a:rPr lang="en-US" sz="1600" dirty="0">
                <a:latin typeface="+mj-lt"/>
              </a:rPr>
              <a:t>, </a:t>
            </a:r>
            <a:r>
              <a:rPr lang="en-US" sz="1600" dirty="0" err="1">
                <a:latin typeface="+mj-lt"/>
              </a:rPr>
              <a:t>macRXSuccessCount</a:t>
            </a:r>
            <a:r>
              <a:rPr lang="en-US" sz="1600" dirty="0">
                <a:latin typeface="+mj-lt"/>
              </a:rPr>
              <a:t> relate to data frame </a:t>
            </a:r>
            <a:r>
              <a:rPr lang="en-US" sz="1600" dirty="0" smtClean="0">
                <a:latin typeface="+mj-lt"/>
              </a:rPr>
              <a:t>reception </a:t>
            </a:r>
          </a:p>
          <a:p>
            <a:r>
              <a:rPr lang="en-US" dirty="0" smtClean="0">
                <a:latin typeface="+mj-lt"/>
              </a:rPr>
              <a:t>Channel Diversity</a:t>
            </a:r>
          </a:p>
          <a:p>
            <a:pPr lvl="1"/>
            <a:r>
              <a:rPr lang="en-US" sz="1600" dirty="0" smtClean="0">
                <a:latin typeface="+mj-lt"/>
              </a:rPr>
              <a:t>Provides support for Channel Hopping via Hopping Sequence PIB and a default hopping sequence </a:t>
            </a:r>
          </a:p>
        </p:txBody>
      </p:sp>
      <p:sp>
        <p:nvSpPr>
          <p:cNvPr id="4" name="Date Placeholder 3"/>
          <p:cNvSpPr>
            <a:spLocks noGrp="1"/>
          </p:cNvSpPr>
          <p:nvPr>
            <p:ph type="dt" sz="half" idx="10"/>
          </p:nvPr>
        </p:nvSpPr>
        <p:spPr/>
        <p:txBody>
          <a:bodyPr/>
          <a:lstStyle/>
          <a:p>
            <a:r>
              <a:rPr lang="en-US" smtClean="0"/>
              <a:t>&lt;January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17</a:t>
            </a:fld>
            <a:endParaRPr lang="en-US"/>
          </a:p>
        </p:txBody>
      </p:sp>
    </p:spTree>
    <p:extLst>
      <p:ext uri="{BB962C8B-B14F-4D97-AF65-F5344CB8AC3E}">
        <p14:creationId xmlns:p14="http://schemas.microsoft.com/office/powerpoint/2010/main" val="394116154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dirty="0" smtClean="0"/>
              <a:t>Miscellaneous</a:t>
            </a:r>
          </a:p>
        </p:txBody>
      </p:sp>
      <p:sp>
        <p:nvSpPr>
          <p:cNvPr id="3" name="Content Placeholder 2"/>
          <p:cNvSpPr>
            <a:spLocks noGrp="1"/>
          </p:cNvSpPr>
          <p:nvPr>
            <p:ph idx="1"/>
          </p:nvPr>
        </p:nvSpPr>
        <p:spPr>
          <a:xfrm>
            <a:off x="304800" y="1066800"/>
            <a:ext cx="8534400" cy="5410200"/>
          </a:xfrm>
        </p:spPr>
        <p:txBody>
          <a:bodyPr/>
          <a:lstStyle/>
          <a:p>
            <a:r>
              <a:rPr lang="en-US" dirty="0"/>
              <a:t>Enhanced Acknowledgement Frames</a:t>
            </a:r>
          </a:p>
          <a:p>
            <a:pPr lvl="1"/>
            <a:r>
              <a:rPr lang="en-US" sz="1600" dirty="0"/>
              <a:t>Allow ACKs be secured, include payloads, and a configurable delay to allow devices sufficient time to decrypt, </a:t>
            </a:r>
            <a:r>
              <a:rPr lang="en-US" sz="1600" dirty="0" err="1" smtClean="0"/>
              <a:t>etc</a:t>
            </a:r>
            <a:endParaRPr lang="en-US" sz="1600" dirty="0"/>
          </a:p>
        </p:txBody>
      </p:sp>
      <p:sp>
        <p:nvSpPr>
          <p:cNvPr id="4" name="Date Placeholder 3"/>
          <p:cNvSpPr>
            <a:spLocks noGrp="1"/>
          </p:cNvSpPr>
          <p:nvPr>
            <p:ph type="dt" sz="half" idx="10"/>
          </p:nvPr>
        </p:nvSpPr>
        <p:spPr/>
        <p:txBody>
          <a:bodyPr/>
          <a:lstStyle/>
          <a:p>
            <a:r>
              <a:rPr lang="en-US" smtClean="0"/>
              <a:t>&lt;January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18</a:t>
            </a:fld>
            <a:endParaRPr lang="en-US"/>
          </a:p>
        </p:txBody>
      </p:sp>
      <p:pic>
        <p:nvPicPr>
          <p:cNvPr id="7" name="Picture 6"/>
          <p:cNvPicPr>
            <a:picLocks noChangeAspect="1"/>
          </p:cNvPicPr>
          <p:nvPr/>
        </p:nvPicPr>
        <p:blipFill>
          <a:blip r:embed="rId2"/>
          <a:stretch>
            <a:fillRect/>
          </a:stretch>
        </p:blipFill>
        <p:spPr>
          <a:xfrm>
            <a:off x="0" y="2362200"/>
            <a:ext cx="9144000" cy="2826519"/>
          </a:xfrm>
          <a:prstGeom prst="rect">
            <a:avLst/>
          </a:prstGeom>
        </p:spPr>
      </p:pic>
    </p:spTree>
    <p:extLst>
      <p:ext uri="{BB962C8B-B14F-4D97-AF65-F5344CB8AC3E}">
        <p14:creationId xmlns:p14="http://schemas.microsoft.com/office/powerpoint/2010/main" val="394474658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&lt;January 2014&gt;</a:t>
            </a:r>
            <a:endParaRPr lang="en-US"/>
          </a:p>
        </p:txBody>
      </p:sp>
      <p:sp>
        <p:nvSpPr>
          <p:cNvPr id="5" name="Footer Placeholder 4"/>
          <p:cNvSpPr>
            <a:spLocks noGrp="1"/>
          </p:cNvSpPr>
          <p:nvPr>
            <p:ph type="ftr" sz="quarter" idx="11"/>
          </p:nvPr>
        </p:nvSpPr>
        <p:spPr/>
        <p:txBody>
          <a:bodyPr/>
          <a:lstStyle/>
          <a:p>
            <a:r>
              <a:rPr lang="en-US"/>
              <a:t>&lt;Pat Kinney&gt;, &lt;Kinney Consulting LLC&gt;</a:t>
            </a:r>
          </a:p>
        </p:txBody>
      </p:sp>
      <p:sp>
        <p:nvSpPr>
          <p:cNvPr id="6" name="Slide Number Placeholder 5"/>
          <p:cNvSpPr>
            <a:spLocks noGrp="1"/>
          </p:cNvSpPr>
          <p:nvPr>
            <p:ph type="sldNum" sz="quarter" idx="12"/>
          </p:nvPr>
        </p:nvSpPr>
        <p:spPr/>
        <p:txBody>
          <a:bodyPr/>
          <a:lstStyle/>
          <a:p>
            <a:r>
              <a:rPr lang="en-US"/>
              <a:t>Slide </a:t>
            </a:r>
            <a:fld id="{8892FFC0-995F-DE49-BD9D-597BA496739F}" type="slidenum">
              <a:rPr lang="en-US"/>
              <a:pPr/>
              <a:t>19</a:t>
            </a:fld>
            <a:endParaRPr lang="en-US"/>
          </a:p>
        </p:txBody>
      </p:sp>
      <p:sp>
        <p:nvSpPr>
          <p:cNvPr id="61442" name="Rectangle 2"/>
          <p:cNvSpPr>
            <a:spLocks noGrp="1" noChangeArrowheads="1"/>
          </p:cNvSpPr>
          <p:nvPr>
            <p:ph type="title"/>
          </p:nvPr>
        </p:nvSpPr>
        <p:spPr>
          <a:xfrm>
            <a:off x="685800" y="228600"/>
            <a:ext cx="7772400" cy="1066800"/>
          </a:xfrm>
        </p:spPr>
        <p:txBody>
          <a:bodyPr/>
          <a:lstStyle/>
          <a:p>
            <a:r>
              <a:rPr lang="en-US" dirty="0" smtClean="0"/>
              <a:t>Summary</a:t>
            </a:r>
            <a:endParaRPr lang="en-US" dirty="0"/>
          </a:p>
        </p:txBody>
      </p:sp>
      <p:sp>
        <p:nvSpPr>
          <p:cNvPr id="61443" name="Rectangle 3"/>
          <p:cNvSpPr>
            <a:spLocks noGrp="1" noChangeArrowheads="1"/>
          </p:cNvSpPr>
          <p:nvPr>
            <p:ph type="body" idx="1"/>
          </p:nvPr>
        </p:nvSpPr>
        <p:spPr>
          <a:xfrm>
            <a:off x="228600" y="1143000"/>
            <a:ext cx="8686800" cy="5181600"/>
          </a:xfrm>
        </p:spPr>
        <p:txBody>
          <a:bodyPr/>
          <a:lstStyle/>
          <a:p>
            <a:pPr>
              <a:lnSpc>
                <a:spcPct val="80000"/>
              </a:lnSpc>
            </a:pPr>
            <a:r>
              <a:rPr lang="en-US" sz="2400" dirty="0" smtClean="0">
                <a:latin typeface="+mj-lt"/>
              </a:rPr>
              <a:t>Substantial additions to enable “managed” networks (such as DSME, TSCH, LLDN) to exhibit deterministic behavior, accommodate a large number of devices, better manage network behaviors </a:t>
            </a:r>
          </a:p>
          <a:p>
            <a:pPr>
              <a:lnSpc>
                <a:spcPct val="80000"/>
              </a:lnSpc>
            </a:pPr>
            <a:r>
              <a:rPr lang="en-US" sz="2400" dirty="0" smtClean="0">
                <a:latin typeface="+mj-lt"/>
              </a:rPr>
              <a:t>Additional protocol behaviors that can facilitate longer battery life, faster response times, </a:t>
            </a:r>
            <a:r>
              <a:rPr lang="en-US" sz="2400" dirty="0" err="1" smtClean="0">
                <a:latin typeface="+mj-lt"/>
              </a:rPr>
              <a:t>etc</a:t>
            </a:r>
            <a:endParaRPr lang="en-US" sz="2400" dirty="0" smtClean="0">
              <a:latin typeface="+mj-lt"/>
            </a:endParaRPr>
          </a:p>
          <a:p>
            <a:pPr>
              <a:lnSpc>
                <a:spcPct val="80000"/>
              </a:lnSpc>
            </a:pPr>
            <a:endParaRPr lang="en-US" sz="2400" dirty="0" smtClean="0"/>
          </a:p>
          <a:p>
            <a:pPr>
              <a:lnSpc>
                <a:spcPct val="80000"/>
              </a:lnSpc>
            </a:pPr>
            <a:endParaRPr lang="en-US" sz="2400" dirty="0" smtClean="0"/>
          </a:p>
          <a:p>
            <a:pPr>
              <a:lnSpc>
                <a:spcPct val="80000"/>
              </a:lnSpc>
            </a:pPr>
            <a:endParaRPr lang="en-US" sz="2400" dirty="0" smtClean="0"/>
          </a:p>
          <a:p>
            <a:pPr>
              <a:lnSpc>
                <a:spcPct val="80000"/>
              </a:lnSpc>
            </a:pPr>
            <a:endParaRPr lang="en-US" sz="2400" dirty="0" smtClean="0"/>
          </a:p>
          <a:p>
            <a:pPr>
              <a:lnSpc>
                <a:spcPct val="80000"/>
              </a:lnSpc>
            </a:pPr>
            <a:endParaRPr lang="en-US" sz="2400" dirty="0" smtClean="0"/>
          </a:p>
          <a:p>
            <a:pPr>
              <a:lnSpc>
                <a:spcPct val="80000"/>
              </a:lnSpc>
            </a:pPr>
            <a:endParaRPr lang="en-US" sz="2400" dirty="0" smtClean="0"/>
          </a:p>
          <a:p>
            <a:pPr>
              <a:lnSpc>
                <a:spcPct val="80000"/>
              </a:lnSpc>
            </a:pPr>
            <a:endParaRPr lang="en-US" sz="2400" dirty="0" smtClean="0"/>
          </a:p>
          <a:p>
            <a:pPr>
              <a:lnSpc>
                <a:spcPct val="80000"/>
              </a:lnSpc>
            </a:pPr>
            <a:endParaRPr lang="en-US" sz="24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&lt;January 2014&gt;</a:t>
            </a:r>
            <a:endParaRPr lang="en-US"/>
          </a:p>
        </p:txBody>
      </p:sp>
      <p:sp>
        <p:nvSpPr>
          <p:cNvPr id="5" name="Footer Placeholder 4"/>
          <p:cNvSpPr>
            <a:spLocks noGrp="1"/>
          </p:cNvSpPr>
          <p:nvPr>
            <p:ph type="ftr" sz="quarter" idx="11"/>
          </p:nvPr>
        </p:nvSpPr>
        <p:spPr/>
        <p:txBody>
          <a:bodyPr/>
          <a:lstStyle/>
          <a:p>
            <a:r>
              <a:rPr lang="en-US"/>
              <a:t>&lt;Pat Kinney&gt;, &lt;Kinney Consulting LLC&gt;</a:t>
            </a:r>
          </a:p>
        </p:txBody>
      </p:sp>
      <p:sp>
        <p:nvSpPr>
          <p:cNvPr id="6" name="Slide Number Placeholder 5"/>
          <p:cNvSpPr>
            <a:spLocks noGrp="1"/>
          </p:cNvSpPr>
          <p:nvPr>
            <p:ph type="sldNum" sz="quarter" idx="12"/>
          </p:nvPr>
        </p:nvSpPr>
        <p:spPr/>
        <p:txBody>
          <a:bodyPr/>
          <a:lstStyle/>
          <a:p>
            <a:r>
              <a:rPr lang="en-US"/>
              <a:t>Slide </a:t>
            </a:r>
            <a:fld id="{748BFA10-C83A-6442-B289-C20F244F5D2E}" type="slidenum">
              <a:rPr lang="en-US"/>
              <a:pPr/>
              <a:t>2</a:t>
            </a:fld>
            <a:endParaRPr lang="en-US"/>
          </a:p>
        </p:txBody>
      </p:sp>
      <p:sp>
        <p:nvSpPr>
          <p:cNvPr id="2" name="Rectangle 1"/>
          <p:cNvSpPr/>
          <p:nvPr/>
        </p:nvSpPr>
        <p:spPr>
          <a:xfrm>
            <a:off x="457200" y="1905000"/>
            <a:ext cx="8077200" cy="3260380"/>
          </a:xfrm>
          <a:prstGeom prst="rect">
            <a:avLst/>
          </a:prstGeom>
        </p:spPr>
        <p:txBody>
          <a:bodyPr wrap="square">
            <a:spAutoFit/>
          </a:bodyPr>
          <a:lstStyle/>
          <a:p>
            <a:pPr marL="457200" indent="-457200">
              <a:lnSpc>
                <a:spcPct val="80000"/>
              </a:lnSpc>
              <a:buFont typeface="Arial"/>
              <a:buChar char="•"/>
            </a:pPr>
            <a:r>
              <a:rPr lang="en-US" sz="3200" dirty="0" smtClean="0"/>
              <a:t>First MAC </a:t>
            </a:r>
            <a:r>
              <a:rPr lang="en-US" sz="3200" dirty="0" smtClean="0"/>
              <a:t>amendment to 802.15.4</a:t>
            </a:r>
          </a:p>
          <a:p>
            <a:pPr marL="457200" indent="-457200">
              <a:lnSpc>
                <a:spcPct val="80000"/>
              </a:lnSpc>
              <a:buFont typeface="Arial"/>
              <a:buChar char="•"/>
            </a:pPr>
            <a:r>
              <a:rPr lang="en-US" sz="3200" dirty="0" smtClean="0"/>
              <a:t>Originally intended to amend 802.15.4-2006 </a:t>
            </a:r>
            <a:r>
              <a:rPr lang="en-US" sz="3200" dirty="0" smtClean="0"/>
              <a:t>but changed to amend 802.15.4-2011 to:</a:t>
            </a:r>
            <a:endParaRPr lang="en-US" sz="3200" dirty="0" smtClean="0"/>
          </a:p>
          <a:p>
            <a:pPr marL="800100" lvl="1" indent="-342900">
              <a:lnSpc>
                <a:spcPct val="80000"/>
              </a:lnSpc>
              <a:buFont typeface="Arial"/>
              <a:buChar char="•"/>
            </a:pPr>
            <a:r>
              <a:rPr lang="en-US" sz="3200" dirty="0"/>
              <a:t>better support the industrial markets, and </a:t>
            </a:r>
          </a:p>
          <a:p>
            <a:pPr marL="800100" lvl="1" indent="-342900">
              <a:lnSpc>
                <a:spcPct val="80000"/>
              </a:lnSpc>
              <a:buFont typeface="Arial"/>
              <a:buChar char="•"/>
            </a:pPr>
            <a:r>
              <a:rPr lang="en-US" sz="3200" dirty="0"/>
              <a:t>permit compatibility with modifications </a:t>
            </a:r>
            <a:r>
              <a:rPr lang="en-US" sz="3200" dirty="0" smtClean="0"/>
              <a:t>proposed </a:t>
            </a:r>
            <a:r>
              <a:rPr lang="en-US" sz="3200" dirty="0"/>
              <a:t>within the Chinese </a:t>
            </a:r>
            <a:r>
              <a:rPr lang="en-US" sz="3200" dirty="0" smtClean="0"/>
              <a:t>WPAN</a:t>
            </a:r>
          </a:p>
          <a:p>
            <a:pPr marL="800100" lvl="1" indent="-342900">
              <a:lnSpc>
                <a:spcPct val="80000"/>
              </a:lnSpc>
              <a:buFont typeface="Arial"/>
              <a:buChar char="•"/>
            </a:pPr>
            <a:r>
              <a:rPr lang="en-US" sz="3200" dirty="0" smtClean="0"/>
              <a:t>Changes to address TG4f</a:t>
            </a:r>
          </a:p>
          <a:p>
            <a:pPr marL="800100" lvl="1" indent="-342900">
              <a:lnSpc>
                <a:spcPct val="80000"/>
              </a:lnSpc>
              <a:buFont typeface="Arial"/>
              <a:buChar char="•"/>
            </a:pPr>
            <a:r>
              <a:rPr lang="en-US" sz="3200" dirty="0" smtClean="0"/>
              <a:t>Changes to address TG4g</a:t>
            </a:r>
            <a:endParaRPr lang="en-US" sz="3200" dirty="0" smtClean="0"/>
          </a:p>
        </p:txBody>
      </p:sp>
      <p:sp>
        <p:nvSpPr>
          <p:cNvPr id="9" name="Rectangle 2"/>
          <p:cNvSpPr txBox="1">
            <a:spLocks noChangeArrowheads="1"/>
          </p:cNvSpPr>
          <p:nvPr/>
        </p:nvSpPr>
        <p:spPr bwMode="auto">
          <a:xfrm>
            <a:off x="533400" y="838200"/>
            <a:ext cx="1600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charset="0"/>
                <a:ea typeface="ＭＳ Ｐゴシック" charset="0"/>
              </a:defRPr>
            </a:lvl2pPr>
            <a:lvl3pPr algn="ctr" rtl="0" eaLnBrk="0" fontAlgn="base" hangingPunct="0">
              <a:spcBef>
                <a:spcPct val="0"/>
              </a:spcBef>
              <a:spcAft>
                <a:spcPct val="0"/>
              </a:spcAft>
              <a:defRPr sz="3600">
                <a:solidFill>
                  <a:schemeClr val="tx2"/>
                </a:solidFill>
                <a:latin typeface="Times New Roman" charset="0"/>
                <a:ea typeface="ＭＳ Ｐゴシック" charset="0"/>
              </a:defRPr>
            </a:lvl3pPr>
            <a:lvl4pPr algn="ctr" rtl="0" eaLnBrk="0" fontAlgn="base" hangingPunct="0">
              <a:spcBef>
                <a:spcPct val="0"/>
              </a:spcBef>
              <a:spcAft>
                <a:spcPct val="0"/>
              </a:spcAft>
              <a:defRPr sz="3600">
                <a:solidFill>
                  <a:schemeClr val="tx2"/>
                </a:solidFill>
                <a:latin typeface="Times New Roman" charset="0"/>
                <a:ea typeface="ＭＳ Ｐゴシック" charset="0"/>
              </a:defRPr>
            </a:lvl4pPr>
            <a:lvl5pPr algn="ctr" rtl="0" eaLnBrk="0" fontAlgn="base" hangingPunct="0">
              <a:spcBef>
                <a:spcPct val="0"/>
              </a:spcBef>
              <a:spcAft>
                <a:spcPct val="0"/>
              </a:spcAft>
              <a:defRPr sz="3600">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600">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600">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600">
                <a:solidFill>
                  <a:schemeClr val="tx2"/>
                </a:solidFill>
                <a:latin typeface="Times New Roman" charset="0"/>
                <a:ea typeface="ＭＳ Ｐゴシック" charset="0"/>
              </a:defRPr>
            </a:lvl9pPr>
          </a:lstStyle>
          <a:p>
            <a:r>
              <a:rPr lang="en-US" b="1" dirty="0" smtClean="0"/>
              <a:t>TG4e</a:t>
            </a:r>
            <a:endParaRPr lang="en-US" b="1"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TG4e major changes</a:t>
            </a:r>
            <a:endParaRPr lang="en-US" b="1" dirty="0"/>
          </a:p>
        </p:txBody>
      </p:sp>
      <p:sp>
        <p:nvSpPr>
          <p:cNvPr id="3" name="Content Placeholder 2"/>
          <p:cNvSpPr>
            <a:spLocks noGrp="1"/>
          </p:cNvSpPr>
          <p:nvPr>
            <p:ph idx="1"/>
          </p:nvPr>
        </p:nvSpPr>
        <p:spPr>
          <a:xfrm>
            <a:off x="609600" y="1143000"/>
            <a:ext cx="8305800" cy="5334000"/>
          </a:xfrm>
        </p:spPr>
        <p:txBody>
          <a:bodyPr/>
          <a:lstStyle/>
          <a:p>
            <a:r>
              <a:rPr lang="en-US" sz="2800" dirty="0" smtClean="0">
                <a:latin typeface="+mj-lt"/>
              </a:rPr>
              <a:t>D</a:t>
            </a:r>
            <a:r>
              <a:rPr lang="en-US" sz="2800" dirty="0" smtClean="0">
                <a:solidFill>
                  <a:schemeClr val="tx1"/>
                </a:solidFill>
                <a:latin typeface="+mj-lt"/>
              </a:rPr>
              <a:t>eterministic &amp; </a:t>
            </a:r>
            <a:r>
              <a:rPr lang="en-US" sz="2800" dirty="0" smtClean="0">
                <a:latin typeface="+mj-lt"/>
              </a:rPr>
              <a:t>S</a:t>
            </a:r>
            <a:r>
              <a:rPr lang="en-US" sz="2800" dirty="0" smtClean="0">
                <a:solidFill>
                  <a:schemeClr val="tx1"/>
                </a:solidFill>
                <a:latin typeface="+mj-lt"/>
              </a:rPr>
              <a:t>ynchronous Multi</a:t>
            </a:r>
            <a:r>
              <a:rPr lang="en-US" sz="2800" dirty="0">
                <a:solidFill>
                  <a:schemeClr val="tx1"/>
                </a:solidFill>
                <a:latin typeface="+mj-lt"/>
              </a:rPr>
              <a:t>-channel </a:t>
            </a:r>
            <a:r>
              <a:rPr lang="en-US" sz="2800" dirty="0" smtClean="0">
                <a:solidFill>
                  <a:schemeClr val="tx1"/>
                </a:solidFill>
                <a:latin typeface="+mj-lt"/>
              </a:rPr>
              <a:t>Extension mode</a:t>
            </a:r>
            <a:r>
              <a:rPr lang="en-US" sz="2800" dirty="0">
                <a:solidFill>
                  <a:schemeClr val="tx1"/>
                </a:solidFill>
                <a:latin typeface="+mj-lt"/>
              </a:rPr>
              <a:t>	</a:t>
            </a:r>
          </a:p>
          <a:p>
            <a:r>
              <a:rPr lang="en-US" sz="2800" b="1" dirty="0" smtClean="0">
                <a:latin typeface="+mj-lt"/>
              </a:rPr>
              <a:t>Time Slotted Channel Hopping mode</a:t>
            </a:r>
          </a:p>
          <a:p>
            <a:r>
              <a:rPr lang="en-US" sz="2800" dirty="0" smtClean="0">
                <a:latin typeface="+mj-lt"/>
              </a:rPr>
              <a:t>Low Latency Deterministic Network mode </a:t>
            </a:r>
          </a:p>
          <a:p>
            <a:r>
              <a:rPr lang="en-US" sz="2800" dirty="0" smtClean="0">
                <a:latin typeface="+mj-lt"/>
              </a:rPr>
              <a:t>Additional Frame Formats</a:t>
            </a:r>
          </a:p>
          <a:p>
            <a:r>
              <a:rPr lang="en-US" sz="2800" dirty="0" smtClean="0">
                <a:latin typeface="+mj-lt"/>
              </a:rPr>
              <a:t>Low Energy mode</a:t>
            </a:r>
          </a:p>
          <a:p>
            <a:r>
              <a:rPr lang="en-US" sz="2800" dirty="0" smtClean="0">
                <a:latin typeface="+mj-lt"/>
              </a:rPr>
              <a:t>Enhanced Beacon behavior</a:t>
            </a:r>
          </a:p>
          <a:p>
            <a:r>
              <a:rPr lang="en-US" sz="2800" dirty="0" smtClean="0">
                <a:latin typeface="+mj-lt"/>
              </a:rPr>
              <a:t>Information Elements</a:t>
            </a:r>
          </a:p>
          <a:p>
            <a:r>
              <a:rPr lang="en-US" sz="2800" dirty="0" smtClean="0">
                <a:latin typeface="+mj-lt"/>
              </a:rPr>
              <a:t>Miscellaneous</a:t>
            </a:r>
          </a:p>
        </p:txBody>
      </p:sp>
      <p:sp>
        <p:nvSpPr>
          <p:cNvPr id="4" name="Date Placeholder 3"/>
          <p:cNvSpPr>
            <a:spLocks noGrp="1"/>
          </p:cNvSpPr>
          <p:nvPr>
            <p:ph type="dt" sz="half" idx="10"/>
          </p:nvPr>
        </p:nvSpPr>
        <p:spPr/>
        <p:txBody>
          <a:bodyPr/>
          <a:lstStyle/>
          <a:p>
            <a:r>
              <a:rPr lang="en-US" smtClean="0"/>
              <a:t>&lt;January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3</a:t>
            </a:fld>
            <a:endParaRPr lang="en-US"/>
          </a:p>
        </p:txBody>
      </p:sp>
    </p:spTree>
    <p:extLst>
      <p:ext uri="{BB962C8B-B14F-4D97-AF65-F5344CB8AC3E}">
        <p14:creationId xmlns:p14="http://schemas.microsoft.com/office/powerpoint/2010/main" val="26725233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610600" cy="1066800"/>
          </a:xfrm>
        </p:spPr>
        <p:txBody>
          <a:bodyPr/>
          <a:lstStyle/>
          <a:p>
            <a:r>
              <a:rPr lang="en-US" dirty="0" smtClean="0"/>
              <a:t>D</a:t>
            </a:r>
            <a:r>
              <a:rPr lang="en-US" dirty="0" smtClean="0">
                <a:solidFill>
                  <a:schemeClr val="tx1"/>
                </a:solidFill>
              </a:rPr>
              <a:t>eterministic &amp; </a:t>
            </a:r>
            <a:r>
              <a:rPr lang="en-US" dirty="0" smtClean="0"/>
              <a:t>S</a:t>
            </a:r>
            <a:r>
              <a:rPr lang="en-US" dirty="0" smtClean="0">
                <a:solidFill>
                  <a:schemeClr val="tx1"/>
                </a:solidFill>
              </a:rPr>
              <a:t>ynchronous Multichannel Extension (DSME)</a:t>
            </a:r>
            <a:endParaRPr lang="en-US" dirty="0"/>
          </a:p>
        </p:txBody>
      </p:sp>
      <p:sp>
        <p:nvSpPr>
          <p:cNvPr id="3" name="Content Placeholder 2"/>
          <p:cNvSpPr>
            <a:spLocks noGrp="1"/>
          </p:cNvSpPr>
          <p:nvPr>
            <p:ph idx="1"/>
          </p:nvPr>
        </p:nvSpPr>
        <p:spPr>
          <a:xfrm>
            <a:off x="304800" y="1828800"/>
            <a:ext cx="8686800" cy="4572000"/>
          </a:xfrm>
        </p:spPr>
        <p:txBody>
          <a:bodyPr/>
          <a:lstStyle/>
          <a:p>
            <a:r>
              <a:rPr lang="en-US" altLang="ko-KR" sz="2800" dirty="0">
                <a:latin typeface="+mj-lt"/>
              </a:rPr>
              <a:t>Support of industrial applications and commercial applications which need deterministic latency and higher link reliability</a:t>
            </a:r>
          </a:p>
          <a:p>
            <a:r>
              <a:rPr lang="en-US" altLang="ko-KR" sz="2800" dirty="0">
                <a:latin typeface="+mj-lt"/>
              </a:rPr>
              <a:t>Operation</a:t>
            </a:r>
          </a:p>
          <a:p>
            <a:pPr lvl="1"/>
            <a:r>
              <a:rPr lang="en-US" altLang="ko-KR" sz="2000" dirty="0">
                <a:latin typeface="+mj-lt"/>
              </a:rPr>
              <a:t>DSME-enabled network runs on beacon-enabled PAN. All devices synchronize multi-</a:t>
            </a:r>
            <a:r>
              <a:rPr lang="en-US" altLang="ko-KR" sz="2000" dirty="0" err="1">
                <a:latin typeface="+mj-lt"/>
              </a:rPr>
              <a:t>superframe</a:t>
            </a:r>
            <a:r>
              <a:rPr lang="en-US" altLang="ko-KR" sz="2000" dirty="0">
                <a:latin typeface="+mj-lt"/>
              </a:rPr>
              <a:t> via beacon  frame.</a:t>
            </a:r>
          </a:p>
          <a:p>
            <a:pPr lvl="1"/>
            <a:r>
              <a:rPr lang="en-US" altLang="ko-KR" sz="2000" dirty="0">
                <a:latin typeface="+mj-lt"/>
              </a:rPr>
              <a:t>Multi-superframe enhances GTS operation in </a:t>
            </a:r>
            <a:r>
              <a:rPr lang="en-US" altLang="ko-KR" sz="2000" dirty="0" smtClean="0">
                <a:latin typeface="+mj-lt"/>
              </a:rPr>
              <a:t>802.15.4</a:t>
            </a:r>
            <a:r>
              <a:rPr lang="en-US" altLang="ko-KR" sz="2000" dirty="0">
                <a:latin typeface="+mj-lt"/>
              </a:rPr>
              <a:t>-2006 by grouping multiple superframes, and also extends single channel operation during CFP to multi-channel operation either by adapting (switching) channels or by hopping channels.</a:t>
            </a:r>
          </a:p>
          <a:p>
            <a:pPr lvl="1"/>
            <a:r>
              <a:rPr lang="en-US" altLang="ko-KR" sz="2000" dirty="0">
                <a:latin typeface="+mj-lt"/>
              </a:rPr>
              <a:t>A pair of peer devices wakes up at a reserved GTS slot(s) to exchange a data frame and an ACK frame.</a:t>
            </a:r>
            <a:r>
              <a:rPr lang="en-US" altLang="ko-KR" sz="2400" dirty="0">
                <a:latin typeface="+mj-lt"/>
              </a:rPr>
              <a:t> </a:t>
            </a:r>
          </a:p>
          <a:p>
            <a:endParaRPr lang="en-US" dirty="0"/>
          </a:p>
        </p:txBody>
      </p:sp>
      <p:sp>
        <p:nvSpPr>
          <p:cNvPr id="4" name="Date Placeholder 3"/>
          <p:cNvSpPr>
            <a:spLocks noGrp="1"/>
          </p:cNvSpPr>
          <p:nvPr>
            <p:ph type="dt" sz="half" idx="10"/>
          </p:nvPr>
        </p:nvSpPr>
        <p:spPr/>
        <p:txBody>
          <a:bodyPr/>
          <a:lstStyle/>
          <a:p>
            <a:r>
              <a:rPr lang="en-US" smtClean="0"/>
              <a:t>&lt;January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4</a:t>
            </a:fld>
            <a:endParaRPr lang="en-US"/>
          </a:p>
        </p:txBody>
      </p:sp>
    </p:spTree>
    <p:extLst>
      <p:ext uri="{BB962C8B-B14F-4D97-AF65-F5344CB8AC3E}">
        <p14:creationId xmlns:p14="http://schemas.microsoft.com/office/powerpoint/2010/main" val="134672984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US" dirty="0" smtClean="0"/>
              <a:t>Time Slotted Channel Hopping </a:t>
            </a:r>
            <a:r>
              <a:rPr lang="en-US" dirty="0" smtClean="0">
                <a:solidFill>
                  <a:schemeClr val="tx1"/>
                </a:solidFill>
              </a:rPr>
              <a:t>(TSCH)</a:t>
            </a:r>
            <a:endParaRPr lang="en-US" dirty="0"/>
          </a:p>
        </p:txBody>
      </p:sp>
      <p:sp>
        <p:nvSpPr>
          <p:cNvPr id="3" name="Content Placeholder 2"/>
          <p:cNvSpPr>
            <a:spLocks noGrp="1"/>
          </p:cNvSpPr>
          <p:nvPr>
            <p:ph idx="1"/>
          </p:nvPr>
        </p:nvSpPr>
        <p:spPr>
          <a:xfrm>
            <a:off x="228600" y="1447800"/>
            <a:ext cx="8763000" cy="4800600"/>
          </a:xfrm>
        </p:spPr>
        <p:txBody>
          <a:bodyPr/>
          <a:lstStyle/>
          <a:p>
            <a:r>
              <a:rPr lang="en-US" dirty="0" smtClean="0">
                <a:latin typeface="+mj-lt"/>
              </a:rPr>
              <a:t>Process Automation applications </a:t>
            </a:r>
            <a:r>
              <a:rPr lang="en-US" dirty="0">
                <a:latin typeface="+mj-lt"/>
              </a:rPr>
              <a:t>with a particular focus </a:t>
            </a:r>
            <a:r>
              <a:rPr lang="en-US" dirty="0" smtClean="0">
                <a:latin typeface="+mj-lt"/>
              </a:rPr>
              <a:t>on equipment </a:t>
            </a:r>
            <a:r>
              <a:rPr lang="en-US" dirty="0">
                <a:latin typeface="+mj-lt"/>
              </a:rPr>
              <a:t>and process </a:t>
            </a:r>
            <a:r>
              <a:rPr lang="en-US" dirty="0" smtClean="0">
                <a:latin typeface="+mj-lt"/>
              </a:rPr>
              <a:t>monitoring</a:t>
            </a:r>
          </a:p>
          <a:p>
            <a:r>
              <a:rPr lang="en-US" dirty="0" smtClean="0">
                <a:latin typeface="+mj-lt"/>
              </a:rPr>
              <a:t>Operation</a:t>
            </a:r>
          </a:p>
          <a:p>
            <a:pPr lvl="1"/>
            <a:r>
              <a:rPr lang="en-US" sz="2400" dirty="0" smtClean="0">
                <a:latin typeface="+mj-lt"/>
              </a:rPr>
              <a:t>All </a:t>
            </a:r>
            <a:r>
              <a:rPr lang="en-US" sz="2400" dirty="0">
                <a:latin typeface="+mj-lt"/>
              </a:rPr>
              <a:t>devices in the same network synchronize </a:t>
            </a:r>
            <a:r>
              <a:rPr lang="en-US" sz="2400" dirty="0" err="1" smtClean="0">
                <a:latin typeface="+mj-lt"/>
              </a:rPr>
              <a:t>slotframes</a:t>
            </a:r>
            <a:endParaRPr lang="en-US" sz="2400" dirty="0" smtClean="0">
              <a:latin typeface="+mj-lt"/>
            </a:endParaRPr>
          </a:p>
          <a:p>
            <a:pPr lvl="1"/>
            <a:r>
              <a:rPr lang="en-US" sz="2400" dirty="0" smtClean="0">
                <a:latin typeface="+mj-lt"/>
              </a:rPr>
              <a:t>All </a:t>
            </a:r>
            <a:r>
              <a:rPr lang="en-US" sz="2400" dirty="0">
                <a:latin typeface="+mj-lt"/>
              </a:rPr>
              <a:t>timeslots are contained within a </a:t>
            </a:r>
            <a:r>
              <a:rPr lang="en-US" sz="2400" dirty="0" err="1">
                <a:latin typeface="+mj-lt"/>
              </a:rPr>
              <a:t>slotframe</a:t>
            </a:r>
            <a:r>
              <a:rPr lang="en-US" sz="2400" dirty="0">
                <a:latin typeface="+mj-lt"/>
              </a:rPr>
              <a:t> </a:t>
            </a:r>
            <a:r>
              <a:rPr lang="en-US" sz="2400" dirty="0" smtClean="0">
                <a:latin typeface="+mj-lt"/>
              </a:rPr>
              <a:t>cycle</a:t>
            </a:r>
          </a:p>
          <a:p>
            <a:pPr lvl="1"/>
            <a:r>
              <a:rPr lang="en-US" sz="2400" dirty="0" smtClean="0">
                <a:latin typeface="+mj-lt"/>
              </a:rPr>
              <a:t>Timeslots </a:t>
            </a:r>
            <a:r>
              <a:rPr lang="en-US" sz="2400" dirty="0">
                <a:latin typeface="+mj-lt"/>
              </a:rPr>
              <a:t>repeat in time: the </a:t>
            </a:r>
            <a:r>
              <a:rPr lang="en-US" sz="2400" dirty="0" err="1">
                <a:latin typeface="+mj-lt"/>
              </a:rPr>
              <a:t>slotframe</a:t>
            </a:r>
            <a:r>
              <a:rPr lang="en-US" sz="2400" dirty="0">
                <a:latin typeface="+mj-lt"/>
              </a:rPr>
              <a:t> </a:t>
            </a:r>
            <a:r>
              <a:rPr lang="en-US" sz="2400" dirty="0" smtClean="0">
                <a:latin typeface="+mj-lt"/>
              </a:rPr>
              <a:t>period</a:t>
            </a:r>
          </a:p>
          <a:p>
            <a:pPr lvl="1"/>
            <a:r>
              <a:rPr lang="en-US" sz="2400" dirty="0" smtClean="0">
                <a:latin typeface="+mj-lt"/>
              </a:rPr>
              <a:t>Device</a:t>
            </a:r>
            <a:r>
              <a:rPr lang="en-US" sz="2400" dirty="0">
                <a:latin typeface="+mj-lt"/>
              </a:rPr>
              <a:t>-to-device communication within a timeslot includes packet </a:t>
            </a:r>
            <a:r>
              <a:rPr lang="en-US" sz="2400" dirty="0" err="1">
                <a:latin typeface="+mj-lt"/>
              </a:rPr>
              <a:t>Tx</a:t>
            </a:r>
            <a:r>
              <a:rPr lang="en-US" sz="2400" dirty="0">
                <a:latin typeface="+mj-lt"/>
              </a:rPr>
              <a:t>/Rx &amp; ACK </a:t>
            </a:r>
            <a:r>
              <a:rPr lang="en-US" sz="2400" dirty="0" err="1">
                <a:latin typeface="+mj-lt"/>
              </a:rPr>
              <a:t>Tx</a:t>
            </a:r>
            <a:r>
              <a:rPr lang="en-US" sz="2400" dirty="0">
                <a:latin typeface="+mj-lt"/>
              </a:rPr>
              <a:t>/</a:t>
            </a:r>
            <a:r>
              <a:rPr lang="en-US" sz="2400" dirty="0" smtClean="0">
                <a:latin typeface="+mj-lt"/>
              </a:rPr>
              <a:t>Rx</a:t>
            </a:r>
            <a:endParaRPr lang="en-US" dirty="0">
              <a:latin typeface="+mj-lt"/>
            </a:endParaRPr>
          </a:p>
          <a:p>
            <a:endParaRPr lang="en-US" dirty="0"/>
          </a:p>
        </p:txBody>
      </p:sp>
      <p:sp>
        <p:nvSpPr>
          <p:cNvPr id="4" name="Date Placeholder 3"/>
          <p:cNvSpPr>
            <a:spLocks noGrp="1"/>
          </p:cNvSpPr>
          <p:nvPr>
            <p:ph type="dt" sz="half" idx="10"/>
          </p:nvPr>
        </p:nvSpPr>
        <p:spPr/>
        <p:txBody>
          <a:bodyPr/>
          <a:lstStyle/>
          <a:p>
            <a:r>
              <a:rPr lang="en-US" smtClean="0"/>
              <a:t>&lt;January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5</a:t>
            </a:fld>
            <a:endParaRPr lang="en-US"/>
          </a:p>
        </p:txBody>
      </p:sp>
    </p:spTree>
    <p:extLst>
      <p:ext uri="{BB962C8B-B14F-4D97-AF65-F5344CB8AC3E}">
        <p14:creationId xmlns:p14="http://schemas.microsoft.com/office/powerpoint/2010/main" val="367926486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US" dirty="0" smtClean="0"/>
              <a:t>Time Slotted Channel Hopping </a:t>
            </a:r>
            <a:r>
              <a:rPr lang="en-US" dirty="0" smtClean="0">
                <a:solidFill>
                  <a:schemeClr val="tx1"/>
                </a:solidFill>
              </a:rPr>
              <a:t>(TSCH)</a:t>
            </a:r>
            <a:endParaRPr lang="en-US" dirty="0"/>
          </a:p>
        </p:txBody>
      </p:sp>
      <p:sp>
        <p:nvSpPr>
          <p:cNvPr id="3" name="Content Placeholder 2"/>
          <p:cNvSpPr>
            <a:spLocks noGrp="1"/>
          </p:cNvSpPr>
          <p:nvPr>
            <p:ph idx="1"/>
          </p:nvPr>
        </p:nvSpPr>
        <p:spPr>
          <a:xfrm>
            <a:off x="228600" y="1676400"/>
            <a:ext cx="8763000" cy="3657600"/>
          </a:xfrm>
        </p:spPr>
        <p:txBody>
          <a:bodyPr/>
          <a:lstStyle/>
          <a:p>
            <a:pPr marL="0" indent="0">
              <a:buNone/>
            </a:pPr>
            <a:r>
              <a:rPr lang="en-US" sz="2800" dirty="0" smtClean="0"/>
              <a:t>Typical </a:t>
            </a:r>
            <a:r>
              <a:rPr lang="en-US" sz="2800" dirty="0"/>
              <a:t>segments of the application domain of TSCH are process automation facilities for the following:</a:t>
            </a:r>
          </a:p>
          <a:p>
            <a:r>
              <a:rPr lang="en-US" sz="2800" dirty="0" smtClean="0"/>
              <a:t>Oil </a:t>
            </a:r>
            <a:r>
              <a:rPr lang="en-US" sz="2800" dirty="0"/>
              <a:t>and gas industry</a:t>
            </a:r>
          </a:p>
          <a:p>
            <a:r>
              <a:rPr lang="en-US" sz="2800" dirty="0" smtClean="0"/>
              <a:t>Food </a:t>
            </a:r>
            <a:r>
              <a:rPr lang="en-US" sz="2800" dirty="0"/>
              <a:t>and beverage products</a:t>
            </a:r>
          </a:p>
          <a:p>
            <a:r>
              <a:rPr lang="en-US" sz="2800" dirty="0" smtClean="0"/>
              <a:t>Chemical </a:t>
            </a:r>
            <a:r>
              <a:rPr lang="en-US" sz="2800" dirty="0"/>
              <a:t>products</a:t>
            </a:r>
          </a:p>
          <a:p>
            <a:r>
              <a:rPr lang="en-US" sz="2800" dirty="0" smtClean="0"/>
              <a:t>Pharmaceutical </a:t>
            </a:r>
            <a:r>
              <a:rPr lang="en-US" sz="2800" dirty="0"/>
              <a:t>products</a:t>
            </a:r>
          </a:p>
          <a:p>
            <a:r>
              <a:rPr lang="en-US" sz="2800" dirty="0" smtClean="0"/>
              <a:t>Water</a:t>
            </a:r>
            <a:r>
              <a:rPr lang="en-US" sz="2800" dirty="0"/>
              <a:t>/waste water </a:t>
            </a:r>
            <a:r>
              <a:rPr lang="en-US" sz="2800" dirty="0" smtClean="0"/>
              <a:t>treatments</a:t>
            </a:r>
            <a:endParaRPr lang="en-US" sz="2800" dirty="0"/>
          </a:p>
        </p:txBody>
      </p:sp>
      <p:sp>
        <p:nvSpPr>
          <p:cNvPr id="4" name="Date Placeholder 3"/>
          <p:cNvSpPr>
            <a:spLocks noGrp="1"/>
          </p:cNvSpPr>
          <p:nvPr>
            <p:ph type="dt" sz="half" idx="10"/>
          </p:nvPr>
        </p:nvSpPr>
        <p:spPr/>
        <p:txBody>
          <a:bodyPr/>
          <a:lstStyle/>
          <a:p>
            <a:r>
              <a:rPr lang="en-US" smtClean="0"/>
              <a:t>&lt;January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6</a:t>
            </a:fld>
            <a:endParaRPr lang="en-US"/>
          </a:p>
        </p:txBody>
      </p:sp>
    </p:spTree>
    <p:extLst>
      <p:ext uri="{BB962C8B-B14F-4D97-AF65-F5344CB8AC3E}">
        <p14:creationId xmlns:p14="http://schemas.microsoft.com/office/powerpoint/2010/main" val="395322140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dirty="0" smtClean="0"/>
              <a:t>Time Slotted Channel Hopping </a:t>
            </a:r>
            <a:r>
              <a:rPr lang="en-US" dirty="0" smtClean="0">
                <a:solidFill>
                  <a:schemeClr val="tx1"/>
                </a:solidFill>
              </a:rPr>
              <a:t>(TSCH)</a:t>
            </a:r>
            <a:endParaRPr lang="en-US" dirty="0"/>
          </a:p>
        </p:txBody>
      </p:sp>
      <p:sp>
        <p:nvSpPr>
          <p:cNvPr id="3" name="Content Placeholder 2"/>
          <p:cNvSpPr>
            <a:spLocks noGrp="1"/>
          </p:cNvSpPr>
          <p:nvPr>
            <p:ph idx="1"/>
          </p:nvPr>
        </p:nvSpPr>
        <p:spPr>
          <a:xfrm>
            <a:off x="76200" y="1219200"/>
            <a:ext cx="9067800" cy="4800600"/>
          </a:xfrm>
        </p:spPr>
        <p:txBody>
          <a:bodyPr/>
          <a:lstStyle/>
          <a:p>
            <a:pPr marL="0" indent="0">
              <a:buNone/>
            </a:pPr>
            <a:r>
              <a:rPr lang="en-US" sz="2800" b="1" dirty="0" smtClean="0"/>
              <a:t>TSCH </a:t>
            </a:r>
            <a:r>
              <a:rPr lang="en-US" sz="2800" b="1" dirty="0"/>
              <a:t>mode overview</a:t>
            </a:r>
          </a:p>
          <a:p>
            <a:r>
              <a:rPr lang="en-US" sz="2400" dirty="0"/>
              <a:t>The TSCH mode uses time synchronized communication and channel hopping to provide </a:t>
            </a:r>
            <a:r>
              <a:rPr lang="en-US" sz="2400" dirty="0" smtClean="0"/>
              <a:t>network robustness </a:t>
            </a:r>
            <a:r>
              <a:rPr lang="en-US" sz="2400" dirty="0"/>
              <a:t>through spectral and temporal redundancy. </a:t>
            </a:r>
            <a:r>
              <a:rPr lang="en-US" sz="2400" dirty="0" smtClean="0"/>
              <a:t>Time slotted </a:t>
            </a:r>
            <a:r>
              <a:rPr lang="en-US" sz="2400" dirty="0"/>
              <a:t>communication links </a:t>
            </a:r>
            <a:r>
              <a:rPr lang="en-US" sz="2400" dirty="0" smtClean="0"/>
              <a:t>increase potential </a:t>
            </a:r>
            <a:r>
              <a:rPr lang="en-US" sz="2400" dirty="0"/>
              <a:t>throughput by minimizing unwanted collisions that can lead to catastrophic failure and </a:t>
            </a:r>
            <a:r>
              <a:rPr lang="en-US" sz="2400" dirty="0" smtClean="0"/>
              <a:t>provides deterministic </a:t>
            </a:r>
            <a:r>
              <a:rPr lang="en-US" sz="2400" dirty="0"/>
              <a:t>yet flexible bandwidth for a wide variety of applications. Channel hopping extends </a:t>
            </a:r>
            <a:r>
              <a:rPr lang="en-US" sz="2400" dirty="0" smtClean="0"/>
              <a:t>the effective </a:t>
            </a:r>
            <a:r>
              <a:rPr lang="en-US" sz="2400" dirty="0"/>
              <a:t>range of communications by mitigating the effects of multipath fading and interference. TSCH </a:t>
            </a:r>
            <a:r>
              <a:rPr lang="en-US" sz="2400" dirty="0" smtClean="0"/>
              <a:t>is also </a:t>
            </a:r>
            <a:r>
              <a:rPr lang="en-US" sz="2400" dirty="0"/>
              <a:t>topology independent; it can be used to form any topology from a star to a full mesh. TSCH </a:t>
            </a:r>
            <a:r>
              <a:rPr lang="en-US" sz="2400" dirty="0" smtClean="0"/>
              <a:t>MAC primitives </a:t>
            </a:r>
            <a:r>
              <a:rPr lang="en-US" sz="2400" dirty="0"/>
              <a:t>can be used with higher layer networking protocols to form the basis of reliable, scalable, </a:t>
            </a:r>
            <a:r>
              <a:rPr lang="en-US" sz="2400" dirty="0" smtClean="0"/>
              <a:t>and flexible </a:t>
            </a:r>
            <a:r>
              <a:rPr lang="en-US" sz="2400" dirty="0"/>
              <a:t>networks</a:t>
            </a:r>
            <a:r>
              <a:rPr lang="en-US" sz="2400" dirty="0" smtClean="0"/>
              <a:t>.</a:t>
            </a:r>
            <a:endParaRPr lang="en-US" sz="2400" dirty="0"/>
          </a:p>
        </p:txBody>
      </p:sp>
      <p:sp>
        <p:nvSpPr>
          <p:cNvPr id="4" name="Date Placeholder 3"/>
          <p:cNvSpPr>
            <a:spLocks noGrp="1"/>
          </p:cNvSpPr>
          <p:nvPr>
            <p:ph type="dt" sz="half" idx="10"/>
          </p:nvPr>
        </p:nvSpPr>
        <p:spPr/>
        <p:txBody>
          <a:bodyPr/>
          <a:lstStyle/>
          <a:p>
            <a:r>
              <a:rPr lang="en-US" smtClean="0"/>
              <a:t>&lt;January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7</a:t>
            </a:fld>
            <a:endParaRPr lang="en-US"/>
          </a:p>
        </p:txBody>
      </p:sp>
    </p:spTree>
    <p:extLst>
      <p:ext uri="{BB962C8B-B14F-4D97-AF65-F5344CB8AC3E}">
        <p14:creationId xmlns:p14="http://schemas.microsoft.com/office/powerpoint/2010/main" val="351276461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dirty="0" smtClean="0"/>
              <a:t>Time Slotted Channel Hopping </a:t>
            </a:r>
            <a:r>
              <a:rPr lang="en-US" dirty="0" smtClean="0">
                <a:solidFill>
                  <a:schemeClr val="tx1"/>
                </a:solidFill>
              </a:rPr>
              <a:t>(TSCH)</a:t>
            </a:r>
            <a:endParaRPr lang="en-US" dirty="0"/>
          </a:p>
        </p:txBody>
      </p:sp>
      <p:sp>
        <p:nvSpPr>
          <p:cNvPr id="3" name="Content Placeholder 2"/>
          <p:cNvSpPr>
            <a:spLocks noGrp="1"/>
          </p:cNvSpPr>
          <p:nvPr>
            <p:ph idx="1"/>
          </p:nvPr>
        </p:nvSpPr>
        <p:spPr>
          <a:xfrm>
            <a:off x="76200" y="1219200"/>
            <a:ext cx="9067800" cy="4800600"/>
          </a:xfrm>
        </p:spPr>
        <p:txBody>
          <a:bodyPr/>
          <a:lstStyle/>
          <a:p>
            <a:pPr marL="0" indent="0">
              <a:buNone/>
            </a:pPr>
            <a:r>
              <a:rPr lang="en-US" sz="2800" b="1" dirty="0" smtClean="0"/>
              <a:t>MAC </a:t>
            </a:r>
            <a:r>
              <a:rPr lang="en-US" sz="2800" b="1" dirty="0"/>
              <a:t>behaviors unique to TSCH</a:t>
            </a:r>
          </a:p>
          <a:p>
            <a:r>
              <a:rPr lang="en-US" sz="2400" dirty="0"/>
              <a:t>The TSCH mode introduces no unique commands specific for this mode; however, IEs are used extensively.</a:t>
            </a:r>
          </a:p>
          <a:p>
            <a:r>
              <a:rPr lang="en-US" sz="2400" dirty="0"/>
              <a:t>TSCH uses EBs containing the TSCH Synchronization payload IE, TSCH-</a:t>
            </a:r>
            <a:r>
              <a:rPr lang="en-US" sz="2400" dirty="0" err="1"/>
              <a:t>Slotframe</a:t>
            </a:r>
            <a:r>
              <a:rPr lang="en-US" sz="2400" dirty="0"/>
              <a:t> and Link payload IE</a:t>
            </a:r>
            <a:r>
              <a:rPr lang="en-US" sz="2400" dirty="0" smtClean="0"/>
              <a:t>, TSCH </a:t>
            </a:r>
            <a:r>
              <a:rPr lang="en-US" sz="2400" dirty="0"/>
              <a:t>Timeslot payload IE, and Channel Hopping payload IE to advertise the presence of a TSCH PAN </a:t>
            </a:r>
            <a:r>
              <a:rPr lang="en-US" sz="2400" dirty="0" smtClean="0"/>
              <a:t>and allow </a:t>
            </a:r>
            <a:r>
              <a:rPr lang="en-US" sz="2400" dirty="0"/>
              <a:t>new devices to synchronize to it. Devices maintain synchronization by exchanging </a:t>
            </a:r>
            <a:r>
              <a:rPr lang="en-US" sz="2400" dirty="0" smtClean="0"/>
              <a:t>acknowledged frames </a:t>
            </a:r>
            <a:r>
              <a:rPr lang="en-US" sz="2400" dirty="0"/>
              <a:t>within defined Timeslot windows and providing timing corrections in the acknowledgment via </a:t>
            </a:r>
            <a:r>
              <a:rPr lang="en-US" sz="2400" dirty="0" smtClean="0"/>
              <a:t>the ACK</a:t>
            </a:r>
            <a:r>
              <a:rPr lang="en-US" sz="2400" dirty="0"/>
              <a:t>/NACK Time Correction IE</a:t>
            </a:r>
            <a:r>
              <a:rPr lang="en-US" sz="2400" dirty="0" smtClean="0"/>
              <a:t>.</a:t>
            </a:r>
            <a:r>
              <a:rPr lang="en-US" sz="2400" dirty="0"/>
              <a:t> Communication resources are broken up into timeslots that are organized into repeating slotframes</a:t>
            </a:r>
          </a:p>
        </p:txBody>
      </p:sp>
      <p:sp>
        <p:nvSpPr>
          <p:cNvPr id="4" name="Date Placeholder 3"/>
          <p:cNvSpPr>
            <a:spLocks noGrp="1"/>
          </p:cNvSpPr>
          <p:nvPr>
            <p:ph type="dt" sz="half" idx="10"/>
          </p:nvPr>
        </p:nvSpPr>
        <p:spPr/>
        <p:txBody>
          <a:bodyPr/>
          <a:lstStyle/>
          <a:p>
            <a:r>
              <a:rPr lang="en-US" smtClean="0"/>
              <a:t>&lt;January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dirty="0" smtClean="0"/>
              <a:t>Slide </a:t>
            </a:r>
            <a:fld id="{B65D2755-1780-7F49-A4CA-AF154D192E3C}" type="slidenum">
              <a:rPr lang="en-US" smtClean="0"/>
              <a:pPr/>
              <a:t>8</a:t>
            </a:fld>
            <a:endParaRPr lang="en-US" dirty="0"/>
          </a:p>
        </p:txBody>
      </p:sp>
    </p:spTree>
    <p:extLst>
      <p:ext uri="{BB962C8B-B14F-4D97-AF65-F5344CB8AC3E}">
        <p14:creationId xmlns:p14="http://schemas.microsoft.com/office/powerpoint/2010/main" val="381780141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dirty="0" smtClean="0"/>
              <a:t>Time Slotted Channel Hopping </a:t>
            </a:r>
            <a:r>
              <a:rPr lang="en-US" dirty="0" smtClean="0">
                <a:solidFill>
                  <a:schemeClr val="tx1"/>
                </a:solidFill>
              </a:rPr>
              <a:t>(TSCH)</a:t>
            </a:r>
            <a:endParaRPr lang="en-US" dirty="0"/>
          </a:p>
        </p:txBody>
      </p:sp>
      <p:sp>
        <p:nvSpPr>
          <p:cNvPr id="3" name="Content Placeholder 2"/>
          <p:cNvSpPr>
            <a:spLocks noGrp="1"/>
          </p:cNvSpPr>
          <p:nvPr>
            <p:ph idx="1"/>
          </p:nvPr>
        </p:nvSpPr>
        <p:spPr>
          <a:xfrm>
            <a:off x="76200" y="1219200"/>
            <a:ext cx="9067800" cy="5029200"/>
          </a:xfrm>
        </p:spPr>
        <p:txBody>
          <a:bodyPr/>
          <a:lstStyle/>
          <a:p>
            <a:pPr marL="0" indent="0">
              <a:buNone/>
            </a:pPr>
            <a:r>
              <a:rPr lang="en-US" sz="2800" b="1" dirty="0" smtClean="0"/>
              <a:t>TSCH areas within the 802.15.4e amendment</a:t>
            </a:r>
            <a:endParaRPr lang="en-US" sz="2800" b="1" dirty="0"/>
          </a:p>
          <a:p>
            <a:r>
              <a:rPr lang="en-US" sz="2800" dirty="0" err="1" smtClean="0"/>
              <a:t>TheTSCH</a:t>
            </a:r>
            <a:r>
              <a:rPr lang="en-US" sz="2800" dirty="0" err="1"/>
              <a:t>-Slotframe</a:t>
            </a:r>
            <a:r>
              <a:rPr lang="en-US" sz="2800" dirty="0"/>
              <a:t> structure behavior is cited in 5.1.1.5, synchronization is stated in 5.1.1.4, the IEs </a:t>
            </a:r>
            <a:r>
              <a:rPr lang="en-US" sz="2800" dirty="0" smtClean="0"/>
              <a:t>are described </a:t>
            </a:r>
            <a:r>
              <a:rPr lang="en-US" sz="2800" dirty="0"/>
              <a:t>in 5.2.4.11, 5.2.4.13, 5.2.4.14, 5.2.4.15, and the primitives are declared in 6.2.19</a:t>
            </a:r>
            <a:r>
              <a:rPr lang="en-US" sz="2800" dirty="0" smtClean="0"/>
              <a:t>.</a:t>
            </a:r>
          </a:p>
          <a:p>
            <a:pPr marL="0" indent="0">
              <a:buNone/>
            </a:pPr>
            <a:endParaRPr lang="en-US" sz="2800" b="1" dirty="0" smtClean="0"/>
          </a:p>
          <a:p>
            <a:pPr marL="0" indent="0">
              <a:buNone/>
            </a:pPr>
            <a:r>
              <a:rPr lang="en-US" sz="2800" b="1" dirty="0" smtClean="0"/>
              <a:t>TSCH link example</a:t>
            </a:r>
            <a:endParaRPr lang="en-US" sz="2800" dirty="0"/>
          </a:p>
          <a:p>
            <a:r>
              <a:rPr lang="en-US" sz="2800" dirty="0"/>
              <a:t>Figure </a:t>
            </a:r>
            <a:r>
              <a:rPr lang="en-US" sz="2800" dirty="0" smtClean="0"/>
              <a:t>on next slide </a:t>
            </a:r>
            <a:r>
              <a:rPr lang="en-US" sz="2800" dirty="0"/>
              <a:t>shows how nodes may communicate in a </a:t>
            </a:r>
            <a:r>
              <a:rPr lang="en-US" sz="2800" dirty="0" smtClean="0"/>
              <a:t>very simple three</a:t>
            </a:r>
            <a:r>
              <a:rPr lang="en-US" sz="2800" dirty="0"/>
              <a:t>-timeslot </a:t>
            </a:r>
            <a:r>
              <a:rPr lang="en-US" sz="2800" dirty="0" err="1"/>
              <a:t>slotframe</a:t>
            </a:r>
            <a:r>
              <a:rPr lang="en-US" sz="2800" dirty="0"/>
              <a:t>. </a:t>
            </a:r>
          </a:p>
          <a:p>
            <a:endParaRPr lang="en-US" sz="2600" dirty="0"/>
          </a:p>
        </p:txBody>
      </p:sp>
      <p:sp>
        <p:nvSpPr>
          <p:cNvPr id="4" name="Date Placeholder 3"/>
          <p:cNvSpPr>
            <a:spLocks noGrp="1"/>
          </p:cNvSpPr>
          <p:nvPr>
            <p:ph type="dt" sz="half" idx="10"/>
          </p:nvPr>
        </p:nvSpPr>
        <p:spPr/>
        <p:txBody>
          <a:bodyPr/>
          <a:lstStyle/>
          <a:p>
            <a:r>
              <a:rPr lang="en-US" smtClean="0"/>
              <a:t>&lt;January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dirty="0" smtClean="0"/>
              <a:t>Slide </a:t>
            </a:r>
            <a:fld id="{B65D2755-1780-7F49-A4CA-AF154D192E3C}" type="slidenum">
              <a:rPr lang="en-US" smtClean="0"/>
              <a:pPr/>
              <a:t>9</a:t>
            </a:fld>
            <a:endParaRPr lang="en-US"/>
          </a:p>
        </p:txBody>
      </p:sp>
    </p:spTree>
    <p:extLst>
      <p:ext uri="{BB962C8B-B14F-4D97-AF65-F5344CB8AC3E}">
        <p14:creationId xmlns:p14="http://schemas.microsoft.com/office/powerpoint/2010/main" val="420503007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4326</TotalTime>
  <Words>1573</Words>
  <Application>Microsoft Macintosh PowerPoint</Application>
  <PresentationFormat>On-screen Show (4:3)</PresentationFormat>
  <Paragraphs>182</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Default Design</vt:lpstr>
      <vt:lpstr>PowerPoint Presentation</vt:lpstr>
      <vt:lpstr>PowerPoint Presentation</vt:lpstr>
      <vt:lpstr>TG4e major changes</vt:lpstr>
      <vt:lpstr>Deterministic &amp; Synchronous Multichannel Extension (DSME)</vt:lpstr>
      <vt:lpstr>Time Slotted Channel Hopping (TSCH)</vt:lpstr>
      <vt:lpstr>Time Slotted Channel Hopping (TSCH)</vt:lpstr>
      <vt:lpstr>Time Slotted Channel Hopping (TSCH)</vt:lpstr>
      <vt:lpstr>Time Slotted Channel Hopping (TSCH)</vt:lpstr>
      <vt:lpstr>Time Slotted Channel Hopping (TSCH)</vt:lpstr>
      <vt:lpstr>Time Slotted Channel Hopping (TSCH)</vt:lpstr>
      <vt:lpstr>Time Slotted Channel Hopping (TSCH)</vt:lpstr>
      <vt:lpstr>Low Latency Deterministic Network  (LLDN)</vt:lpstr>
      <vt:lpstr>Additional Frame Formats</vt:lpstr>
      <vt:lpstr>Low Energy</vt:lpstr>
      <vt:lpstr>Enhanced Beacon &amp; Enhanced Beacon Requests</vt:lpstr>
      <vt:lpstr>Information Elements (IEs)</vt:lpstr>
      <vt:lpstr>Miscellaneous</vt:lpstr>
      <vt:lpstr>Miscellaneous</vt:lpstr>
      <vt:lpstr>Summary</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802.15.4e tutorial</dc:title>
  <dc:subject/>
  <dc:creator>Pat Kinney</dc:creator>
  <cp:keywords/>
  <dc:description>&lt;15-11-0484-03-0000&gt;</dc:description>
  <cp:lastModifiedBy>Pat Kinney</cp:lastModifiedBy>
  <cp:revision>110</cp:revision>
  <cp:lastPrinted>2011-07-16T15:33:21Z</cp:lastPrinted>
  <dcterms:created xsi:type="dcterms:W3CDTF">1999-11-08T18:59:45Z</dcterms:created>
  <dcterms:modified xsi:type="dcterms:W3CDTF">2014-01-20T21:28:36Z</dcterms:modified>
  <cp:category/>
</cp:coreProperties>
</file>