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60" r:id="rId3"/>
    <p:sldId id="264" r:id="rId4"/>
    <p:sldId id="263" r:id="rId5"/>
    <p:sldId id="265" r:id="rId6"/>
    <p:sldId id="266" r:id="rId7"/>
    <p:sldId id="267" r:id="rId8"/>
    <p:sldId id="268" r:id="rId9"/>
    <p:sldId id="269" r:id="rId10"/>
    <p:sldId id="270" r:id="rId11"/>
    <p:sldId id="271" r:id="rId12"/>
    <p:sldId id="273" r:id="rId13"/>
    <p:sldId id="26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864" autoAdjust="0"/>
  </p:normalViewPr>
  <p:slideViewPr>
    <p:cSldViewPr>
      <p:cViewPr varScale="1">
        <p:scale>
          <a:sx n="127" d="100"/>
          <a:sy n="127" d="100"/>
        </p:scale>
        <p:origin x="-189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E8B25C8-6EA2-F247-9E62-0423F29B42C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696958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9722BF3-CC35-2943-98A1-C1383FE830B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31818209"/>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802.15-&lt;15-09-0157-00-004e&gt;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7"/>
          <p:cNvSpPr>
            <a:spLocks noGrp="1" noChangeArrowheads="1"/>
          </p:cNvSpPr>
          <p:nvPr>
            <p:ph type="sldNum" sz="quarter" idx="5"/>
          </p:nvPr>
        </p:nvSpPr>
        <p:spPr>
          <a:ln/>
        </p:spPr>
        <p:txBody>
          <a:bodyPr/>
          <a:lstStyle/>
          <a:p>
            <a:r>
              <a:rPr lang="en-US"/>
              <a:t>Page </a:t>
            </a:r>
            <a:fld id="{3B38A46E-0FE5-3B4B-A0CE-2B59CAB2DC27}" type="slidenum">
              <a:rPr lang="en-US"/>
              <a:pPr/>
              <a:t>1</a:t>
            </a:fld>
            <a:endParaRPr lang="en-US"/>
          </a:p>
        </p:txBody>
      </p:sp>
      <p:sp>
        <p:nvSpPr>
          <p:cNvPr id="573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&lt;July 2011&gt;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A112B5F7-1F26-984B-B0FF-3EE15B596788}" type="slidenum">
              <a:rPr lang="en-US"/>
              <a:pPr/>
              <a:t>‹#›</a:t>
            </a:fld>
            <a:endParaRPr lang="en-US"/>
          </a:p>
        </p:txBody>
      </p:sp>
    </p:spTree>
    <p:extLst>
      <p:ext uri="{BB962C8B-B14F-4D97-AF65-F5344CB8AC3E}">
        <p14:creationId xmlns:p14="http://schemas.microsoft.com/office/powerpoint/2010/main" val="153258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2011&gt;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F0595AF0-2010-6F45-B8D3-180918C55C92}" type="slidenum">
              <a:rPr lang="en-US"/>
              <a:pPr/>
              <a:t>‹#›</a:t>
            </a:fld>
            <a:endParaRPr lang="en-US"/>
          </a:p>
        </p:txBody>
      </p:sp>
    </p:spTree>
    <p:extLst>
      <p:ext uri="{BB962C8B-B14F-4D97-AF65-F5344CB8AC3E}">
        <p14:creationId xmlns:p14="http://schemas.microsoft.com/office/powerpoint/2010/main" val="31431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2011&gt;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3599EBC-7829-8E41-906B-3DE8BE602FD7}" type="slidenum">
              <a:rPr lang="en-US"/>
              <a:pPr/>
              <a:t>‹#›</a:t>
            </a:fld>
            <a:endParaRPr lang="en-US"/>
          </a:p>
        </p:txBody>
      </p:sp>
    </p:spTree>
    <p:extLst>
      <p:ext uri="{BB962C8B-B14F-4D97-AF65-F5344CB8AC3E}">
        <p14:creationId xmlns:p14="http://schemas.microsoft.com/office/powerpoint/2010/main" val="183078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&lt;July 2011&gt;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B65D2755-1780-7F49-A4CA-AF154D192E3C}" type="slidenum">
              <a:rPr lang="en-US"/>
              <a:pPr/>
              <a:t>‹#›</a:t>
            </a:fld>
            <a:endParaRPr lang="en-US"/>
          </a:p>
        </p:txBody>
      </p:sp>
    </p:spTree>
    <p:extLst>
      <p:ext uri="{BB962C8B-B14F-4D97-AF65-F5344CB8AC3E}">
        <p14:creationId xmlns:p14="http://schemas.microsoft.com/office/powerpoint/2010/main" val="295422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&lt;July 2011&gt;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D1AADA8-71A1-9246-9809-7ED68296589D}" type="slidenum">
              <a:rPr lang="en-US"/>
              <a:pPr/>
              <a:t>‹#›</a:t>
            </a:fld>
            <a:endParaRPr lang="en-US"/>
          </a:p>
        </p:txBody>
      </p:sp>
    </p:spTree>
    <p:extLst>
      <p:ext uri="{BB962C8B-B14F-4D97-AF65-F5344CB8AC3E}">
        <p14:creationId xmlns:p14="http://schemas.microsoft.com/office/powerpoint/2010/main" val="312745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&lt;July 2011&gt;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7209B133-8EB2-984B-A163-9909CF0BA9BC}" type="slidenum">
              <a:rPr lang="en-US"/>
              <a:pPr/>
              <a:t>‹#›</a:t>
            </a:fld>
            <a:endParaRPr lang="en-US"/>
          </a:p>
        </p:txBody>
      </p:sp>
    </p:spTree>
    <p:extLst>
      <p:ext uri="{BB962C8B-B14F-4D97-AF65-F5344CB8AC3E}">
        <p14:creationId xmlns:p14="http://schemas.microsoft.com/office/powerpoint/2010/main" val="104564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&lt;July 2011&gt;</a:t>
            </a:r>
            <a:endParaRPr lang="en-US"/>
          </a:p>
        </p:txBody>
      </p:sp>
      <p:sp>
        <p:nvSpPr>
          <p:cNvPr id="8" name="Footer Placeholder 7"/>
          <p:cNvSpPr>
            <a:spLocks noGrp="1"/>
          </p:cNvSpPr>
          <p:nvPr>
            <p:ph type="ftr" sz="quarter" idx="11"/>
          </p:nvPr>
        </p:nvSpPr>
        <p:spPr/>
        <p:txBody>
          <a:bodyPr/>
          <a:lstStyle>
            <a:lvl1pPr>
              <a:defRPr/>
            </a:lvl1pPr>
          </a:lstStyle>
          <a:p>
            <a:r>
              <a:rPr lang="en-US"/>
              <a:t>&lt;Pat Kinney&gt;, &lt;Kinney Consulting LLC&gt;</a:t>
            </a:r>
          </a:p>
        </p:txBody>
      </p:sp>
      <p:sp>
        <p:nvSpPr>
          <p:cNvPr id="9" name="Slide Number Placeholder 8"/>
          <p:cNvSpPr>
            <a:spLocks noGrp="1"/>
          </p:cNvSpPr>
          <p:nvPr>
            <p:ph type="sldNum" sz="quarter" idx="12"/>
          </p:nvPr>
        </p:nvSpPr>
        <p:spPr/>
        <p:txBody>
          <a:bodyPr/>
          <a:lstStyle>
            <a:lvl1pPr>
              <a:defRPr/>
            </a:lvl1pPr>
          </a:lstStyle>
          <a:p>
            <a:r>
              <a:rPr lang="en-US"/>
              <a:t>Slide </a:t>
            </a:r>
            <a:fld id="{76C04304-0983-0843-81F5-C94AA58A9117}" type="slidenum">
              <a:rPr lang="en-US"/>
              <a:pPr/>
              <a:t>‹#›</a:t>
            </a:fld>
            <a:endParaRPr lang="en-US"/>
          </a:p>
        </p:txBody>
      </p:sp>
    </p:spTree>
    <p:extLst>
      <p:ext uri="{BB962C8B-B14F-4D97-AF65-F5344CB8AC3E}">
        <p14:creationId xmlns:p14="http://schemas.microsoft.com/office/powerpoint/2010/main" val="270532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&lt;July 2011&gt;</a:t>
            </a:r>
            <a:endParaRPr lang="en-US"/>
          </a:p>
        </p:txBody>
      </p:sp>
      <p:sp>
        <p:nvSpPr>
          <p:cNvPr id="4" name="Footer Placeholder 3"/>
          <p:cNvSpPr>
            <a:spLocks noGrp="1"/>
          </p:cNvSpPr>
          <p:nvPr>
            <p:ph type="ftr" sz="quarter" idx="11"/>
          </p:nvPr>
        </p:nvSpPr>
        <p:spPr/>
        <p:txBody>
          <a:bodyPr/>
          <a:lstStyle>
            <a:lvl1pPr>
              <a:defRPr/>
            </a:lvl1pPr>
          </a:lstStyle>
          <a:p>
            <a:r>
              <a:rPr lang="en-US"/>
              <a:t>&lt;Pat Kinney&gt;, &lt;Kinney Consulting LLC&gt;</a:t>
            </a:r>
          </a:p>
        </p:txBody>
      </p:sp>
      <p:sp>
        <p:nvSpPr>
          <p:cNvPr id="5" name="Slide Number Placeholder 4"/>
          <p:cNvSpPr>
            <a:spLocks noGrp="1"/>
          </p:cNvSpPr>
          <p:nvPr>
            <p:ph type="sldNum" sz="quarter" idx="12"/>
          </p:nvPr>
        </p:nvSpPr>
        <p:spPr/>
        <p:txBody>
          <a:bodyPr/>
          <a:lstStyle>
            <a:lvl1pPr>
              <a:defRPr/>
            </a:lvl1pPr>
          </a:lstStyle>
          <a:p>
            <a:r>
              <a:rPr lang="en-US"/>
              <a:t>Slide </a:t>
            </a:r>
            <a:fld id="{AD175C08-9E71-9740-8353-8C8EF622FAF3}" type="slidenum">
              <a:rPr lang="en-US"/>
              <a:pPr/>
              <a:t>‹#›</a:t>
            </a:fld>
            <a:endParaRPr lang="en-US"/>
          </a:p>
        </p:txBody>
      </p:sp>
    </p:spTree>
    <p:extLst>
      <p:ext uri="{BB962C8B-B14F-4D97-AF65-F5344CB8AC3E}">
        <p14:creationId xmlns:p14="http://schemas.microsoft.com/office/powerpoint/2010/main" val="398150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&lt;July 2011&gt;</a:t>
            </a:r>
            <a:endParaRPr lang="en-US"/>
          </a:p>
        </p:txBody>
      </p:sp>
      <p:sp>
        <p:nvSpPr>
          <p:cNvPr id="3" name="Footer Placeholder 2"/>
          <p:cNvSpPr>
            <a:spLocks noGrp="1"/>
          </p:cNvSpPr>
          <p:nvPr>
            <p:ph type="ftr" sz="quarter" idx="11"/>
          </p:nvPr>
        </p:nvSpPr>
        <p:spPr/>
        <p:txBody>
          <a:bodyPr/>
          <a:lstStyle>
            <a:lvl1pPr>
              <a:defRPr/>
            </a:lvl1pPr>
          </a:lstStyle>
          <a:p>
            <a:r>
              <a:rPr lang="en-US"/>
              <a:t>&lt;Pat Kinney&gt;, &lt;Kinney Consulting LLC&gt;</a:t>
            </a:r>
          </a:p>
        </p:txBody>
      </p:sp>
      <p:sp>
        <p:nvSpPr>
          <p:cNvPr id="4" name="Slide Number Placeholder 3"/>
          <p:cNvSpPr>
            <a:spLocks noGrp="1"/>
          </p:cNvSpPr>
          <p:nvPr>
            <p:ph type="sldNum" sz="quarter" idx="12"/>
          </p:nvPr>
        </p:nvSpPr>
        <p:spPr/>
        <p:txBody>
          <a:bodyPr/>
          <a:lstStyle>
            <a:lvl1pPr>
              <a:defRPr/>
            </a:lvl1pPr>
          </a:lstStyle>
          <a:p>
            <a:r>
              <a:rPr lang="en-US"/>
              <a:t>Slide </a:t>
            </a:r>
            <a:fld id="{99F94741-438B-9542-9095-177777FD44E3}" type="slidenum">
              <a:rPr lang="en-US"/>
              <a:pPr/>
              <a:t>‹#›</a:t>
            </a:fld>
            <a:endParaRPr lang="en-US"/>
          </a:p>
        </p:txBody>
      </p:sp>
    </p:spTree>
    <p:extLst>
      <p:ext uri="{BB962C8B-B14F-4D97-AF65-F5344CB8AC3E}">
        <p14:creationId xmlns:p14="http://schemas.microsoft.com/office/powerpoint/2010/main" val="330211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2011&gt;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5C222ED7-46E1-164C-9B48-ADD138CBD6F7}" type="slidenum">
              <a:rPr lang="en-US"/>
              <a:pPr/>
              <a:t>‹#›</a:t>
            </a:fld>
            <a:endParaRPr lang="en-US"/>
          </a:p>
        </p:txBody>
      </p:sp>
    </p:spTree>
    <p:extLst>
      <p:ext uri="{BB962C8B-B14F-4D97-AF65-F5344CB8AC3E}">
        <p14:creationId xmlns:p14="http://schemas.microsoft.com/office/powerpoint/2010/main" val="389825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&lt;July 2011&gt;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9CE0A8C1-95C3-F149-8A8E-CFD33FE61D5B}" type="slidenum">
              <a:rPr lang="en-US"/>
              <a:pPr/>
              <a:t>‹#›</a:t>
            </a:fld>
            <a:endParaRPr lang="en-US"/>
          </a:p>
        </p:txBody>
      </p:sp>
    </p:spTree>
    <p:extLst>
      <p:ext uri="{BB962C8B-B14F-4D97-AF65-F5344CB8AC3E}">
        <p14:creationId xmlns:p14="http://schemas.microsoft.com/office/powerpoint/2010/main" val="20421595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&lt;July 2011&gt;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AC96FB85-4516-4B46-98E6-00D1B52102A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r>
              <a:rPr lang="en-US" sz="1400" b="1" dirty="0"/>
              <a:t>doc.: &lt;</a:t>
            </a:r>
            <a:r>
              <a:rPr lang="en-US" b="1" dirty="0"/>
              <a:t>15</a:t>
            </a:r>
            <a:r>
              <a:rPr lang="en-US" b="1" dirty="0" smtClean="0"/>
              <a:t>-11-0484-</a:t>
            </a:r>
            <a:r>
              <a:rPr lang="en-US" b="1" dirty="0"/>
              <a:t>00-0000</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rouper.ieee.org/groups/802/15/private/Draft/TG4h/d1P802-15-4-2006_Cor1.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dirty="0" smtClean="0"/>
              <a:t>&lt;July 2011&gt;</a:t>
            </a:r>
            <a:endParaRPr lang="en-US" dirty="0"/>
          </a:p>
        </p:txBody>
      </p:sp>
      <p:sp>
        <p:nvSpPr>
          <p:cNvPr id="4" name="Footer Placeholder 2"/>
          <p:cNvSpPr>
            <a:spLocks noGrp="1"/>
          </p:cNvSpPr>
          <p:nvPr>
            <p:ph type="ftr" sz="quarter" idx="11"/>
          </p:nvPr>
        </p:nvSpPr>
        <p:spPr/>
        <p:txBody>
          <a:bodyPr/>
          <a:lstStyle/>
          <a:p>
            <a:r>
              <a:rPr lang="en-US" dirty="0"/>
              <a:t>&lt;Pat Kinney&gt;, &lt;Kinney Consulting LLC&gt;</a:t>
            </a:r>
          </a:p>
        </p:txBody>
      </p:sp>
      <p:sp>
        <p:nvSpPr>
          <p:cNvPr id="5" name="Slide Number Placeholder 3"/>
          <p:cNvSpPr>
            <a:spLocks noGrp="1"/>
          </p:cNvSpPr>
          <p:nvPr>
            <p:ph type="sldNum" sz="quarter" idx="12"/>
          </p:nvPr>
        </p:nvSpPr>
        <p:spPr/>
        <p:txBody>
          <a:bodyPr/>
          <a:lstStyle/>
          <a:p>
            <a:r>
              <a:rPr lang="en-US" dirty="0"/>
              <a:t>Slide </a:t>
            </a:r>
            <a:fld id="{69C15484-2816-AD4B-B49C-04BE3C2146DC}" type="slidenum">
              <a:rPr lang="en-US"/>
              <a:pPr/>
              <a:t>1</a:t>
            </a:fld>
            <a:endParaRPr lang="en-US" dirty="0"/>
          </a:p>
        </p:txBody>
      </p:sp>
      <p:sp>
        <p:nvSpPr>
          <p:cNvPr id="27651" name="Rectangle 3"/>
          <p:cNvSpPr>
            <a:spLocks noChangeArrowheads="1"/>
          </p:cNvSpPr>
          <p:nvPr/>
        </p:nvSpPr>
        <p:spPr bwMode="auto">
          <a:xfrm>
            <a:off x="152400" y="609600"/>
            <a:ext cx="899160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solidFill>
                  <a:srgbClr val="FF0000"/>
                </a:solidFill>
              </a:rPr>
              <a:t>IEEE  </a:t>
            </a:r>
            <a:r>
              <a:rPr lang="en-US" sz="1600" dirty="0" smtClean="0">
                <a:solidFill>
                  <a:srgbClr val="FF0000"/>
                </a:solidFill>
              </a:rPr>
              <a:t>802.15.4-2011 and TG4e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smtClean="0">
                <a:solidFill>
                  <a:srgbClr val="FF0000"/>
                </a:solidFill>
              </a:rPr>
              <a:t>18 July 2011</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err="1">
                <a:solidFill>
                  <a:srgbClr val="FF0000"/>
                </a:solidFill>
              </a:rPr>
              <a:t>pat.kinney@ieee.org</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TG4e and TG4i for July 2011 Session</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TG4e and TG4i for July 2011 Session</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assist TG4k group in drafting LECIM amendment</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Enhanced Beacon &amp; Enhanced Beacon Requests</a:t>
            </a:r>
          </a:p>
        </p:txBody>
      </p:sp>
      <p:sp>
        <p:nvSpPr>
          <p:cNvPr id="3" name="Content Placeholder 2"/>
          <p:cNvSpPr>
            <a:spLocks noGrp="1"/>
          </p:cNvSpPr>
          <p:nvPr>
            <p:ph idx="1"/>
          </p:nvPr>
        </p:nvSpPr>
        <p:spPr/>
        <p:txBody>
          <a:bodyPr/>
          <a:lstStyle/>
          <a:p>
            <a:r>
              <a:rPr lang="en-US" dirty="0"/>
              <a:t>Enhanced beacon includes ability to carry additional information in beacons (IEs).</a:t>
            </a:r>
          </a:p>
          <a:p>
            <a:r>
              <a:rPr lang="en-US" dirty="0"/>
              <a:t>Enhanced beacon request includes respondent filters and generalized information query </a:t>
            </a:r>
            <a:r>
              <a:rPr lang="en-US" dirty="0" smtClean="0"/>
              <a:t>capability</a:t>
            </a:r>
            <a:endParaRPr lang="en-US" dirty="0"/>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10</a:t>
            </a:fld>
            <a:endParaRPr lang="en-US"/>
          </a:p>
        </p:txBody>
      </p:sp>
    </p:spTree>
    <p:extLst>
      <p:ext uri="{BB962C8B-B14F-4D97-AF65-F5344CB8AC3E}">
        <p14:creationId xmlns:p14="http://schemas.microsoft.com/office/powerpoint/2010/main" val="2982097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Elements (IEs)</a:t>
            </a:r>
          </a:p>
        </p:txBody>
      </p:sp>
      <p:sp>
        <p:nvSpPr>
          <p:cNvPr id="3" name="Content Placeholder 2"/>
          <p:cNvSpPr>
            <a:spLocks noGrp="1"/>
          </p:cNvSpPr>
          <p:nvPr>
            <p:ph idx="1"/>
          </p:nvPr>
        </p:nvSpPr>
        <p:spPr>
          <a:xfrm>
            <a:off x="685800" y="1752600"/>
            <a:ext cx="7772400" cy="4724400"/>
          </a:xfrm>
        </p:spPr>
        <p:txBody>
          <a:bodyPr/>
          <a:lstStyle/>
          <a:p>
            <a:r>
              <a:rPr lang="en-US" dirty="0"/>
              <a:t>Simple, extensible, flexible information container</a:t>
            </a:r>
          </a:p>
          <a:p>
            <a:r>
              <a:rPr lang="en-US" dirty="0"/>
              <a:t>Allows adding information to existing frame format without adding new frame type</a:t>
            </a:r>
          </a:p>
          <a:p>
            <a:r>
              <a:rPr lang="en-US" dirty="0"/>
              <a:t>Managed and unmanaged ID spaces allows flexibility</a:t>
            </a:r>
          </a:p>
          <a:p>
            <a:r>
              <a:rPr lang="en-US" dirty="0"/>
              <a:t>Already being utilized by TG4g and </a:t>
            </a:r>
            <a:r>
              <a:rPr lang="en-US" dirty="0" smtClean="0"/>
              <a:t>TG4f</a:t>
            </a:r>
            <a:endParaRPr lang="en-US" dirty="0"/>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11</a:t>
            </a:fld>
            <a:endParaRPr lang="en-US"/>
          </a:p>
        </p:txBody>
      </p:sp>
    </p:spTree>
    <p:extLst>
      <p:ext uri="{BB962C8B-B14F-4D97-AF65-F5344CB8AC3E}">
        <p14:creationId xmlns:p14="http://schemas.microsoft.com/office/powerpoint/2010/main" val="2638693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Miscellaneous</a:t>
            </a:r>
          </a:p>
        </p:txBody>
      </p:sp>
      <p:sp>
        <p:nvSpPr>
          <p:cNvPr id="3" name="Content Placeholder 2"/>
          <p:cNvSpPr>
            <a:spLocks noGrp="1"/>
          </p:cNvSpPr>
          <p:nvPr>
            <p:ph idx="1"/>
          </p:nvPr>
        </p:nvSpPr>
        <p:spPr>
          <a:xfrm>
            <a:off x="304800" y="1066800"/>
            <a:ext cx="8534400" cy="5410200"/>
          </a:xfrm>
        </p:spPr>
        <p:txBody>
          <a:bodyPr/>
          <a:lstStyle/>
          <a:p>
            <a:r>
              <a:rPr lang="en-US" dirty="0" smtClean="0">
                <a:latin typeface="+mj-lt"/>
              </a:rPr>
              <a:t>Fast Association</a:t>
            </a:r>
          </a:p>
          <a:p>
            <a:pPr lvl="1"/>
            <a:r>
              <a:rPr lang="en-US" altLang="zh-CN" sz="1600" dirty="0" smtClean="0">
                <a:latin typeface="+mj-lt"/>
                <a:ea typeface="宋体" charset="0"/>
                <a:cs typeface="宋体" charset="0"/>
              </a:rPr>
              <a:t>This mode allows a device to send and association response in direct communication eliminating a delay in the current indirect communication association </a:t>
            </a:r>
            <a:r>
              <a:rPr lang="en-US" altLang="zh-CN" sz="1600" dirty="0">
                <a:latin typeface="+mj-lt"/>
                <a:ea typeface="宋体" charset="0"/>
                <a:cs typeface="宋体" charset="0"/>
              </a:rPr>
              <a:t>response </a:t>
            </a:r>
            <a:r>
              <a:rPr lang="en-US" altLang="zh-CN" sz="1600" dirty="0" smtClean="0">
                <a:latin typeface="+mj-lt"/>
                <a:ea typeface="宋体" charset="0"/>
                <a:cs typeface="宋体" charset="0"/>
              </a:rPr>
              <a:t>command</a:t>
            </a:r>
            <a:endParaRPr lang="en-US" sz="1600" dirty="0" smtClean="0">
              <a:latin typeface="+mj-lt"/>
            </a:endParaRPr>
          </a:p>
          <a:p>
            <a:r>
              <a:rPr lang="en-US" dirty="0">
                <a:latin typeface="+mj-lt"/>
              </a:rPr>
              <a:t>Network </a:t>
            </a:r>
            <a:r>
              <a:rPr lang="en-US" dirty="0" smtClean="0">
                <a:latin typeface="+mj-lt"/>
              </a:rPr>
              <a:t>Metrics</a:t>
            </a:r>
          </a:p>
          <a:p>
            <a:pPr lvl="1"/>
            <a:r>
              <a:rPr lang="en-US" sz="1600" dirty="0" smtClean="0">
                <a:latin typeface="+mj-lt"/>
              </a:rPr>
              <a:t>Added </a:t>
            </a:r>
            <a:r>
              <a:rPr lang="en-US" sz="1600" dirty="0">
                <a:latin typeface="+mj-lt"/>
              </a:rPr>
              <a:t>attributes </a:t>
            </a:r>
            <a:r>
              <a:rPr lang="en-US" sz="1600" dirty="0" err="1">
                <a:latin typeface="+mj-lt"/>
              </a:rPr>
              <a:t>macRetryCount</a:t>
            </a:r>
            <a:r>
              <a:rPr lang="en-US" sz="1600" dirty="0">
                <a:latin typeface="+mj-lt"/>
              </a:rPr>
              <a:t>, </a:t>
            </a:r>
            <a:r>
              <a:rPr lang="en-US" sz="1600" dirty="0" err="1">
                <a:latin typeface="+mj-lt"/>
              </a:rPr>
              <a:t>macMultipleRetryCount</a:t>
            </a:r>
            <a:r>
              <a:rPr lang="en-US" sz="1600" dirty="0">
                <a:latin typeface="+mj-lt"/>
              </a:rPr>
              <a:t>, </a:t>
            </a:r>
            <a:r>
              <a:rPr lang="en-US" sz="1600" dirty="0" err="1">
                <a:latin typeface="+mj-lt"/>
              </a:rPr>
              <a:t>macTXFailCount</a:t>
            </a:r>
            <a:r>
              <a:rPr lang="en-US" sz="1600" dirty="0">
                <a:latin typeface="+mj-lt"/>
              </a:rPr>
              <a:t>, </a:t>
            </a:r>
            <a:r>
              <a:rPr lang="en-US" sz="1600" dirty="0" err="1">
                <a:latin typeface="+mj-lt"/>
              </a:rPr>
              <a:t>macTXSuccessCount</a:t>
            </a:r>
            <a:r>
              <a:rPr lang="en-US" sz="1600" dirty="0">
                <a:latin typeface="+mj-lt"/>
              </a:rPr>
              <a:t> relate to data frame </a:t>
            </a:r>
            <a:r>
              <a:rPr lang="en-US" sz="1600" dirty="0" smtClean="0">
                <a:latin typeface="+mj-lt"/>
              </a:rPr>
              <a:t>transmission</a:t>
            </a:r>
          </a:p>
          <a:p>
            <a:pPr lvl="1"/>
            <a:r>
              <a:rPr lang="en-US" sz="1600" dirty="0" smtClean="0">
                <a:latin typeface="+mj-lt"/>
              </a:rPr>
              <a:t>Added attributes </a:t>
            </a:r>
            <a:r>
              <a:rPr lang="en-US" sz="1600" dirty="0" err="1">
                <a:latin typeface="+mj-lt"/>
              </a:rPr>
              <a:t>macFCSErrorCount</a:t>
            </a:r>
            <a:r>
              <a:rPr lang="en-US" sz="1600" dirty="0">
                <a:latin typeface="+mj-lt"/>
              </a:rPr>
              <a:t>, </a:t>
            </a:r>
            <a:r>
              <a:rPr lang="en-US" sz="1600" dirty="0" err="1">
                <a:latin typeface="+mj-lt"/>
              </a:rPr>
              <a:t>macSecurityFailure</a:t>
            </a:r>
            <a:r>
              <a:rPr lang="en-US" sz="1600" dirty="0">
                <a:latin typeface="+mj-lt"/>
              </a:rPr>
              <a:t>, </a:t>
            </a:r>
            <a:r>
              <a:rPr lang="en-US" sz="1600" dirty="0" err="1">
                <a:latin typeface="+mj-lt"/>
              </a:rPr>
              <a:t>macDuplicateFrameCount</a:t>
            </a:r>
            <a:r>
              <a:rPr lang="en-US" sz="1600" dirty="0">
                <a:latin typeface="+mj-lt"/>
              </a:rPr>
              <a:t>, </a:t>
            </a:r>
            <a:r>
              <a:rPr lang="en-US" sz="1600" dirty="0" err="1">
                <a:latin typeface="+mj-lt"/>
              </a:rPr>
              <a:t>macRXSuccessCount</a:t>
            </a:r>
            <a:r>
              <a:rPr lang="en-US" sz="1600" dirty="0">
                <a:latin typeface="+mj-lt"/>
              </a:rPr>
              <a:t> relate to data frame </a:t>
            </a:r>
            <a:r>
              <a:rPr lang="en-US" sz="1600" dirty="0" smtClean="0">
                <a:latin typeface="+mj-lt"/>
              </a:rPr>
              <a:t>reception </a:t>
            </a:r>
          </a:p>
          <a:p>
            <a:r>
              <a:rPr lang="en-US" dirty="0" smtClean="0">
                <a:latin typeface="+mj-lt"/>
              </a:rPr>
              <a:t>Enhanced Acknowledgement Frames</a:t>
            </a:r>
          </a:p>
          <a:p>
            <a:pPr lvl="1"/>
            <a:r>
              <a:rPr lang="en-US" sz="1600" dirty="0" smtClean="0">
                <a:latin typeface="+mj-lt"/>
              </a:rPr>
              <a:t>Allow ACKs be secured, include payloads, </a:t>
            </a:r>
            <a:r>
              <a:rPr lang="en-US" sz="1600" dirty="0">
                <a:latin typeface="+mj-lt"/>
              </a:rPr>
              <a:t>and </a:t>
            </a:r>
            <a:r>
              <a:rPr lang="en-US" sz="1600" dirty="0" smtClean="0">
                <a:latin typeface="+mj-lt"/>
              </a:rPr>
              <a:t>a configurable delay to allow devices sufficient time to decrypt, </a:t>
            </a:r>
            <a:r>
              <a:rPr lang="en-US" sz="1600" dirty="0" err="1" smtClean="0">
                <a:latin typeface="+mj-lt"/>
              </a:rPr>
              <a:t>etc</a:t>
            </a:r>
            <a:endParaRPr lang="en-US" sz="1600" dirty="0" smtClean="0">
              <a:latin typeface="+mj-lt"/>
            </a:endParaRPr>
          </a:p>
          <a:p>
            <a:r>
              <a:rPr lang="en-US" dirty="0">
                <a:latin typeface="+mj-lt"/>
              </a:rPr>
              <a:t>Channel </a:t>
            </a:r>
            <a:r>
              <a:rPr lang="en-US" dirty="0" smtClean="0">
                <a:latin typeface="+mj-lt"/>
              </a:rPr>
              <a:t>Diversity</a:t>
            </a:r>
          </a:p>
          <a:p>
            <a:pPr lvl="1"/>
            <a:r>
              <a:rPr lang="en-US" sz="1600" dirty="0" smtClean="0">
                <a:latin typeface="+mj-lt"/>
              </a:rPr>
              <a:t>Provides support for Channel Hopping via Hopping Sequence PIB and a default hopping sequence </a:t>
            </a:r>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12</a:t>
            </a:fld>
            <a:endParaRPr lang="en-US"/>
          </a:p>
        </p:txBody>
      </p:sp>
    </p:spTree>
    <p:extLst>
      <p:ext uri="{BB962C8B-B14F-4D97-AF65-F5344CB8AC3E}">
        <p14:creationId xmlns:p14="http://schemas.microsoft.com/office/powerpoint/2010/main" val="394116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13</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143000"/>
            <a:ext cx="8686800" cy="5181600"/>
          </a:xfrm>
        </p:spPr>
        <p:txBody>
          <a:bodyPr/>
          <a:lstStyle/>
          <a:p>
            <a:pPr>
              <a:lnSpc>
                <a:spcPct val="80000"/>
              </a:lnSpc>
            </a:pPr>
            <a:r>
              <a:rPr lang="en-US" sz="2400" dirty="0" smtClean="0">
                <a:latin typeface="+mj-lt"/>
              </a:rPr>
              <a:t>Transformed 802.15.4 into an easier to read, more extensible standard </a:t>
            </a:r>
          </a:p>
          <a:p>
            <a:pPr>
              <a:lnSpc>
                <a:spcPct val="80000"/>
              </a:lnSpc>
            </a:pPr>
            <a:r>
              <a:rPr lang="en-US" sz="2400" dirty="0" smtClean="0">
                <a:latin typeface="+mj-lt"/>
              </a:rPr>
              <a:t>Substantial additions to enable “managed” networks (such as DSME, TSCH, LLDN) to exhibit deterministic behavior, accommodate a large number of devices, better manage network behaviors </a:t>
            </a:r>
          </a:p>
          <a:p>
            <a:pPr>
              <a:lnSpc>
                <a:spcPct val="80000"/>
              </a:lnSpc>
            </a:pPr>
            <a:r>
              <a:rPr lang="en-US" sz="2400" dirty="0" smtClean="0">
                <a:latin typeface="+mj-lt"/>
              </a:rPr>
              <a:t>Additional protocol behaviors that can facilitate longer batter life, faster response times, </a:t>
            </a:r>
            <a:r>
              <a:rPr lang="en-US" sz="2400" dirty="0" err="1" smtClean="0">
                <a:latin typeface="+mj-lt"/>
              </a:rPr>
              <a:t>etc</a:t>
            </a:r>
            <a:endParaRPr lang="en-US" sz="2400" dirty="0" smtClean="0">
              <a:latin typeface="+mj-lt"/>
            </a:endParaRPr>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748BFA10-C83A-6442-B289-C20F244F5D2E}" type="slidenum">
              <a:rPr lang="en-US"/>
              <a:pPr/>
              <a:t>2</a:t>
            </a:fld>
            <a:endParaRPr lang="en-US"/>
          </a:p>
        </p:txBody>
      </p:sp>
      <p:sp>
        <p:nvSpPr>
          <p:cNvPr id="59394" name="Rectangle 2"/>
          <p:cNvSpPr>
            <a:spLocks noGrp="1" noChangeArrowheads="1"/>
          </p:cNvSpPr>
          <p:nvPr>
            <p:ph type="title"/>
          </p:nvPr>
        </p:nvSpPr>
        <p:spPr>
          <a:xfrm>
            <a:off x="533400" y="381000"/>
            <a:ext cx="4038600" cy="1066800"/>
          </a:xfrm>
        </p:spPr>
        <p:txBody>
          <a:bodyPr/>
          <a:lstStyle/>
          <a:p>
            <a:r>
              <a:rPr lang="en-US" b="1" dirty="0" smtClean="0"/>
              <a:t>TG4i/802.15.4-2011</a:t>
            </a:r>
            <a:endParaRPr lang="en-US" b="1" dirty="0"/>
          </a:p>
        </p:txBody>
      </p:sp>
      <p:sp>
        <p:nvSpPr>
          <p:cNvPr id="59395" name="Rectangle 3"/>
          <p:cNvSpPr>
            <a:spLocks noGrp="1" noChangeArrowheads="1"/>
          </p:cNvSpPr>
          <p:nvPr>
            <p:ph type="body" idx="1"/>
          </p:nvPr>
        </p:nvSpPr>
        <p:spPr>
          <a:xfrm>
            <a:off x="533400" y="1219200"/>
            <a:ext cx="8382000" cy="1905000"/>
          </a:xfrm>
        </p:spPr>
        <p:txBody>
          <a:bodyPr/>
          <a:lstStyle/>
          <a:p>
            <a:pPr>
              <a:lnSpc>
                <a:spcPct val="80000"/>
              </a:lnSpc>
            </a:pPr>
            <a:r>
              <a:rPr lang="en-US" sz="2800" dirty="0" smtClean="0">
                <a:latin typeface="+mj-lt"/>
              </a:rPr>
              <a:t>Revision of 802.15.4-2006 to include TG4a, TG4c, and TG4d</a:t>
            </a:r>
            <a:endParaRPr lang="en-US" sz="2400" dirty="0">
              <a:latin typeface="+mj-lt"/>
            </a:endParaRPr>
          </a:p>
          <a:p>
            <a:pPr>
              <a:lnSpc>
                <a:spcPct val="80000"/>
              </a:lnSpc>
            </a:pPr>
            <a:r>
              <a:rPr lang="en-US" sz="2800" dirty="0" smtClean="0">
                <a:latin typeface="+mj-lt"/>
              </a:rPr>
              <a:t>Included corrigenda items from TG4h</a:t>
            </a:r>
            <a:endParaRPr lang="en-US" sz="2800" dirty="0">
              <a:latin typeface="+mj-lt"/>
            </a:endParaRPr>
          </a:p>
          <a:p>
            <a:pPr>
              <a:lnSpc>
                <a:spcPct val="80000"/>
              </a:lnSpc>
            </a:pPr>
            <a:r>
              <a:rPr lang="en-US" sz="2800" dirty="0" smtClean="0">
                <a:latin typeface="+mj-lt"/>
              </a:rPr>
              <a:t>Substantial editorial changes for clarity and future amendments</a:t>
            </a:r>
            <a:endParaRPr lang="en-US" sz="2800" dirty="0">
              <a:latin typeface="+mj-lt"/>
            </a:endParaRPr>
          </a:p>
        </p:txBody>
      </p:sp>
      <p:sp>
        <p:nvSpPr>
          <p:cNvPr id="2" name="Rectangle 1"/>
          <p:cNvSpPr/>
          <p:nvPr/>
        </p:nvSpPr>
        <p:spPr>
          <a:xfrm>
            <a:off x="457200" y="3962400"/>
            <a:ext cx="8382000" cy="2371931"/>
          </a:xfrm>
          <a:prstGeom prst="rect">
            <a:avLst/>
          </a:prstGeom>
        </p:spPr>
        <p:txBody>
          <a:bodyPr wrap="square">
            <a:spAutoFit/>
          </a:bodyPr>
          <a:lstStyle/>
          <a:p>
            <a:pPr marL="457200" indent="-457200">
              <a:lnSpc>
                <a:spcPct val="80000"/>
              </a:lnSpc>
              <a:buFont typeface="Arial"/>
              <a:buChar char="•"/>
            </a:pPr>
            <a:r>
              <a:rPr lang="en-US" sz="2800" dirty="0" smtClean="0"/>
              <a:t>MAC amendment to 802.15.4</a:t>
            </a:r>
            <a:endParaRPr lang="en-US" sz="2400" dirty="0" smtClean="0"/>
          </a:p>
          <a:p>
            <a:pPr marL="457200" indent="-457200">
              <a:lnSpc>
                <a:spcPct val="80000"/>
              </a:lnSpc>
              <a:buFont typeface="Arial"/>
              <a:buChar char="•"/>
            </a:pPr>
            <a:r>
              <a:rPr lang="en-US" sz="2800" dirty="0" smtClean="0"/>
              <a:t>Originally intended to amend 802.15.4-2006 to </a:t>
            </a:r>
          </a:p>
          <a:p>
            <a:pPr marL="800100" lvl="1" indent="-342900">
              <a:lnSpc>
                <a:spcPct val="80000"/>
              </a:lnSpc>
              <a:buFont typeface="Arial"/>
              <a:buChar char="•"/>
            </a:pPr>
            <a:r>
              <a:rPr lang="en-US" sz="2400" dirty="0"/>
              <a:t>better support the industrial markets, and </a:t>
            </a:r>
          </a:p>
          <a:p>
            <a:pPr marL="800100" lvl="1" indent="-342900">
              <a:lnSpc>
                <a:spcPct val="80000"/>
              </a:lnSpc>
              <a:buFont typeface="Arial"/>
              <a:buChar char="•"/>
            </a:pPr>
            <a:r>
              <a:rPr lang="en-US" sz="2400" dirty="0"/>
              <a:t>permit compatibility with modifications </a:t>
            </a:r>
            <a:r>
              <a:rPr lang="en-US" sz="2400" dirty="0" smtClean="0"/>
              <a:t>proposed </a:t>
            </a:r>
            <a:r>
              <a:rPr lang="en-US" sz="2400" dirty="0"/>
              <a:t>within the Chinese WPAN</a:t>
            </a:r>
            <a:endParaRPr lang="en-US" sz="2400" dirty="0" smtClean="0"/>
          </a:p>
          <a:p>
            <a:pPr marL="457200" indent="-457200">
              <a:lnSpc>
                <a:spcPct val="80000"/>
              </a:lnSpc>
              <a:buFont typeface="Arial"/>
              <a:buChar char="•"/>
            </a:pPr>
            <a:r>
              <a:rPr lang="en-US" sz="2800" dirty="0" smtClean="0"/>
              <a:t>Now amends TG4i/802.15.4-2011 and also includes changes to address TG4f and TG4g application needs</a:t>
            </a:r>
            <a:endParaRPr lang="en-US" sz="2800" dirty="0"/>
          </a:p>
        </p:txBody>
      </p:sp>
      <p:sp>
        <p:nvSpPr>
          <p:cNvPr id="9" name="Rectangle 2"/>
          <p:cNvSpPr txBox="1">
            <a:spLocks noChangeArrowheads="1"/>
          </p:cNvSpPr>
          <p:nvPr/>
        </p:nvSpPr>
        <p:spPr bwMode="auto">
          <a:xfrm>
            <a:off x="457200" y="3124200"/>
            <a:ext cx="1600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b="1" dirty="0" smtClean="0"/>
              <a:t>TG4e</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748BFA10-C83A-6442-B289-C20F244F5D2E}" type="slidenum">
              <a:rPr lang="en-US"/>
              <a:pPr/>
              <a:t>3</a:t>
            </a:fld>
            <a:endParaRPr lang="en-US"/>
          </a:p>
        </p:txBody>
      </p:sp>
      <p:sp>
        <p:nvSpPr>
          <p:cNvPr id="59394" name="Rectangle 2"/>
          <p:cNvSpPr>
            <a:spLocks noGrp="1" noChangeArrowheads="1"/>
          </p:cNvSpPr>
          <p:nvPr>
            <p:ph type="title"/>
          </p:nvPr>
        </p:nvSpPr>
        <p:spPr>
          <a:xfrm>
            <a:off x="685800" y="381000"/>
            <a:ext cx="7772400" cy="1066800"/>
          </a:xfrm>
        </p:spPr>
        <p:txBody>
          <a:bodyPr/>
          <a:lstStyle/>
          <a:p>
            <a:r>
              <a:rPr lang="en-US" b="1" dirty="0" smtClean="0"/>
              <a:t>802.15.4-2011 Major Changes</a:t>
            </a:r>
            <a:endParaRPr lang="en-US" b="1" dirty="0"/>
          </a:p>
        </p:txBody>
      </p:sp>
      <p:sp>
        <p:nvSpPr>
          <p:cNvPr id="59395" name="Rectangle 3"/>
          <p:cNvSpPr>
            <a:spLocks noGrp="1" noChangeArrowheads="1"/>
          </p:cNvSpPr>
          <p:nvPr>
            <p:ph type="body" idx="1"/>
          </p:nvPr>
        </p:nvSpPr>
        <p:spPr>
          <a:xfrm>
            <a:off x="228600" y="1295400"/>
            <a:ext cx="8686800" cy="5105400"/>
          </a:xfrm>
        </p:spPr>
        <p:txBody>
          <a:bodyPr/>
          <a:lstStyle/>
          <a:p>
            <a:pPr>
              <a:lnSpc>
                <a:spcPct val="80000"/>
              </a:lnSpc>
            </a:pPr>
            <a:r>
              <a:rPr lang="en-US" sz="2800" dirty="0" smtClean="0">
                <a:latin typeface="+mj-lt"/>
              </a:rPr>
              <a:t>Rolled TG4a, TG4c, and TG4d into 802.15.4</a:t>
            </a:r>
          </a:p>
          <a:p>
            <a:pPr>
              <a:lnSpc>
                <a:spcPct val="80000"/>
              </a:lnSpc>
            </a:pPr>
            <a:r>
              <a:rPr lang="en-US" sz="2800" dirty="0" smtClean="0">
                <a:latin typeface="+mj-lt"/>
              </a:rPr>
              <a:t>Includes corrigenda (</a:t>
            </a:r>
            <a:r>
              <a:rPr lang="da-DK" sz="2800" dirty="0" smtClean="0">
                <a:latin typeface="+mj-lt"/>
                <a:hlinkClick r:id="rId2"/>
              </a:rPr>
              <a:t>d1P802-15-4-2006_Cor1.pdf</a:t>
            </a:r>
            <a:r>
              <a:rPr lang="da-DK" sz="2800" dirty="0" smtClean="0">
                <a:latin typeface="+mj-lt"/>
              </a:rPr>
              <a:t>)</a:t>
            </a:r>
            <a:r>
              <a:rPr lang="en-US" sz="2800" dirty="0" smtClean="0">
                <a:latin typeface="+mj-lt"/>
              </a:rPr>
              <a:t> </a:t>
            </a:r>
          </a:p>
          <a:p>
            <a:pPr>
              <a:lnSpc>
                <a:spcPct val="80000"/>
              </a:lnSpc>
            </a:pPr>
            <a:r>
              <a:rPr lang="en-US" sz="2800" dirty="0" smtClean="0">
                <a:latin typeface="+mj-lt"/>
              </a:rPr>
              <a:t>Merged definitions and acronyms into clause 3</a:t>
            </a:r>
          </a:p>
          <a:p>
            <a:pPr>
              <a:lnSpc>
                <a:spcPct val="80000"/>
              </a:lnSpc>
            </a:pPr>
            <a:r>
              <a:rPr lang="en-US" sz="2800" dirty="0" smtClean="0">
                <a:latin typeface="+mj-lt"/>
              </a:rPr>
              <a:t>Reversed PHY/MAC order, now starts with MAC</a:t>
            </a:r>
          </a:p>
          <a:p>
            <a:pPr>
              <a:lnSpc>
                <a:spcPct val="80000"/>
              </a:lnSpc>
            </a:pPr>
            <a:r>
              <a:rPr lang="en-US" sz="2800" dirty="0" smtClean="0">
                <a:latin typeface="+mj-lt"/>
              </a:rPr>
              <a:t>Split MAC/Security clause into 3 clauses: MAC protocol, MAC services, and Security</a:t>
            </a:r>
          </a:p>
          <a:p>
            <a:pPr>
              <a:lnSpc>
                <a:spcPct val="80000"/>
              </a:lnSpc>
            </a:pPr>
            <a:r>
              <a:rPr lang="en-US" sz="2800" dirty="0" smtClean="0">
                <a:latin typeface="+mj-lt"/>
              </a:rPr>
              <a:t>Eliminated MAC enumeration values</a:t>
            </a:r>
          </a:p>
          <a:p>
            <a:pPr>
              <a:lnSpc>
                <a:spcPct val="80000"/>
              </a:lnSpc>
            </a:pPr>
            <a:r>
              <a:rPr lang="en-US" sz="2800" dirty="0" smtClean="0">
                <a:latin typeface="+mj-lt"/>
              </a:rPr>
              <a:t>Security has been rewritten for accuracy and clarity</a:t>
            </a:r>
          </a:p>
          <a:p>
            <a:pPr>
              <a:lnSpc>
                <a:spcPct val="80000"/>
              </a:lnSpc>
            </a:pPr>
            <a:r>
              <a:rPr lang="en-US" sz="2800" dirty="0" smtClean="0">
                <a:latin typeface="+mj-lt"/>
              </a:rPr>
              <a:t>Split PHY clause into 8 clauses (general requirements, services, and 6 specific PHYs)</a:t>
            </a:r>
          </a:p>
          <a:p>
            <a:pPr>
              <a:lnSpc>
                <a:spcPct val="80000"/>
              </a:lnSpc>
            </a:pPr>
            <a:r>
              <a:rPr lang="en-US" sz="2800" dirty="0" smtClean="0">
                <a:latin typeface="+mj-lt"/>
              </a:rPr>
              <a:t>Eliminated Coexistence Assurance Annex E</a:t>
            </a:r>
          </a:p>
          <a:p>
            <a:pPr>
              <a:lnSpc>
                <a:spcPct val="80000"/>
              </a:lnSpc>
            </a:pPr>
            <a:endParaRPr lang="en-US" sz="2800" dirty="0"/>
          </a:p>
        </p:txBody>
      </p:sp>
    </p:spTree>
    <p:extLst>
      <p:ext uri="{BB962C8B-B14F-4D97-AF65-F5344CB8AC3E}">
        <p14:creationId xmlns:p14="http://schemas.microsoft.com/office/powerpoint/2010/main" val="21403842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TG4e major changes</a:t>
            </a:r>
            <a:endParaRPr lang="en-US" b="1" dirty="0"/>
          </a:p>
        </p:txBody>
      </p:sp>
      <p:sp>
        <p:nvSpPr>
          <p:cNvPr id="3" name="Content Placeholder 2"/>
          <p:cNvSpPr>
            <a:spLocks noGrp="1"/>
          </p:cNvSpPr>
          <p:nvPr>
            <p:ph idx="1"/>
          </p:nvPr>
        </p:nvSpPr>
        <p:spPr>
          <a:xfrm>
            <a:off x="609600" y="1143000"/>
            <a:ext cx="8305800" cy="5334000"/>
          </a:xfrm>
        </p:spPr>
        <p:txBody>
          <a:bodyPr/>
          <a:lstStyle/>
          <a:p>
            <a:r>
              <a:rPr lang="en-US" sz="2800" dirty="0" smtClean="0">
                <a:latin typeface="+mj-lt"/>
              </a:rPr>
              <a:t>D</a:t>
            </a:r>
            <a:r>
              <a:rPr lang="en-US" sz="2800" dirty="0" smtClean="0">
                <a:solidFill>
                  <a:schemeClr val="tx1"/>
                </a:solidFill>
                <a:latin typeface="+mj-lt"/>
              </a:rPr>
              <a:t>eterministic &amp; </a:t>
            </a:r>
            <a:r>
              <a:rPr lang="en-US" sz="2800" dirty="0" smtClean="0">
                <a:latin typeface="+mj-lt"/>
              </a:rPr>
              <a:t>S</a:t>
            </a:r>
            <a:r>
              <a:rPr lang="en-US" sz="2800" dirty="0" smtClean="0">
                <a:solidFill>
                  <a:schemeClr val="tx1"/>
                </a:solidFill>
                <a:latin typeface="+mj-lt"/>
              </a:rPr>
              <a:t>ynchronous Multi</a:t>
            </a:r>
            <a:r>
              <a:rPr lang="en-US" sz="2800" dirty="0">
                <a:solidFill>
                  <a:schemeClr val="tx1"/>
                </a:solidFill>
                <a:latin typeface="+mj-lt"/>
              </a:rPr>
              <a:t>-channel </a:t>
            </a:r>
            <a:r>
              <a:rPr lang="en-US" sz="2800" dirty="0" smtClean="0">
                <a:solidFill>
                  <a:schemeClr val="tx1"/>
                </a:solidFill>
                <a:latin typeface="+mj-lt"/>
              </a:rPr>
              <a:t>Extension mode</a:t>
            </a:r>
            <a:r>
              <a:rPr lang="en-US" sz="2800" dirty="0">
                <a:solidFill>
                  <a:schemeClr val="tx1"/>
                </a:solidFill>
                <a:latin typeface="+mj-lt"/>
              </a:rPr>
              <a:t>	</a:t>
            </a:r>
          </a:p>
          <a:p>
            <a:r>
              <a:rPr lang="en-US" sz="2800" dirty="0" smtClean="0">
                <a:latin typeface="+mj-lt"/>
              </a:rPr>
              <a:t>Time Slotted Channel Hopping mode</a:t>
            </a:r>
          </a:p>
          <a:p>
            <a:r>
              <a:rPr lang="en-US" sz="2800" dirty="0" smtClean="0">
                <a:latin typeface="+mj-lt"/>
              </a:rPr>
              <a:t>Low Latency Deterministic Network mode </a:t>
            </a:r>
          </a:p>
          <a:p>
            <a:r>
              <a:rPr lang="en-US" sz="2800" dirty="0" smtClean="0">
                <a:latin typeface="+mj-lt"/>
              </a:rPr>
              <a:t>Additional Frame Formats</a:t>
            </a:r>
          </a:p>
          <a:p>
            <a:r>
              <a:rPr lang="en-US" sz="2800" dirty="0" smtClean="0">
                <a:latin typeface="+mj-lt"/>
              </a:rPr>
              <a:t>Low Energy mode</a:t>
            </a:r>
          </a:p>
          <a:p>
            <a:r>
              <a:rPr lang="en-US" sz="2800" dirty="0" smtClean="0">
                <a:latin typeface="+mj-lt"/>
              </a:rPr>
              <a:t>Enhanced Beacon behavior</a:t>
            </a:r>
          </a:p>
          <a:p>
            <a:r>
              <a:rPr lang="en-US" sz="2800" dirty="0" smtClean="0">
                <a:latin typeface="+mj-lt"/>
              </a:rPr>
              <a:t>Information Elements</a:t>
            </a:r>
          </a:p>
          <a:p>
            <a:r>
              <a:rPr lang="en-US" sz="2800" dirty="0" smtClean="0">
                <a:latin typeface="+mj-lt"/>
              </a:rPr>
              <a:t>Miscellaneous</a:t>
            </a:r>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4</a:t>
            </a:fld>
            <a:endParaRPr lang="en-US"/>
          </a:p>
        </p:txBody>
      </p:sp>
    </p:spTree>
    <p:extLst>
      <p:ext uri="{BB962C8B-B14F-4D97-AF65-F5344CB8AC3E}">
        <p14:creationId xmlns:p14="http://schemas.microsoft.com/office/powerpoint/2010/main" val="267252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10600" cy="1066800"/>
          </a:xfrm>
        </p:spPr>
        <p:txBody>
          <a:bodyPr/>
          <a:lstStyle/>
          <a:p>
            <a:r>
              <a:rPr lang="en-US" dirty="0" smtClean="0"/>
              <a:t>D</a:t>
            </a:r>
            <a:r>
              <a:rPr lang="en-US" dirty="0" smtClean="0">
                <a:solidFill>
                  <a:schemeClr val="tx1"/>
                </a:solidFill>
              </a:rPr>
              <a:t>eterministic &amp; </a:t>
            </a:r>
            <a:r>
              <a:rPr lang="en-US" dirty="0" smtClean="0"/>
              <a:t>S</a:t>
            </a:r>
            <a:r>
              <a:rPr lang="en-US" dirty="0" smtClean="0">
                <a:solidFill>
                  <a:schemeClr val="tx1"/>
                </a:solidFill>
              </a:rPr>
              <a:t>ynchronous Multichannel Extension (DSME)</a:t>
            </a:r>
            <a:endParaRPr lang="en-US" dirty="0"/>
          </a:p>
        </p:txBody>
      </p:sp>
      <p:sp>
        <p:nvSpPr>
          <p:cNvPr id="3" name="Content Placeholder 2"/>
          <p:cNvSpPr>
            <a:spLocks noGrp="1"/>
          </p:cNvSpPr>
          <p:nvPr>
            <p:ph idx="1"/>
          </p:nvPr>
        </p:nvSpPr>
        <p:spPr>
          <a:xfrm>
            <a:off x="304800" y="1828800"/>
            <a:ext cx="8686800" cy="4114800"/>
          </a:xfrm>
        </p:spPr>
        <p:txBody>
          <a:bodyPr/>
          <a:lstStyle/>
          <a:p>
            <a:r>
              <a:rPr lang="en-US" altLang="ko-KR" sz="2800" dirty="0">
                <a:latin typeface="+mj-lt"/>
              </a:rPr>
              <a:t>Support of industrial applications and commercial applications which need deterministic latency and higher link reliability</a:t>
            </a:r>
          </a:p>
          <a:p>
            <a:r>
              <a:rPr lang="en-US" altLang="ko-KR" sz="2800" dirty="0">
                <a:latin typeface="+mj-lt"/>
              </a:rPr>
              <a:t>Operation</a:t>
            </a:r>
          </a:p>
          <a:p>
            <a:pPr lvl="1"/>
            <a:r>
              <a:rPr lang="en-US" altLang="ko-KR" sz="2000" dirty="0">
                <a:latin typeface="+mj-lt"/>
              </a:rPr>
              <a:t>DSME-enabled network runs on beacon-enabled PAN. All devices synchronize multi-</a:t>
            </a:r>
            <a:r>
              <a:rPr lang="en-US" altLang="ko-KR" sz="2000" dirty="0" err="1">
                <a:latin typeface="+mj-lt"/>
              </a:rPr>
              <a:t>superframe</a:t>
            </a:r>
            <a:r>
              <a:rPr lang="en-US" altLang="ko-KR" sz="2000" dirty="0">
                <a:latin typeface="+mj-lt"/>
              </a:rPr>
              <a:t> via beacon  frame.</a:t>
            </a:r>
          </a:p>
          <a:p>
            <a:pPr lvl="1"/>
            <a:r>
              <a:rPr lang="en-US" altLang="ko-KR" sz="2000" dirty="0">
                <a:latin typeface="+mj-lt"/>
              </a:rPr>
              <a:t>Multi-</a:t>
            </a:r>
            <a:r>
              <a:rPr lang="en-US" altLang="ko-KR" sz="2000" dirty="0" err="1">
                <a:latin typeface="+mj-lt"/>
              </a:rPr>
              <a:t>superframe</a:t>
            </a:r>
            <a:r>
              <a:rPr lang="en-US" altLang="ko-KR" sz="2000" dirty="0">
                <a:latin typeface="+mj-lt"/>
              </a:rPr>
              <a:t> enhances GTS operation in 15.4-2006 by grouping multiple superframes, and also extends single channel operation during CFP to multi-channel operation either by adapting (switching) channels or by hopping channels.</a:t>
            </a:r>
          </a:p>
          <a:p>
            <a:pPr lvl="1"/>
            <a:r>
              <a:rPr lang="en-US" altLang="ko-KR" sz="2000" dirty="0">
                <a:latin typeface="+mj-lt"/>
              </a:rPr>
              <a:t>A pair of peer devices wakes up at a reserved GTS slot(s) to exchange a data frame and an ACK frame.</a:t>
            </a:r>
            <a:r>
              <a:rPr lang="en-US" altLang="ko-KR" sz="2400" dirty="0">
                <a:latin typeface="+mj-lt"/>
              </a:rPr>
              <a:t> </a:t>
            </a:r>
          </a:p>
          <a:p>
            <a:endParaRPr lang="en-US" dirty="0"/>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5</a:t>
            </a:fld>
            <a:endParaRPr lang="en-US"/>
          </a:p>
        </p:txBody>
      </p:sp>
    </p:spTree>
    <p:extLst>
      <p:ext uri="{BB962C8B-B14F-4D97-AF65-F5344CB8AC3E}">
        <p14:creationId xmlns:p14="http://schemas.microsoft.com/office/powerpoint/2010/main" val="1346729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228600" y="1447800"/>
            <a:ext cx="8763000" cy="4800600"/>
          </a:xfrm>
        </p:spPr>
        <p:txBody>
          <a:bodyPr/>
          <a:lstStyle/>
          <a:p>
            <a:r>
              <a:rPr lang="en-US" dirty="0" smtClean="0">
                <a:latin typeface="+mj-lt"/>
              </a:rPr>
              <a:t>Process Automation applications </a:t>
            </a:r>
            <a:r>
              <a:rPr lang="en-US" dirty="0">
                <a:latin typeface="+mj-lt"/>
              </a:rPr>
              <a:t>with a particular focus </a:t>
            </a:r>
            <a:r>
              <a:rPr lang="en-US" dirty="0" smtClean="0">
                <a:latin typeface="+mj-lt"/>
              </a:rPr>
              <a:t>on equipment </a:t>
            </a:r>
            <a:r>
              <a:rPr lang="en-US" dirty="0">
                <a:latin typeface="+mj-lt"/>
              </a:rPr>
              <a:t>and process </a:t>
            </a:r>
            <a:r>
              <a:rPr lang="en-US" dirty="0" smtClean="0">
                <a:latin typeface="+mj-lt"/>
              </a:rPr>
              <a:t>monitoring</a:t>
            </a:r>
          </a:p>
          <a:p>
            <a:r>
              <a:rPr lang="en-US" dirty="0" smtClean="0">
                <a:latin typeface="+mj-lt"/>
              </a:rPr>
              <a:t>Operation</a:t>
            </a:r>
          </a:p>
          <a:p>
            <a:pPr lvl="1"/>
            <a:r>
              <a:rPr lang="en-US" sz="2400" dirty="0" smtClean="0">
                <a:latin typeface="+mj-lt"/>
              </a:rPr>
              <a:t>All </a:t>
            </a:r>
            <a:r>
              <a:rPr lang="en-US" sz="2400" dirty="0">
                <a:latin typeface="+mj-lt"/>
              </a:rPr>
              <a:t>devices in the same network synchronize </a:t>
            </a:r>
            <a:r>
              <a:rPr lang="en-US" sz="2400" dirty="0" err="1" smtClean="0">
                <a:latin typeface="+mj-lt"/>
              </a:rPr>
              <a:t>slotframes</a:t>
            </a:r>
            <a:endParaRPr lang="en-US" sz="2400" dirty="0" smtClean="0">
              <a:latin typeface="+mj-lt"/>
            </a:endParaRPr>
          </a:p>
          <a:p>
            <a:pPr lvl="1"/>
            <a:r>
              <a:rPr lang="en-US" sz="2400" dirty="0" smtClean="0">
                <a:latin typeface="+mj-lt"/>
              </a:rPr>
              <a:t>All </a:t>
            </a:r>
            <a:r>
              <a:rPr lang="en-US" sz="2400" dirty="0">
                <a:latin typeface="+mj-lt"/>
              </a:rPr>
              <a:t>timeslots are contained within a </a:t>
            </a:r>
            <a:r>
              <a:rPr lang="en-US" sz="2400" dirty="0" err="1">
                <a:latin typeface="+mj-lt"/>
              </a:rPr>
              <a:t>slotframe</a:t>
            </a:r>
            <a:r>
              <a:rPr lang="en-US" sz="2400" dirty="0">
                <a:latin typeface="+mj-lt"/>
              </a:rPr>
              <a:t> </a:t>
            </a:r>
            <a:r>
              <a:rPr lang="en-US" sz="2400" dirty="0" smtClean="0">
                <a:latin typeface="+mj-lt"/>
              </a:rPr>
              <a:t>cycle</a:t>
            </a:r>
          </a:p>
          <a:p>
            <a:pPr lvl="1"/>
            <a:r>
              <a:rPr lang="en-US" sz="2400" dirty="0" smtClean="0">
                <a:latin typeface="+mj-lt"/>
              </a:rPr>
              <a:t>Timeslots </a:t>
            </a:r>
            <a:r>
              <a:rPr lang="en-US" sz="2400" dirty="0">
                <a:latin typeface="+mj-lt"/>
              </a:rPr>
              <a:t>repeat in time: the </a:t>
            </a:r>
            <a:r>
              <a:rPr lang="en-US" sz="2400" dirty="0" err="1">
                <a:latin typeface="+mj-lt"/>
              </a:rPr>
              <a:t>slotframe</a:t>
            </a:r>
            <a:r>
              <a:rPr lang="en-US" sz="2400" dirty="0">
                <a:latin typeface="+mj-lt"/>
              </a:rPr>
              <a:t> </a:t>
            </a:r>
            <a:r>
              <a:rPr lang="en-US" sz="2400" dirty="0" smtClean="0">
                <a:latin typeface="+mj-lt"/>
              </a:rPr>
              <a:t>period</a:t>
            </a:r>
          </a:p>
          <a:p>
            <a:pPr lvl="1"/>
            <a:r>
              <a:rPr lang="en-US" sz="2400" dirty="0" smtClean="0">
                <a:latin typeface="+mj-lt"/>
              </a:rPr>
              <a:t>Device</a:t>
            </a:r>
            <a:r>
              <a:rPr lang="en-US" sz="2400" dirty="0">
                <a:latin typeface="+mj-lt"/>
              </a:rPr>
              <a:t>-to-device communication within a timeslot includes packet </a:t>
            </a:r>
            <a:r>
              <a:rPr lang="en-US" sz="2400" dirty="0" err="1">
                <a:latin typeface="+mj-lt"/>
              </a:rPr>
              <a:t>Tx</a:t>
            </a:r>
            <a:r>
              <a:rPr lang="en-US" sz="2400" dirty="0">
                <a:latin typeface="+mj-lt"/>
              </a:rPr>
              <a:t>/Rx &amp; ACK </a:t>
            </a:r>
            <a:r>
              <a:rPr lang="en-US" sz="2400" dirty="0" err="1">
                <a:latin typeface="+mj-lt"/>
              </a:rPr>
              <a:t>Tx</a:t>
            </a:r>
            <a:r>
              <a:rPr lang="en-US" sz="2400" dirty="0">
                <a:latin typeface="+mj-lt"/>
              </a:rPr>
              <a:t>/</a:t>
            </a:r>
            <a:r>
              <a:rPr lang="en-US" sz="2400" dirty="0" smtClean="0">
                <a:latin typeface="+mj-lt"/>
              </a:rPr>
              <a:t>Rx</a:t>
            </a:r>
            <a:endParaRPr lang="en-US" dirty="0">
              <a:latin typeface="+mj-lt"/>
            </a:endParaRPr>
          </a:p>
          <a:p>
            <a:endParaRPr lang="en-US" dirty="0"/>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6</a:t>
            </a:fld>
            <a:endParaRPr lang="en-US"/>
          </a:p>
        </p:txBody>
      </p:sp>
    </p:spTree>
    <p:extLst>
      <p:ext uri="{BB962C8B-B14F-4D97-AF65-F5344CB8AC3E}">
        <p14:creationId xmlns:p14="http://schemas.microsoft.com/office/powerpoint/2010/main" val="3679264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Latency Deterministic Network  </a:t>
            </a:r>
            <a:r>
              <a:rPr lang="en-US" dirty="0" smtClean="0">
                <a:solidFill>
                  <a:schemeClr val="tx1"/>
                </a:solidFill>
              </a:rPr>
              <a:t>(LLDN)</a:t>
            </a:r>
            <a:endParaRPr lang="en-US" dirty="0"/>
          </a:p>
        </p:txBody>
      </p:sp>
      <p:sp>
        <p:nvSpPr>
          <p:cNvPr id="3" name="Content Placeholder 2"/>
          <p:cNvSpPr>
            <a:spLocks noGrp="1"/>
          </p:cNvSpPr>
          <p:nvPr>
            <p:ph idx="1"/>
          </p:nvPr>
        </p:nvSpPr>
        <p:spPr>
          <a:xfrm>
            <a:off x="228600" y="1981200"/>
            <a:ext cx="8686800" cy="4419600"/>
          </a:xfrm>
        </p:spPr>
        <p:txBody>
          <a:bodyPr/>
          <a:lstStyle/>
          <a:p>
            <a:pPr>
              <a:lnSpc>
                <a:spcPct val="80000"/>
              </a:lnSpc>
            </a:pPr>
            <a:r>
              <a:rPr lang="en-US" sz="2800" dirty="0" smtClean="0">
                <a:latin typeface="+mj-lt"/>
              </a:rPr>
              <a:t>Support of factory automation and process automation e.g. automotive robots/suspension tracks, machine tools milling/turning/robot revolver</a:t>
            </a:r>
          </a:p>
          <a:p>
            <a:pPr>
              <a:lnSpc>
                <a:spcPct val="80000"/>
              </a:lnSpc>
            </a:pPr>
            <a:r>
              <a:rPr lang="en-US" sz="2800" dirty="0" smtClean="0">
                <a:latin typeface="+mj-lt"/>
              </a:rPr>
              <a:t>Uses beacon and assigned time slots to provide determinism</a:t>
            </a:r>
          </a:p>
          <a:p>
            <a:pPr>
              <a:lnSpc>
                <a:spcPct val="80000"/>
              </a:lnSpc>
            </a:pPr>
            <a:r>
              <a:rPr lang="en-US" sz="2800" dirty="0" smtClean="0">
                <a:latin typeface="+mj-lt"/>
              </a:rPr>
              <a:t>Designed for small networks and small frames</a:t>
            </a:r>
          </a:p>
          <a:p>
            <a:pPr>
              <a:lnSpc>
                <a:spcPct val="80000"/>
              </a:lnSpc>
            </a:pPr>
            <a:r>
              <a:rPr lang="en-US" sz="2800" dirty="0" smtClean="0">
                <a:latin typeface="+mj-lt"/>
              </a:rPr>
              <a:t>Substantial reduction in MAC overhead to allow very small superframes, hence reduced device latencies</a:t>
            </a:r>
          </a:p>
          <a:p>
            <a:pPr>
              <a:lnSpc>
                <a:spcPct val="80000"/>
              </a:lnSpc>
            </a:pPr>
            <a:r>
              <a:rPr lang="en-US" sz="2800" dirty="0" smtClean="0">
                <a:latin typeface="+mj-lt"/>
              </a:rPr>
              <a:t>Includes a Group ACK function to reduce bandwidth needs</a:t>
            </a:r>
            <a:endParaRPr lang="de-DE" sz="2800" dirty="0">
              <a:latin typeface="+mj-lt"/>
            </a:endParaRPr>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7</a:t>
            </a:fld>
            <a:endParaRPr lang="en-US"/>
          </a:p>
        </p:txBody>
      </p:sp>
    </p:spTree>
    <p:extLst>
      <p:ext uri="{BB962C8B-B14F-4D97-AF65-F5344CB8AC3E}">
        <p14:creationId xmlns:p14="http://schemas.microsoft.com/office/powerpoint/2010/main" val="567145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Additional Frame Formats</a:t>
            </a:r>
          </a:p>
        </p:txBody>
      </p:sp>
      <p:sp>
        <p:nvSpPr>
          <p:cNvPr id="3" name="Content Placeholder 2"/>
          <p:cNvSpPr>
            <a:spLocks noGrp="1"/>
          </p:cNvSpPr>
          <p:nvPr>
            <p:ph idx="1"/>
          </p:nvPr>
        </p:nvSpPr>
        <p:spPr>
          <a:xfrm>
            <a:off x="609600" y="1524000"/>
            <a:ext cx="7772400" cy="4114800"/>
          </a:xfrm>
        </p:spPr>
        <p:txBody>
          <a:bodyPr/>
          <a:lstStyle/>
          <a:p>
            <a:r>
              <a:rPr lang="en-US" sz="2800" dirty="0" smtClean="0">
                <a:latin typeface="+mj-lt"/>
              </a:rPr>
              <a:t>New frame type to accommodate LLDN networks</a:t>
            </a:r>
          </a:p>
          <a:p>
            <a:pPr lvl="1"/>
            <a:r>
              <a:rPr lang="en-US" sz="2000" dirty="0" smtClean="0">
                <a:latin typeface="+mj-lt"/>
              </a:rPr>
              <a:t>Reduced overhead</a:t>
            </a:r>
          </a:p>
          <a:p>
            <a:r>
              <a:rPr lang="en-US" sz="2800" dirty="0" smtClean="0">
                <a:latin typeface="+mj-lt"/>
              </a:rPr>
              <a:t>Added multipurpose frame that:</a:t>
            </a:r>
          </a:p>
          <a:p>
            <a:pPr lvl="1"/>
            <a:r>
              <a:rPr lang="en-US" sz="2000" dirty="0" smtClean="0">
                <a:latin typeface="+mj-lt"/>
              </a:rPr>
              <a:t>Accommodates TG4f (</a:t>
            </a:r>
            <a:r>
              <a:rPr lang="en-US" sz="2000" dirty="0" err="1" smtClean="0">
                <a:latin typeface="+mj-lt"/>
              </a:rPr>
              <a:t>Tx</a:t>
            </a:r>
            <a:r>
              <a:rPr lang="en-US" sz="2000" dirty="0" smtClean="0">
                <a:latin typeface="+mj-lt"/>
              </a:rPr>
              <a:t> only devices), Low Energy mode, etc.</a:t>
            </a:r>
          </a:p>
          <a:p>
            <a:pPr lvl="1"/>
            <a:r>
              <a:rPr lang="en-US" sz="2000" dirty="0" smtClean="0">
                <a:latin typeface="+mj-lt"/>
              </a:rPr>
              <a:t>Reduce overhead, e.g. MAC overhead for an TG4f type frame can be as low as 4 octets (MAC overhead was 11 octets with the previous frame type)</a:t>
            </a:r>
          </a:p>
          <a:p>
            <a:pPr lvl="1"/>
            <a:r>
              <a:rPr lang="en-US" sz="2000" dirty="0" smtClean="0">
                <a:latin typeface="+mj-lt"/>
              </a:rPr>
              <a:t>Provides configurability and extensibility</a:t>
            </a:r>
            <a:endParaRPr lang="en-US" sz="2000" dirty="0">
              <a:latin typeface="+mj-lt"/>
            </a:endParaRPr>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8</a:t>
            </a:fld>
            <a:endParaRPr lang="en-US"/>
          </a:p>
        </p:txBody>
      </p:sp>
    </p:spTree>
    <p:extLst>
      <p:ext uri="{BB962C8B-B14F-4D97-AF65-F5344CB8AC3E}">
        <p14:creationId xmlns:p14="http://schemas.microsoft.com/office/powerpoint/2010/main" val="2259966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066800"/>
          </a:xfrm>
        </p:spPr>
        <p:txBody>
          <a:bodyPr/>
          <a:lstStyle/>
          <a:p>
            <a:r>
              <a:rPr lang="en-US" dirty="0" smtClean="0"/>
              <a:t>Low Energy</a:t>
            </a:r>
          </a:p>
        </p:txBody>
      </p:sp>
      <p:sp>
        <p:nvSpPr>
          <p:cNvPr id="3" name="Content Placeholder 2"/>
          <p:cNvSpPr>
            <a:spLocks noGrp="1"/>
          </p:cNvSpPr>
          <p:nvPr>
            <p:ph idx="1"/>
          </p:nvPr>
        </p:nvSpPr>
        <p:spPr>
          <a:xfrm>
            <a:off x="304800" y="1066800"/>
            <a:ext cx="8686800" cy="5257800"/>
          </a:xfrm>
        </p:spPr>
        <p:txBody>
          <a:bodyPr/>
          <a:lstStyle/>
          <a:p>
            <a:r>
              <a:rPr lang="en-US" sz="2800" dirty="0">
                <a:latin typeface="Times New Roman"/>
              </a:rPr>
              <a:t>IP-centric Sensor Networks</a:t>
            </a:r>
          </a:p>
          <a:p>
            <a:pPr lvl="1"/>
            <a:r>
              <a:rPr lang="en-US" sz="1600" dirty="0" smtClean="0">
                <a:latin typeface="+mj-lt"/>
              </a:rPr>
              <a:t>Creates illusion of Always On, Low Latency, Multicast Capable, Synchronous </a:t>
            </a:r>
            <a:r>
              <a:rPr lang="en-US" sz="1600" dirty="0" err="1" smtClean="0">
                <a:latin typeface="+mj-lt"/>
              </a:rPr>
              <a:t>Acks</a:t>
            </a:r>
            <a:endParaRPr kumimoji="1" lang="en-US" altLang="zh-CN" sz="1600" dirty="0" smtClean="0">
              <a:effectLst>
                <a:outerShdw blurRad="38100" dist="38100" dir="2700000" algn="tl">
                  <a:srgbClr val="DDDDDD"/>
                </a:outerShdw>
              </a:effectLst>
              <a:latin typeface="+mj-lt"/>
              <a:ea typeface="Gulim" charset="0"/>
              <a:cs typeface="Arial" charset="0"/>
            </a:endParaRPr>
          </a:p>
          <a:p>
            <a:r>
              <a:rPr kumimoji="1" lang="en-US" altLang="zh-CN" sz="2800" dirty="0" smtClean="0">
                <a:effectLst>
                  <a:outerShdw blurRad="38100" dist="38100" dir="2700000" algn="tl">
                    <a:srgbClr val="DDDDDD"/>
                  </a:outerShdw>
                </a:effectLst>
                <a:latin typeface="Times New Roman" charset="0"/>
                <a:ea typeface="Gulim" charset="0"/>
                <a:cs typeface="Arial" charset="0"/>
              </a:rPr>
              <a:t>Coordinated </a:t>
            </a:r>
            <a:r>
              <a:rPr kumimoji="1" lang="en-US" altLang="zh-CN" sz="2800" dirty="0">
                <a:effectLst>
                  <a:outerShdw blurRad="38100" dist="38100" dir="2700000" algn="tl">
                    <a:srgbClr val="DDDDDD"/>
                  </a:outerShdw>
                </a:effectLst>
                <a:latin typeface="Times New Roman" charset="0"/>
                <a:ea typeface="Gulim" charset="0"/>
                <a:cs typeface="Arial" charset="0"/>
              </a:rPr>
              <a:t>Sampled Listening (</a:t>
            </a:r>
            <a:r>
              <a:rPr kumimoji="1" lang="en-US" altLang="zh-CN" sz="2800" dirty="0" smtClean="0">
                <a:effectLst>
                  <a:outerShdw blurRad="38100" dist="38100" dir="2700000" algn="tl">
                    <a:srgbClr val="DDDDDD"/>
                  </a:outerShdw>
                </a:effectLst>
                <a:latin typeface="Times New Roman" charset="0"/>
                <a:ea typeface="Gulim" charset="0"/>
                <a:cs typeface="Arial" charset="0"/>
              </a:rPr>
              <a:t>CSL)</a:t>
            </a: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cs typeface="ＭＳ Ｐゴシック" charset="0"/>
              </a:rPr>
              <a:t>Receiver periodically performs channel sampling for radio </a:t>
            </a:r>
            <a:r>
              <a:rPr lang="en-US" altLang="zh-CN" sz="1600" dirty="0" smtClean="0">
                <a:latin typeface="+mj-lt"/>
                <a:cs typeface="ＭＳ Ｐゴシック" charset="0"/>
              </a:rPr>
              <a:t>traffic</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smtClean="0">
                <a:latin typeface="+mj-lt"/>
                <a:cs typeface="ＭＳ Ｐゴシック" charset="0"/>
              </a:rPr>
              <a:t>Every </a:t>
            </a:r>
            <a:r>
              <a:rPr lang="en-US" altLang="zh-CN" sz="1400" dirty="0" err="1">
                <a:latin typeface="+mj-lt"/>
                <a:cs typeface="ＭＳ Ｐゴシック" charset="0"/>
              </a:rPr>
              <a:t>macCSLPeriod</a:t>
            </a:r>
            <a:r>
              <a:rPr lang="en-US" altLang="zh-CN" sz="1400" dirty="0">
                <a:latin typeface="+mj-lt"/>
                <a:cs typeface="ＭＳ Ｐゴシック" charset="0"/>
              </a:rPr>
              <a:t> (</a:t>
            </a:r>
            <a:r>
              <a:rPr lang="en-US" altLang="zh-CN" sz="1400" dirty="0" err="1">
                <a:latin typeface="+mj-lt"/>
                <a:cs typeface="ＭＳ Ｐゴシック" charset="0"/>
              </a:rPr>
              <a:t>ms</a:t>
            </a:r>
            <a:r>
              <a:rPr lang="en-US" altLang="zh-CN" sz="1400" dirty="0" smtClean="0">
                <a:latin typeface="+mj-lt"/>
                <a:cs typeface="ＭＳ Ｐゴシック" charset="0"/>
              </a:rPr>
              <a:t>)</a:t>
            </a: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smtClean="0">
                <a:latin typeface="+mj-lt"/>
                <a:cs typeface="ＭＳ Ｐゴシック" charset="0"/>
              </a:rPr>
              <a:t>Sender </a:t>
            </a:r>
            <a:r>
              <a:rPr lang="en-US" altLang="zh-CN" sz="1600" dirty="0">
                <a:latin typeface="+mj-lt"/>
                <a:cs typeface="ＭＳ Ｐゴシック" charset="0"/>
              </a:rPr>
              <a:t>transmits wakeup frame sequence prior to payload frame</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cs typeface="ＭＳ Ｐゴシック" charset="0"/>
              </a:rPr>
              <a:t>Full wakeup sequence (</a:t>
            </a:r>
            <a:r>
              <a:rPr lang="en-US" altLang="zh-CN" sz="1400" dirty="0" err="1">
                <a:latin typeface="+mj-lt"/>
                <a:cs typeface="ＭＳ Ｐゴシック" charset="0"/>
              </a:rPr>
              <a:t>macCSLMaxPeriod</a:t>
            </a:r>
            <a:r>
              <a:rPr lang="en-US" altLang="zh-CN" sz="1400" dirty="0">
                <a:latin typeface="+mj-lt"/>
                <a:cs typeface="ＭＳ Ｐゴシック" charset="0"/>
              </a:rPr>
              <a:t>) if unsynchronized with receiver, i.e., first time to send to the receiver</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cs typeface="ＭＳ Ｐゴシック" charset="0"/>
              </a:rPr>
              <a:t>Short wakeup sequence for guard time if synchronized with </a:t>
            </a:r>
            <a:r>
              <a:rPr lang="en-US" altLang="zh-CN" sz="1400" dirty="0" smtClean="0">
                <a:latin typeface="+mj-lt"/>
                <a:cs typeface="ＭＳ Ｐゴシック" charset="0"/>
              </a:rPr>
              <a:t>receiver</a:t>
            </a:r>
            <a:endParaRPr kumimoji="1" lang="en-US" altLang="zh-CN" sz="1400" dirty="0" smtClean="0">
              <a:effectLst>
                <a:outerShdw blurRad="38100" dist="38100" dir="2700000" algn="tl">
                  <a:srgbClr val="DDDDDD"/>
                </a:outerShdw>
              </a:effectLst>
              <a:latin typeface="+mj-lt"/>
              <a:ea typeface="Gulim" charset="0"/>
              <a:cs typeface="Arial" charset="0"/>
            </a:endParaRP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latin typeface="+mj-lt"/>
              </a:rPr>
              <a:t>Tradeoff </a:t>
            </a:r>
            <a:r>
              <a:rPr lang="en-US" sz="1600" dirty="0">
                <a:latin typeface="+mj-lt"/>
              </a:rPr>
              <a:t>between latency and energy consumption</a:t>
            </a:r>
          </a:p>
          <a:p>
            <a:r>
              <a:rPr kumimoji="1" lang="en-US" altLang="zh-CN" sz="2800" dirty="0" smtClean="0">
                <a:effectLst>
                  <a:outerShdw blurRad="38100" dist="38100" dir="2700000" algn="tl">
                    <a:srgbClr val="DDDDDD"/>
                  </a:outerShdw>
                </a:effectLst>
                <a:latin typeface="Times New Roman" charset="0"/>
                <a:ea typeface="Gulim" charset="0"/>
                <a:cs typeface="Arial" charset="0"/>
              </a:rPr>
              <a:t>Receiver </a:t>
            </a:r>
            <a:r>
              <a:rPr kumimoji="1" lang="en-US" altLang="zh-CN" sz="2800" dirty="0">
                <a:effectLst>
                  <a:outerShdw blurRad="38100" dist="38100" dir="2700000" algn="tl">
                    <a:srgbClr val="DDDDDD"/>
                  </a:outerShdw>
                </a:effectLst>
                <a:latin typeface="Times New Roman" charset="0"/>
                <a:ea typeface="Gulim" charset="0"/>
                <a:cs typeface="Arial" charset="0"/>
              </a:rPr>
              <a:t>Initiated Transmission (RIT</a:t>
            </a:r>
            <a:r>
              <a:rPr kumimoji="1" lang="en-US" altLang="zh-CN" sz="2800" dirty="0" smtClean="0">
                <a:effectLst>
                  <a:outerShdw blurRad="38100" dist="38100" dir="2700000" algn="tl">
                    <a:srgbClr val="DDDDDD"/>
                  </a:outerShdw>
                </a:effectLst>
                <a:latin typeface="Times New Roman" charset="0"/>
                <a:ea typeface="Gulim" charset="0"/>
                <a:cs typeface="Arial" charset="0"/>
              </a:rPr>
              <a:t>)</a:t>
            </a:r>
          </a:p>
          <a:p>
            <a:pPr lvl="1"/>
            <a:r>
              <a:rPr lang="en-US" altLang="zh-CN" sz="1600" dirty="0" smtClean="0">
                <a:latin typeface="+mj-lt"/>
                <a:cs typeface="ＭＳ Ｐゴシック" charset="0"/>
              </a:rPr>
              <a:t>Receiver </a:t>
            </a:r>
            <a:r>
              <a:rPr lang="en-US" altLang="zh-CN" sz="1600" dirty="0">
                <a:latin typeface="+mj-lt"/>
                <a:cs typeface="ＭＳ Ｐゴシック" charset="0"/>
              </a:rPr>
              <a:t>periodically broadcasts </a:t>
            </a:r>
            <a:r>
              <a:rPr lang="en-US" altLang="zh-CN" sz="1600" dirty="0" err="1">
                <a:latin typeface="+mj-lt"/>
                <a:cs typeface="ＭＳ Ｐゴシック" charset="0"/>
              </a:rPr>
              <a:t>datareq</a:t>
            </a:r>
            <a:r>
              <a:rPr lang="en-US" altLang="zh-CN" sz="1600" dirty="0">
                <a:latin typeface="+mj-lt"/>
                <a:cs typeface="ＭＳ Ｐゴシック" charset="0"/>
              </a:rPr>
              <a:t> frames and listen for a short amount of time (</a:t>
            </a:r>
            <a:r>
              <a:rPr lang="en-US" altLang="zh-CN" sz="1600" dirty="0" err="1">
                <a:latin typeface="+mj-lt"/>
                <a:cs typeface="ＭＳ Ｐゴシック" charset="0"/>
              </a:rPr>
              <a:t>macRitDataWaitPeriod</a:t>
            </a:r>
            <a:r>
              <a:rPr lang="en-US" altLang="zh-CN" sz="1600" dirty="0">
                <a:latin typeface="+mj-lt"/>
                <a:cs typeface="ＭＳ Ｐゴシック" charset="0"/>
              </a:rPr>
              <a:t>) for incoming transmissions every </a:t>
            </a:r>
            <a:r>
              <a:rPr lang="en-US" altLang="zh-CN" sz="1600" dirty="0" err="1" smtClean="0">
                <a:latin typeface="+mj-lt"/>
                <a:cs typeface="ＭＳ Ｐゴシック" charset="0"/>
              </a:rPr>
              <a:t>macRitPeriod</a:t>
            </a:r>
            <a:endParaRPr lang="en-US" altLang="zh-CN" sz="1600" dirty="0" smtClean="0">
              <a:latin typeface="+mj-lt"/>
              <a:cs typeface="ＭＳ Ｐゴシック" charset="0"/>
            </a:endParaRPr>
          </a:p>
          <a:p>
            <a:pPr lvl="1"/>
            <a:r>
              <a:rPr lang="en-US" altLang="zh-CN" sz="1600" dirty="0" smtClean="0">
                <a:latin typeface="+mj-lt"/>
                <a:cs typeface="ＭＳ Ｐゴシック" charset="0"/>
              </a:rPr>
              <a:t>Sender </a:t>
            </a:r>
            <a:r>
              <a:rPr lang="en-US" altLang="zh-CN" sz="1600" dirty="0">
                <a:latin typeface="+mj-lt"/>
                <a:cs typeface="ＭＳ Ｐゴシック" charset="0"/>
              </a:rPr>
              <a:t>waits until receiving </a:t>
            </a:r>
            <a:r>
              <a:rPr lang="en-US" altLang="zh-CN" sz="1600" dirty="0" err="1">
                <a:latin typeface="+mj-lt"/>
                <a:cs typeface="ＭＳ Ｐゴシック" charset="0"/>
              </a:rPr>
              <a:t>datareq</a:t>
            </a:r>
            <a:r>
              <a:rPr lang="en-US" altLang="zh-CN" sz="1600" dirty="0">
                <a:latin typeface="+mj-lt"/>
                <a:cs typeface="ＭＳ Ｐゴシック" charset="0"/>
              </a:rPr>
              <a:t> frame from receiver then immediately transmit payload </a:t>
            </a:r>
            <a:r>
              <a:rPr lang="en-US" altLang="zh-CN" sz="1600" dirty="0" smtClean="0">
                <a:latin typeface="+mj-lt"/>
                <a:cs typeface="ＭＳ Ｐゴシック" charset="0"/>
              </a:rPr>
              <a:t>frame</a:t>
            </a:r>
          </a:p>
          <a:p>
            <a:pPr lvl="1"/>
            <a:r>
              <a:rPr lang="en-US" sz="1600" dirty="0" smtClean="0">
                <a:latin typeface="+mj-lt"/>
              </a:rPr>
              <a:t>Works </a:t>
            </a:r>
            <a:r>
              <a:rPr lang="en-US" sz="1600" dirty="0">
                <a:latin typeface="+mj-lt"/>
              </a:rPr>
              <a:t>better when higher latency can be </a:t>
            </a:r>
            <a:r>
              <a:rPr lang="en-US" sz="1600" dirty="0" smtClean="0">
                <a:latin typeface="+mj-lt"/>
              </a:rPr>
              <a:t>tolerated and works </a:t>
            </a:r>
            <a:r>
              <a:rPr lang="en-US" sz="1600" dirty="0">
                <a:latin typeface="+mj-lt"/>
              </a:rPr>
              <a:t>with regulations which limit continuous transmission duration (e.g., Japan</a:t>
            </a:r>
            <a:r>
              <a:rPr lang="en-US" sz="1600" dirty="0" smtClean="0">
                <a:latin typeface="+mj-lt"/>
              </a:rPr>
              <a:t>)</a:t>
            </a:r>
            <a:endParaRPr lang="en-US" sz="1600" dirty="0">
              <a:latin typeface="+mj-lt"/>
            </a:endParaRPr>
          </a:p>
        </p:txBody>
      </p:sp>
      <p:sp>
        <p:nvSpPr>
          <p:cNvPr id="4" name="Date Placeholder 3"/>
          <p:cNvSpPr>
            <a:spLocks noGrp="1"/>
          </p:cNvSpPr>
          <p:nvPr>
            <p:ph type="dt" sz="half" idx="10"/>
          </p:nvPr>
        </p:nvSpPr>
        <p:spPr/>
        <p:txBody>
          <a:bodyPr/>
          <a:lstStyle/>
          <a:p>
            <a:r>
              <a:rPr lang="en-US" smtClean="0"/>
              <a:t>&lt;July 2011&gt;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9</a:t>
            </a:fld>
            <a:endParaRPr lang="en-US"/>
          </a:p>
        </p:txBody>
      </p:sp>
    </p:spTree>
    <p:extLst>
      <p:ext uri="{BB962C8B-B14F-4D97-AF65-F5344CB8AC3E}">
        <p14:creationId xmlns:p14="http://schemas.microsoft.com/office/powerpoint/2010/main" val="285493092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4087</TotalTime>
  <Words>1125</Words>
  <Application>Microsoft Macintosh PowerPoint</Application>
  <PresentationFormat>On-screen Show (4:3)</PresentationFormat>
  <Paragraphs>151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TG4i/802.15.4-2011</vt:lpstr>
      <vt:lpstr>802.15.4-2011 Major Changes</vt:lpstr>
      <vt:lpstr>TG4e major changes</vt:lpstr>
      <vt:lpstr>Deterministic &amp; Synchronous Multichannel Extension (DSME)</vt:lpstr>
      <vt:lpstr>Time Slotted Channel Hopping (TSCH)</vt:lpstr>
      <vt:lpstr>Low Latency Deterministic Network  (LLDN)</vt:lpstr>
      <vt:lpstr>Additional Frame Formats</vt:lpstr>
      <vt:lpstr>Low Energy</vt:lpstr>
      <vt:lpstr>Enhanced Beacon &amp; Enhanced Beacon Requests</vt:lpstr>
      <vt:lpstr>Information Elements (IEs)</vt:lpstr>
      <vt:lpstr>Miscellaneous</vt:lpstr>
      <vt:lpstr>Summary</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 e,i tutorial</dc:title>
  <dc:subject/>
  <dc:creator>Pat Kinney</dc:creator>
  <cp:keywords/>
  <dc:description>&lt;15-11-0484-00-0000&gt;</dc:description>
  <cp:lastModifiedBy>Pat Kinney</cp:lastModifiedBy>
  <cp:revision>91</cp:revision>
  <cp:lastPrinted>2011-07-16T15:33:21Z</cp:lastPrinted>
  <dcterms:created xsi:type="dcterms:W3CDTF">1999-11-08T18:59:45Z</dcterms:created>
  <dcterms:modified xsi:type="dcterms:W3CDTF">2011-07-18T20:05:23Z</dcterms:modified>
  <cp:category/>
</cp:coreProperties>
</file>