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3" r:id="rId4"/>
    <p:sldId id="268" r:id="rId5"/>
    <p:sldId id="258" r:id="rId6"/>
    <p:sldId id="259" r:id="rId7"/>
    <p:sldId id="270" r:id="rId8"/>
    <p:sldId id="260" r:id="rId9"/>
    <p:sldId id="271" r:id="rId10"/>
    <p:sldId id="265" r:id="rId11"/>
    <p:sldId id="272" r:id="rId12"/>
    <p:sldId id="273" r:id="rId13"/>
    <p:sldId id="274" r:id="rId14"/>
    <p:sldId id="278" r:id="rId15"/>
    <p:sldId id="276" r:id="rId16"/>
    <p:sldId id="275" r:id="rId17"/>
    <p:sldId id="266" r:id="rId18"/>
    <p:sldId id="277"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7/11/2011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smtClean="0"/>
              <a:t>July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a:t>
            </a:r>
            <a:r>
              <a:rPr lang="en-US" dirty="0" smtClean="0"/>
              <a:t>802</a:t>
            </a:r>
            <a:r>
              <a:rPr lang="en-US" b="1" dirty="0" smtClean="0"/>
              <a:t> 15-11-0478-00-004k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:[Preliminary Fragmentation Proposal for TG4k]</a:t>
            </a:r>
            <a:endParaRPr lang="en-US" b="1" dirty="0"/>
          </a:p>
          <a:p>
            <a:r>
              <a:rPr lang="en-US" b="1" dirty="0"/>
              <a:t>Date Submitted: </a:t>
            </a:r>
            <a:r>
              <a:rPr lang="en-US" b="1" dirty="0" smtClean="0"/>
              <a:t>[July 14, </a:t>
            </a:r>
            <a:r>
              <a:rPr lang="en-US" b="1" dirty="0"/>
              <a:t>2011]</a:t>
            </a:r>
          </a:p>
          <a:p>
            <a:r>
              <a:rPr lang="en-US" b="1" dirty="0"/>
              <a:t>Source</a:t>
            </a:r>
            <a:r>
              <a:rPr lang="en-US" b="1" dirty="0" smtClean="0"/>
              <a:t>:[</a:t>
            </a:r>
            <a:r>
              <a:rPr lang="en-US" b="1" dirty="0" smtClean="0"/>
              <a:t>Benjamin </a:t>
            </a:r>
            <a:r>
              <a:rPr lang="en-US" b="1" dirty="0" smtClean="0"/>
              <a:t>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a:t>
            </a:r>
            <a:r>
              <a:rPr lang="fr-FR" dirty="0" smtClean="0"/>
              <a:t>],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Follow-on to discussion in doc 11-0395 from MAY 2011 meeting</a:t>
            </a:r>
            <a:r>
              <a:rPr lang="en-US" b="1" dirty="0" smtClean="0"/>
              <a:t>]</a:t>
            </a:r>
            <a:endParaRPr lang="en-US" b="1" dirty="0"/>
          </a:p>
          <a:p>
            <a:r>
              <a:rPr lang="en-US" b="1" dirty="0"/>
              <a:t>Abstract</a:t>
            </a:r>
            <a:r>
              <a:rPr lang="en-US" b="1" dirty="0" smtClean="0"/>
              <a:t>:[</a:t>
            </a:r>
            <a:r>
              <a:rPr lang="en-US" dirty="0" smtClean="0"/>
              <a:t>Fragmentation Ideas </a:t>
            </a:r>
            <a:r>
              <a:rPr lang="en-US" dirty="0" smtClean="0"/>
              <a:t>collected together for group consideration </a:t>
            </a:r>
            <a:r>
              <a:rPr lang="en-US" b="1" dirty="0" smtClean="0"/>
              <a:t>]</a:t>
            </a:r>
            <a:endParaRPr lang="en-US" b="1" dirty="0"/>
          </a:p>
          <a:p>
            <a:r>
              <a:rPr lang="en-US" b="1" dirty="0"/>
              <a:t>Purpose</a:t>
            </a:r>
            <a:r>
              <a:rPr lang="en-US" b="1" dirty="0" smtClean="0"/>
              <a:t>:[</a:t>
            </a:r>
            <a:r>
              <a:rPr lang="en-US" dirty="0" smtClean="0"/>
              <a:t>Initial proposal]</a:t>
            </a:r>
            <a:endParaRPr lang="en-US" dirty="0" smtClean="0"/>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smtClean="0"/>
              <a:t>July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pic>
        <p:nvPicPr>
          <p:cNvPr id="1033" name="Picture 9"/>
          <p:cNvPicPr>
            <a:picLocks noChangeAspect="1" noChangeArrowheads="1"/>
          </p:cNvPicPr>
          <p:nvPr/>
        </p:nvPicPr>
        <p:blipFill>
          <a:blip r:embed="rId2" cstate="print"/>
          <a:srcRect/>
          <a:stretch>
            <a:fillRect/>
          </a:stretch>
        </p:blipFill>
        <p:spPr bwMode="auto">
          <a:xfrm>
            <a:off x="209550" y="666750"/>
            <a:ext cx="8724900" cy="55245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State </a:t>
            </a:r>
            <a:r>
              <a:rPr lang="en-US" sz="3600" dirty="0" smtClean="0"/>
              <a:t>information associated with </a:t>
            </a:r>
            <a:r>
              <a:rPr lang="en-US" sz="3600" dirty="0" smtClean="0"/>
              <a:t>MSDU</a:t>
            </a:r>
            <a:endParaRPr lang="en-US" sz="3600" dirty="0"/>
          </a:p>
        </p:txBody>
      </p:sp>
      <p:sp>
        <p:nvSpPr>
          <p:cNvPr id="3" name="Content Placeholder 2"/>
          <p:cNvSpPr>
            <a:spLocks noGrp="1"/>
          </p:cNvSpPr>
          <p:nvPr>
            <p:ph idx="1"/>
          </p:nvPr>
        </p:nvSpPr>
        <p:spPr/>
        <p:txBody>
          <a:bodyPr>
            <a:normAutofit/>
          </a:bodyPr>
          <a:lstStyle/>
          <a:p>
            <a:r>
              <a:rPr lang="en-US" dirty="0" smtClean="0"/>
              <a:t>Destination address </a:t>
            </a:r>
            <a:r>
              <a:rPr lang="en-US" dirty="0" smtClean="0"/>
              <a:t>		</a:t>
            </a:r>
          </a:p>
          <a:p>
            <a:r>
              <a:rPr lang="en-US" dirty="0" smtClean="0"/>
              <a:t>MSDU </a:t>
            </a:r>
            <a:r>
              <a:rPr lang="en-US" dirty="0" smtClean="0"/>
              <a:t>ID</a:t>
            </a:r>
          </a:p>
          <a:p>
            <a:r>
              <a:rPr lang="en-US" dirty="0" smtClean="0"/>
              <a:t>Transfer type: </a:t>
            </a:r>
            <a:endParaRPr lang="en-US" dirty="0" smtClean="0"/>
          </a:p>
          <a:p>
            <a:pPr lvl="1"/>
            <a:r>
              <a:rPr lang="en-US" dirty="0" smtClean="0"/>
              <a:t>Acknowledged or not acknowledged </a:t>
            </a:r>
            <a:endParaRPr lang="en-US" dirty="0" smtClean="0"/>
          </a:p>
          <a:p>
            <a:r>
              <a:rPr lang="en-US" dirty="0" smtClean="0"/>
              <a:t>PHY specific transmit </a:t>
            </a:r>
            <a:r>
              <a:rPr lang="en-US" dirty="0" smtClean="0"/>
              <a:t>parameters </a:t>
            </a:r>
          </a:p>
          <a:p>
            <a:pPr lvl="1"/>
            <a:r>
              <a:rPr lang="en-US" dirty="0" smtClean="0"/>
              <a:t>TX power/SF/bits per symbol/, FEC, etc depending on PHY</a:t>
            </a:r>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MPDU Construction and Fragmentation</a:t>
            </a:r>
            <a:endParaRPr lang="en-US" sz="3600"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t>MPDU constructed </a:t>
            </a:r>
            <a:r>
              <a:rPr lang="en-US" dirty="0" smtClean="0"/>
              <a:t>by existing 802.15.4 MAC process</a:t>
            </a:r>
          </a:p>
          <a:p>
            <a:endParaRPr lang="en-US" dirty="0" smtClean="0"/>
          </a:p>
          <a:p>
            <a:endParaRPr lang="en-US" dirty="0" smtClean="0"/>
          </a:p>
          <a:p>
            <a:r>
              <a:rPr lang="en-US" dirty="0" smtClean="0"/>
              <a:t>Fragmented into a sequence of </a:t>
            </a:r>
            <a:r>
              <a:rPr lang="en-US" i="1" dirty="0" smtClean="0"/>
              <a:t>fragmentation cells</a:t>
            </a:r>
            <a:r>
              <a:rPr lang="en-US" dirty="0" smtClean="0"/>
              <a:t> [</a:t>
            </a:r>
            <a:r>
              <a:rPr lang="en-US" dirty="0" smtClean="0"/>
              <a:t>FP1,…</a:t>
            </a:r>
            <a:r>
              <a:rPr lang="en-US" dirty="0" err="1" smtClean="0"/>
              <a:t>FPn</a:t>
            </a:r>
            <a:r>
              <a:rPr lang="en-US" dirty="0" smtClean="0"/>
              <a:t>]</a:t>
            </a:r>
            <a:r>
              <a:rPr lang="en-US" dirty="0" smtClean="0"/>
              <a:t> that each fit into a PPDU</a:t>
            </a:r>
          </a:p>
          <a:p>
            <a:endParaRPr lang="en-US" dirty="0" smtClean="0"/>
          </a:p>
          <a:p>
            <a:endParaRPr lang="en-US" dirty="0" smtClean="0"/>
          </a:p>
          <a:p>
            <a:r>
              <a:rPr lang="en-US" dirty="0" smtClean="0"/>
              <a:t>MAC overhead (MHR, Security header, MPDU FCS) sent only once</a:t>
            </a:r>
          </a:p>
          <a:p>
            <a:endParaRPr lang="en-US" dirty="0" smtClean="0"/>
          </a:p>
          <a:p>
            <a:pPr lvl="1">
              <a:buNone/>
            </a:pPr>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12</a:t>
            </a:fld>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676400" y="2362200"/>
            <a:ext cx="5797521" cy="842963"/>
          </a:xfrm>
          <a:prstGeom prst="rect">
            <a:avLst/>
          </a:prstGeom>
          <a:noFill/>
          <a:ln w="9525">
            <a:noFill/>
            <a:miter lim="800000"/>
            <a:headEnd/>
            <a:tailEnd/>
          </a:ln>
        </p:spPr>
      </p:pic>
      <p:pic>
        <p:nvPicPr>
          <p:cNvPr id="2055" name="Picture 7"/>
          <p:cNvPicPr>
            <a:picLocks noChangeAspect="1" noChangeArrowheads="1"/>
          </p:cNvPicPr>
          <p:nvPr/>
        </p:nvPicPr>
        <p:blipFill>
          <a:blip r:embed="rId3" cstate="print"/>
          <a:srcRect/>
          <a:stretch>
            <a:fillRect/>
          </a:stretch>
        </p:blipFill>
        <p:spPr bwMode="auto">
          <a:xfrm>
            <a:off x="457200" y="4419600"/>
            <a:ext cx="7879080" cy="381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dirty="0" smtClean="0"/>
              <a:t>Fragmentation Cell Construction</a:t>
            </a:r>
            <a:endParaRPr lang="en-US" dirty="0"/>
          </a:p>
        </p:txBody>
      </p:sp>
      <p:sp>
        <p:nvSpPr>
          <p:cNvPr id="3" name="Content Placeholder 2"/>
          <p:cNvSpPr>
            <a:spLocks noGrp="1"/>
          </p:cNvSpPr>
          <p:nvPr>
            <p:ph idx="1"/>
          </p:nvPr>
        </p:nvSpPr>
        <p:spPr>
          <a:xfrm>
            <a:off x="457200" y="2133600"/>
            <a:ext cx="8229600" cy="4191000"/>
          </a:xfrm>
        </p:spPr>
        <p:txBody>
          <a:bodyPr>
            <a:normAutofit fontScale="70000" lnSpcReduction="20000"/>
          </a:bodyPr>
          <a:lstStyle/>
          <a:p>
            <a:r>
              <a:rPr lang="en-US" dirty="0" smtClean="0"/>
              <a:t>Fragment Sequence ID </a:t>
            </a:r>
            <a:r>
              <a:rPr lang="en-US" dirty="0" smtClean="0"/>
              <a:t> </a:t>
            </a:r>
            <a:r>
              <a:rPr lang="en-US" dirty="0" smtClean="0"/>
              <a:t>identifies this collection of fragments</a:t>
            </a:r>
          </a:p>
          <a:p>
            <a:pPr lvl="1"/>
            <a:r>
              <a:rPr lang="en-US" dirty="0" smtClean="0"/>
              <a:t>Determined by MSDU ID, Destination address; MSDU </a:t>
            </a:r>
            <a:r>
              <a:rPr lang="en-US" dirty="0" smtClean="0"/>
              <a:t>ID associated with destination address </a:t>
            </a:r>
            <a:r>
              <a:rPr lang="en-US" dirty="0" smtClean="0"/>
              <a:t>once at start of sequence (Link context)</a:t>
            </a:r>
          </a:p>
          <a:p>
            <a:r>
              <a:rPr lang="en-US" dirty="0" smtClean="0"/>
              <a:t>Fragment number (which fragmentation cell is this in sequence)</a:t>
            </a:r>
          </a:p>
          <a:p>
            <a:r>
              <a:rPr lang="en-US" dirty="0" smtClean="0"/>
              <a:t>Per-fragment acknowledgment request</a:t>
            </a:r>
          </a:p>
          <a:p>
            <a:r>
              <a:rPr lang="en-US" dirty="0" smtClean="0"/>
              <a:t>More fragments/end of fragment sequence</a:t>
            </a:r>
          </a:p>
          <a:p>
            <a:r>
              <a:rPr lang="en-US" dirty="0" smtClean="0"/>
              <a:t>PHY info</a:t>
            </a:r>
          </a:p>
          <a:p>
            <a:pPr lvl="1"/>
            <a:r>
              <a:rPr lang="en-US" dirty="0" smtClean="0"/>
              <a:t>Medium quality/status measurement (LQI)</a:t>
            </a:r>
          </a:p>
          <a:p>
            <a:pPr lvl="1"/>
            <a:r>
              <a:rPr lang="en-US" dirty="0" smtClean="0"/>
              <a:t>Other PHY specific info appropriate?</a:t>
            </a:r>
          </a:p>
          <a:p>
            <a:r>
              <a:rPr lang="en-US" dirty="0" smtClean="0"/>
              <a:t>Fragment Error Detection </a:t>
            </a:r>
          </a:p>
          <a:p>
            <a:pPr lvl="1"/>
            <a:r>
              <a:rPr lang="en-US" dirty="0" smtClean="0"/>
              <a:t>Need to retransmit individual fragments</a:t>
            </a:r>
          </a:p>
          <a:p>
            <a:pPr lvl="1"/>
            <a:r>
              <a:rPr lang="en-US" dirty="0" smtClean="0"/>
              <a:t>CRC, block code, FEC??</a:t>
            </a:r>
          </a:p>
          <a:p>
            <a:pPr lvl="1"/>
            <a:endParaRPr lang="en-US" dirty="0" smtClean="0"/>
          </a:p>
          <a:p>
            <a:pPr lvl="2"/>
            <a:endParaRPr lang="en-US" dirty="0" smtClean="0"/>
          </a:p>
          <a:p>
            <a:pPr lvl="2"/>
            <a:endParaRPr lang="en-US" dirty="0" smtClean="0"/>
          </a:p>
          <a:p>
            <a:pPr lvl="2"/>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13</a:t>
            </a:fld>
            <a:endParaRPr lang="en-US" dirty="0"/>
          </a:p>
        </p:txBody>
      </p:sp>
      <p:graphicFrame>
        <p:nvGraphicFramePr>
          <p:cNvPr id="7" name="Table 6"/>
          <p:cNvGraphicFramePr>
            <a:graphicFrameLocks noGrp="1"/>
          </p:cNvGraphicFramePr>
          <p:nvPr/>
        </p:nvGraphicFramePr>
        <p:xfrm>
          <a:off x="1143000" y="1219200"/>
          <a:ext cx="6781800" cy="640080"/>
        </p:xfrm>
        <a:graphic>
          <a:graphicData uri="http://schemas.openxmlformats.org/drawingml/2006/table">
            <a:tbl>
              <a:tblPr firstRow="1" bandRow="1">
                <a:tableStyleId>{5C22544A-7EE6-4342-B048-85BDC9FD1C3A}</a:tableStyleId>
              </a:tblPr>
              <a:tblGrid>
                <a:gridCol w="1419447"/>
                <a:gridCol w="1182872"/>
                <a:gridCol w="552007"/>
                <a:gridCol w="788581"/>
                <a:gridCol w="709723"/>
                <a:gridCol w="2129170"/>
              </a:tblGrid>
              <a:tr h="370840">
                <a:tc>
                  <a:txBody>
                    <a:bodyPr/>
                    <a:lstStyle/>
                    <a:p>
                      <a:r>
                        <a:rPr lang="en-US" dirty="0" smtClean="0"/>
                        <a:t>Fragment Sequence ID</a:t>
                      </a:r>
                      <a:endParaRPr lang="en-US" dirty="0"/>
                    </a:p>
                  </a:txBody>
                  <a:tcPr/>
                </a:tc>
                <a:tc>
                  <a:txBody>
                    <a:bodyPr/>
                    <a:lstStyle/>
                    <a:p>
                      <a:r>
                        <a:rPr lang="en-US" dirty="0" smtClean="0"/>
                        <a:t>Fragment Number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a:t>
                      </a:r>
                    </a:p>
                    <a:p>
                      <a:endParaRPr lang="en-US" dirty="0"/>
                    </a:p>
                  </a:txBody>
                  <a:tcPr/>
                </a:tc>
                <a:tc>
                  <a:txBody>
                    <a:bodyPr/>
                    <a:lstStyle/>
                    <a:p>
                      <a:r>
                        <a:rPr lang="en-US" dirty="0" smtClean="0"/>
                        <a:t>More/end</a:t>
                      </a:r>
                      <a:endParaRPr lang="en-US" dirty="0"/>
                    </a:p>
                  </a:txBody>
                  <a:tcPr/>
                </a:tc>
                <a:tc>
                  <a:txBody>
                    <a:bodyPr/>
                    <a:lstStyle/>
                    <a:p>
                      <a:r>
                        <a:rPr lang="en-US" dirty="0" smtClean="0"/>
                        <a:t>PHY</a:t>
                      </a:r>
                    </a:p>
                    <a:p>
                      <a:r>
                        <a:rPr lang="en-US" baseline="0" dirty="0" smtClean="0"/>
                        <a:t>info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MPDU Data Fragment</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Adaptation</a:t>
            </a:r>
            <a:endParaRPr lang="en-US" dirty="0"/>
          </a:p>
        </p:txBody>
      </p:sp>
      <p:sp>
        <p:nvSpPr>
          <p:cNvPr id="3" name="Content Placeholder 2"/>
          <p:cNvSpPr>
            <a:spLocks noGrp="1"/>
          </p:cNvSpPr>
          <p:nvPr>
            <p:ph idx="1"/>
          </p:nvPr>
        </p:nvSpPr>
        <p:spPr/>
        <p:txBody>
          <a:bodyPr>
            <a:normAutofit/>
          </a:bodyPr>
          <a:lstStyle/>
          <a:p>
            <a:r>
              <a:rPr lang="en-US" dirty="0" smtClean="0"/>
              <a:t>C</a:t>
            </a:r>
            <a:r>
              <a:rPr lang="en-US" dirty="0" smtClean="0"/>
              <a:t>hannel </a:t>
            </a:r>
            <a:r>
              <a:rPr lang="en-US" dirty="0" smtClean="0"/>
              <a:t>conditions change during MPDU </a:t>
            </a:r>
            <a:r>
              <a:rPr lang="en-US" dirty="0" smtClean="0"/>
              <a:t>duration == need to support PHY parameter adjustment between fragments</a:t>
            </a:r>
          </a:p>
          <a:p>
            <a:r>
              <a:rPr lang="en-US" dirty="0" smtClean="0"/>
              <a:t>Provide medium quality indication in </a:t>
            </a:r>
            <a:r>
              <a:rPr lang="en-US" dirty="0" smtClean="0"/>
              <a:t>each fragment and response </a:t>
            </a:r>
            <a:r>
              <a:rPr lang="en-US" dirty="0" smtClean="0"/>
              <a:t>(‘the last time I heard you…’)</a:t>
            </a:r>
            <a:endParaRPr lang="en-US" dirty="0" smtClean="0"/>
          </a:p>
          <a:p>
            <a:r>
              <a:rPr lang="en-US" dirty="0" smtClean="0"/>
              <a:t>PHY defines what can be adjusted </a:t>
            </a:r>
          </a:p>
          <a:p>
            <a:r>
              <a:rPr lang="en-US" dirty="0" smtClean="0"/>
              <a:t>Medium quality (LQI) method PHY specific</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MPDU Reassembly</a:t>
            </a:r>
            <a:endParaRPr lang="en-US" dirty="0"/>
          </a:p>
        </p:txBody>
      </p:sp>
      <p:sp>
        <p:nvSpPr>
          <p:cNvPr id="3" name="Content Placeholder 2"/>
          <p:cNvSpPr>
            <a:spLocks noGrp="1"/>
          </p:cNvSpPr>
          <p:nvPr>
            <p:ph idx="1"/>
          </p:nvPr>
        </p:nvSpPr>
        <p:spPr/>
        <p:txBody>
          <a:bodyPr/>
          <a:lstStyle/>
          <a:p>
            <a:r>
              <a:rPr lang="en-US" dirty="0" smtClean="0"/>
              <a:t>Reassemble MPDU using fragment sequence ID and fragment number</a:t>
            </a:r>
          </a:p>
          <a:p>
            <a:r>
              <a:rPr lang="en-US" dirty="0" smtClean="0"/>
              <a:t>Identify missing and/or invalid fragments</a:t>
            </a:r>
          </a:p>
          <a:p>
            <a:r>
              <a:rPr lang="en-US" dirty="0" smtClean="0"/>
              <a:t>Request retransmission of missing fragments</a:t>
            </a:r>
          </a:p>
          <a:p>
            <a:r>
              <a:rPr lang="en-US" dirty="0" smtClean="0"/>
              <a:t>Pass reassembled MPDU on for further MAC processing</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and MPDU Validation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2 levels of validation</a:t>
            </a:r>
          </a:p>
          <a:p>
            <a:pPr lvl="1"/>
            <a:r>
              <a:rPr lang="en-US" dirty="0" smtClean="0"/>
              <a:t>Per fragment </a:t>
            </a:r>
            <a:r>
              <a:rPr lang="en-US" dirty="0" smtClean="0"/>
              <a:t>validation </a:t>
            </a:r>
            <a:r>
              <a:rPr lang="en-US" dirty="0" smtClean="0"/>
              <a:t>and retransmission</a:t>
            </a:r>
          </a:p>
          <a:p>
            <a:pPr lvl="1"/>
            <a:r>
              <a:rPr lang="en-US" dirty="0" smtClean="0"/>
              <a:t>Validation  </a:t>
            </a:r>
            <a:r>
              <a:rPr lang="en-US" dirty="0" smtClean="0"/>
              <a:t>of reassembled MPDU using MFR FCS</a:t>
            </a:r>
          </a:p>
          <a:p>
            <a:r>
              <a:rPr lang="en-US" dirty="0" smtClean="0"/>
              <a:t>Fragment Retransmission alternatives</a:t>
            </a:r>
          </a:p>
          <a:p>
            <a:pPr lvl="1"/>
            <a:r>
              <a:rPr lang="en-US" dirty="0" smtClean="0"/>
              <a:t>Progressive acknowledgement and retransmission of individual Fragments</a:t>
            </a:r>
          </a:p>
          <a:p>
            <a:pPr lvl="1"/>
            <a:r>
              <a:rPr lang="en-US" dirty="0" smtClean="0"/>
              <a:t>Aggregated acknowledgement followed by retransmission of missed fragments</a:t>
            </a:r>
          </a:p>
          <a:p>
            <a:r>
              <a:rPr lang="en-US" dirty="0" smtClean="0"/>
              <a:t>MPDU validation and retransmission</a:t>
            </a:r>
          </a:p>
          <a:p>
            <a:pPr lvl="1"/>
            <a:r>
              <a:rPr lang="en-US" dirty="0" smtClean="0"/>
              <a:t>Using existing MAC validation and acknowledge procedures</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lvl="1"/>
            <a:r>
              <a:rPr lang="en-US" dirty="0" smtClean="0"/>
              <a:t>Leverages the existing 802.15.4 MAC frame structures</a:t>
            </a:r>
          </a:p>
          <a:p>
            <a:pPr lvl="1"/>
            <a:r>
              <a:rPr lang="en-US" dirty="0" smtClean="0"/>
              <a:t>Fits MAC frame structures into smaller chunks appropriate to LECIM PHY characteristics to contain PPDU duration</a:t>
            </a:r>
          </a:p>
          <a:p>
            <a:pPr lvl="1"/>
            <a:r>
              <a:rPr lang="en-US" dirty="0" smtClean="0"/>
              <a:t>Incremental effort improves </a:t>
            </a:r>
            <a:r>
              <a:rPr lang="en-US" dirty="0" smtClean="0"/>
              <a:t>MPDU delivery </a:t>
            </a:r>
            <a:r>
              <a:rPr lang="en-US" dirty="0" smtClean="0"/>
              <a:t>reliability, and reduces OTR overheads</a:t>
            </a:r>
          </a:p>
          <a:p>
            <a:pPr lvl="1"/>
            <a:r>
              <a:rPr lang="en-US" dirty="0" smtClean="0"/>
              <a:t>Adaptable to a variety of PHYs and data rates</a:t>
            </a:r>
            <a:endParaRPr lang="en-US" dirty="0"/>
          </a:p>
          <a:p>
            <a:pPr lvl="1"/>
            <a:r>
              <a:rPr lang="en-US" dirty="0" smtClean="0"/>
              <a:t>May be generalized for other PHYs</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Revise/Refine concept as LECIM PHY(s) develop</a:t>
            </a:r>
          </a:p>
          <a:p>
            <a:pPr lvl="1"/>
            <a:endParaRPr lang="en-US" dirty="0" smtClean="0"/>
          </a:p>
          <a:p>
            <a:r>
              <a:rPr lang="en-US" dirty="0" smtClean="0"/>
              <a:t>Fill in the details </a:t>
            </a:r>
            <a:r>
              <a:rPr lang="en-US" dirty="0" smtClean="0">
                <a:sym typeface="Wingdings" pitchFamily="2" charset="2"/>
              </a:rPr>
              <a:t></a:t>
            </a:r>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Thanks for your Attention!</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19</a:t>
            </a:fld>
            <a:endParaRPr lang="en-US" dirty="0"/>
          </a:p>
        </p:txBody>
      </p:sp>
      <p:pic>
        <p:nvPicPr>
          <p:cNvPr id="3074" name="Picture 2" descr="C:\Users\Ben\Pictures\EngineersSmaller.JPG"/>
          <p:cNvPicPr>
            <a:picLocks noChangeAspect="1" noChangeArrowheads="1"/>
          </p:cNvPicPr>
          <p:nvPr/>
        </p:nvPicPr>
        <p:blipFill>
          <a:blip r:embed="rId2" cstate="print"/>
          <a:srcRect/>
          <a:stretch>
            <a:fillRect/>
          </a:stretch>
        </p:blipFill>
        <p:spPr bwMode="auto">
          <a:xfrm>
            <a:off x="2048596" y="1752600"/>
            <a:ext cx="5190404" cy="345632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Combination of inputs</a:t>
            </a:r>
          </a:p>
          <a:p>
            <a:pPr lvl="1"/>
            <a:r>
              <a:rPr lang="en-US" dirty="0" smtClean="0"/>
              <a:t>Ideas shared in May 2011 meeting</a:t>
            </a:r>
          </a:p>
          <a:p>
            <a:pPr lvl="1"/>
            <a:r>
              <a:rPr lang="en-US" dirty="0" smtClean="0"/>
              <a:t>Teleconference call discussions</a:t>
            </a:r>
          </a:p>
          <a:p>
            <a:pPr lvl="1"/>
            <a:r>
              <a:rPr lang="en-US" dirty="0" smtClean="0"/>
              <a:t>Email received via reflector and directly</a:t>
            </a:r>
            <a:endParaRPr lang="en-US" dirty="0" smtClean="0"/>
          </a:p>
          <a:p>
            <a:r>
              <a:rPr lang="en-US" dirty="0" smtClean="0"/>
              <a:t>Reference documents:</a:t>
            </a:r>
          </a:p>
          <a:p>
            <a:pPr lvl="1"/>
            <a:r>
              <a:rPr lang="en-US" dirty="0" smtClean="0"/>
              <a:t>P802.15-11-0395-00</a:t>
            </a:r>
          </a:p>
          <a:p>
            <a:pPr lvl="1"/>
            <a:r>
              <a:rPr lang="en-US" dirty="0" smtClean="0"/>
              <a:t>P802.15-11-0348-00</a:t>
            </a:r>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a:t>
            </a:r>
            <a:r>
              <a:rPr lang="en-US" dirty="0" smtClean="0"/>
              <a:t>r </a:t>
            </a:r>
            <a:r>
              <a:rPr lang="en-US" dirty="0" smtClean="0"/>
              <a:t>Fragmentation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Improve apparent reliability of the medium</a:t>
            </a:r>
          </a:p>
          <a:p>
            <a:r>
              <a:rPr lang="en-US" dirty="0" smtClean="0"/>
              <a:t>Fit expected channel conditions, data rates and othe</a:t>
            </a:r>
            <a:r>
              <a:rPr lang="en-US" dirty="0" smtClean="0"/>
              <a:t>r PHY characteristics for LECIM</a:t>
            </a:r>
          </a:p>
          <a:p>
            <a:r>
              <a:rPr lang="en-US" dirty="0" smtClean="0"/>
              <a:t>Reduce on the air overhead </a:t>
            </a:r>
          </a:p>
          <a:p>
            <a:r>
              <a:rPr lang="en-US" dirty="0" smtClean="0"/>
              <a:t>Coexistence: reduce interference footprint and improve interference tolerance</a:t>
            </a:r>
            <a:endParaRPr lang="en-US" dirty="0" smtClean="0"/>
          </a:p>
          <a:p>
            <a:r>
              <a:rPr lang="en-US" dirty="0" smtClean="0"/>
              <a:t>Adapt LECIM PHYs to operate with existing MAC transparently</a:t>
            </a:r>
          </a:p>
          <a:p>
            <a:r>
              <a:rPr lang="en-US" dirty="0" smtClean="0"/>
              <a:t>Consider generalizations to make useful beyond LECIM PHYs and applications</a:t>
            </a:r>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proposals drive specifics</a:t>
            </a:r>
            <a:endParaRPr lang="en-US" dirty="0"/>
          </a:p>
        </p:txBody>
      </p:sp>
      <p:sp>
        <p:nvSpPr>
          <p:cNvPr id="3" name="Content Placeholder 2"/>
          <p:cNvSpPr>
            <a:spLocks noGrp="1"/>
          </p:cNvSpPr>
          <p:nvPr>
            <p:ph idx="1"/>
          </p:nvPr>
        </p:nvSpPr>
        <p:spPr/>
        <p:txBody>
          <a:bodyPr/>
          <a:lstStyle/>
          <a:p>
            <a:r>
              <a:rPr lang="en-US" dirty="0" smtClean="0"/>
              <a:t>General concepts for fragmentation derived from requirements, channel model, and discussions of PHY characteristics discussed so far needed to meet those requirements</a:t>
            </a:r>
          </a:p>
          <a:p>
            <a:r>
              <a:rPr lang="en-US" dirty="0" smtClean="0"/>
              <a:t>Will Refine and adjust as PHY proposals presented, considered and converged</a:t>
            </a:r>
          </a:p>
          <a:p>
            <a:pPr lvl="1"/>
            <a:r>
              <a:rPr lang="en-US" dirty="0" smtClean="0"/>
              <a:t>May be more essential for some proposals for others (ex: shared spectrum </a:t>
            </a:r>
            <a:r>
              <a:rPr lang="en-US" dirty="0" err="1" smtClean="0"/>
              <a:t>vs</a:t>
            </a:r>
            <a:r>
              <a:rPr lang="en-US" dirty="0" smtClean="0"/>
              <a:t> licensed bands) </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we know </a:t>
            </a: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smtClean="0"/>
              <a:t>Application requirements </a:t>
            </a:r>
            <a:r>
              <a:rPr lang="en-US" dirty="0" smtClean="0"/>
              <a:t>=&gt; very low bit rates (&lt; 40kbps) =&gt; Expected PHY rates of 1 to 40 kbps</a:t>
            </a:r>
          </a:p>
          <a:p>
            <a:r>
              <a:rPr lang="en-US" dirty="0" smtClean="0"/>
              <a:t>Provisioned, asymmetrical end-points =&gt; Star topology likely</a:t>
            </a:r>
            <a:endParaRPr lang="en-US" dirty="0" smtClean="0"/>
          </a:p>
          <a:p>
            <a:r>
              <a:rPr lang="en-US" dirty="0" smtClean="0"/>
              <a:t>Channel characteristics: </a:t>
            </a:r>
          </a:p>
          <a:p>
            <a:pPr lvl="1"/>
            <a:r>
              <a:rPr lang="en-US" dirty="0" smtClean="0"/>
              <a:t>Use of shared spectrum likely =&gt; interference mitigation and coexistence important</a:t>
            </a:r>
          </a:p>
          <a:p>
            <a:pPr lvl="1"/>
            <a:r>
              <a:rPr lang="en-US" dirty="0" smtClean="0"/>
              <a:t>Short term channel conditions change over the duration of 15.4 MAC frame at LECIM data rates (channel coherence time)</a:t>
            </a:r>
          </a:p>
          <a:p>
            <a:r>
              <a:rPr lang="en-US" dirty="0" smtClean="0"/>
              <a:t>Must be compatible with existing MAC</a:t>
            </a:r>
          </a:p>
          <a:p>
            <a:pPr lvl="1"/>
            <a:r>
              <a:rPr lang="en-US" dirty="0" smtClean="0"/>
              <a:t>Compatible with higher layer protocols typically used with 15.4 is a good thing too!</a:t>
            </a:r>
          </a:p>
          <a:p>
            <a:pPr lvl="1"/>
            <a:r>
              <a:rPr lang="en-US" dirty="0" smtClean="0"/>
              <a:t>May have fragmentation/compression being used above the MAC (i.e. 6loWPAN like protocols)</a:t>
            </a: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Packet Duration Examples</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graphicFrame>
        <p:nvGraphicFramePr>
          <p:cNvPr id="7" name="Table 6"/>
          <p:cNvGraphicFramePr>
            <a:graphicFrameLocks noGrp="1"/>
          </p:cNvGraphicFramePr>
          <p:nvPr/>
        </p:nvGraphicFramePr>
        <p:xfrm>
          <a:off x="609600" y="1447800"/>
          <a:ext cx="8001000" cy="3810000"/>
        </p:xfrm>
        <a:graphic>
          <a:graphicData uri="http://schemas.openxmlformats.org/drawingml/2006/table">
            <a:tbl>
              <a:tblPr firstRow="1" bandRow="1">
                <a:tableStyleId>{5C22544A-7EE6-4342-B048-85BDC9FD1C3A}</a:tableStyleId>
              </a:tblPr>
              <a:tblGrid>
                <a:gridCol w="2555951"/>
                <a:gridCol w="2549449"/>
                <a:gridCol w="28956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Example</a:t>
                      </a:r>
                    </a:p>
                    <a:p>
                      <a:endParaRPr lang="en-US" sz="2400" dirty="0"/>
                    </a:p>
                  </a:txBody>
                  <a:tcPr/>
                </a:tc>
                <a:tc>
                  <a:txBody>
                    <a:bodyPr/>
                    <a:lstStyle/>
                    <a:p>
                      <a:r>
                        <a:rPr lang="en-US" sz="2400" dirty="0" smtClean="0"/>
                        <a:t>Maximum</a:t>
                      </a:r>
                      <a:r>
                        <a:rPr lang="en-US" sz="2400" baseline="0" dirty="0" smtClean="0"/>
                        <a:t> packet Duration (ms)</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Reference  packet *</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duration (ms)</a:t>
                      </a:r>
                      <a:endParaRPr lang="en-US" sz="2400" dirty="0"/>
                    </a:p>
                  </a:txBody>
                  <a:tcPr/>
                </a:tc>
              </a:tr>
              <a:tr h="685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802.15.4 DSSS @ 250kbps</a:t>
                      </a:r>
                      <a:endParaRPr lang="en-US" sz="2000" dirty="0"/>
                    </a:p>
                  </a:txBody>
                  <a:tcPr/>
                </a:tc>
                <a:tc>
                  <a:txBody>
                    <a:bodyPr/>
                    <a:lstStyle/>
                    <a:p>
                      <a:pPr algn="ctr"/>
                      <a:r>
                        <a:rPr lang="en-US" sz="2000" dirty="0" smtClean="0"/>
                        <a:t>4.25 ms</a:t>
                      </a:r>
                      <a:endParaRPr lang="en-US" sz="2000" dirty="0"/>
                    </a:p>
                  </a:txBody>
                  <a:tcPr/>
                </a:tc>
                <a:tc>
                  <a:txBody>
                    <a:bodyPr/>
                    <a:lstStyle/>
                    <a:p>
                      <a:pPr algn="ctr"/>
                      <a:r>
                        <a:rPr lang="en-US" sz="2000" dirty="0" smtClean="0"/>
                        <a:t>4.12 ms</a:t>
                      </a:r>
                      <a:endParaRPr lang="en-US" sz="2000" dirty="0"/>
                    </a:p>
                  </a:txBody>
                  <a:tcPr/>
                </a:tc>
              </a:tr>
              <a:tr h="685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802.15.4 FSK @ 100kbps </a:t>
                      </a:r>
                      <a:endParaRPr lang="en-US" sz="2000" dirty="0"/>
                    </a:p>
                  </a:txBody>
                  <a:tcPr/>
                </a:tc>
                <a:tc>
                  <a:txBody>
                    <a:bodyPr/>
                    <a:lstStyle/>
                    <a:p>
                      <a:pPr algn="ctr"/>
                      <a:r>
                        <a:rPr lang="en-US" sz="2000" dirty="0" smtClean="0"/>
                        <a:t>10.64ms</a:t>
                      </a:r>
                      <a:endParaRPr lang="en-US" sz="2000" dirty="0"/>
                    </a:p>
                  </a:txBody>
                  <a:tcPr/>
                </a:tc>
                <a:tc>
                  <a:txBody>
                    <a:bodyPr/>
                    <a:lstStyle/>
                    <a:p>
                      <a:pPr algn="ctr"/>
                      <a:r>
                        <a:rPr lang="en-US" sz="2000" dirty="0" smtClean="0"/>
                        <a:t>10.32ms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Ethernet @ 10Mbps</a:t>
                      </a:r>
                      <a:endParaRPr lang="en-US" sz="2000" dirty="0"/>
                    </a:p>
                  </a:txBody>
                  <a:tcPr/>
                </a:tc>
                <a:tc>
                  <a:txBody>
                    <a:bodyPr/>
                    <a:lstStyle/>
                    <a:p>
                      <a:pPr algn="ctr"/>
                      <a:r>
                        <a:rPr lang="en-US" sz="2000" dirty="0" smtClean="0"/>
                        <a:t>1.22</a:t>
                      </a:r>
                      <a:r>
                        <a:rPr lang="en-US" sz="2000" baseline="0" dirty="0" smtClean="0"/>
                        <a:t> ms</a:t>
                      </a:r>
                      <a:endParaRPr lang="en-US" sz="2000" dirty="0"/>
                    </a:p>
                  </a:txBody>
                  <a:tcPr/>
                </a:tc>
                <a:tc>
                  <a:txBody>
                    <a:bodyPr/>
                    <a:lstStyle/>
                    <a:p>
                      <a:pPr algn="ctr"/>
                      <a:r>
                        <a:rPr lang="en-US" sz="2000" dirty="0" smtClean="0"/>
                        <a:t>0.012</a:t>
                      </a:r>
                      <a:r>
                        <a:rPr lang="en-US" sz="2000" baseline="0" dirty="0" smtClean="0"/>
                        <a:t> ms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802.11 @ 54Mbps</a:t>
                      </a:r>
                    </a:p>
                  </a:txBody>
                  <a:tcPr/>
                </a:tc>
                <a:tc>
                  <a:txBody>
                    <a:bodyPr/>
                    <a:lstStyle/>
                    <a:p>
                      <a:pPr algn="ctr"/>
                      <a:r>
                        <a:rPr lang="en-US" sz="2000" dirty="0" smtClean="0"/>
                        <a:t>0.6 ms</a:t>
                      </a:r>
                      <a:endParaRPr lang="en-US" sz="2000" dirty="0"/>
                    </a:p>
                  </a:txBody>
                  <a:tcPr/>
                </a:tc>
                <a:tc>
                  <a:txBody>
                    <a:bodyPr/>
                    <a:lstStyle/>
                    <a:p>
                      <a:pPr algn="ctr"/>
                      <a:r>
                        <a:rPr lang="en-US" sz="2000" dirty="0" smtClean="0"/>
                        <a:t>0.04 ms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802.11 @ 2Mbps</a:t>
                      </a:r>
                    </a:p>
                  </a:txBody>
                  <a:tcPr/>
                </a:tc>
                <a:tc>
                  <a:txBody>
                    <a:bodyPr/>
                    <a:lstStyle/>
                    <a:p>
                      <a:pPr algn="ctr"/>
                      <a:r>
                        <a:rPr lang="en-US" sz="2000" dirty="0" smtClean="0"/>
                        <a:t>16.4 ms</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1.02 ms</a:t>
                      </a:r>
                    </a:p>
                  </a:txBody>
                  <a:tcPr/>
                </a:tc>
              </a:tr>
              <a:tr h="370840">
                <a:tc>
                  <a:txBody>
                    <a:bodyPr/>
                    <a:lstStyle/>
                    <a:p>
                      <a:r>
                        <a:rPr lang="en-US" sz="2000" dirty="0" smtClean="0"/>
                        <a:t>802.16 @ </a:t>
                      </a:r>
                      <a:endParaRPr lang="en-US" sz="2000" dirty="0"/>
                    </a:p>
                  </a:txBody>
                  <a:tcPr/>
                </a:tc>
                <a:tc gridSpan="2">
                  <a:txBody>
                    <a:bodyPr/>
                    <a:lstStyle/>
                    <a:p>
                      <a:pPr algn="ctr"/>
                      <a:r>
                        <a:rPr lang="en-US" sz="2000" dirty="0" smtClean="0"/>
                        <a:t>Fixed DL duration 0.2 to 2ms</a:t>
                      </a:r>
                      <a:endParaRPr lang="en-US" sz="2000" dirty="0"/>
                    </a:p>
                  </a:txBody>
                  <a:tcPr/>
                </a:tc>
                <a:tc hMerge="1">
                  <a:txBody>
                    <a:bodyPr/>
                    <a:lstStyle/>
                    <a:p>
                      <a:endParaRPr lang="en-US" sz="2400" dirty="0"/>
                    </a:p>
                  </a:txBody>
                  <a:tcPr/>
                </a:tc>
              </a:tr>
            </a:tbl>
          </a:graphicData>
        </a:graphic>
      </p:graphicFrame>
      <p:sp>
        <p:nvSpPr>
          <p:cNvPr id="9" name="TextBox 8"/>
          <p:cNvSpPr txBox="1"/>
          <p:nvPr/>
        </p:nvSpPr>
        <p:spPr>
          <a:xfrm>
            <a:off x="533400" y="5410200"/>
            <a:ext cx="8001000" cy="830997"/>
          </a:xfrm>
          <a:prstGeom prst="rect">
            <a:avLst/>
          </a:prstGeom>
          <a:noFill/>
        </p:spPr>
        <p:txBody>
          <a:bodyPr wrap="square" rtlCol="0">
            <a:spAutoFit/>
          </a:bodyPr>
          <a:lstStyle/>
          <a:p>
            <a:r>
              <a:rPr lang="en-US" sz="2400" dirty="0" smtClean="0"/>
              <a:t>*Reference packet = </a:t>
            </a:r>
          </a:p>
          <a:p>
            <a:r>
              <a:rPr lang="en-US" sz="2400" dirty="0" smtClean="0"/>
              <a:t>100 octets payload + average overhead bits (PHY and MAC)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PHY packet size for LECIM?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Typical packet duration “real world”  ranges from &lt; 1ms to ~16ms</a:t>
            </a:r>
          </a:p>
          <a:p>
            <a:r>
              <a:rPr lang="en-US" dirty="0" smtClean="0"/>
              <a:t>LECIM data rates &lt; 40kbps (may be much lower)</a:t>
            </a:r>
          </a:p>
          <a:p>
            <a:r>
              <a:rPr lang="en-US" dirty="0" smtClean="0"/>
              <a:t>20 octet packet =&gt; </a:t>
            </a:r>
          </a:p>
          <a:p>
            <a:pPr lvl="1"/>
            <a:r>
              <a:rPr lang="en-US" dirty="0" smtClean="0"/>
              <a:t>4 ms @ 40kbps</a:t>
            </a:r>
          </a:p>
          <a:p>
            <a:pPr lvl="1"/>
            <a:r>
              <a:rPr lang="en-US" dirty="0" smtClean="0"/>
              <a:t>8 ms @ 20kbps</a:t>
            </a:r>
          </a:p>
          <a:p>
            <a:pPr lvl="1"/>
            <a:r>
              <a:rPr lang="en-US" dirty="0" smtClean="0"/>
              <a:t>16 ms @ 10kbps</a:t>
            </a:r>
          </a:p>
          <a:p>
            <a:r>
              <a:rPr lang="en-US" dirty="0" smtClean="0"/>
              <a:t>Packet size &lt;= 20 octets seems likely</a:t>
            </a:r>
          </a:p>
          <a:p>
            <a:pPr lvl="1"/>
            <a:r>
              <a:rPr lang="en-US" dirty="0" smtClean="0"/>
              <a:t>Aligns well with channel model (coherence time)</a:t>
            </a:r>
          </a:p>
          <a:p>
            <a:pPr lvl="1"/>
            <a:r>
              <a:rPr lang="en-US" dirty="0" smtClean="0"/>
              <a:t>Might need to be &lt;&lt; 20 in some situations</a:t>
            </a:r>
          </a:p>
          <a:p>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Autofit/>
          </a:bodyPr>
          <a:lstStyle/>
          <a:p>
            <a:r>
              <a:rPr lang="en-US" sz="3200" b="1" dirty="0" smtClean="0"/>
              <a:t>MSDU -&gt; multiple MPDUs</a:t>
            </a:r>
            <a:br>
              <a:rPr lang="en-US" sz="3200" b="1" dirty="0" smtClean="0"/>
            </a:br>
            <a:r>
              <a:rPr lang="en-US" sz="3200" b="1" dirty="0" smtClean="0"/>
              <a:t>MAC Frame Overhead</a:t>
            </a:r>
            <a:endParaRPr lang="en-US" sz="3200" b="1" dirty="0"/>
          </a:p>
        </p:txBody>
      </p:sp>
      <p:sp>
        <p:nvSpPr>
          <p:cNvPr id="3" name="Content Placeholder 2"/>
          <p:cNvSpPr>
            <a:spLocks noGrp="1"/>
          </p:cNvSpPr>
          <p:nvPr>
            <p:ph idx="1"/>
          </p:nvPr>
        </p:nvSpPr>
        <p:spPr>
          <a:xfrm>
            <a:off x="457200" y="1371601"/>
            <a:ext cx="8229600" cy="4952999"/>
          </a:xfrm>
        </p:spPr>
        <p:txBody>
          <a:bodyPr>
            <a:normAutofit/>
          </a:bodyPr>
          <a:lstStyle/>
          <a:p>
            <a:r>
              <a:rPr lang="en-US" dirty="0" smtClean="0"/>
              <a:t>802.15.4 </a:t>
            </a:r>
            <a:r>
              <a:rPr lang="en-US" dirty="0" smtClean="0"/>
              <a:t>MAC frame example</a:t>
            </a:r>
          </a:p>
          <a:p>
            <a:pPr lvl="1"/>
            <a:r>
              <a:rPr lang="en-US" dirty="0" smtClean="0"/>
              <a:t>802.15.4 2006 frame: </a:t>
            </a:r>
            <a:r>
              <a:rPr lang="en-US" dirty="0" smtClean="0"/>
              <a:t>23 octets + payload</a:t>
            </a:r>
          </a:p>
          <a:p>
            <a:pPr lvl="1"/>
            <a:endParaRPr lang="en-US" dirty="0" smtClean="0"/>
          </a:p>
          <a:p>
            <a:pPr lvl="1">
              <a:buNone/>
            </a:pPr>
            <a:endParaRPr lang="en-US" dirty="0" smtClean="0"/>
          </a:p>
          <a:p>
            <a:r>
              <a:rPr lang="en-US" dirty="0" smtClean="0"/>
              <a:t>802.15.4e frame: 20 octets + payload</a:t>
            </a:r>
          </a:p>
          <a:p>
            <a:endParaRPr lang="en-US" dirty="0" smtClean="0"/>
          </a:p>
          <a:p>
            <a:endParaRPr lang="en-US" dirty="0" smtClean="0"/>
          </a:p>
          <a:p>
            <a:r>
              <a:rPr lang="en-US" dirty="0" smtClean="0"/>
              <a:t>Fragmenting MPDU makes sense</a:t>
            </a:r>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graphicFrame>
        <p:nvGraphicFramePr>
          <p:cNvPr id="10" name="Table 9"/>
          <p:cNvGraphicFramePr>
            <a:graphicFrameLocks noGrp="1"/>
          </p:cNvGraphicFramePr>
          <p:nvPr/>
        </p:nvGraphicFramePr>
        <p:xfrm>
          <a:off x="1066800" y="2514600"/>
          <a:ext cx="7315203" cy="741680"/>
        </p:xfrm>
        <a:graphic>
          <a:graphicData uri="http://schemas.openxmlformats.org/drawingml/2006/table">
            <a:tbl>
              <a:tblPr firstRow="1" bandRow="1">
                <a:tableStyleId>{5C22544A-7EE6-4342-B048-85BDC9FD1C3A}</a:tableStyleId>
              </a:tblPr>
              <a:tblGrid>
                <a:gridCol w="1045029"/>
                <a:gridCol w="1045029"/>
                <a:gridCol w="1045029"/>
                <a:gridCol w="1208313"/>
                <a:gridCol w="881745"/>
                <a:gridCol w="1045029"/>
                <a:gridCol w="1045029"/>
              </a:tblGrid>
              <a:tr h="370840">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2</a:t>
                      </a:r>
                      <a:endParaRPr lang="en-US" dirty="0"/>
                    </a:p>
                  </a:txBody>
                  <a:tcPr/>
                </a:tc>
                <a:tc>
                  <a:txBody>
                    <a:bodyPr/>
                    <a:lstStyle/>
                    <a:p>
                      <a:r>
                        <a:rPr lang="en-US" dirty="0" smtClean="0"/>
                        <a:t>Variable</a:t>
                      </a:r>
                      <a:endParaRPr lang="en-US" dirty="0"/>
                    </a:p>
                  </a:txBody>
                  <a:tcPr/>
                </a:tc>
                <a:tc>
                  <a:txBody>
                    <a:bodyPr/>
                    <a:lstStyle/>
                    <a:p>
                      <a:r>
                        <a:rPr lang="en-US" dirty="0" smtClean="0"/>
                        <a:t>2</a:t>
                      </a:r>
                      <a:endParaRPr lang="en-US" dirty="0"/>
                    </a:p>
                  </a:txBody>
                  <a:tcPr/>
                </a:tc>
              </a:tr>
              <a:tr h="370840">
                <a:tc>
                  <a:txBody>
                    <a:bodyPr/>
                    <a:lstStyle/>
                    <a:p>
                      <a:r>
                        <a:rPr lang="en-US" dirty="0" smtClean="0"/>
                        <a:t>FCF</a:t>
                      </a:r>
                      <a:endParaRPr lang="en-US" dirty="0"/>
                    </a:p>
                  </a:txBody>
                  <a:tcPr/>
                </a:tc>
                <a:tc>
                  <a:txBody>
                    <a:bodyPr/>
                    <a:lstStyle/>
                    <a:p>
                      <a:r>
                        <a:rPr lang="en-US" dirty="0" smtClean="0"/>
                        <a:t>DSN</a:t>
                      </a:r>
                      <a:endParaRPr lang="en-US" dirty="0"/>
                    </a:p>
                  </a:txBody>
                  <a:tcPr/>
                </a:tc>
                <a:tc>
                  <a:txBody>
                    <a:bodyPr/>
                    <a:lstStyle/>
                    <a:p>
                      <a:r>
                        <a:rPr lang="en-US" dirty="0" smtClean="0"/>
                        <a:t>SRC </a:t>
                      </a:r>
                      <a:r>
                        <a:rPr lang="en-US" dirty="0" err="1" smtClean="0"/>
                        <a:t>Addr</a:t>
                      </a:r>
                      <a:endParaRPr lang="en-US" dirty="0"/>
                    </a:p>
                  </a:txBody>
                  <a:tcPr/>
                </a:tc>
                <a:tc>
                  <a:txBody>
                    <a:bodyPr/>
                    <a:lstStyle/>
                    <a:p>
                      <a:r>
                        <a:rPr lang="en-US" dirty="0" err="1" smtClean="0"/>
                        <a:t>Dest</a:t>
                      </a:r>
                      <a:r>
                        <a:rPr lang="en-US" dirty="0" smtClean="0"/>
                        <a:t> </a:t>
                      </a:r>
                      <a:r>
                        <a:rPr lang="en-US" dirty="0" err="1" smtClean="0"/>
                        <a:t>Addr</a:t>
                      </a:r>
                      <a:endParaRPr lang="en-US" dirty="0"/>
                    </a:p>
                  </a:txBody>
                  <a:tcPr/>
                </a:tc>
                <a:tc>
                  <a:txBody>
                    <a:bodyPr/>
                    <a:lstStyle/>
                    <a:p>
                      <a:r>
                        <a:rPr lang="en-US" dirty="0" smtClean="0"/>
                        <a:t>PANID</a:t>
                      </a:r>
                      <a:endParaRPr lang="en-US" dirty="0"/>
                    </a:p>
                  </a:txBody>
                  <a:tcPr/>
                </a:tc>
                <a:tc>
                  <a:txBody>
                    <a:bodyPr/>
                    <a:lstStyle/>
                    <a:p>
                      <a:r>
                        <a:rPr lang="en-US" dirty="0" smtClean="0"/>
                        <a:t>MSDU</a:t>
                      </a:r>
                      <a:endParaRPr lang="en-US" dirty="0"/>
                    </a:p>
                  </a:txBody>
                  <a:tcPr/>
                </a:tc>
                <a:tc>
                  <a:txBody>
                    <a:bodyPr/>
                    <a:lstStyle/>
                    <a:p>
                      <a:r>
                        <a:rPr lang="en-US" dirty="0" smtClean="0"/>
                        <a:t>FCS</a:t>
                      </a:r>
                      <a:endParaRPr lang="en-US" dirty="0"/>
                    </a:p>
                  </a:txBody>
                  <a:tcPr/>
                </a:tc>
              </a:tr>
            </a:tbl>
          </a:graphicData>
        </a:graphic>
      </p:graphicFrame>
      <p:graphicFrame>
        <p:nvGraphicFramePr>
          <p:cNvPr id="11" name="Table 10"/>
          <p:cNvGraphicFramePr>
            <a:graphicFrameLocks noGrp="1"/>
          </p:cNvGraphicFramePr>
          <p:nvPr/>
        </p:nvGraphicFramePr>
        <p:xfrm>
          <a:off x="1143000" y="4343400"/>
          <a:ext cx="5388429" cy="741680"/>
        </p:xfrm>
        <a:graphic>
          <a:graphicData uri="http://schemas.openxmlformats.org/drawingml/2006/table">
            <a:tbl>
              <a:tblPr firstRow="1" bandRow="1">
                <a:tableStyleId>{5C22544A-7EE6-4342-B048-85BDC9FD1C3A}</a:tableStyleId>
              </a:tblPr>
              <a:tblGrid>
                <a:gridCol w="1045029"/>
                <a:gridCol w="1045029"/>
                <a:gridCol w="1208313"/>
                <a:gridCol w="1045029"/>
                <a:gridCol w="1045029"/>
              </a:tblGrid>
              <a:tr h="370840">
                <a:tc>
                  <a:txBody>
                    <a:bodyPr/>
                    <a:lstStyle/>
                    <a:p>
                      <a:r>
                        <a:rPr lang="en-US" dirty="0" smtClean="0"/>
                        <a:t>2</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Variable</a:t>
                      </a:r>
                      <a:endParaRPr lang="en-US" dirty="0"/>
                    </a:p>
                  </a:txBody>
                  <a:tcPr/>
                </a:tc>
                <a:tc>
                  <a:txBody>
                    <a:bodyPr/>
                    <a:lstStyle/>
                    <a:p>
                      <a:r>
                        <a:rPr lang="en-US" dirty="0" smtClean="0"/>
                        <a:t>2</a:t>
                      </a:r>
                      <a:endParaRPr lang="en-US" dirty="0"/>
                    </a:p>
                  </a:txBody>
                  <a:tcPr/>
                </a:tc>
              </a:tr>
              <a:tr h="370840">
                <a:tc>
                  <a:txBody>
                    <a:bodyPr/>
                    <a:lstStyle/>
                    <a:p>
                      <a:r>
                        <a:rPr lang="en-US" dirty="0" smtClean="0"/>
                        <a:t>FCF</a:t>
                      </a:r>
                      <a:endParaRPr lang="en-US" dirty="0"/>
                    </a:p>
                  </a:txBody>
                  <a:tcPr/>
                </a:tc>
                <a:tc>
                  <a:txBody>
                    <a:bodyPr/>
                    <a:lstStyle/>
                    <a:p>
                      <a:r>
                        <a:rPr lang="en-US" dirty="0" smtClean="0"/>
                        <a:t>SRC </a:t>
                      </a:r>
                      <a:r>
                        <a:rPr lang="en-US" dirty="0" err="1" smtClean="0"/>
                        <a:t>Addr</a:t>
                      </a:r>
                      <a:endParaRPr lang="en-US" dirty="0"/>
                    </a:p>
                  </a:txBody>
                  <a:tcPr/>
                </a:tc>
                <a:tc>
                  <a:txBody>
                    <a:bodyPr/>
                    <a:lstStyle/>
                    <a:p>
                      <a:r>
                        <a:rPr lang="en-US" dirty="0" err="1" smtClean="0"/>
                        <a:t>Dest</a:t>
                      </a:r>
                      <a:r>
                        <a:rPr lang="en-US" dirty="0" smtClean="0"/>
                        <a:t> </a:t>
                      </a:r>
                      <a:r>
                        <a:rPr lang="en-US" dirty="0" err="1" smtClean="0"/>
                        <a:t>Addr</a:t>
                      </a:r>
                      <a:endParaRPr lang="en-US" dirty="0"/>
                    </a:p>
                  </a:txBody>
                  <a:tcPr/>
                </a:tc>
                <a:tc>
                  <a:txBody>
                    <a:bodyPr/>
                    <a:lstStyle/>
                    <a:p>
                      <a:r>
                        <a:rPr lang="en-US" dirty="0" smtClean="0"/>
                        <a:t>MSDU</a:t>
                      </a:r>
                      <a:endParaRPr lang="en-US" dirty="0"/>
                    </a:p>
                  </a:txBody>
                  <a:tcPr/>
                </a:tc>
                <a:tc>
                  <a:txBody>
                    <a:bodyPr/>
                    <a:lstStyle/>
                    <a:p>
                      <a:r>
                        <a:rPr lang="en-US" dirty="0" smtClean="0"/>
                        <a:t>FCS</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Fragmentation </a:t>
            </a:r>
            <a:endParaRPr lang="en-US" dirty="0"/>
          </a:p>
        </p:txBody>
      </p:sp>
      <p:sp>
        <p:nvSpPr>
          <p:cNvPr id="3" name="Content Placeholder 2"/>
          <p:cNvSpPr>
            <a:spLocks noGrp="1"/>
          </p:cNvSpPr>
          <p:nvPr>
            <p:ph idx="1"/>
          </p:nvPr>
        </p:nvSpPr>
        <p:spPr/>
        <p:txBody>
          <a:bodyPr>
            <a:normAutofit/>
          </a:bodyPr>
          <a:lstStyle/>
          <a:p>
            <a:r>
              <a:rPr lang="en-US" dirty="0" smtClean="0"/>
              <a:t>MPDU constructed in the normal 15.4 process</a:t>
            </a:r>
          </a:p>
          <a:p>
            <a:r>
              <a:rPr lang="en-US" dirty="0" smtClean="0"/>
              <a:t>Fragment 15.4 MPDU into multiple PHY packets (Compress/suppress repetition MHR fields)</a:t>
            </a:r>
          </a:p>
          <a:p>
            <a:r>
              <a:rPr lang="en-US" dirty="0" smtClean="0"/>
              <a:t>Fragment carries minimal overhead</a:t>
            </a:r>
          </a:p>
          <a:p>
            <a:r>
              <a:rPr lang="en-US" dirty="0" smtClean="0"/>
              <a:t>Each fragment validated, acknowledged</a:t>
            </a:r>
          </a:p>
          <a:p>
            <a:r>
              <a:rPr lang="en-US" dirty="0" smtClean="0"/>
              <a:t>Retransmission of failed fragments only</a:t>
            </a:r>
          </a:p>
          <a:p>
            <a:r>
              <a:rPr lang="en-US" dirty="0" smtClean="0"/>
              <a:t>Example: fixed PPDU size =20 octets</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6941</TotalTime>
  <Words>1120</Words>
  <Application>Microsoft Office PowerPoint</Application>
  <PresentationFormat>On-screen Show (4:3)</PresentationFormat>
  <Paragraphs>241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Introduction</vt:lpstr>
      <vt:lpstr>Goals for Fragmentation</vt:lpstr>
      <vt:lpstr>PHY proposals drive specifics</vt:lpstr>
      <vt:lpstr>What we know </vt:lpstr>
      <vt:lpstr>Packet Duration Examples</vt:lpstr>
      <vt:lpstr>PHY packet size for LECIM?</vt:lpstr>
      <vt:lpstr>MSDU -&gt; multiple MPDUs MAC Frame Overhead</vt:lpstr>
      <vt:lpstr>Overview of Fragmentation </vt:lpstr>
      <vt:lpstr>Slide 10</vt:lpstr>
      <vt:lpstr>State information associated with MSDU</vt:lpstr>
      <vt:lpstr>MPDU Construction and Fragmentation</vt:lpstr>
      <vt:lpstr>Fragmentation Cell Construction</vt:lpstr>
      <vt:lpstr>Link Adaptation</vt:lpstr>
      <vt:lpstr>MPDU Reassembly</vt:lpstr>
      <vt:lpstr>Fragment and MPDU Validation</vt:lpstr>
      <vt:lpstr>Conclusion</vt:lpstr>
      <vt:lpstr>Next Steps</vt:lpstr>
      <vt:lpstr>Thanks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143</cp:revision>
  <dcterms:created xsi:type="dcterms:W3CDTF">2011-01-14T17:45:45Z</dcterms:created>
  <dcterms:modified xsi:type="dcterms:W3CDTF">2011-07-15T00:56:10Z</dcterms:modified>
</cp:coreProperties>
</file>