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3" r:id="rId4"/>
    <p:sldId id="261" r:id="rId5"/>
    <p:sldId id="26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989E0E-0D5F-4BF5-AB30-BE9E73E5552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8C3F618-588B-4590-969B-53F0F1F7C2D9}"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8C3F618-588B-4590-969B-53F0F1F7C2D9}"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8C3F618-588B-4590-969B-53F0F1F7C2D9}"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4FCEB6-9355-4440-BB4F-9CA3DF270C8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0FA3E5-E148-45E0-86D3-94600F28540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EFC0E79-0B5F-4B46-8570-86FA01C2F45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4BFEB62-4E9A-4377-AAF6-3230FB650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9840061-58AF-4760-9904-9D190BB606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2BA918A-552A-42FD-8421-47C12D9F6B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Ed Callaway, Sunrise Micro Devices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A6D7A6B-CE8B-4229-872B-57BA193AAE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Ed Callaway, Sunrise Micro Devices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66BC27-30FC-4337-AFAE-C308F2C980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Ed Callaway, Sunrise Micro Devices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B311C0-060D-4D27-BA58-2950F4B69C3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9A2109-830E-44C5-921D-C8DD59CDD9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BAA795-8B94-45F4-AE49-4E9F13D27E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Ed Callaway, Sunrise Micro Devices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79B7FBE-5CED-4A50-A257-852699F4448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a:t>
            </a:r>
            <a:r>
              <a:rPr lang="en-US" dirty="0" err="1" smtClean="0"/>
              <a:t>Sensus</a:t>
            </a:r>
            <a:endParaRPr lang="en-US" dirty="0"/>
          </a:p>
        </p:txBody>
      </p:sp>
      <p:sp>
        <p:nvSpPr>
          <p:cNvPr id="6" name="Slide Number Placeholder 3"/>
          <p:cNvSpPr>
            <a:spLocks noGrp="1"/>
          </p:cNvSpPr>
          <p:nvPr>
            <p:ph type="sldNum" sz="quarter" idx="12"/>
          </p:nvPr>
        </p:nvSpPr>
        <p:spPr/>
        <p:txBody>
          <a:bodyPr/>
          <a:lstStyle/>
          <a:p>
            <a:r>
              <a:rPr lang="en-US"/>
              <a:t>Slide </a:t>
            </a:r>
            <a:fld id="{F28FF24C-794E-4FF1-A76F-754B697A193F}"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p>
          <a:p>
            <a:r>
              <a:rPr lang="en-US" sz="1600" b="1" dirty="0"/>
              <a:t>Submission Title:</a:t>
            </a:r>
            <a:r>
              <a:rPr lang="en-US" sz="1600" dirty="0"/>
              <a:t> </a:t>
            </a:r>
            <a:r>
              <a:rPr lang="en-US" sz="1600" dirty="0" smtClean="0"/>
              <a:t>[Ballot motions]</a:t>
            </a:r>
            <a:r>
              <a:rPr lang="en-US" sz="1600" dirty="0"/>
              <a:t>	</a:t>
            </a:r>
          </a:p>
          <a:p>
            <a:r>
              <a:rPr lang="en-US" sz="1600" b="1" dirty="0"/>
              <a:t>Date Submitted: </a:t>
            </a:r>
            <a:r>
              <a:rPr lang="en-US" sz="1600" dirty="0" smtClean="0"/>
              <a:t>[12 May 2011]</a:t>
            </a:r>
            <a:r>
              <a:rPr lang="en-US" sz="1600" dirty="0"/>
              <a:t>	</a:t>
            </a:r>
          </a:p>
          <a:p>
            <a:r>
              <a:rPr lang="en-US" sz="1600" b="1" dirty="0"/>
              <a:t>Source:</a:t>
            </a:r>
            <a:r>
              <a:rPr lang="en-US" sz="1600" dirty="0"/>
              <a:t> </a:t>
            </a:r>
            <a:r>
              <a:rPr lang="en-US" sz="1600" dirty="0" smtClean="0"/>
              <a:t>[Ed Callaway] </a:t>
            </a:r>
            <a:r>
              <a:rPr lang="en-US" sz="1600" dirty="0"/>
              <a:t>Company </a:t>
            </a:r>
            <a:r>
              <a:rPr lang="en-US" sz="1600" dirty="0" smtClean="0"/>
              <a:t>[Sunrise Micro Devices/</a:t>
            </a:r>
            <a:r>
              <a:rPr lang="en-US" sz="1600" dirty="0" err="1" smtClean="0"/>
              <a:t>Sensus</a:t>
            </a:r>
            <a:r>
              <a:rPr lang="en-US" sz="1600" dirty="0" smtClean="0"/>
              <a:t>]</a:t>
            </a:r>
            <a:endParaRPr lang="en-US" sz="1600" dirty="0"/>
          </a:p>
          <a:p>
            <a:r>
              <a:rPr lang="en-US" sz="1600" dirty="0"/>
              <a:t>Address </a:t>
            </a:r>
            <a:r>
              <a:rPr lang="en-US" sz="1600" dirty="0" smtClean="0"/>
              <a:t>[9181 Glades Road, Suite 125, Boca Raton, FL 33434-3941, USA</a:t>
            </a:r>
            <a:endParaRPr lang="en-US" sz="1600" dirty="0"/>
          </a:p>
          <a:p>
            <a:r>
              <a:rPr lang="en-US" sz="1600" dirty="0"/>
              <a:t>Voice</a:t>
            </a:r>
            <a:r>
              <a:rPr lang="en-US" sz="1600" dirty="0" smtClean="0"/>
              <a:t>:[+1-561-608-7537], E-Mail:[ed@sunrisemicro.com]</a:t>
            </a:r>
            <a:r>
              <a:rPr lang="en-US" sz="1600" dirty="0"/>
              <a:t>	</a:t>
            </a:r>
          </a:p>
          <a:p>
            <a:pPr>
              <a:spcBef>
                <a:spcPts val="600"/>
              </a:spcBef>
              <a:spcAft>
                <a:spcPts val="600"/>
              </a:spcAft>
            </a:pPr>
            <a:r>
              <a:rPr lang="en-US" sz="1600" b="1" dirty="0"/>
              <a:t>Re:</a:t>
            </a:r>
            <a:r>
              <a:rPr lang="en-US" sz="1600" dirty="0"/>
              <a:t> </a:t>
            </a:r>
            <a:r>
              <a:rPr lang="en-US" sz="1600" dirty="0" smtClean="0"/>
              <a:t>[TG4 Ballot]</a:t>
            </a:r>
            <a:r>
              <a:rPr lang="en-US" dirty="0"/>
              <a:t>	</a:t>
            </a:r>
          </a:p>
          <a:p>
            <a:pPr>
              <a:spcBef>
                <a:spcPts val="600"/>
              </a:spcBef>
              <a:spcAft>
                <a:spcPts val="600"/>
              </a:spcAft>
            </a:pPr>
            <a:r>
              <a:rPr lang="en-US" sz="1600" b="1" dirty="0"/>
              <a:t>Abstract:</a:t>
            </a:r>
            <a:r>
              <a:rPr lang="en-US" sz="1600" dirty="0"/>
              <a:t>	</a:t>
            </a:r>
            <a:r>
              <a:rPr lang="en-US" sz="1600" dirty="0" smtClean="0"/>
              <a:t>[Motion text]</a:t>
            </a:r>
            <a:endParaRPr lang="en-US" sz="1600" dirty="0"/>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[To enable voting for letter ballot recirculation.]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1500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802.15-11-0427-01-004g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TG Motion</a:t>
            </a:r>
            <a:endParaRPr lang="en-US" dirty="0"/>
          </a:p>
        </p:txBody>
      </p:sp>
      <p:sp>
        <p:nvSpPr>
          <p:cNvPr id="3" name="Subtitle 2"/>
          <p:cNvSpPr>
            <a:spLocks noGrp="1"/>
          </p:cNvSpPr>
          <p:nvPr>
            <p:ph type="subTitle" idx="1"/>
          </p:nvPr>
        </p:nvSpPr>
        <p:spPr>
          <a:xfrm>
            <a:off x="609600" y="1447800"/>
            <a:ext cx="8229600" cy="5257800"/>
          </a:xfrm>
        </p:spPr>
        <p:txBody>
          <a:bodyPr rtlCol="0">
            <a:normAutofit fontScale="92500" lnSpcReduction="20000"/>
          </a:bodyPr>
          <a:lstStyle/>
          <a:p>
            <a:pPr algn="l" fontAlgn="auto">
              <a:spcAft>
                <a:spcPts val="0"/>
              </a:spcAft>
              <a:defRPr/>
            </a:pPr>
            <a:r>
              <a:rPr lang="en-US" u="sng" dirty="0" smtClean="0"/>
              <a:t>Motion to approve comment resolution</a:t>
            </a:r>
            <a:br>
              <a:rPr lang="en-US" u="sng" dirty="0" smtClean="0"/>
            </a:br>
            <a:r>
              <a:rPr lang="en-US" u="sng" dirty="0" smtClean="0"/>
              <a:t/>
            </a:r>
            <a:br>
              <a:rPr lang="en-US" u="sng" dirty="0" smtClean="0"/>
            </a:br>
            <a:r>
              <a:rPr lang="en-US" dirty="0" smtClean="0"/>
              <a:t>Move that the 802.15.4g Task Group ask the 802.15 Working Group to accept the comment resolutions in document </a:t>
            </a:r>
            <a:r>
              <a:rPr lang="en-US" dirty="0" smtClean="0"/>
              <a:t>15-11-0342-09-004g </a:t>
            </a:r>
            <a:r>
              <a:rPr lang="en-US" dirty="0" smtClean="0"/>
              <a:t>as the resolution for comments received in letter ballot #70 and authorize the TG chair to begin the recirculation once those edits have been applied.</a:t>
            </a:r>
            <a:br>
              <a:rPr lang="en-US" dirty="0" smtClean="0"/>
            </a:br>
            <a:r>
              <a:rPr lang="en-US" dirty="0" smtClean="0"/>
              <a:t/>
            </a:r>
            <a:br>
              <a:rPr lang="en-US" dirty="0" smtClean="0"/>
            </a:br>
            <a:r>
              <a:rPr lang="en-US" dirty="0" smtClean="0"/>
              <a:t>Moved:  Ed Callaway</a:t>
            </a:r>
            <a:br>
              <a:rPr lang="en-US" dirty="0" smtClean="0"/>
            </a:br>
            <a:r>
              <a:rPr lang="en-US" dirty="0" smtClean="0"/>
              <a:t>Second:  </a:t>
            </a:r>
            <a:r>
              <a:rPr lang="en-US" dirty="0" smtClean="0"/>
              <a:t>Hartman van </a:t>
            </a:r>
            <a:r>
              <a:rPr lang="en-US" dirty="0" err="1" smtClean="0"/>
              <a:t>Wyk</a:t>
            </a:r>
            <a:r>
              <a:rPr lang="en-US" dirty="0" smtClean="0"/>
              <a:t/>
            </a:r>
            <a:br>
              <a:rPr lang="en-US" dirty="0" smtClean="0"/>
            </a:br>
            <a:r>
              <a:rPr lang="en-US" dirty="0" smtClean="0"/>
              <a:t>Motion </a:t>
            </a:r>
            <a:r>
              <a:rPr lang="en-US" dirty="0" smtClean="0"/>
              <a:t>:  Passes</a:t>
            </a:r>
            <a:endParaRPr lang="en-US" dirty="0" smtClean="0"/>
          </a:p>
        </p:txBody>
      </p:sp>
      <p:sp>
        <p:nvSpPr>
          <p:cNvPr id="4" name="Date Placeholder 3"/>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2</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90620" y="304800"/>
            <a:ext cx="2867580" cy="307777"/>
          </a:xfrm>
          <a:prstGeom prst="rect">
            <a:avLst/>
          </a:prstGeom>
          <a:solidFill>
            <a:schemeClr val="bg1"/>
          </a:solidFill>
        </p:spPr>
        <p:txBody>
          <a:bodyPr wrap="none" rtlCol="0">
            <a:spAutoFit/>
          </a:bodyPr>
          <a:lstStyle/>
          <a:p>
            <a:r>
              <a:rPr lang="en-US" sz="1400" b="1" dirty="0"/>
              <a:t>d</a:t>
            </a:r>
            <a:r>
              <a:rPr lang="en-US" sz="1400" b="1" dirty="0" smtClean="0"/>
              <a:t>oc.: IEEE 802.15-11-0114-01-004g</a:t>
            </a:r>
            <a:endParaRPr lang="en-US" sz="1400" b="1" dirty="0"/>
          </a:p>
        </p:txBody>
      </p:sp>
      <p:sp>
        <p:nvSpPr>
          <p:cNvPr id="8" name="TextBox 7"/>
          <p:cNvSpPr txBox="1"/>
          <p:nvPr/>
        </p:nvSpPr>
        <p:spPr>
          <a:xfrm>
            <a:off x="563880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802.15-11-0427-01-004g</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TG Motion</a:t>
            </a:r>
            <a:endParaRPr lang="en-US" dirty="0"/>
          </a:p>
        </p:txBody>
      </p:sp>
      <p:sp>
        <p:nvSpPr>
          <p:cNvPr id="3" name="Subtitle 2"/>
          <p:cNvSpPr>
            <a:spLocks noGrp="1"/>
          </p:cNvSpPr>
          <p:nvPr>
            <p:ph type="subTitle" idx="1"/>
          </p:nvPr>
        </p:nvSpPr>
        <p:spPr>
          <a:xfrm>
            <a:off x="609600" y="1447800"/>
            <a:ext cx="8229600" cy="5257800"/>
          </a:xfrm>
        </p:spPr>
        <p:txBody>
          <a:bodyPr rtlCol="0">
            <a:normAutofit fontScale="70000" lnSpcReduction="20000"/>
          </a:bodyPr>
          <a:lstStyle/>
          <a:p>
            <a:pPr algn="l" fontAlgn="auto">
              <a:spcAft>
                <a:spcPts val="0"/>
              </a:spcAft>
              <a:defRPr/>
            </a:pPr>
            <a:r>
              <a:rPr lang="en-US" u="sng" dirty="0" smtClean="0"/>
              <a:t>Motion to authorize 2 </a:t>
            </a:r>
            <a:r>
              <a:rPr lang="en-US" u="sng" dirty="0" err="1" smtClean="0"/>
              <a:t>recirculations</a:t>
            </a:r>
            <a:r>
              <a:rPr lang="en-US" u="sng" dirty="0" smtClean="0"/>
              <a:t>:</a:t>
            </a:r>
            <a:br>
              <a:rPr lang="en-US" u="sng" dirty="0" smtClean="0"/>
            </a:br>
            <a:r>
              <a:rPr lang="en-US" u="sng" dirty="0" smtClean="0"/>
              <a:t/>
            </a:r>
            <a:br>
              <a:rPr lang="en-US" u="sng" dirty="0" smtClean="0"/>
            </a:br>
            <a:r>
              <a:rPr lang="en-US" dirty="0" smtClean="0"/>
              <a:t>Move that the 802.15.4g Task Group ask the 802.15 Working Group to authorize Phil Beecher, Monique Brown, and </a:t>
            </a:r>
            <a:r>
              <a:rPr lang="en-US" dirty="0" err="1" smtClean="0"/>
              <a:t>Kuor-Hsin</a:t>
            </a:r>
            <a:r>
              <a:rPr lang="en-US" dirty="0" smtClean="0"/>
              <a:t> Chang as the 802.15.4g </a:t>
            </a:r>
            <a:r>
              <a:rPr lang="en-US" dirty="0" smtClean="0"/>
              <a:t>Ballot </a:t>
            </a:r>
            <a:r>
              <a:rPr lang="en-US" dirty="0" smtClean="0"/>
              <a:t>Resolution Committee and Comment Resolution Oversight Committee chaired by Phil Beecher; said </a:t>
            </a:r>
            <a:r>
              <a:rPr lang="en-US" dirty="0" smtClean="0"/>
              <a:t>committees </a:t>
            </a:r>
            <a:r>
              <a:rPr lang="en-US" dirty="0" smtClean="0"/>
              <a:t>to expire at the beginning of the July 2011 802 Plenary meeting. </a:t>
            </a:r>
            <a:r>
              <a:rPr lang="en-US" dirty="0" smtClean="0"/>
              <a:t>These Committees are </a:t>
            </a:r>
            <a:r>
              <a:rPr lang="en-US" dirty="0" smtClean="0"/>
              <a:t>authorized to approve the resolutions and approve start of the next recirculation of the D4P802-15-4g draft on behalf of the Working Group. Comment resolution on Recirculations 1(current) and 2 (next) will be conducted </a:t>
            </a:r>
            <a:r>
              <a:rPr lang="en-US" dirty="0" smtClean="0"/>
              <a:t>via TG4g </a:t>
            </a:r>
            <a:r>
              <a:rPr lang="en-US" dirty="0" smtClean="0"/>
              <a:t>reflector email and via teleconferences announced to the </a:t>
            </a:r>
            <a:r>
              <a:rPr lang="en-US" dirty="0" smtClean="0"/>
              <a:t>TG4g reflector </a:t>
            </a:r>
            <a:r>
              <a:rPr lang="en-US" dirty="0" smtClean="0"/>
              <a:t>at least 7 days in advance. </a:t>
            </a:r>
            <a:br>
              <a:rPr lang="en-US" dirty="0" smtClean="0"/>
            </a:br>
            <a:r>
              <a:rPr lang="en-US" dirty="0" smtClean="0"/>
              <a:t/>
            </a:r>
            <a:br>
              <a:rPr lang="en-US" dirty="0" smtClean="0"/>
            </a:br>
            <a:r>
              <a:rPr lang="en-US" dirty="0" smtClean="0"/>
              <a:t>Moved:  </a:t>
            </a:r>
            <a:r>
              <a:rPr lang="en-US" dirty="0" smtClean="0"/>
              <a:t>Tim Schmidl</a:t>
            </a:r>
            <a:r>
              <a:rPr lang="en-US" dirty="0" smtClean="0"/>
              <a:t/>
            </a:r>
            <a:br>
              <a:rPr lang="en-US" dirty="0" smtClean="0"/>
            </a:br>
            <a:r>
              <a:rPr lang="en-US" dirty="0" smtClean="0"/>
              <a:t>Second:  </a:t>
            </a:r>
            <a:r>
              <a:rPr lang="en-US" dirty="0" err="1" smtClean="0"/>
              <a:t>Khurram</a:t>
            </a:r>
            <a:r>
              <a:rPr lang="en-US" dirty="0" smtClean="0"/>
              <a:t> </a:t>
            </a:r>
            <a:r>
              <a:rPr lang="en-US" dirty="0" err="1" smtClean="0"/>
              <a:t>Waheed</a:t>
            </a:r>
            <a:r>
              <a:rPr lang="en-US" dirty="0" smtClean="0"/>
              <a:t/>
            </a:r>
            <a:br>
              <a:rPr lang="en-US" dirty="0" smtClean="0"/>
            </a:br>
            <a:r>
              <a:rPr lang="en-US" dirty="0" smtClean="0"/>
              <a:t>Motion </a:t>
            </a:r>
            <a:r>
              <a:rPr lang="en-US" dirty="0" smtClean="0"/>
              <a:t>: Passes</a:t>
            </a:r>
            <a:endParaRPr lang="en-US" dirty="0" smtClean="0"/>
          </a:p>
        </p:txBody>
      </p:sp>
      <p:sp>
        <p:nvSpPr>
          <p:cNvPr id="4" name="Date Placeholder 3"/>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3</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90620" y="304800"/>
            <a:ext cx="2867580" cy="307777"/>
          </a:xfrm>
          <a:prstGeom prst="rect">
            <a:avLst/>
          </a:prstGeom>
          <a:solidFill>
            <a:schemeClr val="bg1"/>
          </a:solidFill>
        </p:spPr>
        <p:txBody>
          <a:bodyPr wrap="none" rtlCol="0">
            <a:spAutoFit/>
          </a:bodyPr>
          <a:lstStyle/>
          <a:p>
            <a:r>
              <a:rPr lang="en-US" sz="1400" b="1" dirty="0"/>
              <a:t>d</a:t>
            </a:r>
            <a:r>
              <a:rPr lang="en-US" sz="1400" b="1" dirty="0" smtClean="0"/>
              <a:t>oc.: IEEE 802.15-11-0114-01-004g</a:t>
            </a:r>
            <a:endParaRPr lang="en-US" sz="1400" b="1" dirty="0"/>
          </a:p>
        </p:txBody>
      </p:sp>
      <p:sp>
        <p:nvSpPr>
          <p:cNvPr id="8" name="TextBox 7"/>
          <p:cNvSpPr txBox="1"/>
          <p:nvPr/>
        </p:nvSpPr>
        <p:spPr>
          <a:xfrm>
            <a:off x="563880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802.15-11-0427-01-004g</a:t>
            </a:r>
            <a:endParaRPr lang="en-US" sz="1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WG Motion</a:t>
            </a:r>
            <a:endParaRPr lang="en-US" dirty="0"/>
          </a:p>
        </p:txBody>
      </p:sp>
      <p:sp>
        <p:nvSpPr>
          <p:cNvPr id="3" name="Subtitle 2"/>
          <p:cNvSpPr>
            <a:spLocks noGrp="1"/>
          </p:cNvSpPr>
          <p:nvPr>
            <p:ph type="subTitle" idx="1"/>
          </p:nvPr>
        </p:nvSpPr>
        <p:spPr>
          <a:xfrm>
            <a:off x="609600" y="1219200"/>
            <a:ext cx="8229600" cy="5257800"/>
          </a:xfrm>
        </p:spPr>
        <p:txBody>
          <a:bodyPr rtlCol="0">
            <a:normAutofit fontScale="92500" lnSpcReduction="10000"/>
          </a:bodyPr>
          <a:lstStyle/>
          <a:p>
            <a:pPr algn="l" fontAlgn="auto">
              <a:spcAft>
                <a:spcPts val="0"/>
              </a:spcAft>
              <a:defRPr/>
            </a:pPr>
            <a:r>
              <a:rPr lang="en-US" u="sng" dirty="0" smtClean="0"/>
              <a:t>Motion to approve comment resolution</a:t>
            </a:r>
            <a:br>
              <a:rPr lang="en-US" u="sng" dirty="0" smtClean="0"/>
            </a:br>
            <a:r>
              <a:rPr lang="en-US" u="sng" dirty="0" smtClean="0"/>
              <a:t/>
            </a:r>
            <a:br>
              <a:rPr lang="en-US" u="sng" dirty="0" smtClean="0"/>
            </a:br>
            <a:r>
              <a:rPr lang="en-US" dirty="0" smtClean="0"/>
              <a:t>Move that the </a:t>
            </a:r>
            <a:r>
              <a:rPr lang="en-US" dirty="0" smtClean="0"/>
              <a:t>Working Group </a:t>
            </a:r>
            <a:r>
              <a:rPr lang="en-US" dirty="0" smtClean="0"/>
              <a:t>accept the comment resolutions in document </a:t>
            </a:r>
            <a:r>
              <a:rPr lang="en-US" dirty="0" smtClean="0"/>
              <a:t>15-11-0342-09-004g </a:t>
            </a:r>
            <a:r>
              <a:rPr lang="en-US" dirty="0" smtClean="0"/>
              <a:t>as the resolution for comments received in letter ballot #70 and authorize the </a:t>
            </a:r>
            <a:r>
              <a:rPr lang="en-US" dirty="0" smtClean="0"/>
              <a:t>Task Group</a:t>
            </a:r>
            <a:r>
              <a:rPr lang="en-US" dirty="0" smtClean="0"/>
              <a:t> </a:t>
            </a:r>
            <a:r>
              <a:rPr lang="en-US" dirty="0" smtClean="0"/>
              <a:t>chair to begin the recirculation once those edits have been applied.</a:t>
            </a:r>
            <a:br>
              <a:rPr lang="en-US" dirty="0" smtClean="0"/>
            </a:br>
            <a:r>
              <a:rPr lang="en-US" dirty="0" smtClean="0"/>
              <a:t/>
            </a:r>
            <a:br>
              <a:rPr lang="en-US" dirty="0" smtClean="0"/>
            </a:br>
            <a:r>
              <a:rPr lang="en-US" dirty="0" smtClean="0"/>
              <a:t>Moved:  Ed Callaway</a:t>
            </a:r>
            <a:br>
              <a:rPr lang="en-US" dirty="0" smtClean="0"/>
            </a:br>
            <a:r>
              <a:rPr lang="en-US" dirty="0" smtClean="0"/>
              <a:t>Second:  James Gilb</a:t>
            </a:r>
            <a:br>
              <a:rPr lang="en-US" dirty="0" smtClean="0"/>
            </a:br>
            <a:r>
              <a:rPr lang="en-US" dirty="0" smtClean="0"/>
              <a:t>Motion: </a:t>
            </a:r>
            <a:endParaRPr lang="en-US" dirty="0" smtClean="0">
              <a:solidFill>
                <a:schemeClr val="tx1"/>
              </a:solidFill>
            </a:endParaRPr>
          </a:p>
        </p:txBody>
      </p:sp>
      <p:sp>
        <p:nvSpPr>
          <p:cNvPr id="4" name="Date Placeholder 3"/>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4</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31309" y="304800"/>
            <a:ext cx="2926891" cy="307777"/>
          </a:xfrm>
          <a:prstGeom prst="rect">
            <a:avLst/>
          </a:prstGeom>
          <a:solidFill>
            <a:schemeClr val="bg1"/>
          </a:solidFill>
        </p:spPr>
        <p:txBody>
          <a:bodyPr wrap="none" rtlCol="0">
            <a:spAutoFit/>
          </a:bodyPr>
          <a:lstStyle/>
          <a:p>
            <a:r>
              <a:rPr lang="en-US" sz="1400" b="1" dirty="0"/>
              <a:t>d</a:t>
            </a:r>
            <a:r>
              <a:rPr lang="en-US" sz="1400" b="1" dirty="0" smtClean="0"/>
              <a:t>oc.: IEEE 802.15-11-0114-01-004g</a:t>
            </a:r>
            <a:endParaRPr lang="en-US" sz="1400" b="1" dirty="0"/>
          </a:p>
        </p:txBody>
      </p:sp>
      <p:sp>
        <p:nvSpPr>
          <p:cNvPr id="8" name="TextBox 7"/>
          <p:cNvSpPr txBox="1"/>
          <p:nvPr/>
        </p:nvSpPr>
        <p:spPr>
          <a:xfrm>
            <a:off x="556260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802.15-11-0427-01-004g</a:t>
            </a:r>
            <a:endParaRPr 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WG Motion</a:t>
            </a:r>
            <a:endParaRPr lang="en-US" dirty="0"/>
          </a:p>
        </p:txBody>
      </p:sp>
      <p:sp>
        <p:nvSpPr>
          <p:cNvPr id="3" name="Subtitle 2"/>
          <p:cNvSpPr>
            <a:spLocks noGrp="1"/>
          </p:cNvSpPr>
          <p:nvPr>
            <p:ph type="subTitle" idx="1"/>
          </p:nvPr>
        </p:nvSpPr>
        <p:spPr>
          <a:xfrm>
            <a:off x="609600" y="1219200"/>
            <a:ext cx="8229600" cy="5257800"/>
          </a:xfrm>
        </p:spPr>
        <p:txBody>
          <a:bodyPr rtlCol="0">
            <a:normAutofit fontScale="70000" lnSpcReduction="20000"/>
          </a:bodyPr>
          <a:lstStyle/>
          <a:p>
            <a:pPr algn="l" fontAlgn="auto">
              <a:spcAft>
                <a:spcPts val="0"/>
              </a:spcAft>
              <a:defRPr/>
            </a:pPr>
            <a:r>
              <a:rPr lang="en-US" u="sng" dirty="0" smtClean="0"/>
              <a:t>Motion to authorize 2 </a:t>
            </a:r>
            <a:r>
              <a:rPr lang="en-US" u="sng" dirty="0" err="1" smtClean="0"/>
              <a:t>recirculations</a:t>
            </a:r>
            <a:r>
              <a:rPr lang="en-US" u="sng" dirty="0" smtClean="0"/>
              <a:t>:</a:t>
            </a:r>
            <a:br>
              <a:rPr lang="en-US" u="sng" dirty="0" smtClean="0"/>
            </a:br>
            <a:r>
              <a:rPr lang="en-US" u="sng" dirty="0" smtClean="0"/>
              <a:t/>
            </a:r>
            <a:br>
              <a:rPr lang="en-US" u="sng" dirty="0" smtClean="0"/>
            </a:br>
            <a:r>
              <a:rPr lang="en-US" dirty="0" smtClean="0"/>
              <a:t>Move to authorize Phil Beecher, Monique Brown, and </a:t>
            </a:r>
            <a:r>
              <a:rPr lang="en-US" dirty="0" err="1" smtClean="0"/>
              <a:t>Kuor-Hsin</a:t>
            </a:r>
            <a:r>
              <a:rPr lang="en-US" dirty="0" smtClean="0"/>
              <a:t> Chang as the </a:t>
            </a:r>
            <a:r>
              <a:rPr lang="en-US" dirty="0" smtClean="0"/>
              <a:t>802.15.4g Ballot Resolution Committee and Comment Resolution Oversight </a:t>
            </a:r>
            <a:r>
              <a:rPr lang="en-US" dirty="0" smtClean="0"/>
              <a:t>Committee, chaired </a:t>
            </a:r>
            <a:r>
              <a:rPr lang="en-US" dirty="0" smtClean="0"/>
              <a:t>by Phil Beecher; said committees to expire at the beginning of the July 2011 802 Plenary meeting. These Committees are authorized to approve the resolutions and approve start of the next recirculation of the D4P802-15-4g draft on behalf of the Working Group. Comment resolution on Recirculations 1(current) and 2 (next) will be conducted via TG4g reflector email and via teleconferences announced to the TG4g reflector at least 7 days in advance. </a:t>
            </a:r>
            <a:r>
              <a:rPr lang="en-US" dirty="0" smtClean="0"/>
              <a:t/>
            </a:r>
            <a:br>
              <a:rPr lang="en-US" dirty="0" smtClean="0"/>
            </a:br>
            <a:r>
              <a:rPr lang="en-US" dirty="0" smtClean="0"/>
              <a:t/>
            </a:r>
            <a:br>
              <a:rPr lang="en-US" dirty="0" smtClean="0"/>
            </a:br>
            <a:r>
              <a:rPr lang="en-US" dirty="0" smtClean="0"/>
              <a:t>Moved:  Ed Callaway</a:t>
            </a:r>
            <a:br>
              <a:rPr lang="en-US" dirty="0" smtClean="0"/>
            </a:br>
            <a:r>
              <a:rPr lang="en-US" dirty="0" smtClean="0"/>
              <a:t>Second:  James Gilb</a:t>
            </a:r>
            <a:br>
              <a:rPr lang="en-US" dirty="0" smtClean="0"/>
            </a:br>
            <a:r>
              <a:rPr lang="en-US" dirty="0" smtClean="0"/>
              <a:t>Motion Passes: </a:t>
            </a:r>
            <a:endParaRPr lang="en-US" dirty="0" smtClean="0">
              <a:solidFill>
                <a:schemeClr val="tx1"/>
              </a:solidFill>
            </a:endParaRPr>
          </a:p>
        </p:txBody>
      </p:sp>
      <p:sp>
        <p:nvSpPr>
          <p:cNvPr id="4" name="Date Placeholder 3"/>
          <p:cNvSpPr>
            <a:spLocks noGrp="1"/>
          </p:cNvSpPr>
          <p:nvPr>
            <p:ph type="dt" sz="half" idx="10"/>
          </p:nvPr>
        </p:nvSpPr>
        <p:spPr>
          <a:xfrm>
            <a:off x="685800" y="378281"/>
            <a:ext cx="1600200" cy="215444"/>
          </a:xfrm>
        </p:spPr>
        <p:txBody>
          <a:bodyPr/>
          <a:lstStyle/>
          <a:p>
            <a:r>
              <a:rPr lang="en-US" dirty="0" smtClean="0"/>
              <a:t>May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5</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31309" y="304800"/>
            <a:ext cx="2926891" cy="307777"/>
          </a:xfrm>
          <a:prstGeom prst="rect">
            <a:avLst/>
          </a:prstGeom>
          <a:solidFill>
            <a:schemeClr val="bg1"/>
          </a:solidFill>
        </p:spPr>
        <p:txBody>
          <a:bodyPr wrap="none" rtlCol="0">
            <a:spAutoFit/>
          </a:bodyPr>
          <a:lstStyle/>
          <a:p>
            <a:r>
              <a:rPr lang="en-US" sz="1400" b="1" dirty="0"/>
              <a:t>d</a:t>
            </a:r>
            <a:r>
              <a:rPr lang="en-US" sz="1400" b="1" dirty="0" smtClean="0"/>
              <a:t>oc.: IEEE 802.15-11-0114-01-004g</a:t>
            </a:r>
            <a:endParaRPr lang="en-US" sz="1400" b="1" dirty="0"/>
          </a:p>
        </p:txBody>
      </p:sp>
      <p:sp>
        <p:nvSpPr>
          <p:cNvPr id="9" name="TextBox 8"/>
          <p:cNvSpPr txBox="1"/>
          <p:nvPr/>
        </p:nvSpPr>
        <p:spPr>
          <a:xfrm>
            <a:off x="5577540" y="304800"/>
            <a:ext cx="2880660"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802.15-11-0427-01-004g</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110</TotalTime>
  <Words>175</Words>
  <Application>Microsoft Office PowerPoint</Application>
  <PresentationFormat>On-screen Show (4:3)</PresentationFormat>
  <Paragraphs>52</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IEEE-P802_15 Template</vt:lpstr>
      <vt:lpstr>Slide 1</vt:lpstr>
      <vt:lpstr>TG Motion</vt:lpstr>
      <vt:lpstr>TG Motion</vt:lpstr>
      <vt:lpstr>WG Motion</vt:lpstr>
      <vt:lpstr>WG Motion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15-11-0114-00-004g</dc:description>
  <cp:lastModifiedBy>Ed Callaway</cp:lastModifiedBy>
  <cp:revision>25</cp:revision>
  <cp:lastPrinted>1998-02-10T13:28:06Z</cp:lastPrinted>
  <dcterms:created xsi:type="dcterms:W3CDTF">2011-01-20T22:03:34Z</dcterms:created>
  <dcterms:modified xsi:type="dcterms:W3CDTF">2011-05-12T22:28:10Z</dcterms:modified>
</cp:coreProperties>
</file>