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3" r:id="rId4"/>
    <p:sldId id="261" r:id="rId5"/>
    <p:sldId id="26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989E0E-0D5F-4BF5-AB30-BE9E73E5552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8C3F618-588B-4590-969B-53F0F1F7C2D9}"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8C3F618-588B-4590-969B-53F0F1F7C2D9}"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8C3F618-588B-4590-969B-53F0F1F7C2D9}"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4FCEB6-9355-4440-BB4F-9CA3DF270C8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0FA3E5-E148-45E0-86D3-94600F28540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EFC0E79-0B5F-4B46-8570-86FA01C2F45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4BFEB62-4E9A-4377-AAF6-3230FB650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9840061-58AF-4760-9904-9D190BB606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2BA918A-552A-42FD-8421-47C12D9F6B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Ed Callaway, Sunrise Micro Devices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A6D7A6B-CE8B-4229-872B-57BA193AAE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Ed Callaway, Sunrise Micro Devices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66BC27-30FC-4337-AFAE-C308F2C980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Ed Callaway, Sunrise Micro Devices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B311C0-060D-4D27-BA58-2950F4B69C3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9A2109-830E-44C5-921D-C8DD59CDD9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BAA795-8B94-45F4-AE49-4E9F13D27E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Ed Callaway, Sunrise Micro Devices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79B7FBE-5CED-4A50-A257-852699F4448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a:t>
            </a:r>
            <a:r>
              <a:rPr lang="en-US" dirty="0" err="1" smtClean="0"/>
              <a:t>Sensus</a:t>
            </a:r>
            <a:endParaRPr lang="en-US" dirty="0"/>
          </a:p>
        </p:txBody>
      </p:sp>
      <p:sp>
        <p:nvSpPr>
          <p:cNvPr id="6" name="Slide Number Placeholder 3"/>
          <p:cNvSpPr>
            <a:spLocks noGrp="1"/>
          </p:cNvSpPr>
          <p:nvPr>
            <p:ph type="sldNum" sz="quarter" idx="12"/>
          </p:nvPr>
        </p:nvSpPr>
        <p:spPr/>
        <p:txBody>
          <a:bodyPr/>
          <a:lstStyle/>
          <a:p>
            <a:r>
              <a:rPr lang="en-US"/>
              <a:t>Slide </a:t>
            </a:r>
            <a:fld id="{F28FF24C-794E-4FF1-A76F-754B697A193F}"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p>
          <a:p>
            <a:r>
              <a:rPr lang="en-US" sz="1600" b="1" dirty="0"/>
              <a:t>Submission Title:</a:t>
            </a:r>
            <a:r>
              <a:rPr lang="en-US" sz="1600" dirty="0"/>
              <a:t> </a:t>
            </a:r>
            <a:r>
              <a:rPr lang="en-US" sz="1600" dirty="0" smtClean="0"/>
              <a:t>[Ballot motions]</a:t>
            </a:r>
            <a:r>
              <a:rPr lang="en-US" sz="1600" dirty="0"/>
              <a:t>	</a:t>
            </a:r>
          </a:p>
          <a:p>
            <a:r>
              <a:rPr lang="en-US" sz="1600" b="1" dirty="0"/>
              <a:t>Date Submitted: </a:t>
            </a:r>
            <a:r>
              <a:rPr lang="en-US" sz="1600" dirty="0" smtClean="0"/>
              <a:t>[12 May 2011]</a:t>
            </a:r>
            <a:r>
              <a:rPr lang="en-US" sz="1600" dirty="0"/>
              <a:t>	</a:t>
            </a:r>
          </a:p>
          <a:p>
            <a:r>
              <a:rPr lang="en-US" sz="1600" b="1" dirty="0"/>
              <a:t>Source:</a:t>
            </a:r>
            <a:r>
              <a:rPr lang="en-US" sz="1600" dirty="0"/>
              <a:t> </a:t>
            </a:r>
            <a:r>
              <a:rPr lang="en-US" sz="1600" dirty="0" smtClean="0"/>
              <a:t>[Ed Callaway] </a:t>
            </a:r>
            <a:r>
              <a:rPr lang="en-US" sz="1600" dirty="0"/>
              <a:t>Company </a:t>
            </a:r>
            <a:r>
              <a:rPr lang="en-US" sz="1600" dirty="0" smtClean="0"/>
              <a:t>[Sunrise Micro Devices/</a:t>
            </a:r>
            <a:r>
              <a:rPr lang="en-US" sz="1600" dirty="0" err="1" smtClean="0"/>
              <a:t>Sensus</a:t>
            </a:r>
            <a:r>
              <a:rPr lang="en-US" sz="1600" dirty="0" smtClean="0"/>
              <a:t>]</a:t>
            </a:r>
            <a:endParaRPr lang="en-US" sz="1600" dirty="0"/>
          </a:p>
          <a:p>
            <a:r>
              <a:rPr lang="en-US" sz="1600" dirty="0"/>
              <a:t>Address </a:t>
            </a:r>
            <a:r>
              <a:rPr lang="en-US" sz="1600" dirty="0" smtClean="0"/>
              <a:t>[9181 Glades Road, Suite 125, Boca Raton, FL 33434-3941, USA</a:t>
            </a:r>
            <a:endParaRPr lang="en-US" sz="1600" dirty="0"/>
          </a:p>
          <a:p>
            <a:r>
              <a:rPr lang="en-US" sz="1600" dirty="0"/>
              <a:t>Voice</a:t>
            </a:r>
            <a:r>
              <a:rPr lang="en-US" sz="1600" dirty="0" smtClean="0"/>
              <a:t>:[+1-561-608-7537], E-Mail:[ed@sunrisemicro.com]</a:t>
            </a:r>
            <a:r>
              <a:rPr lang="en-US" sz="1600" dirty="0"/>
              <a:t>	</a:t>
            </a:r>
          </a:p>
          <a:p>
            <a:pPr>
              <a:spcBef>
                <a:spcPts val="600"/>
              </a:spcBef>
              <a:spcAft>
                <a:spcPts val="600"/>
              </a:spcAft>
            </a:pPr>
            <a:r>
              <a:rPr lang="en-US" sz="1600" b="1" dirty="0"/>
              <a:t>Re:</a:t>
            </a:r>
            <a:r>
              <a:rPr lang="en-US" sz="1600" dirty="0"/>
              <a:t> </a:t>
            </a:r>
            <a:r>
              <a:rPr lang="en-US" sz="1600" dirty="0" smtClean="0"/>
              <a:t>[TG4 Ballot]</a:t>
            </a:r>
            <a:r>
              <a:rPr lang="en-US" dirty="0"/>
              <a:t>	</a:t>
            </a:r>
          </a:p>
          <a:p>
            <a:pPr>
              <a:spcBef>
                <a:spcPts val="600"/>
              </a:spcBef>
              <a:spcAft>
                <a:spcPts val="600"/>
              </a:spcAft>
            </a:pPr>
            <a:r>
              <a:rPr lang="en-US" sz="1600" b="1" dirty="0"/>
              <a:t>Abstract:</a:t>
            </a:r>
            <a:r>
              <a:rPr lang="en-US" sz="1600" dirty="0"/>
              <a:t>	</a:t>
            </a:r>
            <a:r>
              <a:rPr lang="en-US" sz="1600" dirty="0" smtClean="0"/>
              <a:t>[Motion text]</a:t>
            </a:r>
            <a:endParaRPr lang="en-US" sz="1600" dirty="0"/>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[To enable voting for letter ballot recirculation.]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1500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802.15-11-0427-00-004g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TG Motion</a:t>
            </a:r>
            <a:endParaRPr lang="en-US" dirty="0"/>
          </a:p>
        </p:txBody>
      </p:sp>
      <p:sp>
        <p:nvSpPr>
          <p:cNvPr id="3" name="Subtitle 2"/>
          <p:cNvSpPr>
            <a:spLocks noGrp="1"/>
          </p:cNvSpPr>
          <p:nvPr>
            <p:ph type="subTitle" idx="1"/>
          </p:nvPr>
        </p:nvSpPr>
        <p:spPr>
          <a:xfrm>
            <a:off x="609600" y="1447800"/>
            <a:ext cx="8229600" cy="5257800"/>
          </a:xfrm>
        </p:spPr>
        <p:txBody>
          <a:bodyPr rtlCol="0">
            <a:normAutofit fontScale="92500" lnSpcReduction="20000"/>
          </a:bodyPr>
          <a:lstStyle/>
          <a:p>
            <a:pPr algn="l" fontAlgn="auto">
              <a:spcAft>
                <a:spcPts val="0"/>
              </a:spcAft>
              <a:defRPr/>
            </a:pPr>
            <a:r>
              <a:rPr lang="en-US" u="sng" dirty="0" smtClean="0"/>
              <a:t>Motion to approve comment resolution</a:t>
            </a:r>
            <a:br>
              <a:rPr lang="en-US" u="sng" dirty="0" smtClean="0"/>
            </a:br>
            <a:r>
              <a:rPr lang="en-US" u="sng" dirty="0" smtClean="0"/>
              <a:t/>
            </a:r>
            <a:br>
              <a:rPr lang="en-US" u="sng" dirty="0" smtClean="0"/>
            </a:br>
            <a:r>
              <a:rPr lang="en-US" dirty="0" smtClean="0"/>
              <a:t>Move that the 802.15.4g Task Group ask the 802.15 Working Group to accept the comment resolutions in document 15-11-0342-10-004g as the resolution for comments received in letter ballot #70 and authorize the TG chair to begin the recirculation once those edits have been applied.</a:t>
            </a:r>
            <a:br>
              <a:rPr lang="en-US" dirty="0" smtClean="0"/>
            </a:br>
            <a:r>
              <a:rPr lang="en-US" dirty="0" smtClean="0"/>
              <a:t/>
            </a:r>
            <a:br>
              <a:rPr lang="en-US" dirty="0" smtClean="0"/>
            </a:br>
            <a:r>
              <a:rPr lang="en-US" dirty="0" smtClean="0"/>
              <a:t>Moved:  Ed Callaway</a:t>
            </a:r>
            <a:br>
              <a:rPr lang="en-US" dirty="0" smtClean="0"/>
            </a:br>
            <a:r>
              <a:rPr lang="en-US" dirty="0" smtClean="0"/>
              <a:t>Second:  James Gilb</a:t>
            </a:r>
            <a:br>
              <a:rPr lang="en-US" dirty="0" smtClean="0"/>
            </a:br>
            <a:r>
              <a:rPr lang="en-US" dirty="0" smtClean="0"/>
              <a:t>Motion Passes: </a:t>
            </a:r>
          </a:p>
        </p:txBody>
      </p:sp>
      <p:sp>
        <p:nvSpPr>
          <p:cNvPr id="4" name="Date Placeholder 3"/>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2</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90620" y="304800"/>
            <a:ext cx="2867580" cy="307777"/>
          </a:xfrm>
          <a:prstGeom prst="rect">
            <a:avLst/>
          </a:prstGeom>
          <a:solidFill>
            <a:schemeClr val="bg1"/>
          </a:solidFill>
        </p:spPr>
        <p:txBody>
          <a:bodyPr wrap="none" rtlCol="0">
            <a:spAutoFit/>
          </a:bodyPr>
          <a:lstStyle/>
          <a:p>
            <a:r>
              <a:rPr lang="en-US" sz="1400" b="1" dirty="0"/>
              <a:t>d</a:t>
            </a:r>
            <a:r>
              <a:rPr lang="en-US" sz="1400" b="1" dirty="0" smtClean="0"/>
              <a:t>oc.: IEEE 802.15-11-0114-01-004g</a:t>
            </a:r>
            <a:endParaRPr lang="en-US" sz="1400" b="1" dirty="0"/>
          </a:p>
        </p:txBody>
      </p:sp>
      <p:sp>
        <p:nvSpPr>
          <p:cNvPr id="8" name="TextBox 7"/>
          <p:cNvSpPr txBox="1"/>
          <p:nvPr/>
        </p:nvSpPr>
        <p:spPr>
          <a:xfrm>
            <a:off x="563880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802.15-11-0427-00-004g</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TG Motion</a:t>
            </a:r>
            <a:endParaRPr lang="en-US" dirty="0"/>
          </a:p>
        </p:txBody>
      </p:sp>
      <p:sp>
        <p:nvSpPr>
          <p:cNvPr id="3" name="Subtitle 2"/>
          <p:cNvSpPr>
            <a:spLocks noGrp="1"/>
          </p:cNvSpPr>
          <p:nvPr>
            <p:ph type="subTitle" idx="1"/>
          </p:nvPr>
        </p:nvSpPr>
        <p:spPr>
          <a:xfrm>
            <a:off x="609600" y="1447800"/>
            <a:ext cx="8229600" cy="5257800"/>
          </a:xfrm>
        </p:spPr>
        <p:txBody>
          <a:bodyPr rtlCol="0">
            <a:normAutofit fontScale="70000" lnSpcReduction="20000"/>
          </a:bodyPr>
          <a:lstStyle/>
          <a:p>
            <a:pPr algn="l" fontAlgn="auto">
              <a:spcAft>
                <a:spcPts val="0"/>
              </a:spcAft>
              <a:defRPr/>
            </a:pPr>
            <a:r>
              <a:rPr lang="en-US" u="sng" dirty="0" smtClean="0"/>
              <a:t>Motion to authorize 2 </a:t>
            </a:r>
            <a:r>
              <a:rPr lang="en-US" u="sng" dirty="0" err="1" smtClean="0"/>
              <a:t>recirculations</a:t>
            </a:r>
            <a:r>
              <a:rPr lang="en-US" u="sng" dirty="0" smtClean="0"/>
              <a:t>:</a:t>
            </a:r>
            <a:br>
              <a:rPr lang="en-US" u="sng" dirty="0" smtClean="0"/>
            </a:br>
            <a:r>
              <a:rPr lang="en-US" u="sng" dirty="0" smtClean="0"/>
              <a:t/>
            </a:r>
            <a:br>
              <a:rPr lang="en-US" u="sng" dirty="0" smtClean="0"/>
            </a:br>
            <a:r>
              <a:rPr lang="en-US" dirty="0" smtClean="0"/>
              <a:t>Move that the 802.15.4g Task Group ask the 802.15 Working Group to authorize Phil Beecher, Monique Brown, and </a:t>
            </a:r>
            <a:r>
              <a:rPr lang="en-US" dirty="0" err="1" smtClean="0"/>
              <a:t>Kuor-Hsin</a:t>
            </a:r>
            <a:r>
              <a:rPr lang="en-US" dirty="0" smtClean="0"/>
              <a:t> Chang as the 802.15.4g </a:t>
            </a:r>
            <a:r>
              <a:rPr lang="en-US" dirty="0" smtClean="0"/>
              <a:t>Letter Ballot Resolution </a:t>
            </a:r>
            <a:r>
              <a:rPr lang="en-US" smtClean="0"/>
              <a:t>Committee and Comment </a:t>
            </a:r>
            <a:r>
              <a:rPr lang="en-US" dirty="0" smtClean="0"/>
              <a:t>Resolution Oversight Committee chaired by Phil Beecher; said committee to expire at the beginning of the July 2011 802 Plenary meeting. The Comment Resolution Oversight Committee is authorized to approve the resolutions and approve start of the next recirculation of the D4P802-15-4g draft on behalf of the Working Group. Comment resolution on Recirculations 1(current) and 2 (next) will be conducted via reflector email and via teleconferences announced to the reflector at least 7 days in advance. </a:t>
            </a:r>
            <a:br>
              <a:rPr lang="en-US" dirty="0" smtClean="0"/>
            </a:br>
            <a:r>
              <a:rPr lang="en-US" dirty="0" smtClean="0"/>
              <a:t/>
            </a:r>
            <a:br>
              <a:rPr lang="en-US" dirty="0" smtClean="0"/>
            </a:br>
            <a:r>
              <a:rPr lang="en-US" dirty="0" smtClean="0"/>
              <a:t>Moved:  Ed Callaway</a:t>
            </a:r>
            <a:br>
              <a:rPr lang="en-US" dirty="0" smtClean="0"/>
            </a:br>
            <a:r>
              <a:rPr lang="en-US" dirty="0" smtClean="0"/>
              <a:t>Second:  James Gilb</a:t>
            </a:r>
            <a:br>
              <a:rPr lang="en-US" dirty="0" smtClean="0"/>
            </a:br>
            <a:r>
              <a:rPr lang="en-US" dirty="0" smtClean="0"/>
              <a:t>Motion Passes: </a:t>
            </a:r>
          </a:p>
        </p:txBody>
      </p:sp>
      <p:sp>
        <p:nvSpPr>
          <p:cNvPr id="4" name="Date Placeholder 3"/>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3</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90620" y="304800"/>
            <a:ext cx="2867580" cy="307777"/>
          </a:xfrm>
          <a:prstGeom prst="rect">
            <a:avLst/>
          </a:prstGeom>
          <a:solidFill>
            <a:schemeClr val="bg1"/>
          </a:solidFill>
        </p:spPr>
        <p:txBody>
          <a:bodyPr wrap="none" rtlCol="0">
            <a:spAutoFit/>
          </a:bodyPr>
          <a:lstStyle/>
          <a:p>
            <a:r>
              <a:rPr lang="en-US" sz="1400" b="1" dirty="0"/>
              <a:t>d</a:t>
            </a:r>
            <a:r>
              <a:rPr lang="en-US" sz="1400" b="1" dirty="0" smtClean="0"/>
              <a:t>oc.: IEEE 802.15-11-0114-01-004g</a:t>
            </a:r>
            <a:endParaRPr lang="en-US" sz="1400" b="1" dirty="0"/>
          </a:p>
        </p:txBody>
      </p:sp>
      <p:sp>
        <p:nvSpPr>
          <p:cNvPr id="8" name="TextBox 7"/>
          <p:cNvSpPr txBox="1"/>
          <p:nvPr/>
        </p:nvSpPr>
        <p:spPr>
          <a:xfrm>
            <a:off x="563880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802.15-11-0427-00-004g</a:t>
            </a:r>
            <a:endParaRPr 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WG Motion</a:t>
            </a:r>
            <a:endParaRPr lang="en-US" dirty="0"/>
          </a:p>
        </p:txBody>
      </p:sp>
      <p:sp>
        <p:nvSpPr>
          <p:cNvPr id="3" name="Subtitle 2"/>
          <p:cNvSpPr>
            <a:spLocks noGrp="1"/>
          </p:cNvSpPr>
          <p:nvPr>
            <p:ph type="subTitle" idx="1"/>
          </p:nvPr>
        </p:nvSpPr>
        <p:spPr>
          <a:xfrm>
            <a:off x="609600" y="1219200"/>
            <a:ext cx="8229600" cy="5257800"/>
          </a:xfrm>
        </p:spPr>
        <p:txBody>
          <a:bodyPr rtlCol="0">
            <a:normAutofit fontScale="92500" lnSpcReduction="10000"/>
          </a:bodyPr>
          <a:lstStyle/>
          <a:p>
            <a:pPr algn="l" fontAlgn="auto">
              <a:spcAft>
                <a:spcPts val="0"/>
              </a:spcAft>
              <a:defRPr/>
            </a:pPr>
            <a:r>
              <a:rPr lang="en-US" u="sng" dirty="0" smtClean="0"/>
              <a:t>Motion to approve comment resolution</a:t>
            </a:r>
            <a:br>
              <a:rPr lang="en-US" u="sng" dirty="0" smtClean="0"/>
            </a:br>
            <a:r>
              <a:rPr lang="en-US" u="sng" dirty="0" smtClean="0"/>
              <a:t/>
            </a:r>
            <a:br>
              <a:rPr lang="en-US" u="sng" dirty="0" smtClean="0"/>
            </a:br>
            <a:r>
              <a:rPr lang="en-US" dirty="0" smtClean="0"/>
              <a:t>Move that the WG accept the comment resolutions in document 15-11-0342-10-004g as the resolution for comments received in letter ballot #70 and authorize the TG chair to begin the recirculation once those edits have been applied.</a:t>
            </a:r>
            <a:br>
              <a:rPr lang="en-US" dirty="0" smtClean="0"/>
            </a:br>
            <a:r>
              <a:rPr lang="en-US" dirty="0" smtClean="0"/>
              <a:t/>
            </a:r>
            <a:br>
              <a:rPr lang="en-US" dirty="0" smtClean="0"/>
            </a:br>
            <a:r>
              <a:rPr lang="en-US" dirty="0" smtClean="0"/>
              <a:t>Moved:  Ed Callaway</a:t>
            </a:r>
            <a:br>
              <a:rPr lang="en-US" dirty="0" smtClean="0"/>
            </a:br>
            <a:r>
              <a:rPr lang="en-US" dirty="0" smtClean="0"/>
              <a:t>Second:  James Gilb</a:t>
            </a:r>
            <a:br>
              <a:rPr lang="en-US" dirty="0" smtClean="0"/>
            </a:br>
            <a:r>
              <a:rPr lang="en-US" dirty="0" smtClean="0"/>
              <a:t>Motion Passes: </a:t>
            </a:r>
            <a:endParaRPr lang="en-US" dirty="0" smtClean="0">
              <a:solidFill>
                <a:schemeClr val="tx1"/>
              </a:solidFill>
            </a:endParaRPr>
          </a:p>
        </p:txBody>
      </p:sp>
      <p:sp>
        <p:nvSpPr>
          <p:cNvPr id="4" name="Date Placeholder 3"/>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4</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31309" y="304800"/>
            <a:ext cx="2926891" cy="307777"/>
          </a:xfrm>
          <a:prstGeom prst="rect">
            <a:avLst/>
          </a:prstGeom>
          <a:solidFill>
            <a:schemeClr val="bg1"/>
          </a:solidFill>
        </p:spPr>
        <p:txBody>
          <a:bodyPr wrap="none" rtlCol="0">
            <a:spAutoFit/>
          </a:bodyPr>
          <a:lstStyle/>
          <a:p>
            <a:r>
              <a:rPr lang="en-US" sz="1400" b="1" dirty="0"/>
              <a:t>d</a:t>
            </a:r>
            <a:r>
              <a:rPr lang="en-US" sz="1400" b="1" dirty="0" smtClean="0"/>
              <a:t>oc.: IEEE 802.15-11-0114-01-004g</a:t>
            </a:r>
            <a:endParaRPr lang="en-US" sz="1400" b="1" dirty="0"/>
          </a:p>
        </p:txBody>
      </p:sp>
      <p:sp>
        <p:nvSpPr>
          <p:cNvPr id="8" name="TextBox 7"/>
          <p:cNvSpPr txBox="1"/>
          <p:nvPr/>
        </p:nvSpPr>
        <p:spPr>
          <a:xfrm>
            <a:off x="556260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802.15-11-0427-00-004g</a:t>
            </a:r>
            <a:endParaRPr 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WG Motion</a:t>
            </a:r>
            <a:endParaRPr lang="en-US" dirty="0"/>
          </a:p>
        </p:txBody>
      </p:sp>
      <p:sp>
        <p:nvSpPr>
          <p:cNvPr id="3" name="Subtitle 2"/>
          <p:cNvSpPr>
            <a:spLocks noGrp="1"/>
          </p:cNvSpPr>
          <p:nvPr>
            <p:ph type="subTitle" idx="1"/>
          </p:nvPr>
        </p:nvSpPr>
        <p:spPr>
          <a:xfrm>
            <a:off x="609600" y="1219200"/>
            <a:ext cx="8229600" cy="5257800"/>
          </a:xfrm>
        </p:spPr>
        <p:txBody>
          <a:bodyPr rtlCol="0">
            <a:normAutofit fontScale="70000" lnSpcReduction="20000"/>
          </a:bodyPr>
          <a:lstStyle/>
          <a:p>
            <a:pPr algn="l" fontAlgn="auto">
              <a:spcAft>
                <a:spcPts val="0"/>
              </a:spcAft>
              <a:defRPr/>
            </a:pPr>
            <a:r>
              <a:rPr lang="en-US" u="sng" dirty="0" smtClean="0"/>
              <a:t>Motion to authorize 2 </a:t>
            </a:r>
            <a:r>
              <a:rPr lang="en-US" u="sng" dirty="0" err="1" smtClean="0"/>
              <a:t>recirculations</a:t>
            </a:r>
            <a:r>
              <a:rPr lang="en-US" u="sng" dirty="0" smtClean="0"/>
              <a:t>:</a:t>
            </a:r>
            <a:br>
              <a:rPr lang="en-US" u="sng" dirty="0" smtClean="0"/>
            </a:br>
            <a:r>
              <a:rPr lang="en-US" u="sng" dirty="0" smtClean="0"/>
              <a:t/>
            </a:r>
            <a:br>
              <a:rPr lang="en-US" u="sng" dirty="0" smtClean="0"/>
            </a:br>
            <a:r>
              <a:rPr lang="en-US" dirty="0" smtClean="0"/>
              <a:t>Move to authorize Phil Beecher, Monique Brown, and </a:t>
            </a:r>
            <a:r>
              <a:rPr lang="en-US" dirty="0" err="1" smtClean="0"/>
              <a:t>Kuor-Hsin</a:t>
            </a:r>
            <a:r>
              <a:rPr lang="en-US" dirty="0" smtClean="0"/>
              <a:t> Chang as the 802.15.4g Letter Ballot Resolution Committee and Comment Resolution Oversight Committee chaired by Phil Beecher; said committee to expire at the beginning of the July 2011 802 Plenary meeting. The Comment Resolution Oversight Committee is authorized to approve the resolutions and approve start of the next recirculation of the D4P802-15-4g draft on behalf of the Working Group. Comment resolution on Recirculations 1(current) and 2 (next) will be conducted via reflector email and via teleconferences announced to the reflector at least 7 days in advance. </a:t>
            </a:r>
            <a:br>
              <a:rPr lang="en-US" dirty="0" smtClean="0"/>
            </a:br>
            <a:r>
              <a:rPr lang="en-US" dirty="0" smtClean="0"/>
              <a:t/>
            </a:r>
            <a:br>
              <a:rPr lang="en-US" dirty="0" smtClean="0"/>
            </a:br>
            <a:r>
              <a:rPr lang="en-US" dirty="0" smtClean="0"/>
              <a:t>Moved:  Ed Callaway</a:t>
            </a:r>
            <a:br>
              <a:rPr lang="en-US" dirty="0" smtClean="0"/>
            </a:br>
            <a:r>
              <a:rPr lang="en-US" dirty="0" smtClean="0"/>
              <a:t>Second:  James Gilb</a:t>
            </a:r>
            <a:br>
              <a:rPr lang="en-US" dirty="0" smtClean="0"/>
            </a:br>
            <a:r>
              <a:rPr lang="en-US" dirty="0" smtClean="0"/>
              <a:t>Motion Passes: </a:t>
            </a:r>
            <a:endParaRPr lang="en-US" dirty="0" smtClean="0">
              <a:solidFill>
                <a:schemeClr val="tx1"/>
              </a:solidFill>
            </a:endParaRPr>
          </a:p>
        </p:txBody>
      </p:sp>
      <p:sp>
        <p:nvSpPr>
          <p:cNvPr id="4" name="Date Placeholder 3"/>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5</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31309" y="304800"/>
            <a:ext cx="2926891" cy="307777"/>
          </a:xfrm>
          <a:prstGeom prst="rect">
            <a:avLst/>
          </a:prstGeom>
          <a:solidFill>
            <a:schemeClr val="bg1"/>
          </a:solidFill>
        </p:spPr>
        <p:txBody>
          <a:bodyPr wrap="none" rtlCol="0">
            <a:spAutoFit/>
          </a:bodyPr>
          <a:lstStyle/>
          <a:p>
            <a:r>
              <a:rPr lang="en-US" sz="1400" b="1" dirty="0"/>
              <a:t>d</a:t>
            </a:r>
            <a:r>
              <a:rPr lang="en-US" sz="1400" b="1" dirty="0" smtClean="0"/>
              <a:t>oc.: IEEE 802.15-11-0114-01-004g</a:t>
            </a:r>
            <a:endParaRPr lang="en-US" sz="1400" b="1" dirty="0"/>
          </a:p>
        </p:txBody>
      </p:sp>
      <p:sp>
        <p:nvSpPr>
          <p:cNvPr id="9" name="TextBox 8"/>
          <p:cNvSpPr txBox="1"/>
          <p:nvPr/>
        </p:nvSpPr>
        <p:spPr>
          <a:xfrm>
            <a:off x="557754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802.15-11-0427-00-004g</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87</TotalTime>
  <Words>175</Words>
  <Application>Microsoft Office PowerPoint</Application>
  <PresentationFormat>On-screen Show (4:3)</PresentationFormat>
  <Paragraphs>52</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IEEE-P802_15 Template</vt:lpstr>
      <vt:lpstr>Slide 1</vt:lpstr>
      <vt:lpstr>TG Motion</vt:lpstr>
      <vt:lpstr>TG Motion</vt:lpstr>
      <vt:lpstr>WG Motion</vt:lpstr>
      <vt:lpstr>WG Motion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15-11-0114-00-004g</dc:description>
  <cp:lastModifiedBy>Ed Callaway</cp:lastModifiedBy>
  <cp:revision>18</cp:revision>
  <cp:lastPrinted>1998-02-10T13:28:06Z</cp:lastPrinted>
  <dcterms:created xsi:type="dcterms:W3CDTF">2011-01-20T22:03:34Z</dcterms:created>
  <dcterms:modified xsi:type="dcterms:W3CDTF">2011-05-12T22:03:24Z</dcterms:modified>
</cp:coreProperties>
</file>