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4" r:id="rId2"/>
  </p:sldMasterIdLst>
  <p:notesMasterIdLst>
    <p:notesMasterId r:id="rId20"/>
  </p:notesMasterIdLst>
  <p:sldIdLst>
    <p:sldId id="458" r:id="rId3"/>
    <p:sldId id="503" r:id="rId4"/>
    <p:sldId id="505" r:id="rId5"/>
    <p:sldId id="506" r:id="rId6"/>
    <p:sldId id="502" r:id="rId7"/>
    <p:sldId id="474" r:id="rId8"/>
    <p:sldId id="485" r:id="rId9"/>
    <p:sldId id="504" r:id="rId10"/>
    <p:sldId id="486" r:id="rId11"/>
    <p:sldId id="487" r:id="rId12"/>
    <p:sldId id="453" r:id="rId13"/>
    <p:sldId id="465" r:id="rId14"/>
    <p:sldId id="480" r:id="rId15"/>
    <p:sldId id="464" r:id="rId16"/>
    <p:sldId id="461" r:id="rId17"/>
    <p:sldId id="462" r:id="rId18"/>
    <p:sldId id="47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FF99FF"/>
    <a:srgbClr val="E33E1D"/>
    <a:srgbClr val="D46C2C"/>
    <a:srgbClr val="D7E4B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00" autoAdjust="0"/>
    <p:restoredTop sz="94660" autoAdjust="0"/>
  </p:normalViewPr>
  <p:slideViewPr>
    <p:cSldViewPr>
      <p:cViewPr varScale="1">
        <p:scale>
          <a:sx n="71" d="100"/>
          <a:sy n="71" d="100"/>
        </p:scale>
        <p:origin x="-130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5" d="100"/>
          <a:sy n="55" d="100"/>
        </p:scale>
        <p:origin x="-2904"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29679F-BA6A-46AA-9605-E3ADEF6577B1}" type="datetimeFigureOut">
              <a:rPr lang="en-US" smtClean="0"/>
              <a:pPr/>
              <a:t>5/11/2011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E8E286-FF09-4294-8AF4-AA83327DC834}" type="slidenum">
              <a:rPr lang="en-US" smtClean="0"/>
              <a:pPr/>
              <a:t>‹#›</a:t>
            </a:fld>
            <a:endParaRPr lang="en-US"/>
          </a:p>
        </p:txBody>
      </p:sp>
    </p:spTree>
    <p:extLst>
      <p:ext uri="{BB962C8B-B14F-4D97-AF65-F5344CB8AC3E}">
        <p14:creationId xmlns:p14="http://schemas.microsoft.com/office/powerpoint/2010/main" xmlns="" val="1518651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trendland.net/2011/01/03/phillips-de-pury-virtual-gallery-tour/"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FBE8E286-FF09-4294-8AF4-AA83327DC834}" type="slidenum">
              <a:rPr lang="en-US" smtClean="0"/>
              <a:pPr/>
              <a:t>1</a:t>
            </a:fld>
            <a:endParaRPr lang="en-US"/>
          </a:p>
        </p:txBody>
      </p:sp>
    </p:spTree>
    <p:extLst>
      <p:ext uri="{BB962C8B-B14F-4D97-AF65-F5344CB8AC3E}">
        <p14:creationId xmlns:p14="http://schemas.microsoft.com/office/powerpoint/2010/main" xmlns="" val="512018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FBE8E286-FF09-4294-8AF4-AA83327DC834}" type="slidenum">
              <a:rPr lang="en-US" smtClean="0"/>
              <a:pPr/>
              <a:t>3</a:t>
            </a:fld>
            <a:endParaRPr lang="en-US"/>
          </a:p>
        </p:txBody>
      </p:sp>
    </p:spTree>
    <p:extLst>
      <p:ext uri="{BB962C8B-B14F-4D97-AF65-F5344CB8AC3E}">
        <p14:creationId xmlns:p14="http://schemas.microsoft.com/office/powerpoint/2010/main" xmlns="" val="1714606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FBE8E286-FF09-4294-8AF4-AA83327DC834}" type="slidenum">
              <a:rPr lang="en-US" smtClean="0"/>
              <a:pPr/>
              <a:t>5</a:t>
            </a:fld>
            <a:endParaRPr lang="en-US"/>
          </a:p>
        </p:txBody>
      </p:sp>
    </p:spTree>
    <p:extLst>
      <p:ext uri="{BB962C8B-B14F-4D97-AF65-F5344CB8AC3E}">
        <p14:creationId xmlns:p14="http://schemas.microsoft.com/office/powerpoint/2010/main" xmlns="" val="1714606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FBE8E286-FF09-4294-8AF4-AA83327DC834}" type="slidenum">
              <a:rPr lang="en-US" smtClean="0"/>
              <a:pPr/>
              <a:t>11</a:t>
            </a:fld>
            <a:endParaRPr lang="en-US"/>
          </a:p>
        </p:txBody>
      </p:sp>
    </p:spTree>
    <p:extLst>
      <p:ext uri="{BB962C8B-B14F-4D97-AF65-F5344CB8AC3E}">
        <p14:creationId xmlns:p14="http://schemas.microsoft.com/office/powerpoint/2010/main" xmlns="" val="1714606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dirty="0" smtClean="0">
                <a:hlinkClick r:id="rId3"/>
              </a:rPr>
              <a:t>http://trendland.net/2011/01/03/phillips-de-pury-virtual-gallery-tour/#</a:t>
            </a:r>
            <a:endParaRPr lang="ko-KR" altLang="en-US" dirty="0"/>
          </a:p>
        </p:txBody>
      </p:sp>
      <p:sp>
        <p:nvSpPr>
          <p:cNvPr id="4" name="슬라이드 번호 개체 틀 3"/>
          <p:cNvSpPr>
            <a:spLocks noGrp="1"/>
          </p:cNvSpPr>
          <p:nvPr>
            <p:ph type="sldNum" sz="quarter" idx="10"/>
          </p:nvPr>
        </p:nvSpPr>
        <p:spPr/>
        <p:txBody>
          <a:bodyPr/>
          <a:lstStyle/>
          <a:p>
            <a:fld id="{FBE8E286-FF09-4294-8AF4-AA83327DC834}"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A03FB6-36C0-4092-9C05-E6E6CDDEB8E5}" type="datetime1">
              <a:rPr lang="en-US" smtClean="0"/>
              <a:pPr/>
              <a:t>5/11/2011</a:t>
            </a:fld>
            <a:endParaRPr lang="en-US" dirty="0"/>
          </a:p>
        </p:txBody>
      </p:sp>
      <p:sp>
        <p:nvSpPr>
          <p:cNvPr id="5" name="Footer Placeholder 4"/>
          <p:cNvSpPr>
            <a:spLocks noGrp="1"/>
          </p:cNvSpPr>
          <p:nvPr>
            <p:ph type="ftr" sz="quarter" idx="11"/>
          </p:nvPr>
        </p:nvSpPr>
        <p:spPr>
          <a:xfrm>
            <a:off x="3200400" y="6324600"/>
            <a:ext cx="2895600" cy="365125"/>
          </a:xfrm>
        </p:spPr>
        <p:txBody>
          <a:bodyPr/>
          <a:lstStyle>
            <a:lvl1pPr>
              <a:defRPr/>
            </a:lvl1pPr>
          </a:lstStyle>
          <a:p>
            <a:r>
              <a:rPr lang="en-US" dirty="0" smtClean="0"/>
              <a:t>Slide #</a:t>
            </a:r>
            <a:endParaRPr lang="en-US" dirty="0"/>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cxnSp>
        <p:nvCxnSpPr>
          <p:cNvPr id="7" name="Straight Connector 6"/>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457200" y="152400"/>
            <a:ext cx="12954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May</a:t>
            </a:r>
            <a:r>
              <a:rPr lang="en-US" sz="1400" b="1" baseline="0" dirty="0" smtClean="0">
                <a:latin typeface="Times New Roman" pitchFamily="18" charset="0"/>
                <a:cs typeface="Times New Roman" pitchFamily="18" charset="0"/>
              </a:rPr>
              <a:t> </a:t>
            </a:r>
            <a:r>
              <a:rPr lang="en-US" sz="1400" b="1" dirty="0" smtClean="0">
                <a:latin typeface="Times New Roman" pitchFamily="18" charset="0"/>
                <a:cs typeface="Times New Roman" pitchFamily="18" charset="0"/>
              </a:rPr>
              <a:t>2011</a:t>
            </a:r>
            <a:endParaRPr lang="en-US" sz="1400" b="1" dirty="0">
              <a:latin typeface="Times New Roman" pitchFamily="18" charset="0"/>
              <a:cs typeface="Times New Roman" pitchFamily="18" charset="0"/>
            </a:endParaRPr>
          </a:p>
        </p:txBody>
      </p:sp>
      <p:sp>
        <p:nvSpPr>
          <p:cNvPr id="9" name="TextBox 8"/>
          <p:cNvSpPr txBox="1"/>
          <p:nvPr userDrawn="1"/>
        </p:nvSpPr>
        <p:spPr>
          <a:xfrm>
            <a:off x="5410200" y="152400"/>
            <a:ext cx="3276600" cy="307777"/>
          </a:xfrm>
          <a:prstGeom prst="rect">
            <a:avLst/>
          </a:prstGeom>
          <a:noFill/>
        </p:spPr>
        <p:txBody>
          <a:bodyPr wrap="square" rtlCol="0">
            <a:spAutoFit/>
          </a:bodyPr>
          <a:lstStyle/>
          <a:p>
            <a:pPr algn="r"/>
            <a:r>
              <a:rPr lang="en-US" sz="1400" b="1" dirty="0" smtClean="0">
                <a:latin typeface="Times New Roman" pitchFamily="18" charset="0"/>
                <a:cs typeface="Times New Roman" pitchFamily="18" charset="0"/>
              </a:rPr>
              <a:t>doc.: IEEE </a:t>
            </a:r>
            <a:r>
              <a:rPr lang="en-US" sz="1400" b="1" dirty="0" smtClean="0">
                <a:latin typeface="Times New Roman" pitchFamily="18" charset="0"/>
                <a:cs typeface="Times New Roman" pitchFamily="18" charset="0"/>
              </a:rPr>
              <a:t>15-11-0406-01-0psc</a:t>
            </a:r>
            <a:endParaRPr lang="en-US" sz="1400" b="1" dirty="0">
              <a:latin typeface="Times New Roman" pitchFamily="18" charset="0"/>
              <a:cs typeface="Times New Roman" pitchFamily="18" charset="0"/>
            </a:endParaRPr>
          </a:p>
        </p:txBody>
      </p: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2" name="Date Placeholder 3"/>
          <p:cNvSpPr txBox="1">
            <a:spLocks/>
          </p:cNvSpPr>
          <p:nvPr userDrawn="1"/>
        </p:nvSpPr>
        <p:spPr>
          <a:xfrm>
            <a:off x="6248400" y="6324600"/>
            <a:ext cx="24384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Samsung Electronics, ETRI</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FEB950-4027-49A9-9AD9-60C89AF8B577}" type="datetime1">
              <a:rPr lang="en-US" smtClean="0"/>
              <a:pPr/>
              <a:t>5/11/2011</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7DE0AC-2293-46C5-B2AD-A273A09A28AC}" type="datetime1">
              <a:rPr lang="en-US" smtClean="0"/>
              <a:pPr/>
              <a:t>5/11/2011</a:t>
            </a:fld>
            <a:endParaRPr lang="en-US"/>
          </a:p>
        </p:txBody>
      </p:sp>
      <p:sp>
        <p:nvSpPr>
          <p:cNvPr id="3" name="Footer Placeholder 2"/>
          <p:cNvSpPr>
            <a:spLocks noGrp="1"/>
          </p:cNvSpPr>
          <p:nvPr>
            <p:ph type="ftr" sz="quarter" idx="11"/>
          </p:nvPr>
        </p:nvSpPr>
        <p:spPr/>
        <p:txBody>
          <a:bodyPr/>
          <a:lstStyle/>
          <a:p>
            <a:r>
              <a:rPr lang="en-US" smtClean="0"/>
              <a:t>Slide 1</a:t>
            </a:r>
            <a:endParaRPr lang="en-US"/>
          </a:p>
        </p:txBody>
      </p:sp>
      <p:sp>
        <p:nvSpPr>
          <p:cNvPr id="4" name="Slide Number Placeholder 3"/>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0809FD-2FB9-4990-A5F7-1DB6B7084FB0}" type="datetime1">
              <a:rPr lang="en-US" smtClean="0"/>
              <a:pPr/>
              <a:t>5/11/2011</a:t>
            </a:fld>
            <a:endParaRPr lang="en-US"/>
          </a:p>
        </p:txBody>
      </p:sp>
      <p:sp>
        <p:nvSpPr>
          <p:cNvPr id="6" name="Footer Placeholder 5"/>
          <p:cNvSpPr>
            <a:spLocks noGrp="1"/>
          </p:cNvSpPr>
          <p:nvPr>
            <p:ph type="ftr" sz="quarter" idx="11"/>
          </p:nvPr>
        </p:nvSpPr>
        <p:spPr/>
        <p:txBody>
          <a:bodyPr/>
          <a:lstStyle/>
          <a:p>
            <a:r>
              <a:rPr lang="en-US" smtClean="0"/>
              <a:t>Slide 1</a:t>
            </a:r>
            <a:endParaRPr lang="en-US"/>
          </a:p>
        </p:txBody>
      </p:sp>
      <p:sp>
        <p:nvSpPr>
          <p:cNvPr id="7" name="Slide Number Placeholder 6"/>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4B576-651D-4059-ADD9-BAD91067A2E2}" type="datetime1">
              <a:rPr lang="en-US" smtClean="0"/>
              <a:pPr/>
              <a:t>5/11/2011</a:t>
            </a:fld>
            <a:endParaRPr lang="en-US"/>
          </a:p>
        </p:txBody>
      </p:sp>
      <p:sp>
        <p:nvSpPr>
          <p:cNvPr id="6" name="Footer Placeholder 5"/>
          <p:cNvSpPr>
            <a:spLocks noGrp="1"/>
          </p:cNvSpPr>
          <p:nvPr>
            <p:ph type="ftr" sz="quarter" idx="11"/>
          </p:nvPr>
        </p:nvSpPr>
        <p:spPr/>
        <p:txBody>
          <a:bodyPr/>
          <a:lstStyle/>
          <a:p>
            <a:r>
              <a:rPr lang="en-US" smtClean="0"/>
              <a:t>Slide 1</a:t>
            </a:r>
            <a:endParaRPr lang="en-US"/>
          </a:p>
        </p:txBody>
      </p:sp>
      <p:sp>
        <p:nvSpPr>
          <p:cNvPr id="7" name="Slide Number Placeholder 6"/>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BE0B97-6B1C-43CC-B69C-7D781D459A89}" type="datetime1">
              <a:rPr lang="en-US" smtClean="0"/>
              <a:pPr/>
              <a:t>5/11/2011</a:t>
            </a:fld>
            <a:endParaRPr lang="en-US"/>
          </a:p>
        </p:txBody>
      </p:sp>
      <p:sp>
        <p:nvSpPr>
          <p:cNvPr id="5" name="Footer Placeholder 4"/>
          <p:cNvSpPr>
            <a:spLocks noGrp="1"/>
          </p:cNvSpPr>
          <p:nvPr>
            <p:ph type="ftr" sz="quarter" idx="11"/>
          </p:nvPr>
        </p:nvSpPr>
        <p:spPr/>
        <p:txBody>
          <a:bodyPr/>
          <a:lstStyle/>
          <a:p>
            <a:r>
              <a:rPr lang="en-US" smtClean="0"/>
              <a:t>Slide 1</a:t>
            </a:r>
            <a:endParaRPr lang="en-US"/>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6F5A34-17FE-42B9-8397-840FF089D1E6}" type="datetime1">
              <a:rPr lang="en-US" smtClean="0"/>
              <a:pPr/>
              <a:t>5/11/2011</a:t>
            </a:fld>
            <a:endParaRPr lang="en-US"/>
          </a:p>
        </p:txBody>
      </p:sp>
      <p:sp>
        <p:nvSpPr>
          <p:cNvPr id="5" name="Footer Placeholder 4"/>
          <p:cNvSpPr>
            <a:spLocks noGrp="1"/>
          </p:cNvSpPr>
          <p:nvPr>
            <p:ph type="ftr" sz="quarter" idx="11"/>
          </p:nvPr>
        </p:nvSpPr>
        <p:spPr/>
        <p:txBody>
          <a:bodyPr/>
          <a:lstStyle/>
          <a:p>
            <a:r>
              <a:rPr lang="en-US" smtClean="0"/>
              <a:t>Slide 1</a:t>
            </a:r>
            <a:endParaRPr lang="en-US"/>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5/11/2011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5/11/2011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FA8F46-9498-4F67-8577-AE59DD5D7184}" type="datetimeFigureOut">
              <a:rPr lang="en-US" smtClean="0"/>
              <a:pPr/>
              <a:t>5/11/2011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FA8F46-9498-4F67-8577-AE59DD5D7184}" type="datetimeFigureOut">
              <a:rPr lang="en-US" smtClean="0"/>
              <a:pPr/>
              <a:t>5/11/2011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5/11/2011</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FA8F46-9498-4F67-8577-AE59DD5D7184}" type="datetimeFigureOut">
              <a:rPr lang="en-US" smtClean="0"/>
              <a:pPr/>
              <a:t>5/11/2011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FA8F46-9498-4F67-8577-AE59DD5D7184}" type="datetimeFigureOut">
              <a:rPr lang="en-US" smtClean="0"/>
              <a:pPr/>
              <a:t>5/11/2011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FA8F46-9498-4F67-8577-AE59DD5D7184}" type="datetimeFigureOut">
              <a:rPr lang="en-US" smtClean="0"/>
              <a:pPr/>
              <a:t>5/11/2011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FA8F46-9498-4F67-8577-AE59DD5D7184}" type="datetimeFigureOut">
              <a:rPr lang="en-US" smtClean="0"/>
              <a:pPr/>
              <a:t>5/11/2011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FA8F46-9498-4F67-8577-AE59DD5D7184}" type="datetimeFigureOut">
              <a:rPr lang="en-US" smtClean="0"/>
              <a:pPr/>
              <a:t>5/11/2011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5/11/2011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5/11/2011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5/11/2011</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5/11/2011</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5/11/2011</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C94A9D-3CA5-4E76-925B-592E65E91FFC}" type="datetime1">
              <a:rPr lang="en-US" smtClean="0"/>
              <a:pPr/>
              <a:t>5/11/2011</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Slide #</a:t>
            </a:r>
            <a:endParaRPr lang="en-US" dirty="0"/>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a:ln>
                <a:noFill/>
              </a:ln>
              <a:solidFill>
                <a:schemeClr val="tx1"/>
              </a:solidFill>
              <a:effectLst/>
              <a:uLnTx/>
              <a:uFillTx/>
              <a:latin typeface="Times New Roman" pitchFamily="18" charset="0"/>
              <a:ea typeface="+mn-ea"/>
              <a:cs typeface="Times New Roman" pitchFamily="18" charset="0"/>
            </a:endParaRPr>
          </a:p>
        </p:txBody>
      </p:sp>
      <p:sp>
        <p:nvSpPr>
          <p:cNvPr id="9"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Samsung Electronics, SNU</a:t>
            </a:r>
            <a:endParaRPr kumimoji="0" lang="en-US" altLang="ko-KR"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cxnSp>
        <p:nvCxnSpPr>
          <p:cNvPr id="10" name="Straight Connector 9"/>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295400" cy="307777"/>
          </a:xfrm>
          <a:prstGeom prst="rect">
            <a:avLst/>
          </a:prstGeom>
          <a:noFill/>
        </p:spPr>
        <p:txBody>
          <a:bodyPr wrap="square" rtlCol="0">
            <a:spAutoFit/>
          </a:bodyPr>
          <a:lstStyle/>
          <a:p>
            <a:r>
              <a:rPr lang="en-US" altLang="ko-KR" sz="1400" b="1" dirty="0" smtClean="0">
                <a:latin typeface="Times New Roman" pitchFamily="18" charset="0"/>
                <a:cs typeface="Times New Roman" pitchFamily="18" charset="0"/>
              </a:rPr>
              <a:t>May</a:t>
            </a:r>
            <a:r>
              <a:rPr lang="en-US" altLang="ko-KR" sz="1400" b="1" baseline="0" dirty="0" smtClean="0">
                <a:latin typeface="Times New Roman" pitchFamily="18" charset="0"/>
                <a:cs typeface="Times New Roman" pitchFamily="18" charset="0"/>
              </a:rPr>
              <a:t> </a:t>
            </a:r>
            <a:r>
              <a:rPr lang="en-US" altLang="ko-KR" sz="1400" b="1" dirty="0" smtClean="0">
                <a:latin typeface="Times New Roman" pitchFamily="18" charset="0"/>
                <a:cs typeface="Times New Roman" pitchFamily="18" charset="0"/>
              </a:rPr>
              <a:t>2011</a:t>
            </a:r>
            <a:endParaRPr lang="en-US" altLang="ko-KR" sz="1400" b="1" dirty="0">
              <a:latin typeface="Times New Roman" pitchFamily="18" charset="0"/>
              <a:cs typeface="Times New Roman" pitchFamily="18" charset="0"/>
            </a:endParaRPr>
          </a:p>
        </p:txBody>
      </p:sp>
      <p:sp>
        <p:nvSpPr>
          <p:cNvPr id="12" name="TextBox 11"/>
          <p:cNvSpPr txBox="1"/>
          <p:nvPr userDrawn="1"/>
        </p:nvSpPr>
        <p:spPr>
          <a:xfrm>
            <a:off x="5410200" y="152400"/>
            <a:ext cx="3276600" cy="307777"/>
          </a:xfrm>
          <a:prstGeom prst="rect">
            <a:avLst/>
          </a:prstGeom>
          <a:noFill/>
        </p:spPr>
        <p:txBody>
          <a:bodyPr wrap="square" rtlCol="0">
            <a:spAutoFit/>
          </a:bodyPr>
          <a:lstStyle/>
          <a:p>
            <a:pPr algn="r"/>
            <a:r>
              <a:rPr lang="en-US" altLang="ko-KR" sz="1400" b="1" dirty="0" smtClean="0">
                <a:latin typeface="Times New Roman" pitchFamily="18" charset="0"/>
                <a:cs typeface="Times New Roman" pitchFamily="18" charset="0"/>
              </a:rPr>
              <a:t>doc.: IEEE </a:t>
            </a:r>
            <a:r>
              <a:rPr lang="en-US" altLang="ko-KR" sz="1400" b="1" dirty="0" smtClean="0">
                <a:latin typeface="Times New Roman" pitchFamily="18" charset="0"/>
                <a:cs typeface="Times New Roman" pitchFamily="18" charset="0"/>
              </a:rPr>
              <a:t>15-11-0406-01-0psc</a:t>
            </a:r>
            <a:endParaRPr lang="en-US" altLang="ko-KR" sz="1400" b="1" dirty="0">
              <a:latin typeface="Times New Roman" pitchFamily="18" charset="0"/>
              <a:cs typeface="Times New Roman"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64EDD7-C113-43D1-BA3C-46D45C8A96AB}" type="datetime1">
              <a:rPr lang="en-US" smtClean="0"/>
              <a:pPr/>
              <a:t>5/11/2011</a:t>
            </a:fld>
            <a:endParaRPr lang="en-US"/>
          </a:p>
        </p:txBody>
      </p:sp>
      <p:sp>
        <p:nvSpPr>
          <p:cNvPr id="5" name="Footer Placeholder 4"/>
          <p:cNvSpPr>
            <a:spLocks noGrp="1"/>
          </p:cNvSpPr>
          <p:nvPr>
            <p:ph type="ftr" sz="quarter" idx="11"/>
          </p:nvPr>
        </p:nvSpPr>
        <p:spPr/>
        <p:txBody>
          <a:bodyPr/>
          <a:lstStyle/>
          <a:p>
            <a:r>
              <a:rPr lang="en-US" smtClean="0"/>
              <a:t>Slide 1</a:t>
            </a:r>
            <a:endParaRPr lang="en-US"/>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5523EF-88F0-4DC0-858F-85C640A0E875}" type="datetime1">
              <a:rPr lang="en-US" smtClean="0"/>
              <a:pPr/>
              <a:t>5/11/2011</a:t>
            </a:fld>
            <a:endParaRPr lang="en-US"/>
          </a:p>
        </p:txBody>
      </p:sp>
      <p:sp>
        <p:nvSpPr>
          <p:cNvPr id="6" name="Footer Placeholder 5"/>
          <p:cNvSpPr>
            <a:spLocks noGrp="1"/>
          </p:cNvSpPr>
          <p:nvPr>
            <p:ph type="ftr" sz="quarter" idx="11"/>
          </p:nvPr>
        </p:nvSpPr>
        <p:spPr/>
        <p:txBody>
          <a:bodyPr/>
          <a:lstStyle/>
          <a:p>
            <a:r>
              <a:rPr lang="en-US" smtClean="0"/>
              <a:t>Slide 1</a:t>
            </a:r>
            <a:endParaRPr lang="en-US"/>
          </a:p>
        </p:txBody>
      </p:sp>
      <p:sp>
        <p:nvSpPr>
          <p:cNvPr id="7" name="Slide Number Placeholder 6"/>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208938-1CF2-4733-8029-EAEF3A191393}" type="datetime1">
              <a:rPr lang="en-US" smtClean="0"/>
              <a:pPr/>
              <a:t>5/11/2011</a:t>
            </a:fld>
            <a:endParaRPr lang="en-US"/>
          </a:p>
        </p:txBody>
      </p:sp>
      <p:sp>
        <p:nvSpPr>
          <p:cNvPr id="8" name="Footer Placeholder 7"/>
          <p:cNvSpPr>
            <a:spLocks noGrp="1"/>
          </p:cNvSpPr>
          <p:nvPr>
            <p:ph type="ftr" sz="quarter" idx="11"/>
          </p:nvPr>
        </p:nvSpPr>
        <p:spPr/>
        <p:txBody>
          <a:bodyPr/>
          <a:lstStyle/>
          <a:p>
            <a:r>
              <a:rPr lang="en-US" smtClean="0"/>
              <a:t>Slide 1</a:t>
            </a:r>
            <a:endParaRPr lang="en-US"/>
          </a:p>
        </p:txBody>
      </p:sp>
      <p:sp>
        <p:nvSpPr>
          <p:cNvPr id="9" name="Slide Number Placeholder 8"/>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2FB845-3490-4031-89C6-D7D1529633E8}" type="datetime1">
              <a:rPr lang="en-US" smtClean="0"/>
              <a:pPr/>
              <a:t>5/11/2011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Slide 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78F476-1752-4E10-A7F6-CBA497807E8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FA8F46-9498-4F67-8577-AE59DD5D7184}" type="datetimeFigureOut">
              <a:rPr lang="en-US" smtClean="0"/>
              <a:pPr/>
              <a:t>5/11/2011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70CAD-83D8-4A6D-A9AC-C91B0A61C2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6200" y="609600"/>
            <a:ext cx="8991600" cy="4524315"/>
          </a:xfrm>
          <a:prstGeom prst="rect">
            <a:avLst/>
          </a:prstGeom>
          <a:noFill/>
          <a:ln w="12700">
            <a:noFill/>
            <a:miter lim="800000"/>
            <a:headEnd type="none" w="sm" len="sm"/>
            <a:tailEnd type="none" w="sm" len="sm"/>
          </a:ln>
          <a:effectLst/>
        </p:spPr>
        <p:txBody>
          <a:bodyPr>
            <a:spAutoFit/>
          </a:bodyPr>
          <a:lstStyle/>
          <a:p>
            <a:pPr algn="ctr"/>
            <a:r>
              <a:rPr lang="en-US" sz="1800" b="1" u="sng" dirty="0">
                <a:effectLst>
                  <a:outerShdw blurRad="38100" dist="38100" dir="2700000" algn="tl">
                    <a:srgbClr val="C0C0C0"/>
                  </a:outerShdw>
                </a:effectLst>
                <a:latin typeface="Times New Roman" pitchFamily="18" charset="0"/>
                <a:cs typeface="Times New Roman" pitchFamily="18" charset="0"/>
              </a:rPr>
              <a:t>Project: IEEE P802.15 Working Group for Wireless Personal Area Networks (WPANs)</a:t>
            </a:r>
            <a:endParaRPr lang="en-US" sz="1600" b="1" dirty="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p>
            <a:pPr marL="228600"/>
            <a:r>
              <a:rPr lang="en-US" sz="1600" b="1" dirty="0">
                <a:latin typeface="Times New Roman" pitchFamily="18" charset="0"/>
                <a:cs typeface="Times New Roman" pitchFamily="18" charset="0"/>
              </a:rPr>
              <a:t>Submission Title</a:t>
            </a:r>
            <a:r>
              <a:rPr lang="en-US" sz="1600" b="1" dirty="0" smtClean="0">
                <a:latin typeface="Times New Roman" pitchFamily="18" charset="0"/>
                <a:cs typeface="Times New Roman" pitchFamily="18" charset="0"/>
              </a:rPr>
              <a:t>: Usage Models for Personal Space Communications</a:t>
            </a:r>
            <a:endParaRPr lang="en-US" sz="1600" dirty="0">
              <a:latin typeface="Times New Roman" pitchFamily="18" charset="0"/>
              <a:cs typeface="Times New Roman" pitchFamily="18" charset="0"/>
            </a:endParaRPr>
          </a:p>
          <a:p>
            <a:pPr marL="228600"/>
            <a:r>
              <a:rPr lang="en-US" sz="1600" b="1" dirty="0">
                <a:latin typeface="Times New Roman" pitchFamily="18" charset="0"/>
                <a:cs typeface="Times New Roman" pitchFamily="18" charset="0"/>
              </a:rPr>
              <a:t>Date </a:t>
            </a:r>
            <a:r>
              <a:rPr lang="en-US" sz="1600" b="1" dirty="0" smtClean="0">
                <a:latin typeface="Times New Roman" pitchFamily="18" charset="0"/>
                <a:cs typeface="Times New Roman" pitchFamily="18" charset="0"/>
              </a:rPr>
              <a:t>Submitted: May 12, 2011</a:t>
            </a:r>
            <a:endParaRPr lang="en-US" sz="1600" dirty="0">
              <a:latin typeface="Times New Roman" pitchFamily="18" charset="0"/>
              <a:cs typeface="Times New Roman" pitchFamily="18" charset="0"/>
            </a:endParaRPr>
          </a:p>
          <a:p>
            <a:pPr marL="228600"/>
            <a:r>
              <a:rPr lang="en-US" sz="1600" b="1" dirty="0">
                <a:latin typeface="Times New Roman" pitchFamily="18" charset="0"/>
                <a:cs typeface="Times New Roman" pitchFamily="18" charset="0"/>
              </a:rPr>
              <a:t>Source</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Yongsuk</a:t>
            </a:r>
            <a:r>
              <a:rPr lang="en-US" sz="1600" b="1" dirty="0" smtClean="0">
                <a:latin typeface="Times New Roman" pitchFamily="18" charset="0"/>
                <a:cs typeface="Times New Roman" pitchFamily="18" charset="0"/>
              </a:rPr>
              <a:t> Kim [Samsung Electronics], </a:t>
            </a:r>
            <a:r>
              <a:rPr lang="en-US" sz="1600" b="1" dirty="0" err="1" smtClean="0">
                <a:latin typeface="Times New Roman" pitchFamily="18" charset="0"/>
                <a:cs typeface="Times New Roman" pitchFamily="18" charset="0"/>
              </a:rPr>
              <a:t>Jinkyeong</a:t>
            </a:r>
            <a:r>
              <a:rPr lang="en-US" sz="1600" b="1" dirty="0" smtClean="0">
                <a:latin typeface="Times New Roman" pitchFamily="18" charset="0"/>
                <a:cs typeface="Times New Roman" pitchFamily="18" charset="0"/>
              </a:rPr>
              <a:t> Kim, and </a:t>
            </a:r>
            <a:r>
              <a:rPr lang="en-US" sz="1600" b="1" dirty="0" err="1" smtClean="0">
                <a:latin typeface="Times New Roman" pitchFamily="18" charset="0"/>
                <a:cs typeface="Times New Roman" pitchFamily="18" charset="0"/>
              </a:rPr>
              <a:t>Sunggeun</a:t>
            </a:r>
            <a:r>
              <a:rPr lang="en-US" sz="1600" b="1" dirty="0" smtClean="0">
                <a:latin typeface="Times New Roman" pitchFamily="18" charset="0"/>
                <a:cs typeface="Times New Roman" pitchFamily="18" charset="0"/>
              </a:rPr>
              <a:t> Jin [ETRI]</a:t>
            </a:r>
            <a:endParaRPr lang="en-US" sz="1600" dirty="0">
              <a:latin typeface="Times New Roman" pitchFamily="18" charset="0"/>
              <a:cs typeface="Times New Roman" pitchFamily="18" charset="0"/>
            </a:endParaRPr>
          </a:p>
          <a:p>
            <a:pPr marL="228600"/>
            <a:r>
              <a:rPr lang="en-US" sz="1600" dirty="0" smtClean="0">
                <a:latin typeface="Times New Roman" pitchFamily="18" charset="0"/>
                <a:cs typeface="Times New Roman" pitchFamily="18" charset="0"/>
              </a:rPr>
              <a:t>Address: yongsuk@samsung.com</a:t>
            </a:r>
            <a:endParaRPr lang="en-US" sz="1600" dirty="0">
              <a:latin typeface="Times New Roman" pitchFamily="18" charset="0"/>
              <a:cs typeface="Times New Roman" pitchFamily="18" charset="0"/>
            </a:endParaRPr>
          </a:p>
          <a:p>
            <a:pPr marL="228600"/>
            <a:r>
              <a:rPr lang="en-US" sz="1600" dirty="0">
                <a:latin typeface="Times New Roman" pitchFamily="18" charset="0"/>
                <a:cs typeface="Times New Roman" pitchFamily="18" charset="0"/>
              </a:rPr>
              <a:t>	</a:t>
            </a:r>
          </a:p>
          <a:p>
            <a:pPr marL="228600">
              <a:spcBef>
                <a:spcPts val="600"/>
              </a:spcBef>
              <a:spcAft>
                <a:spcPts val="600"/>
              </a:spcAft>
            </a:pPr>
            <a:r>
              <a:rPr lang="en-US" sz="1600" b="1" dirty="0">
                <a:latin typeface="Times New Roman" pitchFamily="18" charset="0"/>
                <a:cs typeface="Times New Roman" pitchFamily="18" charset="0"/>
              </a:rPr>
              <a:t>Re</a:t>
            </a:r>
            <a:r>
              <a:rPr lang="en-US" sz="1600" b="1"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a:p>
            <a:pPr marL="228600">
              <a:spcBef>
                <a:spcPts val="600"/>
              </a:spcBef>
              <a:spcAft>
                <a:spcPts val="600"/>
              </a:spcAft>
            </a:pPr>
            <a:r>
              <a:rPr lang="en-US" sz="1600" b="1" dirty="0" smtClean="0">
                <a:latin typeface="Times New Roman" pitchFamily="18" charset="0"/>
                <a:cs typeface="Times New Roman" pitchFamily="18" charset="0"/>
              </a:rPr>
              <a:t>Abstract: </a:t>
            </a:r>
            <a:r>
              <a:rPr lang="en-US" sz="1600" dirty="0">
                <a:latin typeface="Times New Roman" pitchFamily="18" charset="0"/>
                <a:cs typeface="Times New Roman" pitchFamily="18" charset="0"/>
              </a:rPr>
              <a:t>We</a:t>
            </a:r>
            <a:r>
              <a:rPr lang="en-US" sz="1600" b="1"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present usage models suitable for personal space communications.</a:t>
            </a:r>
          </a:p>
          <a:p>
            <a:pPr marL="228600">
              <a:spcBef>
                <a:spcPts val="600"/>
              </a:spcBef>
              <a:spcAft>
                <a:spcPts val="600"/>
              </a:spcAft>
            </a:pPr>
            <a:r>
              <a:rPr lang="en-US" sz="1600" b="1" dirty="0">
                <a:latin typeface="Times New Roman" pitchFamily="18" charset="0"/>
                <a:cs typeface="Times New Roman" pitchFamily="18" charset="0"/>
              </a:rPr>
              <a:t>Purpose</a:t>
            </a:r>
            <a:r>
              <a:rPr lang="en-US" sz="1600" dirty="0">
                <a:latin typeface="Times New Roman" pitchFamily="18" charset="0"/>
                <a:cs typeface="Times New Roman" pitchFamily="18" charset="0"/>
              </a:rPr>
              <a:t>: </a:t>
            </a:r>
            <a:r>
              <a:rPr lang="en-US" altLang="ko-KR" sz="1600" dirty="0">
                <a:latin typeface="Times New Roman" pitchFamily="18" charset="0"/>
                <a:cs typeface="Times New Roman" pitchFamily="18" charset="0"/>
              </a:rPr>
              <a:t>To inform 802.15 members on progress</a:t>
            </a:r>
            <a:endParaRPr lang="en-US" sz="1600" dirty="0">
              <a:latin typeface="Times New Roman" pitchFamily="18" charset="0"/>
              <a:cs typeface="Times New Roman" pitchFamily="18" charset="0"/>
            </a:endParaRPr>
          </a:p>
          <a:p>
            <a:pPr marL="228600"/>
            <a:r>
              <a:rPr lang="en-US" sz="1600" b="1" dirty="0">
                <a:latin typeface="Times New Roman" pitchFamily="18" charset="0"/>
                <a:cs typeface="Times New Roman" pitchFamily="18" charset="0"/>
              </a:rPr>
              <a:t>Notice:</a:t>
            </a:r>
            <a:r>
              <a:rPr lang="en-US" sz="1600" dirty="0">
                <a:latin typeface="Times New Roman" pitchFamily="18" charset="0"/>
                <a:cs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228600"/>
            <a:r>
              <a:rPr lang="en-US" sz="1600" b="1" dirty="0" smtClean="0">
                <a:latin typeface="Times New Roman" pitchFamily="18" charset="0"/>
                <a:cs typeface="Times New Roman" pitchFamily="18" charset="0"/>
              </a:rPr>
              <a:t>Release:</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The </a:t>
            </a:r>
            <a:r>
              <a:rPr lang="en-US" sz="1600" dirty="0">
                <a:latin typeface="Times New Roman" pitchFamily="18" charset="0"/>
                <a:cs typeface="Times New Roman" pitchFamily="18" charset="0"/>
              </a:rPr>
              <a:t>contributor acknowledges and accepts that this contribution becomes the property of IEEE and may be made publicly available by P802.15.	</a:t>
            </a:r>
          </a:p>
        </p:txBody>
      </p:sp>
      <p:sp>
        <p:nvSpPr>
          <p:cNvPr id="5" name="TextBox 4"/>
          <p:cNvSpPr txBox="1"/>
          <p:nvPr/>
        </p:nvSpPr>
        <p:spPr>
          <a:xfrm>
            <a:off x="4191000" y="63246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xmlns="" val="41674081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3200" dirty="0" smtClean="0"/>
              <a:t>Fast Association &amp; Synchronization</a:t>
            </a:r>
            <a:endParaRPr lang="ko-KR" altLang="en-US" dirty="0"/>
          </a:p>
        </p:txBody>
      </p:sp>
      <p:sp>
        <p:nvSpPr>
          <p:cNvPr id="3" name="내용 개체 틀 2"/>
          <p:cNvSpPr>
            <a:spLocks noGrp="1"/>
          </p:cNvSpPr>
          <p:nvPr>
            <p:ph idx="1"/>
          </p:nvPr>
        </p:nvSpPr>
        <p:spPr/>
        <p:txBody>
          <a:bodyPr/>
          <a:lstStyle/>
          <a:p>
            <a:r>
              <a:rPr lang="en-US" altLang="ko-KR" sz="2400" dirty="0" smtClean="0"/>
              <a:t>Instantaneous connection establishment</a:t>
            </a:r>
            <a:endParaRPr lang="en-US" altLang="ko-KR" sz="2000" dirty="0" smtClean="0"/>
          </a:p>
          <a:p>
            <a:pPr lvl="1"/>
            <a:r>
              <a:rPr lang="en-US" altLang="ko-KR" sz="1800" dirty="0" smtClean="0"/>
              <a:t>Seamless mobility without service interruption</a:t>
            </a:r>
          </a:p>
          <a:p>
            <a:pPr lvl="1"/>
            <a:r>
              <a:rPr lang="en-US" altLang="ko-KR" sz="1800" dirty="0" smtClean="0"/>
              <a:t>Fast neighbor devices discovery</a:t>
            </a:r>
          </a:p>
          <a:p>
            <a:pPr lvl="1"/>
            <a:r>
              <a:rPr lang="en-US" altLang="ko-KR" sz="1800" dirty="0" smtClean="0"/>
              <a:t>Dynamic and automatic connection/disconnection</a:t>
            </a:r>
          </a:p>
          <a:p>
            <a:endParaRPr lang="en-US" altLang="ko-KR" sz="2400" dirty="0" smtClean="0"/>
          </a:p>
          <a:p>
            <a:pPr lvl="1"/>
            <a:endParaRPr lang="en-US" altLang="ko-KR" sz="2000" dirty="0" smtClean="0"/>
          </a:p>
          <a:p>
            <a:r>
              <a:rPr lang="en-US" altLang="ko-KR" sz="2400" dirty="0" smtClean="0"/>
              <a:t>Association and synchronization</a:t>
            </a:r>
          </a:p>
          <a:p>
            <a:pPr lvl="1"/>
            <a:r>
              <a:rPr lang="en-US" altLang="ko-KR" sz="1800" dirty="0" smtClean="0"/>
              <a:t>Fast synchronization between devices and PSC terminal</a:t>
            </a:r>
          </a:p>
          <a:p>
            <a:pPr lvl="1"/>
            <a:r>
              <a:rPr lang="en-US" altLang="ko-KR" sz="1800" dirty="0" smtClean="0"/>
              <a:t>Proper PHY preamble structure for fast synch</a:t>
            </a:r>
          </a:p>
          <a:p>
            <a:pPr lvl="1"/>
            <a:r>
              <a:rPr lang="en-US" altLang="ko-KR" sz="1800" dirty="0" smtClean="0"/>
              <a:t>Dynamic and rapid association between devices and PSC terminal</a:t>
            </a:r>
          </a:p>
          <a:p>
            <a:pPr lvl="1"/>
            <a:r>
              <a:rPr lang="en-US" altLang="ko-KR" sz="1800" dirty="0" smtClean="0"/>
              <a:t>Continuous/seamless service for mobile users</a:t>
            </a:r>
          </a:p>
          <a:p>
            <a:pPr marL="342900" lvl="1" indent="-342900">
              <a:buFont typeface="Arial" pitchFamily="34" charset="0"/>
              <a:buChar char="•"/>
            </a:pPr>
            <a:endParaRPr lang="en-US" altLang="ko-KR" sz="1800" dirty="0" smtClean="0"/>
          </a:p>
          <a:p>
            <a:pPr marL="342900" lvl="1" indent="-342900">
              <a:buFont typeface="Arial" pitchFamily="34" charset="0"/>
              <a:buChar char="•"/>
            </a:pPr>
            <a:endParaRPr lang="en-US" altLang="ko-KR" dirty="0" smtClean="0"/>
          </a:p>
          <a:p>
            <a:endParaRPr lang="en-US" altLang="ko-KR" dirty="0" smtClean="0"/>
          </a:p>
          <a:p>
            <a:pPr lvl="1"/>
            <a:endParaRPr lang="en-US" altLang="ko-KR"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FF0000"/>
                </a:solidFill>
                <a:latin typeface="Times New Roman" pitchFamily="18" charset="0"/>
                <a:cs typeface="Times New Roman" pitchFamily="18" charset="0"/>
              </a:rPr>
              <a:t>Examples of services</a:t>
            </a:r>
            <a:endParaRPr lang="en-US" b="1" dirty="0">
              <a:solidFill>
                <a:srgbClr val="FF0000"/>
              </a:solidFill>
              <a:latin typeface="Times New Roman" pitchFamily="18" charset="0"/>
              <a:cs typeface="Times New Roman" pitchFamily="18" charset="0"/>
            </a:endParaRPr>
          </a:p>
        </p:txBody>
      </p:sp>
      <p:sp>
        <p:nvSpPr>
          <p:cNvPr id="4" name="Subtitle 3"/>
          <p:cNvSpPr>
            <a:spLocks noGrp="1"/>
          </p:cNvSpPr>
          <p:nvPr>
            <p:ph type="subTitle" idx="1"/>
          </p:nvPr>
        </p:nvSpPr>
        <p:spPr/>
        <p:txBody>
          <a:bodyPr/>
          <a:lstStyle/>
          <a:p>
            <a:endParaRPr lang="en-US" b="1"/>
          </a:p>
        </p:txBody>
      </p:sp>
      <p:sp>
        <p:nvSpPr>
          <p:cNvPr id="5" name="TextBox 4"/>
          <p:cNvSpPr txBox="1"/>
          <p:nvPr/>
        </p:nvSpPr>
        <p:spPr>
          <a:xfrm>
            <a:off x="4191000" y="64008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2</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Mobile P2P Application</a:t>
            </a:r>
            <a:endParaRPr lang="ko-KR" altLang="en-US" dirty="0"/>
          </a:p>
        </p:txBody>
      </p:sp>
      <p:pic>
        <p:nvPicPr>
          <p:cNvPr id="80898" name="Picture 2"/>
          <p:cNvPicPr>
            <a:picLocks noGrp="1" noChangeAspect="1" noChangeArrowheads="1"/>
          </p:cNvPicPr>
          <p:nvPr>
            <p:ph idx="1"/>
          </p:nvPr>
        </p:nvPicPr>
        <p:blipFill>
          <a:blip r:embed="rId2" cstate="print"/>
          <a:srcRect/>
          <a:stretch>
            <a:fillRect/>
          </a:stretch>
        </p:blipFill>
        <p:spPr bwMode="auto">
          <a:xfrm>
            <a:off x="457200" y="1920895"/>
            <a:ext cx="8229600" cy="38845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Technical Requirements</a:t>
            </a:r>
            <a:endParaRPr lang="ko-KR" altLang="en-US" dirty="0"/>
          </a:p>
        </p:txBody>
      </p:sp>
      <p:sp>
        <p:nvSpPr>
          <p:cNvPr id="3" name="내용 개체 틀 2"/>
          <p:cNvSpPr>
            <a:spLocks noGrp="1"/>
          </p:cNvSpPr>
          <p:nvPr>
            <p:ph idx="1"/>
          </p:nvPr>
        </p:nvSpPr>
        <p:spPr/>
        <p:txBody>
          <a:bodyPr>
            <a:normAutofit/>
          </a:bodyPr>
          <a:lstStyle/>
          <a:p>
            <a:r>
              <a:rPr lang="en-US" altLang="ko-KR" sz="2400" dirty="0" smtClean="0"/>
              <a:t>Distributed network structure</a:t>
            </a:r>
          </a:p>
          <a:p>
            <a:pPr lvl="1"/>
            <a:r>
              <a:rPr lang="en-US" altLang="ko-KR" sz="1800" dirty="0" smtClean="0"/>
              <a:t>Peer-to-peer communication</a:t>
            </a:r>
          </a:p>
          <a:p>
            <a:pPr lvl="1"/>
            <a:r>
              <a:rPr lang="en-US" altLang="ko-KR" sz="1800" dirty="0" smtClean="0"/>
              <a:t>Fast neighboring devices detection /association</a:t>
            </a:r>
          </a:p>
          <a:p>
            <a:pPr lvl="1"/>
            <a:r>
              <a:rPr lang="en-US" altLang="ko-KR" sz="1800" dirty="0" smtClean="0"/>
              <a:t>Group communication among multiple devices</a:t>
            </a:r>
          </a:p>
          <a:p>
            <a:endParaRPr lang="en-US" altLang="ko-KR" sz="2400" dirty="0" smtClean="0"/>
          </a:p>
          <a:p>
            <a:r>
              <a:rPr lang="en-US" altLang="ko-KR" sz="2400" dirty="0" smtClean="0"/>
              <a:t>High-data rate for multi-media content delivery</a:t>
            </a:r>
          </a:p>
          <a:p>
            <a:pPr lvl="1"/>
            <a:r>
              <a:rPr lang="en-US" altLang="ko-KR" sz="1800" dirty="0" smtClean="0"/>
              <a:t>Large size multi-media contents distribution</a:t>
            </a:r>
          </a:p>
          <a:p>
            <a:pPr lvl="1"/>
            <a:r>
              <a:rPr lang="en-US" altLang="ko-KR" sz="1800" dirty="0" smtClean="0"/>
              <a:t>Personal area multi-media streaming service</a:t>
            </a:r>
            <a:endParaRPr lang="en-US" altLang="ko-KR" sz="2000" dirty="0" smtClean="0"/>
          </a:p>
          <a:p>
            <a:pPr lvl="1"/>
            <a:endParaRPr lang="en-US" altLang="ko-KR" sz="2000" dirty="0" smtClean="0"/>
          </a:p>
          <a:p>
            <a:r>
              <a:rPr lang="en-US" altLang="ko-KR" sz="2400" dirty="0" smtClean="0"/>
              <a:t>Flexible radio resource management</a:t>
            </a:r>
          </a:p>
          <a:p>
            <a:pPr lvl="1"/>
            <a:r>
              <a:rPr lang="en-US" altLang="ko-KR" sz="1800" dirty="0" smtClean="0"/>
              <a:t>Considering mutual interference of adjacent transmitters</a:t>
            </a:r>
          </a:p>
          <a:p>
            <a:pPr lvl="1"/>
            <a:r>
              <a:rPr lang="en-US" altLang="ko-KR" sz="1800" dirty="0" smtClean="0"/>
              <a:t>Traffic priority based resource allocation</a:t>
            </a:r>
          </a:p>
          <a:p>
            <a:pPr lvl="1">
              <a:buNone/>
            </a:pPr>
            <a:endParaRPr lang="en-US" altLang="ko-KR" sz="1800" dirty="0" smtClean="0"/>
          </a:p>
          <a:p>
            <a:endParaRPr lang="en-US" altLang="ko-KR"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Museum Guide</a:t>
            </a:r>
            <a:endParaRPr lang="ko-KR" altLang="en-US" dirty="0"/>
          </a:p>
        </p:txBody>
      </p:sp>
      <p:pic>
        <p:nvPicPr>
          <p:cNvPr id="86025" name="Picture 9"/>
          <p:cNvPicPr>
            <a:picLocks noGrp="1" noChangeAspect="1" noChangeArrowheads="1"/>
          </p:cNvPicPr>
          <p:nvPr>
            <p:ph idx="1"/>
          </p:nvPr>
        </p:nvPicPr>
        <p:blipFill>
          <a:blip r:embed="rId3" cstate="print"/>
          <a:srcRect/>
          <a:stretch>
            <a:fillRect/>
          </a:stretch>
        </p:blipFill>
        <p:spPr bwMode="auto">
          <a:xfrm>
            <a:off x="457200" y="1612779"/>
            <a:ext cx="8229600" cy="45008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Local Advertisements</a:t>
            </a:r>
            <a:endParaRPr lang="ko-KR" altLang="en-US" dirty="0"/>
          </a:p>
        </p:txBody>
      </p:sp>
      <p:pic>
        <p:nvPicPr>
          <p:cNvPr id="101380" name="Picture 4"/>
          <p:cNvPicPr>
            <a:picLocks noGrp="1" noChangeAspect="1" noChangeArrowheads="1"/>
          </p:cNvPicPr>
          <p:nvPr>
            <p:ph idx="1"/>
          </p:nvPr>
        </p:nvPicPr>
        <p:blipFill>
          <a:blip r:embed="rId2" cstate="print"/>
          <a:srcRect/>
          <a:stretch>
            <a:fillRect/>
          </a:stretch>
        </p:blipFill>
        <p:spPr bwMode="auto">
          <a:xfrm>
            <a:off x="457200" y="1634013"/>
            <a:ext cx="8229600" cy="4458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Local Product Information </a:t>
            </a:r>
            <a:endParaRPr lang="ko-KR" altLang="en-US" dirty="0"/>
          </a:p>
        </p:txBody>
      </p:sp>
      <p:pic>
        <p:nvPicPr>
          <p:cNvPr id="100355" name="Picture 3"/>
          <p:cNvPicPr>
            <a:picLocks noGrp="1" noChangeAspect="1" noChangeArrowheads="1"/>
          </p:cNvPicPr>
          <p:nvPr>
            <p:ph idx="1"/>
          </p:nvPr>
        </p:nvPicPr>
        <p:blipFill>
          <a:blip r:embed="rId2" cstate="print"/>
          <a:srcRect/>
          <a:stretch>
            <a:fillRect/>
          </a:stretch>
        </p:blipFill>
        <p:spPr bwMode="auto">
          <a:xfrm>
            <a:off x="1548742" y="1600200"/>
            <a:ext cx="6046515"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Technical Requirements</a:t>
            </a:r>
            <a:endParaRPr lang="ko-KR" altLang="en-US" dirty="0"/>
          </a:p>
        </p:txBody>
      </p:sp>
      <p:sp>
        <p:nvSpPr>
          <p:cNvPr id="3" name="내용 개체 틀 2"/>
          <p:cNvSpPr>
            <a:spLocks noGrp="1"/>
          </p:cNvSpPr>
          <p:nvPr>
            <p:ph idx="1"/>
          </p:nvPr>
        </p:nvSpPr>
        <p:spPr/>
        <p:txBody>
          <a:bodyPr>
            <a:normAutofit/>
          </a:bodyPr>
          <a:lstStyle/>
          <a:p>
            <a:r>
              <a:rPr lang="en-US" altLang="ko-KR" sz="2400" dirty="0" smtClean="0"/>
              <a:t>Group communication</a:t>
            </a:r>
          </a:p>
          <a:p>
            <a:pPr lvl="1"/>
            <a:r>
              <a:rPr lang="en-US" altLang="ko-KR" sz="1800" dirty="0" smtClean="0"/>
              <a:t>Concurrent information transmission for audiences/shoppers</a:t>
            </a:r>
          </a:p>
          <a:p>
            <a:pPr lvl="1"/>
            <a:r>
              <a:rPr lang="en-US" altLang="ko-KR" sz="1800" dirty="0" smtClean="0"/>
              <a:t>Multi-lingual contents broadcast</a:t>
            </a:r>
          </a:p>
          <a:p>
            <a:r>
              <a:rPr lang="en-US" altLang="ko-KR" sz="2400" dirty="0" smtClean="0"/>
              <a:t>Dynamic network configuration</a:t>
            </a:r>
          </a:p>
          <a:p>
            <a:pPr lvl="1"/>
            <a:r>
              <a:rPr lang="en-US" altLang="ko-KR" sz="1800" dirty="0" smtClean="0"/>
              <a:t>Fast association for nomadic visitors/shoppers</a:t>
            </a:r>
          </a:p>
          <a:p>
            <a:pPr lvl="1"/>
            <a:r>
              <a:rPr lang="en-US" altLang="ko-KR" sz="1800" dirty="0" smtClean="0"/>
              <a:t>Association delay &lt; 20ms</a:t>
            </a:r>
          </a:p>
          <a:p>
            <a:r>
              <a:rPr lang="en-US" altLang="ko-KR" sz="2400" dirty="0" smtClean="0"/>
              <a:t>High data rate </a:t>
            </a:r>
          </a:p>
          <a:p>
            <a:pPr lvl="1"/>
            <a:r>
              <a:rPr lang="en-US" altLang="ko-KR" sz="1800" dirty="0" smtClean="0"/>
              <a:t>HD video/audio contents/ads delivery</a:t>
            </a:r>
          </a:p>
          <a:p>
            <a:pPr lvl="1"/>
            <a:r>
              <a:rPr lang="en-US" altLang="ko-KR" sz="1800" dirty="0" smtClean="0"/>
              <a:t>Multi-media guiding service</a:t>
            </a:r>
          </a:p>
          <a:p>
            <a:pPr lvl="1"/>
            <a:endParaRPr lang="en-US" altLang="ko-KR" sz="20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Contents</a:t>
            </a:r>
            <a:endParaRPr lang="ko-KR" altLang="en-US" dirty="0"/>
          </a:p>
        </p:txBody>
      </p:sp>
      <p:sp>
        <p:nvSpPr>
          <p:cNvPr id="3" name="내용 개체 틀 2"/>
          <p:cNvSpPr>
            <a:spLocks noGrp="1"/>
          </p:cNvSpPr>
          <p:nvPr>
            <p:ph idx="1"/>
          </p:nvPr>
        </p:nvSpPr>
        <p:spPr/>
        <p:txBody>
          <a:bodyPr>
            <a:normAutofit/>
          </a:bodyPr>
          <a:lstStyle/>
          <a:p>
            <a:r>
              <a:rPr lang="en-US" altLang="ko-KR" sz="2400" dirty="0" smtClean="0"/>
              <a:t>PAR Comments</a:t>
            </a:r>
          </a:p>
          <a:p>
            <a:r>
              <a:rPr lang="en-US" altLang="ko-KR" sz="2400" dirty="0" smtClean="0"/>
              <a:t>PSC characteristics</a:t>
            </a:r>
          </a:p>
          <a:p>
            <a:pPr lvl="1"/>
            <a:r>
              <a:rPr lang="en-US" altLang="ko-KR" sz="1800" dirty="0" smtClean="0"/>
              <a:t>Concurrent group communication</a:t>
            </a:r>
          </a:p>
          <a:p>
            <a:pPr lvl="1"/>
            <a:r>
              <a:rPr lang="en-US" altLang="ko-KR" sz="1800" dirty="0" smtClean="0"/>
              <a:t>Fast association and synchronization</a:t>
            </a:r>
          </a:p>
          <a:p>
            <a:r>
              <a:rPr lang="en-US" altLang="ko-KR" sz="2400" dirty="0" smtClean="0"/>
              <a:t>services</a:t>
            </a:r>
          </a:p>
          <a:p>
            <a:pPr lvl="1"/>
            <a:r>
              <a:rPr lang="en-US" altLang="ko-KR" sz="2000" dirty="0" smtClean="0"/>
              <a:t>Local advertisement/information</a:t>
            </a:r>
          </a:p>
          <a:p>
            <a:pPr lvl="1"/>
            <a:r>
              <a:rPr lang="en-US" altLang="ko-KR" sz="2000" dirty="0" smtClean="0"/>
              <a:t>Mobile P2P</a:t>
            </a:r>
          </a:p>
          <a:p>
            <a:r>
              <a:rPr lang="en-US" altLang="ko-KR" sz="2400" dirty="0" smtClean="0"/>
              <a:t>Supportable services by PSC</a:t>
            </a:r>
          </a:p>
          <a:p>
            <a:endParaRPr lang="en-US" altLang="ko-KR" sz="2400" dirty="0" smtClean="0"/>
          </a:p>
          <a:p>
            <a:pPr lvl="1"/>
            <a:endParaRPr lang="en-US" altLang="ko-KR"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FF0000"/>
                </a:solidFill>
                <a:latin typeface="Times New Roman" pitchFamily="18" charset="0"/>
                <a:cs typeface="Times New Roman" pitchFamily="18" charset="0"/>
              </a:rPr>
              <a:t>PAR Comments</a:t>
            </a:r>
            <a:endParaRPr lang="en-US" b="1" dirty="0">
              <a:solidFill>
                <a:srgbClr val="FF0000"/>
              </a:solidFill>
              <a:latin typeface="Times New Roman" pitchFamily="18" charset="0"/>
              <a:cs typeface="Times New Roman" pitchFamily="18" charset="0"/>
            </a:endParaRPr>
          </a:p>
        </p:txBody>
      </p:sp>
      <p:sp>
        <p:nvSpPr>
          <p:cNvPr id="4" name="Subtitle 3"/>
          <p:cNvSpPr>
            <a:spLocks noGrp="1"/>
          </p:cNvSpPr>
          <p:nvPr>
            <p:ph type="subTitle" idx="1"/>
          </p:nvPr>
        </p:nvSpPr>
        <p:spPr/>
        <p:txBody>
          <a:bodyPr/>
          <a:lstStyle/>
          <a:p>
            <a:endParaRPr lang="en-US" b="1"/>
          </a:p>
        </p:txBody>
      </p:sp>
      <p:sp>
        <p:nvSpPr>
          <p:cNvPr id="5" name="TextBox 4"/>
          <p:cNvSpPr txBox="1"/>
          <p:nvPr/>
        </p:nvSpPr>
        <p:spPr>
          <a:xfrm>
            <a:off x="4191000" y="64008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2</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PAR Comments</a:t>
            </a:r>
            <a:endParaRPr lang="ko-KR" altLang="en-US" dirty="0"/>
          </a:p>
        </p:txBody>
      </p:sp>
      <p:sp>
        <p:nvSpPr>
          <p:cNvPr id="3" name="내용 개체 틀 2"/>
          <p:cNvSpPr>
            <a:spLocks noGrp="1"/>
          </p:cNvSpPr>
          <p:nvPr>
            <p:ph idx="1"/>
          </p:nvPr>
        </p:nvSpPr>
        <p:spPr/>
        <p:txBody>
          <a:bodyPr>
            <a:normAutofit/>
          </a:bodyPr>
          <a:lstStyle/>
          <a:p>
            <a:r>
              <a:rPr lang="en-US" altLang="ko-KR" sz="2400" dirty="0" smtClean="0"/>
              <a:t>Data Rate</a:t>
            </a:r>
          </a:p>
          <a:p>
            <a:pPr lvl="1"/>
            <a:r>
              <a:rPr lang="en-US" altLang="ko-KR" sz="1800" b="1" dirty="0" smtClean="0"/>
              <a:t>5.2 Scope</a:t>
            </a:r>
            <a:r>
              <a:rPr lang="en-US" altLang="ko-KR" sz="1800" dirty="0" smtClean="0"/>
              <a:t>: This standard defines the PHY and MAC specifications optimized for personal space communications, providing dynamic scalability of link rates from </a:t>
            </a:r>
            <a:r>
              <a:rPr lang="en-US" altLang="ko-KR" sz="1800" strike="sngStrike" dirty="0" smtClean="0">
                <a:solidFill>
                  <a:srgbClr val="FF0000"/>
                </a:solidFill>
              </a:rPr>
              <a:t>100 kbps to 50 Mbps </a:t>
            </a:r>
            <a:r>
              <a:rPr lang="en-US" altLang="ko-KR" sz="1800" dirty="0" smtClean="0">
                <a:solidFill>
                  <a:schemeClr val="tx2">
                    <a:lumMod val="75000"/>
                  </a:schemeClr>
                </a:solidFill>
              </a:rPr>
              <a:t>(50Mbps ~ 500Mbps)</a:t>
            </a:r>
            <a:r>
              <a:rPr lang="en-US" altLang="ko-KR" sz="1800" dirty="0" smtClean="0"/>
              <a:t> in the globally available unlicensed bands including 2.4 GHz and 60 GHz bands, principally operating in short range. It supports features including group communication, high precision ranging, </a:t>
            </a:r>
            <a:r>
              <a:rPr lang="en-US" altLang="ko-KR" sz="1800" dirty="0" err="1" smtClean="0"/>
              <a:t>QoS</a:t>
            </a:r>
            <a:r>
              <a:rPr lang="en-US" altLang="ko-KR" sz="1800" dirty="0" smtClean="0"/>
              <a:t> (reliability and latency), low power consumption, fast association and synchronization, enhanced security, handover for devices, and coverage extension. (More information regarding this project is provided in Section 8.1.) </a:t>
            </a:r>
            <a:endParaRPr lang="en-US" altLang="ko-KR"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FF0000"/>
                </a:solidFill>
                <a:latin typeface="Times New Roman" pitchFamily="18" charset="0"/>
                <a:cs typeface="Times New Roman" pitchFamily="18" charset="0"/>
              </a:rPr>
              <a:t>PSC characteristics</a:t>
            </a:r>
            <a:endParaRPr lang="en-US" b="1" dirty="0">
              <a:solidFill>
                <a:srgbClr val="FF0000"/>
              </a:solidFill>
              <a:latin typeface="Times New Roman" pitchFamily="18" charset="0"/>
              <a:cs typeface="Times New Roman" pitchFamily="18" charset="0"/>
            </a:endParaRPr>
          </a:p>
        </p:txBody>
      </p:sp>
      <p:sp>
        <p:nvSpPr>
          <p:cNvPr id="4" name="Subtitle 3"/>
          <p:cNvSpPr>
            <a:spLocks noGrp="1"/>
          </p:cNvSpPr>
          <p:nvPr>
            <p:ph type="subTitle" idx="1"/>
          </p:nvPr>
        </p:nvSpPr>
        <p:spPr/>
        <p:txBody>
          <a:bodyPr/>
          <a:lstStyle/>
          <a:p>
            <a:endParaRPr lang="en-US" b="1"/>
          </a:p>
        </p:txBody>
      </p:sp>
      <p:sp>
        <p:nvSpPr>
          <p:cNvPr id="5" name="TextBox 4"/>
          <p:cNvSpPr txBox="1"/>
          <p:nvPr/>
        </p:nvSpPr>
        <p:spPr>
          <a:xfrm>
            <a:off x="4191000" y="64008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2</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PSC Characteristics</a:t>
            </a:r>
            <a:endParaRPr lang="ko-KR" altLang="en-US" dirty="0"/>
          </a:p>
        </p:txBody>
      </p:sp>
      <p:sp>
        <p:nvSpPr>
          <p:cNvPr id="3" name="내용 개체 틀 2"/>
          <p:cNvSpPr>
            <a:spLocks noGrp="1"/>
          </p:cNvSpPr>
          <p:nvPr>
            <p:ph idx="1"/>
          </p:nvPr>
        </p:nvSpPr>
        <p:spPr/>
        <p:txBody>
          <a:bodyPr>
            <a:normAutofit/>
          </a:bodyPr>
          <a:lstStyle/>
          <a:p>
            <a:r>
              <a:rPr lang="en-US" altLang="ko-KR" sz="2400" dirty="0" smtClean="0"/>
              <a:t>Main distinct identities</a:t>
            </a:r>
          </a:p>
          <a:p>
            <a:pPr lvl="1"/>
            <a:r>
              <a:rPr lang="en-US" altLang="ko-KR" sz="1800" dirty="0" smtClean="0"/>
              <a:t>Concurrent group communication</a:t>
            </a:r>
          </a:p>
          <a:p>
            <a:pPr lvl="1"/>
            <a:r>
              <a:rPr lang="en-US" altLang="ko-KR" sz="1800" dirty="0" smtClean="0"/>
              <a:t>Fast association and synchronization</a:t>
            </a:r>
          </a:p>
          <a:p>
            <a:pPr lvl="1"/>
            <a:r>
              <a:rPr lang="en-US" altLang="ko-KR" sz="1800" dirty="0" smtClean="0"/>
              <a:t>High precision ranging &amp; location service</a:t>
            </a:r>
          </a:p>
          <a:p>
            <a:pPr lvl="1"/>
            <a:r>
              <a:rPr lang="en-US" altLang="ko-KR" sz="1800" dirty="0" smtClean="0"/>
              <a:t>Dynamic service range control</a:t>
            </a:r>
          </a:p>
          <a:p>
            <a:pPr lvl="1"/>
            <a:endParaRPr lang="en-US" altLang="ko-KR" dirty="0" smtClean="0"/>
          </a:p>
          <a:p>
            <a:r>
              <a:rPr lang="en-US" altLang="ko-KR" sz="2400" dirty="0" smtClean="0"/>
              <a:t>Implementation </a:t>
            </a:r>
          </a:p>
          <a:p>
            <a:pPr lvl="1"/>
            <a:r>
              <a:rPr lang="en-US" altLang="ko-KR" sz="1800" dirty="0" smtClean="0"/>
              <a:t>One standard/PHY/MAC/chip solution to support above features</a:t>
            </a:r>
          </a:p>
          <a:p>
            <a:pPr lvl="1"/>
            <a:r>
              <a:rPr lang="en-US" altLang="ko-KR" sz="1800" dirty="0" smtClean="0"/>
              <a:t>Not combination of existing technologies into a combo chip</a:t>
            </a:r>
          </a:p>
          <a:p>
            <a:pPr lvl="1"/>
            <a:r>
              <a:rPr lang="en-US" altLang="ko-KR" sz="1800" dirty="0" smtClean="0"/>
              <a:t>Physical layer to enable multiple data rates</a:t>
            </a:r>
          </a:p>
          <a:p>
            <a:pPr lvl="1"/>
            <a:r>
              <a:rPr lang="en-US" altLang="ko-KR" sz="1800" dirty="0" smtClean="0"/>
              <a:t>MAC layer to operate in distributed ways</a:t>
            </a:r>
          </a:p>
          <a:p>
            <a:pPr lvl="1"/>
            <a:r>
              <a:rPr lang="en-US" altLang="ko-KR" sz="1800" dirty="0" smtClean="0"/>
              <a:t>Optimization to support PSC features</a:t>
            </a:r>
          </a:p>
          <a:p>
            <a:pPr lvl="1"/>
            <a:endParaRPr lang="en-US" altLang="ko-KR" dirty="0" smtClean="0"/>
          </a:p>
          <a:p>
            <a:pPr lvl="1"/>
            <a:endParaRPr lang="en-US" altLang="ko-KR"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sz="3200" dirty="0" smtClean="0"/>
              <a:t>Dynamic Scalability of Broad Range of Link Rates</a:t>
            </a:r>
            <a:endParaRPr lang="ko-KR" altLang="en-US" sz="3200" dirty="0"/>
          </a:p>
        </p:txBody>
      </p:sp>
      <p:sp>
        <p:nvSpPr>
          <p:cNvPr id="3" name="내용 개체 틀 2"/>
          <p:cNvSpPr>
            <a:spLocks noGrp="1"/>
          </p:cNvSpPr>
          <p:nvPr>
            <p:ph idx="1"/>
          </p:nvPr>
        </p:nvSpPr>
        <p:spPr/>
        <p:txBody>
          <a:bodyPr>
            <a:normAutofit/>
          </a:bodyPr>
          <a:lstStyle/>
          <a:p>
            <a:r>
              <a:rPr lang="en-US" altLang="ko-KR" sz="2400" dirty="0" smtClean="0"/>
              <a:t>Different </a:t>
            </a:r>
            <a:r>
              <a:rPr lang="en-US" altLang="ko-KR" sz="2400" dirty="0" err="1" smtClean="0"/>
              <a:t>QoS</a:t>
            </a:r>
            <a:r>
              <a:rPr lang="en-US" altLang="ko-KR" sz="2400" dirty="0" smtClean="0"/>
              <a:t> requirements in personal space</a:t>
            </a:r>
          </a:p>
          <a:p>
            <a:pPr lvl="1"/>
            <a:r>
              <a:rPr lang="en-US" altLang="ko-KR" sz="1800" dirty="0" smtClean="0">
                <a:cs typeface="Times New Roman" pitchFamily="18" charset="0"/>
              </a:rPr>
              <a:t>Heterogeneous services requiring different type of resource to support its own </a:t>
            </a:r>
            <a:r>
              <a:rPr lang="en-US" altLang="ko-KR" sz="1800" dirty="0" err="1" smtClean="0">
                <a:cs typeface="Times New Roman" pitchFamily="18" charset="0"/>
              </a:rPr>
              <a:t>QoS</a:t>
            </a:r>
            <a:endParaRPr lang="en-US" altLang="ko-KR" sz="1800" dirty="0" smtClean="0">
              <a:cs typeface="Times New Roman" pitchFamily="18" charset="0"/>
            </a:endParaRPr>
          </a:p>
          <a:p>
            <a:pPr lvl="1"/>
            <a:r>
              <a:rPr lang="en-US" altLang="ko-KR" sz="1800" dirty="0" smtClean="0">
                <a:cs typeface="Times New Roman" pitchFamily="18" charset="0"/>
              </a:rPr>
              <a:t>Data file, Mobile video/audio, sensing/control data </a:t>
            </a:r>
          </a:p>
          <a:p>
            <a:pPr lvl="1"/>
            <a:r>
              <a:rPr lang="en-US" altLang="ko-KR" sz="1800" dirty="0" smtClean="0">
                <a:cs typeface="Times New Roman" pitchFamily="18" charset="0"/>
              </a:rPr>
              <a:t>High data rate, low latency, energy efficiency</a:t>
            </a:r>
          </a:p>
          <a:p>
            <a:pPr lvl="1"/>
            <a:r>
              <a:rPr lang="en-US" altLang="ko-KR" sz="1800" dirty="0" smtClean="0">
                <a:cs typeface="Times New Roman" pitchFamily="18" charset="0"/>
              </a:rPr>
              <a:t>Dynamic link rate adaptation for different features of services</a:t>
            </a:r>
          </a:p>
          <a:p>
            <a:pPr lvl="1"/>
            <a:endParaRPr lang="en-US" altLang="ko-KR" sz="1800" dirty="0" smtClean="0">
              <a:cs typeface="Times New Roman" pitchFamily="18" charset="0"/>
            </a:endParaRPr>
          </a:p>
          <a:p>
            <a:r>
              <a:rPr lang="en-US" altLang="ko-KR" sz="2200" dirty="0" smtClean="0">
                <a:cs typeface="Times New Roman" pitchFamily="18" charset="0"/>
              </a:rPr>
              <a:t>Link rates change and flexible frame structure</a:t>
            </a:r>
          </a:p>
          <a:p>
            <a:pPr lvl="1"/>
            <a:r>
              <a:rPr lang="en-US" altLang="ko-KR" sz="1800" dirty="0" smtClean="0">
                <a:cs typeface="Times New Roman" pitchFamily="18" charset="0"/>
              </a:rPr>
              <a:t>From low to high link rate: 50Mbps ~ 500 Mbps</a:t>
            </a:r>
          </a:p>
          <a:p>
            <a:pPr lvl="1"/>
            <a:r>
              <a:rPr lang="en-US" altLang="ko-KR" sz="1800" dirty="0" smtClean="0">
                <a:cs typeface="Times New Roman" pitchFamily="18" charset="0"/>
              </a:rPr>
              <a:t>Adaptive resource allocation for different services</a:t>
            </a:r>
          </a:p>
          <a:p>
            <a:pPr lvl="1"/>
            <a:r>
              <a:rPr lang="en-US" altLang="ko-KR" sz="1800" dirty="0" smtClean="0">
                <a:cs typeface="Times New Roman" pitchFamily="18" charset="0"/>
              </a:rPr>
              <a:t>New frame structure to accommodate services with different </a:t>
            </a:r>
            <a:r>
              <a:rPr lang="en-US" altLang="ko-KR" sz="1800" dirty="0" err="1" smtClean="0">
                <a:cs typeface="Times New Roman" pitchFamily="18" charset="0"/>
              </a:rPr>
              <a:t>QoS</a:t>
            </a:r>
            <a:endParaRPr lang="en-US" altLang="ko-KR" sz="1800" dirty="0" smtClean="0">
              <a:cs typeface="Times New Roman" pitchFamily="18" charset="0"/>
            </a:endParaRPr>
          </a:p>
          <a:p>
            <a:pPr lvl="1"/>
            <a:r>
              <a:rPr lang="en-US" altLang="ko-KR" sz="1800" dirty="0" smtClean="0">
                <a:cs typeface="Times New Roman" pitchFamily="18" charset="0"/>
              </a:rPr>
              <a:t>Periodic, on-demand, temporal resource allocation</a:t>
            </a:r>
          </a:p>
          <a:p>
            <a:pPr lvl="1">
              <a:buNone/>
            </a:pPr>
            <a:endParaRPr lang="en-US" altLang="ko-KR" sz="2000" dirty="0" smtClean="0"/>
          </a:p>
          <a:p>
            <a:endParaRPr lang="ko-KR" alt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sz="3200" dirty="0" smtClean="0"/>
              <a:t>Dynamic Scalability of Broad Range of Link Rates</a:t>
            </a:r>
            <a:endParaRPr lang="ko-KR" altLang="en-US" sz="3200" dirty="0"/>
          </a:p>
        </p:txBody>
      </p:sp>
      <p:sp>
        <p:nvSpPr>
          <p:cNvPr id="3" name="내용 개체 틀 2"/>
          <p:cNvSpPr>
            <a:spLocks noGrp="1"/>
          </p:cNvSpPr>
          <p:nvPr>
            <p:ph idx="1"/>
          </p:nvPr>
        </p:nvSpPr>
        <p:spPr/>
        <p:txBody>
          <a:bodyPr>
            <a:normAutofit/>
          </a:bodyPr>
          <a:lstStyle/>
          <a:p>
            <a:r>
              <a:rPr lang="en-US" altLang="ko-KR" sz="2400" dirty="0" smtClean="0"/>
              <a:t>Technology for high data rate</a:t>
            </a:r>
          </a:p>
          <a:p>
            <a:pPr lvl="1"/>
            <a:r>
              <a:rPr lang="en-US" altLang="ko-KR" sz="2000" dirty="0" err="1" smtClean="0"/>
              <a:t>WiFi</a:t>
            </a:r>
            <a:r>
              <a:rPr lang="en-US" altLang="ko-KR" sz="2000" dirty="0" smtClean="0"/>
              <a:t>: ~ 72.2 Mbps (11n with 20MHz)</a:t>
            </a:r>
          </a:p>
          <a:p>
            <a:pPr lvl="1"/>
            <a:r>
              <a:rPr lang="en-US" altLang="ko-KR" sz="2000" dirty="0" smtClean="0"/>
              <a:t>MB-OFDM based Ultra wide band (UWB): 53Mbps ~ 480 Mbps</a:t>
            </a:r>
          </a:p>
          <a:p>
            <a:pPr lvl="1"/>
            <a:r>
              <a:rPr lang="en-US" altLang="ko-KR" sz="2000" dirty="0" smtClean="0"/>
              <a:t>60 GHz millimeter wave: ~ 2 </a:t>
            </a:r>
            <a:r>
              <a:rPr lang="en-US" altLang="ko-KR" sz="2000" dirty="0" err="1" smtClean="0"/>
              <a:t>Gbps</a:t>
            </a:r>
            <a:endParaRPr lang="en-US" altLang="ko-KR" sz="2000" dirty="0" smtClean="0"/>
          </a:p>
          <a:p>
            <a:pPr lvl="1"/>
            <a:endParaRPr lang="en-US" altLang="ko-KR" sz="2000" dirty="0" smtClean="0"/>
          </a:p>
          <a:p>
            <a:r>
              <a:rPr lang="en-US" altLang="ko-KR" sz="2400" dirty="0" smtClean="0"/>
              <a:t>Operating bands</a:t>
            </a:r>
          </a:p>
          <a:p>
            <a:pPr lvl="1"/>
            <a:r>
              <a:rPr lang="en-US" altLang="ko-KR" sz="2000" dirty="0" smtClean="0"/>
              <a:t>2.4/5 GHz ISM band: available, but too crowded</a:t>
            </a:r>
          </a:p>
          <a:p>
            <a:pPr lvl="1"/>
            <a:r>
              <a:rPr lang="en-US" altLang="ko-KR" sz="2000" dirty="0" smtClean="0"/>
              <a:t>3 – 10 GHZ UWB band: limitation of power emission</a:t>
            </a:r>
          </a:p>
          <a:p>
            <a:pPr lvl="1"/>
            <a:r>
              <a:rPr lang="en-US" altLang="ko-KR" sz="2000" dirty="0" smtClean="0"/>
              <a:t>57 – 64 GHZ band: coexisting with other microwave systems</a:t>
            </a:r>
          </a:p>
          <a:p>
            <a:pPr lvl="1"/>
            <a:endParaRPr lang="en-US" altLang="ko-KR" sz="2000" dirty="0" smtClean="0"/>
          </a:p>
          <a:p>
            <a:pPr lvl="1">
              <a:buNone/>
            </a:pPr>
            <a:endParaRPr lang="en-US" altLang="ko-KR" sz="2000" dirty="0" smtClean="0"/>
          </a:p>
          <a:p>
            <a:endParaRPr lang="ko-KR" alt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sz="3200" dirty="0" smtClean="0"/>
              <a:t>Concurrent Group Communication </a:t>
            </a:r>
            <a:endParaRPr lang="ko-KR" altLang="en-US" sz="3200" dirty="0"/>
          </a:p>
        </p:txBody>
      </p:sp>
      <p:sp>
        <p:nvSpPr>
          <p:cNvPr id="3" name="내용 개체 틀 2"/>
          <p:cNvSpPr>
            <a:spLocks noGrp="1"/>
          </p:cNvSpPr>
          <p:nvPr>
            <p:ph idx="1"/>
          </p:nvPr>
        </p:nvSpPr>
        <p:spPr/>
        <p:txBody>
          <a:bodyPr/>
          <a:lstStyle/>
          <a:p>
            <a:r>
              <a:rPr lang="en-US" altLang="ko-KR" sz="2400" dirty="0" smtClean="0"/>
              <a:t>Grouping of devices</a:t>
            </a:r>
          </a:p>
          <a:p>
            <a:pPr lvl="1"/>
            <a:r>
              <a:rPr lang="en-US" altLang="ko-KR" sz="1800" dirty="0" smtClean="0"/>
              <a:t>Accomplished in distributed ways without central coordinator</a:t>
            </a:r>
          </a:p>
          <a:p>
            <a:pPr lvl="1"/>
            <a:r>
              <a:rPr lang="en-US" altLang="ko-KR" sz="1800" dirty="0" smtClean="0"/>
              <a:t>Dynamic grouping of devices without service interruption</a:t>
            </a:r>
          </a:p>
          <a:p>
            <a:pPr lvl="1"/>
            <a:r>
              <a:rPr lang="en-US" altLang="ko-KR" sz="1800" dirty="0" smtClean="0"/>
              <a:t>Based on fast association and synchronization</a:t>
            </a:r>
          </a:p>
          <a:p>
            <a:r>
              <a:rPr lang="en-US" altLang="ko-KR" sz="2400" dirty="0" smtClean="0"/>
              <a:t>Resource allocation for group communication </a:t>
            </a:r>
          </a:p>
          <a:p>
            <a:pPr lvl="1"/>
            <a:r>
              <a:rPr lang="en-US" altLang="ko-KR" sz="1800" dirty="0" smtClean="0"/>
              <a:t>More resource where it is more needed</a:t>
            </a:r>
          </a:p>
          <a:p>
            <a:pPr lvl="1"/>
            <a:r>
              <a:rPr lang="en-US" altLang="ko-KR" sz="1800" dirty="0" smtClean="0"/>
              <a:t>Some devices/ personal spaces require more resource than others</a:t>
            </a:r>
          </a:p>
          <a:p>
            <a:pPr lvl="1"/>
            <a:r>
              <a:rPr lang="en-US" altLang="ko-KR" sz="1800" dirty="0" smtClean="0"/>
              <a:t>Different requirement of a device/personal space</a:t>
            </a:r>
          </a:p>
          <a:p>
            <a:pPr lvl="1"/>
            <a:r>
              <a:rPr lang="en-US" altLang="ko-KR" sz="1800" dirty="0" smtClean="0"/>
              <a:t>High data rate for file transfer, low latency for real-time service</a:t>
            </a:r>
          </a:p>
          <a:p>
            <a:pPr lvl="1"/>
            <a:r>
              <a:rPr lang="en-US" altLang="ko-KR" sz="1800" dirty="0" smtClean="0"/>
              <a:t>Dynamic and adaptive resource allocation to support different needs</a:t>
            </a:r>
          </a:p>
          <a:p>
            <a:pPr lvl="1"/>
            <a:r>
              <a:rPr lang="en-US" altLang="ko-KR" sz="1800" dirty="0" smtClean="0"/>
              <a:t>Resource allocation  to support concurrent transmissions</a:t>
            </a:r>
          </a:p>
          <a:p>
            <a:pPr lvl="1"/>
            <a:r>
              <a:rPr lang="en-US" altLang="ko-KR" sz="1800" dirty="0" smtClean="0"/>
              <a:t>Interference avoidance between devices/personal spaces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159526</TotalTime>
  <Words>580</Words>
  <Application>Microsoft Office PowerPoint</Application>
  <PresentationFormat>On-screen Show (4:3)</PresentationFormat>
  <Paragraphs>127</Paragraphs>
  <Slides>17</Slides>
  <Notes>5</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Custom Design</vt:lpstr>
      <vt:lpstr>Slide 1</vt:lpstr>
      <vt:lpstr>Contents</vt:lpstr>
      <vt:lpstr>PAR Comments</vt:lpstr>
      <vt:lpstr>PAR Comments</vt:lpstr>
      <vt:lpstr>PSC characteristics</vt:lpstr>
      <vt:lpstr>PSC Characteristics</vt:lpstr>
      <vt:lpstr>Dynamic Scalability of Broad Range of Link Rates</vt:lpstr>
      <vt:lpstr>Dynamic Scalability of Broad Range of Link Rates</vt:lpstr>
      <vt:lpstr>Concurrent Group Communication </vt:lpstr>
      <vt:lpstr>Fast Association &amp; Synchronization</vt:lpstr>
      <vt:lpstr>Examples of services</vt:lpstr>
      <vt:lpstr>Mobile P2P Application</vt:lpstr>
      <vt:lpstr>Technical Requirements</vt:lpstr>
      <vt:lpstr>Museum Guide</vt:lpstr>
      <vt:lpstr>Local Advertisements</vt:lpstr>
      <vt:lpstr>Local Product Information </vt:lpstr>
      <vt:lpstr>Technical Requirements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Comment resolutions for 15.7 May 2010 meeting</dc:title>
  <dc:creator>Soo-Young Chang</dc:creator>
  <cp:lastModifiedBy>Soo-Young Chang</cp:lastModifiedBy>
  <cp:revision>2107</cp:revision>
  <dcterms:created xsi:type="dcterms:W3CDTF">2010-05-03T18:32:55Z</dcterms:created>
  <dcterms:modified xsi:type="dcterms:W3CDTF">2011-05-12T00:18:58Z</dcterms:modified>
</cp:coreProperties>
</file>