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20"/>
  </p:notesMasterIdLst>
  <p:sldIdLst>
    <p:sldId id="458" r:id="rId3"/>
    <p:sldId id="503" r:id="rId4"/>
    <p:sldId id="505" r:id="rId5"/>
    <p:sldId id="506" r:id="rId6"/>
    <p:sldId id="502" r:id="rId7"/>
    <p:sldId id="474" r:id="rId8"/>
    <p:sldId id="485" r:id="rId9"/>
    <p:sldId id="504" r:id="rId10"/>
    <p:sldId id="486" r:id="rId11"/>
    <p:sldId id="487" r:id="rId12"/>
    <p:sldId id="453" r:id="rId13"/>
    <p:sldId id="465" r:id="rId14"/>
    <p:sldId id="480" r:id="rId15"/>
    <p:sldId id="464" r:id="rId16"/>
    <p:sldId id="461" r:id="rId17"/>
    <p:sldId id="462" r:id="rId18"/>
    <p:sldId id="4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94660" autoAdjust="0"/>
  </p:normalViewPr>
  <p:slideViewPr>
    <p:cSldViewPr>
      <p:cViewPr>
        <p:scale>
          <a:sx n="81" d="100"/>
          <a:sy n="81" d="100"/>
        </p:scale>
        <p:origin x="-109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rendland.net/2011/01/03/phillips-de-pury-virtual-gallery-tou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5</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11</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hlinkClick r:id="rId3"/>
              </a:rPr>
              <a:t>http://trendland.net/2011/01/03/phillips-de-pury-virtual-gallery-tour/#</a:t>
            </a:r>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5/12/2011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15-XX-XXXX-XX-Xpsc</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248400" y="6324600"/>
            <a:ext cx="24384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5/12/2011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5/12/2011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5/12/2011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5/12/2011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5/12/2011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5/12/2011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5/12/2011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5/12/2011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5/12/2011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5/12/2011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5/12/2011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SNU</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altLang="ko-KR" sz="1400" b="1" dirty="0" smtClean="0">
                <a:latin typeface="Times New Roman" pitchFamily="18" charset="0"/>
                <a:cs typeface="Times New Roman" pitchFamily="18" charset="0"/>
              </a:rPr>
              <a:t>May</a:t>
            </a:r>
            <a:r>
              <a:rPr lang="en-US" altLang="ko-KR" sz="1400" b="1" baseline="0" dirty="0" smtClean="0">
                <a:latin typeface="Times New Roman" pitchFamily="18" charset="0"/>
                <a:cs typeface="Times New Roman" pitchFamily="18" charset="0"/>
              </a:rPr>
              <a:t> </a:t>
            </a:r>
            <a:r>
              <a:rPr lang="en-US" altLang="ko-KR" sz="1400" b="1" dirty="0" smtClean="0">
                <a:latin typeface="Times New Roman" pitchFamily="18" charset="0"/>
                <a:cs typeface="Times New Roman" pitchFamily="18" charset="0"/>
              </a:rPr>
              <a:t>2011</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15-XX-XXXX-XX-Xpsc</a:t>
            </a:r>
            <a:endParaRPr lang="en-US" altLang="ko-KR" sz="1400" b="1" dirty="0">
              <a:latin typeface="Times New Roman" pitchFamily="18" charset="0"/>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5/12/2011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5/12/2011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5/12/2011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Usage Models for Personal Space Communications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a:t>
            </a:r>
            <a:r>
              <a:rPr lang="en-US" sz="1600" b="1" dirty="0" smtClean="0">
                <a:latin typeface="Times New Roman" pitchFamily="18" charset="0"/>
                <a:cs typeface="Times New Roman" pitchFamily="18" charset="0"/>
              </a:rPr>
              <a:t>Submitted: May 12, 2011</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Yongsuk</a:t>
            </a:r>
            <a:r>
              <a:rPr lang="en-US" sz="1600" b="1" dirty="0" smtClean="0">
                <a:latin typeface="Times New Roman" pitchFamily="18" charset="0"/>
                <a:cs typeface="Times New Roman" pitchFamily="18" charset="0"/>
              </a:rPr>
              <a:t> Kim [Samsung Electronics], </a:t>
            </a:r>
            <a:r>
              <a:rPr lang="en-US" sz="1600" b="1" dirty="0" err="1" smtClean="0">
                <a:latin typeface="Times New Roman" pitchFamily="18" charset="0"/>
                <a:cs typeface="Times New Roman" pitchFamily="18" charset="0"/>
              </a:rPr>
              <a:t>Jinkyeong</a:t>
            </a:r>
            <a:r>
              <a:rPr lang="en-US" sz="1600" b="1" dirty="0" smtClean="0">
                <a:latin typeface="Times New Roman" pitchFamily="18" charset="0"/>
                <a:cs typeface="Times New Roman" pitchFamily="18" charset="0"/>
              </a:rPr>
              <a:t> Kim, and </a:t>
            </a:r>
            <a:r>
              <a:rPr lang="en-US" sz="1600" b="1" dirty="0" err="1" smtClean="0">
                <a:latin typeface="Times New Roman" pitchFamily="18" charset="0"/>
                <a:cs typeface="Times New Roman" pitchFamily="18" charset="0"/>
              </a:rPr>
              <a:t>Sunggeun</a:t>
            </a:r>
            <a:r>
              <a:rPr lang="en-US" sz="1600" b="1" dirty="0" smtClean="0">
                <a:latin typeface="Times New Roman" pitchFamily="18" charset="0"/>
                <a:cs typeface="Times New Roman" pitchFamily="18" charset="0"/>
              </a:rPr>
              <a:t> Jin [ETRI]</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a:t>
            </a:r>
            <a:r>
              <a:rPr lang="en-US" sz="1600" dirty="0" smtClean="0">
                <a:latin typeface="Times New Roman" pitchFamily="18" charset="0"/>
                <a:cs typeface="Times New Roman" pitchFamily="18" charset="0"/>
              </a:rPr>
              <a:t>: yongsuk</a:t>
            </a:r>
            <a:r>
              <a:rPr lang="en-US" sz="1600" dirty="0" smtClean="0">
                <a:latin typeface="Times New Roman" pitchFamily="18" charset="0"/>
                <a:cs typeface="Times New Roman" pitchFamily="18" charset="0"/>
              </a:rPr>
              <a:t>@samsung.com</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We</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present usage models suitable for personal space communications.</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To </a:t>
            </a:r>
            <a:r>
              <a:rPr lang="en-US" altLang="ko-KR" sz="1600" dirty="0">
                <a:latin typeface="Times New Roman" pitchFamily="18" charset="0"/>
                <a:cs typeface="Times New Roman" pitchFamily="18" charset="0"/>
              </a:rPr>
              <a:t>inform 802.15 members on progress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Fast Association &amp; Synchronization</a:t>
            </a:r>
            <a:endParaRPr lang="ko-KR" altLang="en-US" dirty="0"/>
          </a:p>
        </p:txBody>
      </p:sp>
      <p:sp>
        <p:nvSpPr>
          <p:cNvPr id="3" name="내용 개체 틀 2"/>
          <p:cNvSpPr>
            <a:spLocks noGrp="1"/>
          </p:cNvSpPr>
          <p:nvPr>
            <p:ph idx="1"/>
          </p:nvPr>
        </p:nvSpPr>
        <p:spPr/>
        <p:txBody>
          <a:bodyPr/>
          <a:lstStyle/>
          <a:p>
            <a:r>
              <a:rPr lang="en-US" altLang="ko-KR" sz="2400" dirty="0" smtClean="0"/>
              <a:t>Instantaneous connection establishment</a:t>
            </a:r>
            <a:endParaRPr lang="en-US" altLang="ko-KR" sz="2000" dirty="0" smtClean="0"/>
          </a:p>
          <a:p>
            <a:pPr lvl="1"/>
            <a:r>
              <a:rPr lang="en-US" altLang="ko-KR" sz="1800" dirty="0" smtClean="0"/>
              <a:t>Seamless mobility without service interruption</a:t>
            </a:r>
          </a:p>
          <a:p>
            <a:pPr lvl="1"/>
            <a:r>
              <a:rPr lang="en-US" altLang="ko-KR" sz="1800" dirty="0" smtClean="0"/>
              <a:t>Fast neighbor devices discovery</a:t>
            </a:r>
          </a:p>
          <a:p>
            <a:pPr lvl="1"/>
            <a:r>
              <a:rPr lang="en-US" altLang="ko-KR" sz="1800" dirty="0" smtClean="0"/>
              <a:t>Dynamic and automatic connection/disconnection</a:t>
            </a:r>
          </a:p>
          <a:p>
            <a:endParaRPr lang="en-US" altLang="ko-KR" sz="2400" dirty="0" smtClean="0"/>
          </a:p>
          <a:p>
            <a:pPr lvl="1"/>
            <a:endParaRPr lang="en-US" altLang="ko-KR" sz="2000" dirty="0" smtClean="0"/>
          </a:p>
          <a:p>
            <a:r>
              <a:rPr lang="en-US" altLang="ko-KR" sz="2400" dirty="0" smtClean="0"/>
              <a:t>Association and synchronization</a:t>
            </a:r>
          </a:p>
          <a:p>
            <a:pPr lvl="1"/>
            <a:r>
              <a:rPr lang="en-US" altLang="ko-KR" sz="1800" dirty="0" smtClean="0"/>
              <a:t>Fast synchronization between devices and PSC terminal</a:t>
            </a:r>
          </a:p>
          <a:p>
            <a:pPr lvl="1"/>
            <a:r>
              <a:rPr lang="en-US" altLang="ko-KR" sz="1800" dirty="0" smtClean="0"/>
              <a:t>Proper PHY preamble structure for fast synch</a:t>
            </a:r>
          </a:p>
          <a:p>
            <a:pPr lvl="1"/>
            <a:r>
              <a:rPr lang="en-US" altLang="ko-KR" sz="1800" dirty="0" smtClean="0"/>
              <a:t>Dynamic and rapid association between devices and PSC terminal</a:t>
            </a:r>
          </a:p>
          <a:p>
            <a:pPr lvl="1"/>
            <a:r>
              <a:rPr lang="en-US" altLang="ko-KR" sz="1800" dirty="0" smtClean="0"/>
              <a:t>Continuous/seamless service for mobile users</a:t>
            </a:r>
          </a:p>
          <a:p>
            <a:pPr marL="342900" lvl="1" indent="-342900">
              <a:buFont typeface="Arial" pitchFamily="34" charset="0"/>
              <a:buChar char="•"/>
            </a:pPr>
            <a:endParaRPr lang="en-US" altLang="ko-KR" sz="1800" dirty="0" smtClean="0"/>
          </a:p>
          <a:p>
            <a:pPr marL="342900" lvl="1" indent="-342900">
              <a:buFont typeface="Arial" pitchFamily="34" charset="0"/>
              <a:buChar char="•"/>
            </a:pPr>
            <a:endParaRPr lang="en-US" altLang="ko-KR" dirty="0" smtClean="0"/>
          </a:p>
          <a:p>
            <a:endParaRPr lang="en-US" altLang="ko-KR" dirty="0" smtClean="0"/>
          </a:p>
          <a:p>
            <a:pPr lvl="1"/>
            <a:endParaRPr lang="en-US" altLang="ko-K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Examples of services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Mobile P2P Application</a:t>
            </a:r>
            <a:endParaRPr lang="ko-KR" altLang="en-US" dirty="0"/>
          </a:p>
        </p:txBody>
      </p:sp>
      <p:pic>
        <p:nvPicPr>
          <p:cNvPr id="80898" name="Picture 2"/>
          <p:cNvPicPr>
            <a:picLocks noGrp="1" noChangeAspect="1" noChangeArrowheads="1"/>
          </p:cNvPicPr>
          <p:nvPr>
            <p:ph idx="1"/>
          </p:nvPr>
        </p:nvPicPr>
        <p:blipFill>
          <a:blip r:embed="rId2" cstate="print"/>
          <a:srcRect/>
          <a:stretch>
            <a:fillRect/>
          </a:stretch>
        </p:blipFill>
        <p:spPr bwMode="auto">
          <a:xfrm>
            <a:off x="457200" y="1920895"/>
            <a:ext cx="8229600" cy="3884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Distributed network structure</a:t>
            </a:r>
          </a:p>
          <a:p>
            <a:pPr lvl="1"/>
            <a:r>
              <a:rPr lang="en-US" altLang="ko-KR" sz="1800" dirty="0" smtClean="0"/>
              <a:t>Peer-to-peer communication</a:t>
            </a:r>
          </a:p>
          <a:p>
            <a:pPr lvl="1"/>
            <a:r>
              <a:rPr lang="en-US" altLang="ko-KR" sz="1800" dirty="0" smtClean="0"/>
              <a:t>Fast neighboring devices detection /association</a:t>
            </a:r>
          </a:p>
          <a:p>
            <a:pPr lvl="1"/>
            <a:r>
              <a:rPr lang="en-US" altLang="ko-KR" sz="1800" dirty="0" smtClean="0"/>
              <a:t>Group communication among multiple devices</a:t>
            </a:r>
          </a:p>
          <a:p>
            <a:endParaRPr lang="en-US" altLang="ko-KR" sz="2400" dirty="0" smtClean="0"/>
          </a:p>
          <a:p>
            <a:r>
              <a:rPr lang="en-US" altLang="ko-KR" sz="2400" dirty="0" smtClean="0"/>
              <a:t>High-data rate for multi-media content delivery</a:t>
            </a:r>
          </a:p>
          <a:p>
            <a:pPr lvl="1"/>
            <a:r>
              <a:rPr lang="en-US" altLang="ko-KR" sz="1800" dirty="0" smtClean="0"/>
              <a:t>Large size multi-media contents distribution</a:t>
            </a:r>
          </a:p>
          <a:p>
            <a:pPr lvl="1"/>
            <a:r>
              <a:rPr lang="en-US" altLang="ko-KR" sz="1800" dirty="0" smtClean="0"/>
              <a:t>Personal area multi-media streaming service</a:t>
            </a:r>
            <a:endParaRPr lang="en-US" altLang="ko-KR" sz="2000" dirty="0" smtClean="0"/>
          </a:p>
          <a:p>
            <a:pPr lvl="1"/>
            <a:endParaRPr lang="en-US" altLang="ko-KR" sz="2000" dirty="0" smtClean="0"/>
          </a:p>
          <a:p>
            <a:r>
              <a:rPr lang="en-US" altLang="ko-KR" sz="2400" dirty="0" smtClean="0"/>
              <a:t>Flexible radio resource management</a:t>
            </a:r>
          </a:p>
          <a:p>
            <a:pPr lvl="1"/>
            <a:r>
              <a:rPr lang="en-US" altLang="ko-KR" sz="1800" dirty="0" smtClean="0"/>
              <a:t>Considering mutual interference of adjacent transmitters</a:t>
            </a:r>
          </a:p>
          <a:p>
            <a:pPr lvl="1"/>
            <a:r>
              <a:rPr lang="en-US" altLang="ko-KR" sz="1800" dirty="0" smtClean="0"/>
              <a:t>Traffic priority based resource allocation</a:t>
            </a:r>
          </a:p>
          <a:p>
            <a:pPr lvl="1">
              <a:buNone/>
            </a:pPr>
            <a:endParaRPr lang="en-US" altLang="ko-KR" sz="1800" dirty="0" smtClean="0"/>
          </a:p>
          <a:p>
            <a:endParaRPr lang="en-US" altLang="ko-K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Museum Guide</a:t>
            </a:r>
            <a:endParaRPr lang="ko-KR" altLang="en-US" dirty="0"/>
          </a:p>
        </p:txBody>
      </p:sp>
      <p:pic>
        <p:nvPicPr>
          <p:cNvPr id="86025" name="Picture 9"/>
          <p:cNvPicPr>
            <a:picLocks noGrp="1" noChangeAspect="1" noChangeArrowheads="1"/>
          </p:cNvPicPr>
          <p:nvPr>
            <p:ph idx="1"/>
          </p:nvPr>
        </p:nvPicPr>
        <p:blipFill>
          <a:blip r:embed="rId3" cstate="print"/>
          <a:srcRect/>
          <a:stretch>
            <a:fillRect/>
          </a:stretch>
        </p:blipFill>
        <p:spPr bwMode="auto">
          <a:xfrm>
            <a:off x="457200" y="1612779"/>
            <a:ext cx="8229600" cy="4500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Local Advertisements</a:t>
            </a:r>
            <a:endParaRPr lang="ko-KR" altLang="en-US" dirty="0"/>
          </a:p>
        </p:txBody>
      </p:sp>
      <p:pic>
        <p:nvPicPr>
          <p:cNvPr id="101380" name="Picture 4"/>
          <p:cNvPicPr>
            <a:picLocks noGrp="1" noChangeAspect="1" noChangeArrowheads="1"/>
          </p:cNvPicPr>
          <p:nvPr>
            <p:ph idx="1"/>
          </p:nvPr>
        </p:nvPicPr>
        <p:blipFill>
          <a:blip r:embed="rId2" cstate="print"/>
          <a:srcRect/>
          <a:stretch>
            <a:fillRect/>
          </a:stretch>
        </p:blipFill>
        <p:spPr bwMode="auto">
          <a:xfrm>
            <a:off x="457200" y="1634013"/>
            <a:ext cx="8229600" cy="4458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Local Product Information </a:t>
            </a:r>
            <a:endParaRPr lang="ko-KR" altLang="en-US" dirty="0"/>
          </a:p>
        </p:txBody>
      </p:sp>
      <p:pic>
        <p:nvPicPr>
          <p:cNvPr id="100355" name="Picture 3"/>
          <p:cNvPicPr>
            <a:picLocks noGrp="1" noChangeAspect="1" noChangeArrowheads="1"/>
          </p:cNvPicPr>
          <p:nvPr>
            <p:ph idx="1"/>
          </p:nvPr>
        </p:nvPicPr>
        <p:blipFill>
          <a:blip r:embed="rId2" cstate="print"/>
          <a:srcRect/>
          <a:stretch>
            <a:fillRect/>
          </a:stretch>
        </p:blipFill>
        <p:spPr bwMode="auto">
          <a:xfrm>
            <a:off x="1548742" y="1600200"/>
            <a:ext cx="604651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Group communication</a:t>
            </a:r>
          </a:p>
          <a:p>
            <a:pPr lvl="1"/>
            <a:r>
              <a:rPr lang="en-US" altLang="ko-KR" sz="1800" dirty="0" smtClean="0"/>
              <a:t>Concurrent information transmission for audiences/shoppers</a:t>
            </a:r>
          </a:p>
          <a:p>
            <a:pPr lvl="1"/>
            <a:r>
              <a:rPr lang="en-US" altLang="ko-KR" sz="1800" dirty="0" smtClean="0"/>
              <a:t>Multi-lingual contents broadcast</a:t>
            </a:r>
          </a:p>
          <a:p>
            <a:r>
              <a:rPr lang="en-US" altLang="ko-KR" sz="2400" dirty="0" smtClean="0"/>
              <a:t>Dynamic network configuration</a:t>
            </a:r>
          </a:p>
          <a:p>
            <a:pPr lvl="1"/>
            <a:r>
              <a:rPr lang="en-US" altLang="ko-KR" sz="1800" dirty="0" smtClean="0"/>
              <a:t>Fast association for nomadic visitors/shoppers</a:t>
            </a:r>
          </a:p>
          <a:p>
            <a:pPr lvl="1"/>
            <a:r>
              <a:rPr lang="en-US" altLang="ko-KR" sz="1800" dirty="0" smtClean="0"/>
              <a:t>Association delay &lt; 20ms</a:t>
            </a:r>
          </a:p>
          <a:p>
            <a:r>
              <a:rPr lang="en-US" altLang="ko-KR" sz="2400" dirty="0" smtClean="0"/>
              <a:t>High data rate </a:t>
            </a:r>
          </a:p>
          <a:p>
            <a:pPr lvl="1"/>
            <a:r>
              <a:rPr lang="en-US" altLang="ko-KR" sz="1800" dirty="0" smtClean="0"/>
              <a:t>HD video/audio contents/ads delivery</a:t>
            </a:r>
          </a:p>
          <a:p>
            <a:pPr lvl="1"/>
            <a:r>
              <a:rPr lang="en-US" altLang="ko-KR" sz="1800" dirty="0" smtClean="0"/>
              <a:t>Multi-media guiding service</a:t>
            </a:r>
          </a:p>
          <a:p>
            <a:pPr lvl="1"/>
            <a:endParaRPr lang="en-US" altLang="ko-KR"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PAR Comments</a:t>
            </a:r>
          </a:p>
          <a:p>
            <a:r>
              <a:rPr lang="en-US" altLang="ko-KR" sz="2400" dirty="0" smtClean="0"/>
              <a:t>PSC characteristics</a:t>
            </a:r>
          </a:p>
          <a:p>
            <a:pPr lvl="1"/>
            <a:r>
              <a:rPr lang="en-US" altLang="ko-KR" sz="1800" dirty="0" smtClean="0"/>
              <a:t>Concurrent group communication</a:t>
            </a:r>
          </a:p>
          <a:p>
            <a:pPr lvl="1"/>
            <a:r>
              <a:rPr lang="en-US" altLang="ko-KR" sz="1800" dirty="0" smtClean="0"/>
              <a:t>Fast association and synchronization</a:t>
            </a:r>
          </a:p>
          <a:p>
            <a:r>
              <a:rPr lang="en-US" altLang="ko-KR" sz="2400" dirty="0" smtClean="0"/>
              <a:t>services</a:t>
            </a:r>
          </a:p>
          <a:p>
            <a:pPr lvl="1"/>
            <a:r>
              <a:rPr lang="en-US" altLang="ko-KR" sz="2000" dirty="0" smtClean="0"/>
              <a:t>Local advertisement/information</a:t>
            </a:r>
          </a:p>
          <a:p>
            <a:pPr lvl="1"/>
            <a:r>
              <a:rPr lang="en-US" altLang="ko-KR" sz="2000" dirty="0" smtClean="0"/>
              <a:t>Mobile P2P</a:t>
            </a:r>
          </a:p>
          <a:p>
            <a:r>
              <a:rPr lang="en-US" altLang="ko-KR" sz="2400" dirty="0" smtClean="0"/>
              <a:t>Supportable services by PSC</a:t>
            </a:r>
          </a:p>
          <a:p>
            <a:endParaRPr lang="en-US" altLang="ko-KR" sz="2400" dirty="0" smtClean="0"/>
          </a:p>
          <a:p>
            <a:pPr lvl="1"/>
            <a:endParaRPr lang="en-US" altLang="ko-K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PAR Comments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PAR Comments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Data Rate</a:t>
            </a:r>
          </a:p>
          <a:p>
            <a:pPr lvl="1"/>
            <a:r>
              <a:rPr lang="en-US" altLang="ko-KR" sz="1800" b="1" dirty="0" smtClean="0"/>
              <a:t>5.2 Scope</a:t>
            </a:r>
            <a:r>
              <a:rPr lang="en-US" altLang="ko-KR" sz="1800" dirty="0" smtClean="0"/>
              <a:t>: This standard defines the PHY and MAC specifications optimized for personal space communications, providing dynamic scalability of link rates from </a:t>
            </a:r>
            <a:r>
              <a:rPr lang="en-US" altLang="ko-KR" sz="1800" strike="sngStrike" dirty="0" smtClean="0">
                <a:solidFill>
                  <a:srgbClr val="FF0000"/>
                </a:solidFill>
              </a:rPr>
              <a:t>100 kbps to 50 Mbps </a:t>
            </a:r>
            <a:r>
              <a:rPr lang="en-US" altLang="ko-KR" sz="1800" dirty="0" smtClean="0">
                <a:solidFill>
                  <a:schemeClr val="tx2">
                    <a:lumMod val="75000"/>
                  </a:schemeClr>
                </a:solidFill>
              </a:rPr>
              <a:t>(50Mbps ~ 500Mbps)</a:t>
            </a:r>
            <a:r>
              <a:rPr lang="en-US" altLang="ko-KR" sz="1800" dirty="0" smtClean="0"/>
              <a:t> in the globally available unlicensed bands including 2.4 GHz and 60 GHz bands, principally operating in short range. It supports features including group communication, high precision ranging, </a:t>
            </a:r>
            <a:r>
              <a:rPr lang="en-US" altLang="ko-KR" sz="1800" dirty="0" err="1" smtClean="0"/>
              <a:t>QoS</a:t>
            </a:r>
            <a:r>
              <a:rPr lang="en-US" altLang="ko-KR" sz="1800" dirty="0" smtClean="0"/>
              <a:t> (reliability and latency), low power consumption, fast association and synchronization, enhanced security, handover for devices, and coverage extension. (More information regarding this project is provided in Section 8.1.) </a:t>
            </a:r>
            <a:endParaRPr lang="en-US" altLang="ko-K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PSC characteristics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PSC Characteristics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Main distinct identities</a:t>
            </a:r>
          </a:p>
          <a:p>
            <a:pPr lvl="1"/>
            <a:r>
              <a:rPr lang="en-US" altLang="ko-KR" sz="1800" dirty="0" smtClean="0"/>
              <a:t>Concurrent group communication</a:t>
            </a:r>
          </a:p>
          <a:p>
            <a:pPr lvl="1"/>
            <a:r>
              <a:rPr lang="en-US" altLang="ko-KR" sz="1800" dirty="0" smtClean="0"/>
              <a:t>Fast association and </a:t>
            </a:r>
            <a:r>
              <a:rPr lang="en-US" altLang="ko-KR" sz="1800" dirty="0" smtClean="0"/>
              <a:t>synchronization</a:t>
            </a:r>
          </a:p>
          <a:p>
            <a:pPr lvl="1"/>
            <a:r>
              <a:rPr lang="en-US" altLang="ko-KR" sz="1800" dirty="0" smtClean="0"/>
              <a:t>High precision ranging &amp; location service</a:t>
            </a:r>
          </a:p>
          <a:p>
            <a:pPr lvl="1"/>
            <a:r>
              <a:rPr lang="en-US" altLang="ko-KR" sz="1800" dirty="0" smtClean="0"/>
              <a:t>Dynamic service range control</a:t>
            </a:r>
          </a:p>
          <a:p>
            <a:pPr lvl="1"/>
            <a:endParaRPr lang="en-US" altLang="ko-KR" dirty="0" smtClean="0"/>
          </a:p>
          <a:p>
            <a:r>
              <a:rPr lang="en-US" altLang="ko-KR" sz="2400" dirty="0" smtClean="0"/>
              <a:t>Implementation </a:t>
            </a:r>
          </a:p>
          <a:p>
            <a:pPr lvl="1"/>
            <a:r>
              <a:rPr lang="en-US" altLang="ko-KR" sz="1800" dirty="0" smtClean="0"/>
              <a:t>One standard/PHY/MAC/chip solution to support above features</a:t>
            </a:r>
          </a:p>
          <a:p>
            <a:pPr lvl="1"/>
            <a:r>
              <a:rPr lang="en-US" altLang="ko-KR" sz="1800" dirty="0" smtClean="0"/>
              <a:t>Not combination of existing technologies into a combo chip</a:t>
            </a:r>
          </a:p>
          <a:p>
            <a:pPr lvl="1"/>
            <a:r>
              <a:rPr lang="en-US" altLang="ko-KR" sz="1800" dirty="0" smtClean="0"/>
              <a:t>Physical layer to enable multiple data rates</a:t>
            </a:r>
          </a:p>
          <a:p>
            <a:pPr lvl="1"/>
            <a:r>
              <a:rPr lang="en-US" altLang="ko-KR" sz="1800" dirty="0" smtClean="0"/>
              <a:t>MAC layer to operate in distributed ways</a:t>
            </a:r>
          </a:p>
          <a:p>
            <a:pPr lvl="1"/>
            <a:r>
              <a:rPr lang="en-US" altLang="ko-KR" sz="1800" dirty="0" smtClean="0"/>
              <a:t>Optimization to support PSC features</a:t>
            </a:r>
          </a:p>
          <a:p>
            <a:pPr lvl="1"/>
            <a:endParaRPr lang="en-US" altLang="ko-KR" dirty="0" smtClean="0"/>
          </a:p>
          <a:p>
            <a:pPr lvl="1"/>
            <a:endParaRPr lang="en-US" altLang="ko-K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Different </a:t>
            </a:r>
            <a:r>
              <a:rPr lang="en-US" altLang="ko-KR" sz="2400" dirty="0" err="1" smtClean="0"/>
              <a:t>QoS</a:t>
            </a:r>
            <a:r>
              <a:rPr lang="en-US" altLang="ko-KR" sz="2400" dirty="0" smtClean="0"/>
              <a:t> requirements in personal space</a:t>
            </a:r>
          </a:p>
          <a:p>
            <a:pPr lvl="1"/>
            <a:r>
              <a:rPr lang="en-US" altLang="ko-KR" sz="1800" dirty="0" smtClean="0">
                <a:cs typeface="Times New Roman" pitchFamily="18" charset="0"/>
              </a:rPr>
              <a:t>Heterogeneous services requiring different type of resource to support its own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Data file, Mobile video/audio, sensing/control data </a:t>
            </a:r>
          </a:p>
          <a:p>
            <a:pPr lvl="1"/>
            <a:r>
              <a:rPr lang="en-US" altLang="ko-KR" sz="1800" dirty="0" smtClean="0">
                <a:cs typeface="Times New Roman" pitchFamily="18" charset="0"/>
              </a:rPr>
              <a:t>High data rate, low latency, energy efficiency</a:t>
            </a:r>
          </a:p>
          <a:p>
            <a:pPr lvl="1"/>
            <a:r>
              <a:rPr lang="en-US" altLang="ko-KR" sz="1800" dirty="0" smtClean="0">
                <a:cs typeface="Times New Roman" pitchFamily="18" charset="0"/>
              </a:rPr>
              <a:t>Dynamic link rate adaptation for different features of services</a:t>
            </a:r>
          </a:p>
          <a:p>
            <a:pPr lvl="1"/>
            <a:endParaRPr lang="en-US" altLang="ko-KR" sz="1800" dirty="0" smtClean="0">
              <a:cs typeface="Times New Roman" pitchFamily="18" charset="0"/>
            </a:endParaRPr>
          </a:p>
          <a:p>
            <a:r>
              <a:rPr lang="en-US" altLang="ko-KR" sz="2200" dirty="0" smtClean="0">
                <a:cs typeface="Times New Roman" pitchFamily="18" charset="0"/>
              </a:rPr>
              <a:t>Link rates change and flexible frame structure</a:t>
            </a:r>
          </a:p>
          <a:p>
            <a:pPr lvl="1"/>
            <a:r>
              <a:rPr lang="en-US" altLang="ko-KR" sz="1800" dirty="0" smtClean="0">
                <a:cs typeface="Times New Roman" pitchFamily="18" charset="0"/>
              </a:rPr>
              <a:t>From low to high link rate: 50Mbps ~ 500 Mbps</a:t>
            </a:r>
          </a:p>
          <a:p>
            <a:pPr lvl="1"/>
            <a:r>
              <a:rPr lang="en-US" altLang="ko-KR" sz="1800" dirty="0" smtClean="0">
                <a:cs typeface="Times New Roman" pitchFamily="18" charset="0"/>
              </a:rPr>
              <a:t>Adaptive resource allocation for different services</a:t>
            </a:r>
          </a:p>
          <a:p>
            <a:pPr lvl="1"/>
            <a:r>
              <a:rPr lang="en-US" altLang="ko-KR" sz="1800" dirty="0" smtClean="0">
                <a:cs typeface="Times New Roman" pitchFamily="18" charset="0"/>
              </a:rPr>
              <a:t>New frame structure to accommodate services with different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Periodic, on-demand, temporal resource allocation</a:t>
            </a:r>
          </a:p>
          <a:p>
            <a:pPr lvl="1">
              <a:buNone/>
            </a:pPr>
            <a:endParaRPr lang="en-US" altLang="ko-KR" sz="2000" dirty="0" smtClean="0"/>
          </a:p>
          <a:p>
            <a:endParaRPr lang="ko-KR"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Technology for high data rate</a:t>
            </a:r>
          </a:p>
          <a:p>
            <a:pPr lvl="1"/>
            <a:r>
              <a:rPr lang="en-US" altLang="ko-KR" sz="2000" dirty="0" err="1" smtClean="0"/>
              <a:t>WiFi</a:t>
            </a:r>
            <a:r>
              <a:rPr lang="en-US" altLang="ko-KR" sz="2000" dirty="0" smtClean="0"/>
              <a:t>: ~ 72.2 Mbps (11n with 20MHz)</a:t>
            </a:r>
          </a:p>
          <a:p>
            <a:pPr lvl="1"/>
            <a:r>
              <a:rPr lang="en-US" altLang="ko-KR" sz="2000" dirty="0" smtClean="0"/>
              <a:t>MB-OFDM based Ultra wide band (UWB): 53Mbps ~ 480 Mbps</a:t>
            </a:r>
          </a:p>
          <a:p>
            <a:pPr lvl="1"/>
            <a:r>
              <a:rPr lang="en-US" altLang="ko-KR" sz="2000" dirty="0" smtClean="0"/>
              <a:t>60 GHz millimeter wave: ~ 2 </a:t>
            </a:r>
            <a:r>
              <a:rPr lang="en-US" altLang="ko-KR" sz="2000" dirty="0" err="1" smtClean="0"/>
              <a:t>Gbps</a:t>
            </a:r>
            <a:endParaRPr lang="en-US" altLang="ko-KR" sz="2000" dirty="0" smtClean="0"/>
          </a:p>
          <a:p>
            <a:pPr lvl="1"/>
            <a:endParaRPr lang="en-US" altLang="ko-KR" sz="2000" dirty="0" smtClean="0"/>
          </a:p>
          <a:p>
            <a:r>
              <a:rPr lang="en-US" altLang="ko-KR" sz="2400" dirty="0" smtClean="0"/>
              <a:t>Operating bands</a:t>
            </a:r>
          </a:p>
          <a:p>
            <a:pPr lvl="1"/>
            <a:r>
              <a:rPr lang="en-US" altLang="ko-KR" sz="2000" dirty="0" smtClean="0"/>
              <a:t>2.4/5 GHz ISM band: available, but too crowded</a:t>
            </a:r>
          </a:p>
          <a:p>
            <a:pPr lvl="1"/>
            <a:r>
              <a:rPr lang="en-US" altLang="ko-KR" sz="2000" dirty="0" smtClean="0"/>
              <a:t>3 – 10 GHZ UWB band: limitation of power emission</a:t>
            </a:r>
          </a:p>
          <a:p>
            <a:pPr lvl="1"/>
            <a:r>
              <a:rPr lang="en-US" altLang="ko-KR" sz="2000" dirty="0" smtClean="0"/>
              <a:t>57 – 64 GHZ band: coexisting with other microwave systems</a:t>
            </a:r>
          </a:p>
          <a:p>
            <a:pPr lvl="1"/>
            <a:endParaRPr lang="en-US" altLang="ko-KR" sz="2000" dirty="0" smtClean="0"/>
          </a:p>
          <a:p>
            <a:pPr lvl="1">
              <a:buNone/>
            </a:pPr>
            <a:endParaRPr lang="en-US" altLang="ko-KR" sz="2000" dirty="0" smtClean="0"/>
          </a:p>
          <a:p>
            <a:endParaRPr lang="ko-KR"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200" dirty="0" smtClean="0"/>
              <a:t>Concurrent Group Communication </a:t>
            </a:r>
            <a:endParaRPr lang="ko-KR" altLang="en-US" sz="3200" dirty="0"/>
          </a:p>
        </p:txBody>
      </p:sp>
      <p:sp>
        <p:nvSpPr>
          <p:cNvPr id="3" name="내용 개체 틀 2"/>
          <p:cNvSpPr>
            <a:spLocks noGrp="1"/>
          </p:cNvSpPr>
          <p:nvPr>
            <p:ph idx="1"/>
          </p:nvPr>
        </p:nvSpPr>
        <p:spPr/>
        <p:txBody>
          <a:bodyPr/>
          <a:lstStyle/>
          <a:p>
            <a:r>
              <a:rPr lang="en-US" altLang="ko-KR" sz="2400" dirty="0" smtClean="0"/>
              <a:t>Grouping of devices</a:t>
            </a:r>
          </a:p>
          <a:p>
            <a:pPr lvl="1"/>
            <a:r>
              <a:rPr lang="en-US" altLang="ko-KR" sz="1800" dirty="0" smtClean="0"/>
              <a:t>Accomplished in distributed ways without central coordinator</a:t>
            </a:r>
          </a:p>
          <a:p>
            <a:pPr lvl="1"/>
            <a:r>
              <a:rPr lang="en-US" altLang="ko-KR" sz="1800" dirty="0" smtClean="0"/>
              <a:t>Dynamic grouping of devices without service interruption</a:t>
            </a:r>
          </a:p>
          <a:p>
            <a:pPr lvl="1"/>
            <a:r>
              <a:rPr lang="en-US" altLang="ko-KR" sz="1800" dirty="0" smtClean="0"/>
              <a:t>Based on fast association and synchronization</a:t>
            </a:r>
          </a:p>
          <a:p>
            <a:r>
              <a:rPr lang="en-US" altLang="ko-KR" sz="2400" dirty="0" smtClean="0"/>
              <a:t>Resource allocation for group communication </a:t>
            </a:r>
          </a:p>
          <a:p>
            <a:pPr lvl="1"/>
            <a:r>
              <a:rPr lang="en-US" altLang="ko-KR" sz="1800" dirty="0" smtClean="0"/>
              <a:t>More resource where it is more needed</a:t>
            </a:r>
          </a:p>
          <a:p>
            <a:pPr lvl="1"/>
            <a:r>
              <a:rPr lang="en-US" altLang="ko-KR" sz="1800" dirty="0" smtClean="0"/>
              <a:t>Some devices/ personal spaces require more resource than others</a:t>
            </a:r>
          </a:p>
          <a:p>
            <a:pPr lvl="1"/>
            <a:r>
              <a:rPr lang="en-US" altLang="ko-KR" sz="1800" dirty="0" smtClean="0"/>
              <a:t>Different requirement of a device/personal space</a:t>
            </a:r>
          </a:p>
          <a:p>
            <a:pPr lvl="1"/>
            <a:r>
              <a:rPr lang="en-US" altLang="ko-KR" sz="1800" dirty="0" smtClean="0"/>
              <a:t>High data rate for file transfer, low latency for real-time service</a:t>
            </a:r>
          </a:p>
          <a:p>
            <a:pPr lvl="1"/>
            <a:r>
              <a:rPr lang="en-US" altLang="ko-KR" sz="1800" dirty="0" smtClean="0"/>
              <a:t>Dynamic and adaptive resource allocation to support different needs</a:t>
            </a:r>
          </a:p>
          <a:p>
            <a:pPr lvl="1"/>
            <a:r>
              <a:rPr lang="en-US" altLang="ko-KR" sz="1800" dirty="0" smtClean="0"/>
              <a:t>Resource allocation  to support concurrent transmissions</a:t>
            </a:r>
          </a:p>
          <a:p>
            <a:pPr lvl="1"/>
            <a:r>
              <a:rPr lang="en-US" altLang="ko-KR" sz="1800" dirty="0" smtClean="0"/>
              <a:t>Interference avoidance between devices/personal spaces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159523</TotalTime>
  <Words>580</Words>
  <Application>Microsoft Office PowerPoint</Application>
  <PresentationFormat>화면 슬라이드 쇼(4:3)</PresentationFormat>
  <Paragraphs>127</Paragraphs>
  <Slides>17</Slides>
  <Notes>5</Notes>
  <HiddenSlides>0</HiddenSlides>
  <MMClips>0</MMClips>
  <ScaleCrop>false</ScaleCrop>
  <HeadingPairs>
    <vt:vector size="4" baseType="variant">
      <vt:variant>
        <vt:lpstr>테마</vt:lpstr>
      </vt:variant>
      <vt:variant>
        <vt:i4>2</vt:i4>
      </vt:variant>
      <vt:variant>
        <vt:lpstr>슬라이드 제목</vt:lpstr>
      </vt:variant>
      <vt:variant>
        <vt:i4>17</vt:i4>
      </vt:variant>
    </vt:vector>
  </HeadingPairs>
  <TitlesOfParts>
    <vt:vector size="19" baseType="lpstr">
      <vt:lpstr>Office Theme</vt:lpstr>
      <vt:lpstr>Custom Design</vt:lpstr>
      <vt:lpstr>PowerPoint 프레젠테이션</vt:lpstr>
      <vt:lpstr>Contents</vt:lpstr>
      <vt:lpstr>PAR Comments</vt:lpstr>
      <vt:lpstr>PAR Comments</vt:lpstr>
      <vt:lpstr>PSC characteristics</vt:lpstr>
      <vt:lpstr>PSC Characteristics</vt:lpstr>
      <vt:lpstr>Dynamic Scalability of Broad Range of Link Rates</vt:lpstr>
      <vt:lpstr>Dynamic Scalability of Broad Range of Link Rates</vt:lpstr>
      <vt:lpstr>Concurrent Group Communication </vt:lpstr>
      <vt:lpstr>Fast Association &amp; Synchronization</vt:lpstr>
      <vt:lpstr>Examples of services</vt:lpstr>
      <vt:lpstr>Mobile P2P Application</vt:lpstr>
      <vt:lpstr>Technical Requirements</vt:lpstr>
      <vt:lpstr>Museum Guide</vt:lpstr>
      <vt:lpstr>Local Advertisements</vt:lpstr>
      <vt:lpstr>Local Product Information </vt:lpstr>
      <vt:lpstr>Technical Requirements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2103</cp:revision>
  <dcterms:created xsi:type="dcterms:W3CDTF">2010-05-03T18:32:55Z</dcterms:created>
  <dcterms:modified xsi:type="dcterms:W3CDTF">2011-05-11T20:11:04Z</dcterms:modified>
</cp:coreProperties>
</file>