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63" r:id="rId4"/>
    <p:sldId id="258" r:id="rId5"/>
    <p:sldId id="259" r:id="rId6"/>
    <p:sldId id="260" r:id="rId7"/>
    <p:sldId id="262" r:id="rId8"/>
    <p:sldId id="261"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CEA3F-993F-4ADD-920A-DBECA20A9690}" type="datetimeFigureOut">
              <a:rPr lang="en-US" smtClean="0"/>
              <a:pPr/>
              <a:t>5/11/2011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512165-F37E-48CD-800D-E9B93D29D8A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May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76200"/>
            <a:ext cx="2133600" cy="381000"/>
          </a:xfrm>
        </p:spPr>
        <p:txBody>
          <a:bodyPr/>
          <a:lstStyle/>
          <a:p>
            <a:r>
              <a:rPr lang="en-US" dirty="0"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Jan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Jan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Jan 2011</a:t>
            </a:r>
            <a:endParaRPr lang="en-US"/>
          </a:p>
        </p:txBody>
      </p:sp>
      <p:sp>
        <p:nvSpPr>
          <p:cNvPr id="8" name="Footer Placeholder 7"/>
          <p:cNvSpPr>
            <a:spLocks noGrp="1"/>
          </p:cNvSpPr>
          <p:nvPr>
            <p:ph type="ftr" sz="quarter" idx="11"/>
          </p:nvPr>
        </p:nvSpPr>
        <p:spPr/>
        <p:txBody>
          <a:bodyPr/>
          <a:lstStyle/>
          <a:p>
            <a:r>
              <a:rPr lang="en-US" smtClean="0"/>
              <a:t>Ben Rolfe</a:t>
            </a:r>
            <a:endParaRPr lang="en-US"/>
          </a:p>
        </p:txBody>
      </p:sp>
      <p:sp>
        <p:nvSpPr>
          <p:cNvPr id="9" name="Slide Number Placeholder 8"/>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Jan 2011</a:t>
            </a:r>
            <a:endParaRPr lang="en-US"/>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Jan 2011</a:t>
            </a:r>
            <a:endParaRPr lang="en-US"/>
          </a:p>
        </p:txBody>
      </p:sp>
      <p:sp>
        <p:nvSpPr>
          <p:cNvPr id="3" name="Footer Placeholder 2"/>
          <p:cNvSpPr>
            <a:spLocks noGrp="1"/>
          </p:cNvSpPr>
          <p:nvPr>
            <p:ph type="ftr" sz="quarter" idx="11"/>
          </p:nvPr>
        </p:nvSpPr>
        <p:spPr/>
        <p:txBody>
          <a:bodyPr/>
          <a:lstStyle/>
          <a:p>
            <a:r>
              <a:rPr lang="en-US" smtClean="0"/>
              <a:t>Ben Rolfe</a:t>
            </a:r>
            <a:endParaRPr lang="en-US"/>
          </a:p>
        </p:txBody>
      </p:sp>
      <p:sp>
        <p:nvSpPr>
          <p:cNvPr id="4" name="Slide Number Placeholder 3"/>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960438"/>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28600" y="76200"/>
            <a:ext cx="2133600" cy="381000"/>
          </a:xfrm>
          <a:prstGeom prst="rect">
            <a:avLst/>
          </a:prstGeom>
        </p:spPr>
        <p:txBody>
          <a:bodyPr vert="horz" lIns="91440" tIns="45720" rIns="91440" bIns="45720" rtlCol="0" anchor="ctr"/>
          <a:lstStyle>
            <a:lvl1pPr algn="l">
              <a:defRPr sz="1800">
                <a:solidFill>
                  <a:schemeClr val="tx1"/>
                </a:solidFill>
              </a:defRPr>
            </a:lvl1pPr>
          </a:lstStyle>
          <a:p>
            <a:r>
              <a:rPr lang="en-US" dirty="0" smtClean="0"/>
              <a:t>January 2011</a:t>
            </a:r>
            <a:endParaRPr lang="en-US" dirty="0"/>
          </a:p>
        </p:txBody>
      </p:sp>
      <p:sp>
        <p:nvSpPr>
          <p:cNvPr id="5" name="Footer Placeholder 4"/>
          <p:cNvSpPr>
            <a:spLocks noGrp="1"/>
          </p:cNvSpPr>
          <p:nvPr>
            <p:ph type="ftr" sz="quarter" idx="3"/>
          </p:nvPr>
        </p:nvSpPr>
        <p:spPr>
          <a:xfrm>
            <a:off x="5791200" y="6324600"/>
            <a:ext cx="2895600" cy="365125"/>
          </a:xfrm>
          <a:prstGeom prst="rect">
            <a:avLst/>
          </a:prstGeom>
        </p:spPr>
        <p:txBody>
          <a:bodyPr vert="horz" lIns="91440" tIns="45720" rIns="91440" bIns="45720" rtlCol="0" anchor="ctr"/>
          <a:lstStyle>
            <a:lvl1pPr algn="r">
              <a:defRPr sz="1400">
                <a:solidFill>
                  <a:schemeClr val="tx1"/>
                </a:solidFill>
              </a:defRPr>
            </a:lvl1pPr>
          </a:lstStyle>
          <a:p>
            <a:r>
              <a:rPr lang="en-US" dirty="0" smtClean="0"/>
              <a:t>Ben Rolfe</a:t>
            </a:r>
            <a:endParaRPr lang="en-US" dirty="0"/>
          </a:p>
        </p:txBody>
      </p:sp>
      <p:sp>
        <p:nvSpPr>
          <p:cNvPr id="6" name="Slide Number Placeholder 5"/>
          <p:cNvSpPr>
            <a:spLocks noGrp="1"/>
          </p:cNvSpPr>
          <p:nvPr>
            <p:ph type="sldNum" sz="quarter" idx="4"/>
          </p:nvPr>
        </p:nvSpPr>
        <p:spPr>
          <a:xfrm>
            <a:off x="3124200" y="6324600"/>
            <a:ext cx="2362200" cy="365125"/>
          </a:xfrm>
          <a:prstGeom prst="rect">
            <a:avLst/>
          </a:prstGeom>
        </p:spPr>
        <p:txBody>
          <a:bodyPr vert="horz" lIns="91440" tIns="45720" rIns="91440" bIns="45720" rtlCol="0" anchor="ctr"/>
          <a:lstStyle>
            <a:lvl1pPr algn="ctr">
              <a:defRPr sz="1400">
                <a:solidFill>
                  <a:schemeClr val="tx1"/>
                </a:solidFill>
              </a:defRPr>
            </a:lvl1pPr>
          </a:lstStyle>
          <a:p>
            <a:r>
              <a:rPr lang="en-US" smtClean="0"/>
              <a:t>Slide </a:t>
            </a:r>
            <a:fld id="{620CC5EC-2E3F-4448-B089-1301A9909F72}" type="slidenum">
              <a:rPr lang="en-US" smtClean="0"/>
              <a:pPr/>
              <a:t>‹#›</a:t>
            </a:fld>
            <a:endParaRPr lang="en-US" dirty="0"/>
          </a:p>
        </p:txBody>
      </p:sp>
      <p:sp>
        <p:nvSpPr>
          <p:cNvPr id="7" name="TextBox 6"/>
          <p:cNvSpPr txBox="1"/>
          <p:nvPr/>
        </p:nvSpPr>
        <p:spPr>
          <a:xfrm>
            <a:off x="5181600" y="76200"/>
            <a:ext cx="3733800" cy="381000"/>
          </a:xfrm>
          <a:prstGeom prst="rect">
            <a:avLst/>
          </a:prstGeom>
          <a:noFill/>
        </p:spPr>
        <p:txBody>
          <a:bodyPr wrap="square" rtlCol="0">
            <a:spAutoFit/>
          </a:bodyPr>
          <a:lstStyle/>
          <a:p>
            <a:pPr algn="r"/>
            <a:r>
              <a:rPr lang="en-US" dirty="0" smtClean="0"/>
              <a:t>Doc: IEEE 802</a:t>
            </a:r>
            <a:r>
              <a:rPr lang="en-US" dirty="0" smtClean="0"/>
              <a:t>.</a:t>
            </a:r>
            <a:r>
              <a:rPr lang="en-US" b="1" dirty="0" smtClean="0"/>
              <a:t> 15-11-0395-00-004k</a:t>
            </a:r>
            <a:endParaRPr lang="en-US" sz="1800" kern="1200" dirty="0">
              <a:solidFill>
                <a:schemeClr val="tx1"/>
              </a:solidFill>
              <a:latin typeface="+mn-lt"/>
              <a:ea typeface="+mn-ea"/>
              <a:cs typeface="+mn-cs"/>
            </a:endParaRPr>
          </a:p>
        </p:txBody>
      </p:sp>
      <p:cxnSp>
        <p:nvCxnSpPr>
          <p:cNvPr id="9" name="Straight Connector 8"/>
          <p:cNvCxnSpPr/>
          <p:nvPr/>
        </p:nvCxnSpPr>
        <p:spPr>
          <a:xfrm>
            <a:off x="228600" y="381000"/>
            <a:ext cx="84582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7200" y="6324600"/>
            <a:ext cx="2514600" cy="307777"/>
          </a:xfrm>
          <a:prstGeom prst="rect">
            <a:avLst/>
          </a:prstGeom>
          <a:noFill/>
        </p:spPr>
        <p:txBody>
          <a:bodyPr wrap="square" rtlCol="0">
            <a:spAutoFit/>
          </a:bodyPr>
          <a:lstStyle/>
          <a:p>
            <a:pPr algn="l"/>
            <a:r>
              <a:rPr lang="en-US" sz="1400" dirty="0" smtClean="0">
                <a:solidFill>
                  <a:schemeClr val="tx1"/>
                </a:solidFill>
              </a:rPr>
              <a:t>TG4k </a:t>
            </a:r>
            <a:r>
              <a:rPr lang="en-US" sz="1400" dirty="0" smtClean="0">
                <a:solidFill>
                  <a:schemeClr val="tx1"/>
                </a:solidFill>
              </a:rPr>
              <a:t>Submission</a:t>
            </a:r>
            <a:endParaRPr lang="en-US" sz="1400" dirty="0">
              <a:solidFill>
                <a:schemeClr val="tx1"/>
              </a:solidFill>
            </a:endParaRPr>
          </a:p>
        </p:txBody>
      </p:sp>
      <p:cxnSp>
        <p:nvCxnSpPr>
          <p:cNvPr id="11" name="Straight Connector 10"/>
          <p:cNvCxnSpPr/>
          <p:nvPr/>
        </p:nvCxnSpPr>
        <p:spPr>
          <a:xfrm>
            <a:off x="381000" y="6324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0"/>
            <a:ext cx="8153400" cy="5078313"/>
          </a:xfrm>
          <a:prstGeom prst="rect">
            <a:avLst/>
          </a:prstGeom>
        </p:spPr>
        <p:txBody>
          <a:bodyPr wrap="square">
            <a:spAutoFit/>
          </a:bodyPr>
          <a:lstStyle/>
          <a:p>
            <a:r>
              <a:rPr lang="en-US" dirty="0" smtClean="0"/>
              <a:t> </a:t>
            </a:r>
            <a:r>
              <a:rPr lang="en-US" b="1" u="sng" dirty="0"/>
              <a:t>Project: IEEE P802.15 Working Group for Wireless Personal Area Networks (WPANs) </a:t>
            </a:r>
          </a:p>
          <a:p>
            <a:r>
              <a:rPr lang="en-US" b="1" dirty="0"/>
              <a:t>Submission Title</a:t>
            </a:r>
            <a:r>
              <a:rPr lang="en-US" b="1" dirty="0" smtClean="0"/>
              <a:t>:[Fragmentation Ideas for Discussion]</a:t>
            </a:r>
            <a:endParaRPr lang="en-US" b="1" dirty="0"/>
          </a:p>
          <a:p>
            <a:r>
              <a:rPr lang="en-US" b="1" dirty="0"/>
              <a:t>Date Submitted: </a:t>
            </a:r>
            <a:r>
              <a:rPr lang="en-US" b="1" dirty="0" smtClean="0"/>
              <a:t>[May 11, </a:t>
            </a:r>
            <a:r>
              <a:rPr lang="en-US" b="1" dirty="0"/>
              <a:t>2011]</a:t>
            </a:r>
          </a:p>
          <a:p>
            <a:r>
              <a:rPr lang="en-US" b="1" dirty="0"/>
              <a:t>Source</a:t>
            </a:r>
            <a:r>
              <a:rPr lang="en-US" b="1" dirty="0" smtClean="0"/>
              <a:t>:[Ben Rolfe]</a:t>
            </a:r>
            <a:endParaRPr lang="en-US" b="1" dirty="0"/>
          </a:p>
          <a:p>
            <a:r>
              <a:rPr lang="en-US" dirty="0"/>
              <a:t>Company </a:t>
            </a:r>
            <a:r>
              <a:rPr lang="en-US" dirty="0" smtClean="0"/>
              <a:t>[BCA]</a:t>
            </a:r>
            <a:endParaRPr lang="en-US" dirty="0"/>
          </a:p>
          <a:p>
            <a:r>
              <a:rPr lang="fi-FI" dirty="0"/>
              <a:t>Address </a:t>
            </a:r>
            <a:r>
              <a:rPr lang="fi-FI" dirty="0" smtClean="0"/>
              <a:t>[]</a:t>
            </a:r>
            <a:endParaRPr lang="fi-FI" dirty="0"/>
          </a:p>
          <a:p>
            <a:r>
              <a:rPr lang="fr-FR" dirty="0"/>
              <a:t>Voice: </a:t>
            </a:r>
            <a:r>
              <a:rPr lang="fr-FR" dirty="0" smtClean="0"/>
              <a:t>[+4.408.395.7207], </a:t>
            </a:r>
            <a:r>
              <a:rPr lang="fr-FR" dirty="0"/>
              <a:t>FAX: </a:t>
            </a:r>
            <a:r>
              <a:rPr lang="fr-FR" dirty="0" smtClean="0"/>
              <a:t>[None], </a:t>
            </a:r>
            <a:r>
              <a:rPr lang="fr-FR" dirty="0" err="1"/>
              <a:t>E-Mail</a:t>
            </a:r>
            <a:r>
              <a:rPr lang="fr-FR" dirty="0"/>
              <a:t>: </a:t>
            </a:r>
            <a:r>
              <a:rPr lang="fr-FR" dirty="0" smtClean="0"/>
              <a:t>[ben @ blindcreek.com]</a:t>
            </a:r>
            <a:endParaRPr lang="fr-FR" dirty="0"/>
          </a:p>
          <a:p>
            <a:r>
              <a:rPr lang="en-US" b="1" dirty="0"/>
              <a:t>Re:[]</a:t>
            </a:r>
          </a:p>
          <a:p>
            <a:r>
              <a:rPr lang="en-US" b="1" dirty="0"/>
              <a:t>Abstract</a:t>
            </a:r>
            <a:r>
              <a:rPr lang="en-US" b="1" dirty="0" smtClean="0"/>
              <a:t>:[</a:t>
            </a:r>
            <a:r>
              <a:rPr lang="en-US" dirty="0" smtClean="0"/>
              <a:t>Fragmentation Ideas for group discussion</a:t>
            </a:r>
            <a:r>
              <a:rPr lang="en-US" dirty="0" smtClean="0"/>
              <a:t> </a:t>
            </a:r>
            <a:r>
              <a:rPr lang="en-US" b="1" dirty="0" smtClean="0"/>
              <a:t>]</a:t>
            </a:r>
            <a:endParaRPr lang="en-US" b="1" dirty="0"/>
          </a:p>
          <a:p>
            <a:r>
              <a:rPr lang="en-US" b="1" dirty="0"/>
              <a:t>Purpose</a:t>
            </a:r>
            <a:r>
              <a:rPr lang="en-US" b="1" dirty="0" smtClean="0"/>
              <a:t>:[</a:t>
            </a:r>
            <a:r>
              <a:rPr lang="en-US" dirty="0" smtClean="0"/>
              <a:t>Stimulate thought in the task group</a:t>
            </a:r>
            <a:r>
              <a:rPr lang="en-US" dirty="0" smtClean="0"/>
              <a:t>]</a:t>
            </a:r>
            <a:endParaRPr lang="en-US" dirty="0" smtClean="0"/>
          </a:p>
          <a:p>
            <a:endParaRPr lang="en-US" dirty="0"/>
          </a:p>
          <a:p>
            <a:r>
              <a:rPr lang="en-US" b="1" dirty="0"/>
              <a:t>Notice</a:t>
            </a:r>
            <a:r>
              <a:rPr lang="en-US" dirty="0" smtClean="0"/>
              <a:t>: This </a:t>
            </a:r>
            <a:r>
              <a:rPr lang="en-US"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dirty="0" smtClean="0"/>
              <a:t>. </a:t>
            </a:r>
          </a:p>
          <a:p>
            <a:r>
              <a:rPr lang="en-US" b="1" dirty="0" smtClean="0"/>
              <a:t>Release</a:t>
            </a:r>
            <a:r>
              <a:rPr lang="en-US" dirty="0" smtClean="0"/>
              <a:t>: The contributor acknowledges and accepts that this contribution becomes the property of IEEE and may be made publicly available by P802.15.</a:t>
            </a:r>
          </a:p>
        </p:txBody>
      </p:sp>
      <p:sp>
        <p:nvSpPr>
          <p:cNvPr id="5" name="Date Placeholder 4"/>
          <p:cNvSpPr>
            <a:spLocks noGrp="1"/>
          </p:cNvSpPr>
          <p:nvPr>
            <p:ph type="dt" sz="half" idx="10"/>
          </p:nvPr>
        </p:nvSpPr>
        <p:spPr/>
        <p:txBody>
          <a:bodyPr/>
          <a:lstStyle/>
          <a:p>
            <a:r>
              <a:rPr lang="en-US" dirty="0" smtClean="0"/>
              <a:t>January 2011</a:t>
            </a:r>
            <a:endParaRPr lang="en-US" dirty="0"/>
          </a:p>
        </p:txBody>
      </p:sp>
      <p:sp>
        <p:nvSpPr>
          <p:cNvPr id="6" name="Slide Number Placeholder 5"/>
          <p:cNvSpPr>
            <a:spLocks noGrp="1"/>
          </p:cNvSpPr>
          <p:nvPr>
            <p:ph type="sldNum" sz="quarter" idx="12"/>
          </p:nvPr>
        </p:nvSpPr>
        <p:spPr/>
        <p:txBody>
          <a:bodyPr/>
          <a:lstStyle/>
          <a:p>
            <a:fld id="{620CC5EC-2E3F-4448-B089-1301A9909F72}" type="slidenum">
              <a:rPr lang="en-US" smtClean="0"/>
              <a:pPr/>
              <a:t>1</a:t>
            </a:fld>
            <a:endParaRPr lang="en-US"/>
          </a:p>
        </p:txBody>
      </p:sp>
      <p:sp>
        <p:nvSpPr>
          <p:cNvPr id="7" name="Footer Placeholder 6"/>
          <p:cNvSpPr>
            <a:spLocks noGrp="1"/>
          </p:cNvSpPr>
          <p:nvPr>
            <p:ph type="ftr" sz="quarter" idx="11"/>
          </p:nvPr>
        </p:nvSpPr>
        <p:spPr/>
        <p:txBody>
          <a:bodyPr/>
          <a:lstStyle/>
          <a:p>
            <a:r>
              <a:rPr lang="en-US" dirty="0" smtClean="0"/>
              <a:t>Ben Rolfe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10</a:t>
            </a:fld>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257175" y="681038"/>
            <a:ext cx="8629650" cy="5495925"/>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a:t>
            </a:r>
            <a:endParaRPr lang="en-US" dirty="0"/>
          </a:p>
        </p:txBody>
      </p:sp>
      <p:sp>
        <p:nvSpPr>
          <p:cNvPr id="3" name="Content Placeholder 2"/>
          <p:cNvSpPr>
            <a:spLocks noGrp="1"/>
          </p:cNvSpPr>
          <p:nvPr>
            <p:ph idx="1"/>
          </p:nvPr>
        </p:nvSpPr>
        <p:spPr/>
        <p:txBody>
          <a:bodyPr/>
          <a:lstStyle/>
          <a:p>
            <a:r>
              <a:rPr lang="en-US" dirty="0" smtClean="0"/>
              <a:t>Fragmentation is a good thing for ELDR PHYs</a:t>
            </a:r>
          </a:p>
          <a:p>
            <a:endParaRPr lang="en-US" dirty="0" smtClean="0"/>
          </a:p>
          <a:p>
            <a:r>
              <a:rPr lang="en-US" dirty="0" smtClean="0"/>
              <a:t>Think about fragmentation in the MAC</a:t>
            </a:r>
          </a:p>
          <a:p>
            <a:pPr lvl="1"/>
            <a:r>
              <a:rPr lang="en-US" dirty="0" smtClean="0"/>
              <a:t>Optimized for the ELDR PHY(s)</a:t>
            </a:r>
          </a:p>
          <a:p>
            <a:pPr lvl="1"/>
            <a:r>
              <a:rPr lang="en-US" dirty="0" smtClean="0"/>
              <a:t>Compatible with existing MAC concepts</a:t>
            </a:r>
          </a:p>
          <a:p>
            <a:pPr lvl="1"/>
            <a:endParaRPr lang="en-US" dirty="0" smtClean="0"/>
          </a:p>
          <a:p>
            <a:pPr lvl="1"/>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Thanks for your </a:t>
            </a:r>
            <a:r>
              <a:rPr lang="en-US" dirty="0" smtClean="0"/>
              <a:t>Attention!</a:t>
            </a:r>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12</a:t>
            </a:fld>
            <a:endParaRPr lang="en-US" dirty="0"/>
          </a:p>
        </p:txBody>
      </p:sp>
      <p:pic>
        <p:nvPicPr>
          <p:cNvPr id="9" name="Picture 8" descr="brain4.jpg"/>
          <p:cNvPicPr>
            <a:picLocks noChangeAspect="1"/>
          </p:cNvPicPr>
          <p:nvPr/>
        </p:nvPicPr>
        <p:blipFill>
          <a:blip r:embed="rId2" cstate="print"/>
          <a:stretch>
            <a:fillRect/>
          </a:stretch>
        </p:blipFill>
        <p:spPr>
          <a:xfrm>
            <a:off x="2057400" y="1905000"/>
            <a:ext cx="4978400" cy="32004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a:bodyPr>
          <a:lstStyle/>
          <a:p>
            <a:r>
              <a:rPr lang="en-US" dirty="0" smtClean="0"/>
              <a:t>Why Fragment</a:t>
            </a:r>
          </a:p>
          <a:p>
            <a:r>
              <a:rPr lang="en-US" dirty="0" smtClean="0"/>
              <a:t>MSDU to multiple MSDU overhead examples</a:t>
            </a:r>
          </a:p>
          <a:p>
            <a:r>
              <a:rPr lang="en-US" dirty="0" smtClean="0"/>
              <a:t>Ideas for optimization</a:t>
            </a:r>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Fragment?</a:t>
            </a:r>
            <a:endParaRPr lang="en-US" dirty="0"/>
          </a:p>
        </p:txBody>
      </p:sp>
      <p:sp>
        <p:nvSpPr>
          <p:cNvPr id="3" name="Content Placeholder 2"/>
          <p:cNvSpPr>
            <a:spLocks noGrp="1"/>
          </p:cNvSpPr>
          <p:nvPr>
            <p:ph idx="1"/>
          </p:nvPr>
        </p:nvSpPr>
        <p:spPr/>
        <p:txBody>
          <a:bodyPr>
            <a:normAutofit lnSpcReduction="10000"/>
          </a:bodyPr>
          <a:lstStyle/>
          <a:p>
            <a:r>
              <a:rPr lang="en-US" dirty="0" smtClean="0"/>
              <a:t>Inspired by 15-11-0348</a:t>
            </a:r>
          </a:p>
          <a:p>
            <a:pPr lvl="1"/>
            <a:r>
              <a:rPr lang="en-US" dirty="0" smtClean="0"/>
              <a:t>Burst packet: Fragmentation and reassembly with fragment level retry</a:t>
            </a:r>
          </a:p>
          <a:p>
            <a:pPr lvl="1"/>
            <a:r>
              <a:rPr lang="en-US" dirty="0" smtClean="0"/>
              <a:t>Substantial improvement in real world reliability</a:t>
            </a:r>
          </a:p>
          <a:p>
            <a:pPr lvl="1"/>
            <a:r>
              <a:rPr lang="en-US" dirty="0" smtClean="0"/>
              <a:t>Reduction in use of air time </a:t>
            </a:r>
          </a:p>
          <a:p>
            <a:pPr lvl="2"/>
            <a:r>
              <a:rPr lang="en-US" dirty="0" smtClean="0"/>
              <a:t>Smaller chunk less vulnerable to </a:t>
            </a:r>
            <a:r>
              <a:rPr lang="en-US" dirty="0" smtClean="0"/>
              <a:t>interference and </a:t>
            </a:r>
            <a:r>
              <a:rPr lang="en-US" dirty="0" smtClean="0"/>
              <a:t>changing channel conditions</a:t>
            </a:r>
          </a:p>
          <a:p>
            <a:pPr lvl="2"/>
            <a:r>
              <a:rPr lang="en-US" dirty="0" smtClean="0"/>
              <a:t>Retransmit </a:t>
            </a:r>
            <a:r>
              <a:rPr lang="en-US" dirty="0" smtClean="0"/>
              <a:t>smaller increments = less retry overhead</a:t>
            </a:r>
          </a:p>
          <a:p>
            <a:pPr lvl="2"/>
            <a:r>
              <a:rPr lang="en-US" dirty="0" smtClean="0"/>
              <a:t>Reduce interference foot print  (we breath between chunks in a burst)</a:t>
            </a:r>
          </a:p>
          <a:p>
            <a:pPr lvl="1"/>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Fragment?</a:t>
            </a:r>
            <a:br>
              <a:rPr lang="en-US" dirty="0" smtClean="0"/>
            </a:br>
            <a:r>
              <a:rPr lang="en-US" dirty="0" smtClean="0"/>
              <a:t>(Restatement of the Obvious)</a:t>
            </a:r>
            <a:endParaRPr lang="en-US" dirty="0"/>
          </a:p>
        </p:txBody>
      </p:sp>
      <p:sp>
        <p:nvSpPr>
          <p:cNvPr id="3" name="Content Placeholder 2"/>
          <p:cNvSpPr>
            <a:spLocks noGrp="1"/>
          </p:cNvSpPr>
          <p:nvPr>
            <p:ph idx="1"/>
          </p:nvPr>
        </p:nvSpPr>
        <p:spPr/>
        <p:txBody>
          <a:bodyPr/>
          <a:lstStyle/>
          <a:p>
            <a:r>
              <a:rPr lang="en-US" dirty="0" smtClean="0"/>
              <a:t>When over the air data rate goes down, time on the air goes up</a:t>
            </a:r>
          </a:p>
          <a:p>
            <a:r>
              <a:rPr lang="en-US" dirty="0" smtClean="0"/>
              <a:t>Longer transmission time -&gt; more time for things to go wrong</a:t>
            </a:r>
          </a:p>
          <a:p>
            <a:r>
              <a:rPr lang="en-US" dirty="0" smtClean="0"/>
              <a:t>Longer transmission time blocks other channel uses longer</a:t>
            </a:r>
          </a:p>
          <a:p>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Fragment?</a:t>
            </a:r>
            <a:br>
              <a:rPr lang="en-US" dirty="0" smtClean="0"/>
            </a:br>
            <a:r>
              <a:rPr lang="en-US" dirty="0" smtClean="0"/>
              <a:t>(Restatement of the Obvious)</a:t>
            </a:r>
            <a:endParaRPr lang="en-US" dirty="0"/>
          </a:p>
        </p:txBody>
      </p:sp>
      <p:sp>
        <p:nvSpPr>
          <p:cNvPr id="3" name="Content Placeholder 2"/>
          <p:cNvSpPr>
            <a:spLocks noGrp="1"/>
          </p:cNvSpPr>
          <p:nvPr>
            <p:ph idx="1"/>
          </p:nvPr>
        </p:nvSpPr>
        <p:spPr/>
        <p:txBody>
          <a:bodyPr/>
          <a:lstStyle/>
          <a:p>
            <a:r>
              <a:rPr lang="en-US" dirty="0" smtClean="0"/>
              <a:t>Examples:</a:t>
            </a:r>
          </a:p>
          <a:p>
            <a:pPr>
              <a:buNone/>
            </a:pPr>
            <a:endParaRPr lang="en-US" dirty="0" smtClean="0"/>
          </a:p>
          <a:p>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5</a:t>
            </a:fld>
            <a:endParaRPr lang="en-US" dirty="0"/>
          </a:p>
        </p:txBody>
      </p:sp>
      <p:graphicFrame>
        <p:nvGraphicFramePr>
          <p:cNvPr id="7" name="Table 6"/>
          <p:cNvGraphicFramePr>
            <a:graphicFrameLocks noGrp="1"/>
          </p:cNvGraphicFramePr>
          <p:nvPr/>
        </p:nvGraphicFramePr>
        <p:xfrm>
          <a:off x="1219200" y="2453641"/>
          <a:ext cx="6477000" cy="2804160"/>
        </p:xfrm>
        <a:graphic>
          <a:graphicData uri="http://schemas.openxmlformats.org/drawingml/2006/table">
            <a:tbl>
              <a:tblPr firstRow="1" bandRow="1">
                <a:tableStyleId>{5C22544A-7EE6-4342-B048-85BDC9FD1C3A}</a:tableStyleId>
              </a:tblPr>
              <a:tblGrid>
                <a:gridCol w="3124200"/>
                <a:gridCol w="1193800"/>
                <a:gridCol w="2159000"/>
              </a:tblGrid>
              <a:tr h="370840">
                <a:tc>
                  <a:txBody>
                    <a:bodyPr/>
                    <a:lstStyle/>
                    <a:p>
                      <a:r>
                        <a:rPr lang="en-US" sz="2400" dirty="0" smtClean="0"/>
                        <a:t>Example</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PSDU,</a:t>
                      </a:r>
                      <a:r>
                        <a:rPr lang="en-US" sz="2400" baseline="0" dirty="0" smtClean="0"/>
                        <a:t> Octets</a:t>
                      </a:r>
                      <a:endParaRPr lang="en-US" sz="2400" dirty="0"/>
                    </a:p>
                  </a:txBody>
                  <a:tcPr/>
                </a:tc>
                <a:tc>
                  <a:txBody>
                    <a:bodyPr/>
                    <a:lstStyle/>
                    <a:p>
                      <a:r>
                        <a:rPr lang="en-US" sz="2400" dirty="0" smtClean="0"/>
                        <a:t>Time @ 1kbps</a:t>
                      </a:r>
                      <a:endParaRPr lang="en-US" sz="2400" dirty="0"/>
                    </a:p>
                  </a:txBody>
                  <a:tcPr/>
                </a:tc>
              </a:tr>
              <a:tr h="609600">
                <a:tc>
                  <a:txBody>
                    <a:bodyPr/>
                    <a:lstStyle/>
                    <a:p>
                      <a:r>
                        <a:rPr lang="en-US" sz="2400" dirty="0" smtClean="0"/>
                        <a:t>802.15.4 thru 2010</a:t>
                      </a:r>
                      <a:endParaRPr lang="en-US" sz="2400" dirty="0"/>
                    </a:p>
                  </a:txBody>
                  <a:tcPr/>
                </a:tc>
                <a:tc>
                  <a:txBody>
                    <a:bodyPr/>
                    <a:lstStyle/>
                    <a:p>
                      <a:r>
                        <a:rPr lang="en-US" sz="2400" dirty="0" smtClean="0"/>
                        <a:t>127</a:t>
                      </a:r>
                      <a:endParaRPr lang="en-US" sz="2400" dirty="0"/>
                    </a:p>
                  </a:txBody>
                  <a:tcPr/>
                </a:tc>
                <a:tc>
                  <a:txBody>
                    <a:bodyPr/>
                    <a:lstStyle/>
                    <a:p>
                      <a:r>
                        <a:rPr lang="en-US" sz="2400" dirty="0" smtClean="0"/>
                        <a:t>1016ms</a:t>
                      </a:r>
                      <a:endParaRPr lang="en-US" sz="2400" dirty="0"/>
                    </a:p>
                  </a:txBody>
                  <a:tcPr/>
                </a:tc>
              </a:tr>
              <a:tr h="370840">
                <a:tc>
                  <a:txBody>
                    <a:bodyPr/>
                    <a:lstStyle/>
                    <a:p>
                      <a:r>
                        <a:rPr lang="en-US" sz="2400" dirty="0" smtClean="0"/>
                        <a:t>Ethernet MTU</a:t>
                      </a:r>
                      <a:endParaRPr lang="en-US" sz="2400" dirty="0"/>
                    </a:p>
                  </a:txBody>
                  <a:tcPr/>
                </a:tc>
                <a:tc>
                  <a:txBody>
                    <a:bodyPr/>
                    <a:lstStyle/>
                    <a:p>
                      <a:r>
                        <a:rPr lang="en-US" sz="2400" dirty="0" smtClean="0"/>
                        <a:t>1518</a:t>
                      </a:r>
                      <a:endParaRPr lang="en-US" sz="2400" dirty="0"/>
                    </a:p>
                  </a:txBody>
                  <a:tcPr/>
                </a:tc>
                <a:tc>
                  <a:txBody>
                    <a:bodyPr/>
                    <a:lstStyle/>
                    <a:p>
                      <a:r>
                        <a:rPr lang="en-US" sz="2400" dirty="0" smtClean="0"/>
                        <a:t>12144</a:t>
                      </a:r>
                      <a:endParaRPr lang="en-US" sz="2400" dirty="0"/>
                    </a:p>
                  </a:txBody>
                  <a:tcPr/>
                </a:tc>
              </a:tr>
              <a:tr h="370840">
                <a:tc>
                  <a:txBody>
                    <a:bodyPr/>
                    <a:lstStyle/>
                    <a:p>
                      <a:r>
                        <a:rPr lang="en-US" sz="2400" dirty="0" smtClean="0"/>
                        <a:t>802.15.4g</a:t>
                      </a:r>
                      <a:endParaRPr lang="en-US" sz="2400" dirty="0"/>
                    </a:p>
                  </a:txBody>
                  <a:tcPr/>
                </a:tc>
                <a:tc>
                  <a:txBody>
                    <a:bodyPr/>
                    <a:lstStyle/>
                    <a:p>
                      <a:r>
                        <a:rPr lang="en-US" sz="2400" dirty="0" smtClean="0"/>
                        <a:t>2047</a:t>
                      </a:r>
                      <a:endParaRPr lang="en-US" sz="2400" dirty="0"/>
                    </a:p>
                  </a:txBody>
                  <a:tcPr/>
                </a:tc>
                <a:tc>
                  <a:txBody>
                    <a:bodyPr/>
                    <a:lstStyle/>
                    <a:p>
                      <a:r>
                        <a:rPr lang="en-US" sz="2400" dirty="0" smtClean="0"/>
                        <a:t>16376 </a:t>
                      </a:r>
                      <a:endParaRPr lang="en-US" sz="2400" dirty="0"/>
                    </a:p>
                  </a:txBody>
                  <a:tcPr/>
                </a:tc>
              </a:tr>
              <a:tr h="370840">
                <a:tc>
                  <a:txBody>
                    <a:bodyPr/>
                    <a:lstStyle/>
                    <a:p>
                      <a:r>
                        <a:rPr lang="en-US" sz="2400" dirty="0" smtClean="0"/>
                        <a:t>802.11</a:t>
                      </a:r>
                      <a:endParaRPr lang="en-US" sz="2400" dirty="0"/>
                    </a:p>
                  </a:txBody>
                  <a:tcPr/>
                </a:tc>
                <a:tc>
                  <a:txBody>
                    <a:bodyPr/>
                    <a:lstStyle/>
                    <a:p>
                      <a:r>
                        <a:rPr lang="en-US" sz="2400" dirty="0" smtClean="0"/>
                        <a:t>4095</a:t>
                      </a:r>
                      <a:endParaRPr lang="en-US" sz="2400" dirty="0"/>
                    </a:p>
                  </a:txBody>
                  <a:tcPr/>
                </a:tc>
                <a:tc>
                  <a:txBody>
                    <a:bodyPr/>
                    <a:lstStyle/>
                    <a:p>
                      <a:r>
                        <a:rPr lang="en-US" sz="2400" dirty="0" smtClean="0"/>
                        <a:t>32760</a:t>
                      </a:r>
                      <a:endParaRPr lang="en-US" sz="2400"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Autofit/>
          </a:bodyPr>
          <a:lstStyle/>
          <a:p>
            <a:r>
              <a:rPr lang="en-US" sz="3200" b="1" dirty="0" smtClean="0"/>
              <a:t>MSDU -&gt; multiple MPDUs</a:t>
            </a:r>
            <a:br>
              <a:rPr lang="en-US" sz="3200" b="1" dirty="0" smtClean="0"/>
            </a:br>
            <a:r>
              <a:rPr lang="en-US" sz="3200" b="1" dirty="0" smtClean="0"/>
              <a:t>MAC Frame Overhead</a:t>
            </a:r>
            <a:endParaRPr lang="en-US" sz="3200" b="1" dirty="0"/>
          </a:p>
        </p:txBody>
      </p:sp>
      <p:sp>
        <p:nvSpPr>
          <p:cNvPr id="3" name="Content Placeholder 2"/>
          <p:cNvSpPr>
            <a:spLocks noGrp="1"/>
          </p:cNvSpPr>
          <p:nvPr>
            <p:ph idx="1"/>
          </p:nvPr>
        </p:nvSpPr>
        <p:spPr>
          <a:xfrm>
            <a:off x="457200" y="1371601"/>
            <a:ext cx="8229600" cy="2514600"/>
          </a:xfrm>
        </p:spPr>
        <p:txBody>
          <a:bodyPr>
            <a:normAutofit/>
          </a:bodyPr>
          <a:lstStyle/>
          <a:p>
            <a:r>
              <a:rPr lang="en-US" dirty="0" smtClean="0"/>
              <a:t>802.15.4 (pre 802.15.4e) (some examples):  </a:t>
            </a:r>
          </a:p>
          <a:p>
            <a:pPr lvl="1"/>
            <a:r>
              <a:rPr lang="en-US" dirty="0" smtClean="0"/>
              <a:t>Min: FCTL[2] + </a:t>
            </a:r>
            <a:r>
              <a:rPr lang="en-US" dirty="0" err="1" smtClean="0"/>
              <a:t>Seq</a:t>
            </a:r>
            <a:r>
              <a:rPr lang="en-US" dirty="0" smtClean="0"/>
              <a:t>#[1] + </a:t>
            </a:r>
            <a:r>
              <a:rPr lang="en-US" dirty="0" err="1" smtClean="0"/>
              <a:t>MinAddr</a:t>
            </a:r>
            <a:r>
              <a:rPr lang="en-US" dirty="0" smtClean="0"/>
              <a:t>[2] +FCS[2] = 7</a:t>
            </a:r>
          </a:p>
          <a:p>
            <a:pPr lvl="1"/>
            <a:r>
              <a:rPr lang="en-US" dirty="0" smtClean="0"/>
              <a:t>Nominal: Min + Long </a:t>
            </a:r>
            <a:r>
              <a:rPr lang="en-US" dirty="0" err="1" smtClean="0"/>
              <a:t>Src</a:t>
            </a:r>
            <a:r>
              <a:rPr lang="en-US" dirty="0" smtClean="0"/>
              <a:t> [4] + Long </a:t>
            </a:r>
            <a:r>
              <a:rPr lang="en-US" dirty="0" err="1" smtClean="0"/>
              <a:t>Dest</a:t>
            </a:r>
            <a:r>
              <a:rPr lang="en-US" dirty="0" smtClean="0"/>
              <a:t> [4]  = 15</a:t>
            </a:r>
          </a:p>
          <a:p>
            <a:pPr lvl="1"/>
            <a:r>
              <a:rPr lang="en-US" dirty="0" smtClean="0"/>
              <a:t>Secure: Nominal + 14 = 29 octets</a:t>
            </a:r>
          </a:p>
          <a:p>
            <a:pPr lvl="1">
              <a:buNone/>
            </a:pPr>
            <a:endParaRPr lang="en-US" dirty="0" smtClean="0"/>
          </a:p>
          <a:p>
            <a:pPr lvl="1"/>
            <a:endParaRPr lang="en-US" dirty="0" smtClean="0"/>
          </a:p>
          <a:p>
            <a:endParaRPr lang="en-US" dirty="0" smtClean="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6</a:t>
            </a:fld>
            <a:endParaRPr lang="en-US" dirty="0"/>
          </a:p>
        </p:txBody>
      </p:sp>
      <p:sp>
        <p:nvSpPr>
          <p:cNvPr id="9" name="Content Placeholder 2"/>
          <p:cNvSpPr txBox="1">
            <a:spLocks/>
          </p:cNvSpPr>
          <p:nvPr/>
        </p:nvSpPr>
        <p:spPr>
          <a:xfrm>
            <a:off x="381000" y="5334000"/>
            <a:ext cx="8229600" cy="914400"/>
          </a:xfrm>
          <a:prstGeom prst="rect">
            <a:avLst/>
          </a:prstGeom>
        </p:spPr>
        <p:txBody>
          <a:bodyPr vert="horz" lIns="91440" tIns="45720" rIns="91440" bIns="45720" rtlCol="0">
            <a:normAutofit fontScale="92500" lnSpcReduction="20000"/>
          </a:bodyPr>
          <a:lstStyle/>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14 fragments * 14 overhead  = 196 = 14%</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1029" name="Picture 5"/>
          <p:cNvPicPr>
            <a:picLocks noChangeAspect="1" noChangeArrowheads="1"/>
          </p:cNvPicPr>
          <p:nvPr/>
        </p:nvPicPr>
        <p:blipFill>
          <a:blip r:embed="rId2" cstate="print"/>
          <a:srcRect/>
          <a:stretch>
            <a:fillRect/>
          </a:stretch>
        </p:blipFill>
        <p:spPr bwMode="auto">
          <a:xfrm>
            <a:off x="457200" y="3733800"/>
            <a:ext cx="8124825" cy="187642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Autofit/>
          </a:bodyPr>
          <a:lstStyle/>
          <a:p>
            <a:r>
              <a:rPr lang="en-US" sz="3200" b="1" dirty="0" smtClean="0"/>
              <a:t>MSDU -&gt; multiple MPDUs</a:t>
            </a:r>
            <a:br>
              <a:rPr lang="en-US" sz="3200" b="1" dirty="0" smtClean="0"/>
            </a:br>
            <a:r>
              <a:rPr lang="en-US" sz="3200" b="1" dirty="0" smtClean="0"/>
              <a:t>MAC Frame Overhead</a:t>
            </a:r>
            <a:endParaRPr lang="en-US" sz="3200" b="1" dirty="0"/>
          </a:p>
        </p:txBody>
      </p:sp>
      <p:sp>
        <p:nvSpPr>
          <p:cNvPr id="3" name="Content Placeholder 2"/>
          <p:cNvSpPr>
            <a:spLocks noGrp="1"/>
          </p:cNvSpPr>
          <p:nvPr>
            <p:ph idx="1"/>
          </p:nvPr>
        </p:nvSpPr>
        <p:spPr>
          <a:xfrm>
            <a:off x="457200" y="1371601"/>
            <a:ext cx="8229600" cy="2514600"/>
          </a:xfrm>
        </p:spPr>
        <p:txBody>
          <a:bodyPr>
            <a:normAutofit/>
          </a:bodyPr>
          <a:lstStyle/>
          <a:p>
            <a:r>
              <a:rPr lang="en-US" dirty="0" smtClean="0"/>
              <a:t>802.15.4e  </a:t>
            </a:r>
          </a:p>
          <a:p>
            <a:pPr lvl="1"/>
            <a:r>
              <a:rPr lang="en-US" dirty="0" smtClean="0"/>
              <a:t>Min: FCTL[2] + FCS[2] = 4</a:t>
            </a:r>
          </a:p>
          <a:p>
            <a:pPr lvl="1"/>
            <a:r>
              <a:rPr lang="en-US" dirty="0" smtClean="0"/>
              <a:t>Nominal: Min + Short Address [2] = 6</a:t>
            </a:r>
          </a:p>
          <a:p>
            <a:pPr lvl="1"/>
            <a:endParaRPr lang="en-US" dirty="0" smtClean="0"/>
          </a:p>
          <a:p>
            <a:endParaRPr lang="en-US" dirty="0" smtClean="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7</a:t>
            </a:fld>
            <a:endParaRPr lang="en-US" dirty="0"/>
          </a:p>
        </p:txBody>
      </p:sp>
      <p:sp>
        <p:nvSpPr>
          <p:cNvPr id="9" name="Content Placeholder 2"/>
          <p:cNvSpPr txBox="1">
            <a:spLocks/>
          </p:cNvSpPr>
          <p:nvPr/>
        </p:nvSpPr>
        <p:spPr>
          <a:xfrm>
            <a:off x="381000" y="5334000"/>
            <a:ext cx="8229600" cy="914400"/>
          </a:xfrm>
          <a:prstGeom prst="rect">
            <a:avLst/>
          </a:prstGeom>
        </p:spPr>
        <p:txBody>
          <a:bodyPr vert="horz" lIns="91440" tIns="45720" rIns="91440" bIns="45720" rtlCol="0">
            <a:normAutofit fontScale="92500" lnSpcReduction="20000"/>
          </a:bodyPr>
          <a:lstStyle/>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13 fragments * 6 overhead  = 78= 6%</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2051" name="Picture 3"/>
          <p:cNvPicPr>
            <a:picLocks noChangeAspect="1" noChangeArrowheads="1"/>
          </p:cNvPicPr>
          <p:nvPr/>
        </p:nvPicPr>
        <p:blipFill>
          <a:blip r:embed="rId2" cstate="print"/>
          <a:srcRect/>
          <a:stretch>
            <a:fillRect/>
          </a:stretch>
        </p:blipFill>
        <p:spPr bwMode="auto">
          <a:xfrm>
            <a:off x="533400" y="3657600"/>
            <a:ext cx="8124825" cy="187642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if…</a:t>
            </a:r>
            <a:endParaRPr lang="en-US" dirty="0"/>
          </a:p>
        </p:txBody>
      </p:sp>
      <p:sp>
        <p:nvSpPr>
          <p:cNvPr id="3" name="Content Placeholder 2"/>
          <p:cNvSpPr>
            <a:spLocks noGrp="1"/>
          </p:cNvSpPr>
          <p:nvPr>
            <p:ph idx="1"/>
          </p:nvPr>
        </p:nvSpPr>
        <p:spPr/>
        <p:txBody>
          <a:bodyPr/>
          <a:lstStyle/>
          <a:p>
            <a:r>
              <a:rPr lang="en-US" dirty="0" smtClean="0"/>
              <a:t>Can compress MHR?</a:t>
            </a:r>
          </a:p>
          <a:p>
            <a:pPr lvl="1"/>
            <a:r>
              <a:rPr lang="en-US" dirty="0" smtClean="0"/>
              <a:t>Addressing map to short address (2)</a:t>
            </a:r>
          </a:p>
          <a:p>
            <a:pPr lvl="1"/>
            <a:r>
              <a:rPr lang="en-US" dirty="0" smtClean="0"/>
              <a:t>Control information suppression</a:t>
            </a:r>
          </a:p>
          <a:p>
            <a:r>
              <a:rPr lang="en-US" dirty="0" smtClean="0"/>
              <a:t>State </a:t>
            </a:r>
            <a:r>
              <a:rPr lang="en-US" dirty="0" err="1" smtClean="0"/>
              <a:t>vs</a:t>
            </a:r>
            <a:r>
              <a:rPr lang="en-US" dirty="0" smtClean="0"/>
              <a:t> Stateless?</a:t>
            </a:r>
          </a:p>
          <a:p>
            <a:pPr lvl="1"/>
            <a:r>
              <a:rPr lang="en-US" dirty="0" smtClean="0"/>
              <a:t>Explicit stateless: everything in every packet</a:t>
            </a:r>
          </a:p>
          <a:p>
            <a:pPr lvl="1"/>
            <a:r>
              <a:rPr lang="en-US" dirty="0" err="1" smtClean="0"/>
              <a:t>Stateful</a:t>
            </a:r>
            <a:r>
              <a:rPr lang="en-US" dirty="0" smtClean="0"/>
              <a:t>: keep track of all things</a:t>
            </a:r>
          </a:p>
          <a:p>
            <a:pPr lvl="1"/>
            <a:r>
              <a:rPr lang="en-US" dirty="0" smtClean="0"/>
              <a:t>Inferred state: known rules or characteristics that make state known</a:t>
            </a:r>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Conceptual Example</a:t>
            </a:r>
            <a:endParaRPr lang="en-US" dirty="0"/>
          </a:p>
        </p:txBody>
      </p:sp>
      <p:sp>
        <p:nvSpPr>
          <p:cNvPr id="3" name="Content Placeholder 2"/>
          <p:cNvSpPr>
            <a:spLocks noGrp="1"/>
          </p:cNvSpPr>
          <p:nvPr>
            <p:ph idx="1"/>
          </p:nvPr>
        </p:nvSpPr>
        <p:spPr/>
        <p:txBody>
          <a:bodyPr/>
          <a:lstStyle/>
          <a:p>
            <a:r>
              <a:rPr lang="en-US" dirty="0" smtClean="0"/>
              <a:t>Leverage existing MAC features</a:t>
            </a:r>
          </a:p>
          <a:p>
            <a:pPr lvl="1"/>
            <a:r>
              <a:rPr lang="en-US" dirty="0" smtClean="0"/>
              <a:t>Lots of implementations</a:t>
            </a:r>
          </a:p>
          <a:p>
            <a:pPr lvl="1"/>
            <a:r>
              <a:rPr lang="en-US" dirty="0" smtClean="0"/>
              <a:t>Flexible </a:t>
            </a:r>
          </a:p>
          <a:p>
            <a:pPr lvl="1"/>
            <a:r>
              <a:rPr lang="en-US" dirty="0" smtClean="0"/>
              <a:t>Adaptable to multiple PHYs already</a:t>
            </a:r>
          </a:p>
          <a:p>
            <a:r>
              <a:rPr lang="en-US" dirty="0" smtClean="0"/>
              <a:t>Even Lower Data Rate (ELDR) PHY</a:t>
            </a:r>
          </a:p>
          <a:p>
            <a:pPr lvl="1"/>
            <a:r>
              <a:rPr lang="en-US" dirty="0" smtClean="0"/>
              <a:t>OTA packet resolution &lt; 20ms @ 1kbps (&lt; 200 bits)</a:t>
            </a:r>
          </a:p>
          <a:p>
            <a:pPr lvl="1"/>
            <a:endParaRPr lang="en-US" dirty="0" smtClean="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2220</TotalTime>
  <Words>587</Words>
  <Application>Microsoft Office PowerPoint</Application>
  <PresentationFormat>On-screen Show (4:3)</PresentationFormat>
  <Paragraphs>118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Summary</vt:lpstr>
      <vt:lpstr>Why Fragment?</vt:lpstr>
      <vt:lpstr>Why Fragment? (Restatement of the Obvious)</vt:lpstr>
      <vt:lpstr>Why Fragment? (Restatement of the Obvious)</vt:lpstr>
      <vt:lpstr>MSDU -&gt; multiple MPDUs MAC Frame Overhead</vt:lpstr>
      <vt:lpstr>MSDU -&gt; multiple MPDUs MAC Frame Overhead</vt:lpstr>
      <vt:lpstr>What if…</vt:lpstr>
      <vt:lpstr>Conceptual Example</vt:lpstr>
      <vt:lpstr>Slide 10</vt:lpstr>
      <vt:lpstr>Closing</vt:lpstr>
      <vt:lpstr>Thanks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dc:creator>
  <cp:lastModifiedBy>Ben</cp:lastModifiedBy>
  <cp:revision>128</cp:revision>
  <dcterms:created xsi:type="dcterms:W3CDTF">2011-01-14T17:45:45Z</dcterms:created>
  <dcterms:modified xsi:type="dcterms:W3CDTF">2011-05-11T16:27:51Z</dcterms:modified>
</cp:coreProperties>
</file>