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56" r:id="rId3"/>
    <p:sldId id="258" r:id="rId4"/>
    <p:sldId id="264" r:id="rId5"/>
    <p:sldId id="259" r:id="rId6"/>
    <p:sldId id="263" r:id="rId7"/>
    <p:sldId id="257" r:id="rId8"/>
    <p:sldId id="261" r:id="rId9"/>
    <p:sldId id="260"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0E71B-1981-4709-8669-FAE673D0A0F0}" type="datetimeFigureOut">
              <a:rPr lang="en-US" smtClean="0"/>
              <a:t>5/10/2011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19898-F08D-40B4-8A11-AFB53D440DF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5"/>
          <p:cNvSpPr>
            <a:spLocks noGrp="1" noChangeArrowheads="1"/>
          </p:cNvSpPr>
          <p:nvPr>
            <p:ph type="hdr" sz="quarter"/>
          </p:nvPr>
        </p:nvSpPr>
        <p:spPr bwMode="auto">
          <a:noFill/>
          <a:ln>
            <a:miter lim="800000"/>
            <a:headEnd/>
            <a:tailEnd/>
          </a:ln>
        </p:spPr>
        <p:txBody>
          <a:bodyPr/>
          <a:lstStyle/>
          <a:p>
            <a:r>
              <a:rPr lang="en-GB" altLang="ja-JP"/>
              <a:t>doc.: IEEE 802.11-00/XXXr0</a:t>
            </a:r>
          </a:p>
        </p:txBody>
      </p:sp>
      <p:sp>
        <p:nvSpPr>
          <p:cNvPr id="8195" name="Rectangle 6"/>
          <p:cNvSpPr>
            <a:spLocks noGrp="1" noChangeArrowheads="1"/>
          </p:cNvSpPr>
          <p:nvPr>
            <p:ph type="dt" sz="quarter" idx="1"/>
          </p:nvPr>
        </p:nvSpPr>
        <p:spPr bwMode="auto">
          <a:noFill/>
          <a:ln>
            <a:miter lim="800000"/>
            <a:headEnd/>
            <a:tailEnd/>
          </a:ln>
        </p:spPr>
        <p:txBody>
          <a:bodyPr/>
          <a:lstStyle/>
          <a:p>
            <a:r>
              <a:rPr lang="en-GB" altLang="ja-JP"/>
              <a:t>Sep 19, 2007</a:t>
            </a:r>
          </a:p>
        </p:txBody>
      </p:sp>
      <p:sp>
        <p:nvSpPr>
          <p:cNvPr id="8196" name="Rectangle 9"/>
          <p:cNvSpPr>
            <a:spLocks noGrp="1" noChangeArrowheads="1"/>
          </p:cNvSpPr>
          <p:nvPr>
            <p:ph type="ftr" sz="quarter" idx="4"/>
          </p:nvPr>
        </p:nvSpPr>
        <p:spPr bwMode="auto">
          <a:noFill/>
          <a:ln>
            <a:miter lim="800000"/>
            <a:headEnd/>
            <a:tailEnd/>
          </a:ln>
        </p:spPr>
        <p:txBody>
          <a:bodyPr/>
          <a:lstStyle/>
          <a:p>
            <a:pPr lvl="4"/>
            <a:r>
              <a:rPr lang="en-GB" altLang="ja-JP"/>
              <a:t>Name - WirelessHD</a:t>
            </a:r>
          </a:p>
        </p:txBody>
      </p:sp>
      <p:sp>
        <p:nvSpPr>
          <p:cNvPr id="8197" name="Rectangle 10"/>
          <p:cNvSpPr>
            <a:spLocks noGrp="1" noChangeArrowheads="1"/>
          </p:cNvSpPr>
          <p:nvPr>
            <p:ph type="sldNum" sz="quarter" idx="5"/>
          </p:nvPr>
        </p:nvSpPr>
        <p:spPr bwMode="auto">
          <a:noFill/>
          <a:ln>
            <a:miter lim="800000"/>
            <a:headEnd/>
            <a:tailEnd/>
          </a:ln>
        </p:spPr>
        <p:txBody>
          <a:bodyPr/>
          <a:lstStyle/>
          <a:p>
            <a:r>
              <a:rPr lang="en-GB" altLang="ja-JP"/>
              <a:t>Page </a:t>
            </a:r>
            <a:fld id="{7FB6B7D6-C972-42C3-B369-6F4BF90E111D}" type="slidenum">
              <a:rPr lang="en-GB" altLang="ja-JP"/>
              <a:pPr/>
              <a:t>1</a:t>
            </a:fld>
            <a:endParaRPr lang="en-GB" altLang="ja-JP"/>
          </a:p>
        </p:txBody>
      </p:sp>
      <p:sp>
        <p:nvSpPr>
          <p:cNvPr id="8198" name="Text Box 1"/>
          <p:cNvSpPr txBox="1">
            <a:spLocks noChangeArrowheads="1"/>
          </p:cNvSpPr>
          <p:nvPr/>
        </p:nvSpPr>
        <p:spPr bwMode="auto">
          <a:xfrm>
            <a:off x="1131002" y="690802"/>
            <a:ext cx="4600795" cy="3417499"/>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8199" name="Rectangle 2"/>
          <p:cNvSpPr>
            <a:spLocks noChangeArrowheads="1"/>
          </p:cNvSpPr>
          <p:nvPr>
            <p:ph type="body"/>
          </p:nvPr>
        </p:nvSpPr>
        <p:spPr bwMode="auto">
          <a:xfrm>
            <a:off x="915040" y="4343437"/>
            <a:ext cx="5023121" cy="4111222"/>
          </a:xfrm>
          <a:noFill/>
        </p:spPr>
        <p:txBody>
          <a:bodyPr wrap="none" anchor="ct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37895C-2C29-4FE2-B45A-C4BD4F789EE2}" type="datetimeFigureOut">
              <a:rPr lang="en-US" smtClean="0"/>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7895C-2C29-4FE2-B45A-C4BD4F789EE2}" type="datetimeFigureOut">
              <a:rPr lang="en-US" smtClean="0"/>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7895C-2C29-4FE2-B45A-C4BD4F789EE2}" type="datetimeFigureOut">
              <a:rPr lang="en-US" smtClean="0"/>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762000" y="685800"/>
            <a:ext cx="7766050" cy="757238"/>
          </a:xfrm>
        </p:spPr>
        <p:txBody>
          <a:bodyPr/>
          <a:lstStyle>
            <a:lvl1pPr>
              <a:defRPr baseline="0"/>
            </a:lvl1pPr>
          </a:lstStyle>
          <a:p>
            <a:r>
              <a:rPr lang="en-US" altLang="ja-JP" dirty="0" smtClean="0"/>
              <a:t>Document # </a:t>
            </a:r>
            <a:endParaRPr lang="ja-JP" altLang="en-US"/>
          </a:p>
        </p:txBody>
      </p:sp>
      <p:sp>
        <p:nvSpPr>
          <p:cNvPr id="3" name="Rectangle 3"/>
          <p:cNvSpPr>
            <a:spLocks noGrp="1" noChangeArrowheads="1"/>
          </p:cNvSpPr>
          <p:nvPr>
            <p:ph type="dt" idx="10"/>
          </p:nvPr>
        </p:nvSpPr>
        <p:spPr>
          <a:ln/>
        </p:spPr>
        <p:txBody>
          <a:bodyPr/>
          <a:lstStyle>
            <a:lvl1pPr>
              <a:defRPr/>
            </a:lvl1pPr>
          </a:lstStyle>
          <a:p>
            <a:r>
              <a:rPr lang="en-US" altLang="ja-JP"/>
              <a:t>May 2011</a:t>
            </a:r>
            <a:endParaRPr lang="en-GB" altLang="ja-JP"/>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Rolfe</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ltLang="ja-JP"/>
              <a:t>Slide </a:t>
            </a:r>
            <a:fld id="{47384C7B-9640-4248-A30A-381456D0FF9F}" type="slidenum">
              <a:rPr lang="en-GB" altLang="ja-JP"/>
              <a:pPr/>
              <a:t>‹#›</a:t>
            </a:fld>
            <a:endParaRPr lang="en-GB"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7895C-2C29-4FE2-B45A-C4BD4F789EE2}" type="datetimeFigureOut">
              <a:rPr lang="en-US" smtClean="0"/>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37895C-2C29-4FE2-B45A-C4BD4F789EE2}" type="datetimeFigureOut">
              <a:rPr lang="en-US" smtClean="0"/>
              <a:t>5/10/2011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37895C-2C29-4FE2-B45A-C4BD4F789EE2}" type="datetimeFigureOut">
              <a:rPr lang="en-US" smtClean="0"/>
              <a:t>5/10/2011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37895C-2C29-4FE2-B45A-C4BD4F789EE2}" type="datetimeFigureOut">
              <a:rPr lang="en-US" smtClean="0"/>
              <a:t>5/10/2011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37895C-2C29-4FE2-B45A-C4BD4F789EE2}" type="datetimeFigureOut">
              <a:rPr lang="en-US" smtClean="0"/>
              <a:t>5/10/2011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7895C-2C29-4FE2-B45A-C4BD4F789EE2}" type="datetimeFigureOut">
              <a:rPr lang="en-US" smtClean="0"/>
              <a:t>5/10/2011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7895C-2C29-4FE2-B45A-C4BD4F789EE2}" type="datetimeFigureOut">
              <a:rPr lang="en-US" smtClean="0"/>
              <a:t>5/10/2011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7895C-2C29-4FE2-B45A-C4BD4F789EE2}" type="datetimeFigureOut">
              <a:rPr lang="en-US" smtClean="0"/>
              <a:t>5/10/2011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7895C-2C29-4FE2-B45A-C4BD4F789EE2}" type="datetimeFigureOut">
              <a:rPr lang="en-US" smtClean="0"/>
              <a:t>5/10/2011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17578-5E82-4BC5-93DA-8C9CB085A1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 2"/>
          <p:cNvSpPr>
            <a:spLocks noGrp="1"/>
          </p:cNvSpPr>
          <p:nvPr>
            <p:ph type="dt" sz="quarter" idx="10"/>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ja-JP"/>
              <a:t>May 2011</a:t>
            </a:r>
            <a:endParaRPr lang="en-GB" altLang="ja-JP"/>
          </a:p>
        </p:txBody>
      </p:sp>
      <p:sp>
        <p:nvSpPr>
          <p:cNvPr id="2051" name="フッター プレースホルダ 3"/>
          <p:cNvSpPr>
            <a:spLocks noGrp="1"/>
          </p:cNvSpPr>
          <p:nvPr>
            <p:ph type="ftr" sz="quarter" idx="11"/>
          </p:nvPr>
        </p:nvSpPr>
        <p:spPr>
          <a:noFill/>
        </p:spPr>
        <p:txBody>
          <a:bodyPr/>
          <a:lstStyle/>
          <a:p>
            <a:r>
              <a:rPr lang="en-GB" altLang="ja-JP" smtClean="0">
                <a:ea typeface="ＭＳ Ｐゴシック" pitchFamily="50" charset="-128"/>
              </a:rPr>
              <a:t>Doc # 15-11-0392-00-004g</a:t>
            </a:r>
            <a:endParaRPr lang="en-GB" altLang="ja-JP" smtClean="0">
              <a:ea typeface="ＭＳ Ｐゴシック" pitchFamily="50" charset="-128"/>
            </a:endParaRPr>
          </a:p>
        </p:txBody>
      </p:sp>
      <p:sp>
        <p:nvSpPr>
          <p:cNvPr id="2052" name="スライド番号プレースホルダ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a:t>Slide </a:t>
            </a:r>
            <a:fld id="{20551540-4AFC-4FD2-81E6-051E8BA0DC57}" type="slidenum">
              <a:rPr lang="en-GB" altLang="ja-J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GB" altLang="ja-JP"/>
          </a:p>
        </p:txBody>
      </p:sp>
      <p:sp>
        <p:nvSpPr>
          <p:cNvPr id="3073" name="Rectangle 1"/>
          <p:cNvSpPr>
            <a:spLocks noChangeArrowheads="1"/>
          </p:cNvSpPr>
          <p:nvPr/>
        </p:nvSpPr>
        <p:spPr bwMode="auto">
          <a:xfrm>
            <a:off x="609600" y="838200"/>
            <a:ext cx="8001000" cy="4187825"/>
          </a:xfrm>
          <a:prstGeom prst="rect">
            <a:avLst/>
          </a:prstGeom>
          <a:noFill/>
          <a:ln w="9525">
            <a:noFill/>
            <a:round/>
            <a:headEnd/>
            <a:tailEnd/>
          </a:ln>
          <a:effec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u="sng" dirty="0">
                <a:solidFill>
                  <a:srgbClr val="000000"/>
                </a:solidFill>
                <a:effectLst>
                  <a:outerShdw blurRad="38100" dist="38100" dir="2700000" algn="tl">
                    <a:srgbClr val="C0C0C0"/>
                  </a:outerShdw>
                </a:effectLst>
              </a:rPr>
              <a:t>Project: IEEE P802.15 Working Group for Wireless Personal Area Networks (WPANs)‏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4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Submission Title:</a:t>
            </a:r>
            <a:r>
              <a:rPr lang="en-GB" altLang="ja-JP" sz="1400" dirty="0">
                <a:solidFill>
                  <a:srgbClr val="000000"/>
                </a:solidFill>
              </a:rPr>
              <a:t> [Comment Resolution Palm Springs – </a:t>
            </a:r>
            <a:r>
              <a:rPr lang="en-GB" altLang="ja-JP" sz="1400" dirty="0" smtClean="0">
                <a:solidFill>
                  <a:srgbClr val="000000"/>
                </a:solidFill>
              </a:rPr>
              <a:t>MAC and Frames]</a:t>
            </a:r>
            <a:r>
              <a:rPr lang="en-GB" altLang="ja-JP" sz="1400" dirty="0">
                <a:solidFill>
                  <a:srgbClr val="000000"/>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Date Submitted: </a:t>
            </a:r>
            <a:r>
              <a:rPr lang="en-GB" altLang="ja-JP" sz="1400" dirty="0">
                <a:solidFill>
                  <a:srgbClr val="000000"/>
                </a:solidFill>
              </a:rPr>
              <a:t>[May 2011]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Source:</a:t>
            </a:r>
            <a:r>
              <a:rPr lang="en-GB" altLang="ja-JP" sz="1400" dirty="0">
                <a:solidFill>
                  <a:srgbClr val="000000"/>
                </a:solidFill>
              </a:rPr>
              <a:t> </a:t>
            </a:r>
            <a:r>
              <a:rPr lang="en-GB" altLang="ja-JP" sz="1400" dirty="0" smtClean="0">
                <a:solidFill>
                  <a:srgbClr val="000000"/>
                </a:solidFill>
              </a:rPr>
              <a:t>[Ben Rolfe]</a:t>
            </a:r>
            <a:endParaRPr lang="en-GB" altLang="ja-JP" sz="14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solidFill>
                  <a:srgbClr val="000000"/>
                </a:solidFill>
              </a:rPr>
              <a:t>Company </a:t>
            </a:r>
            <a:r>
              <a:rPr lang="en-GB" altLang="ja-JP" sz="1400" dirty="0" smtClean="0">
                <a:solidFill>
                  <a:srgbClr val="000000"/>
                </a:solidFill>
              </a:rPr>
              <a:t>[BCA]</a:t>
            </a:r>
            <a:endParaRPr lang="en-GB" altLang="ja-JP" sz="14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solidFill>
                  <a:srgbClr val="000000"/>
                </a:solidFill>
              </a:rPr>
              <a:t>Address </a:t>
            </a:r>
            <a:r>
              <a:rPr lang="en-GB" altLang="ja-JP" sz="1400" dirty="0" smtClean="0">
                <a:solidFill>
                  <a:srgbClr val="000000"/>
                </a:solidFill>
              </a:rPr>
              <a:t>[n</a:t>
            </a:r>
            <a:r>
              <a:rPr lang="en-GB" altLang="ja-JP" sz="1400" dirty="0">
                <a:solidFill>
                  <a:srgbClr val="000000"/>
                </a:solidFill>
              </a:rPr>
              <a: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solidFill>
                  <a:srgbClr val="000000"/>
                </a:solidFill>
              </a:rPr>
              <a:t>Voice: </a:t>
            </a:r>
            <a:r>
              <a:rPr lang="en-GB" altLang="ja-JP" sz="1400" dirty="0" smtClean="0">
                <a:solidFill>
                  <a:srgbClr val="000000"/>
                </a:solidFill>
              </a:rPr>
              <a:t>[], </a:t>
            </a:r>
            <a:r>
              <a:rPr lang="en-GB" altLang="ja-JP" sz="1400" dirty="0">
                <a:solidFill>
                  <a:srgbClr val="000000"/>
                </a:solidFill>
              </a:rPr>
              <a:t>FAX: </a:t>
            </a:r>
            <a:r>
              <a:rPr lang="en-GB" altLang="ja-JP" sz="1400" dirty="0" smtClean="0">
                <a:solidFill>
                  <a:srgbClr val="000000"/>
                </a:solidFill>
              </a:rPr>
              <a:t>[], </a:t>
            </a:r>
            <a:r>
              <a:rPr lang="en-GB" altLang="ja-JP" sz="1400" dirty="0">
                <a:solidFill>
                  <a:srgbClr val="000000"/>
                </a:solidFill>
              </a:rPr>
              <a:t>E-Mail: </a:t>
            </a:r>
            <a:r>
              <a:rPr lang="en-GB" altLang="ja-JP" sz="1400" dirty="0" smtClean="0">
                <a:solidFill>
                  <a:srgbClr val="000000"/>
                </a:solidFill>
              </a:rPr>
              <a:t>[</a:t>
            </a:r>
            <a:r>
              <a:rPr lang="en-GB" altLang="ja-JP" sz="1400" dirty="0" err="1" smtClean="0">
                <a:solidFill>
                  <a:srgbClr val="000000"/>
                </a:solidFill>
              </a:rPr>
              <a:t>ben</a:t>
            </a:r>
            <a:r>
              <a:rPr lang="en-GB" altLang="ja-JP" sz="1400" dirty="0" smtClean="0">
                <a:solidFill>
                  <a:srgbClr val="000000"/>
                </a:solidFill>
              </a:rPr>
              <a:t> @ </a:t>
            </a:r>
            <a:r>
              <a:rPr lang="en-GB" altLang="ja-JP" sz="1400" dirty="0" err="1" smtClean="0">
                <a:solidFill>
                  <a:srgbClr val="000000"/>
                </a:solidFill>
              </a:rPr>
              <a:t>blindcreek</a:t>
            </a:r>
            <a:r>
              <a:rPr lang="en-GB" altLang="ja-JP" sz="1400" dirty="0" smtClean="0">
                <a:solidFill>
                  <a:srgbClr val="000000"/>
                </a:solidFill>
              </a:rPr>
              <a:t> . com]</a:t>
            </a:r>
            <a:endParaRPr lang="en-GB" altLang="ja-JP" sz="14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Re:</a:t>
            </a:r>
            <a:r>
              <a:rPr lang="en-GB" altLang="ja-JP" sz="1400" dirty="0">
                <a:solidFill>
                  <a:srgbClr val="000000"/>
                </a:solidFill>
              </a:rPr>
              <a:t> [Comment Resolution]</a:t>
            </a:r>
          </a:p>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solidFill>
                  <a:srgbClr val="3333CC"/>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Abstract:</a:t>
            </a:r>
            <a:r>
              <a:rPr lang="en-GB" altLang="ja-JP" sz="1400" dirty="0">
                <a:solidFill>
                  <a:srgbClr val="000000"/>
                </a:solidFill>
              </a:rPr>
              <a:t>	[This document intends to resolve comments received in LB70]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4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Purpose:</a:t>
            </a:r>
            <a:r>
              <a:rPr lang="en-GB" altLang="ja-JP" sz="1400" dirty="0">
                <a:solidFill>
                  <a:srgbClr val="000000"/>
                </a:solidFill>
              </a:rPr>
              <a:t>	[This document provides a list of the editing staff that will be working on 802.15.4g.]</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Notice: </a:t>
            </a:r>
            <a:r>
              <a:rPr lang="en-GB" altLang="ja-JP" sz="1400" dirty="0">
                <a:solidFill>
                  <a:srgbClr val="000000"/>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solidFill>
                  <a:srgbClr val="000000"/>
                </a:solidFill>
              </a:rPr>
              <a:t>Release:</a:t>
            </a:r>
            <a:r>
              <a:rPr lang="en-GB" altLang="ja-JP" sz="14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Ripple</a:t>
            </a:r>
            <a:endParaRPr lang="en-US" dirty="0"/>
          </a:p>
        </p:txBody>
      </p:sp>
      <p:sp>
        <p:nvSpPr>
          <p:cNvPr id="3" name="Content Placeholder 2"/>
          <p:cNvSpPr>
            <a:spLocks noGrp="1"/>
          </p:cNvSpPr>
          <p:nvPr>
            <p:ph idx="1"/>
          </p:nvPr>
        </p:nvSpPr>
        <p:spPr/>
        <p:txBody>
          <a:bodyPr>
            <a:normAutofit lnSpcReduction="10000"/>
          </a:bodyPr>
          <a:lstStyle/>
          <a:p>
            <a:r>
              <a:rPr lang="en-US" dirty="0" err="1" smtClean="0"/>
              <a:t>macAckWaitDuration</a:t>
            </a:r>
            <a:r>
              <a:rPr lang="en-US" dirty="0" smtClean="0"/>
              <a:t> in all other places is also valid only for a legacy (15.4-2006) Acknowledge frame. </a:t>
            </a:r>
          </a:p>
          <a:p>
            <a:r>
              <a:rPr lang="en-US" dirty="0" smtClean="0"/>
              <a:t>Options:</a:t>
            </a:r>
          </a:p>
          <a:p>
            <a:pPr lvl="1"/>
            <a:r>
              <a:rPr lang="en-US" dirty="0" smtClean="0"/>
              <a:t>Fix it everywhere as in “A” on prior slide;</a:t>
            </a:r>
          </a:p>
          <a:p>
            <a:pPr lvl="1"/>
            <a:r>
              <a:rPr lang="en-US" dirty="0" smtClean="0"/>
              <a:t>Assume only legacy ACK for now (comment on 4e sponsor to ripple as part of new ACK)</a:t>
            </a:r>
          </a:p>
          <a:p>
            <a:pPr lvl="1"/>
            <a:r>
              <a:rPr lang="en-US" dirty="0" smtClean="0"/>
              <a:t>Leave it for the next roll-up (since it is going to be also wrong for all other PHYs)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LB 70 Comment Resolutions: CID # 151, 221, </a:t>
            </a:r>
            <a:endParaRPr lang="en-US" dirty="0"/>
          </a:p>
        </p:txBody>
      </p:sp>
      <p:sp>
        <p:nvSpPr>
          <p:cNvPr id="3" name="Subtitle 2"/>
          <p:cNvSpPr>
            <a:spLocks noGrp="1"/>
          </p:cNvSpPr>
          <p:nvPr>
            <p:ph type="subTitle" idx="1"/>
          </p:nvPr>
        </p:nvSpPr>
        <p:spPr/>
        <p:txBody>
          <a:bodyPr/>
          <a:lstStyle/>
          <a:p>
            <a:r>
              <a:rPr lang="en-US" b="1" dirty="0" smtClean="0"/>
              <a:t>15-11-0392-00-004g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a:bodyPr>
          <a:lstStyle/>
          <a:p>
            <a:r>
              <a:rPr lang="en-US" dirty="0" smtClean="0"/>
              <a:t>Commenter points out that the relevance of the enhanced ACK with respect to the 4g </a:t>
            </a:r>
            <a:r>
              <a:rPr lang="en-US" dirty="0" err="1" smtClean="0"/>
              <a:t>PHYs.</a:t>
            </a:r>
            <a:r>
              <a:rPr lang="en-US" dirty="0" smtClean="0"/>
              <a:t>  We lost the rational</a:t>
            </a:r>
          </a:p>
          <a:p>
            <a:r>
              <a:rPr lang="en-US" dirty="0" smtClean="0"/>
              <a:t>Initial suggestion was to provide an explanation of the relevance of discussing EA in 4g….</a:t>
            </a:r>
          </a:p>
          <a:p>
            <a:r>
              <a:rPr lang="en-US" dirty="0" smtClean="0"/>
              <a:t>I couldn’t….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we had said before:</a:t>
            </a:r>
          </a:p>
          <a:p>
            <a:pPr lvl="1"/>
            <a:r>
              <a:rPr lang="en-US" dirty="0" smtClean="0"/>
              <a:t>In Draft 2, we provided an indication in the capabilities exchange  that a device may </a:t>
            </a:r>
            <a:r>
              <a:rPr lang="en-US" i="1" dirty="0" smtClean="0"/>
              <a:t>require </a:t>
            </a:r>
            <a:r>
              <a:rPr lang="en-US" dirty="0" smtClean="0"/>
              <a:t>the timing of the enhanced acknowledgement (which we called “delayed acknowledgement” in D2) and that if so signaled a device will respond to that device with </a:t>
            </a:r>
            <a:r>
              <a:rPr lang="en-US" u="sng" dirty="0" smtClean="0"/>
              <a:t>only</a:t>
            </a:r>
            <a:r>
              <a:rPr lang="en-US" dirty="0" smtClean="0"/>
              <a:t> with the appropriate acknowledgement. </a:t>
            </a:r>
          </a:p>
          <a:p>
            <a:pPr lvl="1"/>
            <a:r>
              <a:rPr lang="en-US" dirty="0" smtClean="0"/>
              <a:t>In Draft 3 we changed the indication to signal that the device </a:t>
            </a:r>
            <a:r>
              <a:rPr lang="en-US" i="1" dirty="0" smtClean="0"/>
              <a:t>supports</a:t>
            </a:r>
            <a:r>
              <a:rPr lang="en-US" dirty="0" smtClean="0"/>
              <a:t> the enhanced acknowledgement, and don’t say how a devices should use this information</a:t>
            </a:r>
          </a:p>
          <a:p>
            <a:r>
              <a:rPr lang="en-US" dirty="0" smtClean="0"/>
              <a:t>Question: is there still anything we need to say?</a:t>
            </a:r>
          </a:p>
          <a:p>
            <a:pPr lvl="1"/>
            <a:r>
              <a:rPr lang="en-US" dirty="0" smtClean="0"/>
              <a:t>Short answer:  probably not!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r>
              <a:rPr lang="en-US" dirty="0" smtClean="0"/>
              <a:t>Why did we need this (why was this relevant to the new PHYs)?</a:t>
            </a:r>
          </a:p>
          <a:p>
            <a:pPr lvl="1"/>
            <a:r>
              <a:rPr lang="en-US" i="1" dirty="0" smtClean="0"/>
              <a:t>The original issue</a:t>
            </a:r>
            <a:r>
              <a:rPr lang="en-US" dirty="0" smtClean="0"/>
              <a:t>: A device implementing some SUN PHYs may require more than </a:t>
            </a:r>
            <a:r>
              <a:rPr lang="en-US" i="1" dirty="0" err="1" smtClean="0"/>
              <a:t>aTurnaroundTime</a:t>
            </a:r>
            <a:r>
              <a:rPr lang="en-US" dirty="0" smtClean="0"/>
              <a:t> symbol periods (as specified in 802.15.4-2006) to generate an acknowledgement do to additional processing required by some PHY modes. </a:t>
            </a:r>
          </a:p>
          <a:p>
            <a:r>
              <a:rPr lang="en-US" dirty="0" smtClean="0"/>
              <a:t>But now…</a:t>
            </a:r>
          </a:p>
          <a:p>
            <a:pPr lvl="1"/>
            <a:r>
              <a:rPr lang="en-US" dirty="0" smtClean="0"/>
              <a:t>The previous ACK timing spec (2006) did not consider PHY </a:t>
            </a:r>
            <a:r>
              <a:rPr lang="en-US" dirty="0" err="1" smtClean="0"/>
              <a:t>differnces</a:t>
            </a:r>
            <a:r>
              <a:rPr lang="en-US" dirty="0" smtClean="0"/>
              <a:t> as it was before addition of 3 new PHYs</a:t>
            </a:r>
          </a:p>
          <a:p>
            <a:pPr lvl="1"/>
            <a:r>
              <a:rPr lang="en-US" dirty="0" smtClean="0"/>
              <a:t>As part of the roll-up (4i), this was changed so that there is a PHY dependence introduced</a:t>
            </a:r>
          </a:p>
          <a:p>
            <a:pPr lvl="1"/>
            <a:r>
              <a:rPr lang="en-US" dirty="0" smtClean="0"/>
              <a:t>In the current 4g draft (D3), the ACK response time is adjusted to be appropriate (in a PHY dependent way) to all SUN </a:t>
            </a:r>
            <a:r>
              <a:rPr lang="en-US" dirty="0" err="1" smtClean="0"/>
              <a:t>PHYs.</a:t>
            </a:r>
            <a:endParaRPr lang="en-US" dirty="0" smtClean="0"/>
          </a:p>
          <a:p>
            <a:r>
              <a:rPr lang="en-US" dirty="0" smtClean="0"/>
              <a:t>So….</a:t>
            </a:r>
          </a:p>
          <a:p>
            <a:pPr lvl="1"/>
            <a:r>
              <a:rPr lang="en-US" dirty="0" smtClean="0"/>
              <a:t>Conclusion: use of enhanced ACK to accommodate PHY timing differences is no longer necessary.  It is still available (as part of the 15.4 MAC per amendment 4e) but we don’t need to explicitly say so.</a:t>
            </a:r>
          </a:p>
          <a:p>
            <a:pPr lvl="1"/>
            <a:r>
              <a:rPr lang="en-US" dirty="0" smtClean="0"/>
              <a:t>We can accept the comment and remove the references to enhanced ACK</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t>Alternative (as initially suggested):</a:t>
            </a:r>
          </a:p>
          <a:p>
            <a:pPr lvl="1"/>
            <a:r>
              <a:rPr lang="en-US" dirty="0" smtClean="0"/>
              <a:t>Provide a paragraph explaining why we are calling out enhanced ACK, i.e. specifically why the revised ACK timing as specified in 15.4i-D9 isn’t enough, and figure out where to put it.</a:t>
            </a:r>
          </a:p>
          <a:p>
            <a:pPr lvl="1"/>
            <a:r>
              <a:rPr lang="en-US" dirty="0" smtClean="0"/>
              <a:t>I don’t have enough information to write that paragraph yet.</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Comment notes that the Eqn. for </a:t>
            </a:r>
            <a:r>
              <a:rPr lang="en-US" i="1" dirty="0" err="1" smtClean="0"/>
              <a:t>macAckWaitDuration</a:t>
            </a:r>
            <a:r>
              <a:rPr lang="en-US" i="1" dirty="0" smtClean="0"/>
              <a:t> </a:t>
            </a:r>
            <a:r>
              <a:rPr lang="en-US" dirty="0" smtClean="0"/>
              <a:t>for MR-QPSK PHY (Page 30, Line 35) </a:t>
            </a:r>
            <a:r>
              <a:rPr lang="en-US" dirty="0" smtClean="0"/>
              <a:t>is confusing, and questions the meaning of the variable ‘K’. Upon review several issues exist with the equation:</a:t>
            </a:r>
          </a:p>
          <a:p>
            <a:r>
              <a:rPr lang="en-US" dirty="0" smtClean="0"/>
              <a:t>“K” is almost  “LENGTH” in the OFDM version.</a:t>
            </a:r>
          </a:p>
          <a:p>
            <a:r>
              <a:rPr lang="en-US" i="1" dirty="0" smtClean="0"/>
              <a:t>“</a:t>
            </a:r>
            <a:r>
              <a:rPr lang="en-US" i="1" dirty="0" err="1" smtClean="0"/>
              <a:t>phyPSDUDuration</a:t>
            </a:r>
            <a:r>
              <a:rPr lang="en-US" i="1" dirty="0" smtClean="0"/>
              <a:t> </a:t>
            </a:r>
            <a:r>
              <a:rPr lang="en-US" dirty="0"/>
              <a:t>as a </a:t>
            </a:r>
            <a:r>
              <a:rPr lang="en-US" dirty="0" smtClean="0"/>
              <a:t>function of </a:t>
            </a:r>
            <a:r>
              <a:rPr lang="en-US" i="1" dirty="0"/>
              <a:t>K </a:t>
            </a:r>
            <a:r>
              <a:rPr lang="en-US" dirty="0"/>
              <a:t>is given in </a:t>
            </a:r>
            <a:r>
              <a:rPr lang="en-US" dirty="0" smtClean="0"/>
              <a:t>16.3.2.14” is not completely obvious following the link</a:t>
            </a:r>
            <a:endParaRPr lang="en-US" dirty="0" smtClean="0"/>
          </a:p>
          <a:p>
            <a:r>
              <a:rPr lang="en-US" dirty="0" smtClean="0"/>
              <a:t>The actual length of the PSDU for an ACK may be variable. This affects the maximum wait duration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 isn’t quite the same here as “LENGTH” in the OFDM version:</a:t>
            </a:r>
          </a:p>
          <a:p>
            <a:pPr lvl="1"/>
            <a:r>
              <a:rPr lang="en-US" dirty="0" smtClean="0"/>
              <a:t>In this case, this was specifically the length of an ACK frame, which is assumed to be a legacy ACK which has no MAC Payload)</a:t>
            </a:r>
          </a:p>
          <a:p>
            <a:pPr lvl="1"/>
            <a:r>
              <a:rPr lang="en-US" dirty="0" smtClean="0"/>
              <a:t>LENGTH is more generally PSDU length. </a:t>
            </a:r>
          </a:p>
          <a:p>
            <a:r>
              <a:rPr lang="en-US" dirty="0" smtClean="0"/>
              <a:t>The actual length of the PSDU for an ACK may be variable. This affects the maximum wait duration</a:t>
            </a:r>
          </a:p>
          <a:p>
            <a:pPr lvl="1"/>
            <a:r>
              <a:rPr lang="en-US" dirty="0" smtClean="0"/>
              <a:t>So the assumption that an ACK is fixed size is not true. This would also affect the determination of </a:t>
            </a:r>
            <a:r>
              <a:rPr lang="en-US" i="1" dirty="0" err="1" smtClean="0"/>
              <a:t>macAckWaitDuration</a:t>
            </a:r>
            <a:r>
              <a:rPr lang="en-US" i="1" dirty="0" smtClean="0"/>
              <a:t> </a:t>
            </a:r>
            <a:r>
              <a:rPr lang="en-US" dirty="0" smtClean="0"/>
              <a:t>in all cases (based on the addition of enhanced ACK).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CID #221</a:t>
            </a:r>
            <a:br>
              <a:rPr lang="en-US" dirty="0" smtClean="0"/>
            </a:b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a:buNone/>
            </a:pPr>
            <a:r>
              <a:rPr lang="en-US" i="1" dirty="0" err="1" smtClean="0"/>
              <a:t>macAckWaitDuration</a:t>
            </a:r>
            <a:r>
              <a:rPr lang="en-US" i="1" dirty="0" smtClean="0"/>
              <a:t> = </a:t>
            </a:r>
          </a:p>
          <a:p>
            <a:pPr>
              <a:buNone/>
            </a:pPr>
            <a:r>
              <a:rPr lang="en-US" i="1" dirty="0" err="1" smtClean="0"/>
              <a:t>aUnitBackoffPeriod</a:t>
            </a:r>
            <a:r>
              <a:rPr lang="en-US" i="1" dirty="0" smtClean="0"/>
              <a:t> </a:t>
            </a:r>
            <a:r>
              <a:rPr lang="en-US" i="1" dirty="0"/>
              <a:t>+ </a:t>
            </a:r>
            <a:r>
              <a:rPr lang="en-US" i="1" dirty="0" err="1"/>
              <a:t>aTurnaroundTime</a:t>
            </a:r>
            <a:r>
              <a:rPr lang="en-US" i="1" dirty="0"/>
              <a:t> + </a:t>
            </a:r>
            <a:r>
              <a:rPr lang="en-US" i="1" dirty="0" err="1"/>
              <a:t>phySHRDuration</a:t>
            </a:r>
            <a:r>
              <a:rPr lang="en-US" i="1" dirty="0"/>
              <a:t> + </a:t>
            </a:r>
            <a:r>
              <a:rPr lang="en-US" i="1" dirty="0" err="1"/>
              <a:t>phyPHRDuration</a:t>
            </a:r>
            <a:r>
              <a:rPr lang="en-US" i="1" dirty="0"/>
              <a:t> + </a:t>
            </a:r>
            <a:r>
              <a:rPr lang="en-US" i="1" dirty="0" err="1" smtClean="0"/>
              <a:t>phyPSDUDuration</a:t>
            </a:r>
            <a:r>
              <a:rPr lang="en-US" i="1" dirty="0" smtClean="0"/>
              <a:t>(LENGTH)</a:t>
            </a:r>
          </a:p>
          <a:p>
            <a:pPr>
              <a:buNone/>
            </a:pPr>
            <a:endParaRPr lang="en-US" i="1" dirty="0" smtClean="0"/>
          </a:p>
          <a:p>
            <a:pPr>
              <a:buNone/>
            </a:pPr>
            <a:r>
              <a:rPr lang="en-US" i="1" dirty="0" smtClean="0">
                <a:solidFill>
                  <a:srgbClr val="FF0000"/>
                </a:solidFill>
              </a:rPr>
              <a:t>Option A (always </a:t>
            </a:r>
            <a:r>
              <a:rPr lang="en-US" i="1" dirty="0" err="1" smtClean="0">
                <a:solidFill>
                  <a:srgbClr val="FF0000"/>
                </a:solidFill>
              </a:rPr>
              <a:t>corret</a:t>
            </a:r>
            <a:r>
              <a:rPr lang="en-US" i="1" dirty="0" smtClean="0">
                <a:solidFill>
                  <a:srgbClr val="FF0000"/>
                </a:solidFill>
              </a:rPr>
              <a:t>):</a:t>
            </a:r>
            <a:endParaRPr lang="en-US" i="1" dirty="0">
              <a:solidFill>
                <a:srgbClr val="FF0000"/>
              </a:solidFill>
            </a:endParaRPr>
          </a:p>
          <a:p>
            <a:pPr>
              <a:buNone/>
            </a:pPr>
            <a:r>
              <a:rPr lang="en-US" dirty="0"/>
              <a:t>where </a:t>
            </a:r>
            <a:r>
              <a:rPr lang="en-US" dirty="0" smtClean="0"/>
              <a:t>LENGTH is the maximum number of octets in an Acknowledge frame, and </a:t>
            </a:r>
            <a:r>
              <a:rPr lang="en-US" i="1" dirty="0" err="1" smtClean="0"/>
              <a:t>phyPSDUDuration</a:t>
            </a:r>
            <a:r>
              <a:rPr lang="en-US" i="1" dirty="0" smtClean="0"/>
              <a:t>(LENGTH) is given in  16.3.2.14.</a:t>
            </a:r>
          </a:p>
          <a:p>
            <a:pPr>
              <a:buNone/>
            </a:pPr>
            <a:endParaRPr lang="en-US" i="1" dirty="0" smtClean="0"/>
          </a:p>
          <a:p>
            <a:pPr>
              <a:buNone/>
            </a:pPr>
            <a:r>
              <a:rPr lang="en-US" i="1" dirty="0" smtClean="0">
                <a:solidFill>
                  <a:srgbClr val="FF0000"/>
                </a:solidFill>
              </a:rPr>
              <a:t>Option B (just as wrong as everywhere else):</a:t>
            </a:r>
          </a:p>
          <a:p>
            <a:pPr>
              <a:buNone/>
            </a:pPr>
            <a:r>
              <a:rPr lang="en-US" dirty="0" smtClean="0"/>
              <a:t>where LENGTH </a:t>
            </a:r>
            <a:r>
              <a:rPr lang="en-US" dirty="0" smtClean="0"/>
              <a:t>= 5 when </a:t>
            </a:r>
            <a:r>
              <a:rPr lang="en-US" i="1" dirty="0" err="1"/>
              <a:t>macFCSType</a:t>
            </a:r>
            <a:r>
              <a:rPr lang="en-US" i="1" dirty="0"/>
              <a:t> </a:t>
            </a:r>
            <a:r>
              <a:rPr lang="en-US" i="1" dirty="0" smtClean="0"/>
              <a:t>= 1 and LENGTH = 7 when </a:t>
            </a:r>
            <a:r>
              <a:rPr lang="en-US" i="1" dirty="0" err="1" smtClean="0"/>
              <a:t>macFCSType</a:t>
            </a:r>
            <a:r>
              <a:rPr lang="en-US" i="1" dirty="0" smtClean="0"/>
              <a:t> = 0, </a:t>
            </a:r>
            <a:r>
              <a:rPr lang="en-US" dirty="0" smtClean="0"/>
              <a:t>and </a:t>
            </a:r>
            <a:r>
              <a:rPr lang="en-US" i="1" dirty="0" err="1" smtClean="0"/>
              <a:t>phyPSDUDuration</a:t>
            </a:r>
            <a:r>
              <a:rPr lang="en-US" i="1" dirty="0" smtClean="0"/>
              <a:t>(LENGTH) is given in  16.3.2.14.</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796</Words>
  <Application>Microsoft Office PowerPoint</Application>
  <PresentationFormat>On-screen Show (4:3)</PresentationFormat>
  <Paragraphs>74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LB 70 Comment Resolutions: CID # 151, 221, </vt:lpstr>
      <vt:lpstr>CID # 151</vt:lpstr>
      <vt:lpstr>CID # 151</vt:lpstr>
      <vt:lpstr>CID # 151</vt:lpstr>
      <vt:lpstr>CID # 151</vt:lpstr>
      <vt:lpstr>CID #221</vt:lpstr>
      <vt:lpstr>CID #221</vt:lpstr>
      <vt:lpstr>CID #221 </vt:lpstr>
      <vt:lpstr>Ripple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 70 Comment Resolutions: CID # 151, 221,</dc:title>
  <dc:creator>Ben</dc:creator>
  <cp:lastModifiedBy>Ben</cp:lastModifiedBy>
  <cp:revision>6</cp:revision>
  <dcterms:created xsi:type="dcterms:W3CDTF">2011-05-10T16:46:56Z</dcterms:created>
  <dcterms:modified xsi:type="dcterms:W3CDTF">2011-05-11T00:54:08Z</dcterms:modified>
</cp:coreProperties>
</file>