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9" r:id="rId2"/>
    <p:sldId id="258" r:id="rId3"/>
    <p:sldId id="261" r:id="rId4"/>
    <p:sldId id="287" r:id="rId5"/>
    <p:sldId id="290" r:id="rId6"/>
    <p:sldId id="291" r:id="rId7"/>
    <p:sldId id="292" r:id="rId8"/>
    <p:sldId id="314" r:id="rId9"/>
    <p:sldId id="297" r:id="rId10"/>
    <p:sldId id="319" r:id="rId11"/>
    <p:sldId id="304" r:id="rId12"/>
    <p:sldId id="318" r:id="rId13"/>
    <p:sldId id="303" r:id="rId14"/>
    <p:sldId id="316" r:id="rId15"/>
    <p:sldId id="302" r:id="rId16"/>
    <p:sldId id="305" r:id="rId17"/>
    <p:sldId id="317" r:id="rId18"/>
    <p:sldId id="306" r:id="rId19"/>
    <p:sldId id="307" r:id="rId20"/>
    <p:sldId id="308" r:id="rId21"/>
    <p:sldId id="309" r:id="rId22"/>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584" y="-112"/>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60AAC51E-5A76-46ED-8501-702018052DAA}"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763753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E41C696A-A2E7-4B68-973E-A6E25D02F0FB}"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14416212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E41C696A-A2E7-4B68-973E-A6E25D02F0FB}"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&lt;month year&gt;</a:t>
            </a:r>
            <a:endParaRPr lang="en-US"/>
          </a:p>
        </p:txBody>
      </p:sp>
      <p:sp>
        <p:nvSpPr>
          <p:cNvPr id="5" name="Footer Placeholder 4"/>
          <p:cNvSpPr>
            <a:spLocks noGrp="1"/>
          </p:cNvSpPr>
          <p:nvPr>
            <p:ph type="ftr" sz="quarter" idx="11"/>
          </p:nvPr>
        </p:nvSpPr>
        <p:spPr/>
        <p:txBody>
          <a:bodyPr/>
          <a:lstStyle>
            <a:lvl1pPr>
              <a:defRPr/>
            </a:lvl1p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2ACE912D-0E68-4A50-BBFE-0B9D985DD85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&lt;month year&gt;</a:t>
            </a:r>
            <a:endParaRPr lang="en-US"/>
          </a:p>
        </p:txBody>
      </p:sp>
      <p:sp>
        <p:nvSpPr>
          <p:cNvPr id="5" name="Footer Placeholder 4"/>
          <p:cNvSpPr>
            <a:spLocks noGrp="1"/>
          </p:cNvSpPr>
          <p:nvPr>
            <p:ph type="ftr" sz="quarter" idx="11"/>
          </p:nvPr>
        </p:nvSpPr>
        <p:spPr/>
        <p:txBody>
          <a:bodyPr/>
          <a:lstStyle>
            <a:lvl1pPr>
              <a:defRPr/>
            </a:lvl1p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D3966ED5-64B2-4665-AFD4-B3B32A6798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&lt;month year&gt;</a:t>
            </a:r>
            <a:endParaRPr lang="en-US"/>
          </a:p>
        </p:txBody>
      </p:sp>
      <p:sp>
        <p:nvSpPr>
          <p:cNvPr id="5" name="Footer Placeholder 4"/>
          <p:cNvSpPr>
            <a:spLocks noGrp="1"/>
          </p:cNvSpPr>
          <p:nvPr>
            <p:ph type="ftr" sz="quarter" idx="11"/>
          </p:nvPr>
        </p:nvSpPr>
        <p:spPr/>
        <p:txBody>
          <a:bodyPr/>
          <a:lstStyle>
            <a:lvl1pPr>
              <a:defRPr/>
            </a:lvl1p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C1AA3C80-CCD1-407B-B52A-DC85FFBF2AF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lstStyle>
            <a:lvl1pPr>
              <a:defRPr b="1">
                <a:solidFill>
                  <a:schemeClr val="accent2"/>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524000"/>
            <a:ext cx="7772400" cy="45720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378281"/>
            <a:ext cx="1600200" cy="215444"/>
          </a:xfrm>
        </p:spPr>
        <p:txBody>
          <a:bodyPr/>
          <a:lstStyle>
            <a:lvl1pPr>
              <a:defRPr>
                <a:latin typeface="Calibri" pitchFamily="34" charset="0"/>
                <a:cs typeface="Calibri" pitchFamily="34" charset="0"/>
              </a:defRPr>
            </a:lvl1pPr>
          </a:lstStyle>
          <a:p>
            <a:r>
              <a:rPr lang="en-US" smtClean="0"/>
              <a:t>&lt;month year&gt;</a:t>
            </a:r>
            <a:endParaRPr lang="en-US" dirty="0"/>
          </a:p>
        </p:txBody>
      </p:sp>
      <p:sp>
        <p:nvSpPr>
          <p:cNvPr id="5" name="Footer Placeholder 4"/>
          <p:cNvSpPr>
            <a:spLocks noGrp="1"/>
          </p:cNvSpPr>
          <p:nvPr>
            <p:ph type="ftr" sz="quarter" idx="11"/>
          </p:nvPr>
        </p:nvSpPr>
        <p:spPr>
          <a:xfrm>
            <a:off x="5486400" y="6475413"/>
            <a:ext cx="3124200" cy="369332"/>
          </a:xfrm>
        </p:spPr>
        <p:txBody>
          <a:bodyPr/>
          <a:lstStyle>
            <a:lvl1pPr>
              <a:defRPr>
                <a:latin typeface="Calibri" pitchFamily="34" charset="0"/>
                <a:cs typeface="Calibri" pitchFamily="34" charset="0"/>
              </a:defRPr>
            </a:lvl1pPr>
          </a:lstStyle>
          <a:p>
            <a:r>
              <a:rPr lang="en-US" smtClean="0"/>
              <a:t>Roberto Aiello, Sourav Dey</a:t>
            </a:r>
            <a:endParaRPr lang="en-US" dirty="0"/>
          </a:p>
        </p:txBody>
      </p:sp>
      <p:sp>
        <p:nvSpPr>
          <p:cNvPr id="6" name="Slide Number Placeholder 5"/>
          <p:cNvSpPr>
            <a:spLocks noGrp="1"/>
          </p:cNvSpPr>
          <p:nvPr>
            <p:ph type="sldNum" sz="quarter" idx="12"/>
          </p:nvPr>
        </p:nvSpPr>
        <p:spPr>
          <a:xfrm>
            <a:off x="4352017" y="6475413"/>
            <a:ext cx="516167" cy="184666"/>
          </a:xfrm>
        </p:spPr>
        <p:txBody>
          <a:bodyPr/>
          <a:lstStyle>
            <a:lvl1pPr>
              <a:defRPr>
                <a:latin typeface="Calibri" pitchFamily="34" charset="0"/>
                <a:cs typeface="Calibri" pitchFamily="34" charset="0"/>
              </a:defRPr>
            </a:lvl1pPr>
          </a:lstStyle>
          <a:p>
            <a:r>
              <a:rPr lang="en-US" dirty="0" smtClean="0"/>
              <a:t>Slide </a:t>
            </a:r>
            <a:fld id="{0E7B83E6-0328-4467-8F21-FAC3E3CEF2D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&lt;month year&gt;</a:t>
            </a:r>
            <a:endParaRPr lang="en-US"/>
          </a:p>
        </p:txBody>
      </p:sp>
      <p:sp>
        <p:nvSpPr>
          <p:cNvPr id="5" name="Footer Placeholder 4"/>
          <p:cNvSpPr>
            <a:spLocks noGrp="1"/>
          </p:cNvSpPr>
          <p:nvPr>
            <p:ph type="ftr" sz="quarter" idx="11"/>
          </p:nvPr>
        </p:nvSpPr>
        <p:spPr/>
        <p:txBody>
          <a:bodyPr/>
          <a:lstStyle>
            <a:lvl1pPr>
              <a:defRPr/>
            </a:lvl1p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96636962-3F44-4533-887F-223FE47EEB7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en-US" smtClean="0"/>
              <a:t>&lt;month year&gt;</a:t>
            </a:r>
            <a:endParaRPr lang="en-US"/>
          </a:p>
        </p:txBody>
      </p:sp>
      <p:sp>
        <p:nvSpPr>
          <p:cNvPr id="6" name="Footer Placeholder 5"/>
          <p:cNvSpPr>
            <a:spLocks noGrp="1"/>
          </p:cNvSpPr>
          <p:nvPr>
            <p:ph type="ftr" sz="quarter" idx="11"/>
          </p:nvPr>
        </p:nvSpPr>
        <p:spPr/>
        <p:txBody>
          <a:bodyPr/>
          <a:lstStyle>
            <a:lvl1pPr>
              <a:defRPr/>
            </a:lvl1pPr>
          </a:lstStyle>
          <a:p>
            <a:r>
              <a:rPr lang="en-US" smtClean="0"/>
              <a:t>Roberto Aiello, Sourav Dey</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4EE74BD4-A1E2-4AEC-BA18-227A10FADC4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&lt;month year&gt;</a:t>
            </a:r>
            <a:endParaRPr lang="en-US"/>
          </a:p>
        </p:txBody>
      </p:sp>
      <p:sp>
        <p:nvSpPr>
          <p:cNvPr id="8" name="Footer Placeholder 7"/>
          <p:cNvSpPr>
            <a:spLocks noGrp="1"/>
          </p:cNvSpPr>
          <p:nvPr>
            <p:ph type="ftr" sz="quarter" idx="11"/>
          </p:nvPr>
        </p:nvSpPr>
        <p:spPr/>
        <p:txBody>
          <a:bodyPr/>
          <a:lstStyle>
            <a:lvl1pPr>
              <a:defRPr/>
            </a:lvl1pPr>
          </a:lstStyle>
          <a:p>
            <a:r>
              <a:rPr lang="en-US" smtClean="0"/>
              <a:t>Roberto Aiello, Sourav Dey</a:t>
            </a:r>
            <a:endParaRPr lang="en-US" dirty="0"/>
          </a:p>
        </p:txBody>
      </p:sp>
      <p:sp>
        <p:nvSpPr>
          <p:cNvPr id="9" name="Slide Number Placeholder 8"/>
          <p:cNvSpPr>
            <a:spLocks noGrp="1"/>
          </p:cNvSpPr>
          <p:nvPr>
            <p:ph type="sldNum" sz="quarter" idx="12"/>
          </p:nvPr>
        </p:nvSpPr>
        <p:spPr/>
        <p:txBody>
          <a:bodyPr/>
          <a:lstStyle>
            <a:lvl1pPr>
              <a:defRPr/>
            </a:lvl1pPr>
          </a:lstStyle>
          <a:p>
            <a:r>
              <a:rPr lang="en-US"/>
              <a:t>Slide </a:t>
            </a:r>
            <a:fld id="{6F6708F0-7A47-4A30-AC1D-15F534563DA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&lt;month year&gt;</a:t>
            </a:r>
            <a:endParaRPr lang="en-US"/>
          </a:p>
        </p:txBody>
      </p:sp>
      <p:sp>
        <p:nvSpPr>
          <p:cNvPr id="4" name="Footer Placeholder 3"/>
          <p:cNvSpPr>
            <a:spLocks noGrp="1"/>
          </p:cNvSpPr>
          <p:nvPr>
            <p:ph type="ftr" sz="quarter" idx="11"/>
          </p:nvPr>
        </p:nvSpPr>
        <p:spPr/>
        <p:txBody>
          <a:bodyPr/>
          <a:lstStyle>
            <a:lvl1pPr>
              <a:defRPr/>
            </a:lvl1pPr>
          </a:lstStyle>
          <a:p>
            <a:r>
              <a:rPr lang="en-US" smtClean="0"/>
              <a:t>Roberto Aiello, Sourav Dey</a:t>
            </a:r>
            <a:endParaRPr lang="en-US" dirty="0"/>
          </a:p>
        </p:txBody>
      </p:sp>
      <p:sp>
        <p:nvSpPr>
          <p:cNvPr id="5" name="Slide Number Placeholder 4"/>
          <p:cNvSpPr>
            <a:spLocks noGrp="1"/>
          </p:cNvSpPr>
          <p:nvPr>
            <p:ph type="sldNum" sz="quarter" idx="12"/>
          </p:nvPr>
        </p:nvSpPr>
        <p:spPr/>
        <p:txBody>
          <a:bodyPr/>
          <a:lstStyle>
            <a:lvl1pPr>
              <a:defRPr/>
            </a:lvl1pPr>
          </a:lstStyle>
          <a:p>
            <a:r>
              <a:rPr lang="en-US"/>
              <a:t>Slide </a:t>
            </a:r>
            <a:fld id="{F846048A-6C73-44AA-A191-708563472EC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lvl1pPr>
              <a:defRPr/>
            </a:lvl1pPr>
          </a:lstStyle>
          <a:p>
            <a:r>
              <a:rPr lang="en-US" smtClean="0"/>
              <a:t>&lt;month year&gt;</a:t>
            </a:r>
            <a:endParaRPr lang="en-US" dirty="0"/>
          </a:p>
        </p:txBody>
      </p:sp>
      <p:sp>
        <p:nvSpPr>
          <p:cNvPr id="4" name="Slide Number Placeholder 3"/>
          <p:cNvSpPr>
            <a:spLocks noGrp="1"/>
          </p:cNvSpPr>
          <p:nvPr>
            <p:ph type="sldNum" sz="quarter" idx="12"/>
          </p:nvPr>
        </p:nvSpPr>
        <p:spPr/>
        <p:txBody>
          <a:bodyPr/>
          <a:lstStyle>
            <a:lvl1pPr>
              <a:defRPr/>
            </a:lvl1pPr>
          </a:lstStyle>
          <a:p>
            <a:r>
              <a:rPr lang="en-US"/>
              <a:t>Slide </a:t>
            </a:r>
            <a:fld id="{933C7CFE-5DA7-4DC6-B050-39FA0F42039F}" type="slidenum">
              <a:rPr lang="en-US"/>
              <a:pPr/>
              <a:t>‹#›</a:t>
            </a:fld>
            <a:endParaRPr lang="en-US"/>
          </a:p>
        </p:txBody>
      </p:sp>
      <p:sp>
        <p:nvSpPr>
          <p:cNvPr id="5" name="Rectangle 4"/>
          <p:cNvSpPr/>
          <p:nvPr userDrawn="1"/>
        </p:nvSpPr>
        <p:spPr>
          <a:xfrm>
            <a:off x="6629400" y="6477000"/>
            <a:ext cx="1989622" cy="276999"/>
          </a:xfrm>
          <a:prstGeom prst="rect">
            <a:avLst/>
          </a:prstGeom>
        </p:spPr>
        <p:txBody>
          <a:bodyPr wrap="none">
            <a:spAutoFit/>
          </a:bodyPr>
          <a:lstStyle/>
          <a:p>
            <a:r>
              <a:rPr lang="en-US" dirty="0" smtClean="0"/>
              <a:t>Roberto Aiello, </a:t>
            </a:r>
            <a:r>
              <a:rPr lang="en-US" dirty="0" err="1" smtClean="0"/>
              <a:t>Sourav</a:t>
            </a:r>
            <a:r>
              <a:rPr lang="en-US" dirty="0" smtClean="0"/>
              <a:t> </a:t>
            </a:r>
            <a:r>
              <a:rPr lang="en-US" dirty="0" err="1" smtClean="0"/>
              <a:t>Dey</a:t>
            </a:r>
            <a:r>
              <a:rPr lang="en-US" dirty="0" smtClean="0"/>
              <a:t>&gt;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&lt;month year&gt;</a:t>
            </a:r>
            <a:endParaRPr lang="en-US"/>
          </a:p>
        </p:txBody>
      </p:sp>
      <p:sp>
        <p:nvSpPr>
          <p:cNvPr id="6" name="Footer Placeholder 5"/>
          <p:cNvSpPr>
            <a:spLocks noGrp="1"/>
          </p:cNvSpPr>
          <p:nvPr>
            <p:ph type="ftr" sz="quarter" idx="11"/>
          </p:nvPr>
        </p:nvSpPr>
        <p:spPr/>
        <p:txBody>
          <a:bodyPr/>
          <a:lstStyle>
            <a:lvl1pPr>
              <a:defRPr/>
            </a:lvl1pPr>
          </a:lstStyle>
          <a:p>
            <a:r>
              <a:rPr lang="en-US" smtClean="0"/>
              <a:t>Roberto Aiello, Sourav Dey</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17948245-DA3F-44BE-ABB2-75100513895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&lt;month year&gt;</a:t>
            </a:r>
            <a:endParaRPr lang="en-US"/>
          </a:p>
        </p:txBody>
      </p:sp>
      <p:sp>
        <p:nvSpPr>
          <p:cNvPr id="6" name="Footer Placeholder 5"/>
          <p:cNvSpPr>
            <a:spLocks noGrp="1"/>
          </p:cNvSpPr>
          <p:nvPr>
            <p:ph type="ftr" sz="quarter" idx="11"/>
          </p:nvPr>
        </p:nvSpPr>
        <p:spPr/>
        <p:txBody>
          <a:bodyPr/>
          <a:lstStyle>
            <a:lvl1pPr>
              <a:defRPr/>
            </a:lvl1pPr>
          </a:lstStyle>
          <a:p>
            <a:r>
              <a:rPr lang="en-US" smtClean="0"/>
              <a:t>Roberto Aiello, Sourav Dey</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784FDFA3-FC6C-49B9-9015-1B18734D994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762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atin typeface="Calibri" pitchFamily="34" charset="0"/>
                <a:cs typeface="Calibri" pitchFamily="34" charset="0"/>
              </a:defRPr>
            </a:lvl1pPr>
          </a:lstStyle>
          <a:p>
            <a:r>
              <a:rPr lang="en-US" dirty="0" smtClean="0"/>
              <a:t>&lt;May 2011&gt;</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atin typeface="Calibri" pitchFamily="34" charset="0"/>
                <a:cs typeface="Calibri" pitchFamily="34" charset="0"/>
              </a:defRPr>
            </a:lvl1pPr>
          </a:lstStyle>
          <a:p>
            <a:r>
              <a:rPr lang="en-US" smtClean="0"/>
              <a:t>Roberto Aiello, Sourav Dey</a:t>
            </a:r>
            <a:endParaRPr lang="en-US" dirty="0"/>
          </a:p>
        </p:txBody>
      </p:sp>
      <p:sp>
        <p:nvSpPr>
          <p:cNvPr id="1030" name="Rectangle 6"/>
          <p:cNvSpPr>
            <a:spLocks noGrp="1" noChangeArrowheads="1"/>
          </p:cNvSpPr>
          <p:nvPr>
            <p:ph type="sldNum" sz="quarter" idx="4"/>
          </p:nvPr>
        </p:nvSpPr>
        <p:spPr bwMode="auto">
          <a:xfrm>
            <a:off x="4352017" y="6475413"/>
            <a:ext cx="51616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Calibri" pitchFamily="34" charset="0"/>
                <a:cs typeface="Calibri" pitchFamily="34" charset="0"/>
              </a:defRPr>
            </a:lvl1pPr>
          </a:lstStyle>
          <a:p>
            <a:r>
              <a:rPr lang="en-US" dirty="0" smtClean="0"/>
              <a:t>Slide </a:t>
            </a:r>
            <a:fld id="{318CD5EA-9AE2-4B72-AADA-2F625AF2A8D2}" type="slidenum">
              <a:rPr lang="en-US" smtClean="0"/>
              <a:pPr/>
              <a:t>‹#›</a:t>
            </a:fld>
            <a:endParaRPr lang="en-US" dirty="0"/>
          </a:p>
        </p:txBody>
      </p:sp>
      <p:sp>
        <p:nvSpPr>
          <p:cNvPr id="1031" name="Rectangle 7"/>
          <p:cNvSpPr>
            <a:spLocks noChangeArrowheads="1"/>
          </p:cNvSpPr>
          <p:nvPr/>
        </p:nvSpPr>
        <p:spPr bwMode="auto">
          <a:xfrm>
            <a:off x="3352800" y="394156"/>
            <a:ext cx="5105400" cy="215444"/>
          </a:xfrm>
          <a:prstGeom prst="rect">
            <a:avLst/>
          </a:prstGeom>
          <a:noFill/>
          <a:ln w="9525">
            <a:noFill/>
            <a:miter lim="800000"/>
            <a:headEnd/>
            <a:tailEnd/>
          </a:ln>
          <a:effectLst/>
        </p:spPr>
        <p:txBody>
          <a:bodyPr wrap="square" lIns="0" tIns="0" rIns="0" bIns="0" anchor="b">
            <a:spAutoFit/>
          </a:bodyPr>
          <a:lstStyle/>
          <a:p>
            <a:pPr lvl="4" algn="r"/>
            <a:r>
              <a:rPr lang="en-US" sz="1400" b="1" dirty="0">
                <a:latin typeface="Calibri" pitchFamily="34" charset="0"/>
                <a:cs typeface="Calibri" pitchFamily="34" charset="0"/>
              </a:rPr>
              <a:t>doc.: IEEE 802.15-</a:t>
            </a:r>
            <a:r>
              <a:rPr lang="en-US" sz="1400" b="1" dirty="0" smtClean="0">
                <a:latin typeface="Calibri" pitchFamily="34" charset="0"/>
                <a:cs typeface="Calibri" pitchFamily="34" charset="0"/>
              </a:rPr>
              <a:t>&lt;15-11-0375-00-004k&gt;</a:t>
            </a:r>
            <a:endParaRPr lang="en-US" sz="1400" b="1" dirty="0">
              <a:latin typeface="Calibri" pitchFamily="34" charset="0"/>
              <a:cs typeface="Calibri" pitchFamily="34"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711200" cy="184666"/>
          </a:xfrm>
          <a:prstGeom prst="rect">
            <a:avLst/>
          </a:prstGeom>
          <a:noFill/>
          <a:ln w="9525">
            <a:noFill/>
            <a:miter lim="800000"/>
            <a:headEnd/>
            <a:tailEnd/>
          </a:ln>
          <a:effectLst/>
        </p:spPr>
        <p:txBody>
          <a:bodyPr lIns="0" tIns="0" rIns="0" bIns="0">
            <a:spAutoFit/>
          </a:bodyPr>
          <a:lstStyle/>
          <a:p>
            <a:r>
              <a:rPr lang="en-US" dirty="0">
                <a:latin typeface="Calibri" pitchFamily="34" charset="0"/>
                <a:cs typeface="Calibri" pitchFamily="34"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800">
          <a:solidFill>
            <a:schemeClr val="tx1"/>
          </a:solidFill>
          <a:latin typeface="Calibri" pitchFamily="34" charset="0"/>
          <a:cs typeface="Calibri" pitchFamily="34" charset="0"/>
        </a:defRPr>
      </a:lvl2pPr>
      <a:lvl3pPr marL="1085850" indent="-228600" algn="l" rtl="0" eaLnBrk="1" fontAlgn="base" hangingPunct="1">
        <a:spcBef>
          <a:spcPct val="20000"/>
        </a:spcBef>
        <a:spcAft>
          <a:spcPct val="0"/>
        </a:spcAft>
        <a:buChar char="•"/>
        <a:defRPr sz="2400">
          <a:solidFill>
            <a:schemeClr val="tx1"/>
          </a:solidFill>
          <a:latin typeface="Calibri" pitchFamily="34" charset="0"/>
          <a:cs typeface="Calibri" pitchFamily="34" charset="0"/>
        </a:defRPr>
      </a:lvl3pPr>
      <a:lvl4pPr marL="1428750" indent="-22860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4pPr>
      <a:lvl5pPr marL="1771650" indent="-22860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wmf"/><Relationship Id="rId5"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smtClean="0"/>
              <a:t>&lt;month year&gt;</a:t>
            </a:r>
            <a:endParaRPr lang="en-US" dirty="0"/>
          </a:p>
        </p:txBody>
      </p:sp>
      <p:sp>
        <p:nvSpPr>
          <p:cNvPr id="6" name="Slide Number Placeholder 3"/>
          <p:cNvSpPr>
            <a:spLocks noGrp="1"/>
          </p:cNvSpPr>
          <p:nvPr>
            <p:ph type="sldNum" sz="quarter" idx="12"/>
          </p:nvPr>
        </p:nvSpPr>
        <p:spPr/>
        <p:txBody>
          <a:bodyPr/>
          <a:lstStyle/>
          <a:p>
            <a:r>
              <a:rPr lang="en-US"/>
              <a:t>Slide </a:t>
            </a:r>
            <a:fld id="{C3FB3307-F770-417B-BCBE-79334D28857B}" type="slidenum">
              <a:rPr lang="en-US"/>
              <a:pPr/>
              <a:t>1</a:t>
            </a:fld>
            <a:endParaRPr lang="en-US"/>
          </a:p>
        </p:txBody>
      </p:sp>
      <p:sp>
        <p:nvSpPr>
          <p:cNvPr id="27651" name="Rectangle 3"/>
          <p:cNvSpPr>
            <a:spLocks noChangeArrowheads="1"/>
          </p:cNvSpPr>
          <p:nvPr/>
        </p:nvSpPr>
        <p:spPr bwMode="auto">
          <a:xfrm>
            <a:off x="152400" y="609600"/>
            <a:ext cx="8991600" cy="4370428"/>
          </a:xfrm>
          <a:prstGeom prst="rect">
            <a:avLst/>
          </a:prstGeom>
          <a:noFill/>
          <a:ln w="12700">
            <a:noFill/>
            <a:miter lim="800000"/>
            <a:headEnd type="none" w="sm" len="sm"/>
            <a:tailEnd type="none" w="sm" len="sm"/>
          </a:ln>
          <a:effectLst/>
        </p:spPr>
        <p:txBody>
          <a:bodyPr>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US" sz="1600" dirty="0" smtClean="0">
                <a:solidFill>
                  <a:schemeClr val="tx2"/>
                </a:solidFill>
              </a:rPr>
              <a:t>[802.15.4k </a:t>
            </a:r>
            <a:r>
              <a:rPr lang="en-US" sz="1600" dirty="0" smtClean="0">
                <a:solidFill>
                  <a:schemeClr val="tx2"/>
                </a:solidFill>
              </a:rPr>
              <a:t>Link </a:t>
            </a:r>
            <a:r>
              <a:rPr lang="en-US" sz="1600" dirty="0" smtClean="0">
                <a:solidFill>
                  <a:schemeClr val="tx2"/>
                </a:solidFill>
              </a:rPr>
              <a:t>Budget Considerations]</a:t>
            </a:r>
            <a:r>
              <a:rPr lang="en-US" sz="1600" dirty="0">
                <a:solidFill>
                  <a:schemeClr val="tx2"/>
                </a:solidFill>
              </a:rPr>
              <a:t>	</a:t>
            </a:r>
          </a:p>
          <a:p>
            <a:r>
              <a:rPr lang="en-US" sz="1600" b="1" dirty="0">
                <a:solidFill>
                  <a:schemeClr val="tx2"/>
                </a:solidFill>
              </a:rPr>
              <a:t>Date Submitted: </a:t>
            </a:r>
            <a:r>
              <a:rPr lang="en-US" sz="1600" dirty="0" smtClean="0">
                <a:solidFill>
                  <a:schemeClr val="tx2"/>
                </a:solidFill>
              </a:rPr>
              <a:t>[May 2011]</a:t>
            </a:r>
            <a:r>
              <a:rPr lang="en-US" sz="1600" dirty="0">
                <a:solidFill>
                  <a:schemeClr val="tx2"/>
                </a:solidFill>
              </a:rPr>
              <a:t>	</a:t>
            </a:r>
          </a:p>
          <a:p>
            <a:r>
              <a:rPr lang="en-US" sz="1600" b="1" dirty="0">
                <a:solidFill>
                  <a:schemeClr val="tx2"/>
                </a:solidFill>
              </a:rPr>
              <a:t>Source</a:t>
            </a:r>
            <a:r>
              <a:rPr lang="en-US" sz="1600" b="1" dirty="0" smtClean="0">
                <a:solidFill>
                  <a:schemeClr val="tx2"/>
                </a:solidFill>
              </a:rPr>
              <a:t>:</a:t>
            </a:r>
            <a:r>
              <a:rPr lang="en-US" sz="1600" dirty="0" smtClean="0">
                <a:solidFill>
                  <a:schemeClr val="tx2"/>
                </a:solidFill>
              </a:rPr>
              <a:t> </a:t>
            </a:r>
            <a:r>
              <a:rPr lang="en-US" sz="1600" dirty="0" smtClean="0">
                <a:solidFill>
                  <a:schemeClr val="tx2"/>
                </a:solidFill>
              </a:rPr>
              <a:t>[Roberto Aiello</a:t>
            </a:r>
            <a:r>
              <a:rPr lang="en-US" sz="1600" dirty="0">
                <a:solidFill>
                  <a:schemeClr val="tx2"/>
                </a:solidFill>
              </a:rPr>
              <a:t>, </a:t>
            </a:r>
            <a:r>
              <a:rPr lang="en-US" sz="1600" dirty="0" err="1">
                <a:solidFill>
                  <a:schemeClr val="tx2"/>
                </a:solidFill>
              </a:rPr>
              <a:t>Sourav</a:t>
            </a:r>
            <a:r>
              <a:rPr lang="en-US" sz="1600" dirty="0">
                <a:solidFill>
                  <a:schemeClr val="tx2"/>
                </a:solidFill>
              </a:rPr>
              <a:t> </a:t>
            </a:r>
            <a:r>
              <a:rPr lang="en-US" sz="1600" dirty="0" err="1" smtClean="0">
                <a:solidFill>
                  <a:schemeClr val="tx2"/>
                </a:solidFill>
              </a:rPr>
              <a:t>Dey</a:t>
            </a:r>
            <a:r>
              <a:rPr lang="en-US" sz="1600" dirty="0" smtClean="0">
                <a:solidFill>
                  <a:schemeClr val="tx2"/>
                </a:solidFill>
              </a:rPr>
              <a:t>], Company [Independent</a:t>
            </a:r>
            <a:r>
              <a:rPr lang="en-US" sz="1600" dirty="0" smtClean="0">
                <a:solidFill>
                  <a:schemeClr val="tx2"/>
                </a:solidFill>
              </a:rPr>
              <a:t>, On-Ramp Wireless]</a:t>
            </a:r>
            <a:endParaRPr lang="en-US" sz="1600" dirty="0" smtClean="0">
              <a:solidFill>
                <a:schemeClr val="tx2"/>
              </a:solidFill>
            </a:endParaRPr>
          </a:p>
          <a:p>
            <a:pPr>
              <a:defRPr/>
            </a:pPr>
            <a:r>
              <a:rPr lang="en-US" sz="1600" dirty="0"/>
              <a:t>Address </a:t>
            </a:r>
            <a:r>
              <a:rPr lang="en-US" sz="1600" dirty="0" smtClean="0"/>
              <a:t>[Bend, OR, San </a:t>
            </a:r>
            <a:r>
              <a:rPr lang="en-US" sz="1600" dirty="0"/>
              <a:t>Diego, </a:t>
            </a:r>
            <a:r>
              <a:rPr lang="en-US" sz="1600" dirty="0" smtClean="0"/>
              <a:t>CA]</a:t>
            </a:r>
            <a:endParaRPr lang="en-US" sz="1600" dirty="0"/>
          </a:p>
          <a:p>
            <a:pPr>
              <a:defRPr/>
            </a:pPr>
            <a:r>
              <a:rPr lang="en-US" sz="1600" dirty="0"/>
              <a:t>Voice:[], FAX:], E-Mail:[</a:t>
            </a:r>
            <a:r>
              <a:rPr lang="en-US" sz="1600" dirty="0" err="1"/>
              <a:t>aiello@ieee.org</a:t>
            </a:r>
            <a:r>
              <a:rPr lang="en-US" sz="1600" dirty="0"/>
              <a:t>, </a:t>
            </a:r>
            <a:r>
              <a:rPr lang="en-US" sz="1600" dirty="0" err="1" smtClean="0"/>
              <a:t>sourav.dey</a:t>
            </a:r>
            <a:r>
              <a:rPr lang="en-US" sz="1600" dirty="0" err="1"/>
              <a:t>@</a:t>
            </a:r>
            <a:r>
              <a:rPr lang="en-US" sz="1600" dirty="0" err="1" smtClean="0"/>
              <a:t>onrampwireless.com</a:t>
            </a:r>
            <a:r>
              <a:rPr lang="en-US" sz="1600" dirty="0" smtClean="0"/>
              <a:t>]</a:t>
            </a:r>
            <a:endParaRPr lang="en-US" sz="1600" b="1" dirty="0" smtClean="0">
              <a:solidFill>
                <a:schemeClr val="tx2"/>
              </a:solidFill>
            </a:endParaRPr>
          </a:p>
          <a:p>
            <a:endParaRPr lang="en-US" sz="1600" b="1" dirty="0" smtClean="0">
              <a:solidFill>
                <a:schemeClr val="tx2"/>
              </a:solidFill>
            </a:endParaRPr>
          </a:p>
          <a:p>
            <a:pPr>
              <a:spcBef>
                <a:spcPts val="600"/>
              </a:spcBef>
              <a:spcAft>
                <a:spcPts val="600"/>
              </a:spcAft>
            </a:pPr>
            <a:r>
              <a:rPr lang="en-US" sz="1600" b="1" dirty="0" smtClean="0">
                <a:solidFill>
                  <a:schemeClr val="tx2"/>
                </a:solidFill>
              </a:rPr>
              <a:t>Abstract</a:t>
            </a:r>
            <a:r>
              <a:rPr lang="en-US" sz="1600" b="1" dirty="0">
                <a:solidFill>
                  <a:schemeClr val="tx2"/>
                </a:solidFill>
              </a:rPr>
              <a:t>:</a:t>
            </a:r>
            <a:r>
              <a:rPr lang="en-US" sz="1600" dirty="0">
                <a:solidFill>
                  <a:schemeClr val="tx2"/>
                </a:solidFill>
              </a:rPr>
              <a:t>	</a:t>
            </a:r>
            <a:r>
              <a:rPr lang="en-US" sz="1600" dirty="0" smtClean="0">
                <a:solidFill>
                  <a:schemeClr val="tx2"/>
                </a:solidFill>
              </a:rPr>
              <a:t>[Considerations on link budget for 15.4k]</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smtClean="0">
                <a:solidFill>
                  <a:schemeClr val="tx2"/>
                </a:solidFill>
              </a:rPr>
              <a:t>[Technical contribution</a:t>
            </a:r>
            <a:r>
              <a:rPr lang="en-US" sz="1600" dirty="0">
                <a:solidFill>
                  <a:schemeClr val="tx2"/>
                </a:solidFill>
              </a:rPr>
              <a:t>]</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Mountaintop Coverage</a:t>
            </a:r>
            <a:endParaRPr lang="en-US" dirty="0"/>
          </a:p>
        </p:txBody>
      </p:sp>
      <p:sp>
        <p:nvSpPr>
          <p:cNvPr id="3" name="Content Placeholder 2"/>
          <p:cNvSpPr>
            <a:spLocks noGrp="1"/>
          </p:cNvSpPr>
          <p:nvPr>
            <p:ph idx="1"/>
          </p:nvPr>
        </p:nvSpPr>
        <p:spPr/>
        <p:txBody>
          <a:bodyPr/>
          <a:lstStyle/>
          <a:p>
            <a:r>
              <a:rPr lang="en-US" sz="2800" b="1" dirty="0" smtClean="0"/>
              <a:t>Assumptions</a:t>
            </a:r>
          </a:p>
          <a:p>
            <a:pPr lvl="1"/>
            <a:r>
              <a:rPr lang="en-US" sz="2000" dirty="0" smtClean="0"/>
              <a:t>7 dB rise over thermal interference</a:t>
            </a:r>
          </a:p>
          <a:p>
            <a:pPr lvl="1"/>
            <a:r>
              <a:rPr lang="en-US" sz="2000" dirty="0" smtClean="0"/>
              <a:t>16 dB average shadowing loss</a:t>
            </a:r>
          </a:p>
          <a:p>
            <a:pPr lvl="1"/>
            <a:r>
              <a:rPr lang="en-US" sz="2000" dirty="0" smtClean="0"/>
              <a:t>8 dB of std. deviation in prediction due to shadowing and fading</a:t>
            </a:r>
          </a:p>
          <a:p>
            <a:pPr lvl="1"/>
            <a:r>
              <a:rPr lang="en-US" sz="2000" dirty="0" smtClean="0"/>
              <a:t>Lognormal shadowing and fading distribution</a:t>
            </a:r>
          </a:p>
          <a:p>
            <a:pPr lvl="1"/>
            <a:endParaRPr lang="en-US" dirty="0" smtClean="0"/>
          </a:p>
          <a:p>
            <a:pPr>
              <a:buFont typeface="Arial" charset="0"/>
              <a:buChar char="•"/>
            </a:pPr>
            <a:r>
              <a:rPr lang="en-US" sz="2800" b="1" dirty="0" smtClean="0"/>
              <a:t>Legend </a:t>
            </a:r>
          </a:p>
          <a:p>
            <a:pPr lvl="1">
              <a:buFont typeface="Arial" charset="0"/>
              <a:buChar char="•"/>
            </a:pPr>
            <a:r>
              <a:rPr lang="en-US" sz="2000" b="1" dirty="0" smtClean="0"/>
              <a:t>Green: </a:t>
            </a:r>
            <a:r>
              <a:rPr lang="en-US" sz="2000" dirty="0" smtClean="0"/>
              <a:t>	&gt;95% probability of coverage</a:t>
            </a:r>
          </a:p>
          <a:p>
            <a:pPr lvl="1">
              <a:buFont typeface="Arial" charset="0"/>
              <a:buChar char="•"/>
            </a:pPr>
            <a:r>
              <a:rPr lang="en-US" sz="2000" b="1" dirty="0" smtClean="0"/>
              <a:t>Yellow: </a:t>
            </a:r>
            <a:r>
              <a:rPr lang="en-US" sz="2000" dirty="0" smtClean="0"/>
              <a:t>	&gt;75% probability of coverage</a:t>
            </a:r>
          </a:p>
          <a:p>
            <a:pPr lvl="1">
              <a:buFont typeface="Arial" charset="0"/>
              <a:buChar char="•"/>
            </a:pPr>
            <a:r>
              <a:rPr lang="en-US" sz="2000" b="1" dirty="0" smtClean="0"/>
              <a:t>Red: </a:t>
            </a:r>
            <a:r>
              <a:rPr lang="en-US" sz="2000" dirty="0" smtClean="0"/>
              <a:t>	&gt; 50% probability of coverage</a:t>
            </a:r>
          </a:p>
          <a:p>
            <a:pPr lvl="1">
              <a:buFont typeface="Arial" charset="0"/>
              <a:buChar char="•"/>
            </a:pPr>
            <a:r>
              <a:rPr lang="en-US" sz="2000" b="1" dirty="0" smtClean="0"/>
              <a:t>No Color: </a:t>
            </a:r>
            <a:r>
              <a:rPr lang="en-US" sz="2000" dirty="0" smtClean="0"/>
              <a:t>	&lt; 50% probability of coverage</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&lt;month year&gt;</a:t>
            </a:r>
            <a:endParaRPr lang="en-US" dirty="0"/>
          </a:p>
        </p:txBody>
      </p:sp>
      <p:sp>
        <p:nvSpPr>
          <p:cNvPr id="5" name="Footer Placeholder 4"/>
          <p:cNvSpPr>
            <a:spLocks noGrp="1"/>
          </p:cNvSpPr>
          <p:nvPr>
            <p:ph type="ftr" sz="quarter" idx="11"/>
          </p:nvPr>
        </p:nvSpPr>
        <p:spPr/>
        <p:txBody>
          <a:body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p>
            <a:r>
              <a:rPr lang="en-US" smtClean="0"/>
              <a:t>Slide </a:t>
            </a:r>
            <a:fld id="{0E7B83E6-0328-4467-8F21-FAC3E3CEF2D4}"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Mountaintop Coverage with 120 dB LB</a:t>
            </a:r>
            <a:endParaRPr lang="en-US" dirty="0"/>
          </a:p>
        </p:txBody>
      </p:sp>
      <p:pic>
        <p:nvPicPr>
          <p:cNvPr id="7" name="Content Placeholder 6" descr="woodson_120LB.jpg"/>
          <p:cNvPicPr>
            <a:picLocks noGrp="1" noChangeAspect="1"/>
          </p:cNvPicPr>
          <p:nvPr>
            <p:ph idx="1"/>
          </p:nvPr>
        </p:nvPicPr>
        <p:blipFill>
          <a:blip r:embed="rId2" cstate="print"/>
          <a:stretch>
            <a:fillRect/>
          </a:stretch>
        </p:blipFill>
        <p:spPr>
          <a:xfrm>
            <a:off x="914400" y="1524000"/>
            <a:ext cx="5123468" cy="4572000"/>
          </a:xfrm>
        </p:spPr>
      </p:pic>
      <p:sp>
        <p:nvSpPr>
          <p:cNvPr id="4" name="Date Placeholder 3"/>
          <p:cNvSpPr>
            <a:spLocks noGrp="1"/>
          </p:cNvSpPr>
          <p:nvPr>
            <p:ph type="dt" sz="half" idx="10"/>
          </p:nvPr>
        </p:nvSpPr>
        <p:spPr/>
        <p:txBody>
          <a:bodyPr/>
          <a:lstStyle/>
          <a:p>
            <a:r>
              <a:rPr lang="en-US" smtClean="0"/>
              <a:t>&lt;month year&gt;</a:t>
            </a:r>
            <a:endParaRPr lang="en-US" dirty="0"/>
          </a:p>
        </p:txBody>
      </p:sp>
      <p:sp>
        <p:nvSpPr>
          <p:cNvPr id="5" name="Footer Placeholder 4"/>
          <p:cNvSpPr>
            <a:spLocks noGrp="1"/>
          </p:cNvSpPr>
          <p:nvPr>
            <p:ph type="ftr" sz="quarter" idx="11"/>
          </p:nvPr>
        </p:nvSpPr>
        <p:spPr/>
        <p:txBody>
          <a:body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p>
            <a:r>
              <a:rPr lang="en-US" smtClean="0"/>
              <a:t>Slide </a:t>
            </a:r>
            <a:fld id="{0E7B83E6-0328-4467-8F21-FAC3E3CEF2D4}" type="slidenum">
              <a:rPr lang="en-US" smtClean="0"/>
              <a:pPr/>
              <a:t>11</a:t>
            </a:fld>
            <a:endParaRPr lang="en-US" dirty="0"/>
          </a:p>
        </p:txBody>
      </p:sp>
      <p:pic>
        <p:nvPicPr>
          <p:cNvPr id="8" name="Picture 7" descr="woodson_120LB_inset.jpg"/>
          <p:cNvPicPr>
            <a:picLocks noChangeAspect="1"/>
          </p:cNvPicPr>
          <p:nvPr/>
        </p:nvPicPr>
        <p:blipFill>
          <a:blip r:embed="rId3" cstate="print"/>
          <a:stretch>
            <a:fillRect/>
          </a:stretch>
        </p:blipFill>
        <p:spPr>
          <a:xfrm>
            <a:off x="5257800" y="1877072"/>
            <a:ext cx="3047999" cy="2999728"/>
          </a:xfrm>
          <a:prstGeom prst="rect">
            <a:avLst/>
          </a:prstGeom>
        </p:spPr>
      </p:pic>
      <p:sp>
        <p:nvSpPr>
          <p:cNvPr id="9" name="Rectangle 8"/>
          <p:cNvSpPr/>
          <p:nvPr/>
        </p:nvSpPr>
        <p:spPr bwMode="auto">
          <a:xfrm>
            <a:off x="2971800" y="3934472"/>
            <a:ext cx="228600" cy="228600"/>
          </a:xfrm>
          <a:prstGeom prst="rect">
            <a:avLst/>
          </a:prstGeom>
          <a:no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1" name="Straight Connector 10"/>
          <p:cNvCxnSpPr/>
          <p:nvPr/>
        </p:nvCxnSpPr>
        <p:spPr bwMode="auto">
          <a:xfrm flipV="1">
            <a:off x="3200400" y="1953272"/>
            <a:ext cx="2057400" cy="1981200"/>
          </a:xfrm>
          <a:prstGeom prst="line">
            <a:avLst/>
          </a:prstGeom>
          <a:solidFill>
            <a:schemeClr val="accent1"/>
          </a:solidFill>
          <a:ln w="38100" cap="flat" cmpd="sng" algn="ctr">
            <a:solidFill>
              <a:schemeClr val="bg1"/>
            </a:solidFill>
            <a:prstDash val="solid"/>
            <a:round/>
            <a:headEnd type="none" w="sm" len="sm"/>
            <a:tailEnd type="none" w="sm" len="sm"/>
          </a:ln>
          <a:effectLst/>
        </p:spPr>
      </p:cxnSp>
      <p:cxnSp>
        <p:nvCxnSpPr>
          <p:cNvPr id="12" name="Straight Connector 11"/>
          <p:cNvCxnSpPr/>
          <p:nvPr/>
        </p:nvCxnSpPr>
        <p:spPr bwMode="auto">
          <a:xfrm>
            <a:off x="3200400" y="4163072"/>
            <a:ext cx="2057400" cy="685800"/>
          </a:xfrm>
          <a:prstGeom prst="line">
            <a:avLst/>
          </a:prstGeom>
          <a:solidFill>
            <a:schemeClr val="accent1"/>
          </a:solidFill>
          <a:ln w="38100" cap="flat" cmpd="sng" algn="ctr">
            <a:solidFill>
              <a:schemeClr val="bg1"/>
            </a:solidFill>
            <a:prstDash val="solid"/>
            <a:round/>
            <a:headEnd type="none" w="sm" len="sm"/>
            <a:tailEnd type="none" w="sm" len="sm"/>
          </a:ln>
          <a:effectLst/>
        </p:spPr>
      </p:cxnSp>
      <p:cxnSp>
        <p:nvCxnSpPr>
          <p:cNvPr id="16" name="Straight Arrow Connector 15"/>
          <p:cNvCxnSpPr/>
          <p:nvPr/>
        </p:nvCxnSpPr>
        <p:spPr bwMode="auto">
          <a:xfrm flipV="1">
            <a:off x="6705600" y="2971800"/>
            <a:ext cx="457200" cy="381000"/>
          </a:xfrm>
          <a:prstGeom prst="straightConnector1">
            <a:avLst/>
          </a:prstGeom>
          <a:solidFill>
            <a:schemeClr val="accent1"/>
          </a:solidFill>
          <a:ln w="28575" cap="flat" cmpd="sng" algn="ctr">
            <a:solidFill>
              <a:schemeClr val="bg1"/>
            </a:solidFill>
            <a:prstDash val="solid"/>
            <a:round/>
            <a:headEnd type="none" w="med" len="med"/>
            <a:tailEnd type="triangle" w="med" len="med"/>
          </a:ln>
          <a:effectLst/>
        </p:spPr>
      </p:cxnSp>
      <p:sp>
        <p:nvSpPr>
          <p:cNvPr id="18" name="TextBox 17"/>
          <p:cNvSpPr txBox="1"/>
          <p:nvPr/>
        </p:nvSpPr>
        <p:spPr>
          <a:xfrm>
            <a:off x="6019800" y="2895600"/>
            <a:ext cx="861133" cy="338554"/>
          </a:xfrm>
          <a:prstGeom prst="rect">
            <a:avLst/>
          </a:prstGeom>
          <a:noFill/>
        </p:spPr>
        <p:txBody>
          <a:bodyPr wrap="none" rtlCol="0">
            <a:spAutoFit/>
          </a:bodyPr>
          <a:lstStyle/>
          <a:p>
            <a:r>
              <a:rPr lang="en-US" sz="1600" b="1" dirty="0" smtClean="0">
                <a:solidFill>
                  <a:schemeClr val="bg1"/>
                </a:solidFill>
                <a:latin typeface="Calibri" pitchFamily="34" charset="0"/>
                <a:cs typeface="Calibri" pitchFamily="34" charset="0"/>
              </a:rPr>
              <a:t>~0.5 km</a:t>
            </a:r>
            <a:endParaRPr lang="en-US" sz="1600" b="1" dirty="0">
              <a:solidFill>
                <a:schemeClr val="bg1"/>
              </a:solidFill>
              <a:latin typeface="Calibri" pitchFamily="34" charset="0"/>
              <a:cs typeface="Calibri" pitchFamily="34" charset="0"/>
            </a:endParaRPr>
          </a:p>
        </p:txBody>
      </p:sp>
      <p:sp>
        <p:nvSpPr>
          <p:cNvPr id="13" name="TextBox 12"/>
          <p:cNvSpPr txBox="1"/>
          <p:nvPr/>
        </p:nvSpPr>
        <p:spPr>
          <a:xfrm>
            <a:off x="762000" y="6107668"/>
            <a:ext cx="5456622" cy="338554"/>
          </a:xfrm>
          <a:prstGeom prst="rect">
            <a:avLst/>
          </a:prstGeom>
          <a:noFill/>
        </p:spPr>
        <p:txBody>
          <a:bodyPr wrap="none" rtlCol="0">
            <a:spAutoFit/>
          </a:bodyPr>
          <a:lstStyle/>
          <a:p>
            <a:r>
              <a:rPr lang="en-US" sz="1600" dirty="0" smtClean="0">
                <a:latin typeface="Calibri" pitchFamily="34" charset="0"/>
                <a:cs typeface="Calibri" pitchFamily="34" charset="0"/>
              </a:rPr>
              <a:t>Coverage maps made with EDX Signal post-processed in Python</a:t>
            </a:r>
            <a:endParaRPr lang="en-US" sz="1600" dirty="0">
              <a:latin typeface="Calibri" pitchFamily="34"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Mountaintop Coverage with 150 dB LB</a:t>
            </a:r>
            <a:endParaRPr lang="en-US" dirty="0"/>
          </a:p>
        </p:txBody>
      </p:sp>
      <p:pic>
        <p:nvPicPr>
          <p:cNvPr id="7" name="Content Placeholder 6" descr="woodson_150LB.jpg"/>
          <p:cNvPicPr>
            <a:picLocks noGrp="1" noChangeAspect="1"/>
          </p:cNvPicPr>
          <p:nvPr>
            <p:ph idx="1"/>
          </p:nvPr>
        </p:nvPicPr>
        <p:blipFill>
          <a:blip r:embed="rId2" cstate="print"/>
          <a:stretch>
            <a:fillRect/>
          </a:stretch>
        </p:blipFill>
        <p:spPr>
          <a:xfrm>
            <a:off x="2010266" y="1524000"/>
            <a:ext cx="5123468" cy="4572000"/>
          </a:xfrm>
        </p:spPr>
      </p:pic>
      <p:sp>
        <p:nvSpPr>
          <p:cNvPr id="4" name="Date Placeholder 3"/>
          <p:cNvSpPr>
            <a:spLocks noGrp="1"/>
          </p:cNvSpPr>
          <p:nvPr>
            <p:ph type="dt" sz="half" idx="10"/>
          </p:nvPr>
        </p:nvSpPr>
        <p:spPr/>
        <p:txBody>
          <a:bodyPr/>
          <a:lstStyle/>
          <a:p>
            <a:r>
              <a:rPr lang="en-US" smtClean="0"/>
              <a:t>&lt;month year&gt;</a:t>
            </a:r>
            <a:endParaRPr lang="en-US" dirty="0"/>
          </a:p>
        </p:txBody>
      </p:sp>
      <p:sp>
        <p:nvSpPr>
          <p:cNvPr id="5" name="Footer Placeholder 4"/>
          <p:cNvSpPr>
            <a:spLocks noGrp="1"/>
          </p:cNvSpPr>
          <p:nvPr>
            <p:ph type="ftr" sz="quarter" idx="11"/>
          </p:nvPr>
        </p:nvSpPr>
        <p:spPr/>
        <p:txBody>
          <a:body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p>
            <a:r>
              <a:rPr lang="en-US" smtClean="0"/>
              <a:t>Slide </a:t>
            </a:r>
            <a:fld id="{0E7B83E6-0328-4467-8F21-FAC3E3CEF2D4}" type="slidenum">
              <a:rPr lang="en-US" smtClean="0"/>
              <a:pPr/>
              <a:t>12</a:t>
            </a:fld>
            <a:endParaRPr lang="en-US" dirty="0"/>
          </a:p>
        </p:txBody>
      </p:sp>
      <p:cxnSp>
        <p:nvCxnSpPr>
          <p:cNvPr id="9" name="Straight Arrow Connector 8"/>
          <p:cNvCxnSpPr/>
          <p:nvPr/>
        </p:nvCxnSpPr>
        <p:spPr bwMode="auto">
          <a:xfrm rot="5400000" flipH="1" flipV="1">
            <a:off x="4191000" y="3733800"/>
            <a:ext cx="381000" cy="381000"/>
          </a:xfrm>
          <a:prstGeom prst="straightConnector1">
            <a:avLst/>
          </a:prstGeom>
          <a:solidFill>
            <a:schemeClr val="accent1"/>
          </a:solidFill>
          <a:ln w="28575" cap="flat" cmpd="sng" algn="ctr">
            <a:solidFill>
              <a:schemeClr val="bg1"/>
            </a:solidFill>
            <a:prstDash val="solid"/>
            <a:round/>
            <a:headEnd type="none" w="med" len="med"/>
            <a:tailEnd type="triangle" w="med" len="med"/>
          </a:ln>
          <a:effectLst/>
        </p:spPr>
      </p:cxnSp>
      <p:sp>
        <p:nvSpPr>
          <p:cNvPr id="10" name="TextBox 9"/>
          <p:cNvSpPr txBox="1"/>
          <p:nvPr/>
        </p:nvSpPr>
        <p:spPr>
          <a:xfrm>
            <a:off x="4572000" y="3505200"/>
            <a:ext cx="702436" cy="338554"/>
          </a:xfrm>
          <a:prstGeom prst="rect">
            <a:avLst/>
          </a:prstGeom>
          <a:noFill/>
        </p:spPr>
        <p:txBody>
          <a:bodyPr wrap="none" rtlCol="0">
            <a:spAutoFit/>
          </a:bodyPr>
          <a:lstStyle/>
          <a:p>
            <a:r>
              <a:rPr lang="en-US" sz="1600" b="1" dirty="0" smtClean="0">
                <a:solidFill>
                  <a:schemeClr val="bg1"/>
                </a:solidFill>
                <a:latin typeface="Calibri" pitchFamily="34" charset="0"/>
                <a:cs typeface="Calibri" pitchFamily="34" charset="0"/>
              </a:rPr>
              <a:t>~4 km</a:t>
            </a:r>
            <a:endParaRPr lang="en-US" sz="1600" b="1" dirty="0">
              <a:solidFill>
                <a:schemeClr val="bg1"/>
              </a:solidFill>
              <a:latin typeface="Calibri" pitchFamily="34" charset="0"/>
              <a:cs typeface="Calibri" pitchFamily="34" charset="0"/>
            </a:endParaRPr>
          </a:p>
        </p:txBody>
      </p:sp>
      <p:sp>
        <p:nvSpPr>
          <p:cNvPr id="11" name="TextBox 10"/>
          <p:cNvSpPr txBox="1"/>
          <p:nvPr/>
        </p:nvSpPr>
        <p:spPr>
          <a:xfrm>
            <a:off x="1858578" y="6096000"/>
            <a:ext cx="5456622" cy="338554"/>
          </a:xfrm>
          <a:prstGeom prst="rect">
            <a:avLst/>
          </a:prstGeom>
          <a:noFill/>
        </p:spPr>
        <p:txBody>
          <a:bodyPr wrap="none" rtlCol="0">
            <a:spAutoFit/>
          </a:bodyPr>
          <a:lstStyle/>
          <a:p>
            <a:r>
              <a:rPr lang="en-US" sz="1600" dirty="0" smtClean="0">
                <a:latin typeface="Calibri" pitchFamily="34" charset="0"/>
                <a:cs typeface="Calibri" pitchFamily="34" charset="0"/>
              </a:rPr>
              <a:t>Coverage maps made with EDX Signal post-processed in Python</a:t>
            </a:r>
            <a:endParaRPr lang="en-US" sz="1600" dirty="0">
              <a:latin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Mountaintop Coverage with 170 dB LB</a:t>
            </a:r>
            <a:endParaRPr lang="en-US" dirty="0"/>
          </a:p>
        </p:txBody>
      </p:sp>
      <p:sp>
        <p:nvSpPr>
          <p:cNvPr id="4" name="Date Placeholder 3"/>
          <p:cNvSpPr>
            <a:spLocks noGrp="1"/>
          </p:cNvSpPr>
          <p:nvPr>
            <p:ph type="dt" sz="half" idx="10"/>
          </p:nvPr>
        </p:nvSpPr>
        <p:spPr/>
        <p:txBody>
          <a:bodyPr/>
          <a:lstStyle/>
          <a:p>
            <a:r>
              <a:rPr lang="en-US" smtClean="0"/>
              <a:t>&lt;month year&gt;</a:t>
            </a:r>
            <a:endParaRPr lang="en-US" dirty="0"/>
          </a:p>
        </p:txBody>
      </p:sp>
      <p:sp>
        <p:nvSpPr>
          <p:cNvPr id="5" name="Footer Placeholder 4"/>
          <p:cNvSpPr>
            <a:spLocks noGrp="1"/>
          </p:cNvSpPr>
          <p:nvPr>
            <p:ph type="ftr" sz="quarter" idx="11"/>
          </p:nvPr>
        </p:nvSpPr>
        <p:spPr/>
        <p:txBody>
          <a:body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p>
            <a:r>
              <a:rPr lang="en-US" smtClean="0"/>
              <a:t>Slide </a:t>
            </a:r>
            <a:fld id="{0E7B83E6-0328-4467-8F21-FAC3E3CEF2D4}" type="slidenum">
              <a:rPr lang="en-US" smtClean="0"/>
              <a:pPr/>
              <a:t>13</a:t>
            </a:fld>
            <a:endParaRPr lang="en-US" dirty="0"/>
          </a:p>
        </p:txBody>
      </p:sp>
      <p:pic>
        <p:nvPicPr>
          <p:cNvPr id="8" name="Content Placeholder 7" descr="woodson_170LB.jpg"/>
          <p:cNvPicPr>
            <a:picLocks noGrp="1" noChangeAspect="1"/>
          </p:cNvPicPr>
          <p:nvPr>
            <p:ph idx="1"/>
          </p:nvPr>
        </p:nvPicPr>
        <p:blipFill>
          <a:blip r:embed="rId2" cstate="print"/>
          <a:stretch>
            <a:fillRect/>
          </a:stretch>
        </p:blipFill>
        <p:spPr>
          <a:xfrm>
            <a:off x="2010266" y="1524000"/>
            <a:ext cx="5123468" cy="4572000"/>
          </a:xfrm>
        </p:spPr>
      </p:pic>
      <p:cxnSp>
        <p:nvCxnSpPr>
          <p:cNvPr id="9" name="Straight Arrow Connector 8"/>
          <p:cNvCxnSpPr/>
          <p:nvPr/>
        </p:nvCxnSpPr>
        <p:spPr bwMode="auto">
          <a:xfrm flipV="1">
            <a:off x="4191000" y="3352800"/>
            <a:ext cx="1981200" cy="762000"/>
          </a:xfrm>
          <a:prstGeom prst="straightConnector1">
            <a:avLst/>
          </a:prstGeom>
          <a:solidFill>
            <a:schemeClr val="accent1"/>
          </a:solidFill>
          <a:ln w="28575" cap="flat" cmpd="sng" algn="ctr">
            <a:solidFill>
              <a:schemeClr val="bg1"/>
            </a:solidFill>
            <a:prstDash val="solid"/>
            <a:round/>
            <a:headEnd type="none" w="med" len="med"/>
            <a:tailEnd type="triangle" w="med" len="med"/>
          </a:ln>
          <a:effectLst/>
        </p:spPr>
      </p:cxnSp>
      <p:sp>
        <p:nvSpPr>
          <p:cNvPr id="13" name="TextBox 12"/>
          <p:cNvSpPr txBox="1"/>
          <p:nvPr/>
        </p:nvSpPr>
        <p:spPr>
          <a:xfrm>
            <a:off x="4343400" y="3471446"/>
            <a:ext cx="806631" cy="338554"/>
          </a:xfrm>
          <a:prstGeom prst="rect">
            <a:avLst/>
          </a:prstGeom>
          <a:noFill/>
        </p:spPr>
        <p:txBody>
          <a:bodyPr wrap="none" rtlCol="0">
            <a:spAutoFit/>
          </a:bodyPr>
          <a:lstStyle/>
          <a:p>
            <a:r>
              <a:rPr lang="en-US" sz="1600" b="1" dirty="0" smtClean="0">
                <a:solidFill>
                  <a:schemeClr val="bg1"/>
                </a:solidFill>
                <a:latin typeface="Calibri" pitchFamily="34" charset="0"/>
                <a:cs typeface="Calibri" pitchFamily="34" charset="0"/>
              </a:rPr>
              <a:t>~16 km</a:t>
            </a:r>
            <a:endParaRPr lang="en-US" sz="1600" b="1" dirty="0">
              <a:solidFill>
                <a:schemeClr val="bg1"/>
              </a:solidFill>
              <a:latin typeface="Calibri" pitchFamily="34" charset="0"/>
              <a:cs typeface="Calibri" pitchFamily="34" charset="0"/>
            </a:endParaRPr>
          </a:p>
        </p:txBody>
      </p:sp>
      <p:sp>
        <p:nvSpPr>
          <p:cNvPr id="10" name="TextBox 9"/>
          <p:cNvSpPr txBox="1"/>
          <p:nvPr/>
        </p:nvSpPr>
        <p:spPr>
          <a:xfrm>
            <a:off x="1858578" y="6096000"/>
            <a:ext cx="5456622" cy="338554"/>
          </a:xfrm>
          <a:prstGeom prst="rect">
            <a:avLst/>
          </a:prstGeom>
          <a:noFill/>
        </p:spPr>
        <p:txBody>
          <a:bodyPr wrap="none" rtlCol="0">
            <a:spAutoFit/>
          </a:bodyPr>
          <a:lstStyle/>
          <a:p>
            <a:r>
              <a:rPr lang="en-US" sz="1600" dirty="0" smtClean="0">
                <a:latin typeface="Calibri" pitchFamily="34" charset="0"/>
                <a:cs typeface="Calibri" pitchFamily="34" charset="0"/>
              </a:rPr>
              <a:t>Coverage maps made with EDX Signal post-processed in Python</a:t>
            </a:r>
            <a:endParaRPr lang="en-US" sz="1600" dirty="0">
              <a:latin typeface="Calibri" pitchFamily="34" charset="0"/>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Outline</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sz="2800" dirty="0" smtClean="0">
                <a:latin typeface="Calibri" pitchFamily="34" charset="0"/>
                <a:cs typeface="Calibri" pitchFamily="34" charset="0"/>
              </a:rPr>
              <a:t>Need for Link Budget</a:t>
            </a:r>
          </a:p>
          <a:p>
            <a:r>
              <a:rPr lang="en-US" sz="2800" b="1" dirty="0" smtClean="0">
                <a:latin typeface="Calibri" pitchFamily="34" charset="0"/>
                <a:cs typeface="Calibri" pitchFamily="34" charset="0"/>
              </a:rPr>
              <a:t>Methods to get Link Budget</a:t>
            </a:r>
          </a:p>
          <a:p>
            <a:r>
              <a:rPr lang="en-US" sz="2800" dirty="0" smtClean="0">
                <a:latin typeface="Calibri" pitchFamily="34" charset="0"/>
                <a:cs typeface="Calibri" pitchFamily="34" charset="0"/>
              </a:rPr>
              <a:t>Consequences of Link Budget</a:t>
            </a:r>
          </a:p>
          <a:p>
            <a:endParaRPr lang="en-US" sz="2400" b="1" dirty="0" smtClean="0">
              <a:latin typeface="Calibri" pitchFamily="34" charset="0"/>
              <a:cs typeface="Calibri" pitchFamily="34" charset="0"/>
            </a:endParaRPr>
          </a:p>
          <a:p>
            <a:endParaRPr lang="en-US" sz="2400" dirty="0" smtClean="0">
              <a:latin typeface="Calibri" pitchFamily="34" charset="0"/>
              <a:cs typeface="Calibri" pitchFamily="34" charset="0"/>
            </a:endParaRPr>
          </a:p>
        </p:txBody>
      </p:sp>
      <p:sp>
        <p:nvSpPr>
          <p:cNvPr id="4" name="Date Placeholder 3"/>
          <p:cNvSpPr>
            <a:spLocks noGrp="1"/>
          </p:cNvSpPr>
          <p:nvPr>
            <p:ph type="dt" sz="half" idx="10"/>
          </p:nvPr>
        </p:nvSpPr>
        <p:spPr/>
        <p:txBody>
          <a:bodyPr/>
          <a:lstStyle/>
          <a:p>
            <a:r>
              <a:rPr lang="en-US" smtClean="0"/>
              <a:t>&lt;month year&gt;</a:t>
            </a:r>
            <a:endParaRPr lang="en-US" dirty="0"/>
          </a:p>
        </p:txBody>
      </p:sp>
      <p:sp>
        <p:nvSpPr>
          <p:cNvPr id="5" name="Footer Placeholder 4"/>
          <p:cNvSpPr>
            <a:spLocks noGrp="1"/>
          </p:cNvSpPr>
          <p:nvPr>
            <p:ph type="ftr" sz="quarter" idx="11"/>
          </p:nvPr>
        </p:nvSpPr>
        <p:spPr/>
        <p:txBody>
          <a:body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p>
            <a:r>
              <a:rPr lang="en-US" smtClean="0"/>
              <a:t>Slide </a:t>
            </a:r>
            <a:fld id="{0E7B83E6-0328-4467-8F21-FAC3E3CEF2D4}"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Budget Drivers</a:t>
            </a:r>
            <a:endParaRPr lang="en-US" dirty="0"/>
          </a:p>
        </p:txBody>
      </p:sp>
      <p:sp>
        <p:nvSpPr>
          <p:cNvPr id="3" name="Content Placeholder 2"/>
          <p:cNvSpPr>
            <a:spLocks noGrp="1"/>
          </p:cNvSpPr>
          <p:nvPr>
            <p:ph idx="1"/>
          </p:nvPr>
        </p:nvSpPr>
        <p:spPr/>
        <p:txBody>
          <a:bodyPr/>
          <a:lstStyle/>
          <a:p>
            <a:endParaRPr lang="en-US" sz="2000" dirty="0" smtClean="0"/>
          </a:p>
          <a:p>
            <a:pPr>
              <a:buNone/>
            </a:pPr>
            <a:endParaRPr lang="en-US" sz="2000" dirty="0" smtClean="0"/>
          </a:p>
          <a:p>
            <a:r>
              <a:rPr lang="en-US" sz="2400" b="1" dirty="0" err="1" smtClean="0"/>
              <a:t>EiRP</a:t>
            </a:r>
            <a:r>
              <a:rPr lang="en-US" sz="2400" b="1" dirty="0" smtClean="0"/>
              <a:t> Limits (2.4GHz band )</a:t>
            </a:r>
          </a:p>
          <a:p>
            <a:pPr lvl="1"/>
            <a:r>
              <a:rPr lang="en-US" sz="2000" dirty="0" smtClean="0"/>
              <a:t>FCC limits the </a:t>
            </a:r>
            <a:r>
              <a:rPr lang="en-US" sz="2000" dirty="0" err="1" smtClean="0"/>
              <a:t>EiRP</a:t>
            </a:r>
            <a:r>
              <a:rPr lang="en-US" sz="2000" dirty="0" smtClean="0"/>
              <a:t> to 36 </a:t>
            </a:r>
            <a:r>
              <a:rPr lang="en-US" sz="2000" dirty="0" err="1" smtClean="0"/>
              <a:t>dBm</a:t>
            </a:r>
            <a:r>
              <a:rPr lang="en-US" sz="2000" dirty="0" smtClean="0"/>
              <a:t> (4W) for digital modulation</a:t>
            </a:r>
          </a:p>
          <a:p>
            <a:pPr lvl="1"/>
            <a:r>
              <a:rPr lang="en-US" sz="2000" dirty="0" smtClean="0"/>
              <a:t>ETSI limits the </a:t>
            </a:r>
            <a:r>
              <a:rPr lang="en-US" sz="2000" dirty="0" err="1" smtClean="0"/>
              <a:t>EiRP</a:t>
            </a:r>
            <a:r>
              <a:rPr lang="en-US" sz="2000" dirty="0" smtClean="0"/>
              <a:t> to 10mW/MHz up to a maximum of 100mW</a:t>
            </a:r>
          </a:p>
          <a:p>
            <a:pPr lvl="1"/>
            <a:r>
              <a:rPr lang="en-US" sz="2000" dirty="0" err="1" smtClean="0"/>
              <a:t>EiRP</a:t>
            </a:r>
            <a:r>
              <a:rPr lang="en-US" sz="2000" dirty="0" smtClean="0"/>
              <a:t> limits transmit power and antenna gain</a:t>
            </a:r>
          </a:p>
          <a:p>
            <a:pPr lvl="1"/>
            <a:endParaRPr lang="en-US" sz="2000" dirty="0" smtClean="0"/>
          </a:p>
          <a:p>
            <a:r>
              <a:rPr lang="en-US" sz="2400" b="1" dirty="0" smtClean="0"/>
              <a:t>Receiver sensitivity is the differentiator</a:t>
            </a:r>
          </a:p>
          <a:p>
            <a:pPr lvl="1"/>
            <a:r>
              <a:rPr lang="en-US" sz="2000" dirty="0" smtClean="0"/>
              <a:t>Modulation Technique</a:t>
            </a:r>
          </a:p>
          <a:p>
            <a:pPr lvl="1"/>
            <a:r>
              <a:rPr lang="en-US" sz="2000" dirty="0" smtClean="0"/>
              <a:t>Coding</a:t>
            </a:r>
          </a:p>
          <a:p>
            <a:pPr lvl="1"/>
            <a:r>
              <a:rPr lang="en-US" sz="2000" dirty="0" smtClean="0"/>
              <a:t>Spread Spectrum</a:t>
            </a:r>
          </a:p>
          <a:p>
            <a:pPr lvl="1"/>
            <a:r>
              <a:rPr lang="en-US" sz="2000" dirty="0" smtClean="0"/>
              <a:t>Receiver Noise Figure</a:t>
            </a:r>
          </a:p>
          <a:p>
            <a:pPr lvl="1"/>
            <a:r>
              <a:rPr lang="en-US" sz="2000" dirty="0" smtClean="0"/>
              <a:t>Adjacent Channel Rejection</a:t>
            </a:r>
          </a:p>
          <a:p>
            <a:pPr lvl="1"/>
            <a:endParaRPr lang="en-US" sz="1800" dirty="0"/>
          </a:p>
        </p:txBody>
      </p:sp>
      <p:sp>
        <p:nvSpPr>
          <p:cNvPr id="4" name="Date Placeholder 3"/>
          <p:cNvSpPr>
            <a:spLocks noGrp="1"/>
          </p:cNvSpPr>
          <p:nvPr>
            <p:ph type="dt" sz="half" idx="10"/>
          </p:nvPr>
        </p:nvSpPr>
        <p:spPr/>
        <p:txBody>
          <a:bodyPr/>
          <a:lstStyle/>
          <a:p>
            <a:r>
              <a:rPr lang="en-US" smtClean="0"/>
              <a:t>&lt;month year&gt;</a:t>
            </a:r>
            <a:endParaRPr lang="en-US" dirty="0"/>
          </a:p>
        </p:txBody>
      </p:sp>
      <p:sp>
        <p:nvSpPr>
          <p:cNvPr id="5" name="Footer Placeholder 4"/>
          <p:cNvSpPr>
            <a:spLocks noGrp="1"/>
          </p:cNvSpPr>
          <p:nvPr>
            <p:ph type="ftr" sz="quarter" idx="11"/>
          </p:nvPr>
        </p:nvSpPr>
        <p:spPr/>
        <p:txBody>
          <a:body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p>
            <a:r>
              <a:rPr lang="en-US" smtClean="0"/>
              <a:t>Slide </a:t>
            </a:r>
            <a:fld id="{0E7B83E6-0328-4467-8F21-FAC3E3CEF2D4}" type="slidenum">
              <a:rPr lang="en-US" smtClean="0"/>
              <a:pPr/>
              <a:t>15</a:t>
            </a:fld>
            <a:endParaRPr lang="en-US" dirty="0"/>
          </a:p>
        </p:txBody>
      </p:sp>
      <p:sp>
        <p:nvSpPr>
          <p:cNvPr id="7" name="Rounded Rectangle 6"/>
          <p:cNvSpPr/>
          <p:nvPr/>
        </p:nvSpPr>
        <p:spPr bwMode="auto">
          <a:xfrm>
            <a:off x="1143000" y="1447800"/>
            <a:ext cx="6781800" cy="685800"/>
          </a:xfrm>
          <a:prstGeom prst="round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cs typeface="Calibri" pitchFamily="34" charset="0"/>
              </a:rPr>
              <a:t>Link Budget = Transmit Power + Antenna Gain –</a:t>
            </a:r>
            <a:r>
              <a:rPr kumimoji="0" lang="en-US" sz="1800" b="1" i="0" u="none" strike="noStrike" cap="none" normalizeH="0" dirty="0" smtClean="0">
                <a:ln>
                  <a:noFill/>
                </a:ln>
                <a:solidFill>
                  <a:schemeClr val="bg1"/>
                </a:solidFill>
                <a:effectLst/>
                <a:latin typeface="Calibri" pitchFamily="34" charset="0"/>
                <a:cs typeface="Calibri" pitchFamily="34" charset="0"/>
              </a:rPr>
              <a:t> Receiver Sensitivity</a:t>
            </a:r>
            <a:endParaRPr kumimoji="0" lang="en-US" sz="1800" b="1" i="0" u="none" strike="noStrike" cap="none" normalizeH="0" baseline="0" dirty="0" smtClean="0">
              <a:ln>
                <a:noFill/>
              </a:ln>
              <a:solidFill>
                <a:schemeClr val="bg1"/>
              </a:solidFill>
              <a:effectLst/>
              <a:latin typeface="Calibri" pitchFamily="34" charset="0"/>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better Receiver Sensitivity?</a:t>
            </a:r>
            <a:endParaRPr lang="en-US" dirty="0"/>
          </a:p>
        </p:txBody>
      </p:sp>
      <p:sp>
        <p:nvSpPr>
          <p:cNvPr id="3" name="Content Placeholder 2"/>
          <p:cNvSpPr>
            <a:spLocks noGrp="1"/>
          </p:cNvSpPr>
          <p:nvPr>
            <p:ph idx="1"/>
          </p:nvPr>
        </p:nvSpPr>
        <p:spPr/>
        <p:txBody>
          <a:bodyPr/>
          <a:lstStyle/>
          <a:p>
            <a:r>
              <a:rPr lang="en-US" sz="2800" b="1" dirty="0" smtClean="0"/>
              <a:t>Narrow Bandwidth Modulation</a:t>
            </a:r>
          </a:p>
          <a:p>
            <a:pPr lvl="1"/>
            <a:r>
              <a:rPr lang="en-US" sz="2400" dirty="0" smtClean="0"/>
              <a:t>Reduces the amount of thermal noise floor</a:t>
            </a:r>
          </a:p>
          <a:p>
            <a:pPr lvl="1"/>
            <a:r>
              <a:rPr lang="en-US" sz="2400" dirty="0" smtClean="0"/>
              <a:t>Reduces wideband interference</a:t>
            </a:r>
          </a:p>
          <a:p>
            <a:pPr lvl="1">
              <a:buNone/>
            </a:pPr>
            <a:endParaRPr lang="en-US" sz="2400" dirty="0" smtClean="0"/>
          </a:p>
          <a:p>
            <a:r>
              <a:rPr lang="en-US" sz="2800" b="1" dirty="0" smtClean="0"/>
              <a:t>Processing Gain</a:t>
            </a:r>
          </a:p>
          <a:p>
            <a:pPr lvl="1"/>
            <a:r>
              <a:rPr lang="en-US" sz="2400" dirty="0" smtClean="0"/>
              <a:t>Spread Spectrum with high spreading factors</a:t>
            </a:r>
          </a:p>
          <a:p>
            <a:pPr lvl="1"/>
            <a:r>
              <a:rPr lang="en-US" sz="2400" dirty="0" smtClean="0"/>
              <a:t>Much higher than SF32 (15 dB). </a:t>
            </a:r>
          </a:p>
          <a:p>
            <a:pPr lvl="1"/>
            <a:r>
              <a:rPr lang="en-US" sz="2400" dirty="0" smtClean="0"/>
              <a:t>Greater than or equal to SF512 (27 dB)?</a:t>
            </a:r>
          </a:p>
        </p:txBody>
      </p:sp>
      <p:sp>
        <p:nvSpPr>
          <p:cNvPr id="4" name="Date Placeholder 3"/>
          <p:cNvSpPr>
            <a:spLocks noGrp="1"/>
          </p:cNvSpPr>
          <p:nvPr>
            <p:ph type="dt" sz="half" idx="10"/>
          </p:nvPr>
        </p:nvSpPr>
        <p:spPr/>
        <p:txBody>
          <a:bodyPr/>
          <a:lstStyle/>
          <a:p>
            <a:r>
              <a:rPr lang="en-US" smtClean="0"/>
              <a:t>&lt;month year&gt;</a:t>
            </a:r>
            <a:endParaRPr lang="en-US" dirty="0"/>
          </a:p>
        </p:txBody>
      </p:sp>
      <p:sp>
        <p:nvSpPr>
          <p:cNvPr id="5" name="Footer Placeholder 4"/>
          <p:cNvSpPr>
            <a:spLocks noGrp="1"/>
          </p:cNvSpPr>
          <p:nvPr>
            <p:ph type="ftr" sz="quarter" idx="11"/>
          </p:nvPr>
        </p:nvSpPr>
        <p:spPr/>
        <p:txBody>
          <a:body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p>
            <a:r>
              <a:rPr lang="en-US" smtClean="0"/>
              <a:t>Slide </a:t>
            </a:r>
            <a:fld id="{0E7B83E6-0328-4467-8F21-FAC3E3CEF2D4}"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Outline</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sz="2800" dirty="0" smtClean="0">
                <a:latin typeface="Calibri" pitchFamily="34" charset="0"/>
                <a:cs typeface="Calibri" pitchFamily="34" charset="0"/>
              </a:rPr>
              <a:t>Need for Link Budget</a:t>
            </a:r>
          </a:p>
          <a:p>
            <a:r>
              <a:rPr lang="en-US" sz="2800" dirty="0" smtClean="0">
                <a:latin typeface="Calibri" pitchFamily="34" charset="0"/>
                <a:cs typeface="Calibri" pitchFamily="34" charset="0"/>
              </a:rPr>
              <a:t>Methods to get Link Budget</a:t>
            </a:r>
          </a:p>
          <a:p>
            <a:r>
              <a:rPr lang="en-US" sz="2800" b="1" dirty="0" smtClean="0">
                <a:latin typeface="Calibri" pitchFamily="34" charset="0"/>
                <a:cs typeface="Calibri" pitchFamily="34" charset="0"/>
              </a:rPr>
              <a:t>Consequences of Link Budget</a:t>
            </a:r>
          </a:p>
          <a:p>
            <a:endParaRPr lang="en-US" sz="2400" b="1" dirty="0" smtClean="0">
              <a:latin typeface="Calibri" pitchFamily="34" charset="0"/>
              <a:cs typeface="Calibri" pitchFamily="34" charset="0"/>
            </a:endParaRPr>
          </a:p>
          <a:p>
            <a:endParaRPr lang="en-US" sz="2400" dirty="0" smtClean="0">
              <a:latin typeface="Calibri" pitchFamily="34" charset="0"/>
              <a:cs typeface="Calibri" pitchFamily="34" charset="0"/>
            </a:endParaRPr>
          </a:p>
        </p:txBody>
      </p:sp>
      <p:sp>
        <p:nvSpPr>
          <p:cNvPr id="4" name="Date Placeholder 3"/>
          <p:cNvSpPr>
            <a:spLocks noGrp="1"/>
          </p:cNvSpPr>
          <p:nvPr>
            <p:ph type="dt" sz="half" idx="10"/>
          </p:nvPr>
        </p:nvSpPr>
        <p:spPr/>
        <p:txBody>
          <a:bodyPr/>
          <a:lstStyle/>
          <a:p>
            <a:r>
              <a:rPr lang="en-US" smtClean="0"/>
              <a:t>&lt;month year&gt;</a:t>
            </a:r>
            <a:endParaRPr lang="en-US" dirty="0"/>
          </a:p>
        </p:txBody>
      </p:sp>
      <p:sp>
        <p:nvSpPr>
          <p:cNvPr id="5" name="Footer Placeholder 4"/>
          <p:cNvSpPr>
            <a:spLocks noGrp="1"/>
          </p:cNvSpPr>
          <p:nvPr>
            <p:ph type="ftr" sz="quarter" idx="11"/>
          </p:nvPr>
        </p:nvSpPr>
        <p:spPr/>
        <p:txBody>
          <a:body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p>
            <a:r>
              <a:rPr lang="en-US" smtClean="0"/>
              <a:t>Slide </a:t>
            </a:r>
            <a:fld id="{0E7B83E6-0328-4467-8F21-FAC3E3CEF2D4}"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On-Air Time</a:t>
            </a:r>
            <a:endParaRPr lang="en-US" dirty="0"/>
          </a:p>
        </p:txBody>
      </p:sp>
      <p:sp>
        <p:nvSpPr>
          <p:cNvPr id="3" name="Content Placeholder 2"/>
          <p:cNvSpPr>
            <a:spLocks noGrp="1"/>
          </p:cNvSpPr>
          <p:nvPr>
            <p:ph idx="1"/>
          </p:nvPr>
        </p:nvSpPr>
        <p:spPr/>
        <p:txBody>
          <a:bodyPr/>
          <a:lstStyle/>
          <a:p>
            <a:r>
              <a:rPr lang="en-US" sz="2800" dirty="0" smtClean="0"/>
              <a:t>Both methods to increase link budget lead to extremely long packet on air times</a:t>
            </a:r>
          </a:p>
          <a:p>
            <a:r>
              <a:rPr lang="en-US" sz="2800" dirty="0" smtClean="0"/>
              <a:t>Maximum size 802.15.4-2006 packet is 127 octets</a:t>
            </a:r>
          </a:p>
          <a:p>
            <a:r>
              <a:rPr lang="en-US" sz="2800" dirty="0" smtClean="0"/>
              <a:t>Maximum size 802.15.4g packet is 2047 octets</a:t>
            </a:r>
          </a:p>
          <a:p>
            <a:endParaRPr lang="en-US" sz="2800" dirty="0" smtClean="0"/>
          </a:p>
          <a:p>
            <a:endParaRPr lang="en-US" sz="2800" dirty="0" smtClean="0"/>
          </a:p>
          <a:p>
            <a:endParaRPr lang="en-US" dirty="0" smtClean="0"/>
          </a:p>
        </p:txBody>
      </p:sp>
      <p:sp>
        <p:nvSpPr>
          <p:cNvPr id="4" name="Date Placeholder 3"/>
          <p:cNvSpPr>
            <a:spLocks noGrp="1"/>
          </p:cNvSpPr>
          <p:nvPr>
            <p:ph type="dt" sz="half" idx="10"/>
          </p:nvPr>
        </p:nvSpPr>
        <p:spPr/>
        <p:txBody>
          <a:bodyPr/>
          <a:lstStyle/>
          <a:p>
            <a:r>
              <a:rPr lang="en-US" smtClean="0"/>
              <a:t>&lt;month year&gt;</a:t>
            </a:r>
            <a:endParaRPr lang="en-US" dirty="0"/>
          </a:p>
        </p:txBody>
      </p:sp>
      <p:sp>
        <p:nvSpPr>
          <p:cNvPr id="5" name="Footer Placeholder 4"/>
          <p:cNvSpPr>
            <a:spLocks noGrp="1"/>
          </p:cNvSpPr>
          <p:nvPr>
            <p:ph type="ftr" sz="quarter" idx="11"/>
          </p:nvPr>
        </p:nvSpPr>
        <p:spPr/>
        <p:txBody>
          <a:body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p>
            <a:r>
              <a:rPr lang="en-US" dirty="0" smtClean="0"/>
              <a:t>Slide </a:t>
            </a:r>
            <a:fld id="{0E7B83E6-0328-4467-8F21-FAC3E3CEF2D4}" type="slidenum">
              <a:rPr lang="en-US" smtClean="0"/>
              <a:pPr/>
              <a:t>18</a:t>
            </a:fld>
            <a:endParaRPr lang="en-US" dirty="0"/>
          </a:p>
        </p:txBody>
      </p:sp>
      <p:graphicFrame>
        <p:nvGraphicFramePr>
          <p:cNvPr id="7" name="Table 6"/>
          <p:cNvGraphicFramePr>
            <a:graphicFrameLocks noGrp="1"/>
          </p:cNvGraphicFramePr>
          <p:nvPr/>
        </p:nvGraphicFramePr>
        <p:xfrm>
          <a:off x="838200" y="3886200"/>
          <a:ext cx="7696200" cy="1798320"/>
        </p:xfrm>
        <a:graphic>
          <a:graphicData uri="http://schemas.openxmlformats.org/drawingml/2006/table">
            <a:tbl>
              <a:tblPr firstRow="1" bandRow="1">
                <a:tableStyleId>{21E4AEA4-8DFA-4A89-87EB-49C32662AFE0}</a:tableStyleId>
              </a:tblPr>
              <a:tblGrid>
                <a:gridCol w="1510469"/>
                <a:gridCol w="2985331"/>
                <a:gridCol w="3200400"/>
              </a:tblGrid>
              <a:tr h="370840">
                <a:tc>
                  <a:txBody>
                    <a:bodyPr/>
                    <a:lstStyle/>
                    <a:p>
                      <a:pPr algn="ctr"/>
                      <a:r>
                        <a:rPr lang="en-US" sz="2000" dirty="0" smtClean="0">
                          <a:latin typeface="Calibri" pitchFamily="34" charset="0"/>
                          <a:cs typeface="Calibri" pitchFamily="34" charset="0"/>
                        </a:rPr>
                        <a:t>Packet Size</a:t>
                      </a:r>
                      <a:endParaRPr lang="en-US" sz="2000" dirty="0">
                        <a:latin typeface="Calibri" pitchFamily="34" charset="0"/>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pitchFamily="34" charset="0"/>
                          <a:cs typeface="Calibri" pitchFamily="34" charset="0"/>
                        </a:rPr>
                        <a:t>Payload</a:t>
                      </a:r>
                      <a:r>
                        <a:rPr lang="en-US" sz="2000" baseline="0" dirty="0" smtClean="0">
                          <a:latin typeface="Calibri" pitchFamily="34" charset="0"/>
                          <a:cs typeface="Calibri" pitchFamily="34" charset="0"/>
                        </a:rPr>
                        <a:t> Transmit Time</a:t>
                      </a:r>
                      <a:endParaRPr lang="en-US" sz="2000" dirty="0" smtClean="0">
                        <a:latin typeface="Calibri" pitchFamily="34" charset="0"/>
                        <a:cs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Calibri" pitchFamily="34" charset="0"/>
                          <a:cs typeface="Calibri" pitchFamily="34" charset="0"/>
                        </a:rPr>
                        <a:t>Uncoded</a:t>
                      </a:r>
                      <a:r>
                        <a:rPr lang="en-US" sz="2000" dirty="0" smtClean="0">
                          <a:latin typeface="Calibri" pitchFamily="34" charset="0"/>
                          <a:cs typeface="Calibri" pitchFamily="34" charset="0"/>
                        </a:rPr>
                        <a:t> BPSK</a:t>
                      </a:r>
                    </a:p>
                    <a:p>
                      <a:pPr algn="ctr"/>
                      <a:r>
                        <a:rPr lang="en-US" sz="2000" dirty="0" smtClean="0">
                          <a:latin typeface="Calibri" pitchFamily="34" charset="0"/>
                          <a:cs typeface="Calibri" pitchFamily="34" charset="0"/>
                        </a:rPr>
                        <a:t>SF512 @ 1Mcps</a:t>
                      </a:r>
                    </a:p>
                  </a:txBody>
                  <a:tcPr/>
                </a:tc>
                <a:tc>
                  <a:txBody>
                    <a:bodyPr/>
                    <a:lstStyle/>
                    <a:p>
                      <a:pPr algn="ctr"/>
                      <a:r>
                        <a:rPr lang="en-US" sz="2000" dirty="0" smtClean="0">
                          <a:latin typeface="Calibri" pitchFamily="34" charset="0"/>
                          <a:cs typeface="Calibri" pitchFamily="34" charset="0"/>
                        </a:rPr>
                        <a:t>Payload Transmit Time</a:t>
                      </a:r>
                    </a:p>
                    <a:p>
                      <a:pPr algn="ctr"/>
                      <a:r>
                        <a:rPr lang="en-US" sz="2000" dirty="0" smtClean="0">
                          <a:latin typeface="Calibri" pitchFamily="34" charset="0"/>
                          <a:cs typeface="Calibri" pitchFamily="34" charset="0"/>
                        </a:rPr>
                        <a:t>Rate</a:t>
                      </a:r>
                      <a:r>
                        <a:rPr lang="en-US" sz="2000" baseline="0" dirty="0" smtClean="0">
                          <a:latin typeface="Calibri" pitchFamily="34" charset="0"/>
                          <a:cs typeface="Calibri" pitchFamily="34" charset="0"/>
                        </a:rPr>
                        <a:t> ½ Coded BPSK</a:t>
                      </a:r>
                    </a:p>
                    <a:p>
                      <a:pPr algn="ctr"/>
                      <a:r>
                        <a:rPr lang="en-US" sz="2000" baseline="0" dirty="0" smtClean="0">
                          <a:latin typeface="Calibri" pitchFamily="34" charset="0"/>
                          <a:cs typeface="Calibri" pitchFamily="34" charset="0"/>
                        </a:rPr>
                        <a:t>SF512 @ 1Mcps</a:t>
                      </a:r>
                      <a:endParaRPr lang="en-US" sz="2000" dirty="0">
                        <a:latin typeface="Calibri" pitchFamily="34" charset="0"/>
                        <a:cs typeface="Calibri" pitchFamily="34" charset="0"/>
                      </a:endParaRPr>
                    </a:p>
                  </a:txBody>
                  <a:tcPr/>
                </a:tc>
              </a:tr>
              <a:tr h="370840">
                <a:tc>
                  <a:txBody>
                    <a:bodyPr/>
                    <a:lstStyle/>
                    <a:p>
                      <a:pPr algn="ctr"/>
                      <a:r>
                        <a:rPr lang="en-US" sz="2000" dirty="0" smtClean="0">
                          <a:latin typeface="Calibri" pitchFamily="34" charset="0"/>
                          <a:cs typeface="Calibri" pitchFamily="34" charset="0"/>
                        </a:rPr>
                        <a:t>127 Octets</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0.52 sec</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1.04 sec</a:t>
                      </a:r>
                      <a:endParaRPr lang="en-US" sz="2000" dirty="0">
                        <a:latin typeface="Calibri" pitchFamily="34" charset="0"/>
                        <a:cs typeface="Calibri" pitchFamily="34" charset="0"/>
                      </a:endParaRPr>
                    </a:p>
                  </a:txBody>
                  <a:tcPr/>
                </a:tc>
              </a:tr>
              <a:tr h="370840">
                <a:tc>
                  <a:txBody>
                    <a:bodyPr/>
                    <a:lstStyle/>
                    <a:p>
                      <a:pPr algn="ctr"/>
                      <a:r>
                        <a:rPr lang="en-US" sz="2000" dirty="0" smtClean="0">
                          <a:latin typeface="Calibri" pitchFamily="34" charset="0"/>
                          <a:cs typeface="Calibri" pitchFamily="34" charset="0"/>
                        </a:rPr>
                        <a:t>2047 Octets</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8.38 sec</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16.77 sec</a:t>
                      </a:r>
                      <a:endParaRPr lang="en-US" sz="2000" dirty="0">
                        <a:latin typeface="Calibri" pitchFamily="34" charset="0"/>
                        <a:cs typeface="Calibri" pitchFamily="34" charset="0"/>
                      </a:endParaRPr>
                    </a:p>
                  </a:txBody>
                  <a:tcPr/>
                </a:tc>
              </a:tr>
            </a:tbl>
          </a:graphicData>
        </a:graphic>
      </p:graphicFrame>
      <p:sp>
        <p:nvSpPr>
          <p:cNvPr id="8" name="TextBox 7"/>
          <p:cNvSpPr txBox="1"/>
          <p:nvPr/>
        </p:nvSpPr>
        <p:spPr>
          <a:xfrm>
            <a:off x="838200" y="5715000"/>
            <a:ext cx="4160947" cy="276999"/>
          </a:xfrm>
          <a:prstGeom prst="rect">
            <a:avLst/>
          </a:prstGeom>
          <a:noFill/>
        </p:spPr>
        <p:txBody>
          <a:bodyPr wrap="none" rtlCol="0">
            <a:spAutoFit/>
          </a:bodyPr>
          <a:lstStyle/>
          <a:p>
            <a:r>
              <a:rPr lang="en-US" dirty="0" smtClean="0">
                <a:latin typeface="Calibri" pitchFamily="34" charset="0"/>
                <a:cs typeface="Calibri" pitchFamily="34" charset="0"/>
              </a:rPr>
              <a:t>* Payload transmit time does not include overhead of preamble</a:t>
            </a:r>
            <a:endParaRPr lang="en-US" dirty="0">
              <a:latin typeface="Calibri" pitchFamily="34" charset="0"/>
              <a:cs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Error Rate</a:t>
            </a:r>
            <a:endParaRPr lang="en-US" dirty="0"/>
          </a:p>
        </p:txBody>
      </p:sp>
      <p:sp>
        <p:nvSpPr>
          <p:cNvPr id="3" name="Content Placeholder 2"/>
          <p:cNvSpPr>
            <a:spLocks noGrp="1"/>
          </p:cNvSpPr>
          <p:nvPr>
            <p:ph idx="1"/>
          </p:nvPr>
        </p:nvSpPr>
        <p:spPr/>
        <p:txBody>
          <a:bodyPr/>
          <a:lstStyle/>
          <a:p>
            <a:r>
              <a:rPr lang="en-US" sz="2800" dirty="0" smtClean="0"/>
              <a:t>Channel is varying must faster than the packet</a:t>
            </a:r>
          </a:p>
          <a:p>
            <a:r>
              <a:rPr lang="en-US" sz="2800" dirty="0" smtClean="0"/>
              <a:t>Coherence time of channel power can be quite short</a:t>
            </a:r>
          </a:p>
          <a:p>
            <a:r>
              <a:rPr lang="en-US" sz="2800" dirty="0" smtClean="0"/>
              <a:t>Extremely long transmission times will lead to high PER and an unreliable PHY</a:t>
            </a:r>
          </a:p>
          <a:p>
            <a:endParaRPr lang="en-US" sz="2800" dirty="0" smtClean="0"/>
          </a:p>
          <a:p>
            <a:endParaRPr lang="en-US" dirty="0"/>
          </a:p>
        </p:txBody>
      </p:sp>
      <p:sp>
        <p:nvSpPr>
          <p:cNvPr id="4" name="Date Placeholder 3"/>
          <p:cNvSpPr>
            <a:spLocks noGrp="1"/>
          </p:cNvSpPr>
          <p:nvPr>
            <p:ph type="dt" sz="half" idx="10"/>
          </p:nvPr>
        </p:nvSpPr>
        <p:spPr/>
        <p:txBody>
          <a:bodyPr/>
          <a:lstStyle/>
          <a:p>
            <a:r>
              <a:rPr lang="en-US" smtClean="0"/>
              <a:t>&lt;month year&gt;</a:t>
            </a:r>
            <a:endParaRPr lang="en-US" dirty="0"/>
          </a:p>
        </p:txBody>
      </p:sp>
      <p:sp>
        <p:nvSpPr>
          <p:cNvPr id="5" name="Footer Placeholder 4"/>
          <p:cNvSpPr>
            <a:spLocks noGrp="1"/>
          </p:cNvSpPr>
          <p:nvPr>
            <p:ph type="ftr" sz="quarter" idx="11"/>
          </p:nvPr>
        </p:nvSpPr>
        <p:spPr/>
        <p:txBody>
          <a:body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p>
            <a:r>
              <a:rPr lang="en-US" smtClean="0"/>
              <a:t>Slide </a:t>
            </a:r>
            <a:fld id="{0E7B83E6-0328-4467-8F21-FAC3E3CEF2D4}"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smtClean="0"/>
              <a:t>&lt;month year&gt;</a:t>
            </a:r>
            <a:endParaRPr lang="en-US" dirty="0"/>
          </a:p>
        </p:txBody>
      </p:sp>
      <p:sp>
        <p:nvSpPr>
          <p:cNvPr id="6" name="Slide Number Placeholder 5"/>
          <p:cNvSpPr>
            <a:spLocks noGrp="1"/>
          </p:cNvSpPr>
          <p:nvPr>
            <p:ph type="sldNum" sz="quarter" idx="12"/>
          </p:nvPr>
        </p:nvSpPr>
        <p:spPr/>
        <p:txBody>
          <a:bodyPr/>
          <a:lstStyle/>
          <a:p>
            <a:r>
              <a:rPr lang="en-US"/>
              <a:t>Slide </a:t>
            </a:r>
            <a:fld id="{5D114643-AF34-415F-B548-2D430DEEC3DC}" type="slidenum">
              <a:rPr lang="en-US"/>
              <a:pPr/>
              <a:t>2</a:t>
            </a:fld>
            <a:endParaRPr lang="en-US"/>
          </a:p>
        </p:txBody>
      </p:sp>
      <p:sp>
        <p:nvSpPr>
          <p:cNvPr id="26626" name="Rectangle 2"/>
          <p:cNvSpPr>
            <a:spLocks noGrp="1" noChangeArrowheads="1"/>
          </p:cNvSpPr>
          <p:nvPr>
            <p:ph type="ctrTitle"/>
          </p:nvPr>
        </p:nvSpPr>
        <p:spPr>
          <a:xfrm>
            <a:off x="685800" y="2286000"/>
            <a:ext cx="7772400" cy="1143000"/>
          </a:xfrm>
        </p:spPr>
        <p:txBody>
          <a:bodyPr/>
          <a:lstStyle/>
          <a:p>
            <a:r>
              <a:rPr lang="en-US" dirty="0" smtClean="0">
                <a:solidFill>
                  <a:schemeClr val="tx2">
                    <a:lumMod val="75000"/>
                  </a:schemeClr>
                </a:solidFill>
                <a:latin typeface="Calibri" pitchFamily="34" charset="0"/>
                <a:cs typeface="Calibri" pitchFamily="34" charset="0"/>
              </a:rPr>
              <a:t>802.15.4k </a:t>
            </a:r>
            <a:r>
              <a:rPr lang="en-US" dirty="0" smtClean="0">
                <a:solidFill>
                  <a:schemeClr val="tx2">
                    <a:lumMod val="75000"/>
                  </a:schemeClr>
                </a:solidFill>
                <a:latin typeface="Calibri" pitchFamily="34" charset="0"/>
                <a:ea typeface="ＭＳ Ｐゴシック" pitchFamily="34" charset="-128"/>
                <a:cs typeface="Calibri" pitchFamily="34" charset="0"/>
              </a:rPr>
              <a:t>Link Budget Considerations</a:t>
            </a:r>
            <a:r>
              <a:rPr lang="en-US" sz="2400" dirty="0" smtClean="0">
                <a:solidFill>
                  <a:srgbClr val="3B3D3C"/>
                </a:solidFill>
                <a:latin typeface="Calibri" pitchFamily="34" charset="0"/>
                <a:ea typeface="ＭＳ Ｐゴシック" pitchFamily="34" charset="-128"/>
                <a:cs typeface="Calibri" pitchFamily="34" charset="0"/>
              </a:rPr>
              <a:t/>
            </a:r>
            <a:br>
              <a:rPr lang="en-US" sz="2400" dirty="0" smtClean="0">
                <a:solidFill>
                  <a:srgbClr val="3B3D3C"/>
                </a:solidFill>
                <a:latin typeface="Calibri" pitchFamily="34" charset="0"/>
                <a:ea typeface="ＭＳ Ｐゴシック" pitchFamily="34" charset="-128"/>
                <a:cs typeface="Calibri" pitchFamily="34" charset="0"/>
              </a:rPr>
            </a:br>
            <a:endParaRPr lang="en-US" dirty="0">
              <a:latin typeface="Calibri" pitchFamily="34" charset="0"/>
              <a:cs typeface="Calibri" pitchFamily="34" charset="0"/>
            </a:endParaRPr>
          </a:p>
        </p:txBody>
      </p:sp>
      <p:sp>
        <p:nvSpPr>
          <p:cNvPr id="26627" name="Rectangle 3"/>
          <p:cNvSpPr>
            <a:spLocks noGrp="1" noChangeArrowheads="1"/>
          </p:cNvSpPr>
          <p:nvPr>
            <p:ph type="subTitle" idx="1"/>
          </p:nvPr>
        </p:nvSpPr>
        <p:spPr/>
        <p:txBody>
          <a:bodyPr/>
          <a:lstStyle/>
          <a:p>
            <a:r>
              <a:rPr lang="en-US" dirty="0" smtClean="0">
                <a:solidFill>
                  <a:srgbClr val="3B3D3C"/>
                </a:solidFill>
                <a:latin typeface="Calibri" pitchFamily="34" charset="0"/>
                <a:ea typeface="ＭＳ Ｐゴシック" pitchFamily="34" charset="-128"/>
                <a:cs typeface="Calibri" pitchFamily="34" charset="0"/>
              </a:rPr>
              <a:t>5/9/2011</a:t>
            </a:r>
            <a:endParaRPr lang="en-US" dirty="0">
              <a:latin typeface="Calibri" pitchFamily="34" charset="0"/>
              <a:cs typeface="Calibri" pitchFamily="34" charset="0"/>
            </a:endParaRPr>
          </a:p>
        </p:txBody>
      </p:sp>
      <p:sp>
        <p:nvSpPr>
          <p:cNvPr id="2" name="Footer Placeholder 1"/>
          <p:cNvSpPr>
            <a:spLocks noGrp="1"/>
          </p:cNvSpPr>
          <p:nvPr>
            <p:ph type="ftr" sz="quarter" idx="11"/>
          </p:nvPr>
        </p:nvSpPr>
        <p:spPr/>
        <p:txBody>
          <a:bodyPr/>
          <a:lstStyle/>
          <a:p>
            <a:r>
              <a:rPr lang="en-US" smtClean="0"/>
              <a:t>Roberto Aiello, Sourav Dey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Coexistence</a:t>
            </a:r>
            <a:endParaRPr lang="en-US" dirty="0"/>
          </a:p>
        </p:txBody>
      </p:sp>
      <p:sp>
        <p:nvSpPr>
          <p:cNvPr id="3" name="Content Placeholder 2"/>
          <p:cNvSpPr>
            <a:spLocks noGrp="1"/>
          </p:cNvSpPr>
          <p:nvPr>
            <p:ph idx="1"/>
          </p:nvPr>
        </p:nvSpPr>
        <p:spPr/>
        <p:txBody>
          <a:bodyPr/>
          <a:lstStyle/>
          <a:p>
            <a:r>
              <a:rPr lang="en-US" sz="2800" dirty="0" smtClean="0"/>
              <a:t>Extremely long transmission time is bad for coexistence</a:t>
            </a:r>
          </a:p>
          <a:p>
            <a:r>
              <a:rPr lang="en-US" sz="2800" dirty="0" smtClean="0"/>
              <a:t>Would be terrible for CSMA/CA with other radios in unlicensed bands</a:t>
            </a:r>
          </a:p>
          <a:p>
            <a:pPr lvl="1"/>
            <a:endParaRPr lang="en-US" dirty="0"/>
          </a:p>
        </p:txBody>
      </p:sp>
      <p:sp>
        <p:nvSpPr>
          <p:cNvPr id="4" name="Date Placeholder 3"/>
          <p:cNvSpPr>
            <a:spLocks noGrp="1"/>
          </p:cNvSpPr>
          <p:nvPr>
            <p:ph type="dt" sz="half" idx="10"/>
          </p:nvPr>
        </p:nvSpPr>
        <p:spPr/>
        <p:txBody>
          <a:bodyPr/>
          <a:lstStyle/>
          <a:p>
            <a:r>
              <a:rPr lang="en-US" smtClean="0"/>
              <a:t>&lt;month year&gt;</a:t>
            </a:r>
            <a:endParaRPr lang="en-US" dirty="0"/>
          </a:p>
        </p:txBody>
      </p:sp>
      <p:sp>
        <p:nvSpPr>
          <p:cNvPr id="5" name="Footer Placeholder 4"/>
          <p:cNvSpPr>
            <a:spLocks noGrp="1"/>
          </p:cNvSpPr>
          <p:nvPr>
            <p:ph type="ftr" sz="quarter" idx="11"/>
          </p:nvPr>
        </p:nvSpPr>
        <p:spPr/>
        <p:txBody>
          <a:body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p>
            <a:r>
              <a:rPr lang="en-US" smtClean="0"/>
              <a:t>Slide </a:t>
            </a:r>
            <a:fld id="{0E7B83E6-0328-4467-8F21-FAC3E3CEF2D4}"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Solution</a:t>
            </a:r>
            <a:endParaRPr lang="en-US" dirty="0"/>
          </a:p>
        </p:txBody>
      </p:sp>
      <p:sp>
        <p:nvSpPr>
          <p:cNvPr id="3" name="Content Placeholder 2"/>
          <p:cNvSpPr>
            <a:spLocks noGrp="1"/>
          </p:cNvSpPr>
          <p:nvPr>
            <p:ph idx="1"/>
          </p:nvPr>
        </p:nvSpPr>
        <p:spPr/>
        <p:txBody>
          <a:bodyPr/>
          <a:lstStyle/>
          <a:p>
            <a:endParaRPr lang="en-US" sz="2000" dirty="0" smtClean="0"/>
          </a:p>
          <a:p>
            <a:pPr>
              <a:buNone/>
            </a:pPr>
            <a:endParaRPr lang="en-US" sz="2000" dirty="0" smtClean="0"/>
          </a:p>
          <a:p>
            <a:r>
              <a:rPr lang="en-US" sz="2000" dirty="0" smtClean="0"/>
              <a:t>Fragment large 802.15.4 MAC packets into smaller PHY packets</a:t>
            </a:r>
          </a:p>
          <a:p>
            <a:r>
              <a:rPr lang="en-US" sz="2000" dirty="0" smtClean="0"/>
              <a:t>Smaller packets also help with power consumption, as only the missing fragments need to be replaced, not the whole packet</a:t>
            </a:r>
          </a:p>
          <a:p>
            <a:endParaRPr lang="en-US" dirty="0" smtClean="0"/>
          </a:p>
        </p:txBody>
      </p:sp>
      <p:sp>
        <p:nvSpPr>
          <p:cNvPr id="4" name="Date Placeholder 3"/>
          <p:cNvSpPr>
            <a:spLocks noGrp="1"/>
          </p:cNvSpPr>
          <p:nvPr>
            <p:ph type="dt" sz="half" idx="10"/>
          </p:nvPr>
        </p:nvSpPr>
        <p:spPr/>
        <p:txBody>
          <a:bodyPr/>
          <a:lstStyle/>
          <a:p>
            <a:r>
              <a:rPr lang="en-US" smtClean="0"/>
              <a:t>&lt;month year&gt;</a:t>
            </a:r>
            <a:endParaRPr lang="en-US" dirty="0"/>
          </a:p>
        </p:txBody>
      </p:sp>
      <p:sp>
        <p:nvSpPr>
          <p:cNvPr id="5" name="Footer Placeholder 4"/>
          <p:cNvSpPr>
            <a:spLocks noGrp="1"/>
          </p:cNvSpPr>
          <p:nvPr>
            <p:ph type="ftr" sz="quarter" idx="11"/>
          </p:nvPr>
        </p:nvSpPr>
        <p:spPr/>
        <p:txBody>
          <a:body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p>
            <a:r>
              <a:rPr lang="en-US" smtClean="0"/>
              <a:t>Slide </a:t>
            </a:r>
            <a:fld id="{0E7B83E6-0328-4467-8F21-FAC3E3CEF2D4}" type="slidenum">
              <a:rPr lang="en-US" smtClean="0"/>
              <a:pPr/>
              <a:t>21</a:t>
            </a:fld>
            <a:endParaRPr lang="en-US" dirty="0"/>
          </a:p>
        </p:txBody>
      </p:sp>
      <p:graphicFrame>
        <p:nvGraphicFramePr>
          <p:cNvPr id="7" name="Table 6"/>
          <p:cNvGraphicFramePr>
            <a:graphicFrameLocks noGrp="1"/>
          </p:cNvGraphicFramePr>
          <p:nvPr/>
        </p:nvGraphicFramePr>
        <p:xfrm>
          <a:off x="838200" y="3733800"/>
          <a:ext cx="7696200" cy="2194560"/>
        </p:xfrm>
        <a:graphic>
          <a:graphicData uri="http://schemas.openxmlformats.org/drawingml/2006/table">
            <a:tbl>
              <a:tblPr firstRow="1" bandRow="1">
                <a:tableStyleId>{21E4AEA4-8DFA-4A89-87EB-49C32662AFE0}</a:tableStyleId>
              </a:tblPr>
              <a:tblGrid>
                <a:gridCol w="1510469"/>
                <a:gridCol w="2985331"/>
                <a:gridCol w="3200400"/>
              </a:tblGrid>
              <a:tr h="370840">
                <a:tc>
                  <a:txBody>
                    <a:bodyPr/>
                    <a:lstStyle/>
                    <a:p>
                      <a:pPr algn="ctr"/>
                      <a:r>
                        <a:rPr lang="en-US" sz="2000" dirty="0" smtClean="0">
                          <a:latin typeface="Calibri" pitchFamily="34" charset="0"/>
                          <a:cs typeface="Calibri" pitchFamily="34" charset="0"/>
                        </a:rPr>
                        <a:t>Packet Size</a:t>
                      </a:r>
                      <a:endParaRPr lang="en-US" sz="2000" dirty="0">
                        <a:latin typeface="Calibri" pitchFamily="34" charset="0"/>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pitchFamily="34" charset="0"/>
                          <a:cs typeface="Calibri" pitchFamily="34" charset="0"/>
                        </a:rPr>
                        <a:t>Payload</a:t>
                      </a:r>
                      <a:r>
                        <a:rPr lang="en-US" sz="2000" baseline="0" dirty="0" smtClean="0">
                          <a:latin typeface="Calibri" pitchFamily="34" charset="0"/>
                          <a:cs typeface="Calibri" pitchFamily="34" charset="0"/>
                        </a:rPr>
                        <a:t> Transmit Time</a:t>
                      </a:r>
                      <a:endParaRPr lang="en-US" sz="2000" dirty="0" smtClean="0">
                        <a:latin typeface="Calibri" pitchFamily="34" charset="0"/>
                        <a:cs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Calibri" pitchFamily="34" charset="0"/>
                          <a:cs typeface="Calibri" pitchFamily="34" charset="0"/>
                        </a:rPr>
                        <a:t>Uncoded</a:t>
                      </a:r>
                      <a:r>
                        <a:rPr lang="en-US" sz="2000" dirty="0" smtClean="0">
                          <a:latin typeface="Calibri" pitchFamily="34" charset="0"/>
                          <a:cs typeface="Calibri" pitchFamily="34" charset="0"/>
                        </a:rPr>
                        <a:t> BPSK</a:t>
                      </a:r>
                    </a:p>
                    <a:p>
                      <a:pPr algn="ctr"/>
                      <a:r>
                        <a:rPr lang="en-US" sz="2000" dirty="0" smtClean="0">
                          <a:latin typeface="Calibri" pitchFamily="34" charset="0"/>
                          <a:cs typeface="Calibri" pitchFamily="34" charset="0"/>
                        </a:rPr>
                        <a:t>SF512 @ 1Mcps</a:t>
                      </a:r>
                    </a:p>
                  </a:txBody>
                  <a:tcPr/>
                </a:tc>
                <a:tc>
                  <a:txBody>
                    <a:bodyPr/>
                    <a:lstStyle/>
                    <a:p>
                      <a:pPr algn="ctr"/>
                      <a:r>
                        <a:rPr lang="en-US" sz="2000" dirty="0" smtClean="0">
                          <a:latin typeface="Calibri" pitchFamily="34" charset="0"/>
                          <a:cs typeface="Calibri" pitchFamily="34" charset="0"/>
                        </a:rPr>
                        <a:t>Payload Transmit Time</a:t>
                      </a:r>
                    </a:p>
                    <a:p>
                      <a:pPr algn="ctr"/>
                      <a:r>
                        <a:rPr lang="en-US" sz="2000" dirty="0" smtClean="0">
                          <a:latin typeface="Calibri" pitchFamily="34" charset="0"/>
                          <a:cs typeface="Calibri" pitchFamily="34" charset="0"/>
                        </a:rPr>
                        <a:t>Rate</a:t>
                      </a:r>
                      <a:r>
                        <a:rPr lang="en-US" sz="2000" baseline="0" dirty="0" smtClean="0">
                          <a:latin typeface="Calibri" pitchFamily="34" charset="0"/>
                          <a:cs typeface="Calibri" pitchFamily="34" charset="0"/>
                        </a:rPr>
                        <a:t> ½ Coded BPSK</a:t>
                      </a:r>
                    </a:p>
                    <a:p>
                      <a:pPr algn="ctr"/>
                      <a:r>
                        <a:rPr lang="en-US" sz="2000" baseline="0" dirty="0" smtClean="0">
                          <a:latin typeface="Calibri" pitchFamily="34" charset="0"/>
                          <a:cs typeface="Calibri" pitchFamily="34" charset="0"/>
                        </a:rPr>
                        <a:t>SF512 @ 1Mcps</a:t>
                      </a:r>
                      <a:endParaRPr lang="en-US" sz="2000" dirty="0">
                        <a:latin typeface="Calibri" pitchFamily="34" charset="0"/>
                        <a:cs typeface="Calibri" pitchFamily="34" charset="0"/>
                      </a:endParaRPr>
                    </a:p>
                  </a:txBody>
                  <a:tcPr/>
                </a:tc>
              </a:tr>
              <a:tr h="370840">
                <a:tc>
                  <a:txBody>
                    <a:bodyPr/>
                    <a:lstStyle/>
                    <a:p>
                      <a:pPr algn="ctr"/>
                      <a:r>
                        <a:rPr lang="en-US" sz="2000" dirty="0" smtClean="0">
                          <a:latin typeface="Calibri" pitchFamily="34" charset="0"/>
                          <a:cs typeface="Calibri" pitchFamily="34" charset="0"/>
                        </a:rPr>
                        <a:t>127 Octets</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0.52 sec</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1.04 sec</a:t>
                      </a:r>
                      <a:endParaRPr lang="en-US" sz="2000" dirty="0">
                        <a:latin typeface="Calibri" pitchFamily="34" charset="0"/>
                        <a:cs typeface="Calibri" pitchFamily="34" charset="0"/>
                      </a:endParaRPr>
                    </a:p>
                  </a:txBody>
                  <a:tcPr/>
                </a:tc>
              </a:tr>
              <a:tr h="370840">
                <a:tc>
                  <a:txBody>
                    <a:bodyPr/>
                    <a:lstStyle/>
                    <a:p>
                      <a:pPr algn="ctr"/>
                      <a:r>
                        <a:rPr lang="en-US" sz="2000" dirty="0" smtClean="0">
                          <a:latin typeface="Calibri" pitchFamily="34" charset="0"/>
                          <a:cs typeface="Calibri" pitchFamily="34" charset="0"/>
                        </a:rPr>
                        <a:t>2047 Octets</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8.38 sec</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16.77 sec</a:t>
                      </a:r>
                      <a:endParaRPr lang="en-US" sz="2000" dirty="0">
                        <a:latin typeface="Calibri" pitchFamily="34" charset="0"/>
                        <a:cs typeface="Calibri" pitchFamily="34" charset="0"/>
                      </a:endParaRPr>
                    </a:p>
                  </a:txBody>
                  <a:tcPr/>
                </a:tc>
              </a:tr>
              <a:tr h="370840">
                <a:tc>
                  <a:txBody>
                    <a:bodyPr/>
                    <a:lstStyle/>
                    <a:p>
                      <a:pPr algn="ctr"/>
                      <a:r>
                        <a:rPr lang="en-US" sz="2000" dirty="0" smtClean="0">
                          <a:latin typeface="Calibri" pitchFamily="34" charset="0"/>
                          <a:cs typeface="Calibri" pitchFamily="34" charset="0"/>
                        </a:rPr>
                        <a:t>16 Octets</a:t>
                      </a:r>
                      <a:endParaRPr lang="en-US" sz="2000" dirty="0">
                        <a:latin typeface="Calibri" pitchFamily="34" charset="0"/>
                        <a:cs typeface="Calibri" pitchFamily="34" charset="0"/>
                      </a:endParaRPr>
                    </a:p>
                  </a:txBody>
                  <a:tcPr>
                    <a:solidFill>
                      <a:srgbClr val="FFC000"/>
                    </a:solidFill>
                  </a:tcPr>
                </a:tc>
                <a:tc>
                  <a:txBody>
                    <a:bodyPr/>
                    <a:lstStyle/>
                    <a:p>
                      <a:pPr algn="ctr"/>
                      <a:r>
                        <a:rPr lang="en-US" sz="2000" dirty="0" smtClean="0">
                          <a:latin typeface="Calibri" pitchFamily="34" charset="0"/>
                          <a:cs typeface="Calibri" pitchFamily="34" charset="0"/>
                        </a:rPr>
                        <a:t>0.0655 sec</a:t>
                      </a:r>
                      <a:endParaRPr lang="en-US" sz="2000" dirty="0">
                        <a:latin typeface="Calibri" pitchFamily="34" charset="0"/>
                        <a:cs typeface="Calibri" pitchFamily="34" charset="0"/>
                      </a:endParaRPr>
                    </a:p>
                  </a:txBody>
                  <a:tcPr>
                    <a:solidFill>
                      <a:srgbClr val="FFC000"/>
                    </a:solidFill>
                  </a:tcPr>
                </a:tc>
                <a:tc>
                  <a:txBody>
                    <a:bodyPr/>
                    <a:lstStyle/>
                    <a:p>
                      <a:pPr algn="ctr"/>
                      <a:r>
                        <a:rPr lang="en-US" sz="2000" dirty="0" smtClean="0">
                          <a:latin typeface="Calibri" pitchFamily="34" charset="0"/>
                          <a:cs typeface="Calibri" pitchFamily="34" charset="0"/>
                        </a:rPr>
                        <a:t>0.131 sec</a:t>
                      </a:r>
                      <a:endParaRPr lang="en-US" sz="2000" dirty="0">
                        <a:latin typeface="Calibri" pitchFamily="34" charset="0"/>
                        <a:cs typeface="Calibri" pitchFamily="34" charset="0"/>
                      </a:endParaRPr>
                    </a:p>
                  </a:txBody>
                  <a:tcPr>
                    <a:solidFill>
                      <a:srgbClr val="FFC000"/>
                    </a:solidFill>
                  </a:tcPr>
                </a:tc>
              </a:tr>
            </a:tbl>
          </a:graphicData>
        </a:graphic>
      </p:graphicFrame>
      <p:sp>
        <p:nvSpPr>
          <p:cNvPr id="8" name="TextBox 7"/>
          <p:cNvSpPr txBox="1"/>
          <p:nvPr/>
        </p:nvSpPr>
        <p:spPr>
          <a:xfrm>
            <a:off x="762000" y="5928360"/>
            <a:ext cx="4160947" cy="276999"/>
          </a:xfrm>
          <a:prstGeom prst="rect">
            <a:avLst/>
          </a:prstGeom>
          <a:noFill/>
        </p:spPr>
        <p:txBody>
          <a:bodyPr wrap="none" rtlCol="0">
            <a:spAutoFit/>
          </a:bodyPr>
          <a:lstStyle/>
          <a:p>
            <a:r>
              <a:rPr lang="en-US" dirty="0" smtClean="0">
                <a:latin typeface="Calibri" pitchFamily="34" charset="0"/>
                <a:cs typeface="Calibri" pitchFamily="34" charset="0"/>
              </a:rPr>
              <a:t>* Payload transmit time does not include overhead of preamble</a:t>
            </a:r>
            <a:endParaRPr lang="en-US" dirty="0">
              <a:latin typeface="Calibri" pitchFamily="34" charset="0"/>
              <a:cs typeface="Calibri" pitchFamily="34" charset="0"/>
            </a:endParaRPr>
          </a:p>
        </p:txBody>
      </p:sp>
      <p:sp>
        <p:nvSpPr>
          <p:cNvPr id="9" name="Rounded Rectangle 8"/>
          <p:cNvSpPr/>
          <p:nvPr/>
        </p:nvSpPr>
        <p:spPr bwMode="auto">
          <a:xfrm>
            <a:off x="990600" y="1524000"/>
            <a:ext cx="7315200" cy="685800"/>
          </a:xfrm>
          <a:prstGeom prst="round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2400" b="1" dirty="0" smtClean="0">
                <a:latin typeface="Calibri" pitchFamily="34" charset="0"/>
                <a:cs typeface="Calibri" pitchFamily="34" charset="0"/>
              </a:rPr>
              <a:t>Need low robust data rates with a limited on air time! </a:t>
            </a:r>
            <a:endParaRPr kumimoji="0" lang="en-US" sz="2400" b="1"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Outline</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sz="2800" b="1" dirty="0" smtClean="0">
                <a:latin typeface="Calibri" pitchFamily="34" charset="0"/>
                <a:cs typeface="Calibri" pitchFamily="34" charset="0"/>
              </a:rPr>
              <a:t>Need for Link Budget</a:t>
            </a:r>
          </a:p>
          <a:p>
            <a:r>
              <a:rPr lang="en-US" sz="2800" dirty="0" smtClean="0">
                <a:latin typeface="Calibri" pitchFamily="34" charset="0"/>
                <a:cs typeface="Calibri" pitchFamily="34" charset="0"/>
              </a:rPr>
              <a:t>Methods to get Link Budget</a:t>
            </a:r>
          </a:p>
          <a:p>
            <a:r>
              <a:rPr lang="en-US" sz="2800" dirty="0" smtClean="0">
                <a:latin typeface="Calibri" pitchFamily="34" charset="0"/>
                <a:cs typeface="Calibri" pitchFamily="34" charset="0"/>
              </a:rPr>
              <a:t>Consequences of Link Budget</a:t>
            </a:r>
          </a:p>
          <a:p>
            <a:endParaRPr lang="en-US" sz="2400" b="1" dirty="0" smtClean="0">
              <a:latin typeface="Calibri" pitchFamily="34" charset="0"/>
              <a:cs typeface="Calibri" pitchFamily="34" charset="0"/>
            </a:endParaRPr>
          </a:p>
          <a:p>
            <a:endParaRPr lang="en-US" sz="2400" dirty="0" smtClean="0">
              <a:latin typeface="Calibri" pitchFamily="34" charset="0"/>
              <a:cs typeface="Calibri" pitchFamily="34" charset="0"/>
            </a:endParaRPr>
          </a:p>
        </p:txBody>
      </p:sp>
      <p:sp>
        <p:nvSpPr>
          <p:cNvPr id="4" name="Date Placeholder 3"/>
          <p:cNvSpPr>
            <a:spLocks noGrp="1"/>
          </p:cNvSpPr>
          <p:nvPr>
            <p:ph type="dt" sz="half" idx="10"/>
          </p:nvPr>
        </p:nvSpPr>
        <p:spPr/>
        <p:txBody>
          <a:bodyPr/>
          <a:lstStyle/>
          <a:p>
            <a:r>
              <a:rPr lang="en-US" smtClean="0"/>
              <a:t>&lt;month year&gt;</a:t>
            </a:r>
            <a:endParaRPr lang="en-US" dirty="0"/>
          </a:p>
        </p:txBody>
      </p:sp>
      <p:sp>
        <p:nvSpPr>
          <p:cNvPr id="5" name="Footer Placeholder 4"/>
          <p:cNvSpPr>
            <a:spLocks noGrp="1"/>
          </p:cNvSpPr>
          <p:nvPr>
            <p:ph type="ftr" sz="quarter" idx="11"/>
          </p:nvPr>
        </p:nvSpPr>
        <p:spPr/>
        <p:txBody>
          <a:body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p>
            <a:r>
              <a:rPr lang="en-US" smtClean="0"/>
              <a:t>Slide </a:t>
            </a:r>
            <a:fld id="{0E7B83E6-0328-4467-8F21-FAC3E3CEF2D4}"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Budget</a:t>
            </a:r>
            <a:endParaRPr lang="en-US" dirty="0"/>
          </a:p>
        </p:txBody>
      </p:sp>
      <p:sp>
        <p:nvSpPr>
          <p:cNvPr id="3" name="Content Placeholder 2"/>
          <p:cNvSpPr>
            <a:spLocks noGrp="1"/>
          </p:cNvSpPr>
          <p:nvPr>
            <p:ph idx="1"/>
          </p:nvPr>
        </p:nvSpPr>
        <p:spPr/>
        <p:txBody>
          <a:bodyPr/>
          <a:lstStyle/>
          <a:p>
            <a:r>
              <a:rPr lang="en-US" sz="2400" dirty="0" smtClean="0"/>
              <a:t>Link budget measures the ability of a wireless system to overcome obstacles to close a link. </a:t>
            </a:r>
          </a:p>
          <a:p>
            <a:r>
              <a:rPr lang="en-US" sz="2400" dirty="0" smtClean="0"/>
              <a:t>Balance sheet of gains and losses, accounting for the effect of all the processes throughout the link, including transmit power, noise sources, and signal attenuators.</a:t>
            </a:r>
          </a:p>
          <a:p>
            <a:r>
              <a:rPr lang="en-US" sz="2400" dirty="0" smtClean="0"/>
              <a:t>It determines how much “money” we have to spend in closing the link by overcoming interference, shadowing, fading, and propagation losses.</a:t>
            </a:r>
          </a:p>
          <a:p>
            <a:endParaRPr lang="en-US" sz="2400" dirty="0" smtClean="0"/>
          </a:p>
        </p:txBody>
      </p:sp>
      <p:sp>
        <p:nvSpPr>
          <p:cNvPr id="4" name="Date Placeholder 3"/>
          <p:cNvSpPr>
            <a:spLocks noGrp="1"/>
          </p:cNvSpPr>
          <p:nvPr>
            <p:ph type="dt" sz="half" idx="10"/>
          </p:nvPr>
        </p:nvSpPr>
        <p:spPr/>
        <p:txBody>
          <a:bodyPr/>
          <a:lstStyle/>
          <a:p>
            <a:r>
              <a:rPr lang="en-US" smtClean="0"/>
              <a:t>&lt;month year&gt;</a:t>
            </a:r>
            <a:endParaRPr lang="en-US" dirty="0"/>
          </a:p>
        </p:txBody>
      </p:sp>
      <p:sp>
        <p:nvSpPr>
          <p:cNvPr id="5" name="Footer Placeholder 4"/>
          <p:cNvSpPr>
            <a:spLocks noGrp="1"/>
          </p:cNvSpPr>
          <p:nvPr>
            <p:ph type="ftr" sz="quarter" idx="11"/>
          </p:nvPr>
        </p:nvSpPr>
        <p:spPr/>
        <p:txBody>
          <a:body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p>
            <a:r>
              <a:rPr lang="en-US" smtClean="0"/>
              <a:t>Slide </a:t>
            </a:r>
            <a:fld id="{0E7B83E6-0328-4467-8F21-FAC3E3CEF2D4}"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Budget Overcomes</a:t>
            </a:r>
            <a:endParaRPr lang="en-US" dirty="0"/>
          </a:p>
        </p:txBody>
      </p:sp>
      <p:sp>
        <p:nvSpPr>
          <p:cNvPr id="3" name="Content Placeholder 2"/>
          <p:cNvSpPr>
            <a:spLocks noGrp="1"/>
          </p:cNvSpPr>
          <p:nvPr>
            <p:ph idx="1"/>
          </p:nvPr>
        </p:nvSpPr>
        <p:spPr/>
        <p:txBody>
          <a:bodyPr/>
          <a:lstStyle/>
          <a:p>
            <a:r>
              <a:rPr lang="en-US" sz="2400" b="1" dirty="0" smtClean="0"/>
              <a:t>Interference</a:t>
            </a:r>
          </a:p>
          <a:p>
            <a:pPr lvl="1"/>
            <a:r>
              <a:rPr lang="en-US" sz="2000" dirty="0" smtClean="0"/>
              <a:t>Due to other local transmitters (co-channel or adjacent channel)</a:t>
            </a:r>
          </a:p>
          <a:p>
            <a:pPr lvl="1"/>
            <a:r>
              <a:rPr lang="en-US" sz="2000" dirty="0" smtClean="0"/>
              <a:t>Due to system self interference</a:t>
            </a:r>
          </a:p>
          <a:p>
            <a:r>
              <a:rPr lang="en-US" sz="2400" b="1" dirty="0" smtClean="0"/>
              <a:t>Shadowing </a:t>
            </a:r>
          </a:p>
          <a:p>
            <a:pPr lvl="1"/>
            <a:r>
              <a:rPr lang="en-US" sz="2000" dirty="0" smtClean="0"/>
              <a:t>Due to terrain, foliage, buildings, underground vaults, etc.</a:t>
            </a:r>
          </a:p>
          <a:p>
            <a:r>
              <a:rPr lang="en-US" sz="2400" b="1" dirty="0" smtClean="0"/>
              <a:t>Fading </a:t>
            </a:r>
          </a:p>
          <a:p>
            <a:pPr lvl="1"/>
            <a:r>
              <a:rPr lang="en-US" sz="2000" dirty="0" smtClean="0"/>
              <a:t>Due to dynamic multipath from changing RF environment</a:t>
            </a:r>
          </a:p>
          <a:p>
            <a:r>
              <a:rPr lang="en-US" sz="2400" b="1" dirty="0" smtClean="0"/>
              <a:t>Propagation Losses </a:t>
            </a:r>
          </a:p>
          <a:p>
            <a:pPr lvl="1"/>
            <a:r>
              <a:rPr lang="en-US" sz="2000" dirty="0" smtClean="0"/>
              <a:t>Due to distance</a:t>
            </a:r>
            <a:endParaRPr lang="en-US" sz="2000" dirty="0"/>
          </a:p>
        </p:txBody>
      </p:sp>
      <p:sp>
        <p:nvSpPr>
          <p:cNvPr id="4" name="Date Placeholder 3"/>
          <p:cNvSpPr>
            <a:spLocks noGrp="1"/>
          </p:cNvSpPr>
          <p:nvPr>
            <p:ph type="dt" sz="half" idx="10"/>
          </p:nvPr>
        </p:nvSpPr>
        <p:spPr/>
        <p:txBody>
          <a:bodyPr/>
          <a:lstStyle/>
          <a:p>
            <a:r>
              <a:rPr lang="en-US" smtClean="0"/>
              <a:t>&lt;month year&gt;</a:t>
            </a:r>
            <a:endParaRPr lang="en-US" dirty="0"/>
          </a:p>
        </p:txBody>
      </p:sp>
      <p:sp>
        <p:nvSpPr>
          <p:cNvPr id="5" name="Footer Placeholder 4"/>
          <p:cNvSpPr>
            <a:spLocks noGrp="1"/>
          </p:cNvSpPr>
          <p:nvPr>
            <p:ph type="ftr" sz="quarter" idx="11"/>
          </p:nvPr>
        </p:nvSpPr>
        <p:spPr/>
        <p:txBody>
          <a:body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p>
            <a:r>
              <a:rPr lang="en-US" smtClean="0"/>
              <a:t>Slide </a:t>
            </a:r>
            <a:fld id="{0E7B83E6-0328-4467-8F21-FAC3E3CEF2D4}"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1676401" y="2257393"/>
            <a:ext cx="5715000" cy="421960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Interference</a:t>
            </a:r>
            <a:endParaRPr lang="en-US" dirty="0"/>
          </a:p>
        </p:txBody>
      </p:sp>
      <p:sp>
        <p:nvSpPr>
          <p:cNvPr id="3" name="Content Placeholder 2"/>
          <p:cNvSpPr>
            <a:spLocks noGrp="1"/>
          </p:cNvSpPr>
          <p:nvPr>
            <p:ph idx="1"/>
          </p:nvPr>
        </p:nvSpPr>
        <p:spPr/>
        <p:txBody>
          <a:bodyPr/>
          <a:lstStyle/>
          <a:p>
            <a:r>
              <a:rPr lang="en-US" sz="2000" dirty="0" smtClean="0"/>
              <a:t>Interference at advantaged locations anywhere from </a:t>
            </a:r>
            <a:r>
              <a:rPr lang="en-US" sz="2000" b="1" i="1" dirty="0" smtClean="0">
                <a:solidFill>
                  <a:srgbClr val="FF0000"/>
                </a:solidFill>
              </a:rPr>
              <a:t>7-15 dB </a:t>
            </a:r>
            <a:r>
              <a:rPr lang="en-US" sz="2000" dirty="0" smtClean="0"/>
              <a:t>over Thermal Noise</a:t>
            </a:r>
            <a:r>
              <a:rPr lang="en-US" sz="2000" b="1" i="1" dirty="0" smtClean="0">
                <a:solidFill>
                  <a:srgbClr val="FF0000"/>
                </a:solidFill>
              </a:rPr>
              <a:t> </a:t>
            </a:r>
            <a:r>
              <a:rPr lang="en-US" sz="2000" dirty="0" smtClean="0"/>
              <a:t>in 1MHZ@2.4GHz band</a:t>
            </a:r>
          </a:p>
          <a:p>
            <a:r>
              <a:rPr lang="en-US" sz="1800" b="1" dirty="0" smtClean="0"/>
              <a:t>Reference: </a:t>
            </a:r>
            <a:r>
              <a:rPr lang="en-US" sz="1800" dirty="0" smtClean="0"/>
              <a:t> DCN 15-11-0074-01-004k by Dey</a:t>
            </a:r>
            <a:endParaRPr lang="en-US" sz="1800" dirty="0"/>
          </a:p>
        </p:txBody>
      </p:sp>
      <p:sp>
        <p:nvSpPr>
          <p:cNvPr id="4" name="Date Placeholder 3"/>
          <p:cNvSpPr>
            <a:spLocks noGrp="1"/>
          </p:cNvSpPr>
          <p:nvPr>
            <p:ph type="dt" sz="half" idx="10"/>
          </p:nvPr>
        </p:nvSpPr>
        <p:spPr/>
        <p:txBody>
          <a:bodyPr/>
          <a:lstStyle/>
          <a:p>
            <a:r>
              <a:rPr lang="en-US" smtClean="0"/>
              <a:t>&lt;month year&gt;</a:t>
            </a:r>
            <a:endParaRPr lang="en-US" dirty="0"/>
          </a:p>
        </p:txBody>
      </p:sp>
      <p:sp>
        <p:nvSpPr>
          <p:cNvPr id="5" name="Footer Placeholder 4"/>
          <p:cNvSpPr>
            <a:spLocks noGrp="1"/>
          </p:cNvSpPr>
          <p:nvPr>
            <p:ph type="ftr" sz="quarter" idx="11"/>
          </p:nvPr>
        </p:nvSpPr>
        <p:spPr/>
        <p:txBody>
          <a:body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p>
            <a:r>
              <a:rPr lang="en-US" smtClean="0"/>
              <a:t>Slide </a:t>
            </a:r>
            <a:fld id="{0E7B83E6-0328-4467-8F21-FAC3E3CEF2D4}"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Shadowing</a:t>
            </a:r>
            <a:endParaRPr lang="en-US" dirty="0"/>
          </a:p>
        </p:txBody>
      </p:sp>
      <p:sp>
        <p:nvSpPr>
          <p:cNvPr id="3" name="Content Placeholder 2"/>
          <p:cNvSpPr>
            <a:spLocks noGrp="1"/>
          </p:cNvSpPr>
          <p:nvPr>
            <p:ph idx="1"/>
          </p:nvPr>
        </p:nvSpPr>
        <p:spPr/>
        <p:txBody>
          <a:bodyPr/>
          <a:lstStyle/>
          <a:p>
            <a:r>
              <a:rPr lang="en-US" sz="2400" dirty="0" smtClean="0"/>
              <a:t>RF Modeling Software used to predict shadowing</a:t>
            </a:r>
          </a:p>
          <a:p>
            <a:pPr lvl="1"/>
            <a:r>
              <a:rPr lang="en-US" sz="2000" dirty="0" smtClean="0"/>
              <a:t>Accounts for terrain blockage</a:t>
            </a:r>
          </a:p>
          <a:p>
            <a:pPr lvl="1"/>
            <a:r>
              <a:rPr lang="en-US" sz="2000" dirty="0" smtClean="0"/>
              <a:t>Accounts for clutter loss as a function of land use type</a:t>
            </a:r>
            <a:endParaRPr lang="en-US" sz="2400" dirty="0" smtClean="0"/>
          </a:p>
          <a:p>
            <a:r>
              <a:rPr lang="en-US" sz="2400" dirty="0" smtClean="0"/>
              <a:t>Example RF Modeling Software Packages</a:t>
            </a:r>
          </a:p>
          <a:p>
            <a:pPr lvl="1"/>
            <a:r>
              <a:rPr lang="en-US" sz="2000" dirty="0" smtClean="0"/>
              <a:t>EDX Signal </a:t>
            </a:r>
          </a:p>
          <a:p>
            <a:pPr lvl="1"/>
            <a:r>
              <a:rPr lang="en-US" sz="2000" dirty="0" err="1" smtClean="0"/>
              <a:t>CelPlan</a:t>
            </a:r>
            <a:endParaRPr lang="en-US" sz="2000" dirty="0" smtClean="0"/>
          </a:p>
          <a:p>
            <a:r>
              <a:rPr lang="en-US" sz="2400" dirty="0" smtClean="0"/>
              <a:t>Typical Clutter Shadowing</a:t>
            </a:r>
          </a:p>
          <a:p>
            <a:pPr lvl="1"/>
            <a:r>
              <a:rPr lang="en-US" sz="2000" dirty="0" smtClean="0"/>
              <a:t>Mountaintop Antenna: </a:t>
            </a:r>
          </a:p>
          <a:p>
            <a:pPr lvl="2"/>
            <a:r>
              <a:rPr lang="en-US" sz="1800" dirty="0" smtClean="0"/>
              <a:t>Residential Clutter Loss = -14 dB, Commercial Clutter Loss = -16 dB</a:t>
            </a:r>
          </a:p>
          <a:p>
            <a:pPr lvl="1"/>
            <a:r>
              <a:rPr lang="en-US" sz="2000" dirty="0" smtClean="0"/>
              <a:t>Utility Pole Antenna: </a:t>
            </a:r>
          </a:p>
          <a:p>
            <a:pPr lvl="2"/>
            <a:r>
              <a:rPr lang="en-US" sz="1800" dirty="0" smtClean="0"/>
              <a:t>Residential Clutter Loss = -39 dB, Commercial Clutter Loss = -38 dB</a:t>
            </a:r>
          </a:p>
          <a:p>
            <a:pPr lvl="1"/>
            <a:endParaRPr lang="en-US" sz="2000" dirty="0" smtClean="0"/>
          </a:p>
          <a:p>
            <a:endParaRPr lang="en-US" sz="2400" dirty="0" smtClean="0"/>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&lt;month year&gt;</a:t>
            </a:r>
            <a:endParaRPr lang="en-US" dirty="0"/>
          </a:p>
        </p:txBody>
      </p:sp>
      <p:sp>
        <p:nvSpPr>
          <p:cNvPr id="5" name="Footer Placeholder 4"/>
          <p:cNvSpPr>
            <a:spLocks noGrp="1"/>
          </p:cNvSpPr>
          <p:nvPr>
            <p:ph type="ftr" sz="quarter" idx="11"/>
          </p:nvPr>
        </p:nvSpPr>
        <p:spPr/>
        <p:txBody>
          <a:bodyPr/>
          <a:lstStyle/>
          <a:p>
            <a:r>
              <a:rPr lang="en-US" smtClean="0"/>
              <a:t>Roberto Aiello, Sourav Dey</a:t>
            </a:r>
            <a:endParaRPr lang="en-US" dirty="0"/>
          </a:p>
        </p:txBody>
      </p:sp>
      <p:sp>
        <p:nvSpPr>
          <p:cNvPr id="6" name="Slide Number Placeholder 5"/>
          <p:cNvSpPr>
            <a:spLocks noGrp="1"/>
          </p:cNvSpPr>
          <p:nvPr>
            <p:ph type="sldNum" sz="quarter" idx="12"/>
          </p:nvPr>
        </p:nvSpPr>
        <p:spPr/>
        <p:txBody>
          <a:bodyPr/>
          <a:lstStyle/>
          <a:p>
            <a:r>
              <a:rPr lang="en-US" smtClean="0"/>
              <a:t>Slide </a:t>
            </a:r>
            <a:fld id="{0E7B83E6-0328-4467-8F21-FAC3E3CEF2D4}"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Shadowing and Fading Variance</a:t>
            </a:r>
            <a:endParaRPr lang="en-US" dirty="0"/>
          </a:p>
        </p:txBody>
      </p:sp>
      <p:sp>
        <p:nvSpPr>
          <p:cNvPr id="10" name="Content Placeholder 9"/>
          <p:cNvSpPr>
            <a:spLocks noGrp="1"/>
          </p:cNvSpPr>
          <p:nvPr>
            <p:ph idx="1"/>
          </p:nvPr>
        </p:nvSpPr>
        <p:spPr/>
        <p:txBody>
          <a:bodyPr/>
          <a:lstStyle/>
          <a:p>
            <a:r>
              <a:rPr lang="en-US" sz="2000" dirty="0" smtClean="0"/>
              <a:t>Even with good software, clutter shadowing is highly variable and hard to predict</a:t>
            </a:r>
          </a:p>
          <a:p>
            <a:r>
              <a:rPr lang="en-US" sz="2000" dirty="0" smtClean="0"/>
              <a:t>Even though monitored devices are static the channel is dynamic and changing because of multipath fading</a:t>
            </a:r>
          </a:p>
          <a:p>
            <a:r>
              <a:rPr lang="en-US" sz="2000" b="1" dirty="0" smtClean="0"/>
              <a:t>Reference</a:t>
            </a:r>
            <a:r>
              <a:rPr lang="en-US" sz="2000" dirty="0" smtClean="0"/>
              <a:t>: </a:t>
            </a:r>
            <a:r>
              <a:rPr lang="en-US" sz="2000" dirty="0" err="1" smtClean="0"/>
              <a:t>CelPlan</a:t>
            </a:r>
            <a:r>
              <a:rPr lang="en-US" sz="2000" dirty="0" smtClean="0"/>
              <a:t> Manual Section 9.1.2.4</a:t>
            </a:r>
          </a:p>
          <a:p>
            <a:r>
              <a:rPr lang="en-US" sz="2000" dirty="0" smtClean="0"/>
              <a:t>In units of </a:t>
            </a:r>
            <a:r>
              <a:rPr lang="en-US" sz="2000" dirty="0" err="1" smtClean="0"/>
              <a:t>dBm</a:t>
            </a:r>
            <a:r>
              <a:rPr lang="en-US" sz="2000" dirty="0" smtClean="0"/>
              <a:t> assuming lognormal distribution of shadowing</a:t>
            </a:r>
            <a:endParaRPr lang="en-US" sz="2000" dirty="0"/>
          </a:p>
        </p:txBody>
      </p:sp>
      <p:sp>
        <p:nvSpPr>
          <p:cNvPr id="5" name="Date Placeholder 4"/>
          <p:cNvSpPr>
            <a:spLocks noGrp="1"/>
          </p:cNvSpPr>
          <p:nvPr>
            <p:ph type="dt" sz="half" idx="10"/>
          </p:nvPr>
        </p:nvSpPr>
        <p:spPr/>
        <p:txBody>
          <a:bodyPr/>
          <a:lstStyle/>
          <a:p>
            <a:r>
              <a:rPr lang="en-US" smtClean="0"/>
              <a:t>&lt;month year&gt;</a:t>
            </a:r>
            <a:endParaRPr lang="en-US"/>
          </a:p>
        </p:txBody>
      </p:sp>
      <p:sp>
        <p:nvSpPr>
          <p:cNvPr id="6" name="Footer Placeholder 5"/>
          <p:cNvSpPr>
            <a:spLocks noGrp="1"/>
          </p:cNvSpPr>
          <p:nvPr>
            <p:ph type="ftr" sz="quarter" idx="11"/>
          </p:nvPr>
        </p:nvSpPr>
        <p:spPr/>
        <p:txBody>
          <a:bodyPr/>
          <a:lstStyle/>
          <a:p>
            <a:r>
              <a:rPr lang="en-US" smtClean="0"/>
              <a:t>Roberto Aiello, Sourav Dey</a:t>
            </a:r>
            <a:endParaRPr lang="en-US"/>
          </a:p>
        </p:txBody>
      </p:sp>
      <p:sp>
        <p:nvSpPr>
          <p:cNvPr id="7" name="Slide Number Placeholder 6"/>
          <p:cNvSpPr>
            <a:spLocks noGrp="1"/>
          </p:cNvSpPr>
          <p:nvPr>
            <p:ph type="sldNum" sz="quarter" idx="12"/>
          </p:nvPr>
        </p:nvSpPr>
        <p:spPr/>
        <p:txBody>
          <a:bodyPr/>
          <a:lstStyle/>
          <a:p>
            <a:r>
              <a:rPr lang="en-US" smtClean="0"/>
              <a:t>Slide </a:t>
            </a:r>
            <a:fld id="{4EE74BD4-A1E2-4AEC-BA18-227A10FADC42}" type="slidenum">
              <a:rPr lang="en-US" smtClean="0"/>
              <a:pPr/>
              <a:t>8</a:t>
            </a:fld>
            <a:endParaRPr lang="en-US"/>
          </a:p>
        </p:txBody>
      </p:sp>
      <p:pic>
        <p:nvPicPr>
          <p:cNvPr id="14" name="Picture 3"/>
          <p:cNvPicPr>
            <a:picLocks noChangeAspect="1" noChangeArrowheads="1"/>
          </p:cNvPicPr>
          <p:nvPr/>
        </p:nvPicPr>
        <p:blipFill>
          <a:blip r:embed="rId2" cstate="print"/>
          <a:srcRect/>
          <a:stretch>
            <a:fillRect/>
          </a:stretch>
        </p:blipFill>
        <p:spPr bwMode="auto">
          <a:xfrm>
            <a:off x="685800" y="3810000"/>
            <a:ext cx="7772400" cy="2433862"/>
          </a:xfrm>
          <a:prstGeom prst="rect">
            <a:avLst/>
          </a:prstGeom>
          <a:noFill/>
          <a:ln w="9525">
            <a:noFill/>
            <a:miter lim="800000"/>
            <a:headEnd/>
            <a:tailEnd/>
          </a:ln>
        </p:spPr>
      </p:pic>
      <p:sp>
        <p:nvSpPr>
          <p:cNvPr id="15" name="Oval 14"/>
          <p:cNvSpPr/>
          <p:nvPr/>
        </p:nvSpPr>
        <p:spPr bwMode="auto">
          <a:xfrm>
            <a:off x="4766096" y="4876800"/>
            <a:ext cx="533400" cy="1371600"/>
          </a:xfrm>
          <a:prstGeom prst="ellipse">
            <a:avLst/>
          </a:prstGeom>
          <a:no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7746522" y="4876800"/>
            <a:ext cx="533400" cy="1371600"/>
          </a:xfrm>
          <a:prstGeom prst="ellipse">
            <a:avLst/>
          </a:prstGeom>
          <a:no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Probability of Coverage</a:t>
            </a:r>
            <a:endParaRPr lang="en-US" dirty="0"/>
          </a:p>
        </p:txBody>
      </p:sp>
      <p:sp>
        <p:nvSpPr>
          <p:cNvPr id="9" name="Content Placeholder 8"/>
          <p:cNvSpPr>
            <a:spLocks noGrp="1"/>
          </p:cNvSpPr>
          <p:nvPr>
            <p:ph idx="1"/>
          </p:nvPr>
        </p:nvSpPr>
        <p:spPr/>
        <p:txBody>
          <a:bodyPr/>
          <a:lstStyle/>
          <a:p>
            <a:r>
              <a:rPr lang="en-US" sz="2000" dirty="0" smtClean="0"/>
              <a:t>Common model is lognormal distribution of RSSI around prediction, p, due to clutter and fading.</a:t>
            </a:r>
          </a:p>
          <a:p>
            <a:r>
              <a:rPr lang="en-US" sz="2000" dirty="0" smtClean="0"/>
              <a:t>Assume reception threshold is T. Probability of coverage is event that RSSI is &gt; T.  It can be expressed as:</a:t>
            </a:r>
          </a:p>
          <a:p>
            <a:r>
              <a:rPr lang="en-US" sz="2000" dirty="0" smtClean="0"/>
              <a:t>If want decent probability of coverage need margin ~2</a:t>
            </a:r>
            <a:r>
              <a:rPr lang="en-US" sz="2000" dirty="0" smtClean="0">
                <a:latin typeface="Symbol" pitchFamily="18" charset="2"/>
              </a:rPr>
              <a:t>s</a:t>
            </a:r>
            <a:r>
              <a:rPr lang="en-US" sz="2000" dirty="0" smtClean="0"/>
              <a:t> = </a:t>
            </a:r>
            <a:r>
              <a:rPr lang="en-US" sz="2000" b="1" i="1" dirty="0" smtClean="0">
                <a:solidFill>
                  <a:srgbClr val="FF0000"/>
                </a:solidFill>
              </a:rPr>
              <a:t>12-20 dB </a:t>
            </a:r>
            <a:endParaRPr lang="en-US" sz="1800" b="1" i="1" dirty="0" smtClean="0">
              <a:solidFill>
                <a:srgbClr val="FF0000"/>
              </a:solidFill>
            </a:endParaRPr>
          </a:p>
        </p:txBody>
      </p:sp>
      <p:sp>
        <p:nvSpPr>
          <p:cNvPr id="5" name="Date Placeholder 4"/>
          <p:cNvSpPr>
            <a:spLocks noGrp="1"/>
          </p:cNvSpPr>
          <p:nvPr>
            <p:ph type="dt" sz="half" idx="10"/>
          </p:nvPr>
        </p:nvSpPr>
        <p:spPr/>
        <p:txBody>
          <a:bodyPr/>
          <a:lstStyle/>
          <a:p>
            <a:r>
              <a:rPr lang="en-US" smtClean="0"/>
              <a:t>&lt;month year&gt;</a:t>
            </a:r>
            <a:endParaRPr lang="en-US"/>
          </a:p>
        </p:txBody>
      </p:sp>
      <p:sp>
        <p:nvSpPr>
          <p:cNvPr id="6" name="Footer Placeholder 5"/>
          <p:cNvSpPr>
            <a:spLocks noGrp="1"/>
          </p:cNvSpPr>
          <p:nvPr>
            <p:ph type="ftr" sz="quarter" idx="11"/>
          </p:nvPr>
        </p:nvSpPr>
        <p:spPr/>
        <p:txBody>
          <a:bodyPr/>
          <a:lstStyle/>
          <a:p>
            <a:r>
              <a:rPr lang="en-US" smtClean="0"/>
              <a:t>Roberto Aiello, Sourav Dey</a:t>
            </a:r>
            <a:endParaRPr lang="en-US"/>
          </a:p>
        </p:txBody>
      </p:sp>
      <p:sp>
        <p:nvSpPr>
          <p:cNvPr id="7" name="Slide Number Placeholder 6"/>
          <p:cNvSpPr>
            <a:spLocks noGrp="1"/>
          </p:cNvSpPr>
          <p:nvPr>
            <p:ph type="sldNum" sz="quarter" idx="12"/>
          </p:nvPr>
        </p:nvSpPr>
        <p:spPr/>
        <p:txBody>
          <a:bodyPr/>
          <a:lstStyle/>
          <a:p>
            <a:r>
              <a:rPr lang="en-US" smtClean="0"/>
              <a:t>Slide </a:t>
            </a:r>
            <a:fld id="{4EE74BD4-A1E2-4AEC-BA18-227A10FADC42}" type="slidenum">
              <a:rPr lang="en-US" smtClean="0"/>
              <a:pPr/>
              <a:t>9</a:t>
            </a:fld>
            <a:endParaRPr lang="en-US"/>
          </a:p>
        </p:txBody>
      </p:sp>
      <p:graphicFrame>
        <p:nvGraphicFramePr>
          <p:cNvPr id="50178" name="Object 2"/>
          <p:cNvGraphicFramePr>
            <a:graphicFrameLocks noChangeAspect="1"/>
          </p:cNvGraphicFramePr>
          <p:nvPr/>
        </p:nvGraphicFramePr>
        <p:xfrm>
          <a:off x="4724400" y="2514600"/>
          <a:ext cx="838200" cy="475013"/>
        </p:xfrm>
        <a:graphic>
          <a:graphicData uri="http://schemas.openxmlformats.org/presentationml/2006/ole">
            <mc:AlternateContent xmlns:mc="http://schemas.openxmlformats.org/markup-compatibility/2006">
              <mc:Choice xmlns:v="urn:schemas-microsoft-com:vml" Requires="v">
                <p:oleObj spid="_x0000_s50182" name="Equation" r:id="rId3" imgW="761760" imgH="431640" progId="Equation.3">
                  <p:embed/>
                </p:oleObj>
              </mc:Choice>
              <mc:Fallback>
                <p:oleObj name="Equation" r:id="rId3" imgW="76176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14600"/>
                        <a:ext cx="838200" cy="47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2"/>
          <p:cNvPicPr>
            <a:picLocks noChangeAspect="1" noChangeArrowheads="1"/>
          </p:cNvPicPr>
          <p:nvPr/>
        </p:nvPicPr>
        <p:blipFill>
          <a:blip r:embed="rId5" cstate="print"/>
          <a:srcRect/>
          <a:stretch>
            <a:fillRect/>
          </a:stretch>
        </p:blipFill>
        <p:spPr bwMode="auto">
          <a:xfrm>
            <a:off x="990600" y="3352800"/>
            <a:ext cx="7404734" cy="3040959"/>
          </a:xfrm>
          <a:prstGeom prst="rect">
            <a:avLst/>
          </a:prstGeom>
          <a:noFill/>
          <a:ln w="9525">
            <a:noFill/>
            <a:miter lim="800000"/>
            <a:headEnd/>
            <a:tailEnd/>
          </a:ln>
        </p:spPr>
      </p:pic>
      <p:sp>
        <p:nvSpPr>
          <p:cNvPr id="10" name="TextBox 9"/>
          <p:cNvSpPr txBox="1"/>
          <p:nvPr/>
        </p:nvSpPr>
        <p:spPr>
          <a:xfrm>
            <a:off x="6019800" y="3657600"/>
            <a:ext cx="1558440" cy="1015663"/>
          </a:xfrm>
          <a:prstGeom prst="rect">
            <a:avLst/>
          </a:prstGeom>
          <a:noFill/>
        </p:spPr>
        <p:txBody>
          <a:bodyPr wrap="none" rtlCol="0">
            <a:spAutoFit/>
          </a:bodyPr>
          <a:lstStyle/>
          <a:p>
            <a:pPr algn="ctr"/>
            <a:r>
              <a:rPr lang="en-US" sz="2000" dirty="0" smtClean="0">
                <a:solidFill>
                  <a:schemeClr val="accent2">
                    <a:lumMod val="75000"/>
                  </a:schemeClr>
                </a:solidFill>
                <a:latin typeface="Calibri" pitchFamily="34" charset="0"/>
                <a:cs typeface="Calibri" pitchFamily="34" charset="0"/>
              </a:rPr>
              <a:t>T = -122 </a:t>
            </a:r>
            <a:r>
              <a:rPr lang="en-US" sz="2000" dirty="0" err="1" smtClean="0">
                <a:solidFill>
                  <a:schemeClr val="accent2">
                    <a:lumMod val="75000"/>
                  </a:schemeClr>
                </a:solidFill>
                <a:latin typeface="Calibri" pitchFamily="34" charset="0"/>
                <a:cs typeface="Calibri" pitchFamily="34" charset="0"/>
              </a:rPr>
              <a:t>dBm</a:t>
            </a:r>
            <a:endParaRPr lang="en-US" sz="2000" dirty="0" smtClean="0">
              <a:solidFill>
                <a:schemeClr val="accent2">
                  <a:lumMod val="75000"/>
                </a:schemeClr>
              </a:solidFill>
              <a:latin typeface="Calibri" pitchFamily="34" charset="0"/>
              <a:cs typeface="Calibri" pitchFamily="34" charset="0"/>
            </a:endParaRPr>
          </a:p>
          <a:p>
            <a:pPr algn="ctr"/>
            <a:r>
              <a:rPr lang="en-US" sz="2000" dirty="0" smtClean="0">
                <a:solidFill>
                  <a:schemeClr val="accent2">
                    <a:lumMod val="75000"/>
                  </a:schemeClr>
                </a:solidFill>
                <a:latin typeface="Calibri" pitchFamily="34" charset="0"/>
                <a:cs typeface="Calibri" pitchFamily="34" charset="0"/>
              </a:rPr>
              <a:t>p = -110 </a:t>
            </a:r>
            <a:r>
              <a:rPr lang="en-US" sz="2000" dirty="0" err="1" smtClean="0">
                <a:solidFill>
                  <a:schemeClr val="accent2">
                    <a:lumMod val="75000"/>
                  </a:schemeClr>
                </a:solidFill>
                <a:latin typeface="Calibri" pitchFamily="34" charset="0"/>
                <a:cs typeface="Calibri" pitchFamily="34" charset="0"/>
              </a:rPr>
              <a:t>dBm</a:t>
            </a:r>
            <a:endParaRPr lang="en-US" sz="2000" dirty="0" smtClean="0">
              <a:solidFill>
                <a:schemeClr val="accent2">
                  <a:lumMod val="75000"/>
                </a:schemeClr>
              </a:solidFill>
              <a:latin typeface="Calibri" pitchFamily="34" charset="0"/>
              <a:cs typeface="Calibri" pitchFamily="34" charset="0"/>
            </a:endParaRPr>
          </a:p>
          <a:p>
            <a:pPr algn="ctr"/>
            <a:r>
              <a:rPr lang="en-US" sz="2000" dirty="0" smtClean="0">
                <a:solidFill>
                  <a:schemeClr val="accent2">
                    <a:lumMod val="75000"/>
                  </a:schemeClr>
                </a:solidFill>
                <a:latin typeface="Symbol" pitchFamily="18" charset="2"/>
                <a:cs typeface="Calibri" pitchFamily="34" charset="0"/>
              </a:rPr>
              <a:t>s</a:t>
            </a:r>
            <a:r>
              <a:rPr lang="en-US" sz="2000" dirty="0" smtClean="0">
                <a:solidFill>
                  <a:schemeClr val="accent2">
                    <a:lumMod val="75000"/>
                  </a:schemeClr>
                </a:solidFill>
                <a:latin typeface="Calibri" pitchFamily="34" charset="0"/>
                <a:cs typeface="Calibri" pitchFamily="34" charset="0"/>
              </a:rPr>
              <a:t> = 8 </a:t>
            </a:r>
            <a:r>
              <a:rPr lang="en-US" sz="2000" dirty="0" err="1" smtClean="0">
                <a:solidFill>
                  <a:schemeClr val="accent2">
                    <a:lumMod val="75000"/>
                  </a:schemeClr>
                </a:solidFill>
                <a:latin typeface="Calibri" pitchFamily="34" charset="0"/>
                <a:cs typeface="Calibri" pitchFamily="34" charset="0"/>
              </a:rPr>
              <a:t>dBm</a:t>
            </a:r>
            <a:endParaRPr lang="en-US" sz="2000" dirty="0">
              <a:solidFill>
                <a:schemeClr val="accent2">
                  <a:lumMod val="75000"/>
                </a:schemeClr>
              </a:solidFill>
              <a:latin typeface="Calibri" pitchFamily="34" charset="0"/>
              <a:cs typeface="Calibri" pitchFamily="34" charset="0"/>
            </a:endParaRPr>
          </a:p>
        </p:txBody>
      </p:sp>
    </p:spTree>
  </p:cSld>
  <p:clrMapOvr>
    <a:masterClrMapping/>
  </p:clrMapOvr>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1019</TotalTime>
  <Words>1103</Words>
  <Application>Microsoft Macintosh PowerPoint</Application>
  <PresentationFormat>On-screen Show (4:3)</PresentationFormat>
  <Paragraphs>230</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IEEE-P802_15</vt:lpstr>
      <vt:lpstr>Equation</vt:lpstr>
      <vt:lpstr>PowerPoint Presentation</vt:lpstr>
      <vt:lpstr>802.15.4k Link Budget Considerations </vt:lpstr>
      <vt:lpstr>Outline</vt:lpstr>
      <vt:lpstr>Link Budget</vt:lpstr>
      <vt:lpstr>Link Budget Overcomes</vt:lpstr>
      <vt:lpstr>Interference</vt:lpstr>
      <vt:lpstr>Shadowing</vt:lpstr>
      <vt:lpstr>Shadowing and Fading Variance</vt:lpstr>
      <vt:lpstr>Probability of Coverage</vt:lpstr>
      <vt:lpstr>Example: Mountaintop Coverage</vt:lpstr>
      <vt:lpstr>Mountaintop Coverage with 120 dB LB</vt:lpstr>
      <vt:lpstr>Mountaintop Coverage with 150 dB LB</vt:lpstr>
      <vt:lpstr>Mountaintop Coverage with 170 dB LB</vt:lpstr>
      <vt:lpstr>Outline</vt:lpstr>
      <vt:lpstr>Link Budget Drivers</vt:lpstr>
      <vt:lpstr>How to get better Receiver Sensitivity?</vt:lpstr>
      <vt:lpstr>Outline</vt:lpstr>
      <vt:lpstr>Long On-Air Time</vt:lpstr>
      <vt:lpstr>Packet Error Rate</vt:lpstr>
      <vt:lpstr>Coexistence</vt:lpstr>
      <vt:lpstr>Potential Solution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Windows User</dc:creator>
  <dc:description>&lt;doc#&gt;</dc:description>
  <cp:lastModifiedBy>Roberto Aiello</cp:lastModifiedBy>
  <cp:revision>123</cp:revision>
  <cp:lastPrinted>1998-02-10T13:28:06Z</cp:lastPrinted>
  <dcterms:created xsi:type="dcterms:W3CDTF">2011-01-15T20:18:56Z</dcterms:created>
  <dcterms:modified xsi:type="dcterms:W3CDTF">2011-05-09T17:50:17Z</dcterms:modified>
</cp:coreProperties>
</file>