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70" r:id="rId2"/>
    <p:sldId id="377" r:id="rId3"/>
    <p:sldId id="381" r:id="rId4"/>
    <p:sldId id="380" r:id="rId5"/>
    <p:sldId id="374" r:id="rId6"/>
    <p:sldId id="383" r:id="rId7"/>
    <p:sldId id="379" r:id="rId8"/>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479" autoAdjust="0"/>
  </p:normalViewPr>
  <p:slideViewPr>
    <p:cSldViewPr>
      <p:cViewPr>
        <p:scale>
          <a:sx n="90" d="100"/>
          <a:sy n="90" d="100"/>
        </p:scale>
        <p:origin x="-390" y="64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2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3/17/2011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882446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3/17/2011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2729488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6387"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38D5F5ED-65A0-40B5-BA7E-8846AB555204}" type="slidenum">
              <a:rPr lang="en-US" sz="2400" smtClean="0">
                <a:solidFill>
                  <a:srgbClr val="000000"/>
                </a:solidFill>
              </a:rPr>
              <a:pPr eaLnBrk="1" hangingPunct="1"/>
              <a:t>2</a:t>
            </a:fld>
            <a:endParaRPr lang="en-US" sz="2400" smtClean="0">
              <a:solidFill>
                <a:srgbClr val="000000"/>
              </a:solidFill>
            </a:endParaRPr>
          </a:p>
        </p:txBody>
      </p:sp>
      <p:sp>
        <p:nvSpPr>
          <p:cNvPr id="16388" name="Rectangle 1"/>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9" name="Rectangle 2"/>
          <p:cNvSpPr>
            <a:spLocks noGrp="1"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
        <p:nvSpPr>
          <p:cNvPr id="16390" name="Text Box 3"/>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07/12/10</a:t>
            </a:r>
          </a:p>
        </p:txBody>
      </p:sp>
      <p:sp>
        <p:nvSpPr>
          <p:cNvPr id="16391"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580F5225-6CDA-4FC0-9835-5006ED54D9EC}" type="slidenum">
              <a:rPr lang="en-US">
                <a:solidFill>
                  <a:srgbClr val="000000"/>
                </a:solidFill>
              </a:rPr>
              <a:pPr algn="r" eaLnBrk="1" hangingPunct="1">
                <a:buClrTx/>
                <a:buFontTx/>
                <a:buNone/>
              </a:pPr>
              <a:t>2</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4"/>
          <p:cNvSpPr>
            <a:spLocks noGrp="1" noChangeArrowheads="1"/>
          </p:cNvSpPr>
          <p:nvPr>
            <p:ph type="dt" sz="quarter"/>
          </p:nvPr>
        </p:nvSpPr>
        <p:spPr>
          <a:xfrm>
            <a:off x="646113" y="94119"/>
            <a:ext cx="2708275" cy="215444"/>
          </a:xfrm>
          <a:noFill/>
        </p:spPr>
        <p:txBody>
          <a:bodyPr/>
          <a:lstStyle>
            <a:lvl1pPr eaLnBrk="0" hangingPunct="0">
              <a:tabLst>
                <a:tab pos="723900" algn="l"/>
                <a:tab pos="1447800" algn="l"/>
                <a:tab pos="2171700" algn="l"/>
              </a:tabLst>
              <a:defRPr sz="1200">
                <a:solidFill>
                  <a:schemeClr val="bg1"/>
                </a:solidFill>
                <a:latin typeface="Times New Roman" pitchFamily="16" charset="0"/>
                <a:ea typeface="ＭＳ Ｐゴシック" charset="-128"/>
              </a:defRPr>
            </a:lvl1pPr>
            <a:lvl2pPr eaLnBrk="0" hangingPunct="0">
              <a:tabLst>
                <a:tab pos="723900" algn="l"/>
                <a:tab pos="1447800" algn="l"/>
                <a:tab pos="2171700" algn="l"/>
              </a:tabLst>
              <a:defRPr sz="1200">
                <a:solidFill>
                  <a:schemeClr val="bg1"/>
                </a:solidFill>
                <a:latin typeface="Times New Roman" pitchFamily="16" charset="0"/>
                <a:ea typeface="ＭＳ Ｐゴシック" charset="-128"/>
              </a:defRPr>
            </a:lvl2pPr>
            <a:lvl3pPr eaLnBrk="0" hangingPunct="0">
              <a:tabLst>
                <a:tab pos="723900" algn="l"/>
                <a:tab pos="1447800" algn="l"/>
                <a:tab pos="2171700" algn="l"/>
              </a:tabLst>
              <a:defRPr sz="1200">
                <a:solidFill>
                  <a:schemeClr val="bg1"/>
                </a:solidFill>
                <a:latin typeface="Times New Roman" pitchFamily="16" charset="0"/>
                <a:ea typeface="ＭＳ Ｐゴシック" charset="-128"/>
              </a:defRPr>
            </a:lvl3pPr>
            <a:lvl4pPr eaLnBrk="0" hangingPunct="0">
              <a:tabLst>
                <a:tab pos="723900" algn="l"/>
                <a:tab pos="1447800" algn="l"/>
                <a:tab pos="2171700" algn="l"/>
              </a:tabLst>
              <a:defRPr sz="1200">
                <a:solidFill>
                  <a:schemeClr val="bg1"/>
                </a:solidFill>
                <a:latin typeface="Times New Roman" pitchFamily="16" charset="0"/>
                <a:ea typeface="ＭＳ Ｐゴシック" charset="-128"/>
              </a:defRPr>
            </a:lvl4pPr>
            <a:lvl5pPr eaLnBrk="0" hangingPunct="0">
              <a:tabLst>
                <a:tab pos="723900" algn="l"/>
                <a:tab pos="1447800" algn="l"/>
                <a:tab pos="21717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 pos="1447800" algn="l"/>
                <a:tab pos="2171700" algn="l"/>
              </a:tabLst>
              <a:defRPr sz="1200">
                <a:solidFill>
                  <a:schemeClr val="bg1"/>
                </a:solidFill>
                <a:latin typeface="Times New Roman" pitchFamily="16" charset="0"/>
                <a:ea typeface="ＭＳ Ｐゴシック" charset="-128"/>
              </a:defRPr>
            </a:lvl9pPr>
          </a:lstStyle>
          <a:p>
            <a:pPr eaLnBrk="1" hangingPunct="1"/>
            <a:r>
              <a:rPr lang="en-US" sz="1400" smtClean="0">
                <a:solidFill>
                  <a:srgbClr val="000000"/>
                </a:solidFill>
              </a:rPr>
              <a:t>07/12/10</a:t>
            </a:r>
          </a:p>
        </p:txBody>
      </p:sp>
      <p:sp>
        <p:nvSpPr>
          <p:cNvPr id="17411" name="Rectangle 8"/>
          <p:cNvSpPr>
            <a:spLocks noGrp="1" noChangeArrowheads="1"/>
          </p:cNvSpPr>
          <p:nvPr>
            <p:ph type="sldNum" sz="quarter"/>
          </p:nvPr>
        </p:nvSpPr>
        <p:spPr>
          <a:xfrm>
            <a:off x="2901950" y="8942388"/>
            <a:ext cx="792163" cy="738664"/>
          </a:xfrm>
          <a:noFill/>
        </p:spPr>
        <p:txBody>
          <a:bodyPr/>
          <a:lstStyle>
            <a:lvl1pPr eaLnBrk="0" hangingPunct="0">
              <a:tabLst>
                <a:tab pos="723900" algn="l"/>
              </a:tabLst>
              <a:defRPr sz="1200">
                <a:solidFill>
                  <a:schemeClr val="bg1"/>
                </a:solidFill>
                <a:latin typeface="Times New Roman" pitchFamily="16" charset="0"/>
                <a:ea typeface="ＭＳ Ｐゴシック" charset="-128"/>
              </a:defRPr>
            </a:lvl1pPr>
            <a:lvl2pPr eaLnBrk="0" hangingPunct="0">
              <a:tabLst>
                <a:tab pos="723900" algn="l"/>
              </a:tabLst>
              <a:defRPr sz="1200">
                <a:solidFill>
                  <a:schemeClr val="bg1"/>
                </a:solidFill>
                <a:latin typeface="Times New Roman" pitchFamily="16" charset="0"/>
                <a:ea typeface="ＭＳ Ｐゴシック" charset="-128"/>
              </a:defRPr>
            </a:lvl2pPr>
            <a:lvl3pPr eaLnBrk="0" hangingPunct="0">
              <a:tabLst>
                <a:tab pos="723900" algn="l"/>
              </a:tabLst>
              <a:defRPr sz="1200">
                <a:solidFill>
                  <a:schemeClr val="bg1"/>
                </a:solidFill>
                <a:latin typeface="Times New Roman" pitchFamily="16" charset="0"/>
                <a:ea typeface="ＭＳ Ｐゴシック" charset="-128"/>
              </a:defRPr>
            </a:lvl3pPr>
            <a:lvl4pPr eaLnBrk="0" hangingPunct="0">
              <a:tabLst>
                <a:tab pos="723900" algn="l"/>
              </a:tabLst>
              <a:defRPr sz="1200">
                <a:solidFill>
                  <a:schemeClr val="bg1"/>
                </a:solidFill>
                <a:latin typeface="Times New Roman" pitchFamily="16" charset="0"/>
                <a:ea typeface="ＭＳ Ｐゴシック" charset="-128"/>
              </a:defRPr>
            </a:lvl4pPr>
            <a:lvl5pPr eaLnBrk="0" hangingPunct="0">
              <a:tabLst>
                <a:tab pos="723900"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723900" algn="l"/>
              </a:tabLst>
              <a:defRPr sz="1200">
                <a:solidFill>
                  <a:schemeClr val="bg1"/>
                </a:solidFill>
                <a:latin typeface="Times New Roman" pitchFamily="16" charset="0"/>
                <a:ea typeface="ＭＳ Ｐゴシック" charset="-128"/>
              </a:defRPr>
            </a:lvl9pPr>
          </a:lstStyle>
          <a:p>
            <a:pPr eaLnBrk="1" hangingPunct="1"/>
            <a:r>
              <a:rPr lang="en-US" sz="2400" smtClean="0">
                <a:solidFill>
                  <a:srgbClr val="000000"/>
                </a:solidFill>
              </a:rPr>
              <a:t>Page </a:t>
            </a:r>
            <a:fld id="{5CF9D94D-E390-432A-A8F8-49052C43FAAD}" type="slidenum">
              <a:rPr lang="en-US" sz="2400" smtClean="0">
                <a:solidFill>
                  <a:srgbClr val="000000"/>
                </a:solidFill>
              </a:rPr>
              <a:pPr eaLnBrk="1" hangingPunct="1"/>
              <a:t>3</a:t>
            </a:fld>
            <a:endParaRPr lang="en-US" sz="2400" smtClean="0">
              <a:solidFill>
                <a:srgbClr val="000000"/>
              </a:solidFill>
            </a:endParaRPr>
          </a:p>
        </p:txBody>
      </p:sp>
      <p:sp>
        <p:nvSpPr>
          <p:cNvPr id="17412" name="Text Box 1"/>
          <p:cNvSpPr txBox="1">
            <a:spLocks noChangeArrowheads="1"/>
          </p:cNvSpPr>
          <p:nvPr/>
        </p:nvSpPr>
        <p:spPr bwMode="auto">
          <a:xfrm>
            <a:off x="3429001" y="97241"/>
            <a:ext cx="27844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sz="1400" b="1">
                <a:solidFill>
                  <a:srgbClr val="000000"/>
                </a:solidFill>
              </a:rPr>
              <a:t>doc.: IEEE 802.15-&lt;doc#&gt;</a:t>
            </a:r>
          </a:p>
        </p:txBody>
      </p:sp>
      <p:sp>
        <p:nvSpPr>
          <p:cNvPr id="17413" name="Text Box 2"/>
          <p:cNvSpPr txBox="1">
            <a:spLocks noChangeArrowheads="1"/>
          </p:cNvSpPr>
          <p:nvPr/>
        </p:nvSpPr>
        <p:spPr bwMode="auto">
          <a:xfrm>
            <a:off x="646114" y="97241"/>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eaLnBrk="1" hangingPunct="1">
              <a:buClrTx/>
              <a:buFontTx/>
              <a:buNone/>
            </a:pPr>
            <a:r>
              <a:rPr lang="en-US" sz="1400" b="1">
                <a:solidFill>
                  <a:srgbClr val="000000"/>
                </a:solidFill>
              </a:rPr>
              <a:t>&lt;month year&gt;</a:t>
            </a:r>
          </a:p>
        </p:txBody>
      </p:sp>
      <p:sp>
        <p:nvSpPr>
          <p:cNvPr id="17414" name="Text Box 3"/>
          <p:cNvSpPr txBox="1">
            <a:spLocks noChangeArrowheads="1"/>
          </p:cNvSpPr>
          <p:nvPr/>
        </p:nvSpPr>
        <p:spPr bwMode="auto">
          <a:xfrm>
            <a:off x="3730625" y="8940851"/>
            <a:ext cx="2482850" cy="153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marL="342900" indent="-342900"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1pPr>
            <a:lvl2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2pPr>
            <a:lvl3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3pPr>
            <a:lvl4pPr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4pPr>
            <a:lvl5pPr marL="457200" eaLnBrk="0" hangingPunc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5pPr>
            <a:lvl6pPr marL="9144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6pPr>
            <a:lvl7pPr marL="13716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7pPr>
            <a:lvl8pPr marL="18288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8pPr>
            <a:lvl9pPr marL="2286000" defTabSz="449263" eaLnBrk="0" fontAlgn="base" hangingPunct="0">
              <a:spcBef>
                <a:spcPct val="0"/>
              </a:spcBef>
              <a:spcAft>
                <a:spcPct val="0"/>
              </a:spcAft>
              <a:buClr>
                <a:srgbClr val="000000"/>
              </a:buClr>
              <a:buSzPct val="100000"/>
              <a:buFont typeface="Times New Roman" pitchFamily="16"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sz="1200">
                <a:solidFill>
                  <a:schemeClr val="bg1"/>
                </a:solidFill>
                <a:latin typeface="Times New Roman" pitchFamily="16" charset="0"/>
                <a:ea typeface="ＭＳ Ｐゴシック" charset="-128"/>
              </a:defRPr>
            </a:lvl9pPr>
          </a:lstStyle>
          <a:p>
            <a:pPr lvl="4" indent="0" algn="r" eaLnBrk="1" hangingPunct="1">
              <a:buClrTx/>
              <a:buFontTx/>
              <a:buNone/>
            </a:pPr>
            <a:r>
              <a:rPr lang="en-US" sz="1000">
                <a:solidFill>
                  <a:srgbClr val="000000"/>
                </a:solidFill>
              </a:rPr>
              <a:t>&lt;author&gt;, &lt;company&gt;</a:t>
            </a:r>
          </a:p>
        </p:txBody>
      </p:sp>
      <p:sp>
        <p:nvSpPr>
          <p:cNvPr id="17415" name="Text Box 4"/>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r" eaLnBrk="1" hangingPunct="1">
              <a:buClrTx/>
              <a:buFontTx/>
              <a:buNone/>
            </a:pPr>
            <a:r>
              <a:rPr lang="en-US">
                <a:solidFill>
                  <a:srgbClr val="000000"/>
                </a:solidFill>
              </a:rPr>
              <a:t>Page </a:t>
            </a:r>
            <a:fld id="{AFD601DA-588E-42B8-A89A-BD9145C0B819}" type="slidenum">
              <a:rPr lang="en-US">
                <a:solidFill>
                  <a:srgbClr val="000000"/>
                </a:solidFill>
              </a:rPr>
              <a:pPr algn="r" eaLnBrk="1" hangingPunct="1">
                <a:buClrTx/>
                <a:buFontTx/>
                <a:buNone/>
              </a:pPr>
              <a:t>3</a:t>
            </a:fld>
            <a:endParaRPr lang="en-US">
              <a:solidFill>
                <a:srgbClr val="000000"/>
              </a:solidFill>
            </a:endParaRPr>
          </a:p>
        </p:txBody>
      </p:sp>
      <p:sp>
        <p:nvSpPr>
          <p:cNvPr id="17416" name="Rectangle 5"/>
          <p:cNvSpPr>
            <a:spLocks noGrp="1" noRot="1" noChangeAspect="1" noChangeArrowheads="1" noTextEdit="1"/>
          </p:cNvSpPr>
          <p:nvPr>
            <p:ph type="sldImg"/>
          </p:nvPr>
        </p:nvSpPr>
        <p:spPr>
          <a:xfrm>
            <a:off x="1128713" y="698500"/>
            <a:ext cx="4600575" cy="345122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7" name="Rectangle 6"/>
          <p:cNvSpPr>
            <a:spLocks noGrp="1" noChangeArrowheads="1"/>
          </p:cNvSpPr>
          <p:nvPr>
            <p:ph type="body" idx="1"/>
          </p:nvPr>
        </p:nvSpPr>
        <p:spPr>
          <a:xfrm>
            <a:off x="914401" y="4387096"/>
            <a:ext cx="5027613" cy="4155361"/>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r>
              <a:rPr lang="en-US" smtClean="0"/>
              <a:t>March 2011</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idx="10"/>
          </p:nvPr>
        </p:nvSpPr>
        <p:spPr>
          <a:ln/>
        </p:spPr>
        <p:txBody>
          <a:bodyPr/>
          <a:lstStyle>
            <a:lvl1pPr>
              <a:defRPr/>
            </a:lvl1pPr>
          </a:lstStyle>
          <a:p>
            <a:pPr>
              <a:defRPr/>
            </a:pPr>
            <a:r>
              <a:rPr lang="en-US"/>
              <a:t>Slide </a:t>
            </a:r>
            <a:fld id="{F7CD8959-7374-44A8-8C97-3392A3245BF1}" type="slidenum">
              <a:rPr lang="en-US"/>
              <a:pPr>
                <a:defRPr/>
              </a:pPr>
              <a:t>‹#›</a:t>
            </a:fld>
            <a:endParaRPr lang="en-US"/>
          </a:p>
        </p:txBody>
      </p:sp>
      <p:sp>
        <p:nvSpPr>
          <p:cNvPr id="5"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David Howard, On Ramp Wireless</a:t>
            </a:r>
            <a:endParaRPr lang="en-US" dirty="0"/>
          </a:p>
        </p:txBody>
      </p:sp>
      <p:sp>
        <p:nvSpPr>
          <p:cNvPr id="6"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Tree>
    <p:extLst>
      <p:ext uri="{BB962C8B-B14F-4D97-AF65-F5344CB8AC3E}">
        <p14:creationId xmlns:p14="http://schemas.microsoft.com/office/powerpoint/2010/main" val="30288303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9"/>
          <p:cNvSpPr>
            <a:spLocks noGrp="1" noChangeArrowheads="1"/>
          </p:cNvSpPr>
          <p:nvPr>
            <p:ph type="sldNum" idx="10"/>
          </p:nvPr>
        </p:nvSpPr>
        <p:spPr>
          <a:ln/>
        </p:spPr>
        <p:txBody>
          <a:bodyPr/>
          <a:lstStyle>
            <a:lvl1pPr>
              <a:defRPr/>
            </a:lvl1pPr>
          </a:lstStyle>
          <a:p>
            <a:pPr>
              <a:defRPr/>
            </a:pPr>
            <a:r>
              <a:rPr lang="en-US"/>
              <a:t>Slide </a:t>
            </a:r>
            <a:fld id="{6ACE016A-119A-49C2-BBDC-0344600A9D3B}" type="slidenum">
              <a:rPr lang="en-US"/>
              <a:pPr>
                <a:defRPr/>
              </a:pPr>
              <a:t>‹#›</a:t>
            </a:fld>
            <a:endParaRPr lang="en-US"/>
          </a:p>
        </p:txBody>
      </p:sp>
      <p:sp>
        <p:nvSpPr>
          <p:cNvPr id="3"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
        <p:nvSpPr>
          <p:cNvPr id="4"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David Howard, On Ramp Wireless</a:t>
            </a:r>
            <a:endParaRPr lang="en-US" dirty="0"/>
          </a:p>
        </p:txBody>
      </p:sp>
    </p:spTree>
    <p:extLst>
      <p:ext uri="{BB962C8B-B14F-4D97-AF65-F5344CB8AC3E}">
        <p14:creationId xmlns:p14="http://schemas.microsoft.com/office/powerpoint/2010/main" val="1340448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867400" y="6492875"/>
            <a:ext cx="26670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David Howard, On Ramp Wireless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a:t>Slide </a:t>
            </a:r>
            <a:fld id="{41987EB5-282E-4916-B28F-39C3F491D2E1}" type="slidenum">
              <a:rPr lang="en-US"/>
              <a:pPr>
                <a:defRPr/>
              </a:pPr>
              <a:t>‹#›</a:t>
            </a:fld>
            <a:endParaRPr lang="en-US" dirty="0"/>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smtClean="0"/>
              <a:t>doc.: </a:t>
            </a:r>
            <a:r>
              <a:rPr lang="en-US" sz="1400" b="1" dirty="0" smtClean="0">
                <a:effectLst/>
              </a:rPr>
              <a:t>15-11-0304-00-004k</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553998"/>
          </a:xfrm>
          <a:prstGeom prst="rect">
            <a:avLst/>
          </a:prstGeom>
          <a:noFill/>
          <a:ln w="9525">
            <a:noFill/>
            <a:miter lim="800000"/>
            <a:headEnd/>
            <a:tailEnd/>
          </a:ln>
          <a:effectLst/>
        </p:spPr>
        <p:txBody>
          <a:bodyPr lIns="0" tIns="0" rIns="0" bIns="0">
            <a:spAutoFit/>
          </a:bodyPr>
          <a:lstStyle/>
          <a:p>
            <a:pPr eaLnBrk="0" hangingPunct="0">
              <a:defRPr/>
            </a:pPr>
            <a:r>
              <a:rPr lang="en-US" dirty="0" smtClean="0"/>
              <a:t>TG4k Low</a:t>
            </a:r>
            <a:r>
              <a:rPr lang="en-US" baseline="0" dirty="0" smtClean="0"/>
              <a:t> Energy Critical Infrastructure Monitoring (LECIM)</a:t>
            </a:r>
            <a:endParaRPr lang="en-US" dirty="0" smtClean="0"/>
          </a:p>
          <a:p>
            <a:pPr eaLnBrk="0" hangingPunct="0">
              <a:defRPr/>
            </a:pP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2011</a:t>
            </a:r>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timing>
    <p:tnLst>
      <p:par>
        <p:cTn id="1" dur="indefinite" restart="never" nodeType="tmRoot"/>
      </p:par>
    </p:tnLst>
  </p:timing>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March 2011</a:t>
            </a:r>
            <a:endParaRPr lang="en-US" dirty="0"/>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endParaRPr lang="en-US" dirty="0" smtClean="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6316"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TG4k LECIM </a:t>
            </a:r>
            <a:r>
              <a:rPr lang="en-US" sz="1800" dirty="0"/>
              <a:t>Closing Report for </a:t>
            </a:r>
            <a:r>
              <a:rPr lang="en-US" sz="1800" smtClean="0"/>
              <a:t>Singapore March </a:t>
            </a:r>
            <a:r>
              <a:rPr lang="en-US" sz="1800" dirty="0" smtClean="0"/>
              <a:t>2011</a:t>
            </a:r>
            <a:endParaRPr lang="en-US" sz="1800" dirty="0"/>
          </a:p>
          <a:p>
            <a:pPr marL="914400" indent="-914400" eaLnBrk="0" hangingPunct="0">
              <a:defRPr/>
            </a:pPr>
            <a:r>
              <a:rPr lang="en-US" sz="1800" b="1" dirty="0"/>
              <a:t>Date Submitted: </a:t>
            </a:r>
            <a:r>
              <a:rPr lang="en-US" sz="1800" dirty="0" smtClean="0"/>
              <a:t>March 2011</a:t>
            </a:r>
            <a:endParaRPr lang="en-US" sz="1800" dirty="0"/>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david.a.howard@ieee.org</a:t>
            </a:r>
            <a:r>
              <a:rPr lang="en-US" sz="1800" dirty="0"/>
              <a:t>	</a:t>
            </a:r>
          </a:p>
          <a:p>
            <a:pPr marL="914400" indent="-914400" eaLnBrk="0" hangingPunct="0">
              <a:defRPr/>
            </a:pPr>
            <a:r>
              <a:rPr lang="en-US" sz="1800" b="1" dirty="0"/>
              <a:t>Re:</a:t>
            </a:r>
            <a:r>
              <a:rPr lang="en-US" sz="1800" dirty="0"/>
              <a:t> 	</a:t>
            </a:r>
            <a:r>
              <a:rPr lang="en-US" sz="1800" dirty="0" smtClean="0"/>
              <a:t>TG4k LECIM </a:t>
            </a:r>
            <a:r>
              <a:rPr lang="en-US" sz="1800" dirty="0"/>
              <a:t>Closing Report for </a:t>
            </a:r>
            <a:r>
              <a:rPr lang="en-US" sz="1800" dirty="0" smtClean="0"/>
              <a:t>March </a:t>
            </a:r>
            <a:r>
              <a:rPr lang="en-US" sz="1800" dirty="0" smtClean="0"/>
              <a:t>2011 Session</a:t>
            </a:r>
            <a:endParaRPr lang="en-US" sz="1800" dirty="0"/>
          </a:p>
          <a:p>
            <a:pPr marL="914400" indent="-914400" eaLnBrk="0" hangingPunct="0">
              <a:defRPr/>
            </a:pPr>
            <a:r>
              <a:rPr lang="en-US" sz="1800" b="1" dirty="0"/>
              <a:t>Abstract: </a:t>
            </a:r>
            <a:r>
              <a:rPr lang="en-US" sz="1800" dirty="0" smtClean="0"/>
              <a:t>TG4k LECIM </a:t>
            </a:r>
            <a:r>
              <a:rPr lang="en-US" sz="1800" dirty="0"/>
              <a:t>Closing Report for </a:t>
            </a:r>
            <a:r>
              <a:rPr lang="en-US" sz="1800" dirty="0" smtClean="0"/>
              <a:t>Singapore</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CB5FC90-F45D-4C7C-B4A9-03846C6BD623}" type="slidenum">
              <a:rPr lang="en-US">
                <a:solidFill>
                  <a:srgbClr val="000000"/>
                </a:solidFill>
              </a:rPr>
              <a:pPr algn="ctr" eaLnBrk="1" hangingPunct="1">
                <a:buClrTx/>
                <a:buFontTx/>
                <a:buNone/>
              </a:pPr>
              <a:t>2</a:t>
            </a:fld>
            <a:endParaRPr lang="en-US">
              <a:solidFill>
                <a:srgbClr val="000000"/>
              </a:solidFill>
            </a:endParaRPr>
          </a:p>
        </p:txBody>
      </p:sp>
      <p:sp>
        <p:nvSpPr>
          <p:cNvPr id="3075"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3DE55D36-B1F1-4782-9832-C75DB5626562}" type="slidenum">
              <a:rPr lang="en-US">
                <a:solidFill>
                  <a:srgbClr val="000000"/>
                </a:solidFill>
              </a:rPr>
              <a:pPr algn="ctr" eaLnBrk="1" hangingPunct="1">
                <a:buClrTx/>
                <a:buFontTx/>
                <a:buNone/>
              </a:pPr>
              <a:t>2</a:t>
            </a:fld>
            <a:endParaRPr lang="en-US">
              <a:solidFill>
                <a:srgbClr val="000000"/>
              </a:solidFill>
            </a:endParaRPr>
          </a:p>
        </p:txBody>
      </p:sp>
      <p:sp>
        <p:nvSpPr>
          <p:cNvPr id="3077" name="Text Box 4"/>
          <p:cNvSpPr txBox="1">
            <a:spLocks noChangeArrowheads="1"/>
          </p:cNvSpPr>
          <p:nvPr/>
        </p:nvSpPr>
        <p:spPr bwMode="auto">
          <a:xfrm>
            <a:off x="762000" y="1752600"/>
            <a:ext cx="77724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1pPr>
            <a:lvl2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2pPr>
            <a:lvl3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3pPr>
            <a:lvl4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4pPr>
            <a:lvl5pPr eaLnBrk="0" hangingPunc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34290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defRPr sz="1200">
                <a:solidFill>
                  <a:schemeClr val="bg1"/>
                </a:solidFill>
                <a:latin typeface="Times New Roman" pitchFamily="16" charset="0"/>
                <a:ea typeface="ＭＳ Ｐゴシック" charset="-128"/>
              </a:defRPr>
            </a:lvl9pPr>
          </a:lstStyle>
          <a:p>
            <a:pPr algn="ctr" eaLnBrk="1" hangingPunct="1">
              <a:lnSpc>
                <a:spcPct val="80000"/>
              </a:lnSpc>
              <a:spcBef>
                <a:spcPts val="500"/>
              </a:spcBef>
              <a:buClrTx/>
              <a:buFontTx/>
              <a:buNone/>
            </a:pPr>
            <a:r>
              <a:rPr lang="en-US" sz="2000" dirty="0" smtClean="0">
                <a:solidFill>
                  <a:srgbClr val="000000"/>
                </a:solidFill>
              </a:rPr>
              <a:t> </a:t>
            </a:r>
            <a:r>
              <a:rPr lang="en-US" sz="3600" u="sng" dirty="0" smtClean="0">
                <a:solidFill>
                  <a:srgbClr val="000000"/>
                </a:solidFill>
              </a:rPr>
              <a:t>Officers</a:t>
            </a: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endParaRPr lang="en-US" sz="2000" dirty="0" smtClean="0">
              <a:solidFill>
                <a:srgbClr val="000000"/>
              </a:solidFill>
            </a:endParaRPr>
          </a:p>
          <a:p>
            <a:pPr eaLnBrk="1" hangingPunct="1">
              <a:lnSpc>
                <a:spcPct val="80000"/>
              </a:lnSpc>
              <a:spcBef>
                <a:spcPts val="500"/>
              </a:spcBef>
              <a:buClrTx/>
              <a:buFontTx/>
              <a:buNone/>
            </a:pPr>
            <a:r>
              <a:rPr lang="en-US" sz="2000" dirty="0" smtClean="0">
                <a:solidFill>
                  <a:srgbClr val="000000"/>
                </a:solidFill>
              </a:rPr>
              <a:t>Chair (pro-tem):</a:t>
            </a:r>
            <a:r>
              <a:rPr lang="en-US" sz="2000" dirty="0">
                <a:solidFill>
                  <a:srgbClr val="000000"/>
                </a:solidFill>
              </a:rPr>
              <a:t>	</a:t>
            </a:r>
            <a:r>
              <a:rPr lang="en-US" sz="2000" dirty="0" smtClean="0">
                <a:solidFill>
                  <a:srgbClr val="000000"/>
                </a:solidFill>
              </a:rPr>
              <a:t>	David </a:t>
            </a:r>
            <a:r>
              <a:rPr lang="en-US" sz="2000" dirty="0">
                <a:solidFill>
                  <a:srgbClr val="000000"/>
                </a:solidFill>
              </a:rPr>
              <a:t>Howard (On-Ramp Wireless, Inc.)</a:t>
            </a: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buFontTx/>
              <a:buNone/>
            </a:pPr>
            <a:r>
              <a:rPr lang="en-US" sz="2000" dirty="0" smtClean="0">
                <a:solidFill>
                  <a:srgbClr val="000000"/>
                </a:solidFill>
              </a:rPr>
              <a:t>Secretary (acting):</a:t>
            </a:r>
            <a:r>
              <a:rPr lang="en-US" sz="2000" dirty="0">
                <a:solidFill>
                  <a:srgbClr val="000000"/>
                </a:solidFill>
              </a:rPr>
              <a:t>	</a:t>
            </a:r>
            <a:r>
              <a:rPr lang="en-US" sz="2000" dirty="0" smtClean="0">
                <a:solidFill>
                  <a:srgbClr val="000000"/>
                </a:solidFill>
              </a:rPr>
              <a:t>Betty Zhao (Huawei)</a:t>
            </a:r>
          </a:p>
          <a:p>
            <a:pPr eaLnBrk="1" hangingPunct="1">
              <a:lnSpc>
                <a:spcPct val="80000"/>
              </a:lnSpc>
              <a:spcBef>
                <a:spcPts val="500"/>
              </a:spcBef>
              <a:buClrTx/>
              <a:buFontTx/>
              <a:buNone/>
            </a:pPr>
            <a:r>
              <a:rPr lang="en-US" sz="2000" dirty="0" smtClean="0">
                <a:solidFill>
                  <a:srgbClr val="000000"/>
                </a:solidFill>
              </a:rPr>
              <a:t>				Evan </a:t>
            </a:r>
            <a:r>
              <a:rPr lang="en-US" sz="2000" dirty="0">
                <a:solidFill>
                  <a:srgbClr val="000000"/>
                </a:solidFill>
              </a:rPr>
              <a:t>Green (Independent</a:t>
            </a:r>
            <a:r>
              <a:rPr lang="en-US" sz="2000" dirty="0" smtClean="0">
                <a:solidFill>
                  <a:srgbClr val="000000"/>
                </a:solidFill>
              </a:rPr>
              <a:t>)</a:t>
            </a:r>
            <a:endParaRPr lang="en-US" sz="2000" dirty="0">
              <a:solidFill>
                <a:srgbClr val="000000"/>
              </a:solidFill>
            </a:endParaRPr>
          </a:p>
          <a:p>
            <a:pPr eaLnBrk="1" hangingPunct="1">
              <a:lnSpc>
                <a:spcPct val="80000"/>
              </a:lnSpc>
              <a:spcBef>
                <a:spcPts val="500"/>
              </a:spcBef>
              <a:buClrTx/>
              <a:buFontTx/>
              <a:buNone/>
            </a:pPr>
            <a:endParaRPr lang="en-US" sz="2000" dirty="0">
              <a:solidFill>
                <a:srgbClr val="000000"/>
              </a:solidFill>
            </a:endParaRPr>
          </a:p>
          <a:p>
            <a:pPr eaLnBrk="1" hangingPunct="1">
              <a:lnSpc>
                <a:spcPct val="80000"/>
              </a:lnSpc>
              <a:spcBef>
                <a:spcPts val="500"/>
              </a:spcBef>
              <a:buClrTx/>
            </a:pPr>
            <a:r>
              <a:rPr lang="en-US" sz="2000" dirty="0" smtClean="0">
                <a:solidFill>
                  <a:srgbClr val="000000"/>
                </a:solidFill>
              </a:rPr>
              <a:t>Editor(s):</a:t>
            </a:r>
            <a:r>
              <a:rPr lang="en-US" sz="2000" dirty="0">
                <a:solidFill>
                  <a:srgbClr val="000000"/>
                </a:solidFill>
              </a:rPr>
              <a:t>		</a:t>
            </a:r>
          </a:p>
          <a:p>
            <a:pPr eaLnBrk="1" hangingPunct="1">
              <a:lnSpc>
                <a:spcPct val="80000"/>
              </a:lnSpc>
              <a:spcBef>
                <a:spcPts val="500"/>
              </a:spcBef>
              <a:buClrTx/>
              <a:buFontTx/>
              <a:buNone/>
            </a:pPr>
            <a:endParaRPr lang="en-US" sz="2000" dirty="0">
              <a:solidFill>
                <a:srgbClr val="000000"/>
              </a:solidFill>
            </a:endParaRPr>
          </a:p>
        </p:txBody>
      </p:sp>
      <p:sp>
        <p:nvSpPr>
          <p:cNvPr id="6" name="Rectangle 13"/>
          <p:cNvSpPr>
            <a:spLocks noGrp="1" noChangeArrowheads="1"/>
          </p:cNvSpPr>
          <p:nvPr>
            <p:ph type="dt" sz="quarter" idx="4294967295"/>
          </p:nvPr>
        </p:nvSpPr>
        <p:spPr>
          <a:xfrm>
            <a:off x="609600" y="304800"/>
            <a:ext cx="1905000" cy="247650"/>
          </a:xfrm>
          <a:prstGeom prst="rect">
            <a:avLst/>
          </a:prstGeom>
          <a:noFill/>
        </p:spPr>
        <p:txBody>
          <a:bodyPr/>
          <a:lstStyle/>
          <a:p>
            <a:r>
              <a:rPr lang="en-US" smtClean="0"/>
              <a:t>March 2011</a:t>
            </a:r>
            <a:endParaRPr lang="en-US" dirty="0"/>
          </a:p>
        </p:txBody>
      </p:sp>
      <p:sp>
        <p:nvSpPr>
          <p:cNvPr id="7" name="Footer Placeholder 4"/>
          <p:cNvSpPr>
            <a:spLocks noGrp="1"/>
          </p:cNvSpPr>
          <p:nvPr>
            <p:ph type="ftr" sz="quarter" idx="10"/>
          </p:nvPr>
        </p:nvSpPr>
        <p:spPr>
          <a:xfrm>
            <a:off x="6248400" y="6477000"/>
            <a:ext cx="2438400" cy="182563"/>
          </a:xfrm>
          <a:noFill/>
        </p:spPr>
        <p:txBody>
          <a:bodyPr/>
          <a:lstStyle/>
          <a:p>
            <a:r>
              <a:rPr lang="en-US" dirty="0" smtClean="0"/>
              <a:t>David Howard, On Ramp Wireless</a:t>
            </a:r>
          </a:p>
        </p:txBody>
      </p:sp>
      <p:sp>
        <p:nvSpPr>
          <p:cNvPr id="2" name="Slide Number Placeholder 1"/>
          <p:cNvSpPr>
            <a:spLocks noGrp="1"/>
          </p:cNvSpPr>
          <p:nvPr>
            <p:ph type="sldNum" idx="10"/>
          </p:nvPr>
        </p:nvSpPr>
        <p:spPr/>
        <p:txBody>
          <a:bodyPr/>
          <a:lstStyle/>
          <a:p>
            <a:pPr>
              <a:defRPr/>
            </a:pPr>
            <a:r>
              <a:rPr lang="en-US" smtClean="0"/>
              <a:t>Slide </a:t>
            </a:r>
            <a:fld id="{F7CD8959-7374-44A8-8C97-3392A3245BF1}" type="slidenum">
              <a:rPr lang="en-US" smtClean="0"/>
              <a:pPr>
                <a:defRPr/>
              </a:pPr>
              <a:t>2</a:t>
            </a:fld>
            <a:endParaRPr lang="en-US"/>
          </a:p>
        </p:txBody>
      </p:sp>
      <p:sp>
        <p:nvSpPr>
          <p:cNvPr id="8" name="Title 1"/>
          <p:cNvSpPr>
            <a:spLocks noGrp="1"/>
          </p:cNvSpPr>
          <p:nvPr>
            <p:ph type="title"/>
          </p:nvPr>
        </p:nvSpPr>
        <p:spPr>
          <a:xfrm>
            <a:off x="762000" y="838200"/>
            <a:ext cx="7772400" cy="762000"/>
          </a:xfrm>
        </p:spPr>
        <p:txBody>
          <a:bodyPr/>
          <a:lstStyle/>
          <a:p>
            <a:r>
              <a:rPr lang="en-US" dirty="0" smtClean="0">
                <a:ea typeface="ＭＳ Ｐゴシック" pitchFamily="-65" charset="-128"/>
              </a:rPr>
              <a:t>TG4k LECIM</a:t>
            </a:r>
          </a:p>
        </p:txBody>
      </p:sp>
    </p:spTree>
    <p:extLst>
      <p:ext uri="{BB962C8B-B14F-4D97-AF65-F5344CB8AC3E}">
        <p14:creationId xmlns:p14="http://schemas.microsoft.com/office/powerpoint/2010/main" val="24575203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C1FF61E2-7845-42F5-9832-CE5D016CCC91}" type="slidenum">
              <a:rPr lang="en-US">
                <a:solidFill>
                  <a:srgbClr val="000000"/>
                </a:solidFill>
              </a:rPr>
              <a:pPr algn="ctr" eaLnBrk="1" hangingPunct="1">
                <a:buClrTx/>
                <a:buFontTx/>
                <a:buNone/>
              </a:pPr>
              <a:t>3</a:t>
            </a:fld>
            <a:endParaRPr lang="en-US">
              <a:solidFill>
                <a:srgbClr val="000000"/>
              </a:solidFill>
            </a:endParaRPr>
          </a:p>
        </p:txBody>
      </p:sp>
      <p:sp>
        <p:nvSpPr>
          <p:cNvPr id="4099"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6" charset="0"/>
                <a:ea typeface="ＭＳ Ｐゴシック" charset="-128"/>
              </a:defRPr>
            </a:lvl9pPr>
          </a:lstStyle>
          <a:p>
            <a:pPr algn="ctr" eaLnBrk="1" hangingPunct="1">
              <a:buClrTx/>
              <a:buFontTx/>
              <a:buNone/>
            </a:pPr>
            <a:r>
              <a:rPr lang="en-US">
                <a:solidFill>
                  <a:srgbClr val="000000"/>
                </a:solidFill>
              </a:rPr>
              <a:t>Slide </a:t>
            </a:r>
            <a:fld id="{06BF0C97-9557-47C0-96D6-6E19EDE49178}" type="slidenum">
              <a:rPr lang="en-US">
                <a:solidFill>
                  <a:srgbClr val="000000"/>
                </a:solidFill>
              </a:rPr>
              <a:pPr algn="ctr" eaLnBrk="1" hangingPunct="1">
                <a:buClrTx/>
                <a:buFontTx/>
                <a:buNone/>
              </a:pPr>
              <a:t>3</a:t>
            </a:fld>
            <a:endParaRPr lang="en-US">
              <a:solidFill>
                <a:srgbClr val="000000"/>
              </a:solidFill>
            </a:endParaRPr>
          </a:p>
        </p:txBody>
      </p:sp>
      <p:sp>
        <p:nvSpPr>
          <p:cNvPr id="6" name="Footer Placeholder 4"/>
          <p:cNvSpPr txBox="1">
            <a:spLocks/>
          </p:cNvSpPr>
          <p:nvPr/>
        </p:nvSpPr>
        <p:spPr bwMode="auto">
          <a:xfrm>
            <a:off x="6248400" y="6477000"/>
            <a:ext cx="2438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a:lstStyle>
          <a:p>
            <a:r>
              <a:rPr lang="en-US" smtClean="0"/>
              <a:t>David Howard, On Ramp Wireless</a:t>
            </a:r>
            <a:endParaRPr lang="en-US" dirty="0" smtClean="0"/>
          </a:p>
        </p:txBody>
      </p:sp>
      <p:sp>
        <p:nvSpPr>
          <p:cNvPr id="7" name="Rectangle 13"/>
          <p:cNvSpPr txBox="1">
            <a:spLocks noChangeArrowheads="1"/>
          </p:cNvSpPr>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400" b="1" kern="1200" smtClean="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a:lstStyle>
          <a:p>
            <a:r>
              <a:rPr lang="en-US" dirty="0" smtClean="0"/>
              <a:t>March </a:t>
            </a:r>
            <a:r>
              <a:rPr lang="en-US" dirty="0" smtClean="0"/>
              <a:t>2011</a:t>
            </a:r>
            <a:endParaRPr lang="en-US" dirty="0"/>
          </a:p>
        </p:txBody>
      </p:sp>
      <p:sp>
        <p:nvSpPr>
          <p:cNvPr id="2" name="Date Placeholder 1"/>
          <p:cNvSpPr>
            <a:spLocks noGrp="1"/>
          </p:cNvSpPr>
          <p:nvPr>
            <p:ph type="dt" sz="half" idx="2"/>
          </p:nvPr>
        </p:nvSpPr>
        <p:spPr/>
        <p:txBody>
          <a:bodyPr/>
          <a:lstStyle/>
          <a:p>
            <a:pPr>
              <a:defRPr/>
            </a:pPr>
            <a:r>
              <a:rPr lang="en-US" smtClean="0"/>
              <a:t>March 2011</a:t>
            </a:r>
            <a:endParaRPr lang="en-US" dirty="0"/>
          </a:p>
        </p:txBody>
      </p:sp>
      <p:sp>
        <p:nvSpPr>
          <p:cNvPr id="4" name="Slide Number Placeholder 3"/>
          <p:cNvSpPr>
            <a:spLocks noGrp="1"/>
          </p:cNvSpPr>
          <p:nvPr>
            <p:ph type="sldNum" idx="10"/>
          </p:nvPr>
        </p:nvSpPr>
        <p:spPr/>
        <p:txBody>
          <a:bodyPr/>
          <a:lstStyle/>
          <a:p>
            <a:pPr>
              <a:defRPr/>
            </a:pPr>
            <a:r>
              <a:rPr lang="en-US" smtClean="0"/>
              <a:t>Slide </a:t>
            </a:r>
            <a:fld id="{6ACE016A-119A-49C2-BBDC-0344600A9D3B}" type="slidenum">
              <a:rPr lang="en-US" smtClean="0"/>
              <a:pPr>
                <a:defRPr/>
              </a:pPr>
              <a:t>3</a:t>
            </a:fld>
            <a:endParaRPr lang="en-US"/>
          </a:p>
        </p:txBody>
      </p:sp>
      <p:sp>
        <p:nvSpPr>
          <p:cNvPr id="11" name="Title 1"/>
          <p:cNvSpPr txBox="1">
            <a:spLocks/>
          </p:cNvSpPr>
          <p:nvPr/>
        </p:nvSpPr>
        <p:spPr>
          <a:xfrm>
            <a:off x="762000" y="838200"/>
            <a:ext cx="7772400" cy="762000"/>
          </a:xfrm>
          <a:prstGeom prst="rect">
            <a:avLst/>
          </a:prstGeom>
        </p:spPr>
        <p:txBody>
          <a:bodyPr/>
          <a:lst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a:lstStyle>
          <a:p>
            <a:r>
              <a:rPr lang="en-US" smtClean="0">
                <a:ea typeface="ＭＳ Ｐゴシック" pitchFamily="-65" charset="-128"/>
              </a:rPr>
              <a:t>TG4k LECIM</a:t>
            </a:r>
            <a:endParaRPr lang="en-US" dirty="0" smtClean="0">
              <a:ea typeface="ＭＳ Ｐゴシック" pitchFamily="-65" charset="-128"/>
            </a:endParaRPr>
          </a:p>
        </p:txBody>
      </p:sp>
      <p:graphicFrame>
        <p:nvGraphicFramePr>
          <p:cNvPr id="13" name="Group 4"/>
          <p:cNvGraphicFramePr>
            <a:graphicFrameLocks noGrp="1"/>
          </p:cNvGraphicFramePr>
          <p:nvPr>
            <p:extLst>
              <p:ext uri="{D42A27DB-BD31-4B8C-83A1-F6EECF244321}">
                <p14:modId xmlns:p14="http://schemas.microsoft.com/office/powerpoint/2010/main" val="2076247492"/>
              </p:ext>
            </p:extLst>
          </p:nvPr>
        </p:nvGraphicFramePr>
        <p:xfrm>
          <a:off x="457200" y="1610833"/>
          <a:ext cx="7772401" cy="4672514"/>
        </p:xfrm>
        <a:graphic>
          <a:graphicData uri="http://schemas.openxmlformats.org/drawingml/2006/table">
            <a:tbl>
              <a:tblPr/>
              <a:tblGrid>
                <a:gridCol w="804041"/>
                <a:gridCol w="1742090"/>
                <a:gridCol w="1742090"/>
                <a:gridCol w="1742090"/>
                <a:gridCol w="1742090"/>
              </a:tblGrid>
              <a:tr h="482295">
                <a:tc>
                  <a:txBody>
                    <a:bodyPr/>
                    <a:lstStyle/>
                    <a:p>
                      <a:pPr marL="0" marR="0" lvl="0" indent="0" algn="ctr" defTabSz="449263" rtl="0" eaLnBrk="1" fontAlgn="base" latinLnBrk="0" hangingPunct="1">
                        <a:lnSpc>
                          <a:spcPct val="87000"/>
                        </a:lnSpc>
                        <a:spcBef>
                          <a:spcPts val="6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err="1" smtClean="0">
                          <a:ln>
                            <a:noFill/>
                          </a:ln>
                          <a:solidFill>
                            <a:srgbClr val="000000"/>
                          </a:solidFill>
                          <a:effectLst/>
                          <a:latin typeface="Arial" charset="0"/>
                          <a:ea typeface="ＭＳ Ｐゴシック" charset="-128"/>
                        </a:rPr>
                        <a:t>Mtg</a:t>
                      </a:r>
                      <a:endParaRPr kumimoji="0" lang="en-US" sz="2000" b="0" i="0" u="none" strike="noStrike" cap="none" normalizeH="0" baseline="0" dirty="0" smtClean="0">
                        <a:ln>
                          <a:noFill/>
                        </a:ln>
                        <a:solidFill>
                          <a:srgbClr val="000000"/>
                        </a:solidFill>
                        <a:effectLst/>
                        <a:latin typeface="Arial" charset="0"/>
                        <a:ea typeface="ＭＳ Ｐゴシック" charset="-128"/>
                      </a:endParaRPr>
                    </a:p>
                  </a:txBody>
                  <a:tcPr marL="90000" marR="90000" marT="107299"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Monday</a:t>
                      </a:r>
                    </a:p>
                  </a:txBody>
                  <a:tcPr marL="90000" marR="90000" marT="92080"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Tuesday</a:t>
                      </a:r>
                    </a:p>
                  </a:txBody>
                  <a:tcPr marL="90000" marR="90000" marT="92080"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Wednesday</a:t>
                      </a:r>
                    </a:p>
                  </a:txBody>
                  <a:tcPr marL="90000" marR="90000" marT="92080"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2000" b="0" i="0" u="none" strike="noStrike" cap="none" normalizeH="0" baseline="0" dirty="0" smtClean="0">
                          <a:ln>
                            <a:noFill/>
                          </a:ln>
                          <a:solidFill>
                            <a:srgbClr val="000000"/>
                          </a:solidFill>
                          <a:effectLst/>
                          <a:latin typeface="Arial" charset="0"/>
                          <a:ea typeface="ＭＳ Ｐゴシック" charset="-128"/>
                        </a:rPr>
                        <a:t>Thursday</a:t>
                      </a:r>
                    </a:p>
                  </a:txBody>
                  <a:tcPr marL="90000" marR="90000" marT="92080" marB="46777"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64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1914538">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dirty="0" smtClean="0">
                          <a:ln>
                            <a:noFill/>
                          </a:ln>
                          <a:solidFill>
                            <a:srgbClr val="000000"/>
                          </a:solidFill>
                          <a:effectLst/>
                          <a:latin typeface="Arial" charset="0"/>
                          <a:ea typeface="ＭＳ Ｐゴシック" charset="-128"/>
                        </a:rPr>
                        <a:t>AM1</a:t>
                      </a:r>
                    </a:p>
                  </a:txBody>
                  <a:tcPr marL="90000" marR="90000" marT="92080"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presentations</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a:t>
                      </a: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presentations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Discuss Call for Officers</a:t>
                      </a: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a:t>
                      </a: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presentations,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Edit Application requirements, Technical Guidance</a:t>
                      </a: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Affirmed officer volunteers, extended CFA, discussed next steps, teleconference TBA April 1</a:t>
                      </a: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1025057">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charset="-128"/>
                        </a:rPr>
                        <a:t>AM2</a:t>
                      </a:r>
                    </a:p>
                  </a:txBody>
                  <a:tcPr marL="90000" marR="90000" marT="92080"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WG Opening</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15.4k LECIM</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CFA </a:t>
                      </a: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presentations,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Edit Application requirements,</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Call for officers </a:t>
                      </a:r>
                    </a:p>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Midweek Plenary</a:t>
                      </a: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r h="678623">
                <a:tc>
                  <a:txBody>
                    <a:bodyPr/>
                    <a:lstStyle/>
                    <a:p>
                      <a:pPr marL="0" marR="0" lvl="0" indent="0" algn="ctr" defTabSz="449263" rtl="0" eaLnBrk="1" fontAlgn="base" latinLnBrk="0" hangingPunct="1">
                        <a:lnSpc>
                          <a:spcPct val="87000"/>
                        </a:lnSpc>
                        <a:spcBef>
                          <a:spcPts val="4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US" sz="1800" b="0" i="0" u="none" strike="noStrike" cap="none" normalizeH="0" baseline="0" smtClean="0">
                          <a:ln>
                            <a:noFill/>
                          </a:ln>
                          <a:solidFill>
                            <a:srgbClr val="000000"/>
                          </a:solidFill>
                          <a:effectLst/>
                          <a:latin typeface="Arial" charset="0"/>
                          <a:ea typeface="ＭＳ Ｐゴシック" charset="-128"/>
                        </a:rPr>
                        <a:t>PM1</a:t>
                      </a:r>
                    </a:p>
                  </a:txBody>
                  <a:tcPr marL="90000" marR="90000" marT="92080" marB="46777" anchor="ctr" horzOverflow="overflow">
                    <a:lnL w="64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en-GB" sz="1600" b="0" i="0" u="none" strike="noStrike" cap="none" normalizeH="0" baseline="0" dirty="0" smtClean="0">
                        <a:ln>
                          <a:noFill/>
                        </a:ln>
                        <a:solidFill>
                          <a:srgbClr val="000000"/>
                        </a:solidFill>
                        <a:effectLst/>
                        <a:latin typeface="Times New Roman" pitchFamily="16" charset="0"/>
                        <a:ea typeface="ＭＳ Ｐゴシック" charset="-128"/>
                      </a:endParaRPr>
                    </a:p>
                  </a:txBody>
                  <a:tcPr marL="90000" marR="90000" marT="89019" marB="46777" anchor="ctr" horzOverflow="overflow">
                    <a:lnL w="2880" cap="flat" cmpd="sng" algn="ctr">
                      <a:solidFill>
                        <a:srgbClr val="000000"/>
                      </a:solidFill>
                      <a:prstDash val="solid"/>
                      <a:round/>
                      <a:headEnd type="none" w="med" len="med"/>
                      <a:tailEnd type="none" w="med" len="med"/>
                    </a:lnL>
                    <a:lnR w="28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86000"/>
                        </a:lnSpc>
                        <a:spcBef>
                          <a:spcPts val="40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en-GB" sz="1600" b="0" i="0" u="none" strike="noStrike" cap="none" normalizeH="0" baseline="0" dirty="0" smtClean="0">
                          <a:ln>
                            <a:noFill/>
                          </a:ln>
                          <a:solidFill>
                            <a:srgbClr val="000000"/>
                          </a:solidFill>
                          <a:effectLst/>
                          <a:latin typeface="Times New Roman" pitchFamily="16" charset="0"/>
                          <a:ea typeface="ＭＳ Ｐゴシック" charset="-128"/>
                        </a:rPr>
                        <a:t>802.15 WG Closing </a:t>
                      </a:r>
                    </a:p>
                  </a:txBody>
                  <a:tcPr marL="9360" marR="9360" marT="51598" marB="0" anchor="ctr" horzOverflow="overflow">
                    <a:lnL w="2880" cap="flat" cmpd="sng" algn="ctr">
                      <a:solidFill>
                        <a:srgbClr val="000000"/>
                      </a:solidFill>
                      <a:prstDash val="solid"/>
                      <a:round/>
                      <a:headEnd type="none" w="med" len="med"/>
                      <a:tailEnd type="none" w="med" len="med"/>
                    </a:lnL>
                    <a:lnR w="6480" cap="flat" cmpd="sng" algn="ctr">
                      <a:solidFill>
                        <a:srgbClr val="000000"/>
                      </a:solidFill>
                      <a:prstDash val="solid"/>
                      <a:round/>
                      <a:headEnd type="none" w="med" len="med"/>
                      <a:tailEnd type="none" w="med" len="med"/>
                    </a:lnR>
                    <a:lnT w="2880" cap="flat" cmpd="sng" algn="ctr">
                      <a:solidFill>
                        <a:srgbClr val="000000"/>
                      </a:solidFill>
                      <a:prstDash val="solid"/>
                      <a:round/>
                      <a:headEnd type="none" w="med" len="med"/>
                      <a:tailEnd type="none" w="med" len="med"/>
                    </a:lnT>
                    <a:lnB w="288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1662100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dirty="0">
                <a:ea typeface="ＭＳ Ｐゴシック" pitchFamily="-65" charset="-128"/>
              </a:rPr>
              <a:t>TG4k LECIM</a:t>
            </a:r>
            <a:endParaRPr lang="en-US" dirty="0" smtClean="0">
              <a:ea typeface="ＭＳ Ｐゴシック" pitchFamily="-65" charset="-128"/>
            </a:endParaRPr>
          </a:p>
        </p:txBody>
      </p:sp>
      <p:sp>
        <p:nvSpPr>
          <p:cNvPr id="3075" name="Content Placeholder 2"/>
          <p:cNvSpPr>
            <a:spLocks noGrp="1"/>
          </p:cNvSpPr>
          <p:nvPr>
            <p:ph idx="1"/>
          </p:nvPr>
        </p:nvSpPr>
        <p:spPr>
          <a:xfrm>
            <a:off x="304800" y="1905000"/>
            <a:ext cx="8686800" cy="4648200"/>
          </a:xfrm>
        </p:spPr>
        <p:txBody>
          <a:bodyPr/>
          <a:lstStyle/>
          <a:p>
            <a:pPr marL="0" indent="0">
              <a:buNone/>
            </a:pPr>
            <a:r>
              <a:rPr lang="en-US" b="1" dirty="0" smtClean="0">
                <a:ea typeface="ＭＳ Ｐゴシック" pitchFamily="-65" charset="-128"/>
              </a:rPr>
              <a:t>9 Call For Application presentations this week:</a:t>
            </a:r>
            <a:endParaRPr lang="en-US" sz="2800" dirty="0">
              <a:ea typeface="ＭＳ Ｐゴシック" pitchFamily="-65" charset="-128"/>
            </a:endParaRPr>
          </a:p>
          <a:p>
            <a:pPr marL="0" indent="0">
              <a:buNone/>
            </a:pPr>
            <a:endParaRPr lang="en-US" sz="2400" dirty="0" smtClean="0">
              <a:ea typeface="ＭＳ Ｐゴシック" pitchFamily="-65" charset="-128"/>
            </a:endParaRPr>
          </a:p>
          <a:p>
            <a:pPr marL="0" indent="0">
              <a:buNone/>
            </a:pPr>
            <a:r>
              <a:rPr lang="en-US" sz="2400" dirty="0" smtClean="0">
                <a:ea typeface="ＭＳ Ｐゴシック" pitchFamily="-65" charset="-128"/>
              </a:rPr>
              <a:t>DCNs: 186, 167, 207, 174, 154, 155, 168, 153, 176</a:t>
            </a:r>
            <a:endParaRPr lang="en-US" sz="2400"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smtClean="0"/>
              <a:t>March 2011</a:t>
            </a:r>
            <a:endParaRPr lang="en-US" dirty="0"/>
          </a:p>
        </p:txBody>
      </p:sp>
    </p:spTree>
    <p:extLst>
      <p:ext uri="{BB962C8B-B14F-4D97-AF65-F5344CB8AC3E}">
        <p14:creationId xmlns:p14="http://schemas.microsoft.com/office/powerpoint/2010/main" val="1444390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a:t>
            </a:r>
            <a:endParaRPr lang="en-US" dirty="0"/>
          </a:p>
        </p:txBody>
      </p:sp>
      <p:sp>
        <p:nvSpPr>
          <p:cNvPr id="3" name="Content Placeholder 2"/>
          <p:cNvSpPr>
            <a:spLocks noGrp="1"/>
          </p:cNvSpPr>
          <p:nvPr>
            <p:ph idx="1"/>
          </p:nvPr>
        </p:nvSpPr>
        <p:spPr>
          <a:xfrm>
            <a:off x="685800" y="1676400"/>
            <a:ext cx="7772400" cy="4724400"/>
          </a:xfrm>
        </p:spPr>
        <p:txBody>
          <a:bodyPr/>
          <a:lstStyle/>
          <a:p>
            <a:pPr marL="0" indent="0" algn="ctr">
              <a:buNone/>
            </a:pPr>
            <a:r>
              <a:rPr lang="en-US" sz="2400" b="1" u="sng" dirty="0" smtClean="0"/>
              <a:t>Attendance (as reported by IEEE IMAT)</a:t>
            </a:r>
            <a:endParaRPr lang="en-US" sz="2000" b="1" dirty="0" smtClean="0"/>
          </a:p>
          <a:p>
            <a:pPr marL="0" indent="0" algn="ctr">
              <a:buNone/>
            </a:pPr>
            <a:endParaRPr lang="en-US" sz="2000" b="1" dirty="0" smtClean="0"/>
          </a:p>
          <a:p>
            <a:pPr marL="0" indent="0" algn="ctr">
              <a:buNone/>
            </a:pPr>
            <a:r>
              <a:rPr lang="en-US" sz="2000" b="1" dirty="0" smtClean="0"/>
              <a:t>Monday AM1:	</a:t>
            </a:r>
            <a:r>
              <a:rPr lang="en-US" sz="2000" b="1" dirty="0" smtClean="0"/>
              <a:t>	</a:t>
            </a:r>
            <a:r>
              <a:rPr lang="en-US" sz="2000" b="1" dirty="0" smtClean="0"/>
              <a:t>30</a:t>
            </a:r>
          </a:p>
          <a:p>
            <a:pPr marL="0" indent="0" algn="ctr">
              <a:buNone/>
            </a:pPr>
            <a:r>
              <a:rPr lang="en-US" sz="2000" b="1" dirty="0" smtClean="0"/>
              <a:t>Tuesday AM1:		19</a:t>
            </a:r>
          </a:p>
          <a:p>
            <a:pPr marL="0" indent="0" algn="ctr">
              <a:buNone/>
            </a:pPr>
            <a:r>
              <a:rPr lang="en-US" sz="2000" b="1" dirty="0" smtClean="0"/>
              <a:t>Tuesday AM2:		24</a:t>
            </a:r>
            <a:endParaRPr lang="en-US" sz="2000" b="1" dirty="0" smtClean="0"/>
          </a:p>
          <a:p>
            <a:pPr marL="0" indent="0" algn="ctr">
              <a:buNone/>
            </a:pPr>
            <a:r>
              <a:rPr lang="en-US" sz="2000" b="1" dirty="0" smtClean="0"/>
              <a:t>Wednesday AM1:	</a:t>
            </a:r>
            <a:r>
              <a:rPr lang="en-US" sz="2000" b="1" dirty="0" smtClean="0"/>
              <a:t>40</a:t>
            </a:r>
            <a:endParaRPr lang="en-US" sz="2000" b="1" dirty="0" smtClean="0"/>
          </a:p>
          <a:p>
            <a:pPr marL="0" indent="0" algn="ctr">
              <a:buNone/>
            </a:pPr>
            <a:r>
              <a:rPr lang="en-US" sz="2000" b="1" dirty="0" smtClean="0"/>
              <a:t>Thursday </a:t>
            </a:r>
            <a:r>
              <a:rPr lang="en-US" sz="2000" b="1" dirty="0" smtClean="0"/>
              <a:t>AM1:</a:t>
            </a:r>
            <a:r>
              <a:rPr lang="en-US" sz="2000" b="1" dirty="0" smtClean="0"/>
              <a:t>		</a:t>
            </a:r>
            <a:r>
              <a:rPr lang="en-US" sz="2000" b="1" dirty="0" smtClean="0"/>
              <a:t>6</a:t>
            </a:r>
            <a:endParaRPr lang="en-US" sz="2000" b="1" dirty="0" smtClean="0"/>
          </a:p>
          <a:p>
            <a:pPr marL="0" indent="0" algn="ctr">
              <a:buNone/>
            </a:pPr>
            <a:endParaRPr lang="en-US" sz="2000" b="1" dirty="0" smtClean="0"/>
          </a:p>
        </p:txBody>
      </p:sp>
      <p:sp>
        <p:nvSpPr>
          <p:cNvPr id="4" name="Footer Placeholder 3"/>
          <p:cNvSpPr>
            <a:spLocks noGrp="1"/>
          </p:cNvSpPr>
          <p:nvPr>
            <p:ph type="ftr" sz="quarter" idx="10"/>
          </p:nvPr>
        </p:nvSpPr>
        <p:spPr/>
        <p:txBody>
          <a:bodyPr/>
          <a:lstStyle/>
          <a:p>
            <a:pPr>
              <a:defRPr/>
            </a:pPr>
            <a:r>
              <a:rPr lang="en-US" dirty="0" smtClean="0"/>
              <a:t>David Howard, On Ramp Wireless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March 2011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a:t>
            </a:r>
            <a:endParaRPr lang="en-US" dirty="0"/>
          </a:p>
        </p:txBody>
      </p:sp>
      <p:sp>
        <p:nvSpPr>
          <p:cNvPr id="3" name="Content Placeholder 2"/>
          <p:cNvSpPr>
            <a:spLocks noGrp="1"/>
          </p:cNvSpPr>
          <p:nvPr>
            <p:ph idx="1"/>
          </p:nvPr>
        </p:nvSpPr>
        <p:spPr>
          <a:xfrm>
            <a:off x="685800" y="1676400"/>
            <a:ext cx="7772400" cy="4724400"/>
          </a:xfrm>
        </p:spPr>
        <p:txBody>
          <a:bodyPr/>
          <a:lstStyle/>
          <a:p>
            <a:pPr marL="0" indent="0" algn="ctr">
              <a:buNone/>
            </a:pPr>
            <a:r>
              <a:rPr lang="en-US" sz="2400" b="1" u="sng" dirty="0"/>
              <a:t>Documents</a:t>
            </a:r>
          </a:p>
          <a:p>
            <a:pPr marL="0" lvl="4" indent="0">
              <a:buNone/>
            </a:pPr>
            <a:endParaRPr lang="en-GB" b="1" dirty="0" smtClean="0"/>
          </a:p>
          <a:p>
            <a:pPr marL="0" lvl="4" indent="0">
              <a:buNone/>
            </a:pPr>
            <a:endParaRPr lang="en-GB" b="1" dirty="0"/>
          </a:p>
          <a:p>
            <a:pPr marL="0" lvl="4" indent="0">
              <a:buNone/>
            </a:pPr>
            <a:r>
              <a:rPr lang="en-GB" b="1" dirty="0" smtClean="0"/>
              <a:t>Meeting </a:t>
            </a:r>
            <a:r>
              <a:rPr lang="en-GB" b="1" dirty="0"/>
              <a:t>minutes:		doc: IEEE </a:t>
            </a:r>
            <a:r>
              <a:rPr lang="en-US" b="1" dirty="0" smtClean="0"/>
              <a:t>15-11-0212-04-004k</a:t>
            </a:r>
          </a:p>
          <a:p>
            <a:pPr marL="0" lvl="4" indent="0">
              <a:buNone/>
            </a:pPr>
            <a:r>
              <a:rPr lang="en-US" sz="2000" b="1" dirty="0" smtClean="0"/>
              <a:t>Call </a:t>
            </a:r>
            <a:r>
              <a:rPr lang="en-US" sz="2000" b="1" dirty="0"/>
              <a:t>For Applications: 		doc: IEEE </a:t>
            </a:r>
            <a:r>
              <a:rPr lang="en-US" sz="2000" b="1" dirty="0" smtClean="0"/>
              <a:t>15-11-0105-01-004k</a:t>
            </a:r>
            <a:endParaRPr lang="en-US" sz="2000" b="1" dirty="0"/>
          </a:p>
          <a:p>
            <a:pPr marL="0" indent="0">
              <a:buNone/>
            </a:pPr>
            <a:r>
              <a:rPr lang="en-US" sz="2000" b="1" dirty="0"/>
              <a:t>Timeline (draft): 		doc: IEEE </a:t>
            </a:r>
            <a:r>
              <a:rPr lang="en-US" sz="2000" b="1" dirty="0" smtClean="0"/>
              <a:t>15-11-0106-01-004k</a:t>
            </a:r>
            <a:endParaRPr lang="en-US" sz="2000" b="1" dirty="0"/>
          </a:p>
          <a:p>
            <a:pPr marL="0" indent="0">
              <a:buNone/>
            </a:pPr>
            <a:r>
              <a:rPr lang="en-US" sz="2000" b="1" dirty="0" smtClean="0"/>
              <a:t>PAR</a:t>
            </a:r>
            <a:r>
              <a:rPr lang="en-US" sz="2000" b="1" dirty="0"/>
              <a:t>:				doc: IEEE </a:t>
            </a:r>
            <a:r>
              <a:rPr lang="en-US" sz="2000" b="1" dirty="0" smtClean="0"/>
              <a:t>15-11-0061-00-004k</a:t>
            </a:r>
            <a:endParaRPr lang="en-US" sz="2000" b="1" dirty="0"/>
          </a:p>
        </p:txBody>
      </p:sp>
      <p:sp>
        <p:nvSpPr>
          <p:cNvPr id="4" name="Footer Placeholder 3"/>
          <p:cNvSpPr>
            <a:spLocks noGrp="1"/>
          </p:cNvSpPr>
          <p:nvPr>
            <p:ph type="ftr" sz="quarter" idx="10"/>
          </p:nvPr>
        </p:nvSpPr>
        <p:spPr/>
        <p:txBody>
          <a:bodyPr/>
          <a:lstStyle/>
          <a:p>
            <a:pPr>
              <a:defRPr/>
            </a:pPr>
            <a:r>
              <a:rPr lang="en-US" dirty="0" smtClean="0"/>
              <a:t>David Howard, On Ramp Wireless</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March 2011</a:t>
            </a:r>
            <a:endParaRPr lang="en-US" dirty="0"/>
          </a:p>
        </p:txBody>
      </p:sp>
    </p:spTree>
    <p:extLst>
      <p:ext uri="{BB962C8B-B14F-4D97-AF65-F5344CB8AC3E}">
        <p14:creationId xmlns:p14="http://schemas.microsoft.com/office/powerpoint/2010/main" val="2565282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TG4k LECIM Next Steps</a:t>
            </a:r>
            <a:endParaRPr lang="en-US" dirty="0"/>
          </a:p>
        </p:txBody>
      </p:sp>
      <p:sp>
        <p:nvSpPr>
          <p:cNvPr id="3" name="Slide Number Placeholder 2"/>
          <p:cNvSpPr>
            <a:spLocks noGrp="1"/>
          </p:cNvSpPr>
          <p:nvPr>
            <p:ph type="sldNum" idx="10"/>
          </p:nvPr>
        </p:nvSpPr>
        <p:spPr/>
        <p:txBody>
          <a:bodyPr/>
          <a:lstStyle/>
          <a:p>
            <a:pPr>
              <a:defRPr/>
            </a:pPr>
            <a:r>
              <a:rPr lang="en-US" smtClean="0"/>
              <a:t>Slide </a:t>
            </a:r>
            <a:fld id="{F7CD8959-7374-44A8-8C97-3392A3245BF1}" type="slidenum">
              <a:rPr lang="en-US" smtClean="0"/>
              <a:pPr>
                <a:defRPr/>
              </a:pPr>
              <a:t>7</a:t>
            </a:fld>
            <a:endParaRPr lang="en-US"/>
          </a:p>
        </p:txBody>
      </p:sp>
      <p:sp>
        <p:nvSpPr>
          <p:cNvPr id="4" name="Footer Placeholder 3"/>
          <p:cNvSpPr>
            <a:spLocks noGrp="1"/>
          </p:cNvSpPr>
          <p:nvPr>
            <p:ph type="ftr" sz="quarter" idx="3"/>
          </p:nvPr>
        </p:nvSpPr>
        <p:spPr/>
        <p:txBody>
          <a:bodyPr/>
          <a:lstStyle/>
          <a:p>
            <a:pPr>
              <a:defRPr/>
            </a:pPr>
            <a:r>
              <a:rPr lang="en-US" smtClean="0"/>
              <a:t>David Howard, On Ramp Wireless</a:t>
            </a:r>
            <a:endParaRPr lang="en-US" dirty="0"/>
          </a:p>
        </p:txBody>
      </p:sp>
      <p:sp>
        <p:nvSpPr>
          <p:cNvPr id="5" name="Date Placeholder 4"/>
          <p:cNvSpPr>
            <a:spLocks noGrp="1"/>
          </p:cNvSpPr>
          <p:nvPr>
            <p:ph type="dt" sz="half" idx="2"/>
          </p:nvPr>
        </p:nvSpPr>
        <p:spPr/>
        <p:txBody>
          <a:bodyPr/>
          <a:lstStyle/>
          <a:p>
            <a:pPr>
              <a:defRPr/>
            </a:pPr>
            <a:r>
              <a:rPr lang="en-US" smtClean="0"/>
              <a:t>March 2011</a:t>
            </a:r>
            <a:endParaRPr lang="en-US" dirty="0"/>
          </a:p>
        </p:txBody>
      </p:sp>
      <p:sp>
        <p:nvSpPr>
          <p:cNvPr id="7" name="TextBox 6"/>
          <p:cNvSpPr txBox="1"/>
          <p:nvPr/>
        </p:nvSpPr>
        <p:spPr>
          <a:xfrm>
            <a:off x="990600" y="1981198"/>
            <a:ext cx="6764993" cy="3416320"/>
          </a:xfrm>
          <a:prstGeom prst="rect">
            <a:avLst/>
          </a:prstGeom>
          <a:noFill/>
        </p:spPr>
        <p:txBody>
          <a:bodyPr wrap="none" rtlCol="0">
            <a:spAutoFit/>
          </a:bodyPr>
          <a:lstStyle/>
          <a:p>
            <a:pPr marL="342900" indent="-342900">
              <a:buFont typeface="Arial" pitchFamily="34" charset="0"/>
              <a:buChar char="•"/>
            </a:pPr>
            <a:r>
              <a:rPr lang="en-US" sz="2400" dirty="0" smtClean="0"/>
              <a:t>Call For Applications </a:t>
            </a:r>
            <a:r>
              <a:rPr lang="en-US" sz="2400" dirty="0" smtClean="0"/>
              <a:t>will be re-issued to allow </a:t>
            </a:r>
          </a:p>
          <a:p>
            <a:r>
              <a:rPr lang="en-US" sz="2400" dirty="0"/>
              <a:t>a</a:t>
            </a:r>
            <a:r>
              <a:rPr lang="en-US" sz="2400" dirty="0" smtClean="0"/>
              <a:t>dditional </a:t>
            </a:r>
            <a:r>
              <a:rPr lang="en-US" sz="2400" dirty="0" smtClean="0"/>
              <a:t>applications presentations for next interim</a:t>
            </a:r>
          </a:p>
          <a:p>
            <a:r>
              <a:rPr lang="en-US" sz="2400" dirty="0" smtClean="0"/>
              <a:t>session</a:t>
            </a:r>
            <a:endParaRPr lang="en-US" sz="2400" dirty="0" smtClean="0"/>
          </a:p>
          <a:p>
            <a:endParaRPr lang="en-US" sz="2400" dirty="0" smtClean="0"/>
          </a:p>
          <a:p>
            <a:pPr marL="342900" indent="-342900">
              <a:buFont typeface="Arial" pitchFamily="34" charset="0"/>
              <a:buChar char="•"/>
            </a:pPr>
            <a:r>
              <a:rPr lang="en-US" sz="2400" dirty="0" smtClean="0"/>
              <a:t>Conference call to be announced on reflector</a:t>
            </a:r>
          </a:p>
          <a:p>
            <a:r>
              <a:rPr lang="en-US" sz="2400" dirty="0" smtClean="0"/>
              <a:t>before April 1, 2011 to complete work on technical</a:t>
            </a:r>
          </a:p>
          <a:p>
            <a:r>
              <a:rPr lang="en-US" sz="2400" dirty="0" smtClean="0"/>
              <a:t>Guidance, and CFP documents</a:t>
            </a:r>
          </a:p>
          <a:p>
            <a:endParaRPr lang="en-US" sz="2400" dirty="0"/>
          </a:p>
          <a:p>
            <a:endParaRPr lang="en-US" sz="2400" dirty="0" smtClean="0"/>
          </a:p>
        </p:txBody>
      </p:sp>
    </p:spTree>
    <p:extLst>
      <p:ext uri="{BB962C8B-B14F-4D97-AF65-F5344CB8AC3E}">
        <p14:creationId xmlns:p14="http://schemas.microsoft.com/office/powerpoint/2010/main" val="1878151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16630</TotalTime>
  <Words>313</Words>
  <Application>Microsoft Office PowerPoint</Application>
  <PresentationFormat>On-screen Show (4:3)</PresentationFormat>
  <Paragraphs>115</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TG4k LECIM</vt:lpstr>
      <vt:lpstr>PowerPoint Presentation</vt:lpstr>
      <vt:lpstr>TG4k LECIM</vt:lpstr>
      <vt:lpstr>TG4k LECIM</vt:lpstr>
      <vt:lpstr>TG4k LECIM</vt:lpstr>
      <vt:lpstr>TG4k LECIM Next Steps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LECIM Closing Report</dc:title>
  <dc:creator>David Howard</dc:creator>
  <cp:lastModifiedBy>David A. Howard</cp:lastModifiedBy>
  <cp:revision>833</cp:revision>
  <cp:lastPrinted>2000-03-07T00:55:37Z</cp:lastPrinted>
  <dcterms:created xsi:type="dcterms:W3CDTF">2008-07-14T18:46:05Z</dcterms:created>
  <dcterms:modified xsi:type="dcterms:W3CDTF">2011-03-17T10:04:51Z</dcterms:modified>
</cp:coreProperties>
</file>