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8"/>
  </p:notesMasterIdLst>
  <p:sldIdLst>
    <p:sldId id="324" r:id="rId2"/>
    <p:sldId id="327" r:id="rId3"/>
    <p:sldId id="343" r:id="rId4"/>
    <p:sldId id="351" r:id="rId5"/>
    <p:sldId id="330" r:id="rId6"/>
    <p:sldId id="352" r:id="rId7"/>
    <p:sldId id="508" r:id="rId8"/>
    <p:sldId id="507" r:id="rId9"/>
    <p:sldId id="511" r:id="rId10"/>
    <p:sldId id="368" r:id="rId11"/>
    <p:sldId id="494" r:id="rId12"/>
    <p:sldId id="369" r:id="rId13"/>
    <p:sldId id="379" r:id="rId14"/>
    <p:sldId id="370" r:id="rId15"/>
    <p:sldId id="485" r:id="rId16"/>
    <p:sldId id="371" r:id="rId17"/>
    <p:sldId id="381" r:id="rId18"/>
    <p:sldId id="372" r:id="rId19"/>
    <p:sldId id="506" r:id="rId20"/>
    <p:sldId id="384" r:id="rId21"/>
    <p:sldId id="501" r:id="rId22"/>
    <p:sldId id="374" r:id="rId23"/>
    <p:sldId id="502" r:id="rId24"/>
    <p:sldId id="504" r:id="rId25"/>
    <p:sldId id="510" r:id="rId26"/>
    <p:sldId id="492" r:id="rId27"/>
    <p:sldId id="509" r:id="rId28"/>
    <p:sldId id="503" r:id="rId29"/>
    <p:sldId id="386" r:id="rId30"/>
    <p:sldId id="493" r:id="rId31"/>
    <p:sldId id="387" r:id="rId32"/>
    <p:sldId id="505" r:id="rId33"/>
    <p:sldId id="495" r:id="rId34"/>
    <p:sldId id="333" r:id="rId35"/>
    <p:sldId id="496" r:id="rId36"/>
    <p:sldId id="380" r:id="rId37"/>
    <p:sldId id="498" r:id="rId38"/>
    <p:sldId id="500" r:id="rId39"/>
    <p:sldId id="499" r:id="rId40"/>
    <p:sldId id="497" r:id="rId41"/>
    <p:sldId id="488" r:id="rId42"/>
    <p:sldId id="489" r:id="rId43"/>
    <p:sldId id="486" r:id="rId44"/>
    <p:sldId id="491" r:id="rId45"/>
    <p:sldId id="490" r:id="rId46"/>
    <p:sldId id="487"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D46C2C"/>
    <a:srgbClr val="FF99FF"/>
    <a:srgbClr val="000000"/>
    <a:srgbClr val="E33E1D"/>
    <a:srgbClr val="D7E4B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437" autoAdjust="0"/>
    <p:restoredTop sz="87137" autoAdjust="0"/>
  </p:normalViewPr>
  <p:slideViewPr>
    <p:cSldViewPr>
      <p:cViewPr varScale="1">
        <p:scale>
          <a:sx n="54" d="100"/>
          <a:sy n="54" d="100"/>
        </p:scale>
        <p:origin x="-810" y="-90"/>
      </p:cViewPr>
      <p:guideLst>
        <p:guide orient="horz" pos="2160"/>
        <p:guide pos="2880"/>
      </p:guideLst>
    </p:cSldViewPr>
  </p:slideViewPr>
  <p:notesTextViewPr>
    <p:cViewPr>
      <p:scale>
        <a:sx n="100" d="100"/>
        <a:sy n="100" d="100"/>
      </p:scale>
      <p:origin x="0" y="0"/>
    </p:cViewPr>
  </p:notesTextViewPr>
  <p:notesViewPr>
    <p:cSldViewPr>
      <p:cViewPr varScale="1">
        <p:scale>
          <a:sx n="53" d="100"/>
          <a:sy n="53" d="100"/>
        </p:scale>
        <p:origin x="-2808"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3/17/2011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6</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36</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37</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40</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41</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42</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43</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BE8E286-FF09-4294-8AF4-AA83327DC83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lvl1pPr>
              <a:defRPr/>
            </a:lvl1pPr>
          </a:lstStyle>
          <a:p>
            <a:r>
              <a:rPr lang="en-US" dirty="0" smtClean="0"/>
              <a:t>Slide 1</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2011</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15-11-0283-00-04tv</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SG4TV</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4876800" y="6324600"/>
            <a:ext cx="4343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M.K Oh, S.H Shin, S.S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Choi</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 S.Y Chang (CSUS)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BE0B97-6B1C-43CC-B69C-7D781D459A89}" type="datetime1">
              <a:rPr lang="en-US" smtClean="0"/>
              <a:pPr/>
              <a:t>3/17/2011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F5A34-17FE-42B9-8397-840FF089D1E6}" type="datetime1">
              <a:rPr lang="en-US" smtClean="0"/>
              <a:pPr/>
              <a:t>3/17/2011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3/17/2011</a:t>
            </a:fld>
            <a:endParaRPr lang="en-US"/>
          </a:p>
        </p:txBody>
      </p:sp>
      <p:sp>
        <p:nvSpPr>
          <p:cNvPr id="5" name="Footer Placeholder 4"/>
          <p:cNvSpPr>
            <a:spLocks noGrp="1"/>
          </p:cNvSpPr>
          <p:nvPr>
            <p:ph type="ftr" sz="quarter" idx="11"/>
          </p:nvPr>
        </p:nvSpPr>
        <p:spPr/>
        <p:txBody>
          <a:bodyPr/>
          <a:lstStyle>
            <a:lvl1pPr>
              <a:defRPr/>
            </a:lvl1pPr>
          </a:lstStyle>
          <a:p>
            <a:r>
              <a:rPr lang="en-US" dirty="0" smtClean="0"/>
              <a:t>Slide #</a:t>
            </a:r>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2011</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15-11-0283-00-04tv</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876800" y="6324600"/>
            <a:ext cx="4343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M.K Oh, S.H. Shin, S.S. </a:t>
            </a:r>
            <a:r>
              <a:rPr kumimoji="0" lang="en-US" sz="1400" b="0" i="0" u="none" strike="noStrike" kern="1200" cap="none" spc="0" normalizeH="0" baseline="0" noProof="0" dirty="0" err="1" smtClean="0">
                <a:ln>
                  <a:noFill/>
                </a:ln>
                <a:solidFill>
                  <a:schemeClr val="tx1"/>
                </a:solidFill>
                <a:effectLst/>
                <a:uLnTx/>
                <a:uFillTx/>
                <a:latin typeface="Times New Roman" pitchFamily="18" charset="0"/>
                <a:ea typeface="+mn-ea"/>
                <a:cs typeface="Times New Roman" pitchFamily="18" charset="0"/>
              </a:rPr>
              <a:t>Choi</a:t>
            </a: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(ETRI), S.Y. Chang (CSUS)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64EDD7-C113-43D1-BA3C-46D45C8A96AB}" type="datetime1">
              <a:rPr lang="en-US" smtClean="0"/>
              <a:pPr/>
              <a:t>3/17/2011</a:t>
            </a:fld>
            <a:endParaRPr lang="en-US"/>
          </a:p>
        </p:txBody>
      </p:sp>
      <p:sp>
        <p:nvSpPr>
          <p:cNvPr id="5" name="Footer Placeholder 4"/>
          <p:cNvSpPr>
            <a:spLocks noGrp="1"/>
          </p:cNvSpPr>
          <p:nvPr>
            <p:ph type="ftr" sz="quarter" idx="11"/>
          </p:nvPr>
        </p:nvSpPr>
        <p:spPr/>
        <p:txBody>
          <a:bodyPr/>
          <a:lstStyle/>
          <a:p>
            <a:r>
              <a:rPr lang="en-US" smtClean="0"/>
              <a:t>Slide 1</a:t>
            </a:r>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523EF-88F0-4DC0-858F-85C640A0E875}" type="datetime1">
              <a:rPr lang="en-US" smtClean="0"/>
              <a:pPr/>
              <a:t>3/17/2011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08938-1CF2-4733-8029-EAEF3A191393}" type="datetime1">
              <a:rPr lang="en-US" smtClean="0"/>
              <a:pPr/>
              <a:t>3/17/2011</a:t>
            </a:fld>
            <a:endParaRPr lang="en-US"/>
          </a:p>
        </p:txBody>
      </p:sp>
      <p:sp>
        <p:nvSpPr>
          <p:cNvPr id="8" name="Footer Placeholder 7"/>
          <p:cNvSpPr>
            <a:spLocks noGrp="1"/>
          </p:cNvSpPr>
          <p:nvPr>
            <p:ph type="ftr" sz="quarter" idx="11"/>
          </p:nvPr>
        </p:nvSpPr>
        <p:spPr/>
        <p:txBody>
          <a:bodyPr/>
          <a:lstStyle/>
          <a:p>
            <a:r>
              <a:rPr lang="en-US" smtClean="0"/>
              <a:t>Slide 1</a:t>
            </a:r>
            <a:endParaRPr lang="en-US"/>
          </a:p>
        </p:txBody>
      </p:sp>
      <p:sp>
        <p:nvSpPr>
          <p:cNvPr id="9" name="Slide Number Placeholder 8"/>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FEB950-4027-49A9-9AD9-60C89AF8B577}" type="datetime1">
              <a:rPr lang="en-US" smtClean="0"/>
              <a:pPr/>
              <a:t>3/17/2011</a:t>
            </a:fld>
            <a:endParaRPr lang="en-US"/>
          </a:p>
        </p:txBody>
      </p:sp>
      <p:sp>
        <p:nvSpPr>
          <p:cNvPr id="4" name="Footer Placeholder 3"/>
          <p:cNvSpPr>
            <a:spLocks noGrp="1"/>
          </p:cNvSpPr>
          <p:nvPr>
            <p:ph type="ftr" sz="quarter" idx="11"/>
          </p:nvPr>
        </p:nvSpPr>
        <p:spPr/>
        <p:txBody>
          <a:bodyPr/>
          <a:lstStyle/>
          <a:p>
            <a:r>
              <a:rPr lang="en-US" smtClean="0"/>
              <a:t>Slide 1</a:t>
            </a:r>
            <a:endParaRPr lang="en-US"/>
          </a:p>
        </p:txBody>
      </p:sp>
      <p:sp>
        <p:nvSpPr>
          <p:cNvPr id="5" name="Slide Number Placeholder 4"/>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DE0AC-2293-46C5-B2AD-A273A09A28AC}" type="datetime1">
              <a:rPr lang="en-US" smtClean="0"/>
              <a:pPr/>
              <a:t>3/17/2011</a:t>
            </a:fld>
            <a:endParaRPr lang="en-US"/>
          </a:p>
        </p:txBody>
      </p:sp>
      <p:sp>
        <p:nvSpPr>
          <p:cNvPr id="3" name="Footer Placeholder 2"/>
          <p:cNvSpPr>
            <a:spLocks noGrp="1"/>
          </p:cNvSpPr>
          <p:nvPr>
            <p:ph type="ftr" sz="quarter" idx="11"/>
          </p:nvPr>
        </p:nvSpPr>
        <p:spPr/>
        <p:txBody>
          <a:bodyPr/>
          <a:lstStyle/>
          <a:p>
            <a:r>
              <a:rPr lang="en-US" smtClean="0"/>
              <a:t>Slide 1</a:t>
            </a:r>
            <a:endParaRPr lang="en-US"/>
          </a:p>
        </p:txBody>
      </p:sp>
      <p:sp>
        <p:nvSpPr>
          <p:cNvPr id="4" name="Slide Number Placeholder 3"/>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0809FD-2FB9-4990-A5F7-1DB6B7084FB0}" type="datetime1">
              <a:rPr lang="en-US" smtClean="0"/>
              <a:pPr/>
              <a:t>3/17/2011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4B576-651D-4059-ADD9-BAD91067A2E2}" type="datetime1">
              <a:rPr lang="en-US" smtClean="0"/>
              <a:pPr/>
              <a:t>3/17/2011</a:t>
            </a:fld>
            <a:endParaRPr lang="en-US"/>
          </a:p>
        </p:txBody>
      </p:sp>
      <p:sp>
        <p:nvSpPr>
          <p:cNvPr id="6" name="Footer Placeholder 5"/>
          <p:cNvSpPr>
            <a:spLocks noGrp="1"/>
          </p:cNvSpPr>
          <p:nvPr>
            <p:ph type="ftr" sz="quarter" idx="11"/>
          </p:nvPr>
        </p:nvSpPr>
        <p:spPr/>
        <p:txBody>
          <a:bodyPr/>
          <a:lstStyle/>
          <a:p>
            <a:r>
              <a:rPr lang="en-US" smtClean="0"/>
              <a:t>Slide 1</a:t>
            </a:r>
            <a:endParaRPr lang="en-US"/>
          </a:p>
        </p:txBody>
      </p:sp>
      <p:sp>
        <p:nvSpPr>
          <p:cNvPr id="7" name="Slide Number Placeholder 6"/>
          <p:cNvSpPr>
            <a:spLocks noGrp="1"/>
          </p:cNvSpPr>
          <p:nvPr>
            <p:ph type="sldNum" sz="quarter" idx="12"/>
          </p:nvPr>
        </p:nvSpPr>
        <p:spPr/>
        <p:txBody>
          <a:bodyPr/>
          <a:lstStyle/>
          <a:p>
            <a:fld id="{3478F476-1752-4E10-A7F6-CBA497807E8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3/17/2011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801314"/>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Draft for SG 4TV PAR and 5C</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a:t>
            </a:r>
            <a:r>
              <a:rPr lang="en-US" sz="1600" dirty="0" smtClean="0">
                <a:latin typeface="Times New Roman" pitchFamily="18" charset="0"/>
                <a:cs typeface="Times New Roman" pitchFamily="18" charset="0"/>
              </a:rPr>
              <a:t>March 2011</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Source: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M.K Oh, C.H Shin, S.S </a:t>
            </a:r>
            <a:r>
              <a:rPr lang="en-US" sz="1600" dirty="0" err="1" smtClean="0">
                <a:latin typeface="Times New Roman" pitchFamily="18" charset="0"/>
                <a:cs typeface="Times New Roman" pitchFamily="18" charset="0"/>
              </a:rPr>
              <a:t>Choi</a:t>
            </a:r>
            <a:r>
              <a:rPr lang="en-US" sz="1600" dirty="0" smtClean="0">
                <a:latin typeface="Times New Roman" pitchFamily="18" charset="0"/>
                <a:cs typeface="Times New Roman" pitchFamily="18" charset="0"/>
              </a:rPr>
              <a:t>(ETRI), S.Y Chang(CSUS)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Address:</a:t>
            </a:r>
            <a:endParaRPr lang="en-US" sz="1600" dirty="0">
              <a:latin typeface="Times New Roman" pitchFamily="18" charset="0"/>
              <a:cs typeface="Times New Roman" pitchFamily="18" charset="0"/>
            </a:endParaRPr>
          </a:p>
          <a:p>
            <a:pPr marL="228600"/>
            <a:r>
              <a:rPr lang="en-US" sz="1600" dirty="0" smtClean="0">
                <a:latin typeface="Times New Roman" pitchFamily="18" charset="0"/>
                <a:cs typeface="Times New Roman" pitchFamily="18" charset="0"/>
              </a:rPr>
              <a:t>Contact Information: </a:t>
            </a:r>
            <a:r>
              <a:rPr lang="en-US" altLang="ko-KR" sz="1600" dirty="0" smtClean="0">
                <a:latin typeface="Times New Roman" pitchFamily="18" charset="0"/>
                <a:ea typeface="Gulim" pitchFamily="34" charset="-127"/>
                <a:cs typeface="Times New Roman" pitchFamily="18" charset="0"/>
              </a:rPr>
              <a:t>+82 42 860 6722</a:t>
            </a:r>
            <a:r>
              <a:rPr lang="en-US" sz="1600" dirty="0" smtClean="0">
                <a:latin typeface="Times New Roman" pitchFamily="18" charset="0"/>
                <a:cs typeface="Times New Roman" pitchFamily="18" charset="0"/>
              </a:rPr>
              <a:t>, E-Mail: </a:t>
            </a:r>
            <a:r>
              <a:rPr lang="en-US" sz="1600" dirty="0" smtClean="0">
                <a:latin typeface="Times New Roman" pitchFamily="18" charset="0"/>
                <a:cs typeface="Times New Roman" pitchFamily="18" charset="0"/>
              </a:rPr>
              <a:t>sschoi@etri.re.kr </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a:latin typeface="Times New Roman" pitchFamily="18" charset="0"/>
                <a:cs typeface="Times New Roman" pitchFamily="18" charset="0"/>
              </a:rPr>
              <a:t>Re</a:t>
            </a:r>
            <a:r>
              <a:rPr lang="en-US" sz="1600" b="1"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28600">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contribution is prepared to provide a baseline for discussions of SG 4TV PAR and 5C.</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a:t>
            </a:r>
            <a:r>
              <a:rPr lang="en-US" sz="1600" dirty="0">
                <a:latin typeface="Times New Roman" pitchFamily="18" charset="0"/>
                <a:cs typeface="Times New Roman" pitchFamily="18" charset="0"/>
              </a:rPr>
              <a:t>	</a:t>
            </a:r>
          </a:p>
          <a:p>
            <a:pPr marL="228600"/>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CONTENTS OF PAR AND 5C</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85000" lnSpcReduction="20000"/>
          </a:bodyPr>
          <a:lstStyle/>
          <a:p>
            <a:pPr>
              <a:lnSpc>
                <a:spcPct val="80000"/>
              </a:lnSpc>
              <a:spcBef>
                <a:spcPts val="1200"/>
              </a:spcBef>
              <a:buClr>
                <a:srgbClr val="00B386"/>
              </a:buClr>
            </a:pPr>
            <a:r>
              <a:rPr lang="en-GB" sz="2600" dirty="0" smtClean="0">
                <a:latin typeface="Times New Roman" pitchFamily="18" charset="0"/>
                <a:cs typeface="Times New Roman" pitchFamily="18" charset="0"/>
              </a:rPr>
              <a:t>Title </a:t>
            </a:r>
          </a:p>
          <a:p>
            <a:pPr>
              <a:lnSpc>
                <a:spcPct val="80000"/>
              </a:lnSpc>
              <a:spcBef>
                <a:spcPts val="1200"/>
              </a:spcBef>
              <a:buClr>
                <a:srgbClr val="00B386"/>
              </a:buClr>
            </a:pPr>
            <a:endParaRPr lang="en-GB" altLang="ko-KR" sz="2600" dirty="0" smtClean="0">
              <a:latin typeface="Times New Roman" pitchFamily="18" charset="0"/>
              <a:ea typeface="굴림" pitchFamily="34" charset="-127"/>
              <a:cs typeface="Times New Roman" pitchFamily="18" charset="0"/>
            </a:endParaRPr>
          </a:p>
          <a:p>
            <a:pPr>
              <a:lnSpc>
                <a:spcPct val="80000"/>
              </a:lnSpc>
              <a:spcBef>
                <a:spcPts val="1200"/>
              </a:spcBef>
              <a:buClr>
                <a:srgbClr val="00B386"/>
              </a:buClr>
            </a:pPr>
            <a:r>
              <a:rPr lang="en-GB" altLang="ko-KR" sz="2600" dirty="0" smtClean="0">
                <a:latin typeface="Times New Roman" pitchFamily="18" charset="0"/>
                <a:ea typeface="굴림" pitchFamily="34" charset="-127"/>
                <a:cs typeface="Times New Roman" pitchFamily="18" charset="0"/>
              </a:rPr>
              <a:t>Project Authorization Request (PAR)</a:t>
            </a:r>
          </a:p>
          <a:p>
            <a:pPr lvl="1">
              <a:lnSpc>
                <a:spcPct val="80000"/>
              </a:lnSpc>
              <a:spcBef>
                <a:spcPts val="1200"/>
              </a:spcBef>
              <a:buClr>
                <a:srgbClr val="00B386"/>
              </a:buClr>
              <a:buFont typeface="Arial" pitchFamily="34" charset="0"/>
              <a:buChar char="•"/>
            </a:pPr>
            <a:r>
              <a:rPr lang="en-US" altLang="ko-KR" sz="2300" dirty="0" smtClean="0">
                <a:latin typeface="Times New Roman" pitchFamily="18" charset="0"/>
                <a:ea typeface="굴림" pitchFamily="34" charset="-127"/>
                <a:cs typeface="Times New Roman" pitchFamily="18" charset="0"/>
              </a:rPr>
              <a:t> </a:t>
            </a:r>
            <a:r>
              <a:rPr lang="en-US" altLang="ko-KR" sz="2100" dirty="0" smtClean="0">
                <a:latin typeface="Times New Roman" pitchFamily="18" charset="0"/>
                <a:ea typeface="굴림" pitchFamily="34" charset="-127"/>
                <a:cs typeface="Times New Roman" pitchFamily="18" charset="0"/>
              </a:rPr>
              <a:t>Scope of Proposed Standard</a:t>
            </a:r>
          </a:p>
          <a:p>
            <a:pPr lvl="1">
              <a:lnSpc>
                <a:spcPct val="80000"/>
              </a:lnSpc>
              <a:spcBef>
                <a:spcPts val="1200"/>
              </a:spcBef>
              <a:buClr>
                <a:srgbClr val="00B386"/>
              </a:buClr>
              <a:buFont typeface="Arial" pitchFamily="34" charset="0"/>
              <a:buChar char="•"/>
            </a:pPr>
            <a:r>
              <a:rPr lang="en-US" altLang="ko-KR" sz="2100" dirty="0" smtClean="0">
                <a:latin typeface="Times New Roman" pitchFamily="18" charset="0"/>
                <a:ea typeface="굴림" pitchFamily="34" charset="-127"/>
                <a:cs typeface="Times New Roman" pitchFamily="18" charset="0"/>
              </a:rPr>
              <a:t> Purpose of Proposed Standard</a:t>
            </a:r>
          </a:p>
          <a:p>
            <a:pPr lvl="1">
              <a:lnSpc>
                <a:spcPct val="80000"/>
              </a:lnSpc>
              <a:spcBef>
                <a:spcPts val="1200"/>
              </a:spcBef>
              <a:buClr>
                <a:srgbClr val="00B386"/>
              </a:buClr>
              <a:buFont typeface="Arial" pitchFamily="34" charset="0"/>
              <a:buChar char="•"/>
            </a:pPr>
            <a:r>
              <a:rPr lang="en-US" altLang="ko-KR" sz="2100" dirty="0" smtClean="0">
                <a:latin typeface="Times New Roman" pitchFamily="18" charset="0"/>
                <a:ea typeface="굴림" pitchFamily="34" charset="-127"/>
                <a:cs typeface="Times New Roman" pitchFamily="18" charset="0"/>
              </a:rPr>
              <a:t> </a:t>
            </a:r>
            <a:r>
              <a:rPr lang="en-GB" altLang="ko-KR" sz="2100" dirty="0" smtClean="0">
                <a:latin typeface="Times New Roman" pitchFamily="18" charset="0"/>
                <a:ea typeface="굴림" pitchFamily="34" charset="-127"/>
                <a:cs typeface="Times New Roman" pitchFamily="18" charset="0"/>
              </a:rPr>
              <a:t>Need for the Project</a:t>
            </a:r>
            <a:endParaRPr lang="en-US" altLang="ko-KR" sz="2100" dirty="0" smtClean="0">
              <a:latin typeface="Times New Roman" pitchFamily="18" charset="0"/>
              <a:ea typeface="굴림" pitchFamily="34" charset="-127"/>
              <a:cs typeface="Times New Roman" pitchFamily="18" charset="0"/>
            </a:endParaRPr>
          </a:p>
          <a:p>
            <a:pPr lvl="1">
              <a:lnSpc>
                <a:spcPct val="80000"/>
              </a:lnSpc>
              <a:spcBef>
                <a:spcPts val="1200"/>
              </a:spcBef>
              <a:buClr>
                <a:srgbClr val="00B386"/>
              </a:buClr>
              <a:buFont typeface="Arial" pitchFamily="34" charset="0"/>
              <a:buChar char="•"/>
            </a:pPr>
            <a:r>
              <a:rPr lang="en-US" altLang="ko-KR" sz="2100" dirty="0" smtClean="0">
                <a:latin typeface="Times New Roman" pitchFamily="18" charset="0"/>
                <a:ea typeface="굴림" pitchFamily="34" charset="-127"/>
                <a:cs typeface="Times New Roman" pitchFamily="18" charset="0"/>
              </a:rPr>
              <a:t> </a:t>
            </a:r>
            <a:r>
              <a:rPr lang="en-GB" altLang="ko-KR" sz="2100" dirty="0" smtClean="0">
                <a:latin typeface="Times New Roman" pitchFamily="18" charset="0"/>
                <a:ea typeface="굴림" pitchFamily="34" charset="-127"/>
                <a:cs typeface="Times New Roman" pitchFamily="18" charset="0"/>
              </a:rPr>
              <a:t>Stakeholders for the Standard</a:t>
            </a:r>
            <a:endParaRPr lang="en-GB" altLang="ko-KR" sz="2100" u="sng" dirty="0" smtClean="0">
              <a:latin typeface="Times New Roman" pitchFamily="18" charset="0"/>
              <a:ea typeface="굴림" pitchFamily="34" charset="-127"/>
              <a:cs typeface="Times New Roman" pitchFamily="18" charset="0"/>
            </a:endParaRPr>
          </a:p>
          <a:p>
            <a:pPr>
              <a:lnSpc>
                <a:spcPct val="80000"/>
              </a:lnSpc>
              <a:spcBef>
                <a:spcPts val="1200"/>
              </a:spcBef>
              <a:buClr>
                <a:srgbClr val="00B386"/>
              </a:buClr>
              <a:buNone/>
            </a:pPr>
            <a:r>
              <a:rPr lang="en-GB" altLang="ko-KR" sz="2100" dirty="0" smtClean="0">
                <a:latin typeface="Times New Roman" pitchFamily="18" charset="0"/>
                <a:ea typeface="굴림" pitchFamily="34" charset="-127"/>
                <a:cs typeface="Times New Roman" pitchFamily="18" charset="0"/>
              </a:rPr>
              <a:t> </a:t>
            </a:r>
          </a:p>
          <a:p>
            <a:pPr>
              <a:lnSpc>
                <a:spcPct val="80000"/>
              </a:lnSpc>
              <a:spcBef>
                <a:spcPts val="1200"/>
              </a:spcBef>
              <a:buClr>
                <a:srgbClr val="00B386"/>
              </a:buClr>
            </a:pPr>
            <a:r>
              <a:rPr lang="en-GB" altLang="ko-KR" sz="2600" dirty="0" smtClean="0">
                <a:latin typeface="Times New Roman" pitchFamily="18" charset="0"/>
                <a:ea typeface="굴림" pitchFamily="34" charset="-127"/>
                <a:cs typeface="Times New Roman" pitchFamily="18" charset="0"/>
              </a:rPr>
              <a:t>5C</a:t>
            </a:r>
          </a:p>
          <a:p>
            <a:pPr lvl="1">
              <a:lnSpc>
                <a:spcPct val="80000"/>
              </a:lnSpc>
              <a:spcBef>
                <a:spcPts val="1200"/>
              </a:spcBef>
              <a:buClr>
                <a:srgbClr val="00B386"/>
              </a:buClr>
              <a:buFont typeface="Arial" pitchFamily="34" charset="0"/>
              <a:buChar char="•"/>
            </a:pPr>
            <a:r>
              <a:rPr lang="en-GB" altLang="ko-KR" sz="2100" dirty="0" smtClean="0">
                <a:latin typeface="Times New Roman" pitchFamily="18" charset="0"/>
                <a:ea typeface="굴림" pitchFamily="34" charset="-127"/>
                <a:cs typeface="Times New Roman" pitchFamily="18" charset="0"/>
              </a:rPr>
              <a:t>Broad Market Potential</a:t>
            </a:r>
          </a:p>
          <a:p>
            <a:pPr lvl="1">
              <a:lnSpc>
                <a:spcPct val="80000"/>
              </a:lnSpc>
              <a:spcBef>
                <a:spcPts val="1200"/>
              </a:spcBef>
              <a:buClr>
                <a:srgbClr val="00B386"/>
              </a:buClr>
              <a:buFont typeface="Arial" pitchFamily="34" charset="0"/>
              <a:buChar char="•"/>
            </a:pPr>
            <a:r>
              <a:rPr lang="en-GB" altLang="ko-KR" sz="2100" dirty="0" smtClean="0">
                <a:latin typeface="Times New Roman" pitchFamily="18" charset="0"/>
                <a:ea typeface="굴림" pitchFamily="34" charset="-127"/>
                <a:cs typeface="Times New Roman" pitchFamily="18" charset="0"/>
              </a:rPr>
              <a:t>Compatibility</a:t>
            </a:r>
          </a:p>
          <a:p>
            <a:pPr lvl="1">
              <a:lnSpc>
                <a:spcPct val="80000"/>
              </a:lnSpc>
              <a:spcBef>
                <a:spcPts val="1200"/>
              </a:spcBef>
              <a:buClr>
                <a:srgbClr val="00B386"/>
              </a:buClr>
              <a:buFont typeface="Arial" pitchFamily="34" charset="0"/>
              <a:buChar char="•"/>
            </a:pPr>
            <a:r>
              <a:rPr lang="en-GB" altLang="ko-KR" sz="2100" dirty="0" smtClean="0">
                <a:latin typeface="Times New Roman" pitchFamily="18" charset="0"/>
                <a:ea typeface="굴림" pitchFamily="34" charset="-127"/>
                <a:cs typeface="Times New Roman" pitchFamily="18" charset="0"/>
              </a:rPr>
              <a:t>Distinct Identity</a:t>
            </a:r>
          </a:p>
          <a:p>
            <a:pPr lvl="1">
              <a:lnSpc>
                <a:spcPct val="80000"/>
              </a:lnSpc>
              <a:spcBef>
                <a:spcPts val="1200"/>
              </a:spcBef>
              <a:buClr>
                <a:srgbClr val="00B386"/>
              </a:buClr>
              <a:buFont typeface="Arial" pitchFamily="34" charset="0"/>
              <a:buChar char="•"/>
            </a:pPr>
            <a:r>
              <a:rPr lang="en-GB" altLang="ko-KR" sz="2100" dirty="0" smtClean="0">
                <a:latin typeface="Times New Roman" pitchFamily="18" charset="0"/>
                <a:ea typeface="굴림" pitchFamily="34" charset="-127"/>
                <a:cs typeface="Times New Roman" pitchFamily="18" charset="0"/>
              </a:rPr>
              <a:t>Technical Feasibility</a:t>
            </a:r>
          </a:p>
          <a:p>
            <a:pPr lvl="1">
              <a:lnSpc>
                <a:spcPct val="80000"/>
              </a:lnSpc>
              <a:spcBef>
                <a:spcPts val="1200"/>
              </a:spcBef>
              <a:buClr>
                <a:srgbClr val="00B386"/>
              </a:buClr>
              <a:buFont typeface="Arial" pitchFamily="34" charset="0"/>
              <a:buChar char="•"/>
            </a:pPr>
            <a:r>
              <a:rPr lang="en-GB" altLang="ko-KR" sz="2100" dirty="0" smtClean="0">
                <a:latin typeface="Times New Roman" pitchFamily="18" charset="0"/>
                <a:ea typeface="굴림" pitchFamily="34" charset="-127"/>
                <a:cs typeface="Times New Roman" pitchFamily="18" charset="0"/>
              </a:rPr>
              <a:t>Economic Feasibility</a:t>
            </a:r>
            <a:endParaRPr lang="en-US" sz="21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TITLE OF THE PROJECT</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066800"/>
            <a:ext cx="8305800" cy="5181600"/>
          </a:xfrm>
        </p:spPr>
        <p:txBody>
          <a:bodyPr>
            <a:normAutofit fontScale="25000" lnSpcReduction="20000"/>
          </a:bodyPr>
          <a:lstStyle/>
          <a:p>
            <a:pPr>
              <a:lnSpc>
                <a:spcPct val="120000"/>
              </a:lnSpc>
              <a:spcBef>
                <a:spcPts val="1200"/>
              </a:spcBef>
              <a:buClr>
                <a:srgbClr val="00B386"/>
              </a:buClr>
              <a:buNone/>
            </a:pPr>
            <a:r>
              <a:rPr lang="en-GB" sz="8000" b="1" dirty="0" smtClean="0">
                <a:latin typeface="Times New Roman" pitchFamily="18" charset="0"/>
                <a:cs typeface="Times New Roman" pitchFamily="18" charset="0"/>
              </a:rPr>
              <a:t>Title:</a:t>
            </a:r>
            <a:r>
              <a:rPr lang="en-GB" sz="8000" dirty="0" smtClean="0">
                <a:latin typeface="Times New Roman" pitchFamily="18" charset="0"/>
                <a:cs typeface="Times New Roman" pitchFamily="18" charset="0"/>
              </a:rPr>
              <a:t> </a:t>
            </a:r>
          </a:p>
          <a:p>
            <a:r>
              <a:rPr lang="en-GB" sz="7200" b="1" dirty="0" smtClean="0">
                <a:solidFill>
                  <a:srgbClr val="00B0F0"/>
                </a:solidFill>
              </a:rPr>
              <a:t>Standard for Information Technology - Telecommunications and Information Exchange Between Systems - Local and Metropolitan Area Networks - Specific Requirements - Part 15.4: Wireless Medium Access Control (MAC) and Physical Layer (PHY) Specifications </a:t>
            </a:r>
            <a:r>
              <a:rPr lang="en-US" sz="7200" b="1" dirty="0" smtClean="0">
                <a:solidFill>
                  <a:srgbClr val="00B0F0"/>
                </a:solidFill>
              </a:rPr>
              <a:t>for Low Rate Wireless Personal Area Networks (WPANs) - Amendment: MAC and PHY Specifications of Smart Utility Networks for operating in TV White Space.</a:t>
            </a:r>
            <a:endParaRPr lang="en-GB" sz="7200" b="1" dirty="0" smtClean="0">
              <a:solidFill>
                <a:srgbClr val="00B0F0"/>
              </a:solidFill>
            </a:endParaRPr>
          </a:p>
          <a:p>
            <a:endParaRPr lang="en-GB" sz="7200" b="1" dirty="0" smtClean="0">
              <a:solidFill>
                <a:srgbClr val="00B0F0"/>
              </a:solidFill>
              <a:latin typeface="Times New Roman" pitchFamily="18" charset="0"/>
              <a:ea typeface="굴림" pitchFamily="34" charset="-127"/>
              <a:cs typeface="Times New Roman" pitchFamily="18" charset="0"/>
            </a:endParaRPr>
          </a:p>
          <a:p>
            <a:pPr marL="0" indent="0">
              <a:buNone/>
            </a:pPr>
            <a:r>
              <a:rPr lang="en-GB" sz="4000" b="1" dirty="0" smtClean="0">
                <a:solidFill>
                  <a:srgbClr val="FF0000"/>
                </a:solidFill>
                <a:latin typeface="Times New Roman" pitchFamily="18" charset="0"/>
                <a:ea typeface="굴림" pitchFamily="34" charset="-127"/>
                <a:cs typeface="Times New Roman" pitchFamily="18" charset="0"/>
              </a:rPr>
              <a:t>15.3a: </a:t>
            </a:r>
            <a:r>
              <a:rPr lang="en-US" sz="4000" dirty="0" smtClean="0">
                <a:latin typeface="Times New Roman" pitchFamily="18" charset="0"/>
                <a:cs typeface="Times New Roman" pitchFamily="18" charset="0"/>
              </a:rPr>
              <a:t>Amendment to Standard for Telecommunications and Information Exchange Between Systems - LAN/MAN Specific Requirements - Part 15.3: Wireless Medium Access Control (MAC) and Physical Layer (PHY) Specifications: Higher Speed Physical Layer Extension for the High Rate Wireless Personal Area Networks (WPAN) </a:t>
            </a:r>
          </a:p>
          <a:p>
            <a:pPr marL="0" lvl="1" indent="0">
              <a:lnSpc>
                <a:spcPct val="120000"/>
              </a:lnSpc>
              <a:spcBef>
                <a:spcPts val="1200"/>
              </a:spcBef>
              <a:buClr>
                <a:srgbClr val="00B386"/>
              </a:buClr>
              <a:buNone/>
            </a:pPr>
            <a:r>
              <a:rPr lang="en-GB" sz="4000" b="1" dirty="0" smtClean="0">
                <a:solidFill>
                  <a:srgbClr val="FF0000"/>
                </a:solidFill>
                <a:latin typeface="Times New Roman" pitchFamily="18" charset="0"/>
                <a:ea typeface="굴림" pitchFamily="34" charset="-127"/>
                <a:cs typeface="Times New Roman" pitchFamily="18" charset="0"/>
              </a:rPr>
              <a:t>15.4g: </a:t>
            </a:r>
            <a:r>
              <a:rPr lang="en-US" sz="4000" dirty="0" smtClean="0">
                <a:latin typeface="Times New Roman" pitchFamily="18" charset="0"/>
                <a:cs typeface="Times New Roman" pitchFamily="18" charset="0"/>
              </a:rPr>
              <a:t>IEEE Standard for Information Technology - Telecommunications and Information Exchange Between Systems - Local and Metropolitan Area Networks - Specific Requirements - Part 15.4: Wireless Medium Access Control (MAC) and Physical Layer (PHY) Specifications for Low Rate Wireless Personal Area Networks (WPANs) - Amendment: Physical Layer(PHY)  Specifications for Low Data Rate Wireless Smart Metering Utility Networks)</a:t>
            </a:r>
          </a:p>
          <a:p>
            <a:pPr marL="0" lvl="1" indent="0">
              <a:lnSpc>
                <a:spcPct val="120000"/>
              </a:lnSpc>
              <a:spcBef>
                <a:spcPts val="1200"/>
              </a:spcBef>
              <a:buClr>
                <a:srgbClr val="00B386"/>
              </a:buClr>
              <a:buNone/>
            </a:pPr>
            <a:r>
              <a:rPr lang="en-US" sz="4000" b="1" dirty="0" smtClean="0">
                <a:solidFill>
                  <a:srgbClr val="FF0000"/>
                </a:solidFill>
                <a:latin typeface="Times New Roman" pitchFamily="18" charset="0"/>
                <a:cs typeface="Times New Roman" pitchFamily="18" charset="0"/>
              </a:rPr>
              <a:t>15.6: </a:t>
            </a:r>
            <a:r>
              <a:rPr lang="en-US" sz="4000" dirty="0" smtClean="0">
                <a:latin typeface="Times New Roman" pitchFamily="18" charset="0"/>
                <a:cs typeface="Times New Roman" pitchFamily="18" charset="0"/>
              </a:rPr>
              <a:t>Standard for Information Technology - Telecommunications and Information Exchange Between Systems - Local and Metropolitan Area Networks - Specific Requirements - Part 15.6: Wireless Medium Access Control (MAC) and Physical Layer (PHY) Specifications for Wireless Personal Area Networks (WPANs)used in or around a body. </a:t>
            </a:r>
          </a:p>
          <a:p>
            <a:pPr marL="0" lvl="1" indent="0">
              <a:lnSpc>
                <a:spcPct val="120000"/>
              </a:lnSpc>
              <a:spcBef>
                <a:spcPts val="1200"/>
              </a:spcBef>
              <a:buClr>
                <a:srgbClr val="00B386"/>
              </a:buClr>
              <a:buNone/>
            </a:pPr>
            <a:r>
              <a:rPr lang="en-US" sz="4000" b="1" dirty="0" smtClean="0">
                <a:solidFill>
                  <a:srgbClr val="FF0000"/>
                </a:solidFill>
                <a:latin typeface="Times New Roman" pitchFamily="18" charset="0"/>
                <a:cs typeface="Times New Roman" pitchFamily="18" charset="0"/>
              </a:rPr>
              <a:t>802.11af: </a:t>
            </a:r>
            <a:r>
              <a:rPr lang="en-GB" sz="4000" dirty="0" smtClean="0">
                <a:latin typeface="Times New Roman" pitchFamily="18" charset="0"/>
                <a:cs typeface="Times New Roman" pitchFamily="18" charset="0"/>
              </a:rPr>
              <a:t>IEEE Standard for Information Technology - Telecommunications and Information Exchange Between Systems - Local and Metropolitan Area Networks - Specific Requirements - Part 11: Wireless LAN Medium Access Control (MAC) and Physical Layer (PHY) Specifications - Amendment: TV White Spaces Operation</a:t>
            </a:r>
            <a:endParaRPr lang="en-US" sz="4000" dirty="0" smtClean="0">
              <a:latin typeface="Times New Roman" pitchFamily="18" charset="0"/>
              <a:cs typeface="Times New Roman" pitchFamily="18" charset="0"/>
            </a:endParaRPr>
          </a:p>
          <a:p>
            <a:pPr marL="0" lvl="1" indent="0">
              <a:lnSpc>
                <a:spcPct val="120000"/>
              </a:lnSpc>
              <a:spcBef>
                <a:spcPts val="1200"/>
              </a:spcBef>
              <a:buClr>
                <a:srgbClr val="00B386"/>
              </a:buClr>
              <a:buNone/>
            </a:pPr>
            <a:r>
              <a:rPr lang="en-US" sz="4000" b="1" dirty="0" smtClean="0">
                <a:solidFill>
                  <a:srgbClr val="FF0000"/>
                </a:solidFill>
                <a:latin typeface="Times New Roman" pitchFamily="18" charset="0"/>
                <a:cs typeface="Times New Roman" pitchFamily="18" charset="0"/>
              </a:rPr>
              <a:t>802.22</a:t>
            </a:r>
            <a:r>
              <a:rPr lang="en-US" sz="4000" dirty="0" smtClean="0">
                <a:latin typeface="Times New Roman" pitchFamily="18" charset="0"/>
                <a:cs typeface="Times New Roman" pitchFamily="18" charset="0"/>
              </a:rPr>
              <a:t>: Standard for Information Technology -Telecommunications and information exchange between systems - Wireless Regional Area Networks (WRAN) - Specific requirements - Part 22: Cognitive Wireless RAN Medium Access Control (MAC) and Physical Layer (PHY) specifications: Policies and procedures for operation in the TV Bands</a:t>
            </a: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SCOPE OF PROPOSED STANDARD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9</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381000" y="1752600"/>
          <a:ext cx="8429683" cy="4018280"/>
        </p:xfrm>
        <a:graphic>
          <a:graphicData uri="http://schemas.openxmlformats.org/drawingml/2006/table">
            <a:tbl>
              <a:tblPr firstRow="1" bandRow="1">
                <a:tableStyleId>{93296810-A885-4BE3-A3E7-6D5BEEA58F35}</a:tableStyleId>
              </a:tblPr>
              <a:tblGrid>
                <a:gridCol w="1828800"/>
                <a:gridCol w="3810000"/>
                <a:gridCol w="2790883"/>
              </a:tblGrid>
              <a:tr h="381000">
                <a:tc>
                  <a:txBody>
                    <a:bodyPr/>
                    <a:lstStyle/>
                    <a:p>
                      <a:pPr algn="ctr" latinLnBrk="1"/>
                      <a:endParaRPr lang="ko-KR" altLang="en-US" sz="1600" dirty="0"/>
                    </a:p>
                  </a:txBody>
                  <a:tcPr anchor="ctr"/>
                </a:tc>
                <a:tc>
                  <a:txBody>
                    <a:bodyPr/>
                    <a:lstStyle/>
                    <a:p>
                      <a:pPr algn="ctr" latinLnBrk="1"/>
                      <a:r>
                        <a:rPr lang="en-US" altLang="ko-KR" sz="1600" dirty="0" smtClean="0"/>
                        <a:t>Description</a:t>
                      </a:r>
                      <a:endParaRPr lang="ko-KR" altLang="en-US" sz="1600" dirty="0"/>
                    </a:p>
                  </a:txBody>
                  <a:tcPr anchor="ctr"/>
                </a:tc>
                <a:tc>
                  <a:txBody>
                    <a:bodyPr/>
                    <a:lstStyle/>
                    <a:p>
                      <a:pPr algn="ctr" latinLnBrk="1"/>
                      <a:r>
                        <a:rPr lang="en-US" altLang="ko-KR" sz="1600" dirty="0" smtClean="0"/>
                        <a:t>Remark</a:t>
                      </a:r>
                      <a:endParaRPr lang="ko-KR" altLang="en-US" sz="1600" dirty="0"/>
                    </a:p>
                  </a:txBody>
                  <a:tcPr anchor="ctr"/>
                </a:tc>
              </a:tr>
              <a:tr h="314960">
                <a:tc>
                  <a:txBody>
                    <a:bodyPr/>
                    <a:lstStyle/>
                    <a:p>
                      <a:pPr algn="ctr" latinLnBrk="1"/>
                      <a:r>
                        <a:rPr lang="en-US" altLang="ko-KR" sz="1600" dirty="0" smtClean="0"/>
                        <a:t>Coverage</a:t>
                      </a:r>
                      <a:endParaRPr lang="ko-KR" altLang="en-US" sz="1600" dirty="0"/>
                    </a:p>
                  </a:txBody>
                  <a:tcPr anchor="ctr"/>
                </a:tc>
                <a:tc>
                  <a:txBody>
                    <a:bodyPr/>
                    <a:lstStyle/>
                    <a:p>
                      <a:pPr algn="ctr" latinLnBrk="1"/>
                      <a:r>
                        <a:rPr lang="en-US" altLang="ko-KR" sz="1600" dirty="0" smtClean="0"/>
                        <a:t>WPAN area:</a:t>
                      </a:r>
                      <a:r>
                        <a:rPr lang="en-US" altLang="ko-KR" sz="1600" baseline="0" dirty="0" smtClean="0"/>
                        <a:t> </a:t>
                      </a:r>
                      <a:r>
                        <a:rPr lang="en-US" altLang="ko-KR" sz="1600" dirty="0" smtClean="0"/>
                        <a:t> &lt;30m</a:t>
                      </a:r>
                      <a:r>
                        <a:rPr lang="en-US" altLang="ko-KR" sz="1600" baseline="0" dirty="0" smtClean="0"/>
                        <a:t> or  </a:t>
                      </a:r>
                      <a:r>
                        <a:rPr lang="en-US" altLang="ko-KR" sz="1600" dirty="0" smtClean="0"/>
                        <a:t>&lt;1Km</a:t>
                      </a:r>
                      <a:endParaRPr lang="ko-KR" altLang="en-US" sz="1600" dirty="0"/>
                    </a:p>
                  </a:txBody>
                  <a:tcPr anchor="ctr"/>
                </a:tc>
                <a:tc>
                  <a:txBody>
                    <a:bodyPr/>
                    <a:lstStyle/>
                    <a:p>
                      <a:pPr algn="ctr" latinLnBrk="1"/>
                      <a:r>
                        <a:rPr lang="en-US" altLang="ko-KR" sz="1600" dirty="0" smtClean="0"/>
                        <a:t>International regulations</a:t>
                      </a:r>
                      <a:endParaRPr lang="ko-KR" altLang="en-US" sz="1600" dirty="0"/>
                    </a:p>
                  </a:txBody>
                  <a:tcPr anchor="ctr"/>
                </a:tc>
              </a:tr>
              <a:tr h="243840">
                <a:tc>
                  <a:txBody>
                    <a:bodyPr/>
                    <a:lstStyle/>
                    <a:p>
                      <a:pPr algn="ctr" latinLnBrk="1"/>
                      <a:r>
                        <a:rPr lang="en-US" altLang="ko-KR" sz="1600" dirty="0" smtClean="0"/>
                        <a:t>Technical</a:t>
                      </a:r>
                      <a:r>
                        <a:rPr lang="en-US" altLang="ko-KR" sz="1600" baseline="0" dirty="0" smtClean="0"/>
                        <a:t> layers</a:t>
                      </a:r>
                      <a:endParaRPr lang="ko-KR" altLang="en-US" sz="1600" dirty="0"/>
                    </a:p>
                  </a:txBody>
                  <a:tcPr anchor="ctr"/>
                </a:tc>
                <a:tc>
                  <a:txBody>
                    <a:bodyPr/>
                    <a:lstStyle/>
                    <a:p>
                      <a:pPr algn="ctr" latinLnBrk="1"/>
                      <a:r>
                        <a:rPr lang="en-US" altLang="ko-KR" sz="1600" dirty="0" smtClean="0"/>
                        <a:t>PHY</a:t>
                      </a:r>
                      <a:r>
                        <a:rPr lang="en-US" altLang="ko-KR" sz="1600" baseline="0" dirty="0" smtClean="0"/>
                        <a:t> and</a:t>
                      </a:r>
                      <a:r>
                        <a:rPr lang="en-US" altLang="ko-KR" sz="1600" dirty="0" smtClean="0"/>
                        <a:t> MAC</a:t>
                      </a:r>
                      <a:endParaRPr lang="ko-KR" altLang="en-US" sz="1600" dirty="0"/>
                    </a:p>
                  </a:txBody>
                  <a:tcPr anchor="ctr"/>
                </a:tc>
                <a:tc>
                  <a:txBody>
                    <a:bodyPr/>
                    <a:lstStyle/>
                    <a:p>
                      <a:pPr algn="ctr" latinLnBrk="1"/>
                      <a:endParaRPr lang="ko-KR" altLang="en-US" sz="1600" dirty="0"/>
                    </a:p>
                  </a:txBody>
                  <a:tcPr anchor="ctr"/>
                </a:tc>
              </a:tr>
              <a:tr h="370840">
                <a:tc>
                  <a:txBody>
                    <a:bodyPr/>
                    <a:lstStyle/>
                    <a:p>
                      <a:pPr algn="ctr"/>
                      <a:r>
                        <a:rPr lang="en-US" sz="1600" dirty="0" smtClean="0"/>
                        <a:t>Data rates</a:t>
                      </a:r>
                      <a:endParaRPr lang="en-US" sz="1600" dirty="0"/>
                    </a:p>
                  </a:txBody>
                  <a:tcPr anchor="ctr"/>
                </a:tc>
                <a:tc>
                  <a:txBody>
                    <a:bodyPr/>
                    <a:lstStyle/>
                    <a:p>
                      <a:pPr algn="ctr"/>
                      <a:r>
                        <a:rPr lang="en-US" sz="1600" dirty="0" smtClean="0"/>
                        <a:t>Determined</a:t>
                      </a:r>
                      <a:r>
                        <a:rPr lang="en-US" sz="1600" baseline="0" dirty="0" smtClean="0"/>
                        <a:t> by target applications</a:t>
                      </a:r>
                      <a:endParaRPr lang="en-US" sz="1600" dirty="0"/>
                    </a:p>
                  </a:txBody>
                  <a:tcPr anchor="ctr"/>
                </a:tc>
                <a:tc>
                  <a:txBody>
                    <a:bodyPr/>
                    <a:lstStyle/>
                    <a:p>
                      <a:pPr algn="ctr"/>
                      <a:r>
                        <a:rPr lang="en-US" sz="1600" dirty="0" smtClean="0"/>
                        <a:t>From 50Kbps to 2Mbps</a:t>
                      </a:r>
                      <a:endParaRPr lang="en-US" sz="1600" dirty="0"/>
                    </a:p>
                  </a:txBody>
                  <a:tcPr anchor="ctr"/>
                </a:tc>
              </a:tr>
              <a:tr h="533400">
                <a:tc>
                  <a:txBody>
                    <a:bodyPr/>
                    <a:lstStyle/>
                    <a:p>
                      <a:pPr algn="ctr" latinLnBrk="1"/>
                      <a:r>
                        <a:rPr lang="en-US" altLang="ko-KR" sz="1600" dirty="0" smtClean="0"/>
                        <a:t>Frequency</a:t>
                      </a:r>
                      <a:r>
                        <a:rPr lang="en-US" altLang="ko-KR" sz="1600" baseline="0" dirty="0" smtClean="0"/>
                        <a:t> band</a:t>
                      </a:r>
                      <a:endParaRPr lang="ko-KR" altLang="en-US" sz="1600" dirty="0"/>
                    </a:p>
                  </a:txBody>
                  <a:tcPr anchor="ctr"/>
                </a:tc>
                <a:tc>
                  <a:txBody>
                    <a:bodyPr/>
                    <a:lstStyle/>
                    <a:p>
                      <a:pPr algn="ctr" latinLnBrk="1"/>
                      <a:r>
                        <a:rPr lang="en-US" altLang="ko-KR" sz="1600" dirty="0" smtClean="0"/>
                        <a:t>TV white space band</a:t>
                      </a:r>
                      <a:endParaRPr lang="ko-KR" altLang="en-US" sz="1600" dirty="0"/>
                    </a:p>
                  </a:txBody>
                  <a:tcPr anchor="ctr"/>
                </a:tc>
                <a:tc>
                  <a:txBody>
                    <a:bodyPr/>
                    <a:lstStyle/>
                    <a:p>
                      <a:pPr algn="ctr" latinLnBrk="1"/>
                      <a:r>
                        <a:rPr lang="en-US" sz="1600" dirty="0" smtClean="0"/>
                        <a:t> VHF/UHF TV broadcast bands between 54 MHz and 862 MHz</a:t>
                      </a:r>
                      <a:endParaRPr lang="ko-KR" altLang="en-US" sz="1600" dirty="0"/>
                    </a:p>
                  </a:txBody>
                  <a:tcPr anchor="ctr"/>
                </a:tc>
              </a:tr>
              <a:tr h="370840">
                <a:tc>
                  <a:txBody>
                    <a:bodyPr/>
                    <a:lstStyle/>
                    <a:p>
                      <a:pPr algn="ctr" latinLnBrk="1"/>
                      <a:r>
                        <a:rPr lang="en-US" altLang="ko-KR" sz="1600" dirty="0" smtClean="0"/>
                        <a:t>Types of</a:t>
                      </a:r>
                      <a:r>
                        <a:rPr lang="en-US" altLang="ko-KR" sz="1600" baseline="0" dirty="0" smtClean="0"/>
                        <a:t> contents delivered</a:t>
                      </a:r>
                      <a:endParaRPr lang="ko-KR" altLang="en-US" sz="1600" dirty="0"/>
                    </a:p>
                  </a:txBody>
                  <a:tcPr anchor="ctr"/>
                </a:tc>
                <a:tc>
                  <a:txBody>
                    <a:bodyPr/>
                    <a:lstStyle/>
                    <a:p>
                      <a:pPr algn="ctr" latinLnBrk="1"/>
                      <a:r>
                        <a:rPr lang="en-US" altLang="ko-KR" sz="1600" dirty="0" smtClean="0"/>
                        <a:t>Audio, voice, wireless</a:t>
                      </a:r>
                      <a:r>
                        <a:rPr lang="en-US" altLang="ko-KR" sz="1600" baseline="0" dirty="0" smtClean="0"/>
                        <a:t> </a:t>
                      </a:r>
                      <a:r>
                        <a:rPr lang="en-US" altLang="ko-KR" sz="1600" dirty="0" smtClean="0"/>
                        <a:t>ID, </a:t>
                      </a:r>
                    </a:p>
                    <a:p>
                      <a:pPr algn="ctr" latinLnBrk="1"/>
                      <a:r>
                        <a:rPr lang="en-US" altLang="ko-KR" sz="1600" dirty="0" smtClean="0"/>
                        <a:t> mobile video, control data</a:t>
                      </a:r>
                      <a:endParaRPr lang="ko-KR" altLang="en-US" sz="1600" dirty="0"/>
                    </a:p>
                  </a:txBody>
                  <a:tcPr anchor="ctr"/>
                </a:tc>
                <a:tc>
                  <a:txBody>
                    <a:bodyPr/>
                    <a:lstStyle/>
                    <a:p>
                      <a:pPr algn="ctr" latinLnBrk="1"/>
                      <a:r>
                        <a:rPr lang="en-US" altLang="ko-KR" sz="1600" dirty="0" smtClean="0"/>
                        <a:t>Low</a:t>
                      </a:r>
                      <a:r>
                        <a:rPr lang="en-US" altLang="ko-KR" sz="1600" baseline="0" dirty="0" smtClean="0"/>
                        <a:t> rate control</a:t>
                      </a:r>
                      <a:r>
                        <a:rPr lang="en-US" altLang="ko-KR" sz="1600" dirty="0" smtClean="0"/>
                        <a:t> : 50kbps</a:t>
                      </a:r>
                    </a:p>
                    <a:p>
                      <a:pPr algn="ctr" latinLnBrk="1"/>
                      <a:r>
                        <a:rPr lang="en-US" altLang="ko-KR" sz="1600" dirty="0" smtClean="0"/>
                        <a:t>Audio/video : 2Mbps</a:t>
                      </a:r>
                    </a:p>
                  </a:txBody>
                  <a:tcPr anchor="ctr"/>
                </a:tc>
              </a:tr>
              <a:tr h="370840">
                <a:tc>
                  <a:txBody>
                    <a:bodyPr/>
                    <a:lstStyle/>
                    <a:p>
                      <a:pPr algn="ctr" latinLnBrk="1"/>
                      <a:r>
                        <a:rPr lang="en-US" altLang="ko-KR" sz="1600" dirty="0" smtClean="0"/>
                        <a:t>Mobility</a:t>
                      </a:r>
                      <a:endParaRPr lang="ko-KR" altLang="en-US" sz="1600" dirty="0"/>
                    </a:p>
                  </a:txBody>
                  <a:tcPr anchor="ctr"/>
                </a:tc>
                <a:tc>
                  <a:txBody>
                    <a:bodyPr/>
                    <a:lstStyle/>
                    <a:p>
                      <a:pPr algn="ctr" latinLnBrk="1"/>
                      <a:r>
                        <a:rPr lang="en-US" altLang="ko-KR" sz="1600" dirty="0" smtClean="0"/>
                        <a:t>Pedestrian </a:t>
                      </a:r>
                      <a:endParaRPr lang="ko-KR" altLang="en-US" sz="1600" dirty="0"/>
                    </a:p>
                  </a:txBody>
                  <a:tcPr anchor="ctr"/>
                </a:tc>
                <a:tc>
                  <a:txBody>
                    <a:bodyPr/>
                    <a:lstStyle/>
                    <a:p>
                      <a:pPr algn="ctr" latinLnBrk="1"/>
                      <a:r>
                        <a:rPr lang="en-US" altLang="ko-KR" sz="1600" dirty="0" smtClean="0"/>
                        <a:t>~10Km/H</a:t>
                      </a:r>
                      <a:endParaRPr lang="ko-KR" altLang="en-US" sz="1600" dirty="0"/>
                    </a:p>
                  </a:txBody>
                  <a:tcPr anchor="ctr"/>
                </a:tc>
              </a:tr>
              <a:tr h="187960">
                <a:tc>
                  <a:txBody>
                    <a:bodyPr/>
                    <a:lstStyle/>
                    <a:p>
                      <a:pPr algn="ctr" latinLnBrk="1"/>
                      <a:r>
                        <a:rPr lang="en-US" altLang="ko-KR" sz="1600" dirty="0" smtClean="0"/>
                        <a:t>Other requirements</a:t>
                      </a:r>
                      <a:endParaRPr lang="ko-KR" altLang="en-US" sz="1600" dirty="0"/>
                    </a:p>
                  </a:txBody>
                  <a:tcPr anchor="ctr"/>
                </a:tc>
                <a:tc>
                  <a:txBody>
                    <a:bodyPr/>
                    <a:lstStyle/>
                    <a:p>
                      <a:pPr algn="ctr" latinLnBrk="1"/>
                      <a:r>
                        <a:rPr lang="en-US" altLang="ko-KR" sz="1600" dirty="0" smtClean="0"/>
                        <a:t>Totally depending on target applications. Most  technical parameters and features of existing technologies can be adopted</a:t>
                      </a:r>
                      <a:r>
                        <a:rPr lang="en-US" altLang="ko-KR" sz="1600" baseline="0" dirty="0" smtClean="0"/>
                        <a:t> as is or modified for TV white space if needed.</a:t>
                      </a:r>
                      <a:endParaRPr lang="ko-KR" altLang="en-US" sz="1600"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Only 802.15.4g</a:t>
                      </a:r>
                      <a:r>
                        <a:rPr lang="en-US" altLang="ko-KR" sz="1600" baseline="0" dirty="0" smtClean="0"/>
                        <a:t> FSK and OFDM considered</a:t>
                      </a:r>
                      <a:endParaRPr lang="ko-KR" altLang="en-US" sz="1600" dirty="0"/>
                    </a:p>
                  </a:txBody>
                  <a:tcPr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SCOPE OF PROPOSED STANDARD (2)</a:t>
            </a:r>
            <a:endParaRPr lang="ko-KR" altLang="en-US" sz="3200" b="1" i="1" dirty="0">
              <a:solidFill>
                <a:srgbClr val="FF0000"/>
              </a:solidFill>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10</a:t>
            </a:r>
            <a:endParaRPr lang="en-US" sz="1400" dirty="0">
              <a:latin typeface="Times New Roman" pitchFamily="18" charset="0"/>
              <a:cs typeface="Times New Roman" pitchFamily="18" charset="0"/>
            </a:endParaRPr>
          </a:p>
        </p:txBody>
      </p:sp>
      <p:sp>
        <p:nvSpPr>
          <p:cNvPr id="7" name="Content Placeholder 6"/>
          <p:cNvSpPr>
            <a:spLocks noGrp="1"/>
          </p:cNvSpPr>
          <p:nvPr>
            <p:ph idx="1"/>
          </p:nvPr>
        </p:nvSpPr>
        <p:spPr/>
        <p:txBody>
          <a:bodyPr>
            <a:normAutofit/>
          </a:bodyPr>
          <a:lstStyle/>
          <a:p>
            <a:pPr>
              <a:buNone/>
            </a:pPr>
            <a:r>
              <a:rPr lang="en-US" sz="2000" b="1" dirty="0" smtClean="0">
                <a:latin typeface="Times New Roman" pitchFamily="18" charset="0"/>
                <a:cs typeface="Times New Roman" pitchFamily="18" charset="0"/>
              </a:rPr>
              <a:t>Scope</a:t>
            </a:r>
            <a:r>
              <a:rPr lang="en-US" sz="2000" dirty="0" smtClean="0">
                <a:latin typeface="Times New Roman" pitchFamily="18" charset="0"/>
                <a:cs typeface="Times New Roman" pitchFamily="18" charset="0"/>
              </a:rPr>
              <a:t>: </a:t>
            </a:r>
          </a:p>
          <a:p>
            <a:pPr marL="0" indent="0">
              <a:buNone/>
            </a:pPr>
            <a:r>
              <a:rPr lang="en-GB" sz="1800" b="1" dirty="0" smtClean="0">
                <a:solidFill>
                  <a:srgbClr val="00B0F0"/>
                </a:solidFill>
              </a:rPr>
              <a:t>This standard provides an amendment that defines the PHY and MAC modifications optimized to realize IEEE 802.15.4g FSK and OFDM technologies in TV white space bands, providing data rates from 50 kbps to </a:t>
            </a:r>
            <a:r>
              <a:rPr lang="en-GB" sz="1800" b="1" dirty="0" smtClean="0">
                <a:solidFill>
                  <a:srgbClr val="00B0F0"/>
                </a:solidFill>
              </a:rPr>
              <a:t>2 </a:t>
            </a:r>
            <a:r>
              <a:rPr lang="en-GB" sz="1800" b="1" dirty="0" smtClean="0">
                <a:solidFill>
                  <a:srgbClr val="00B0F0"/>
                </a:solidFill>
              </a:rPr>
              <a:t>Mbps to meet the legal requirements for channel access and coexistence in the TV White Space. </a:t>
            </a:r>
            <a:r>
              <a:rPr lang="en-GB" sz="1800" dirty="0" smtClean="0"/>
              <a:t>(More information regarding this project is provided in Section 8.1.)</a:t>
            </a:r>
          </a:p>
          <a:p>
            <a:pPr marL="0" indent="0">
              <a:buNone/>
            </a:pPr>
            <a:endParaRPr lang="en-GB" sz="1200" dirty="0" smtClean="0">
              <a:solidFill>
                <a:srgbClr val="00B0F0"/>
              </a:solidFill>
              <a:latin typeface="Times New Roman" pitchFamily="18" charset="0"/>
              <a:cs typeface="Times New Roman" pitchFamily="18" charset="0"/>
            </a:endParaRPr>
          </a:p>
          <a:p>
            <a:pPr marL="0" indent="0">
              <a:buNone/>
            </a:pPr>
            <a:r>
              <a:rPr lang="en-GB" sz="1600" b="1" dirty="0" smtClean="0">
                <a:solidFill>
                  <a:srgbClr val="FF0000"/>
                </a:solidFill>
                <a:latin typeface="Times New Roman" pitchFamily="18" charset="0"/>
                <a:cs typeface="Times New Roman" pitchFamily="18" charset="0"/>
              </a:rPr>
              <a:t>802.11af: </a:t>
            </a:r>
            <a:r>
              <a:rPr lang="en-GB" sz="1600" dirty="0" smtClean="0"/>
              <a:t>An amendment that defines modifications to both the 802.11 physical layers (PHY) and the 802.11 Medium Access Control Layer (MAC), to meet the legal requirements for channel access and coexistence in the TV White Space.</a:t>
            </a:r>
            <a:endParaRPr lang="en-US" sz="1600" dirty="0" smtClean="0"/>
          </a:p>
          <a:p>
            <a:pPr marL="0" indent="0">
              <a:buNone/>
            </a:pPr>
            <a:endParaRPr lang="en-US" sz="1000" dirty="0" smtClean="0">
              <a:latin typeface="Times New Roman" pitchFamily="18" charset="0"/>
              <a:cs typeface="Times New Roman" pitchFamily="18" charset="0"/>
            </a:endParaRPr>
          </a:p>
          <a:p>
            <a:pPr marL="0" indent="0">
              <a:buNone/>
            </a:pPr>
            <a:r>
              <a:rPr lang="en-GB" sz="1600" b="1" dirty="0" smtClean="0">
                <a:solidFill>
                  <a:srgbClr val="FF0000"/>
                </a:solidFill>
                <a:latin typeface="Times New Roman" pitchFamily="18" charset="0"/>
                <a:cs typeface="Times New Roman" pitchFamily="18" charset="0"/>
              </a:rPr>
              <a:t>802.22: </a:t>
            </a:r>
            <a:r>
              <a:rPr lang="en-US" sz="1600" dirty="0" smtClean="0"/>
              <a:t>This standard specifies the air interface, including the cognitive medium access control layer (MAC) and physical layer (PHY), of point-to-multipoint wireless regional area networks comprised of a professional fixed base station with fixed and portable user terminals operating in the VHF/UHF TV broadcast bands between 54 MHz and 862 </a:t>
            </a:r>
            <a:r>
              <a:rPr lang="en-US" sz="1600" dirty="0" err="1" smtClean="0"/>
              <a:t>MHz.</a:t>
            </a:r>
            <a:endParaRPr lang="en-GB" sz="1600" dirty="0" smtClean="0">
              <a:latin typeface="Times New Roman" pitchFamily="18" charset="0"/>
              <a:cs typeface="Times New Roman" pitchFamily="18" charset="0"/>
            </a:endParaRPr>
          </a:p>
          <a:p>
            <a:pPr marL="0" indent="0">
              <a:buNone/>
            </a:pPr>
            <a:endParaRPr lang="en-US" sz="1200" dirty="0" smtClean="0">
              <a:solidFill>
                <a:srgbClr val="00B0F0"/>
              </a:solidFill>
              <a:latin typeface="Times New Roman" pitchFamily="18" charset="0"/>
              <a:cs typeface="Times New Roman" pitchFamily="18" charset="0"/>
            </a:endParaRPr>
          </a:p>
        </p:txBody>
      </p:sp>
      <p:sp>
        <p:nvSpPr>
          <p:cNvPr id="8" name="TextBox 7"/>
          <p:cNvSpPr txBox="1"/>
          <p:nvPr/>
        </p:nvSpPr>
        <p:spPr>
          <a:xfrm>
            <a:off x="533400" y="5562600"/>
            <a:ext cx="8001000" cy="738664"/>
          </a:xfrm>
          <a:prstGeom prst="rect">
            <a:avLst/>
          </a:prstGeom>
          <a:solidFill>
            <a:schemeClr val="accent2">
              <a:lumMod val="20000"/>
              <a:lumOff val="80000"/>
            </a:schemeClr>
          </a:solidFill>
        </p:spPr>
        <p:txBody>
          <a:bodyPr wrap="square" rtlCol="0">
            <a:spAutoFit/>
          </a:bodyPr>
          <a:lstStyle/>
          <a:p>
            <a:r>
              <a:rPr lang="en-US" sz="1400" dirty="0" smtClean="0">
                <a:latin typeface="Times New Roman" pitchFamily="18" charset="0"/>
                <a:cs typeface="Times New Roman" pitchFamily="18" charset="0"/>
              </a:rPr>
              <a:t>Scope of Proposed Project: Projected output including technical boundaries: REVISED STANDARDS - Projected output including the scope of the original standard, amendments and additions. Please be brief (less than 5 lines).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PURPOSE OF PROPOSED STANDARD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11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11</a:t>
            </a:r>
            <a:endParaRPr lang="en-US" sz="1400" dirty="0">
              <a:latin typeface="Times New Roman" pitchFamily="18" charset="0"/>
              <a:cs typeface="Times New Roman" pitchFamily="18" charset="0"/>
            </a:endParaRPr>
          </a:p>
        </p:txBody>
      </p:sp>
      <p:graphicFrame>
        <p:nvGraphicFramePr>
          <p:cNvPr id="6" name="표 2"/>
          <p:cNvGraphicFramePr>
            <a:graphicFrameLocks noGrp="1"/>
          </p:cNvGraphicFramePr>
          <p:nvPr/>
        </p:nvGraphicFramePr>
        <p:xfrm>
          <a:off x="304800" y="1447800"/>
          <a:ext cx="8572560" cy="2016760"/>
        </p:xfrm>
        <a:graphic>
          <a:graphicData uri="http://schemas.openxmlformats.org/drawingml/2006/table">
            <a:tbl>
              <a:tblPr firstRow="1" bandRow="1">
                <a:tableStyleId>{93296810-A885-4BE3-A3E7-6D5BEEA58F35}</a:tableStyleId>
              </a:tblPr>
              <a:tblGrid>
                <a:gridCol w="2071702"/>
                <a:gridCol w="4214812"/>
                <a:gridCol w="2286046"/>
              </a:tblGrid>
              <a:tr h="370840">
                <a:tc>
                  <a:txBody>
                    <a:bodyPr/>
                    <a:lstStyle/>
                    <a:p>
                      <a:pPr algn="ctr" latinLnBrk="1">
                        <a:lnSpc>
                          <a:spcPct val="100000"/>
                        </a:lnSpc>
                      </a:pPr>
                      <a:endParaRPr lang="ko-KR" altLang="en-US" sz="1600" dirty="0"/>
                    </a:p>
                  </a:txBody>
                  <a:tcPr anchor="ctr"/>
                </a:tc>
                <a:tc>
                  <a:txBody>
                    <a:bodyPr/>
                    <a:lstStyle/>
                    <a:p>
                      <a:pPr algn="ctr" latinLnBrk="1">
                        <a:lnSpc>
                          <a:spcPct val="100000"/>
                        </a:lnSpc>
                      </a:pPr>
                      <a:r>
                        <a:rPr lang="en-US" altLang="ko-KR" sz="1600" dirty="0" smtClean="0"/>
                        <a:t>Description</a:t>
                      </a:r>
                      <a:endParaRPr lang="ko-KR" altLang="en-US" sz="1600" dirty="0"/>
                    </a:p>
                  </a:txBody>
                  <a:tcPr anchor="ctr"/>
                </a:tc>
                <a:tc>
                  <a:txBody>
                    <a:bodyPr/>
                    <a:lstStyle/>
                    <a:p>
                      <a:pPr algn="ctr" latinLnBrk="1">
                        <a:lnSpc>
                          <a:spcPct val="100000"/>
                        </a:lnSpc>
                      </a:pPr>
                      <a:r>
                        <a:rPr lang="en-US" altLang="ko-KR" sz="1600" dirty="0" smtClean="0"/>
                        <a:t>Remark</a:t>
                      </a:r>
                      <a:endParaRPr lang="ko-KR" altLang="en-US" sz="1600" dirty="0"/>
                    </a:p>
                  </a:txBody>
                  <a:tcPr anchor="ctr"/>
                </a:tc>
              </a:tr>
              <a:tr h="370840">
                <a:tc>
                  <a:txBody>
                    <a:bodyPr/>
                    <a:lstStyle/>
                    <a:p>
                      <a:pPr algn="ctr" latinLnBrk="1">
                        <a:lnSpc>
                          <a:spcPct val="100000"/>
                        </a:lnSpc>
                      </a:pPr>
                      <a:r>
                        <a:rPr lang="en-US" altLang="ko-KR" sz="1600" baseline="0" dirty="0" smtClean="0"/>
                        <a:t>Only one target a</a:t>
                      </a:r>
                      <a:r>
                        <a:rPr lang="en-US" altLang="ko-KR" sz="1600" dirty="0" smtClean="0"/>
                        <a:t>pplication</a:t>
                      </a:r>
                      <a:endParaRPr lang="ko-KR" altLang="en-US" sz="1600" dirty="0"/>
                    </a:p>
                  </a:txBody>
                  <a:tcPr anchor="ctr"/>
                </a:tc>
                <a:tc>
                  <a:txBody>
                    <a:bodyPr/>
                    <a:lstStyle/>
                    <a:p>
                      <a:pPr algn="ctr" latinLnBrk="1">
                        <a:lnSpc>
                          <a:spcPct val="100000"/>
                        </a:lnSpc>
                      </a:pPr>
                      <a:r>
                        <a:rPr lang="en-US" altLang="ko-KR" sz="1600" dirty="0" smtClean="0"/>
                        <a:t>Unique</a:t>
                      </a:r>
                      <a:r>
                        <a:rPr lang="en-US" altLang="ko-KR" sz="1600" baseline="0" dirty="0" smtClean="0"/>
                        <a:t> application for</a:t>
                      </a:r>
                      <a:r>
                        <a:rPr lang="en-US" altLang="ko-KR" sz="1600" dirty="0" smtClean="0"/>
                        <a:t> 15.4g, using</a:t>
                      </a:r>
                      <a:r>
                        <a:rPr lang="en-US" altLang="ko-KR" sz="1600" baseline="0" dirty="0" smtClean="0"/>
                        <a:t> FSK and OFDM only</a:t>
                      </a:r>
                      <a:endParaRPr lang="ko-KR" altLang="en-US" sz="1600" dirty="0"/>
                    </a:p>
                  </a:txBody>
                  <a:tcPr anchor="ctr"/>
                </a:tc>
                <a:tc>
                  <a:txBody>
                    <a:bodyPr/>
                    <a:lstStyle/>
                    <a:p>
                      <a:pPr algn="ctr" latinLnBrk="1">
                        <a:lnSpc>
                          <a:spcPct val="100000"/>
                        </a:lnSpc>
                      </a:pPr>
                      <a:r>
                        <a:rPr lang="en-US" altLang="ko-KR" sz="1600" dirty="0" smtClean="0"/>
                        <a:t>A</a:t>
                      </a:r>
                      <a:r>
                        <a:rPr lang="en-US" altLang="ko-KR" sz="1600" baseline="0" dirty="0" smtClean="0"/>
                        <a:t> f</a:t>
                      </a:r>
                      <a:r>
                        <a:rPr lang="en-US" altLang="ko-KR" sz="1600" dirty="0" smtClean="0"/>
                        <a:t>requency subband assigned to each</a:t>
                      </a:r>
                      <a:r>
                        <a:rPr lang="en-US" altLang="ko-KR" sz="1600" baseline="0" dirty="0" smtClean="0"/>
                        <a:t> in a TV channel band</a:t>
                      </a:r>
                      <a:endParaRPr lang="ko-KR" altLang="en-US" sz="1600" dirty="0"/>
                    </a:p>
                  </a:txBody>
                  <a:tcPr anchor="ctr"/>
                </a:tc>
              </a:tr>
              <a:tr h="77501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baseline="0" dirty="0" smtClean="0"/>
                        <a:t>Technologies applied</a:t>
                      </a:r>
                      <a:endParaRPr lang="en-US" altLang="ko-KR" sz="1600" dirty="0" smtClean="0"/>
                    </a:p>
                  </a:txBody>
                  <a:tcPr anchor="ctr"/>
                </a:tc>
                <a:tc>
                  <a:txBody>
                    <a:bodyPr/>
                    <a:lstStyle/>
                    <a:p>
                      <a:pPr marL="0" indent="0" algn="l" latinLnBrk="1">
                        <a:lnSpc>
                          <a:spcPct val="100000"/>
                        </a:lnSpc>
                        <a:buFontTx/>
                        <a:buChar char="-"/>
                      </a:pPr>
                      <a:r>
                        <a:rPr lang="en-US" altLang="ko-KR" sz="1600" dirty="0" smtClean="0"/>
                        <a:t> same</a:t>
                      </a:r>
                      <a:r>
                        <a:rPr lang="en-US" altLang="ko-KR" sz="1600" baseline="0" dirty="0" smtClean="0"/>
                        <a:t> PHY and MAC features applied to each subband with minimal modifications</a:t>
                      </a:r>
                      <a:endParaRPr lang="en-US" altLang="ko-KR" sz="1600" dirty="0" smtClean="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sz="1600" dirty="0" smtClean="0"/>
                        <a:t>The</a:t>
                      </a:r>
                      <a:r>
                        <a:rPr lang="en-US" altLang="ko-KR" sz="1600" baseline="0" dirty="0" smtClean="0"/>
                        <a:t> same f</a:t>
                      </a:r>
                      <a:r>
                        <a:rPr lang="en-US" altLang="ko-KR" sz="1600" dirty="0" smtClean="0"/>
                        <a:t>requency</a:t>
                      </a:r>
                      <a:r>
                        <a:rPr lang="en-US" altLang="ko-KR" sz="1600" baseline="0" dirty="0" smtClean="0"/>
                        <a:t> plan is applied in each TV channel band.</a:t>
                      </a:r>
                      <a:endParaRPr lang="en-US" altLang="ko-KR" sz="1600" dirty="0" smtClean="0"/>
                    </a:p>
                  </a:txBody>
                  <a:tcPr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PURPOSE OF PROPOSED STANDARD (2)</a:t>
            </a:r>
            <a:endParaRPr lang="ko-KR" altLang="en-US" sz="3200" b="1" i="1" dirty="0">
              <a:solidFill>
                <a:srgbClr val="FF0000"/>
              </a:solidFill>
            </a:endParaRPr>
          </a:p>
        </p:txBody>
      </p:sp>
      <p:sp>
        <p:nvSpPr>
          <p:cNvPr id="3" name="Content Placeholder 2"/>
          <p:cNvSpPr>
            <a:spLocks noGrp="1"/>
          </p:cNvSpPr>
          <p:nvPr>
            <p:ph idx="1"/>
          </p:nvPr>
        </p:nvSpPr>
        <p:spPr>
          <a:xfrm>
            <a:off x="457200" y="1371600"/>
            <a:ext cx="8305800" cy="4800600"/>
          </a:xfrm>
        </p:spPr>
        <p:txBody>
          <a:bodyPr>
            <a:normAutofit/>
          </a:bodyPr>
          <a:lstStyle/>
          <a:p>
            <a:pPr marL="0" indent="0">
              <a:buNone/>
            </a:pPr>
            <a:r>
              <a:rPr lang="en-GB" sz="2000" b="1" dirty="0" smtClean="0"/>
              <a:t>Purpose</a:t>
            </a:r>
            <a:r>
              <a:rPr lang="en-GB" sz="2000" dirty="0" smtClean="0"/>
              <a:t>: </a:t>
            </a:r>
          </a:p>
          <a:p>
            <a:pPr marL="0" indent="0">
              <a:buNone/>
            </a:pPr>
            <a:r>
              <a:rPr lang="en-US" sz="1800" b="1" dirty="0" smtClean="0">
                <a:solidFill>
                  <a:srgbClr val="00B0F0"/>
                </a:solidFill>
              </a:rPr>
              <a:t>The purpose of this standard is to allow 802.15.4g wireless networks to be used in the TV white space with only FSK and OFDM modulations to increase data rates.</a:t>
            </a:r>
          </a:p>
          <a:p>
            <a:pPr marL="0" indent="0">
              <a:buNone/>
            </a:pPr>
            <a:endParaRPr lang="en-US" sz="1600" dirty="0" smtClean="0"/>
          </a:p>
          <a:p>
            <a:pPr marL="0" indent="0">
              <a:buNone/>
            </a:pPr>
            <a:endParaRPr lang="en-US" sz="1600" dirty="0" smtClean="0"/>
          </a:p>
          <a:p>
            <a:pPr marL="0" indent="0">
              <a:buNone/>
            </a:pPr>
            <a:endParaRPr lang="en-US" sz="1600" dirty="0" smtClean="0"/>
          </a:p>
          <a:p>
            <a:pPr marL="0" indent="0">
              <a:buNone/>
            </a:pPr>
            <a:r>
              <a:rPr lang="en-GB" sz="1600" b="1" dirty="0" smtClean="0">
                <a:solidFill>
                  <a:srgbClr val="FF0000"/>
                </a:solidFill>
                <a:latin typeface="Times New Roman" pitchFamily="18" charset="0"/>
                <a:cs typeface="Times New Roman" pitchFamily="18" charset="0"/>
              </a:rPr>
              <a:t>802.11af: </a:t>
            </a:r>
            <a:r>
              <a:rPr lang="en-US" sz="1600" dirty="0" smtClean="0"/>
              <a:t>The purpose of this amendment is to allow 802.11 wireless networks to be used in the TV white space.</a:t>
            </a:r>
          </a:p>
          <a:p>
            <a:pPr marL="0" indent="0">
              <a:buNone/>
            </a:pPr>
            <a:endParaRPr lang="en-US" sz="1000" dirty="0" smtClean="0"/>
          </a:p>
          <a:p>
            <a:pPr marL="0" indent="0">
              <a:buNone/>
            </a:pPr>
            <a:r>
              <a:rPr lang="en-GB" sz="1600" b="1" dirty="0" smtClean="0">
                <a:solidFill>
                  <a:srgbClr val="FF0000"/>
                </a:solidFill>
                <a:latin typeface="Times New Roman" pitchFamily="18" charset="0"/>
                <a:cs typeface="Times New Roman" pitchFamily="18" charset="0"/>
              </a:rPr>
              <a:t>802.22: </a:t>
            </a:r>
            <a:r>
              <a:rPr lang="en-US" sz="1600" dirty="0" smtClean="0"/>
              <a:t>This standard is intended to enable deployment of interoperable 802 multivendor wireless regional area network products, to facilitate competition in broadband access by providing alternatives to </a:t>
            </a:r>
            <a:r>
              <a:rPr lang="en-US" sz="1600" dirty="0" err="1" smtClean="0"/>
              <a:t>wireline</a:t>
            </a:r>
            <a:r>
              <a:rPr lang="en-US" sz="1600" dirty="0" smtClean="0"/>
              <a:t> broadband access and extending the </a:t>
            </a:r>
            <a:r>
              <a:rPr lang="en-US" sz="1600" dirty="0" err="1" smtClean="0"/>
              <a:t>deployability</a:t>
            </a:r>
            <a:r>
              <a:rPr lang="en-US" sz="1600" dirty="0" smtClean="0"/>
              <a:t> of such systems into diverse geographic areas, including sparsely populated rural areas, while preventing harmful interference to incumbent licensed services in the TV broadcast bands.</a:t>
            </a:r>
            <a:endParaRPr lang="en-US" sz="1600" dirty="0"/>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12</a:t>
            </a:r>
            <a:endParaRPr lang="en-US" sz="1400" dirty="0">
              <a:latin typeface="Times New Roman" pitchFamily="18" charset="0"/>
              <a:cs typeface="Times New Roman" pitchFamily="18" charset="0"/>
            </a:endParaRPr>
          </a:p>
        </p:txBody>
      </p:sp>
      <p:sp>
        <p:nvSpPr>
          <p:cNvPr id="6" name="TextBox 5"/>
          <p:cNvSpPr txBox="1"/>
          <p:nvPr/>
        </p:nvSpPr>
        <p:spPr>
          <a:xfrm>
            <a:off x="533400" y="5638800"/>
            <a:ext cx="8153400" cy="523220"/>
          </a:xfrm>
          <a:prstGeom prst="rect">
            <a:avLst/>
          </a:prstGeom>
          <a:solidFill>
            <a:schemeClr val="accent2">
              <a:lumMod val="20000"/>
              <a:lumOff val="80000"/>
            </a:schemeClr>
          </a:solidFill>
        </p:spPr>
        <p:txBody>
          <a:bodyPr wrap="square" rtlCol="0">
            <a:spAutoFit/>
          </a:bodyPr>
          <a:lstStyle/>
          <a:p>
            <a:r>
              <a:rPr lang="en-US" sz="1400" dirty="0" smtClean="0"/>
              <a:t>Purpose of Proposed Project: Intended users and user benefits: REVISION STANDARDS - Purpose of the original standard and reason for the standard's revision. Please be brief (less than 5 lines).</a:t>
            </a:r>
            <a:endParaRPr lang="en-US" sz="1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NEEDS FOR PROJECT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13</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304800" y="1676400"/>
          <a:ext cx="8572559" cy="3754120"/>
        </p:xfrm>
        <a:graphic>
          <a:graphicData uri="http://schemas.openxmlformats.org/drawingml/2006/table">
            <a:tbl>
              <a:tblPr firstRow="1" bandRow="1">
                <a:tableStyleId>{93296810-A885-4BE3-A3E7-6D5BEEA58F35}</a:tableStyleId>
              </a:tblPr>
              <a:tblGrid>
                <a:gridCol w="2071701"/>
                <a:gridCol w="5143536"/>
                <a:gridCol w="1357322"/>
              </a:tblGrid>
              <a:tr h="370840">
                <a:tc>
                  <a:txBody>
                    <a:bodyPr/>
                    <a:lstStyle/>
                    <a:p>
                      <a:pPr algn="ctr" latinLnBrk="1"/>
                      <a:endParaRPr lang="ko-KR" altLang="en-US" dirty="0"/>
                    </a:p>
                  </a:txBody>
                  <a:tcPr anchor="ctr"/>
                </a:tc>
                <a:tc>
                  <a:txBody>
                    <a:bodyPr/>
                    <a:lstStyle/>
                    <a:p>
                      <a:pPr algn="ctr" latinLnBrk="1"/>
                      <a:r>
                        <a:rPr lang="en-US" altLang="ko-KR" dirty="0" smtClean="0"/>
                        <a:t>Description</a:t>
                      </a:r>
                      <a:endParaRPr lang="ko-KR" altLang="en-US" dirty="0"/>
                    </a:p>
                  </a:txBody>
                  <a:tcPr anchor="ctr"/>
                </a:tc>
                <a:tc>
                  <a:txBody>
                    <a:bodyPr/>
                    <a:lstStyle/>
                    <a:p>
                      <a:pPr algn="ctr" latinLnBrk="1"/>
                      <a:r>
                        <a:rPr lang="en-US" altLang="ko-KR" dirty="0" smtClean="0"/>
                        <a:t>Remark</a:t>
                      </a:r>
                      <a:endParaRPr lang="ko-KR" altLang="en-US" dirty="0"/>
                    </a:p>
                  </a:txBody>
                  <a:tcPr anchor="ctr"/>
                </a:tc>
              </a:tr>
              <a:tr h="370840">
                <a:tc>
                  <a:txBody>
                    <a:bodyPr/>
                    <a:lstStyle/>
                    <a:p>
                      <a:pPr algn="ctr" latinLnBrk="1">
                        <a:lnSpc>
                          <a:spcPct val="100000"/>
                        </a:lnSpc>
                      </a:pPr>
                      <a:r>
                        <a:rPr lang="en-US" altLang="ko-KR" dirty="0" smtClean="0"/>
                        <a:t>Advantages for smart utility networks of operating in TVWS</a:t>
                      </a:r>
                    </a:p>
                    <a:p>
                      <a:pPr algn="ctr" latinLnBrk="1">
                        <a:lnSpc>
                          <a:spcPct val="100000"/>
                        </a:lnSpc>
                      </a:pPr>
                      <a:r>
                        <a:rPr lang="en-US" altLang="ko-KR" dirty="0" smtClean="0"/>
                        <a:t> </a:t>
                      </a:r>
                    </a:p>
                  </a:txBody>
                  <a:tcPr anchor="ctr"/>
                </a:tc>
                <a:tc>
                  <a:txBody>
                    <a:bodyPr/>
                    <a:lstStyle/>
                    <a:p>
                      <a:pPr marL="228600" indent="-228600" algn="l" latinLnBrk="1">
                        <a:lnSpc>
                          <a:spcPct val="100000"/>
                        </a:lnSpc>
                        <a:buFont typeface="Arial" pitchFamily="34" charset="0"/>
                        <a:buChar char="•"/>
                      </a:pPr>
                      <a:r>
                        <a:rPr lang="en-GB" sz="1800" b="0" dirty="0" smtClean="0">
                          <a:solidFill>
                            <a:schemeClr val="tx1"/>
                          </a:solidFill>
                        </a:rPr>
                        <a:t>improved propagation characteristics </a:t>
                      </a:r>
                    </a:p>
                    <a:p>
                      <a:pPr marL="228600" indent="-228600" algn="l" latinLnBrk="1">
                        <a:lnSpc>
                          <a:spcPct val="100000"/>
                        </a:lnSpc>
                        <a:buFont typeface="Arial" pitchFamily="34" charset="0"/>
                        <a:buChar char="•"/>
                      </a:pPr>
                      <a:r>
                        <a:rPr lang="en-GB" sz="1800" b="0" dirty="0" smtClean="0">
                          <a:solidFill>
                            <a:schemeClr val="tx1"/>
                          </a:solidFill>
                        </a:rPr>
                        <a:t>improved indoor wall penetration and hence range</a:t>
                      </a:r>
                    </a:p>
                    <a:p>
                      <a:pPr marL="228600" indent="-228600" algn="l" latinLnBrk="1">
                        <a:lnSpc>
                          <a:spcPct val="100000"/>
                        </a:lnSpc>
                        <a:buFont typeface="Arial" pitchFamily="34" charset="0"/>
                        <a:buChar char="•"/>
                      </a:pPr>
                      <a:r>
                        <a:rPr lang="en-US" altLang="ko-KR" sz="1800" kern="1200" dirty="0" smtClean="0">
                          <a:solidFill>
                            <a:schemeClr val="dk1"/>
                          </a:solidFill>
                          <a:latin typeface="+mn-lt"/>
                          <a:ea typeface="+mn-ea"/>
                          <a:cs typeface="+mn-cs"/>
                        </a:rPr>
                        <a:t>Range in low density rural applications</a:t>
                      </a:r>
                    </a:p>
                    <a:p>
                      <a:pPr marL="228600" indent="-228600" algn="l" latinLnBrk="1">
                        <a:lnSpc>
                          <a:spcPct val="100000"/>
                        </a:lnSpc>
                        <a:buFont typeface="Arial" pitchFamily="34" charset="0"/>
                        <a:buChar char="•"/>
                      </a:pPr>
                      <a:r>
                        <a:rPr lang="en-US" altLang="ko-KR" sz="1800" kern="1200" dirty="0" smtClean="0">
                          <a:solidFill>
                            <a:schemeClr val="dk1"/>
                          </a:solidFill>
                          <a:latin typeface="+mn-lt"/>
                          <a:ea typeface="+mn-ea"/>
                          <a:cs typeface="+mn-cs"/>
                        </a:rPr>
                        <a:t>Ability to bridge TG4g networks</a:t>
                      </a:r>
                    </a:p>
                    <a:p>
                      <a:pPr marL="228600" indent="-228600" algn="l" latinLnBrk="1">
                        <a:lnSpc>
                          <a:spcPct val="100000"/>
                        </a:lnSpc>
                        <a:buFont typeface="Arial" pitchFamily="34" charset="0"/>
                        <a:buChar char="•"/>
                      </a:pPr>
                      <a:r>
                        <a:rPr lang="en-US" altLang="ko-KR" sz="1800" kern="1200" dirty="0" smtClean="0">
                          <a:solidFill>
                            <a:schemeClr val="dk1"/>
                          </a:solidFill>
                          <a:latin typeface="+mn-lt"/>
                          <a:ea typeface="+mn-ea"/>
                          <a:cs typeface="+mn-cs"/>
                        </a:rPr>
                        <a:t>Ability to operate in different frequency bands with common software implementation – reduced cost, Reduction of interference</a:t>
                      </a:r>
                    </a:p>
                    <a:p>
                      <a:pPr marL="228600" indent="-228600" algn="l" latinLnBrk="1">
                        <a:lnSpc>
                          <a:spcPct val="100000"/>
                        </a:lnSpc>
                        <a:buFont typeface="Arial" pitchFamily="34" charset="0"/>
                        <a:buChar char="•"/>
                      </a:pPr>
                      <a:r>
                        <a:rPr lang="en-US" altLang="ko-KR" sz="1800" kern="1200" dirty="0" smtClean="0">
                          <a:solidFill>
                            <a:schemeClr val="dk1"/>
                          </a:solidFill>
                          <a:latin typeface="+mn-lt"/>
                          <a:ea typeface="+mn-ea"/>
                          <a:cs typeface="+mn-cs"/>
                        </a:rPr>
                        <a:t>Additional spectrum available for high density activities</a:t>
                      </a:r>
                    </a:p>
                    <a:p>
                      <a:pPr marL="228600" indent="-228600" algn="l" latinLnBrk="1">
                        <a:lnSpc>
                          <a:spcPct val="100000"/>
                        </a:lnSpc>
                        <a:buFont typeface="Arial" pitchFamily="34" charset="0"/>
                        <a:buChar char="•"/>
                      </a:pPr>
                      <a:r>
                        <a:rPr lang="en-US" altLang="ko-KR" sz="1800" kern="1200" dirty="0" smtClean="0">
                          <a:solidFill>
                            <a:schemeClr val="dk1"/>
                          </a:solidFill>
                          <a:latin typeface="+mn-lt"/>
                          <a:ea typeface="+mn-ea"/>
                          <a:cs typeface="+mn-cs"/>
                        </a:rPr>
                        <a:t> Less congestion -&gt; lower energy consumption, improved latency.</a:t>
                      </a:r>
                      <a:r>
                        <a:rPr lang="en-GB" altLang="ko-KR" sz="1800" b="0" dirty="0" smtClean="0">
                          <a:solidFill>
                            <a:schemeClr val="tx1"/>
                          </a:solidFill>
                        </a:rPr>
                        <a:t> </a:t>
                      </a:r>
                    </a:p>
                    <a:p>
                      <a:pPr marL="228600" indent="-228600" algn="l" latinLnBrk="1">
                        <a:lnSpc>
                          <a:spcPct val="100000"/>
                        </a:lnSpc>
                        <a:buFont typeface="Arial" pitchFamily="34" charset="0"/>
                        <a:buChar char="•"/>
                      </a:pPr>
                      <a:endParaRPr lang="ko-KR" altLang="en-US" b="0" dirty="0">
                        <a:solidFill>
                          <a:schemeClr val="tx1"/>
                        </a:solidFill>
                      </a:endParaRPr>
                    </a:p>
                  </a:txBody>
                  <a:tcPr anchor="ctr"/>
                </a:tc>
                <a:tc>
                  <a:txBody>
                    <a:bodyPr/>
                    <a:lstStyle/>
                    <a:p>
                      <a:pPr algn="ctr" latinLnBrk="1">
                        <a:lnSpc>
                          <a:spcPct val="100000"/>
                        </a:lnSpc>
                      </a:pPr>
                      <a:endParaRPr lang="ko-KR" altLang="en-US" dirty="0"/>
                    </a:p>
                  </a:txBody>
                  <a:tcPr anchor="ct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NEEDS FOR PROJECT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0" lvl="0" indent="0" fontAlgn="base">
              <a:spcBef>
                <a:spcPct val="0"/>
              </a:spcBef>
              <a:spcAft>
                <a:spcPct val="0"/>
              </a:spcAft>
              <a:buNone/>
            </a:pPr>
            <a:r>
              <a:rPr lang="en-US" altLang="ko-KR" sz="1800" b="1" dirty="0" smtClean="0">
                <a:latin typeface="Times New Roman" pitchFamily="18" charset="0"/>
                <a:ea typeface="Malgun Gothic" pitchFamily="34" charset="-127"/>
                <a:cs typeface="Times New Roman" pitchFamily="18" charset="0"/>
              </a:rPr>
              <a:t>Need for the Project</a:t>
            </a:r>
            <a:r>
              <a:rPr lang="en-US" altLang="ko-KR" sz="1800" dirty="0" smtClean="0">
                <a:latin typeface="Times New Roman" pitchFamily="18" charset="0"/>
                <a:ea typeface="Courier New" pitchFamily="49" charset="0"/>
                <a:cs typeface="Times New Roman" pitchFamily="18" charset="0"/>
              </a:rPr>
              <a:t>: </a:t>
            </a:r>
          </a:p>
          <a:p>
            <a:pPr marL="0" indent="0">
              <a:buNone/>
            </a:pPr>
            <a:r>
              <a:rPr lang="en-GB" sz="1800" b="1" dirty="0" smtClean="0">
                <a:solidFill>
                  <a:srgbClr val="00B0F0"/>
                </a:solidFill>
              </a:rPr>
              <a:t>With the global transition to Digital TV (DTV), sub-Gigahertz RF spectrum is becoming available, much of it for unlicensed, license exempt and/or lightly licensed use. This project will make the necessary MAC and PHY changes to enable 802.15.4g products to take advantage of this additional spectrum with its improved propagation characteristics and improved indoor wall penetration and hence range. </a:t>
            </a:r>
            <a:endParaRPr lang="en-GB" sz="1800" dirty="0" smtClean="0"/>
          </a:p>
          <a:p>
            <a:endParaRPr lang="en-GB" sz="1800" dirty="0" smtClean="0"/>
          </a:p>
          <a:p>
            <a:pPr marL="0" indent="0">
              <a:buNone/>
            </a:pPr>
            <a:r>
              <a:rPr lang="en-GB" sz="1600" b="1" dirty="0" smtClean="0">
                <a:solidFill>
                  <a:srgbClr val="FF0000"/>
                </a:solidFill>
                <a:latin typeface="Times New Roman" pitchFamily="18" charset="0"/>
                <a:cs typeface="Times New Roman" pitchFamily="18" charset="0"/>
              </a:rPr>
              <a:t>802.11af: </a:t>
            </a:r>
            <a:r>
              <a:rPr lang="en-GB" sz="1600" dirty="0" smtClean="0"/>
              <a:t>With the global transition to Digital TV (DTV), sub-Gigahertz RF spectrum is becoming available, much of it for unlicensed, license exempt and/or lightly licensed use. This project will make the necessary MAC and PHY changes to enable 802.11 products to take advantage of this additional spectrum with its improved propagation characteristics and improved indoor wall penetration and hence range.</a:t>
            </a:r>
          </a:p>
          <a:p>
            <a:pPr marL="0" indent="0">
              <a:buNone/>
            </a:pPr>
            <a:endParaRPr lang="en-GB" sz="1000" dirty="0" smtClean="0"/>
          </a:p>
          <a:p>
            <a:pPr marL="0" indent="0">
              <a:buNone/>
            </a:pPr>
            <a:r>
              <a:rPr lang="en-GB" sz="1600" b="1" dirty="0" smtClean="0">
                <a:solidFill>
                  <a:srgbClr val="FF0000"/>
                </a:solidFill>
                <a:latin typeface="Times New Roman" pitchFamily="18" charset="0"/>
                <a:cs typeface="Times New Roman" pitchFamily="18" charset="0"/>
              </a:rPr>
              <a:t>802.22:</a:t>
            </a:r>
            <a:r>
              <a:rPr lang="en-US" sz="1600" dirty="0" smtClean="0"/>
              <a:t> There is a large, untapped market for broadband wireless access in rural and other </a:t>
            </a:r>
            <a:r>
              <a:rPr lang="en-US" sz="1600" dirty="0" err="1" smtClean="0"/>
              <a:t>unserved</a:t>
            </a:r>
            <a:r>
              <a:rPr lang="en-US" sz="1600" dirty="0" smtClean="0"/>
              <a:t>/underserved areas where wired infrastructure cannot be economically deployed. Products based on this standard will be able to serve those markets and increase the efficiency of spectrum utilization in spectrum currently allocated to, but unused by, the TV broadcast service.</a:t>
            </a:r>
            <a:endParaRPr lang="en-US" sz="1600" dirty="0"/>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STAKEHOLDERS FOR THE STANDARD</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15</a:t>
            </a:r>
            <a:endParaRPr lang="en-US" sz="1400" dirty="0">
              <a:latin typeface="Times New Roman" pitchFamily="18" charset="0"/>
              <a:cs typeface="Times New Roman" pitchFamily="18" charset="0"/>
            </a:endParaRPr>
          </a:p>
        </p:txBody>
      </p:sp>
      <p:graphicFrame>
        <p:nvGraphicFramePr>
          <p:cNvPr id="5" name="표 2"/>
          <p:cNvGraphicFramePr>
            <a:graphicFrameLocks noGrp="1"/>
          </p:cNvGraphicFramePr>
          <p:nvPr/>
        </p:nvGraphicFramePr>
        <p:xfrm>
          <a:off x="533401" y="1524000"/>
          <a:ext cx="8015344" cy="2656840"/>
        </p:xfrm>
        <a:graphic>
          <a:graphicData uri="http://schemas.openxmlformats.org/drawingml/2006/table">
            <a:tbl>
              <a:tblPr firstRow="1" bandRow="1">
                <a:tableStyleId>{93296810-A885-4BE3-A3E7-6D5BEEA58F35}</a:tableStyleId>
              </a:tblPr>
              <a:tblGrid>
                <a:gridCol w="2285999"/>
                <a:gridCol w="4229145"/>
                <a:gridCol w="1500200"/>
              </a:tblGrid>
              <a:tr h="370840">
                <a:tc>
                  <a:txBody>
                    <a:bodyPr/>
                    <a:lstStyle/>
                    <a:p>
                      <a:pPr algn="ctr" latinLnBrk="1"/>
                      <a:r>
                        <a:rPr lang="en-US" altLang="ko-KR" dirty="0" smtClean="0"/>
                        <a:t>Technologies</a:t>
                      </a:r>
                      <a:endParaRPr lang="ko-KR" altLang="en-US" dirty="0"/>
                    </a:p>
                  </a:txBody>
                  <a:tcPr anchor="ctr"/>
                </a:tc>
                <a:tc>
                  <a:txBody>
                    <a:bodyPr/>
                    <a:lstStyle/>
                    <a:p>
                      <a:pPr algn="ctr" latinLnBrk="1"/>
                      <a:r>
                        <a:rPr lang="en-US" altLang="ko-KR" dirty="0" smtClean="0"/>
                        <a:t>Applications/devices</a:t>
                      </a:r>
                      <a:endParaRPr lang="ko-KR" altLang="en-US" dirty="0"/>
                    </a:p>
                  </a:txBody>
                  <a:tcPr anchor="ctr"/>
                </a:tc>
                <a:tc>
                  <a:txBody>
                    <a:bodyPr/>
                    <a:lstStyle/>
                    <a:p>
                      <a:pPr algn="ctr" latinLnBrk="1"/>
                      <a:r>
                        <a:rPr lang="en-US" altLang="ko-KR" dirty="0" smtClean="0"/>
                        <a:t>Remark</a:t>
                      </a:r>
                      <a:endParaRPr lang="ko-KR" altLang="en-US" dirty="0"/>
                    </a:p>
                  </a:txBody>
                  <a:tcPr anchor="ct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15.4g SUN</a:t>
                      </a:r>
                      <a:endParaRPr lang="ko-KR" altLang="en-US" dirty="0"/>
                    </a:p>
                  </a:txBody>
                  <a:tcPr anchor="ctr"/>
                </a:tc>
                <a:tc>
                  <a:txBody>
                    <a:bodyPr/>
                    <a:lstStyle/>
                    <a:p>
                      <a:pPr marL="180975" indent="-180975" algn="l" latinLnBrk="1">
                        <a:buFont typeface="Arial" pitchFamily="34" charset="0"/>
                        <a:buChar char="•"/>
                      </a:pPr>
                      <a:r>
                        <a:rPr lang="en-US" altLang="ko-KR" dirty="0" smtClean="0"/>
                        <a:t>Communication</a:t>
                      </a:r>
                      <a:r>
                        <a:rPr lang="en-US" altLang="ko-KR" baseline="0" dirty="0" smtClean="0"/>
                        <a:t>  Device Manufacturers and Users</a:t>
                      </a:r>
                    </a:p>
                    <a:p>
                      <a:pPr marL="180975" indent="-180975" algn="l" latinLnBrk="1">
                        <a:buFont typeface="Arial" pitchFamily="34" charset="0"/>
                        <a:buChar char="•"/>
                      </a:pPr>
                      <a:r>
                        <a:rPr lang="en-US" altLang="ko-KR" baseline="0" dirty="0" smtClean="0"/>
                        <a:t>Utility Service Providers</a:t>
                      </a:r>
                    </a:p>
                    <a:p>
                      <a:pPr marL="180975" indent="-180975" algn="l" latinLnBrk="1">
                        <a:buFont typeface="Arial" pitchFamily="34" charset="0"/>
                        <a:buChar char="•"/>
                      </a:pPr>
                      <a:r>
                        <a:rPr lang="en-US" altLang="ko-KR" baseline="0" dirty="0" smtClean="0"/>
                        <a:t>Infrastructure Operators</a:t>
                      </a:r>
                    </a:p>
                    <a:p>
                      <a:pPr marL="180975" indent="-180975" algn="l" latinLnBrk="1">
                        <a:buFont typeface="Arial" pitchFamily="34" charset="0"/>
                        <a:buChar char="•"/>
                      </a:pPr>
                      <a:r>
                        <a:rPr lang="en-US" altLang="ko-KR" baseline="0" dirty="0" smtClean="0"/>
                        <a:t>Device Component Suppliers</a:t>
                      </a:r>
                    </a:p>
                    <a:p>
                      <a:pPr marL="180975" indent="-180975" algn="l" latinLnBrk="1">
                        <a:buFont typeface="Arial" pitchFamily="34" charset="0"/>
                        <a:buChar char="•"/>
                      </a:pPr>
                      <a:endParaRPr lang="en-US" altLang="ko-KR" baseline="0" dirty="0" smtClean="0"/>
                    </a:p>
                    <a:p>
                      <a:pPr algn="ctr" latinLnBrk="1"/>
                      <a:endParaRPr lang="en-US" altLang="ko-KR" baseline="0" dirty="0" smtClean="0"/>
                    </a:p>
                    <a:p>
                      <a:pPr algn="ctr" latinLnBrk="1"/>
                      <a:endParaRPr lang="ko-KR" altLang="en-US" dirty="0"/>
                    </a:p>
                  </a:txBody>
                  <a:tcPr anchor="ctr"/>
                </a:tc>
                <a:tc>
                  <a:txBody>
                    <a:bodyPr/>
                    <a:lstStyle/>
                    <a:p>
                      <a:pPr algn="ctr" latinLnBrk="1"/>
                      <a:endParaRPr lang="ko-KR" altLang="en-US" dirty="0"/>
                    </a:p>
                  </a:txBody>
                  <a:tcPr anchor="ctr"/>
                </a:tc>
              </a:tr>
            </a:tbl>
          </a:graphicData>
        </a:graphic>
      </p:graphicFrame>
      <p:sp>
        <p:nvSpPr>
          <p:cNvPr id="19" name="Rectangle 1"/>
          <p:cNvSpPr>
            <a:spLocks noChangeArrowheads="1"/>
          </p:cNvSpPr>
          <p:nvPr/>
        </p:nvSpPr>
        <p:spPr bwMode="auto">
          <a:xfrm>
            <a:off x="457200" y="4405700"/>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kumimoji="0" lang="en-US" altLang="ko-KR" b="1" i="0" u="none" strike="noStrike" cap="none" normalizeH="0" baseline="0" dirty="0" smtClean="0">
                <a:ln>
                  <a:noFill/>
                </a:ln>
                <a:solidFill>
                  <a:schemeClr val="tx1"/>
                </a:solidFill>
                <a:effectLst/>
                <a:latin typeface="Times New Roman" pitchFamily="18" charset="0"/>
                <a:ea typeface="Malgun Gothic" pitchFamily="34" charset="-127"/>
                <a:cs typeface="Times New Roman" pitchFamily="18" charset="0"/>
              </a:rPr>
              <a:t>Stakeholders for the Standard</a:t>
            </a:r>
            <a:r>
              <a:rPr kumimoji="0" lang="en-US" altLang="ko-KR" b="0" i="0" u="none" strike="noStrike" cap="none" normalizeH="0" baseline="0" dirty="0" smtClean="0">
                <a:ln>
                  <a:noFill/>
                </a:ln>
                <a:solidFill>
                  <a:schemeClr val="tx1"/>
                </a:solidFill>
                <a:effectLst/>
                <a:latin typeface="Times New Roman" pitchFamily="18" charset="0"/>
                <a:ea typeface="Courier New" pitchFamily="49" charset="0"/>
                <a:cs typeface="Times New Roman" pitchFamily="18" charset="0"/>
              </a:rPr>
              <a:t>: </a:t>
            </a:r>
          </a:p>
          <a:p>
            <a:r>
              <a:rPr lang="en-US" b="1" dirty="0" smtClean="0">
                <a:solidFill>
                  <a:srgbClr val="00B0F0"/>
                </a:solidFill>
              </a:rPr>
              <a:t>Manufacturers and users of semiconductor,  home networking equipment, mobile devices and utility control/monitoring devices.</a:t>
            </a:r>
          </a:p>
          <a:p>
            <a:endParaRPr lang="en-US" b="1" dirty="0" smtClean="0">
              <a:solidFill>
                <a:srgbClr val="00B0F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PAR: ADDITIONAL EXPLANATORY NOTES</a:t>
            </a:r>
            <a:endParaRPr lang="ko-KR" altLang="en-US" sz="3200" b="1" i="1" dirty="0">
              <a:solidFill>
                <a:srgbClr val="FF0000"/>
              </a:solidFill>
            </a:endParaRPr>
          </a:p>
        </p:txBody>
      </p:sp>
      <p:sp>
        <p:nvSpPr>
          <p:cNvPr id="3" name="Content Placeholder 2"/>
          <p:cNvSpPr>
            <a:spLocks noGrp="1"/>
          </p:cNvSpPr>
          <p:nvPr>
            <p:ph idx="1"/>
          </p:nvPr>
        </p:nvSpPr>
        <p:spPr>
          <a:xfrm>
            <a:off x="457200" y="1371600"/>
            <a:ext cx="8305800" cy="5029200"/>
          </a:xfrm>
        </p:spPr>
        <p:txBody>
          <a:bodyPr>
            <a:normAutofit fontScale="55000" lnSpcReduction="20000"/>
          </a:bodyPr>
          <a:lstStyle/>
          <a:p>
            <a:pPr>
              <a:buNone/>
            </a:pPr>
            <a:r>
              <a:rPr lang="en-US" sz="2900" b="1" dirty="0" smtClean="0"/>
              <a:t>8.1 Additional Explanatory Notes (Item Number and Explanation):</a:t>
            </a:r>
            <a:endParaRPr lang="en-US" sz="2900" dirty="0" smtClean="0"/>
          </a:p>
          <a:p>
            <a:pPr marL="0" indent="0">
              <a:buNone/>
            </a:pPr>
            <a:r>
              <a:rPr lang="en-GB" sz="2900" b="1" dirty="0" smtClean="0">
                <a:solidFill>
                  <a:srgbClr val="00B0F0"/>
                </a:solidFill>
              </a:rPr>
              <a:t>5.2 Scope - TV White Space is defined in the US by the November 2008 FCC Part 15 Subpart H Television Band Devices rules and the September 2010 FCC  10-174 </a:t>
            </a:r>
            <a:r>
              <a:rPr lang="en-US" sz="2900" b="1" dirty="0" smtClean="0">
                <a:solidFill>
                  <a:srgbClr val="00B0F0"/>
                </a:solidFill>
              </a:rPr>
              <a:t>Second Memorandum Opinion and Order</a:t>
            </a:r>
            <a:r>
              <a:rPr lang="en-GB" sz="2900" b="1" dirty="0" smtClean="0">
                <a:solidFill>
                  <a:srgbClr val="00B0F0"/>
                </a:solidFill>
              </a:rPr>
              <a:t>. </a:t>
            </a:r>
            <a:r>
              <a:rPr lang="en-GB" sz="2900" b="1" dirty="0" err="1" smtClean="0">
                <a:solidFill>
                  <a:srgbClr val="00B0F0"/>
                </a:solidFill>
              </a:rPr>
              <a:t>Ofcom</a:t>
            </a:r>
            <a:r>
              <a:rPr lang="en-GB" sz="2900" b="1" dirty="0" smtClean="0">
                <a:solidFill>
                  <a:srgbClr val="00B0F0"/>
                </a:solidFill>
              </a:rPr>
              <a:t> (UK) is in the process of making this Digital Dividend band available, and the EU has conducted a consultation on the TV band. The project will adapt to changes in the regulations, as they progress. It is in the best interest of users and the industry to strive for a level of coexistence between wireless systems in the TVWS bands.  This standard provides mechanisms for coexistence with other systems operating in the TV bands. </a:t>
            </a:r>
            <a:endParaRPr lang="en-US" sz="2900" b="1" dirty="0" smtClean="0">
              <a:solidFill>
                <a:srgbClr val="00B0F0"/>
              </a:solidFill>
            </a:endParaRPr>
          </a:p>
          <a:p>
            <a:pPr>
              <a:buNone/>
            </a:pPr>
            <a:endParaRPr lang="en-GB" sz="2900" dirty="0" smtClean="0"/>
          </a:p>
          <a:p>
            <a:pPr marL="0" indent="0">
              <a:buNone/>
              <a:tabLst>
                <a:tab pos="0" algn="l"/>
              </a:tabLst>
            </a:pPr>
            <a:r>
              <a:rPr lang="en-GB" sz="2200" b="1" dirty="0" smtClean="0">
                <a:solidFill>
                  <a:srgbClr val="FF0000"/>
                </a:solidFill>
                <a:latin typeface="Times New Roman" pitchFamily="18" charset="0"/>
                <a:cs typeface="Times New Roman" pitchFamily="18" charset="0"/>
              </a:rPr>
              <a:t>802.11af: </a:t>
            </a:r>
            <a:r>
              <a:rPr lang="en-GB" sz="2200" dirty="0" smtClean="0"/>
              <a:t>5.2 Scope - TV White Space is defined in the US by the November 2008 FCC Part 15 Subpart H Television Band Devices rules. </a:t>
            </a:r>
            <a:r>
              <a:rPr lang="en-GB" sz="2200" dirty="0" err="1" smtClean="0"/>
              <a:t>Ofcom</a:t>
            </a:r>
            <a:r>
              <a:rPr lang="en-GB" sz="2200" dirty="0" smtClean="0"/>
              <a:t> (UK) is in the process of making this Digital Dividend band available, and the EU has conducted a consultation on the TV band. The project will adapt to changes in the regulations, as they progress. It is in the best interest of users and the industry to strive for a level of coexistence between wireless systems in the TVWS bands.  This standard provides mechanisms for coexistence with other systems operating in the TV bands. </a:t>
            </a:r>
          </a:p>
          <a:p>
            <a:pPr marL="0" indent="0">
              <a:buNone/>
              <a:tabLst>
                <a:tab pos="0" algn="l"/>
              </a:tabLst>
            </a:pPr>
            <a:endParaRPr lang="en-GB" sz="2200" dirty="0" smtClean="0"/>
          </a:p>
          <a:p>
            <a:pPr marL="0" indent="0">
              <a:buNone/>
              <a:tabLst>
                <a:tab pos="0" algn="l"/>
              </a:tabLst>
            </a:pPr>
            <a:r>
              <a:rPr lang="en-GB" sz="2200" b="1" dirty="0" smtClean="0">
                <a:solidFill>
                  <a:srgbClr val="FF0000"/>
                </a:solidFill>
                <a:latin typeface="Times New Roman" pitchFamily="18" charset="0"/>
                <a:cs typeface="Times New Roman" pitchFamily="18" charset="0"/>
              </a:rPr>
              <a:t>802.22:</a:t>
            </a:r>
            <a:r>
              <a:rPr lang="en-US" sz="2200" dirty="0" smtClean="0"/>
              <a:t> Wireless Regional Area Network (WRAN) – a point-to-multipoint network for operation over large, potentially sparsely populated areas (e.g. rural areas) for fixed user terminals, taking advantage of the favorable propagation characteristics in the VHF and low UHF TV bands as well as for portable user terminals operating over a likely smaller area with sufficient margin to the fixed base station. The unique requirements of operating on a strict non-interference basis in spectrum assigned to, but unused by, the incumbent licensed services requires a new approach using purpose-designed cognitive radio techniques that will permeate both the PHY and MAC layers. The IEEE 802.18 Study Group chartered to develop this PAR does not believe that any existing IEEE 802 PHY/MAC combination can meet these requirements without extensive modifications. The Study Group has therefore concluded that placing the project in a new Working Group is the most efficient approach. The Working Group will maintain ongoing communications with the joint effort of the IEEE Communications and EMC Societies as it determines the technical definition of non-interference, harmful interference, their measurement and acceptable mitigation. It is in the best interest of users and the industry to strive for a level of coexistence between wireless systems. The IEEE 802.22 WG provides mechanisms for coexistence with other systems in the TVWS band. One approach is a common coexistence mechanism that may be used by other TVWS systems; other approaches are also possible.</a:t>
            </a:r>
            <a:endParaRPr lang="en-US" sz="2200" dirty="0"/>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INTRODUCTION</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marL="342900" lvl="1" indent="-342900">
              <a:buFont typeface="Arial" pitchFamily="34" charset="0"/>
              <a:buChar char="•"/>
            </a:pPr>
            <a:r>
              <a:rPr lang="en-US" sz="2000" dirty="0" smtClean="0">
                <a:latin typeface="Times New Roman" pitchFamily="18" charset="0"/>
                <a:cs typeface="Times New Roman" pitchFamily="18" charset="0"/>
              </a:rPr>
              <a:t>This contribution is prepared to provide the baseline document for SG 4TV PAR and 5C discussions and drafting.</a:t>
            </a:r>
          </a:p>
          <a:p>
            <a:pPr marL="742950" lvl="2" indent="-342900"/>
            <a:r>
              <a:rPr lang="en-US" sz="1800" dirty="0" smtClean="0">
                <a:latin typeface="Times New Roman" pitchFamily="18" charset="0"/>
                <a:cs typeface="Times New Roman" pitchFamily="18" charset="0"/>
              </a:rPr>
              <a:t>Based on and by making modifications and additions to previously posted documents, </a:t>
            </a:r>
            <a:r>
              <a:rPr lang="en-US" altLang="ko-KR" sz="1800" dirty="0" smtClean="0">
                <a:latin typeface="Times New Roman" pitchFamily="18" charset="0"/>
                <a:ea typeface="굴림" charset="-127"/>
                <a:cs typeface="Times New Roman" pitchFamily="18" charset="0"/>
              </a:rPr>
              <a:t>15-11-0171-00, 15-11-0194-00,15-11-00215-02 and 15-11-0170-00</a:t>
            </a:r>
            <a:endParaRPr lang="en-US" sz="2000" dirty="0" smtClean="0">
              <a:latin typeface="Times New Roman" pitchFamily="18" charset="0"/>
              <a:cs typeface="Times New Roman" pitchFamily="18" charset="0"/>
            </a:endParaRPr>
          </a:p>
          <a:p>
            <a:pPr marL="342900" lvl="1" indent="-342900">
              <a:buFont typeface="Arial" pitchFamily="34" charset="0"/>
              <a:buChar char="•"/>
            </a:pPr>
            <a:r>
              <a:rPr lang="en-US" sz="2000" dirty="0" smtClean="0">
                <a:latin typeface="Times New Roman" pitchFamily="18" charset="0"/>
                <a:cs typeface="Times New Roman" pitchFamily="18" charset="0"/>
              </a:rPr>
              <a:t>The following issues were reviewed before preparing this document:</a:t>
            </a:r>
          </a:p>
          <a:p>
            <a:pPr marL="742950" lvl="2" indent="-342900"/>
            <a:r>
              <a:rPr lang="en-US" sz="1800" dirty="0" smtClean="0">
                <a:latin typeface="Times New Roman" pitchFamily="18" charset="0"/>
                <a:cs typeface="Times New Roman" pitchFamily="18" charset="0"/>
              </a:rPr>
              <a:t>Definition of white spaces </a:t>
            </a:r>
          </a:p>
          <a:p>
            <a:pPr marL="742950" lvl="2" indent="-342900"/>
            <a:r>
              <a:rPr lang="en-US" sz="1800" dirty="0" smtClean="0">
                <a:latin typeface="Times New Roman" pitchFamily="18" charset="0"/>
                <a:cs typeface="Times New Roman" pitchFamily="18" charset="0"/>
              </a:rPr>
              <a:t>Use cases and potential existing technologies and new possible use cases in WPAN area </a:t>
            </a:r>
          </a:p>
          <a:p>
            <a:pPr marL="742950" lvl="2" indent="-342900"/>
            <a:r>
              <a:rPr lang="en-US" sz="1800" dirty="0" smtClean="0">
                <a:latin typeface="Times New Roman" pitchFamily="18" charset="0"/>
                <a:cs typeface="Times New Roman" pitchFamily="18" charset="0"/>
              </a:rPr>
              <a:t>Technical requirements identified for these use cases</a:t>
            </a:r>
          </a:p>
          <a:p>
            <a:pPr marL="742950" lvl="2" indent="-342900"/>
            <a:r>
              <a:rPr lang="en-US" sz="1800" dirty="0" smtClean="0">
                <a:latin typeface="Times New Roman" pitchFamily="18" charset="0"/>
                <a:cs typeface="Times New Roman" pitchFamily="18" charset="0"/>
              </a:rPr>
              <a:t>Review of system design and similar technologies</a:t>
            </a:r>
          </a:p>
          <a:p>
            <a:pPr marL="742950" lvl="2" indent="-342900"/>
            <a:r>
              <a:rPr lang="en-US" sz="1800" dirty="0" smtClean="0">
                <a:latin typeface="Times New Roman" pitchFamily="18" charset="0"/>
                <a:cs typeface="Times New Roman" pitchFamily="18" charset="0"/>
              </a:rPr>
              <a:t>New possible design for better performance</a:t>
            </a:r>
          </a:p>
          <a:p>
            <a:pPr marL="742950" lvl="2" indent="-342900"/>
            <a:endParaRPr lang="en-US" sz="1600" dirty="0" smtClean="0">
              <a:latin typeface="Times New Roman" pitchFamily="18" charset="0"/>
              <a:cs typeface="Times New Roman" pitchFamily="18" charset="0"/>
            </a:endParaRPr>
          </a:p>
          <a:p>
            <a:pPr marL="342900" lvl="1" indent="-342900">
              <a:buFont typeface="Arial" pitchFamily="34" charset="0"/>
              <a:buChar char="•"/>
            </a:pPr>
            <a:r>
              <a:rPr lang="en-US" sz="2000" dirty="0" smtClean="0">
                <a:latin typeface="Times New Roman" pitchFamily="18" charset="0"/>
                <a:cs typeface="Times New Roman" pitchFamily="18" charset="0"/>
              </a:rPr>
              <a:t>The following issues are addressed:</a:t>
            </a:r>
          </a:p>
          <a:p>
            <a:pPr marL="742950" lvl="2" indent="-342900"/>
            <a:r>
              <a:rPr lang="en-US" sz="1800" dirty="0" smtClean="0">
                <a:solidFill>
                  <a:srgbClr val="FF0000"/>
                </a:solidFill>
                <a:latin typeface="Times New Roman" pitchFamily="18" charset="0"/>
                <a:cs typeface="Times New Roman" pitchFamily="18" charset="0"/>
              </a:rPr>
              <a:t>Procedures on how to proceed for the standardization of WPAN TVWS</a:t>
            </a:r>
            <a:endParaRPr lang="en-US" sz="1800" dirty="0" smtClean="0">
              <a:latin typeface="Times New Roman" pitchFamily="18" charset="0"/>
              <a:cs typeface="Times New Roman" pitchFamily="18" charset="0"/>
            </a:endParaRPr>
          </a:p>
          <a:p>
            <a:pPr marL="742950" lvl="2" indent="-342900"/>
            <a:r>
              <a:rPr lang="en-US" sz="1800" dirty="0" smtClean="0">
                <a:solidFill>
                  <a:srgbClr val="FF0000"/>
                </a:solidFill>
                <a:latin typeface="Times New Roman" pitchFamily="18" charset="0"/>
                <a:cs typeface="Times New Roman" pitchFamily="18" charset="0"/>
              </a:rPr>
              <a:t>Draft text for PAR and 5C</a:t>
            </a: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1. BROAD MARKET POTENTIAL (1)</a:t>
            </a:r>
            <a:endParaRPr lang="ko-KR" altLang="en-US" sz="2000" dirty="0"/>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17</a:t>
            </a:r>
            <a:endParaRPr lang="en-US" sz="1400" dirty="0">
              <a:latin typeface="Times New Roman" pitchFamily="18" charset="0"/>
              <a:cs typeface="Times New Roman" pitchFamily="18" charset="0"/>
            </a:endParaRPr>
          </a:p>
        </p:txBody>
      </p:sp>
      <p:sp>
        <p:nvSpPr>
          <p:cNvPr id="113665" name="Rectangle 1"/>
          <p:cNvSpPr>
            <a:spLocks noChangeArrowheads="1"/>
          </p:cNvSpPr>
          <p:nvPr/>
        </p:nvSpPr>
        <p:spPr bwMode="auto">
          <a:xfrm>
            <a:off x="381000" y="1219200"/>
            <a:ext cx="8382000" cy="53737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0" algn="l"/>
              </a:tabLst>
            </a:pPr>
            <a:r>
              <a:rPr kumimoji="0" lang="en-US" b="1" i="0" u="sng" strike="noStrike" cap="none" normalizeH="0" baseline="0" dirty="0" smtClean="0">
                <a:ln>
                  <a:noFill/>
                </a:ln>
                <a:solidFill>
                  <a:srgbClr val="00B0F0"/>
                </a:solidFill>
                <a:effectLst/>
                <a:latin typeface="Times New Roman" pitchFamily="18" charset="0"/>
                <a:ea typeface="MS Mincho" pitchFamily="49" charset="-128"/>
                <a:cs typeface="Times New Roman" pitchFamily="18" charset="0"/>
              </a:rPr>
              <a:t>a) Broad sets of applicability. </a:t>
            </a:r>
            <a:endParaRPr kumimoji="0" lang="en-US" b="1" i="0" u="sng" strike="noStrike" cap="none" normalizeH="0" baseline="0" dirty="0" smtClean="0">
              <a:ln>
                <a:noFill/>
              </a:ln>
              <a:solidFill>
                <a:srgbClr val="00B0F0"/>
              </a:solidFill>
              <a:effectLst/>
              <a:latin typeface="Arial" pitchFamily="34" charset="0"/>
              <a:cs typeface="Arial" pitchFamily="34" charset="0"/>
            </a:endParaRPr>
          </a:p>
          <a:p>
            <a:r>
              <a:rPr lang="en-GB" sz="1600" b="1" dirty="0" smtClean="0">
                <a:solidFill>
                  <a:srgbClr val="00B0F0"/>
                </a:solidFill>
              </a:rPr>
              <a:t>On November 4, 2008, the United States FCC approved Report &amp; Order 08-260, allowing unlicensed use of TV band spectrum, in accordance with Part 15. Subpart H of FCC rules. </a:t>
            </a:r>
            <a:r>
              <a:rPr lang="en-GB" sz="1600" b="1" dirty="0" err="1" smtClean="0">
                <a:solidFill>
                  <a:srgbClr val="00B0F0"/>
                </a:solidFill>
              </a:rPr>
              <a:t>Ofcom</a:t>
            </a:r>
            <a:r>
              <a:rPr lang="en-GB" sz="1600" b="1" dirty="0" smtClean="0">
                <a:solidFill>
                  <a:srgbClr val="00B0F0"/>
                </a:solidFill>
              </a:rPr>
              <a:t> (UK) is in the process of making this Digital Dividend band available, and the EU has conducted a consultation on the band. Other regulatory domains are expected to follow.</a:t>
            </a:r>
            <a:endParaRPr lang="en-US" sz="1600" b="1" dirty="0" smtClean="0">
              <a:solidFill>
                <a:srgbClr val="00B0F0"/>
              </a:solidFill>
            </a:endParaRPr>
          </a:p>
          <a:p>
            <a:r>
              <a:rPr lang="en-US" sz="1600" b="1" dirty="0" smtClean="0">
                <a:solidFill>
                  <a:srgbClr val="00B0F0"/>
                </a:solidFill>
              </a:rPr>
              <a:t>By applying this TV white space, a variety of WPAN existing applications enjoy  advantages of this space over the bands assigned so far. It opens up markets with its unique features and provides broad sets of applicability.</a:t>
            </a:r>
          </a:p>
          <a:p>
            <a:pPr lvl="0" fontAlgn="base">
              <a:lnSpc>
                <a:spcPct val="120000"/>
              </a:lnSpc>
              <a:spcBef>
                <a:spcPts val="600"/>
              </a:spcBef>
              <a:spcAft>
                <a:spcPct val="0"/>
              </a:spcAft>
              <a:tabLst>
                <a:tab pos="228600" algn="l"/>
              </a:tabLst>
            </a:pPr>
            <a:r>
              <a:rPr lang="en-US" b="1" u="sng" dirty="0" smtClean="0">
                <a:solidFill>
                  <a:srgbClr val="00B0F0"/>
                </a:solidFill>
                <a:latin typeface="Times New Roman" pitchFamily="18" charset="0"/>
                <a:ea typeface="MS Mincho" pitchFamily="49" charset="-128"/>
                <a:cs typeface="Times New Roman" pitchFamily="18" charset="0"/>
              </a:rPr>
              <a:t>b) Multiple vendors and numerous users </a:t>
            </a:r>
            <a:endParaRPr lang="en-US" b="1" u="sng" dirty="0" smtClean="0">
              <a:solidFill>
                <a:srgbClr val="00B0F0"/>
              </a:solidFill>
              <a:latin typeface="Times New Roman" pitchFamily="18" charset="0"/>
              <a:cs typeface="Times New Roman" pitchFamily="18" charset="0"/>
            </a:endParaRPr>
          </a:p>
          <a:p>
            <a:r>
              <a:rPr lang="en-US" sz="1600" b="1" dirty="0" smtClean="0">
                <a:solidFill>
                  <a:srgbClr val="00B0F0"/>
                </a:solidFill>
              </a:rPr>
              <a:t>The standard will be optimized to meet the cost and other requirements to ensure broadening the markets and increasing the number of target users by utilizing advantages of TV white space. </a:t>
            </a:r>
          </a:p>
          <a:p>
            <a:r>
              <a:rPr lang="en-GB" sz="1600" b="1" dirty="0" smtClean="0">
                <a:solidFill>
                  <a:srgbClr val="00B0F0"/>
                </a:solidFill>
              </a:rPr>
              <a:t>Current Wireless services in these WPAN areas use the 700 MHz, 1 GHz and 2.4 GHz bands, </a:t>
            </a:r>
            <a:r>
              <a:rPr lang="en-US" sz="1600" b="1" dirty="0" smtClean="0">
                <a:solidFill>
                  <a:srgbClr val="00B0F0"/>
                </a:solidFill>
              </a:rPr>
              <a:t>with data rate of at least 40 </a:t>
            </a:r>
            <a:r>
              <a:rPr lang="en-US" sz="1600" b="1" dirty="0" err="1" smtClean="0">
                <a:solidFill>
                  <a:srgbClr val="00B0F0"/>
                </a:solidFill>
              </a:rPr>
              <a:t>kbits</a:t>
            </a:r>
            <a:r>
              <a:rPr lang="en-US" sz="1600" b="1" dirty="0" smtClean="0">
                <a:solidFill>
                  <a:srgbClr val="00B0F0"/>
                </a:solidFill>
              </a:rPr>
              <a:t> per second but not more than 1000 </a:t>
            </a:r>
            <a:r>
              <a:rPr lang="en-US" sz="1600" b="1" dirty="0" err="1" smtClean="0">
                <a:solidFill>
                  <a:srgbClr val="00B0F0"/>
                </a:solidFill>
              </a:rPr>
              <a:t>kbits</a:t>
            </a:r>
            <a:r>
              <a:rPr lang="en-US" sz="1600" b="1" dirty="0" smtClean="0">
                <a:solidFill>
                  <a:srgbClr val="00B0F0"/>
                </a:solidFill>
              </a:rPr>
              <a:t> per second</a:t>
            </a:r>
            <a:r>
              <a:rPr lang="en-GB" sz="1600" b="1" dirty="0" smtClean="0">
                <a:solidFill>
                  <a:srgbClr val="00B0F0"/>
                </a:solidFill>
              </a:rPr>
              <a:t>. There are many vendors of IEEE 802 wireless equipment for indoor and outdoor operation, and it is expected that there will be several offering equipment for this band.</a:t>
            </a:r>
            <a:endParaRPr lang="en-US" sz="1600" b="1" dirty="0" smtClean="0">
              <a:solidFill>
                <a:srgbClr val="00B0F0"/>
              </a:solidFill>
            </a:endParaRPr>
          </a:p>
          <a:p>
            <a:pPr>
              <a:lnSpc>
                <a:spcPct val="120000"/>
              </a:lnSpc>
              <a:spcBef>
                <a:spcPts val="600"/>
              </a:spcBef>
              <a:buNone/>
            </a:pPr>
            <a:r>
              <a:rPr lang="en-US" b="1" u="sng" dirty="0" smtClean="0">
                <a:solidFill>
                  <a:srgbClr val="00B0F0"/>
                </a:solidFill>
                <a:latin typeface="Times New Roman" pitchFamily="18" charset="0"/>
                <a:ea typeface="MS Mincho" pitchFamily="49" charset="-128"/>
                <a:cs typeface="Times New Roman" pitchFamily="18" charset="0"/>
              </a:rPr>
              <a:t>c) Balanced costs (LAN versus attached stations) </a:t>
            </a:r>
            <a:endParaRPr lang="en-US" b="1" u="sng" dirty="0" smtClean="0">
              <a:solidFill>
                <a:srgbClr val="00B0F0"/>
              </a:solidFill>
              <a:latin typeface="Times New Roman" pitchFamily="18" charset="0"/>
              <a:cs typeface="Times New Roman" pitchFamily="18" charset="0"/>
            </a:endParaRPr>
          </a:p>
          <a:p>
            <a:r>
              <a:rPr lang="en-GB" sz="1600" b="1" dirty="0" smtClean="0">
                <a:solidFill>
                  <a:srgbClr val="00B0F0"/>
                </a:solidFill>
              </a:rPr>
              <a:t>The changes to meet FCC regulatory requirements are not expected to impact the cost of clients versus base stations, which is expected to be the same as the 2 GHz bands. The registration costs for operation in this band are not significant, unlike spectrum in bands that are auctioned.</a:t>
            </a:r>
            <a:endParaRPr lang="en-US" sz="1600" b="1" dirty="0" smtClean="0">
              <a:solidFill>
                <a:srgbClr val="00B0F0"/>
              </a:solidFill>
            </a:endParaRPr>
          </a:p>
          <a:p>
            <a:endParaRPr lang="en-US" sz="16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1. BROAD MARKET POTENTIAL (2)</a:t>
            </a:r>
            <a:endParaRPr lang="ko-KR" altLang="en-US" sz="2000" dirty="0"/>
          </a:p>
        </p:txBody>
      </p:sp>
      <p:sp>
        <p:nvSpPr>
          <p:cNvPr id="3" name="Content Placeholder 2"/>
          <p:cNvSpPr>
            <a:spLocks noGrp="1"/>
          </p:cNvSpPr>
          <p:nvPr>
            <p:ph idx="1"/>
          </p:nvPr>
        </p:nvSpPr>
        <p:spPr>
          <a:xfrm>
            <a:off x="457200" y="1600200"/>
            <a:ext cx="8305800" cy="4800600"/>
          </a:xfrm>
        </p:spPr>
        <p:txBody>
          <a:bodyPr>
            <a:normAutofit fontScale="70000" lnSpcReduction="20000"/>
          </a:bodyPr>
          <a:lstStyle/>
          <a:p>
            <a:pPr>
              <a:buNone/>
            </a:pPr>
            <a:r>
              <a:rPr lang="en-US" sz="2400" b="1" dirty="0" smtClean="0"/>
              <a:t>802.11af</a:t>
            </a:r>
          </a:p>
          <a:p>
            <a:pPr marL="0" indent="0">
              <a:buNone/>
            </a:pPr>
            <a:r>
              <a:rPr lang="en-US" sz="2400" b="1" dirty="0" smtClean="0"/>
              <a:t>A standards project authorized by IEEE 802 shall have a broad market potential. Specifically, it shall have the potential for: </a:t>
            </a:r>
          </a:p>
          <a:p>
            <a:endParaRPr lang="en-US" sz="2400" dirty="0" smtClean="0"/>
          </a:p>
          <a:p>
            <a:pPr marL="0" indent="0">
              <a:buNone/>
            </a:pPr>
            <a:r>
              <a:rPr lang="en-US" sz="2400" b="1" dirty="0" smtClean="0"/>
              <a:t>a) Broad sets of applicability. </a:t>
            </a:r>
            <a:r>
              <a:rPr lang="en-GB" sz="2400" dirty="0" smtClean="0"/>
              <a:t>On November 4, 2008, the United States FCC approved Report &amp; Order 08-260, allowing unlicensed use of TV band spectrum, in accordance with Part 15. Subpart H of FCC rules. </a:t>
            </a:r>
            <a:r>
              <a:rPr lang="en-GB" sz="2400" dirty="0" err="1" smtClean="0"/>
              <a:t>Ofcom</a:t>
            </a:r>
            <a:r>
              <a:rPr lang="en-GB" sz="2400" dirty="0" smtClean="0"/>
              <a:t> (UK) is in the process of making this Digital Dividend band available, and the EU has conducted a consultation on the band. Other regulatory domains are expected to follow.</a:t>
            </a:r>
            <a:endParaRPr lang="en-US" sz="2400" dirty="0" smtClean="0"/>
          </a:p>
          <a:p>
            <a:pPr marL="0" indent="0">
              <a:buNone/>
            </a:pPr>
            <a:endParaRPr lang="en-US" sz="2400" dirty="0" smtClean="0"/>
          </a:p>
          <a:p>
            <a:pPr marL="0" indent="0">
              <a:buNone/>
            </a:pPr>
            <a:r>
              <a:rPr lang="en-US" sz="2400" b="1" dirty="0" smtClean="0"/>
              <a:t>b) Multiple vendors and numerous users. </a:t>
            </a:r>
            <a:r>
              <a:rPr lang="en-GB" sz="2400" dirty="0" smtClean="0"/>
              <a:t>Current Wireless ISP services in these areas use the 900 MHz, 2.45 GHz and 5 GHz bands, operating under Part 15 rules. There are many vendors of IEEE 802 wireless equipment for indoor and outdoor operation, and it is expected that there will be several offering equipment for this band.</a:t>
            </a:r>
            <a:endParaRPr lang="en-US" sz="2400" dirty="0" smtClean="0"/>
          </a:p>
          <a:p>
            <a:pPr marL="0" indent="0">
              <a:buNone/>
            </a:pPr>
            <a:endParaRPr lang="en-US" sz="2400" dirty="0" smtClean="0"/>
          </a:p>
          <a:p>
            <a:pPr marL="0" indent="0">
              <a:buNone/>
            </a:pPr>
            <a:r>
              <a:rPr lang="en-US" sz="2400" b="1" dirty="0" smtClean="0"/>
              <a:t>c) Balanced costs (LAN versus attached stations). </a:t>
            </a:r>
            <a:r>
              <a:rPr lang="en-GB" sz="2400" dirty="0" smtClean="0"/>
              <a:t>The changes to meet FCC regulatory requirements are not expected to impact the cost of clients versus base stations, which is expected to be the same as the 5 GHz bands. The registration costs for operation in this band are not significant, unlike spectrum in bands that are auctioned.</a:t>
            </a:r>
            <a:endParaRPr lang="en-US" sz="2400" dirty="0"/>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2. COMPATIBILITY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19</a:t>
            </a:r>
            <a:endParaRPr lang="en-US" sz="1400" dirty="0">
              <a:latin typeface="Times New Roman" pitchFamily="18" charset="0"/>
              <a:cs typeface="Times New Roman" pitchFamily="18" charset="0"/>
            </a:endParaRPr>
          </a:p>
        </p:txBody>
      </p:sp>
      <p:sp>
        <p:nvSpPr>
          <p:cNvPr id="7" name="Rectangle 6"/>
          <p:cNvSpPr/>
          <p:nvPr/>
        </p:nvSpPr>
        <p:spPr>
          <a:xfrm>
            <a:off x="457200" y="1410355"/>
            <a:ext cx="8305800" cy="4955203"/>
          </a:xfrm>
          <a:prstGeom prst="rect">
            <a:avLst/>
          </a:prstGeom>
        </p:spPr>
        <p:txBody>
          <a:bodyPr wrap="square">
            <a:spAutoFit/>
          </a:bodyPr>
          <a:lstStyle/>
          <a:p>
            <a:r>
              <a:rPr lang="en-US" sz="1600" b="1" dirty="0" smtClean="0">
                <a:solidFill>
                  <a:srgbClr val="00B0F0"/>
                </a:solidFill>
              </a:rPr>
              <a:t>IEEE 802 defines a family of standards. All standards shall be in conformance with the IEEE 802.1 Architecture, Management, and Interworking documents as follows: 802 Overview and Architecture, 802.1D, 802.1Q, and parts of 802.1f. If any variances in conformance emerge, they shall be thoroughly disclosed and reviewed with 802.1.</a:t>
            </a:r>
          </a:p>
          <a:p>
            <a:r>
              <a:rPr lang="en-US" sz="1600" b="1" dirty="0" smtClean="0">
                <a:solidFill>
                  <a:srgbClr val="00B0F0"/>
                </a:solidFill>
              </a:rPr>
              <a:t> </a:t>
            </a:r>
          </a:p>
          <a:p>
            <a:r>
              <a:rPr lang="en-US" sz="1600" b="1" dirty="0" smtClean="0">
                <a:solidFill>
                  <a:srgbClr val="00B0F0"/>
                </a:solidFill>
              </a:rPr>
              <a:t>Each standard in the IEEE 802 family of standards shall include a definition of managed objects which are compatible with systems management standards.  </a:t>
            </a:r>
          </a:p>
          <a:p>
            <a:r>
              <a:rPr lang="en-US" sz="1600" b="1" dirty="0" smtClean="0">
                <a:solidFill>
                  <a:srgbClr val="00B0F0"/>
                </a:solidFill>
              </a:rPr>
              <a:t> </a:t>
            </a:r>
          </a:p>
          <a:p>
            <a:r>
              <a:rPr lang="en-US" sz="1600" b="1" dirty="0" smtClean="0">
                <a:solidFill>
                  <a:srgbClr val="00B0F0"/>
                </a:solidFill>
              </a:rPr>
              <a:t>This standard will be compatible with the IEEE 802 requirements of Architecture, Management, and Inter-networking documents as required. There is no specific technology feature anticipated in the standard that could preclude this compliance.</a:t>
            </a:r>
          </a:p>
          <a:p>
            <a:endParaRPr lang="en-US" sz="1600" dirty="0" smtClean="0"/>
          </a:p>
          <a:p>
            <a:r>
              <a:rPr lang="en-US" sz="1200" b="1" dirty="0" smtClean="0">
                <a:solidFill>
                  <a:srgbClr val="FF0000"/>
                </a:solidFill>
              </a:rPr>
              <a:t>802.11af</a:t>
            </a:r>
          </a:p>
          <a:p>
            <a:endParaRPr lang="en-US" sz="1200" b="1" dirty="0" smtClean="0"/>
          </a:p>
          <a:p>
            <a:r>
              <a:rPr lang="en-US" sz="1000" dirty="0" smtClean="0"/>
              <a:t>IEEE 802 defines a family of standards. All standards shall be in conformance with the IEEE 802.1 Architecture, Management, and Interworking documents as follows: 802. Overview and Architecture, 802.1D, 802.1Q, and parts of 802.1f. If any variances in conformance emerge, they shall be thoroughly disclosed and reviewed with 802. </a:t>
            </a:r>
          </a:p>
          <a:p>
            <a:endParaRPr lang="en-US" sz="1000" dirty="0" smtClean="0"/>
          </a:p>
          <a:p>
            <a:r>
              <a:rPr lang="en-US" sz="1000" dirty="0" smtClean="0"/>
              <a:t>Each standard in the IEEE 802 family of standards shall include a definition of managed objects that are compatible with systems management standards. </a:t>
            </a:r>
          </a:p>
          <a:p>
            <a:r>
              <a:rPr lang="en-US" sz="1000" dirty="0" smtClean="0"/>
              <a:t> </a:t>
            </a:r>
          </a:p>
          <a:p>
            <a:r>
              <a:rPr lang="en-US" sz="1000" dirty="0" smtClean="0"/>
              <a:t>Compatibility with IEEE 802 requirements will result from keeping the MAC SAP interface the same as for the existing 802.11 standard.  The proposed amendment shall introduce no 802.1 architectural changes.  The MAC SAP definition shall not be altered, ensuring that all LLC and MAC interfaces are compatible to and in conformance with the IEEE 802.1 Architecture, Management and Internetworking standards.  New managed objects shall be defined as necessary in a format and structure consistent with existing 802.11 managed objects.</a:t>
            </a:r>
            <a:endParaRPr lang="en-US" sz="1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2. COMPATIBILITY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19</a:t>
            </a:r>
            <a:endParaRPr lang="en-US" sz="1400" dirty="0">
              <a:latin typeface="Times New Roman" pitchFamily="18" charset="0"/>
              <a:cs typeface="Times New Roman" pitchFamily="18" charset="0"/>
            </a:endParaRPr>
          </a:p>
        </p:txBody>
      </p:sp>
      <p:sp>
        <p:nvSpPr>
          <p:cNvPr id="7" name="Rectangle 6"/>
          <p:cNvSpPr/>
          <p:nvPr/>
        </p:nvSpPr>
        <p:spPr>
          <a:xfrm>
            <a:off x="533400" y="1752600"/>
            <a:ext cx="8077200" cy="3785652"/>
          </a:xfrm>
          <a:prstGeom prst="rect">
            <a:avLst/>
          </a:prstGeom>
        </p:spPr>
        <p:txBody>
          <a:bodyPr wrap="square">
            <a:spAutoFit/>
          </a:bodyPr>
          <a:lstStyle/>
          <a:p>
            <a:r>
              <a:rPr lang="en-US" sz="1600" b="1" dirty="0" smtClean="0"/>
              <a:t>802.11af</a:t>
            </a:r>
          </a:p>
          <a:p>
            <a:endParaRPr lang="en-US" sz="1600" b="1" dirty="0" smtClean="0"/>
          </a:p>
          <a:p>
            <a:r>
              <a:rPr lang="en-US" sz="1600" b="1" dirty="0" smtClean="0"/>
              <a:t>IEEE 802 defines a family of standards. All standards shall be in conformance with the IEEE 802.1 Architecture, Management, and Interworking documents as follows: 802. Overview and Architecture, 802.1D, 802.1Q, and parts of 802.1f. If any variances in conformance emerge, they shall be thoroughly disclosed and reviewed with 802. </a:t>
            </a:r>
            <a:endParaRPr lang="en-US" sz="1600" dirty="0" smtClean="0"/>
          </a:p>
          <a:p>
            <a:r>
              <a:rPr lang="en-US" sz="1600" b="1" dirty="0" smtClean="0"/>
              <a:t>Each standard in the IEEE 802 family of standards shall include a definition of managed objects that are compatible with systems management standards. </a:t>
            </a:r>
            <a:endParaRPr lang="en-US" sz="1600" dirty="0" smtClean="0"/>
          </a:p>
          <a:p>
            <a:r>
              <a:rPr lang="en-US" sz="1600" dirty="0" smtClean="0"/>
              <a:t> </a:t>
            </a:r>
          </a:p>
          <a:p>
            <a:r>
              <a:rPr lang="en-US" sz="1600" dirty="0" smtClean="0"/>
              <a:t>Compatibility with IEEE 802 requirements will result from keeping the MAC SAP interface the same as for the existing 802.11 standard.  The proposed amendment shall introduce no 802.1 architectural changes.  The MAC SAP definition shall not be altered, ensuring that all LLC and MAC interfaces are compatible to and in conformance with the IEEE 802.1 Architecture, Management and Internetworking standards.  New managed objects shall be defined as necessary in a format and structure consistent with existing 802.11 managed objects.</a:t>
            </a:r>
            <a:endParaRPr lang="en-US" sz="1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(1)</a:t>
            </a:r>
            <a:endParaRPr lang="ko-KR" altLang="en-US" sz="3200" b="1" i="1" dirty="0">
              <a:solidFill>
                <a:srgbClr val="FF0000"/>
              </a:solidFill>
            </a:endParaRPr>
          </a:p>
        </p:txBody>
      </p:sp>
      <p:sp>
        <p:nvSpPr>
          <p:cNvPr id="3" name="Content Placeholder 2"/>
          <p:cNvSpPr>
            <a:spLocks noGrp="1"/>
          </p:cNvSpPr>
          <p:nvPr>
            <p:ph idx="1"/>
          </p:nvPr>
        </p:nvSpPr>
        <p:spPr>
          <a:xfrm>
            <a:off x="457200" y="1371600"/>
            <a:ext cx="8305800" cy="5029200"/>
          </a:xfrm>
        </p:spPr>
        <p:txBody>
          <a:bodyPr>
            <a:normAutofit/>
          </a:bodyPr>
          <a:lstStyle/>
          <a:p>
            <a:pPr lvl="0" fontAlgn="base">
              <a:spcBef>
                <a:spcPct val="0"/>
              </a:spcBef>
              <a:spcAft>
                <a:spcPct val="0"/>
              </a:spcAft>
              <a:buNone/>
            </a:pPr>
            <a:r>
              <a:rPr lang="en-US" sz="1800" b="1" dirty="0" smtClean="0">
                <a:latin typeface="Times New Roman" pitchFamily="18" charset="0"/>
                <a:ea typeface="MS Mincho" pitchFamily="49" charset="-128"/>
                <a:cs typeface="Times New Roman" pitchFamily="18" charset="0"/>
              </a:rPr>
              <a:t>a) Substantially different from other IEEE 802 standards</a:t>
            </a:r>
          </a:p>
          <a:p>
            <a:pPr marL="0" indent="0">
              <a:buNone/>
            </a:pPr>
            <a:r>
              <a:rPr lang="en-GB" sz="1800" b="1" dirty="0" smtClean="0">
                <a:solidFill>
                  <a:srgbClr val="00B0F0"/>
                </a:solidFill>
              </a:rPr>
              <a:t>There are no other IEEE 802 projects specifically addressing WPAN personal/portable operation under FCC Part 15 Subpart H. </a:t>
            </a:r>
            <a:endParaRPr lang="en-US" sz="1800" b="1" dirty="0" smtClean="0">
              <a:solidFill>
                <a:srgbClr val="00B0F0"/>
              </a:solidFill>
            </a:endParaRPr>
          </a:p>
          <a:p>
            <a:endParaRPr lang="en-GB" sz="1800" b="1"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endParaRPr lang="en-US" sz="1800" dirty="0" smtClean="0"/>
          </a:p>
          <a:p>
            <a:pPr>
              <a:buNone/>
            </a:pP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21</a:t>
            </a:r>
            <a:endParaRPr lang="en-US" sz="14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304800" y="2438400"/>
          <a:ext cx="8610600" cy="3876040"/>
        </p:xfrm>
        <a:graphic>
          <a:graphicData uri="http://schemas.openxmlformats.org/drawingml/2006/table">
            <a:tbl>
              <a:tblPr firstRow="1" bandRow="1">
                <a:tableStyleId>{5C22544A-7EE6-4342-B048-85BDC9FD1C3A}</a:tableStyleId>
              </a:tblPr>
              <a:tblGrid>
                <a:gridCol w="1752600"/>
                <a:gridCol w="1691640"/>
                <a:gridCol w="1722120"/>
                <a:gridCol w="1722120"/>
                <a:gridCol w="1722120"/>
              </a:tblGrid>
              <a:tr h="370840">
                <a:tc>
                  <a:txBody>
                    <a:bodyPr/>
                    <a:lstStyle/>
                    <a:p>
                      <a:r>
                        <a:rPr lang="en-US" sz="1400" b="0" dirty="0" smtClean="0"/>
                        <a:t>Element</a:t>
                      </a:r>
                      <a:endParaRPr lang="en-US" sz="1400" b="0" dirty="0"/>
                    </a:p>
                  </a:txBody>
                  <a:tcPr/>
                </a:tc>
                <a:tc>
                  <a:txBody>
                    <a:bodyPr/>
                    <a:lstStyle/>
                    <a:p>
                      <a:r>
                        <a:rPr lang="en-US" sz="1400" b="0" dirty="0" smtClean="0"/>
                        <a:t>802.15.4tv</a:t>
                      </a:r>
                      <a:endParaRPr lang="en-US" sz="1400" b="0" dirty="0"/>
                    </a:p>
                  </a:txBody>
                  <a:tcPr/>
                </a:tc>
                <a:tc>
                  <a:txBody>
                    <a:bodyPr/>
                    <a:lstStyle/>
                    <a:p>
                      <a:r>
                        <a:rPr lang="en-US" sz="1400" b="0" dirty="0" smtClean="0"/>
                        <a:t>802.4g</a:t>
                      </a:r>
                      <a:endParaRPr lang="en-US" sz="1400" b="0" dirty="0"/>
                    </a:p>
                  </a:txBody>
                  <a:tcPr/>
                </a:tc>
                <a:tc>
                  <a:txBody>
                    <a:bodyPr/>
                    <a:lstStyle/>
                    <a:p>
                      <a:r>
                        <a:rPr lang="en-US" sz="1400" b="0" dirty="0" smtClean="0"/>
                        <a:t>802.16h</a:t>
                      </a:r>
                      <a:endParaRPr lang="en-US" sz="1400" b="0" dirty="0"/>
                    </a:p>
                  </a:txBody>
                  <a:tcPr/>
                </a:tc>
                <a:tc>
                  <a:txBody>
                    <a:bodyPr/>
                    <a:lstStyle/>
                    <a:p>
                      <a:r>
                        <a:rPr lang="en-US" sz="1400" b="0" dirty="0" smtClean="0"/>
                        <a:t>802.11af</a:t>
                      </a:r>
                      <a:endParaRPr lang="en-US" sz="1400" b="0" dirty="0"/>
                    </a:p>
                  </a:txBody>
                  <a:tcPr/>
                </a:tc>
              </a:tr>
              <a:tr h="238760">
                <a:tc>
                  <a:txBody>
                    <a:bodyPr/>
                    <a:lstStyle/>
                    <a:p>
                      <a:r>
                        <a:rPr lang="en-US" sz="1400" b="0" dirty="0" smtClean="0"/>
                        <a:t>Outdoor </a:t>
                      </a:r>
                      <a:r>
                        <a:rPr lang="en-US" sz="1400" b="0" dirty="0" err="1" smtClean="0"/>
                        <a:t>timebase</a:t>
                      </a:r>
                      <a:endParaRPr lang="en-US" sz="1400" b="0" dirty="0"/>
                    </a:p>
                  </a:txBody>
                  <a:tcPr/>
                </a:tc>
                <a:tc>
                  <a:txBody>
                    <a:bodyPr/>
                    <a:lstStyle/>
                    <a:p>
                      <a:endParaRPr lang="en-US" sz="1400" b="0" dirty="0"/>
                    </a:p>
                  </a:txBody>
                  <a:tcPr/>
                </a:tc>
                <a:tc>
                  <a:txBody>
                    <a:bodyPr/>
                    <a:lstStyle/>
                    <a:p>
                      <a:endParaRPr lang="en-US" sz="1400" b="0" dirty="0"/>
                    </a:p>
                  </a:txBody>
                  <a:tcPr/>
                </a:tc>
                <a:tc>
                  <a:txBody>
                    <a:bodyPr/>
                    <a:lstStyle/>
                    <a:p>
                      <a:r>
                        <a:rPr lang="en-GB" sz="1400" b="0" kern="1200" dirty="0" smtClean="0">
                          <a:solidFill>
                            <a:schemeClr val="dk1"/>
                          </a:solidFill>
                          <a:latin typeface="+mn-lt"/>
                          <a:ea typeface="+mn-ea"/>
                          <a:cs typeface="+mn-cs"/>
                        </a:rPr>
                        <a:t>Internal clock and GPS</a:t>
                      </a:r>
                      <a:endParaRPr lang="en-US" sz="1400" b="0" dirty="0"/>
                    </a:p>
                  </a:txBody>
                  <a:tcPr/>
                </a:tc>
                <a:tc>
                  <a:txBody>
                    <a:bodyPr/>
                    <a:lstStyle/>
                    <a:p>
                      <a:r>
                        <a:rPr lang="en-US" sz="1400" b="0" dirty="0" smtClean="0"/>
                        <a:t>2 </a:t>
                      </a:r>
                      <a:r>
                        <a:rPr lang="en-US" sz="1400" b="0" dirty="0" err="1" smtClean="0"/>
                        <a:t>ppm</a:t>
                      </a:r>
                      <a:endParaRPr lang="en-US" sz="1400" b="0" dirty="0"/>
                    </a:p>
                  </a:txBody>
                  <a:tcPr/>
                </a:tc>
              </a:tr>
              <a:tr h="314960">
                <a:tc>
                  <a:txBody>
                    <a:bodyPr/>
                    <a:lstStyle/>
                    <a:p>
                      <a:r>
                        <a:rPr lang="en-US" sz="1400" b="0" dirty="0" smtClean="0"/>
                        <a:t>Indoor</a:t>
                      </a:r>
                      <a:r>
                        <a:rPr lang="en-US" sz="1400" b="0" baseline="0" dirty="0" smtClean="0"/>
                        <a:t> </a:t>
                      </a:r>
                      <a:r>
                        <a:rPr lang="en-US" sz="1400" b="0" baseline="0" dirty="0" err="1" smtClean="0"/>
                        <a:t>timebase</a:t>
                      </a:r>
                      <a:endParaRPr lang="en-US" sz="1400" b="0" dirty="0"/>
                    </a:p>
                  </a:txBody>
                  <a:tcPr/>
                </a:tc>
                <a:tc>
                  <a:txBody>
                    <a:bodyPr/>
                    <a:lstStyle/>
                    <a:p>
                      <a:endParaRPr lang="en-US" sz="1400" b="0" dirty="0"/>
                    </a:p>
                  </a:txBody>
                  <a:tcPr/>
                </a:tc>
                <a:tc>
                  <a:txBody>
                    <a:bodyPr/>
                    <a:lstStyle/>
                    <a:p>
                      <a:endParaRPr lang="en-US" sz="1400" b="0" dirty="0"/>
                    </a:p>
                  </a:txBody>
                  <a:tcPr/>
                </a:tc>
                <a:tc>
                  <a:txBody>
                    <a:bodyPr/>
                    <a:lstStyle/>
                    <a:p>
                      <a:r>
                        <a:rPr lang="en-GB" sz="1400" b="0" kern="1200" dirty="0" smtClean="0">
                          <a:solidFill>
                            <a:schemeClr val="dk1"/>
                          </a:solidFill>
                          <a:latin typeface="+mn-lt"/>
                          <a:ea typeface="+mn-ea"/>
                          <a:cs typeface="+mn-cs"/>
                        </a:rPr>
                        <a:t>Internal clock and network</a:t>
                      </a:r>
                      <a:r>
                        <a:rPr lang="en-GB" sz="1400" b="0" kern="1200" baseline="0" dirty="0" smtClean="0">
                          <a:solidFill>
                            <a:schemeClr val="dk1"/>
                          </a:solidFill>
                          <a:latin typeface="+mn-lt"/>
                          <a:ea typeface="+mn-ea"/>
                          <a:cs typeface="+mn-cs"/>
                        </a:rPr>
                        <a:t> sync.</a:t>
                      </a:r>
                      <a:endParaRPr lang="en-US" sz="1400" b="0" dirty="0"/>
                    </a:p>
                  </a:txBody>
                  <a:tcPr/>
                </a:tc>
                <a:tc>
                  <a:txBody>
                    <a:bodyPr/>
                    <a:lstStyle/>
                    <a:p>
                      <a:r>
                        <a:rPr lang="en-US" sz="1400" b="0" dirty="0" smtClean="0"/>
                        <a:t>-</a:t>
                      </a:r>
                      <a:endParaRPr lang="en-US" sz="1400" b="0" dirty="0"/>
                    </a:p>
                  </a:txBody>
                  <a:tcPr/>
                </a:tc>
              </a:tr>
              <a:tr h="228600">
                <a:tc>
                  <a:txBody>
                    <a:bodyPr/>
                    <a:lstStyle/>
                    <a:p>
                      <a:r>
                        <a:rPr lang="en-US" sz="1400" b="0" dirty="0" smtClean="0"/>
                        <a:t>Radio bands</a:t>
                      </a:r>
                      <a:endParaRPr lang="en-US" sz="1400" b="0" dirty="0"/>
                    </a:p>
                  </a:txBody>
                  <a:tcPr/>
                </a:tc>
                <a:tc>
                  <a:txBody>
                    <a:bodyPr/>
                    <a:lstStyle/>
                    <a:p>
                      <a:endParaRPr lang="en-US" sz="1400" b="0" dirty="0"/>
                    </a:p>
                  </a:txBody>
                  <a:tcPr/>
                </a:tc>
                <a:tc>
                  <a:txBody>
                    <a:bodyPr/>
                    <a:lstStyle/>
                    <a:p>
                      <a:r>
                        <a:rPr lang="en-GB" sz="1400" b="0" kern="1200" dirty="0" smtClean="0">
                          <a:solidFill>
                            <a:schemeClr val="dk1"/>
                          </a:solidFill>
                          <a:latin typeface="+mn-lt"/>
                          <a:ea typeface="+mn-ea"/>
                          <a:cs typeface="+mn-cs"/>
                        </a:rPr>
                        <a:t>0.7-1,</a:t>
                      </a:r>
                      <a:r>
                        <a:rPr lang="en-GB" sz="1400" b="0" kern="1200" baseline="0" dirty="0" smtClean="0">
                          <a:solidFill>
                            <a:schemeClr val="dk1"/>
                          </a:solidFill>
                          <a:latin typeface="+mn-lt"/>
                          <a:ea typeface="+mn-ea"/>
                          <a:cs typeface="+mn-cs"/>
                        </a:rPr>
                        <a:t> and 2.4</a:t>
                      </a:r>
                      <a:r>
                        <a:rPr lang="en-GB" sz="1400" b="0" kern="1200" dirty="0" smtClean="0">
                          <a:solidFill>
                            <a:schemeClr val="dk1"/>
                          </a:solidFill>
                          <a:latin typeface="+mn-lt"/>
                          <a:ea typeface="+mn-ea"/>
                          <a:cs typeface="+mn-cs"/>
                        </a:rPr>
                        <a:t> GHz</a:t>
                      </a:r>
                      <a:endParaRPr lang="en-US" sz="1400" b="0" dirty="0"/>
                    </a:p>
                  </a:txBody>
                  <a:tcPr/>
                </a:tc>
                <a:tc>
                  <a:txBody>
                    <a:bodyPr/>
                    <a:lstStyle/>
                    <a:p>
                      <a:r>
                        <a:rPr lang="en-US" sz="1400" b="0" dirty="0" smtClean="0"/>
                        <a:t>Any unlicensed</a:t>
                      </a:r>
                      <a:endParaRPr lang="en-US" sz="1400" b="0" dirty="0"/>
                    </a:p>
                  </a:txBody>
                  <a:tcPr/>
                </a:tc>
                <a:tc>
                  <a:txBody>
                    <a:bodyPr/>
                    <a:lstStyle/>
                    <a:p>
                      <a:r>
                        <a:rPr lang="en-GB" sz="1400" b="0" kern="1200" dirty="0" smtClean="0">
                          <a:solidFill>
                            <a:schemeClr val="dk1"/>
                          </a:solidFill>
                          <a:latin typeface="+mn-lt"/>
                          <a:ea typeface="+mn-ea"/>
                          <a:cs typeface="+mn-cs"/>
                        </a:rPr>
                        <a:t>54-862 MHz</a:t>
                      </a:r>
                      <a:endParaRPr lang="en-US" sz="1400" b="0" dirty="0"/>
                    </a:p>
                  </a:txBody>
                  <a:tcPr/>
                </a:tc>
              </a:tr>
              <a:tr h="193040">
                <a:tc>
                  <a:txBody>
                    <a:bodyPr/>
                    <a:lstStyle/>
                    <a:p>
                      <a:r>
                        <a:rPr lang="en-US" sz="1400" b="0" dirty="0" smtClean="0"/>
                        <a:t>Master transmissions</a:t>
                      </a:r>
                      <a:endParaRPr lang="en-US" sz="1400" b="0" dirty="0"/>
                    </a:p>
                  </a:txBody>
                  <a:tcPr/>
                </a:tc>
                <a:tc>
                  <a:txBody>
                    <a:bodyPr/>
                    <a:lstStyle/>
                    <a:p>
                      <a:endParaRPr lang="en-US" sz="1400" b="0"/>
                    </a:p>
                  </a:txBody>
                  <a:tcPr/>
                </a:tc>
                <a:tc>
                  <a:txBody>
                    <a:bodyPr/>
                    <a:lstStyle/>
                    <a:p>
                      <a:endParaRPr lang="en-US" sz="1400" b="0" dirty="0"/>
                    </a:p>
                  </a:txBody>
                  <a:tcPr/>
                </a:tc>
                <a:tc>
                  <a:txBody>
                    <a:bodyPr/>
                    <a:lstStyle/>
                    <a:p>
                      <a:r>
                        <a:rPr lang="en-US" sz="1400" b="0" dirty="0" smtClean="0"/>
                        <a:t>synchronous</a:t>
                      </a:r>
                      <a:endParaRPr lang="en-US" sz="1400" b="0" dirty="0"/>
                    </a:p>
                  </a:txBody>
                  <a:tcPr/>
                </a:tc>
                <a:tc>
                  <a:txBody>
                    <a:bodyPr/>
                    <a:lstStyle/>
                    <a:p>
                      <a:r>
                        <a:rPr lang="en-US" sz="1400" b="0" dirty="0" smtClean="0"/>
                        <a:t>synchronous</a:t>
                      </a:r>
                      <a:endParaRPr lang="en-US" sz="1400" b="0" dirty="0"/>
                    </a:p>
                  </a:txBody>
                  <a:tcPr/>
                </a:tc>
              </a:tr>
              <a:tr h="370840">
                <a:tc>
                  <a:txBody>
                    <a:bodyPr/>
                    <a:lstStyle/>
                    <a:p>
                      <a:r>
                        <a:rPr lang="en-US" sz="1400" b="0" dirty="0" smtClean="0"/>
                        <a:t>Access method with others</a:t>
                      </a:r>
                      <a:endParaRPr lang="en-US" sz="1400" b="0" dirty="0"/>
                    </a:p>
                  </a:txBody>
                  <a:tcPr/>
                </a:tc>
                <a:tc>
                  <a:txBody>
                    <a:bodyPr/>
                    <a:lstStyle/>
                    <a:p>
                      <a:endParaRPr lang="en-US" sz="1400" b="0"/>
                    </a:p>
                  </a:txBody>
                  <a:tcPr/>
                </a:tc>
                <a:tc>
                  <a:txBody>
                    <a:bodyPr/>
                    <a:lstStyle/>
                    <a:p>
                      <a:endParaRPr lang="en-US" sz="1400" b="0" dirty="0"/>
                    </a:p>
                  </a:txBody>
                  <a:tcPr/>
                </a:tc>
                <a:tc>
                  <a:txBody>
                    <a:bodyPr/>
                    <a:lstStyle/>
                    <a:p>
                      <a:r>
                        <a:rPr lang="en-GB" sz="1400" b="0" kern="1200" dirty="0" smtClean="0">
                          <a:solidFill>
                            <a:schemeClr val="dk1"/>
                          </a:solidFill>
                          <a:latin typeface="+mn-lt"/>
                          <a:ea typeface="+mn-ea"/>
                          <a:cs typeface="+mn-cs"/>
                        </a:rPr>
                        <a:t>5 </a:t>
                      </a:r>
                      <a:r>
                        <a:rPr lang="en-GB" sz="1400" b="0" kern="1200" dirty="0" err="1" smtClean="0">
                          <a:solidFill>
                            <a:schemeClr val="dk1"/>
                          </a:solidFill>
                          <a:latin typeface="+mn-lt"/>
                          <a:ea typeface="+mn-ea"/>
                          <a:cs typeface="+mn-cs"/>
                        </a:rPr>
                        <a:t>msec</a:t>
                      </a:r>
                      <a:r>
                        <a:rPr lang="en-GB" sz="1400" b="0" kern="1200" dirty="0" smtClean="0">
                          <a:solidFill>
                            <a:schemeClr val="dk1"/>
                          </a:solidFill>
                          <a:latin typeface="+mn-lt"/>
                          <a:ea typeface="+mn-ea"/>
                          <a:cs typeface="+mn-cs"/>
                        </a:rPr>
                        <a:t> frames</a:t>
                      </a:r>
                      <a:endParaRPr lang="en-US" sz="1400" b="0" dirty="0"/>
                    </a:p>
                  </a:txBody>
                  <a:tcPr/>
                </a:tc>
                <a:tc>
                  <a:txBody>
                    <a:bodyPr/>
                    <a:lstStyle/>
                    <a:p>
                      <a:r>
                        <a:rPr lang="en-GB" sz="1400" b="0" kern="1200" dirty="0" smtClean="0">
                          <a:solidFill>
                            <a:schemeClr val="dk1"/>
                          </a:solidFill>
                          <a:latin typeface="+mn-lt"/>
                          <a:ea typeface="+mn-ea"/>
                          <a:cs typeface="+mn-cs"/>
                        </a:rPr>
                        <a:t>10 </a:t>
                      </a:r>
                      <a:r>
                        <a:rPr lang="en-GB" sz="1400" b="0" kern="1200" dirty="0" err="1" smtClean="0">
                          <a:solidFill>
                            <a:schemeClr val="dk1"/>
                          </a:solidFill>
                          <a:latin typeface="+mn-lt"/>
                          <a:ea typeface="+mn-ea"/>
                          <a:cs typeface="+mn-cs"/>
                        </a:rPr>
                        <a:t>msec</a:t>
                      </a:r>
                      <a:r>
                        <a:rPr lang="en-GB" sz="1400" b="0" kern="1200" dirty="0" smtClean="0">
                          <a:solidFill>
                            <a:schemeClr val="dk1"/>
                          </a:solidFill>
                          <a:latin typeface="+mn-lt"/>
                          <a:ea typeface="+mn-ea"/>
                          <a:cs typeface="+mn-cs"/>
                        </a:rPr>
                        <a:t> frames</a:t>
                      </a:r>
                      <a:endParaRPr lang="en-US" sz="1400" b="0" dirty="0"/>
                    </a:p>
                  </a:txBody>
                  <a:tcPr/>
                </a:tc>
              </a:tr>
              <a:tr h="182880">
                <a:tc>
                  <a:txBody>
                    <a:bodyPr/>
                    <a:lstStyle/>
                    <a:p>
                      <a:r>
                        <a:rPr lang="en-US" sz="1400" b="0" dirty="0" err="1" smtClean="0"/>
                        <a:t>Timebase</a:t>
                      </a:r>
                      <a:r>
                        <a:rPr lang="en-US" sz="1400" b="0" baseline="0" dirty="0" smtClean="0"/>
                        <a:t> (master)</a:t>
                      </a:r>
                      <a:endParaRPr lang="en-US" sz="1400" b="0" dirty="0"/>
                    </a:p>
                  </a:txBody>
                  <a:tcPr/>
                </a:tc>
                <a:tc>
                  <a:txBody>
                    <a:bodyPr/>
                    <a:lstStyle/>
                    <a:p>
                      <a:endParaRPr lang="en-US" sz="1400" b="0"/>
                    </a:p>
                  </a:txBody>
                  <a:tcPr/>
                </a:tc>
                <a:tc>
                  <a:txBody>
                    <a:bodyPr/>
                    <a:lstStyle/>
                    <a:p>
                      <a:endParaRPr lang="en-US" sz="1400" b="0" dirty="0"/>
                    </a:p>
                  </a:txBody>
                  <a:tcPr/>
                </a:tc>
                <a:tc>
                  <a:txBody>
                    <a:bodyPr/>
                    <a:lstStyle/>
                    <a:p>
                      <a:r>
                        <a:rPr lang="en-GB" sz="1400" b="0" kern="1200" dirty="0" smtClean="0">
                          <a:solidFill>
                            <a:schemeClr val="dk1"/>
                          </a:solidFill>
                          <a:latin typeface="+mn-lt"/>
                          <a:ea typeface="+mn-ea"/>
                          <a:cs typeface="+mn-cs"/>
                        </a:rPr>
                        <a:t>GPS/IEEE 1588/NTP</a:t>
                      </a:r>
                      <a:endParaRPr lang="en-US" sz="1400" b="0" dirty="0"/>
                    </a:p>
                  </a:txBody>
                  <a:tcPr/>
                </a:tc>
                <a:tc>
                  <a:txBody>
                    <a:bodyPr/>
                    <a:lstStyle/>
                    <a:p>
                      <a:r>
                        <a:rPr lang="en-GB" sz="1400" b="0" kern="1200" dirty="0" smtClean="0">
                          <a:solidFill>
                            <a:schemeClr val="dk1"/>
                          </a:solidFill>
                          <a:latin typeface="+mn-lt"/>
                          <a:ea typeface="+mn-ea"/>
                          <a:cs typeface="+mn-cs"/>
                        </a:rPr>
                        <a:t>UTC ± 2µsec</a:t>
                      </a:r>
                      <a:endParaRPr lang="en-US" sz="1400" b="0" dirty="0"/>
                    </a:p>
                  </a:txBody>
                  <a:tcPr/>
                </a:tc>
              </a:tr>
              <a:tr h="228600">
                <a:tc>
                  <a:txBody>
                    <a:bodyPr/>
                    <a:lstStyle/>
                    <a:p>
                      <a:r>
                        <a:rPr lang="en-US" sz="1400" b="0" dirty="0" smtClean="0"/>
                        <a:t>Personal/portable</a:t>
                      </a:r>
                      <a:endParaRPr lang="en-US" sz="1400" b="0" dirty="0"/>
                    </a:p>
                  </a:txBody>
                  <a:tcPr/>
                </a:tc>
                <a:tc>
                  <a:txBody>
                    <a:bodyPr/>
                    <a:lstStyle/>
                    <a:p>
                      <a:endParaRPr lang="en-US" sz="1400" b="0" dirty="0"/>
                    </a:p>
                  </a:txBody>
                  <a:tcPr/>
                </a:tc>
                <a:tc>
                  <a:txBody>
                    <a:bodyPr/>
                    <a:lstStyle/>
                    <a:p>
                      <a:r>
                        <a:rPr lang="en-US" sz="1400" b="0" dirty="0" smtClean="0"/>
                        <a:t>Yes</a:t>
                      </a:r>
                      <a:endParaRPr lang="en-US" sz="1400" b="0" dirty="0"/>
                    </a:p>
                  </a:txBody>
                  <a:tcPr/>
                </a:tc>
                <a:tc>
                  <a:txBody>
                    <a:bodyPr/>
                    <a:lstStyle/>
                    <a:p>
                      <a:r>
                        <a:rPr lang="en-US" sz="1400" b="0" dirty="0" smtClean="0"/>
                        <a:t>Yes</a:t>
                      </a:r>
                      <a:endParaRPr lang="en-US" sz="1400" b="0" dirty="0"/>
                    </a:p>
                  </a:txBody>
                  <a:tcPr/>
                </a:tc>
                <a:tc>
                  <a:txBody>
                    <a:bodyPr/>
                    <a:lstStyle/>
                    <a:p>
                      <a:r>
                        <a:rPr lang="en-US" sz="1400" b="0" dirty="0" smtClean="0"/>
                        <a:t>No</a:t>
                      </a:r>
                      <a:endParaRPr lang="en-US" sz="1400" b="0" dirty="0"/>
                    </a:p>
                  </a:txBody>
                  <a:tcPr/>
                </a:tc>
              </a:tr>
              <a:tr h="228600">
                <a:tc>
                  <a:txBody>
                    <a:bodyPr/>
                    <a:lstStyle/>
                    <a:p>
                      <a:r>
                        <a:rPr lang="en-US" sz="1400" b="1" dirty="0" smtClean="0"/>
                        <a:t>system</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r>
                        <a:rPr lang="en-GB" sz="1400" b="1" kern="1200" dirty="0" smtClean="0">
                          <a:solidFill>
                            <a:schemeClr val="dk1"/>
                          </a:solidFill>
                          <a:latin typeface="+mn-lt"/>
                          <a:ea typeface="+mn-ea"/>
                          <a:cs typeface="+mn-cs"/>
                        </a:rPr>
                        <a:t>Centralized and distributed in 802.16h</a:t>
                      </a:r>
                      <a:endParaRPr lang="en-US" sz="1400" b="1" dirty="0"/>
                    </a:p>
                  </a:txBody>
                  <a:tcPr/>
                </a:tc>
                <a:tc>
                  <a:txBody>
                    <a:bodyPr/>
                    <a:lstStyle/>
                    <a:p>
                      <a:r>
                        <a:rPr lang="en-US" sz="1400" b="1" dirty="0" smtClean="0"/>
                        <a:t>Centralized</a:t>
                      </a:r>
                      <a:endParaRPr lang="en-US" sz="1400" b="1"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lvl="0" fontAlgn="base">
              <a:spcBef>
                <a:spcPct val="0"/>
              </a:spcBef>
              <a:spcAft>
                <a:spcPct val="0"/>
              </a:spcAft>
              <a:buNone/>
            </a:pPr>
            <a:r>
              <a:rPr lang="en-US" sz="1800" b="1" dirty="0" smtClean="0">
                <a:latin typeface="Times New Roman" pitchFamily="18" charset="0"/>
                <a:ea typeface="MS Mincho" pitchFamily="49" charset="-128"/>
                <a:cs typeface="Times New Roman" pitchFamily="18" charset="0"/>
              </a:rPr>
              <a:t>a) Substantially different from other IEEE 802 standards (cont’d)</a:t>
            </a:r>
          </a:p>
          <a:p>
            <a:pPr>
              <a:buNone/>
            </a:pPr>
            <a:endParaRPr lang="en-US" sz="1800" dirty="0" smtClean="0"/>
          </a:p>
          <a:p>
            <a:pPr marL="0" indent="0">
              <a:buNone/>
            </a:pPr>
            <a:r>
              <a:rPr lang="en-GB" sz="1800" b="1" dirty="0" smtClean="0">
                <a:solidFill>
                  <a:srgbClr val="00B0F0"/>
                </a:solidFill>
              </a:rPr>
              <a:t>Systems compliant to IEEE 802.16-2009 can operate in the TV bands in other regulatory domains and a coexistence protocol for P802.16h systems currently being addressed in the P802.16h project could be employed by devices operating in the US TV bands. </a:t>
            </a:r>
          </a:p>
          <a:p>
            <a:pPr marL="0" indent="0">
              <a:buNone/>
            </a:pPr>
            <a:r>
              <a:rPr lang="en-GB" sz="1800" b="1" dirty="0" smtClean="0">
                <a:solidFill>
                  <a:srgbClr val="00B0F0"/>
                </a:solidFill>
              </a:rPr>
              <a:t>P802.22 is working on a cognitive radio approach to sharing unused channels in the 54 MHz to 862 MHz TV broadcast bands, using spectrum sensing and location information to determine whether given transmit frequencies and power levels will cause harmful interference to licensed services. </a:t>
            </a:r>
          </a:p>
          <a:p>
            <a:pPr marL="0" indent="0">
              <a:buNone/>
            </a:pPr>
            <a:r>
              <a:rPr lang="en-GB" sz="1800" b="1" dirty="0" smtClean="0">
                <a:solidFill>
                  <a:srgbClr val="00B0F0"/>
                </a:solidFill>
              </a:rPr>
              <a:t>P802.11af is working to facilitate WLAN personal/portable operation.</a:t>
            </a:r>
          </a:p>
          <a:p>
            <a:pPr marL="0" indent="0">
              <a:buNone/>
            </a:pPr>
            <a:r>
              <a:rPr lang="en-GB" sz="1800" b="1" dirty="0" smtClean="0">
                <a:solidFill>
                  <a:srgbClr val="00B0F0"/>
                </a:solidFill>
              </a:rPr>
              <a:t>Neither of these projects currently addresses WPAN personal/portable operation under FCC Part 15 Subpart H rules.</a:t>
            </a:r>
            <a:endParaRPr lang="en-US" sz="1800" b="1" dirty="0" smtClean="0">
              <a:solidFill>
                <a:srgbClr val="00B0F0"/>
              </a:solidFill>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(3)</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0" lvl="0" indent="0" fontAlgn="base">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b) One unique solution per problem</a:t>
            </a:r>
            <a:r>
              <a:rPr lang="en-US" sz="1800" b="1" dirty="0" smtClean="0">
                <a:latin typeface="Times New Roman" pitchFamily="18" charset="0"/>
                <a:ea typeface="Malgun Gothic" pitchFamily="34" charset="-127"/>
                <a:cs typeface="Times New Roman" pitchFamily="18" charset="0"/>
              </a:rPr>
              <a:t> </a:t>
            </a:r>
            <a:r>
              <a:rPr lang="en-US" sz="1800" b="1" dirty="0" smtClean="0">
                <a:latin typeface="Times New Roman" pitchFamily="18" charset="0"/>
                <a:ea typeface="MS Mincho" pitchFamily="49" charset="-128"/>
                <a:cs typeface="Times New Roman" pitchFamily="18" charset="0"/>
              </a:rPr>
              <a:t>(not two solutions to a problem)</a:t>
            </a:r>
            <a:endParaRPr lang="en-US" sz="1800" dirty="0" smtClean="0">
              <a:latin typeface="Times New Roman" pitchFamily="18" charset="0"/>
              <a:cs typeface="Times New Roman" pitchFamily="18" charset="0"/>
            </a:endParaRPr>
          </a:p>
          <a:p>
            <a:pPr marL="0" indent="0">
              <a:buNone/>
            </a:pPr>
            <a:r>
              <a:rPr lang="en-GB" sz="1600" b="1" dirty="0" smtClean="0">
                <a:solidFill>
                  <a:srgbClr val="00B0F0"/>
                </a:solidFill>
              </a:rPr>
              <a:t>The TVWS WPAN Standard will consist of one Medium Access Control and Physical Layer per problem. The standard will address a unique solution for TVWS WPAN in free space. </a:t>
            </a:r>
          </a:p>
          <a:p>
            <a:pPr>
              <a:buNone/>
            </a:pPr>
            <a:endParaRPr lang="en-US" sz="1600" b="1" dirty="0" smtClean="0">
              <a:solidFill>
                <a:srgbClr val="00B0F0"/>
              </a:solidFill>
            </a:endParaRPr>
          </a:p>
          <a:p>
            <a:pPr marL="0" indent="0" eaLnBrk="0" fontAlgn="base" hangingPunct="0">
              <a:spcBef>
                <a:spcPct val="0"/>
              </a:spcBef>
              <a:spcAft>
                <a:spcPct val="0"/>
              </a:spcAft>
              <a:buNone/>
              <a:tabLst>
                <a:tab pos="0" algn="l"/>
              </a:tabLst>
            </a:pPr>
            <a:r>
              <a:rPr lang="en-GB" sz="1600" b="1" dirty="0" smtClean="0">
                <a:solidFill>
                  <a:srgbClr val="00B0F0"/>
                </a:solidFill>
              </a:rPr>
              <a:t>The 802.15 Project will define radio extensions, such that fixed stations and personal/portable stations can be operated in conformance to FCC Part 15 Subpart H rules. The central aspect of the ruling is accessing a TV bands database over the internet for all present and most future operation in the band. The project will define a protocol that</a:t>
            </a:r>
            <a:r>
              <a:rPr lang="en-US" sz="1600" b="1" dirty="0" smtClean="0">
                <a:solidFill>
                  <a:srgbClr val="00B0F0"/>
                </a:solidFill>
              </a:rPr>
              <a:t> consists of procedures for initiating new transmissions, procedures for determining the state of the channel (available or unavailable), and procedures for managing retransmissions in the event of a busy channel or incumbent occupancy.  </a:t>
            </a:r>
            <a:endParaRPr lang="en-GB" sz="1600" b="1" dirty="0" smtClean="0">
              <a:solidFill>
                <a:srgbClr val="00B0F0"/>
              </a:solidFill>
            </a:endParaRPr>
          </a:p>
          <a:p>
            <a:pPr marL="0" lvl="0" indent="0" eaLnBrk="0" fontAlgn="base" hangingPunct="0">
              <a:spcBef>
                <a:spcPct val="0"/>
              </a:spcBef>
              <a:spcAft>
                <a:spcPct val="0"/>
              </a:spcAft>
              <a:buNone/>
              <a:tabLst>
                <a:tab pos="0" algn="l"/>
              </a:tabLst>
            </a:pPr>
            <a:endParaRPr lang="en-US" sz="1600" dirty="0" smtClean="0">
              <a:latin typeface="Times New Roman" pitchFamily="18" charset="0"/>
              <a:cs typeface="Times New Roman" pitchFamily="18" charset="0"/>
            </a:endParaRPr>
          </a:p>
          <a:p>
            <a:pPr marL="0" lvl="0" indent="0" eaLnBrk="0" fontAlgn="base" hangingPunct="0">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c) Easy for the document reader to select the relevant specification</a:t>
            </a:r>
            <a:endParaRPr lang="en-US" sz="1800" dirty="0" smtClean="0">
              <a:latin typeface="Times New Roman" pitchFamily="18" charset="0"/>
              <a:cs typeface="Times New Roman" pitchFamily="18" charset="0"/>
            </a:endParaRPr>
          </a:p>
          <a:p>
            <a:pPr marL="0" indent="0" eaLnBrk="0" fontAlgn="base" hangingPunct="0">
              <a:spcBef>
                <a:spcPct val="0"/>
              </a:spcBef>
              <a:spcAft>
                <a:spcPct val="0"/>
              </a:spcAft>
              <a:buNone/>
              <a:tabLst>
                <a:tab pos="0" algn="l"/>
              </a:tabLst>
            </a:pPr>
            <a:r>
              <a:rPr lang="en-US" sz="1600" b="1" dirty="0" smtClean="0">
                <a:solidFill>
                  <a:srgbClr val="00B0F0"/>
                </a:solidFill>
                <a:latin typeface="Times New Roman" pitchFamily="18" charset="0"/>
                <a:ea typeface="MS Mincho" pitchFamily="49" charset="-128"/>
                <a:cs typeface="Times New Roman" pitchFamily="18" charset="0"/>
              </a:rPr>
              <a:t>	</a:t>
            </a:r>
            <a:r>
              <a:rPr lang="en-US" sz="1600" b="1" dirty="0" smtClean="0">
                <a:solidFill>
                  <a:srgbClr val="00B0F0"/>
                </a:solidFill>
              </a:rPr>
              <a:t> The proposed standard will be a distinct document with clearly distinguishable specifications.</a:t>
            </a:r>
          </a:p>
          <a:p>
            <a:pPr marL="0" lvl="0" indent="0" eaLnBrk="0" fontAlgn="base" hangingPunct="0">
              <a:spcBef>
                <a:spcPct val="0"/>
              </a:spcBef>
              <a:spcAft>
                <a:spcPct val="0"/>
              </a:spcAft>
              <a:buNone/>
              <a:tabLst>
                <a:tab pos="0" algn="l"/>
              </a:tabLst>
            </a:pPr>
            <a:endParaRPr lang="en-US" sz="1300" dirty="0" smtClean="0">
              <a:latin typeface="Arial" pitchFamily="34" charset="0"/>
              <a:cs typeface="Arial" pitchFamily="34"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(4)</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lvl="0" fontAlgn="base">
              <a:spcBef>
                <a:spcPct val="0"/>
              </a:spcBef>
              <a:spcAft>
                <a:spcPct val="0"/>
              </a:spcAft>
              <a:buNone/>
            </a:pPr>
            <a:r>
              <a:rPr lang="en-US" sz="1800" b="1" dirty="0" smtClean="0">
                <a:latin typeface="Times New Roman" pitchFamily="18" charset="0"/>
                <a:ea typeface="MS Mincho" pitchFamily="49" charset="-128"/>
                <a:cs typeface="Times New Roman" pitchFamily="18" charset="0"/>
              </a:rPr>
              <a:t>802.11af</a:t>
            </a:r>
          </a:p>
          <a:p>
            <a:pPr lvl="0" fontAlgn="base">
              <a:spcBef>
                <a:spcPct val="0"/>
              </a:spcBef>
              <a:spcAft>
                <a:spcPct val="0"/>
              </a:spcAft>
              <a:buFontTx/>
              <a:buAutoNum type="alphaLcParenR"/>
            </a:pPr>
            <a:r>
              <a:rPr lang="en-US" sz="1800" b="1" dirty="0" smtClean="0">
                <a:latin typeface="Times New Roman" pitchFamily="18" charset="0"/>
                <a:ea typeface="MS Mincho" pitchFamily="49" charset="-128"/>
                <a:cs typeface="Times New Roman" pitchFamily="18" charset="0"/>
              </a:rPr>
              <a:t> Substantially different from other IEEE 802 standards</a:t>
            </a:r>
          </a:p>
          <a:p>
            <a:pPr marL="0" indent="0">
              <a:buNone/>
            </a:pPr>
            <a:r>
              <a:rPr lang="en-GB" sz="1800" dirty="0" smtClean="0"/>
              <a:t>There are no other IEEE 802 projects specifically addressing WLAN personal/portable operation under FCC Part 15 Subpart H. </a:t>
            </a:r>
            <a:endParaRPr lang="en-US" sz="1800" dirty="0" smtClean="0"/>
          </a:p>
          <a:p>
            <a:pPr marL="0" indent="0">
              <a:buNone/>
            </a:pPr>
            <a:endParaRPr lang="en-US" sz="1800" dirty="0" smtClean="0"/>
          </a:p>
          <a:p>
            <a:pPr marL="0" indent="0">
              <a:buNone/>
            </a:pPr>
            <a:r>
              <a:rPr lang="en-GB" sz="1800" dirty="0" smtClean="0"/>
              <a:t>Systems compliant to IEEE 802.16-2009 can operate in the TV bands in other regulatory domains and a coexistence protocol for P802.16h systems currently being addressed in the P802.16h project could be employed by devices operating in the US TV bands. P802.22 is working on a cognitive radio approach to sharing unused channels in the 54 MHz to 862 MHz TV broadcast bands, using spectrum sensing and location information to determine whether given transmit frequencies and power levels will cause harmful interference to licensed services. Neither of these projects currently addresses WLAN personal/portable operation under FCC Part 15 Subpart H rules.</a:t>
            </a:r>
            <a:endParaRPr lang="en-US" sz="1800" dirty="0" smtClean="0">
              <a:latin typeface="Times New Roman" pitchFamily="18" charset="0"/>
              <a:cs typeface="Times New Roman" pitchFamily="18" charset="0"/>
            </a:endParaRPr>
          </a:p>
          <a:p>
            <a:pPr>
              <a:buNone/>
            </a:pP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05800" cy="1143000"/>
          </a:xfrm>
        </p:spPr>
        <p:txBody>
          <a:bodyPr>
            <a:normAutofit/>
          </a:bodyPr>
          <a:lstStyle/>
          <a:p>
            <a:r>
              <a:rPr lang="en-US" altLang="ko-KR" sz="3200" b="1" i="1" dirty="0" smtClean="0">
                <a:solidFill>
                  <a:srgbClr val="FF0000"/>
                </a:solidFill>
              </a:rPr>
              <a:t>5C: 3. DISTINCT INDENTITY (5)</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0" lvl="0" indent="0" fontAlgn="base">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802.11af</a:t>
            </a:r>
          </a:p>
          <a:p>
            <a:pPr marL="0" lvl="0" indent="0" fontAlgn="base">
              <a:spcBef>
                <a:spcPct val="0"/>
              </a:spcBef>
              <a:spcAft>
                <a:spcPct val="0"/>
              </a:spcAft>
              <a:buNone/>
              <a:tabLst>
                <a:tab pos="0" algn="l"/>
              </a:tabLst>
            </a:pPr>
            <a:endParaRPr lang="en-US" sz="1800" b="1" dirty="0" smtClean="0">
              <a:latin typeface="Times New Roman" pitchFamily="18" charset="0"/>
              <a:ea typeface="MS Mincho" pitchFamily="49" charset="-128"/>
              <a:cs typeface="Times New Roman" pitchFamily="18" charset="0"/>
            </a:endParaRPr>
          </a:p>
          <a:p>
            <a:pPr marL="0" lvl="0" indent="0" fontAlgn="base">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b) One unique solution per problem</a:t>
            </a:r>
            <a:r>
              <a:rPr lang="en-US" sz="1800" b="1" dirty="0" smtClean="0">
                <a:latin typeface="Times New Roman" pitchFamily="18" charset="0"/>
                <a:ea typeface="Malgun Gothic" pitchFamily="34" charset="-127"/>
                <a:cs typeface="Times New Roman" pitchFamily="18" charset="0"/>
              </a:rPr>
              <a:t> </a:t>
            </a:r>
            <a:r>
              <a:rPr lang="en-US" sz="1800" b="1" dirty="0" smtClean="0">
                <a:latin typeface="Times New Roman" pitchFamily="18" charset="0"/>
                <a:ea typeface="MS Mincho" pitchFamily="49" charset="-128"/>
                <a:cs typeface="Times New Roman" pitchFamily="18" charset="0"/>
              </a:rPr>
              <a:t>(not two solutions to a problem)</a:t>
            </a:r>
            <a:endParaRPr lang="en-US" sz="1800" dirty="0" smtClean="0">
              <a:latin typeface="Times New Roman" pitchFamily="18" charset="0"/>
              <a:cs typeface="Times New Roman" pitchFamily="18" charset="0"/>
            </a:endParaRPr>
          </a:p>
          <a:p>
            <a:pPr marL="0" indent="0">
              <a:buNone/>
            </a:pPr>
            <a:r>
              <a:rPr lang="en-GB" sz="1600" dirty="0" smtClean="0"/>
              <a:t>The 802.11 Project will define radio extensions, such that fixed stations and personal/portable stations can be operated in conformance to FCC Part 15 Subpart H rules. The central aspect of the ruling is accessing a TV bands database over the internet for all present and most future operation in the band. The project will define a protocol that</a:t>
            </a:r>
            <a:r>
              <a:rPr lang="en-US" sz="1600" dirty="0" smtClean="0"/>
              <a:t> consists of procedures for initiating new transmissions, procedures for determining the state of the channel (available or unavailable), and procedures for managing retransmissions in the event of a busy channel or incumbent occupancy.  </a:t>
            </a:r>
            <a:r>
              <a:rPr lang="en-GB" sz="1600" dirty="0" smtClean="0"/>
              <a:t>802.16-2009 provides full mobile operation; 802.16h amendment covers fixed (including Nomadic operation).</a:t>
            </a:r>
          </a:p>
          <a:p>
            <a:pPr>
              <a:buNone/>
            </a:pPr>
            <a:endParaRPr lang="en-US" sz="1600" dirty="0" smtClean="0">
              <a:latin typeface="Times New Roman" pitchFamily="18" charset="0"/>
              <a:cs typeface="Times New Roman" pitchFamily="18" charset="0"/>
            </a:endParaRPr>
          </a:p>
          <a:p>
            <a:pPr marL="0" lvl="0" indent="0" eaLnBrk="0" fontAlgn="base" hangingPunct="0">
              <a:spcBef>
                <a:spcPct val="0"/>
              </a:spcBef>
              <a:spcAft>
                <a:spcPct val="0"/>
              </a:spcAft>
              <a:buNone/>
              <a:tabLst>
                <a:tab pos="0" algn="l"/>
              </a:tabLst>
            </a:pPr>
            <a:r>
              <a:rPr lang="en-US" sz="1800" b="1" dirty="0" smtClean="0">
                <a:latin typeface="Times New Roman" pitchFamily="18" charset="0"/>
                <a:ea typeface="MS Mincho" pitchFamily="49" charset="-128"/>
                <a:cs typeface="Times New Roman" pitchFamily="18" charset="0"/>
              </a:rPr>
              <a:t>c) Easy for the document reader to select the relevant specification</a:t>
            </a:r>
            <a:endParaRPr lang="en-US" sz="1800" dirty="0" smtClean="0">
              <a:latin typeface="Times New Roman" pitchFamily="18" charset="0"/>
              <a:cs typeface="Times New Roman" pitchFamily="18" charset="0"/>
            </a:endParaRPr>
          </a:p>
          <a:p>
            <a:pPr marL="0" indent="0" eaLnBrk="0" fontAlgn="base" hangingPunct="0">
              <a:spcBef>
                <a:spcPct val="0"/>
              </a:spcBef>
              <a:spcAft>
                <a:spcPct val="0"/>
              </a:spcAft>
              <a:buNone/>
              <a:tabLst>
                <a:tab pos="0" algn="l"/>
              </a:tabLst>
            </a:pPr>
            <a:r>
              <a:rPr lang="en-US" sz="1600" dirty="0" smtClean="0">
                <a:latin typeface="Times New Roman" pitchFamily="18" charset="0"/>
                <a:ea typeface="MS Mincho" pitchFamily="49" charset="-128"/>
                <a:cs typeface="Times New Roman" pitchFamily="18" charset="0"/>
              </a:rPr>
              <a:t>	</a:t>
            </a:r>
            <a:r>
              <a:rPr lang="en-US" sz="1600" dirty="0" smtClean="0"/>
              <a:t> </a:t>
            </a:r>
            <a:r>
              <a:rPr lang="en-GB" sz="1600" dirty="0" smtClean="0"/>
              <a:t>The Project will produce an amendment to the IEEE 802.11 specification.</a:t>
            </a:r>
            <a:endParaRPr lang="en-US" sz="1600" dirty="0" smtClean="0"/>
          </a:p>
          <a:p>
            <a:pPr marL="0" indent="0" eaLnBrk="0" fontAlgn="base" hangingPunct="0">
              <a:spcBef>
                <a:spcPct val="0"/>
              </a:spcBef>
              <a:spcAft>
                <a:spcPct val="0"/>
              </a:spcAft>
              <a:buNone/>
              <a:tabLst>
                <a:tab pos="0" algn="l"/>
              </a:tabLst>
            </a:pPr>
            <a:endParaRPr lang="en-US" sz="1600" dirty="0" smtClean="0"/>
          </a:p>
          <a:p>
            <a:pPr marL="0" lvl="0" indent="0" eaLnBrk="0" fontAlgn="base" hangingPunct="0">
              <a:spcBef>
                <a:spcPct val="0"/>
              </a:spcBef>
              <a:spcAft>
                <a:spcPct val="0"/>
              </a:spcAft>
              <a:buNone/>
              <a:tabLst>
                <a:tab pos="0" algn="l"/>
              </a:tabLst>
            </a:pPr>
            <a:endParaRPr lang="en-US" sz="1300" dirty="0" smtClean="0">
              <a:latin typeface="Arial" pitchFamily="34" charset="0"/>
              <a:cs typeface="Arial" pitchFamily="34"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4. TECHNICAL FEASIBILITY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24</a:t>
            </a:r>
            <a:endParaRPr lang="en-US" sz="1400" dirty="0">
              <a:latin typeface="Times New Roman" pitchFamily="18" charset="0"/>
              <a:cs typeface="Times New Roman" pitchFamily="18" charset="0"/>
            </a:endParaRPr>
          </a:p>
        </p:txBody>
      </p:sp>
      <p:sp>
        <p:nvSpPr>
          <p:cNvPr id="119809" name="Rectangle 1"/>
          <p:cNvSpPr>
            <a:spLocks noChangeArrowheads="1"/>
          </p:cNvSpPr>
          <p:nvPr/>
        </p:nvSpPr>
        <p:spPr bwMode="auto">
          <a:xfrm>
            <a:off x="457200" y="1244769"/>
            <a:ext cx="83058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a) Demonstrated system feasibility</a:t>
            </a:r>
            <a:endParaRPr lang="en-US" dirty="0" smtClean="0"/>
          </a:p>
          <a:p>
            <a:r>
              <a:rPr lang="en-US" dirty="0" smtClean="0"/>
              <a:t> </a:t>
            </a:r>
          </a:p>
          <a:p>
            <a:r>
              <a:rPr lang="en-US" b="1" dirty="0" smtClean="0">
                <a:solidFill>
                  <a:srgbClr val="00B0F0"/>
                </a:solidFill>
              </a:rPr>
              <a:t>There have been sufficient simulations, test results, and demonstrations verifying that TVWS WPAN implementations are feasible. </a:t>
            </a:r>
          </a:p>
          <a:p>
            <a:r>
              <a:rPr lang="en-US" dirty="0" smtClean="0"/>
              <a:t> </a:t>
            </a:r>
          </a:p>
          <a:p>
            <a:r>
              <a:rPr lang="en-US" b="1" dirty="0" smtClean="0"/>
              <a:t>b) Proven technology, reasonable testing</a:t>
            </a:r>
            <a:endParaRPr lang="en-US" dirty="0" smtClean="0"/>
          </a:p>
          <a:p>
            <a:r>
              <a:rPr lang="en-US" dirty="0" smtClean="0"/>
              <a:t> </a:t>
            </a:r>
          </a:p>
          <a:p>
            <a:r>
              <a:rPr lang="en-US" b="1" dirty="0" smtClean="0">
                <a:solidFill>
                  <a:srgbClr val="00B0F0"/>
                </a:solidFill>
              </a:rPr>
              <a:t>There are examples of technology that are well proven both by laboratory testing and market acceptance today, which will allow the design and fabrication of TVWS WPAN systems.</a:t>
            </a:r>
          </a:p>
          <a:p>
            <a:r>
              <a:rPr lang="en-US" i="1" dirty="0" smtClean="0"/>
              <a:t> </a:t>
            </a:r>
            <a:endParaRPr lang="en-US" dirty="0" smtClean="0"/>
          </a:p>
          <a:p>
            <a:r>
              <a:rPr lang="en-US" b="1" dirty="0" smtClean="0"/>
              <a:t>c) Confidence in reliability</a:t>
            </a:r>
            <a:endParaRPr lang="en-US" dirty="0" smtClean="0"/>
          </a:p>
          <a:p>
            <a:r>
              <a:rPr lang="en-US" dirty="0" smtClean="0"/>
              <a:t> </a:t>
            </a:r>
          </a:p>
          <a:p>
            <a:r>
              <a:rPr lang="en-US" b="1" dirty="0" smtClean="0">
                <a:solidFill>
                  <a:srgbClr val="00B0F0"/>
                </a:solidFill>
              </a:rPr>
              <a:t>Previously demonstrated prototypes provide confidence in the reliability of the proposed project. </a:t>
            </a:r>
          </a:p>
          <a:p>
            <a:r>
              <a:rPr lang="en-US" b="1" dirty="0" smtClean="0">
                <a:solidFill>
                  <a:srgbClr val="00B0F0"/>
                </a:solidFill>
              </a:rPr>
              <a:t>   </a:t>
            </a:r>
          </a:p>
          <a:p>
            <a:r>
              <a:rPr lang="en-GB" b="1" i="1" dirty="0" smtClean="0">
                <a:solidFill>
                  <a:srgbClr val="00B0F0"/>
                </a:solidFill>
              </a:rPr>
              <a:t>    A coexistence assurance document will be submitted to the 802.19 TAG. </a:t>
            </a:r>
            <a:endParaRPr lang="en-US" b="1" dirty="0">
              <a:solidFill>
                <a:srgbClr val="00B0F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OTHER STANDARDS TO BE IMPLEMENTED IN THESE TV WHITE SPACE BANDS</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sz="2000" dirty="0" smtClean="0">
                <a:latin typeface="Times New Roman" pitchFamily="18" charset="0"/>
                <a:cs typeface="Times New Roman" pitchFamily="18" charset="0"/>
              </a:rPr>
              <a:t>802.11af and 802.22 are under development for WLAN and WRAN applications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Most of  802.15 applications can be implemented using TV white space bands.</a:t>
            </a:r>
          </a:p>
          <a:p>
            <a:pPr lvl="1"/>
            <a:r>
              <a:rPr lang="en-US" sz="1800" dirty="0" smtClean="0">
                <a:solidFill>
                  <a:srgbClr val="00B0F0"/>
                </a:solidFill>
                <a:latin typeface="Times New Roman" pitchFamily="18" charset="0"/>
                <a:cs typeface="Times New Roman" pitchFamily="18" charset="0"/>
              </a:rPr>
              <a:t>15.1</a:t>
            </a:r>
          </a:p>
          <a:p>
            <a:pPr lvl="1"/>
            <a:r>
              <a:rPr lang="en-US" sz="1800" dirty="0" smtClean="0">
                <a:solidFill>
                  <a:srgbClr val="00B0F0"/>
                </a:solidFill>
                <a:latin typeface="Times New Roman" pitchFamily="18" charset="0"/>
                <a:cs typeface="Times New Roman" pitchFamily="18" charset="0"/>
              </a:rPr>
              <a:t>15.4</a:t>
            </a:r>
          </a:p>
          <a:p>
            <a:pPr lvl="1"/>
            <a:r>
              <a:rPr lang="en-US" sz="1800" dirty="0" smtClean="0">
                <a:solidFill>
                  <a:srgbClr val="00B0F0"/>
                </a:solidFill>
                <a:latin typeface="Times New Roman" pitchFamily="18" charset="0"/>
                <a:cs typeface="Times New Roman" pitchFamily="18" charset="0"/>
              </a:rPr>
              <a:t>15.4x</a:t>
            </a:r>
          </a:p>
          <a:p>
            <a:pPr lvl="1"/>
            <a:r>
              <a:rPr lang="en-US" sz="1800" dirty="0" smtClean="0">
                <a:solidFill>
                  <a:srgbClr val="00B0F0"/>
                </a:solidFill>
                <a:latin typeface="Times New Roman" pitchFamily="18" charset="0"/>
                <a:cs typeface="Times New Roman" pitchFamily="18" charset="0"/>
              </a:rPr>
              <a:t>15.6</a:t>
            </a:r>
          </a:p>
          <a:p>
            <a:pPr lvl="1"/>
            <a:r>
              <a:rPr lang="en-US" sz="1800" dirty="0" smtClean="0">
                <a:solidFill>
                  <a:srgbClr val="00B0F0"/>
                </a:solidFill>
                <a:latin typeface="Times New Roman" pitchFamily="18" charset="0"/>
                <a:cs typeface="Times New Roman" pitchFamily="18" charset="0"/>
              </a:rPr>
              <a:t>Even future 15.8</a:t>
            </a:r>
            <a:endParaRPr lang="en-US" sz="1800" dirty="0" smtClean="0">
              <a:latin typeface="Times New Roman" pitchFamily="18" charset="0"/>
              <a:cs typeface="Times New Roman" pitchFamily="18" charset="0"/>
            </a:endParaRPr>
          </a:p>
          <a:p>
            <a:endParaRPr lang="en-US" sz="2000" dirty="0" smtClean="0">
              <a:latin typeface="Times New Roman" pitchFamily="18" charset="0"/>
              <a:cs typeface="Times New Roman" pitchFamily="18" charset="0"/>
            </a:endParaRPr>
          </a:p>
          <a:p>
            <a:r>
              <a:rPr lang="en-US" sz="2000" b="1" dirty="0" smtClean="0">
                <a:solidFill>
                  <a:srgbClr val="00B0F0"/>
                </a:solidFill>
                <a:latin typeface="Times New Roman" pitchFamily="18" charset="0"/>
                <a:cs typeface="Times New Roman" pitchFamily="18" charset="0"/>
              </a:rPr>
              <a:t>Reasons why TV white space bands can be considered for the above technologies should be identified</a:t>
            </a:r>
          </a:p>
          <a:p>
            <a:pPr lvl="1"/>
            <a:r>
              <a:rPr lang="en-US" sz="1700" b="1" dirty="0" smtClean="0">
                <a:solidFill>
                  <a:srgbClr val="00B0F0"/>
                </a:solidFill>
                <a:latin typeface="Times New Roman" pitchFamily="18" charset="0"/>
                <a:cs typeface="Times New Roman" pitchFamily="18" charset="0"/>
              </a:rPr>
              <a:t>Why a new standard using TV white space is needed?</a:t>
            </a:r>
          </a:p>
          <a:p>
            <a:endParaRPr lang="en-US" sz="18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above points were considered to prepare PAR and 5C draft.</a:t>
            </a:r>
          </a:p>
          <a:p>
            <a:pPr lvl="1"/>
            <a:r>
              <a:rPr lang="en-US" sz="1800" dirty="0" smtClean="0">
                <a:latin typeface="Times New Roman" pitchFamily="18" charset="0"/>
                <a:cs typeface="Times New Roman" pitchFamily="18" charset="0"/>
              </a:rPr>
              <a:t>Item by item will be reviewed for PAR and 5C later.</a:t>
            </a:r>
          </a:p>
          <a:p>
            <a:endParaRPr lang="en-US" sz="1800" dirty="0" smtClean="0">
              <a:latin typeface="Times New Roman" pitchFamily="18" charset="0"/>
              <a:cs typeface="Times New Roman" pitchFamily="18" charset="0"/>
            </a:endParaRPr>
          </a:p>
        </p:txBody>
      </p:sp>
      <p:sp>
        <p:nvSpPr>
          <p:cNvPr id="7" name="TextBox 6"/>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4. TECHNICAL FEASIBILITY (2)</a:t>
            </a:r>
            <a:endParaRPr lang="ko-KR" altLang="en-US" sz="3200" b="1" i="1" dirty="0">
              <a:solidFill>
                <a:srgbClr val="FF0000"/>
              </a:solidFill>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25</a:t>
            </a:r>
            <a:endParaRPr lang="en-US" sz="1400" dirty="0">
              <a:latin typeface="Times New Roman" pitchFamily="18" charset="0"/>
              <a:cs typeface="Times New Roman" pitchFamily="18" charset="0"/>
            </a:endParaRPr>
          </a:p>
        </p:txBody>
      </p:sp>
      <p:sp>
        <p:nvSpPr>
          <p:cNvPr id="119809" name="Rectangle 1"/>
          <p:cNvSpPr>
            <a:spLocks noChangeArrowheads="1"/>
          </p:cNvSpPr>
          <p:nvPr/>
        </p:nvSpPr>
        <p:spPr bwMode="auto">
          <a:xfrm>
            <a:off x="457200" y="1138619"/>
            <a:ext cx="83058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802.11af</a:t>
            </a:r>
          </a:p>
          <a:p>
            <a:endParaRPr lang="en-US" b="1" dirty="0" smtClean="0"/>
          </a:p>
          <a:p>
            <a:r>
              <a:rPr lang="en-US" sz="1400" b="1" dirty="0" smtClean="0"/>
              <a:t>For a project to be authorized, it shall be able to show its technical feasibility. At a minimum, the proposed project shall show: </a:t>
            </a:r>
            <a:endParaRPr lang="en-US" sz="1400" dirty="0" smtClean="0"/>
          </a:p>
          <a:p>
            <a:r>
              <a:rPr lang="en-US" sz="1400" b="1" dirty="0" smtClean="0"/>
              <a:t>a) Demonstrated system feasibility. </a:t>
            </a:r>
            <a:r>
              <a:rPr lang="en-GB" sz="1400" dirty="0" smtClean="0"/>
              <a:t>Equipment that conforms to IEEE 802.11a and having frequency agility, the ability to sense signals from other transmitters, adaptive modulation, and Transmit Power Control are in use today in the 5.8 and 5.3 GHz band, sharing it with equipment approved under ISM and U-NII rules.</a:t>
            </a:r>
            <a:endParaRPr lang="en-US" sz="1400" dirty="0" smtClean="0"/>
          </a:p>
          <a:p>
            <a:r>
              <a:rPr lang="en-US" sz="1400" b="1" dirty="0" smtClean="0"/>
              <a:t>b) Proven technology, reasonable testing. </a:t>
            </a:r>
            <a:r>
              <a:rPr lang="en-GB" sz="1400" dirty="0" smtClean="0"/>
              <a:t>The main components of radio technology and signalling are in use today.</a:t>
            </a:r>
            <a:endParaRPr lang="en-US" sz="1400" dirty="0" smtClean="0"/>
          </a:p>
          <a:p>
            <a:r>
              <a:rPr lang="en-US" sz="1400" b="1" dirty="0" smtClean="0"/>
              <a:t>c) Confidence in reliability. </a:t>
            </a:r>
            <a:r>
              <a:rPr lang="en-GB" sz="1400" dirty="0" smtClean="0"/>
              <a:t>There are IEEE 802.11 systems in operation today, and their reliability is factored into the services offered. The Part 15 Subpart H TV Bands Device is expected to be as reliable as current CSMA-CA operation.</a:t>
            </a:r>
          </a:p>
          <a:p>
            <a:endParaRPr lang="en-GB" sz="1400" dirty="0" smtClean="0"/>
          </a:p>
          <a:p>
            <a:r>
              <a:rPr lang="en-US" sz="1400" b="1" dirty="0" smtClean="0"/>
              <a:t>17.5.4.1 Coexistence of 802 wireless standards specifying devices for unlicensed operation </a:t>
            </a:r>
            <a:endParaRPr lang="en-US" sz="1400" dirty="0" smtClean="0"/>
          </a:p>
          <a:p>
            <a:r>
              <a:rPr lang="en-US" sz="1400" b="1" dirty="0" smtClean="0"/>
              <a:t> </a:t>
            </a:r>
            <a:endParaRPr lang="en-US" sz="1400" dirty="0" smtClean="0"/>
          </a:p>
          <a:p>
            <a:r>
              <a:rPr lang="en-US" sz="1400" b="1" dirty="0" smtClean="0"/>
              <a:t>A working group proposing a wireless project is required to demonstrate coexistence through the preparation of a Coexistence Assurance (CA) document unless it is not applicable.  The Working Group will create a CA document as part of the WG balloting process.  If the Working Group elects not to create a CA document, it will explain to the EC the reason the CA document is not applicable</a:t>
            </a:r>
            <a:r>
              <a:rPr lang="en-US" sz="1400" dirty="0" smtClean="0"/>
              <a:t>. </a:t>
            </a:r>
          </a:p>
          <a:p>
            <a:r>
              <a:rPr lang="en-US" sz="1400" dirty="0" smtClean="0"/>
              <a:t> </a:t>
            </a:r>
          </a:p>
          <a:p>
            <a:pPr lvl="0"/>
            <a:r>
              <a:rPr lang="en-GB" sz="1400" dirty="0" smtClean="0"/>
              <a:t>The working group will create a CA document as part of the WG balloting process.  The WG will maintain liaisons with the other WGs regarding coexistence in the TVWS. IEEE 802.11 will provide WG drafts with CA documents to 802.19 and 802.22 members for review and WG balloting.</a:t>
            </a:r>
            <a:endParaRPr lang="en-US" sz="14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5. ECONOMIC FEASIBILITY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27</a:t>
            </a:r>
            <a:endParaRPr lang="en-US" sz="1400" dirty="0">
              <a:latin typeface="Times New Roman" pitchFamily="18" charset="0"/>
              <a:cs typeface="Times New Roman" pitchFamily="18" charset="0"/>
            </a:endParaRPr>
          </a:p>
        </p:txBody>
      </p:sp>
      <p:sp>
        <p:nvSpPr>
          <p:cNvPr id="121857" name="Rectangle 1"/>
          <p:cNvSpPr>
            <a:spLocks noChangeArrowheads="1"/>
          </p:cNvSpPr>
          <p:nvPr/>
        </p:nvSpPr>
        <p:spPr bwMode="auto">
          <a:xfrm>
            <a:off x="457200" y="1773941"/>
            <a:ext cx="83058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 a) Known cost factors, reliable data</a:t>
            </a:r>
            <a:endParaRPr lang="en-US" dirty="0" smtClean="0"/>
          </a:p>
          <a:p>
            <a:r>
              <a:rPr lang="en-US" dirty="0" smtClean="0"/>
              <a:t> </a:t>
            </a:r>
          </a:p>
          <a:p>
            <a:r>
              <a:rPr lang="en-US" b="1" dirty="0" smtClean="0">
                <a:solidFill>
                  <a:srgbClr val="00B0F0"/>
                </a:solidFill>
              </a:rPr>
              <a:t>High volume devices and applications like mobile phones will enable a low cost source of TVWS WPAN components. Development efforts for TVWS WPAN will ensure a cost that is consistent with reasonable business strategy.</a:t>
            </a:r>
          </a:p>
          <a:p>
            <a:r>
              <a:rPr lang="en-US" dirty="0" smtClean="0"/>
              <a:t> </a:t>
            </a:r>
          </a:p>
          <a:p>
            <a:r>
              <a:rPr lang="en-US" b="1" dirty="0" smtClean="0"/>
              <a:t>  b) Reasonable cost for performance</a:t>
            </a:r>
            <a:endParaRPr lang="en-US" dirty="0" smtClean="0"/>
          </a:p>
          <a:p>
            <a:r>
              <a:rPr lang="en-US" dirty="0" smtClean="0"/>
              <a:t> </a:t>
            </a:r>
          </a:p>
          <a:p>
            <a:r>
              <a:rPr lang="en-US" b="1" dirty="0" smtClean="0">
                <a:solidFill>
                  <a:srgbClr val="00B0F0"/>
                </a:solidFill>
              </a:rPr>
              <a:t>Based on performance and related costs of other  systems which utilize the same core components, the estimates of the size, cost, and power requirements will meet the expectations. </a:t>
            </a:r>
          </a:p>
          <a:p>
            <a:r>
              <a:rPr lang="en-US" dirty="0" smtClean="0"/>
              <a:t>	</a:t>
            </a:r>
          </a:p>
          <a:p>
            <a:r>
              <a:rPr lang="en-US" b="1" dirty="0" smtClean="0"/>
              <a:t>  c) Consideration of installation costs</a:t>
            </a:r>
            <a:endParaRPr lang="en-US" dirty="0" smtClean="0"/>
          </a:p>
          <a:p>
            <a:r>
              <a:rPr lang="en-US" dirty="0" smtClean="0"/>
              <a:t> </a:t>
            </a:r>
          </a:p>
          <a:p>
            <a:r>
              <a:rPr lang="en-US" b="1" dirty="0" smtClean="0">
                <a:solidFill>
                  <a:srgbClr val="00B0F0"/>
                </a:solidFill>
              </a:rPr>
              <a:t>The TVWS WPAN Standard objectives will have no impact on installation costs.</a:t>
            </a:r>
            <a:endParaRPr kumimoji="0" lang="en-US" sz="1600" b="1" i="1" u="none" strike="noStrike" cap="none" normalizeH="0" baseline="0" dirty="0" smtClean="0">
              <a:ln>
                <a:noFill/>
              </a:ln>
              <a:solidFill>
                <a:srgbClr val="00B0F0"/>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5C: 5. ECONOMIC FEASIBILITY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marL="742950" lvl="2" indent="-342900"/>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27</a:t>
            </a:r>
            <a:endParaRPr lang="en-US" sz="1400" dirty="0">
              <a:latin typeface="Times New Roman" pitchFamily="18" charset="0"/>
              <a:cs typeface="Times New Roman" pitchFamily="18" charset="0"/>
            </a:endParaRPr>
          </a:p>
        </p:txBody>
      </p:sp>
      <p:sp>
        <p:nvSpPr>
          <p:cNvPr id="121857" name="Rectangle 1"/>
          <p:cNvSpPr>
            <a:spLocks noChangeArrowheads="1"/>
          </p:cNvSpPr>
          <p:nvPr/>
        </p:nvSpPr>
        <p:spPr bwMode="auto">
          <a:xfrm>
            <a:off x="457200" y="1635442"/>
            <a:ext cx="83058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b="1" dirty="0" smtClean="0"/>
              <a:t>802.11af</a:t>
            </a:r>
          </a:p>
          <a:p>
            <a:r>
              <a:rPr lang="en-US" b="1" dirty="0" smtClean="0"/>
              <a:t> </a:t>
            </a:r>
          </a:p>
          <a:p>
            <a:r>
              <a:rPr lang="en-US" b="1" dirty="0" smtClean="0"/>
              <a:t>For a project to be authorized, it shall be able to show economic feasibility (so far as can reasonably be estimated) for its intended applications. At a minimum, the proposed project shall show: </a:t>
            </a:r>
            <a:endParaRPr lang="en-US" dirty="0" smtClean="0"/>
          </a:p>
          <a:p>
            <a:r>
              <a:rPr lang="en-US" b="1" dirty="0" smtClean="0"/>
              <a:t>a) Known cost factors, reliable data. </a:t>
            </a:r>
            <a:r>
              <a:rPr lang="en-GB" dirty="0" smtClean="0"/>
              <a:t>The fundamental radio and baseband architecture of the WLAN is well known, and adding another supported band is a well-understood process.</a:t>
            </a:r>
            <a:endParaRPr lang="en-US" dirty="0" smtClean="0"/>
          </a:p>
          <a:p>
            <a:r>
              <a:rPr lang="en-GB" b="1" dirty="0" smtClean="0"/>
              <a:t> </a:t>
            </a:r>
            <a:endParaRPr lang="en-US" dirty="0" smtClean="0"/>
          </a:p>
          <a:p>
            <a:r>
              <a:rPr lang="en-US" b="1" dirty="0" smtClean="0"/>
              <a:t>b) Reasonable cost for performance. </a:t>
            </a:r>
            <a:r>
              <a:rPr lang="en-GB" dirty="0" smtClean="0"/>
              <a:t>The extension of IEEE 802.11a products and/or chipsets to cover TV band operation is similar in cost to that of adding 3650 MHz operation as specified in IEEE 802.11y.</a:t>
            </a:r>
            <a:endParaRPr lang="en-US" dirty="0" smtClean="0"/>
          </a:p>
          <a:p>
            <a:r>
              <a:rPr lang="en-GB" b="1" dirty="0" smtClean="0"/>
              <a:t> </a:t>
            </a:r>
            <a:endParaRPr lang="en-US" dirty="0" smtClean="0"/>
          </a:p>
          <a:p>
            <a:r>
              <a:rPr lang="en-US" b="1" dirty="0" smtClean="0"/>
              <a:t>c) Consideration of installation costs</a:t>
            </a:r>
            <a:r>
              <a:rPr lang="en-US" dirty="0" smtClean="0"/>
              <a:t>. </a:t>
            </a:r>
            <a:r>
              <a:rPr lang="en-GB" dirty="0" smtClean="0"/>
              <a:t>The installation cost of Part 15 Subpart H compliant WLAN equipment will not change from that of installing current 5 GHz band equipment.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CONCLUSIONS: PAR AND 5C PROPOSED</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PAR and 5C draft proposed in this document</a:t>
            </a:r>
          </a:p>
          <a:p>
            <a:pPr lvl="1"/>
            <a:r>
              <a:rPr lang="en-US" sz="1800" dirty="0" smtClean="0">
                <a:latin typeface="Times New Roman" pitchFamily="18" charset="0"/>
                <a:cs typeface="Times New Roman" pitchFamily="18" charset="0"/>
              </a:rPr>
              <a:t>By reviewing PARs and 5Cs of other groups</a:t>
            </a:r>
          </a:p>
          <a:p>
            <a:pPr lvl="1"/>
            <a:r>
              <a:rPr lang="en-US" sz="1800" dirty="0" smtClean="0">
                <a:latin typeface="Times New Roman" pitchFamily="18" charset="0"/>
                <a:cs typeface="Times New Roman" pitchFamily="18" charset="0"/>
              </a:rPr>
              <a:t>By applying TVWS bands to 802.15.4g applications</a:t>
            </a:r>
          </a:p>
          <a:p>
            <a:pPr lvl="1"/>
            <a:r>
              <a:rPr lang="en-US" sz="1800" dirty="0" smtClean="0">
                <a:latin typeface="Times New Roman" pitchFamily="18" charset="0"/>
                <a:cs typeface="Times New Roman" pitchFamily="18" charset="0"/>
              </a:rPr>
              <a:t>By emphasizing technical differences between TVWS characteristics and existing technologies</a:t>
            </a:r>
          </a:p>
          <a:p>
            <a:pPr lvl="1"/>
            <a:endParaRPr lang="en-US" sz="18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presenter prepared this document with a hope for this document to be the baseline for further discussions on TVWS WPAN PAR and 5C which will be performed in the March 2011 Singapore meeting.</a:t>
            </a:r>
          </a:p>
          <a:p>
            <a:endParaRPr lang="en-US" sz="20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13" name="TextBox 12"/>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28</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i="1" dirty="0" smtClean="0">
                <a:solidFill>
                  <a:srgbClr val="FF0000"/>
                </a:solidFill>
                <a:cs typeface="Times New Roman" pitchFamily="18" charset="0"/>
              </a:rPr>
              <a:t>REFERENCES</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648200"/>
          </a:xfrm>
        </p:spPr>
        <p:txBody>
          <a:bodyPr>
            <a:normAutofit/>
          </a:bodyPr>
          <a:lstStyle/>
          <a:p>
            <a:pPr marL="457200" lvl="1" indent="-457200">
              <a:buNone/>
            </a:pPr>
            <a:r>
              <a:rPr lang="en-US" sz="1800" dirty="0" smtClean="0"/>
              <a:t>1. 	11-09-0934-09-tvws-par-nescom-form-plus-5c</a:t>
            </a:r>
            <a:endParaRPr lang="en-US" sz="1800" dirty="0" smtClean="0">
              <a:latin typeface="Times New Roman" pitchFamily="18" charset="0"/>
              <a:cs typeface="Times New Roman" pitchFamily="18" charset="0"/>
            </a:endParaRPr>
          </a:p>
          <a:p>
            <a:pPr marL="457200" indent="-457200">
              <a:buAutoNum type="arabicPeriod" startAt="2"/>
            </a:pPr>
            <a:r>
              <a:rPr lang="en-US" sz="1800" dirty="0" smtClean="0"/>
              <a:t>15-11-0039-00-04tv-introduction-of-tv-white-space</a:t>
            </a:r>
          </a:p>
          <a:p>
            <a:pPr marL="457200" indent="-457200">
              <a:buAutoNum type="arabicPeriod" startAt="2"/>
            </a:pPr>
            <a:r>
              <a:rPr lang="en-US" sz="1800" dirty="0" smtClean="0"/>
              <a:t>15-11-0170-00-04tv-components-of-par-and-5c-documents</a:t>
            </a:r>
          </a:p>
          <a:p>
            <a:pPr marL="457200" indent="-457200">
              <a:buAutoNum type="arabicPeriod" startAt="2"/>
            </a:pPr>
            <a:r>
              <a:rPr lang="en-US" sz="1800" dirty="0" smtClean="0"/>
              <a:t>FCC 10-174, Second Memorandum Opinion and Order, Federal Communications Commission, September 23, 2010</a:t>
            </a:r>
          </a:p>
          <a:p>
            <a:pPr marL="457200" indent="-457200">
              <a:buFont typeface="+mj-lt"/>
              <a:buAutoNum type="arabicPeriod"/>
            </a:pPr>
            <a:endParaRPr lang="en-US" sz="1600" dirty="0" smtClean="0"/>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29</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Times New Roman" pitchFamily="18" charset="0"/>
                <a:cs typeface="Times New Roman" pitchFamily="18" charset="0"/>
              </a:rPr>
              <a:t>Annex</a:t>
            </a:r>
            <a:endParaRPr lang="en-US" b="1" dirty="0">
              <a:solidFill>
                <a:srgbClr val="FF0000"/>
              </a:solidFill>
              <a:latin typeface="Times New Roman" pitchFamily="18" charset="0"/>
              <a:cs typeface="Times New Roman" pitchFamily="18" charset="0"/>
            </a:endParaRPr>
          </a:p>
        </p:txBody>
      </p:sp>
      <p:sp>
        <p:nvSpPr>
          <p:cNvPr id="4" name="Subtitle 3"/>
          <p:cNvSpPr>
            <a:spLocks noGrp="1"/>
          </p:cNvSpPr>
          <p:nvPr>
            <p:ph type="subTitle" idx="1"/>
          </p:nvPr>
        </p:nvSpPr>
        <p:spPr/>
        <p:txBody>
          <a:bodyPr/>
          <a:lstStyle/>
          <a:p>
            <a:r>
              <a:rPr lang="en-US" altLang="ko-KR" b="1" i="1" dirty="0" smtClean="0">
                <a:solidFill>
                  <a:srgbClr val="FF0000"/>
                </a:solidFill>
              </a:rPr>
              <a:t>SOME PAR SAMPLES FROM OTHER STANDARDS</a:t>
            </a:r>
            <a:endParaRPr lang="en-US" b="1" dirty="0"/>
          </a:p>
        </p:txBody>
      </p:sp>
      <p:sp>
        <p:nvSpPr>
          <p:cNvPr id="5" name="TextBox 4"/>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30</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200"/>
              </a:lnSpc>
            </a:pPr>
            <a:r>
              <a:rPr lang="en-US" altLang="ko-KR" sz="3200" b="1" i="1" dirty="0" smtClean="0">
                <a:solidFill>
                  <a:srgbClr val="FF0000"/>
                </a:solidFill>
              </a:rPr>
              <a:t>SAMPLE PARS FROM OTHER STANDARDS (1)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92500" lnSpcReduction="10000"/>
          </a:bodyPr>
          <a:lstStyle/>
          <a:p>
            <a:pPr>
              <a:buNone/>
            </a:pPr>
            <a:r>
              <a:rPr lang="en-GB" sz="2000" dirty="0" smtClean="0">
                <a:latin typeface="Times New Roman" pitchFamily="18" charset="0"/>
                <a:cs typeface="Times New Roman" pitchFamily="18" charset="0"/>
              </a:rPr>
              <a:t>802.22</a:t>
            </a:r>
          </a:p>
          <a:p>
            <a:r>
              <a:rPr lang="en-GB" sz="1800" b="1" dirty="0" smtClean="0">
                <a:latin typeface="Times New Roman" pitchFamily="18" charset="0"/>
                <a:cs typeface="Times New Roman" pitchFamily="18" charset="0"/>
              </a:rPr>
              <a:t>Title: </a:t>
            </a:r>
            <a:r>
              <a:rPr lang="en-US" sz="1800" dirty="0" smtClean="0"/>
              <a:t>Standard for Information Technology -Telecommunications and information exchange between systems - Wireless Regional Area Networks (WRAN) - Specific requirements - Part 22: Cognitive Wireless RAN Medium Access Control (MAC) and Physical Layer (PHY) specifications: Policies and procedures for operation in the TV Bands</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b="1" dirty="0" smtClean="0">
                <a:latin typeface="Times New Roman" pitchFamily="18" charset="0"/>
                <a:cs typeface="Times New Roman" pitchFamily="18" charset="0"/>
              </a:rPr>
              <a:t>Scope: </a:t>
            </a:r>
            <a:r>
              <a:rPr lang="en-US" sz="1800" dirty="0" smtClean="0"/>
              <a:t>This standard specifies the air interface, including the cognitive medium access control layer (MAC) and physical layer (PHY), of point-to-multipoint wireless regional area networks comprised of a professional fixed base station with fixed and portable user terminals operating in the VHF/UHF TV broadcast bands between 54 MHz and 862 </a:t>
            </a:r>
            <a:r>
              <a:rPr lang="en-US" sz="1800" dirty="0" err="1" smtClean="0"/>
              <a:t>MHz.</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b="1" dirty="0" smtClean="0">
                <a:latin typeface="Times New Roman" pitchFamily="18" charset="0"/>
                <a:cs typeface="Times New Roman" pitchFamily="18" charset="0"/>
              </a:rPr>
              <a:t>Purpose:</a:t>
            </a:r>
            <a:r>
              <a:rPr lang="en-US" sz="1800" b="1" dirty="0" smtClean="0"/>
              <a:t> </a:t>
            </a:r>
            <a:r>
              <a:rPr lang="en-US" sz="1800" dirty="0" smtClean="0"/>
              <a:t>This standard is intended to enable deployment of interoperable 802 multivendor wireless regional area network products, to facilitate competition in broadband access by providing alternatives to </a:t>
            </a:r>
            <a:r>
              <a:rPr lang="en-US" sz="1800" dirty="0" err="1" smtClean="0"/>
              <a:t>wireline</a:t>
            </a:r>
            <a:r>
              <a:rPr lang="en-US" sz="1800" dirty="0" smtClean="0"/>
              <a:t> broadband access and extending the </a:t>
            </a:r>
            <a:r>
              <a:rPr lang="en-US" sz="1800" dirty="0" err="1" smtClean="0"/>
              <a:t>deployability</a:t>
            </a:r>
            <a:r>
              <a:rPr lang="en-US" sz="1800" dirty="0" smtClean="0"/>
              <a:t> of such systems into diverse geographic areas, including sparsely populated rural areas, while preventing harmful interference to incumbent licensed services in the TV broadcast bands.</a:t>
            </a:r>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200"/>
              </a:lnSpc>
            </a:pPr>
            <a:r>
              <a:rPr lang="en-US" altLang="ko-KR" sz="3200" b="1" i="1" dirty="0" smtClean="0">
                <a:solidFill>
                  <a:srgbClr val="FF0000"/>
                </a:solidFill>
              </a:rPr>
              <a:t>SAMPLE PARS FROM OTHER STANDARDS (2)</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77500" lnSpcReduction="20000"/>
          </a:bodyPr>
          <a:lstStyle/>
          <a:p>
            <a:pPr>
              <a:buNone/>
            </a:pPr>
            <a:r>
              <a:rPr lang="en-GB" sz="2000" dirty="0" smtClean="0">
                <a:latin typeface="Times New Roman" pitchFamily="18" charset="0"/>
                <a:cs typeface="Times New Roman" pitchFamily="18" charset="0"/>
              </a:rPr>
              <a:t>802.22</a:t>
            </a:r>
          </a:p>
          <a:p>
            <a:r>
              <a:rPr lang="en-US" sz="1800" b="1" dirty="0" smtClean="0"/>
              <a:t>Need for the Project: </a:t>
            </a:r>
            <a:r>
              <a:rPr lang="en-US" sz="1800" dirty="0" smtClean="0"/>
              <a:t>There is a large, untapped market for broadband wireless access in rural and other </a:t>
            </a:r>
            <a:r>
              <a:rPr lang="en-US" sz="1800" dirty="0" err="1" smtClean="0"/>
              <a:t>unserved</a:t>
            </a:r>
            <a:r>
              <a:rPr lang="en-US" sz="1800" dirty="0" smtClean="0"/>
              <a:t>/underserved areas where wired infrastructure cannot be economically deployed. Products based on this standard will be able to serve those markets and increase the efficiency of spectrum utilization in spectrum currently allocated to, but unused by, the TV broadcast service.</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US" sz="1800" b="1" dirty="0" smtClean="0"/>
              <a:t>Stakeholders for the Standard: </a:t>
            </a:r>
            <a:r>
              <a:rPr lang="en-US" sz="1800" dirty="0" smtClean="0"/>
              <a:t>Manufacturers and users of semiconductor, personal computer, enterprise networking devices, consumer electronic devices, home networking equipment, mobile devices.</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US" sz="1800" b="1" dirty="0" smtClean="0"/>
              <a:t>8.1 Additional Explanatory Notes (Item Number and Explanation): </a:t>
            </a:r>
            <a:r>
              <a:rPr lang="en-US" sz="1800" dirty="0" smtClean="0"/>
              <a:t>Wireless Regional Area Network (WRAN) – a point-to-multipoint network for operation over large, potentially sparsely populated areas (e.g. rural areas) for fixed user terminals, taking advantage of the favorable propagation characteristics in the VHF and low UHF TV bands as well as for portable user terminals operating over a likely smaller area with sufficient margin to the fixed base station. The unique requirements of operating on a strict non-interference basis in spectrum assigned to, but unused by, the incumbent licensed services requires a new approach using purpose-designed cognitive radio techniques that will permeate both the PHY and MAC layers. The IEEE 802.18 Study Group chartered to develop this PAR does not believe that any existing IEEE 802 PHY/MAC combination can meet these requirements without extensive modifications. The Study Group has therefore concluded that placing the project in a new Working Group is the most efficient approach. The Working Group will maintain ongoing communications with the joint effort of the IEEE Communications and EMC Societies as it determines the technical definition of non-interference, harmful interference, their measurement and acceptable mitigation. It is in the best interest of users and the industry to strive for a level of coexistence between wireless systems. The IEEE 802.22 WG provides mechanisms for coexistence with other systems in the TVWS band. One approach is a common coexistence mechanism that may be used by other TVWS systems; other approaches are also possible.</a:t>
            </a:r>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200"/>
              </a:lnSpc>
            </a:pPr>
            <a:r>
              <a:rPr lang="en-US" altLang="ko-KR" sz="3200" b="1" i="1" dirty="0" smtClean="0">
                <a:solidFill>
                  <a:srgbClr val="FF0000"/>
                </a:solidFill>
              </a:rPr>
              <a:t>SAMPLE PARS FROM OTHER STANDARDS (3)</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a:buNone/>
            </a:pPr>
            <a:r>
              <a:rPr lang="en-GB" sz="2400" dirty="0" smtClean="0">
                <a:latin typeface="Times New Roman" pitchFamily="18" charset="0"/>
                <a:cs typeface="Times New Roman" pitchFamily="18" charset="0"/>
              </a:rPr>
              <a:t>802.11af </a:t>
            </a:r>
            <a:r>
              <a:rPr lang="en-US" sz="2000" b="1" dirty="0" smtClean="0"/>
              <a:t>Wireless LAN in the TV White Space</a:t>
            </a:r>
            <a:endParaRPr lang="en-GB" sz="2400" dirty="0" smtClean="0">
              <a:latin typeface="Times New Roman" pitchFamily="18" charset="0"/>
              <a:cs typeface="Times New Roman" pitchFamily="18" charset="0"/>
            </a:endParaRPr>
          </a:p>
          <a:p>
            <a:r>
              <a:rPr lang="en-GB" sz="1800" b="1" dirty="0" smtClean="0">
                <a:latin typeface="Times New Roman" pitchFamily="18" charset="0"/>
                <a:cs typeface="Times New Roman" pitchFamily="18" charset="0"/>
              </a:rPr>
              <a:t>Title: </a:t>
            </a:r>
            <a:r>
              <a:rPr lang="en-GB" sz="1800" dirty="0" smtClean="0"/>
              <a:t>IEEE Standard for Information Technology - Telecommunications and Information Exchange Between Systems - Local and Metropolitan Area Networks - Specific Requirements - Part 11: Wireless LAN Medium Access Control (MAC) and Physical Layer (PHY) Specifications - Amendment: TV White Spaces Operation</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b="1" dirty="0" smtClean="0">
                <a:latin typeface="Times New Roman" pitchFamily="18" charset="0"/>
                <a:cs typeface="Times New Roman" pitchFamily="18" charset="0"/>
              </a:rPr>
              <a:t>Scope: </a:t>
            </a:r>
            <a:r>
              <a:rPr lang="en-GB" sz="1800" dirty="0" smtClean="0"/>
              <a:t>An amendment that defines modifications to both the 802.11 physical layers (PHY) and the 802.11 Medium Access Control Layer (MAC), to meet the legal requirements for channel access and coexistence in the TV White Space.</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b="1" dirty="0" smtClean="0">
                <a:latin typeface="Times New Roman" pitchFamily="18" charset="0"/>
                <a:cs typeface="Times New Roman" pitchFamily="18" charset="0"/>
              </a:rPr>
              <a:t>Purpose:</a:t>
            </a:r>
            <a:r>
              <a:rPr lang="en-US" sz="1800" b="1" dirty="0" smtClean="0"/>
              <a:t> </a:t>
            </a:r>
            <a:r>
              <a:rPr lang="en-US" sz="1800" dirty="0" smtClean="0"/>
              <a:t>The purpose of this amendment is to allow 802.11 wireless networks to be used in the TV white space.</a:t>
            </a:r>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200"/>
              </a:lnSpc>
            </a:pPr>
            <a:r>
              <a:rPr lang="en-US" altLang="ko-KR" sz="3200" b="1" i="1" dirty="0" smtClean="0">
                <a:solidFill>
                  <a:srgbClr val="FF0000"/>
                </a:solidFill>
              </a:rPr>
              <a:t>SAMPLE PARS FROM OTHER STANDARDS (4)</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a:buNone/>
            </a:pPr>
            <a:r>
              <a:rPr lang="en-GB" sz="2000" dirty="0" smtClean="0">
                <a:latin typeface="Times New Roman" pitchFamily="18" charset="0"/>
                <a:cs typeface="Times New Roman" pitchFamily="18" charset="0"/>
              </a:rPr>
              <a:t>802.11af </a:t>
            </a:r>
            <a:r>
              <a:rPr lang="en-US" sz="1800" b="1" dirty="0" smtClean="0"/>
              <a:t>Wireless LAN in the TV White Space</a:t>
            </a:r>
            <a:endParaRPr lang="en-GB" sz="2000" dirty="0" smtClean="0">
              <a:latin typeface="Times New Roman" pitchFamily="18" charset="0"/>
              <a:cs typeface="Times New Roman" pitchFamily="18" charset="0"/>
            </a:endParaRPr>
          </a:p>
          <a:p>
            <a:r>
              <a:rPr lang="en-US" sz="1800" b="1" dirty="0" smtClean="0"/>
              <a:t>Need for the Project: </a:t>
            </a:r>
            <a:r>
              <a:rPr lang="en-GB" sz="1600" dirty="0" smtClean="0"/>
              <a:t>With the global transition to Digital TV (DTV), sub-Gigahertz RF spectrum is becoming available, much of it for unlicensed, license exempt and/or lightly licensed use. This project will make the necessary MAC and PHY changes to enable 802.11 products to take advantage of this additional spectrum with its improved propagation characteristics and improved indoor wall penetration and hence range. </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US" sz="1800" b="1" dirty="0" smtClean="0"/>
              <a:t>Stakeholders for the Standard: </a:t>
            </a:r>
            <a:r>
              <a:rPr lang="en-GB" sz="1600" b="1" dirty="0" smtClean="0"/>
              <a:t>Manufacturers and users of </a:t>
            </a:r>
            <a:r>
              <a:rPr lang="en-GB" sz="1600" dirty="0" smtClean="0"/>
              <a:t>semiconductor, personal computer, enterprise networking devices, consumer electronic devices, home networking equipment, mobile devices.</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US" sz="1800" b="1" dirty="0" smtClean="0"/>
              <a:t>8.1 Additional Explanatory Notes (Item Number and Explanation): </a:t>
            </a:r>
            <a:r>
              <a:rPr lang="en-GB" sz="1600" dirty="0" smtClean="0"/>
              <a:t>5.2 Scope - TV White Space is defined in the US by the November 2008 FCC Part 15 Subpart H Television Band Devices rules. </a:t>
            </a:r>
            <a:r>
              <a:rPr lang="en-GB" sz="1600" dirty="0" err="1" smtClean="0"/>
              <a:t>Ofcom</a:t>
            </a:r>
            <a:r>
              <a:rPr lang="en-GB" sz="1600" dirty="0" smtClean="0"/>
              <a:t> (UK) is in the process of making this Digital Dividend band available, and the EU has conducted a consultation on the TV band. The project will adapt to changes in the regulations, as they progress. It is in the best interest of users and the industry to strive for a level of coexistence between wireless systems in the TVWS bands.  This standard provides mechanisms for coexistence with other systems operating in the TV bands.  </a:t>
            </a:r>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ts val="3000"/>
              </a:lnSpc>
            </a:pPr>
            <a:r>
              <a:rPr lang="en-US" sz="3200" b="1" i="1" dirty="0" smtClean="0">
                <a:solidFill>
                  <a:srgbClr val="FF0000"/>
                </a:solidFill>
                <a:cs typeface="Times New Roman" pitchFamily="18" charset="0"/>
              </a:rPr>
              <a:t>PROCESS IN A NUTSHELL</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graphicFrame>
        <p:nvGraphicFramePr>
          <p:cNvPr id="5" name="Object 5"/>
          <p:cNvGraphicFramePr>
            <a:graphicFrameLocks noChangeAspect="1"/>
          </p:cNvGraphicFramePr>
          <p:nvPr/>
        </p:nvGraphicFramePr>
        <p:xfrm>
          <a:off x="609600" y="533400"/>
          <a:ext cx="7848600" cy="5802312"/>
        </p:xfrm>
        <a:graphic>
          <a:graphicData uri="http://schemas.openxmlformats.org/presentationml/2006/ole">
            <p:oleObj spid="_x0000_s1026" name="Visio" r:id="rId4" imgW="7346823" imgH="6507175" progId="Visio.Drawing.11">
              <p:embed/>
            </p:oleObj>
          </a:graphicData>
        </a:graphic>
      </p:graphicFrame>
      <p:sp>
        <p:nvSpPr>
          <p:cNvPr id="10" name="Right Arrow 9"/>
          <p:cNvSpPr/>
          <p:nvPr/>
        </p:nvSpPr>
        <p:spPr>
          <a:xfrm rot="10800000">
            <a:off x="6172200" y="2057400"/>
            <a:ext cx="6096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858000" y="1981200"/>
            <a:ext cx="1600200" cy="369332"/>
          </a:xfrm>
          <a:prstGeom prst="rect">
            <a:avLst/>
          </a:prstGeom>
          <a:solidFill>
            <a:srgbClr val="00B050"/>
          </a:solidFill>
          <a:ln>
            <a:solidFill>
              <a:srgbClr val="00B050"/>
            </a:solidFill>
          </a:ln>
        </p:spPr>
        <p:txBody>
          <a:bodyPr wrap="square" rtlCol="0">
            <a:spAutoFit/>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WE ARE HERE.</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Rectangle 11"/>
          <p:cNvSpPr/>
          <p:nvPr/>
        </p:nvSpPr>
        <p:spPr>
          <a:xfrm>
            <a:off x="3124200" y="1752600"/>
            <a:ext cx="3048000" cy="914400"/>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200"/>
              </a:lnSpc>
            </a:pPr>
            <a:r>
              <a:rPr lang="en-US" altLang="ko-KR" sz="3200" b="1" i="1" dirty="0" smtClean="0">
                <a:solidFill>
                  <a:srgbClr val="FF0000"/>
                </a:solidFill>
              </a:rPr>
              <a:t>SAMPLE PARS FROM OTHER STANDARDS (5)</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a:buNone/>
            </a:pPr>
            <a:r>
              <a:rPr lang="en-GB" sz="2000" dirty="0" smtClean="0">
                <a:latin typeface="Times New Roman" pitchFamily="18" charset="0"/>
                <a:cs typeface="Times New Roman" pitchFamily="18" charset="0"/>
              </a:rPr>
              <a:t>15.3a</a:t>
            </a:r>
          </a:p>
          <a:p>
            <a:r>
              <a:rPr lang="en-GB" sz="1800" dirty="0" smtClean="0">
                <a:latin typeface="Times New Roman" pitchFamily="18" charset="0"/>
                <a:cs typeface="Times New Roman" pitchFamily="18" charset="0"/>
              </a:rPr>
              <a:t>Title: </a:t>
            </a:r>
            <a:r>
              <a:rPr lang="en-US" sz="1800" dirty="0" smtClean="0"/>
              <a:t>Amendment to Standard for Telecommunications and Information Exchange Between Systems - LAN/MAN Specific Requirements - Part 15.3: Wireless Medium Access Control (MAC) and Physical Layer (PHY) Specifications: Higher Speed Physical Layer Extension for the High Rate Wireless Personal Area Networks (WPAN)</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Scope: </a:t>
            </a:r>
            <a:r>
              <a:rPr lang="en-US" sz="1800" dirty="0" smtClean="0"/>
              <a:t>From: This project will define an alternative PHY clause for a higher data rate amendment to standard 802.15.3. To: This project will define an alternative PHY clause, in the frequency range of up to 24GHz, for a higher data rate amendment to standard 802.15.3.</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Purpose:</a:t>
            </a:r>
            <a:r>
              <a:rPr lang="en-US" sz="1800" dirty="0" smtClean="0">
                <a:latin typeface="Times New Roman" pitchFamily="18" charset="0"/>
                <a:cs typeface="Times New Roman" pitchFamily="18" charset="0"/>
              </a:rPr>
              <a:t>The intent of this project is to provide a standard for a low complexity, low cost, low power consumption alternate PHY for 802.15.3 (comparable to the goals for 802.15.3). The data rate will be high enough, 110 Mb/s or more (see 18a), to satisfy an evolutionary set of consumer multi-media industry needs for WPAN communications. The project will address the requirements to support multimedia data types in multiple compliant co-located systems and also coexistence (18b).</a:t>
            </a:r>
          </a:p>
          <a:p>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(6)</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55000" lnSpcReduction="20000"/>
          </a:bodyPr>
          <a:lstStyle/>
          <a:p>
            <a:pPr>
              <a:buNone/>
            </a:pPr>
            <a:r>
              <a:rPr lang="en-GB" sz="3600" dirty="0" smtClean="0">
                <a:latin typeface="Times New Roman" pitchFamily="18" charset="0"/>
                <a:cs typeface="Times New Roman" pitchFamily="18" charset="0"/>
              </a:rPr>
              <a:t>15.4g</a:t>
            </a:r>
          </a:p>
          <a:p>
            <a:r>
              <a:rPr lang="en-US" sz="2500" dirty="0" smtClean="0"/>
              <a:t>Title of Standard: : IEEE Standard for Information Technology - Telecommunications and Information Exchange Between Systems - Local and Metropolitan Area Networks - Specific Requirements - Part 15.4: Wireless Medium Access Control (MAC) and Physical Layer (PHY) Specifications for Low Rate Wireless Personal Area Networks (WPANs) - Amendment: Physical Layer(PHY)  Specifications for Low Data Rate Wireless Smart Metering Utility Networks)</a:t>
            </a:r>
          </a:p>
          <a:p>
            <a:endParaRPr lang="en-GB" sz="2500" dirty="0" smtClean="0">
              <a:latin typeface="Times New Roman" pitchFamily="18" charset="0"/>
              <a:cs typeface="Times New Roman" pitchFamily="18" charset="0"/>
            </a:endParaRPr>
          </a:p>
          <a:p>
            <a:r>
              <a:rPr lang="en-GB" sz="2500" dirty="0" smtClean="0">
                <a:latin typeface="Times New Roman" pitchFamily="18" charset="0"/>
                <a:cs typeface="Times New Roman" pitchFamily="18" charset="0"/>
              </a:rPr>
              <a:t>Scope: </a:t>
            </a:r>
            <a:r>
              <a:rPr lang="en-US" sz="2500" dirty="0" smtClean="0"/>
              <a:t>(See explanatory notes in Section 8.1)</a:t>
            </a:r>
          </a:p>
          <a:p>
            <a:pPr>
              <a:buNone/>
            </a:pPr>
            <a:r>
              <a:rPr lang="en-US" sz="2500" dirty="0" smtClean="0"/>
              <a:t>	This Standard defines an amendment to IEEE 802.15.4. It addresses principally outdoor Low Data Rate Wireless Smart Metering Utility Network requirements. It defines an alternate PHY and only those MAC modifications needed to support its implementation. </a:t>
            </a:r>
          </a:p>
          <a:p>
            <a:pPr>
              <a:buNone/>
            </a:pPr>
            <a:r>
              <a:rPr lang="en-US" sz="2500" dirty="0" smtClean="0"/>
              <a:t>	Specifically, the amendment supports all of the following:</a:t>
            </a:r>
          </a:p>
          <a:p>
            <a:pPr lvl="1"/>
            <a:r>
              <a:rPr lang="en-US" sz="2500" dirty="0" smtClean="0"/>
              <a:t>Operation in any of the regionally available license exempt frequency bands, such as 700MHz to 1GHz, and the 2.4 GHz band.</a:t>
            </a:r>
          </a:p>
          <a:p>
            <a:pPr lvl="1"/>
            <a:r>
              <a:rPr lang="en-US" sz="2500" dirty="0" smtClean="0"/>
              <a:t>Data rate of at least 40 </a:t>
            </a:r>
            <a:r>
              <a:rPr lang="en-US" sz="2500" dirty="0" err="1" smtClean="0"/>
              <a:t>kbits</a:t>
            </a:r>
            <a:r>
              <a:rPr lang="en-US" sz="2500" dirty="0" smtClean="0"/>
              <a:t> per second but not more than 1000 </a:t>
            </a:r>
            <a:r>
              <a:rPr lang="en-US" sz="2500" dirty="0" err="1" smtClean="0"/>
              <a:t>kbits</a:t>
            </a:r>
            <a:r>
              <a:rPr lang="en-US" sz="2500" dirty="0" smtClean="0"/>
              <a:t> per second</a:t>
            </a:r>
          </a:p>
          <a:p>
            <a:pPr lvl="1"/>
            <a:r>
              <a:rPr lang="en-US" sz="2500" dirty="0" smtClean="0"/>
              <a:t>Achieve the optimal energy efficient link margin given the environmental conditions encountered in Smart Metering deployments.</a:t>
            </a:r>
          </a:p>
          <a:p>
            <a:pPr lvl="1"/>
            <a:r>
              <a:rPr lang="en-US" sz="2500" dirty="0" smtClean="0"/>
              <a:t>Principally outdoor communications</a:t>
            </a:r>
          </a:p>
          <a:p>
            <a:pPr lvl="1"/>
            <a:r>
              <a:rPr lang="en-US" sz="2500" dirty="0" smtClean="0"/>
              <a:t>PHY frame sizes up to a minimum of 1500 octets</a:t>
            </a:r>
          </a:p>
          <a:p>
            <a:pPr lvl="1"/>
            <a:r>
              <a:rPr lang="en-US" sz="2500" dirty="0" smtClean="0"/>
              <a:t>Simultaneous operation for at least 3 co-located orthogonal networks</a:t>
            </a:r>
          </a:p>
          <a:p>
            <a:pPr lvl="1"/>
            <a:r>
              <a:rPr lang="en-US" sz="2500" dirty="0" smtClean="0"/>
              <a:t>Connectivity to at least one thousand direct neighbors characteristic of dense urban deployment </a:t>
            </a:r>
          </a:p>
          <a:p>
            <a:pPr>
              <a:buNone/>
            </a:pPr>
            <a:r>
              <a:rPr lang="en-US" sz="2500" dirty="0" smtClean="0"/>
              <a:t>	Provides mechanisms that enable coexistence with other systems in the same band(s) including IEEE 802.11, 802.15 and 802.16 systems</a:t>
            </a: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32</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(7)</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77500" lnSpcReduction="20000"/>
          </a:bodyPr>
          <a:lstStyle/>
          <a:p>
            <a:pPr>
              <a:buNone/>
            </a:pPr>
            <a:r>
              <a:rPr lang="en-GB" sz="2000" dirty="0" smtClean="0">
                <a:latin typeface="Times New Roman" pitchFamily="18" charset="0"/>
                <a:cs typeface="Times New Roman" pitchFamily="18" charset="0"/>
              </a:rPr>
              <a:t>15.4g</a:t>
            </a:r>
          </a:p>
          <a:p>
            <a:r>
              <a:rPr lang="en-GB" sz="2000" dirty="0" smtClean="0">
                <a:latin typeface="Times New Roman" pitchFamily="18" charset="0"/>
                <a:cs typeface="Times New Roman" pitchFamily="18" charset="0"/>
              </a:rPr>
              <a:t>Purpose:</a:t>
            </a:r>
            <a:r>
              <a:rPr lang="en-US" sz="2000" b="1" dirty="0" smtClean="0"/>
              <a:t> </a:t>
            </a:r>
            <a:r>
              <a:rPr lang="en-US" sz="1800" dirty="0" smtClean="0"/>
              <a:t>To provide a global standard that facilitates very large scale process control applications such as the utility smart-grid network. This amendment supports large, geographically diverse networks with minimal infrastructure. Smart Metering Utility Networks can potentially contain millions of fixed endpoints. The communication range, robustness, and coexistence characteristics required for this class of application have not been met with existing 802 standards (See explanatory notes in Section 8.1).</a:t>
            </a:r>
            <a:endParaRPr lang="en-US" sz="2000" dirty="0" smtClean="0"/>
          </a:p>
          <a:p>
            <a:endParaRPr lang="en-US" sz="2000" dirty="0" smtClean="0">
              <a:latin typeface="Times New Roman" pitchFamily="18" charset="0"/>
              <a:cs typeface="Times New Roman" pitchFamily="18" charset="0"/>
            </a:endParaRPr>
          </a:p>
          <a:p>
            <a:r>
              <a:rPr lang="en-US" sz="2000" dirty="0" smtClean="0"/>
              <a:t>Need for the Project: </a:t>
            </a:r>
            <a:r>
              <a:rPr lang="en-US" sz="1800" dirty="0" smtClean="0"/>
              <a:t>The need for a standard to promote orderly and quick evolution of smart-grid networks has been recognized in the recently passed energy legislation by the U.S. Congress (EISA 2007; Energy Independence &amp; Security Act of 2007), which calls on National Institute of Standards and Technology (NIST) to work with standards bodies (such as IEEE) to develop protocols and standards for the smart-grid network. In the European Union, the need is no less urgent and similar standardization mandates, such as the EU’s 20/20/20 plan, are in process worldwide. </a:t>
            </a:r>
          </a:p>
          <a:p>
            <a:pPr>
              <a:buNone/>
            </a:pPr>
            <a:r>
              <a:rPr lang="en-US" sz="1800" dirty="0" smtClean="0"/>
              <a:t>	The responses received by and presented to the 15.4g Study Group indicate an already large and rapidly growing market for wireless Smart Metering applications that fit the objectives of 802.15, but are not satisfied by existing IEEE 802 standards. (See explanatory notes in Section 8.1). </a:t>
            </a:r>
          </a:p>
          <a:p>
            <a:pPr>
              <a:buNone/>
            </a:pPr>
            <a:r>
              <a:rPr lang="en-US" sz="1800" dirty="0" smtClean="0"/>
              <a:t>	The 802.15.4g Study Group tutorial held in Denver in July 2008 was attended by well over 100 participants. More than 40 participants responded to the call for interest in participating in the 802.15.4g standardization activity.</a:t>
            </a:r>
          </a:p>
          <a:p>
            <a:pPr>
              <a:buNone/>
            </a:pPr>
            <a:r>
              <a:rPr lang="en-US" sz="1800" dirty="0" smtClean="0"/>
              <a:t>	Utility networking and very large scale industrial applications have requirements to keep infrastructure to a minimum, scale to millions of nodes across diverse geographical environments, and do so with carrier grade reliability. To reach every node in the network a Wireless Smart Metering Utility Network needs the capability to vary radio range while providing for high spectral reuse (See explanatory notes in Section 8.1).</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33</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(8)</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lnSpcReduction="10000"/>
          </a:bodyPr>
          <a:lstStyle/>
          <a:p>
            <a:pPr>
              <a:buNone/>
            </a:pPr>
            <a:r>
              <a:rPr lang="en-GB" sz="2000" dirty="0" smtClean="0">
                <a:latin typeface="Times New Roman" pitchFamily="18" charset="0"/>
                <a:cs typeface="Times New Roman" pitchFamily="18" charset="0"/>
              </a:rPr>
              <a:t>15.5</a:t>
            </a:r>
          </a:p>
          <a:p>
            <a:r>
              <a:rPr lang="en-US" sz="1800" dirty="0" smtClean="0"/>
              <a:t>Title: Recommended practices for mesh topology capability in Wireless Personal Area Networks (WPANs).</a:t>
            </a: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Scope: </a:t>
            </a:r>
            <a:r>
              <a:rPr lang="en-US" sz="1800" dirty="0" smtClean="0"/>
              <a:t>To provide a recommended practice to provide the architectural framework enabling WPAN devices to promote interoperable, stable, and </a:t>
            </a:r>
            <a:r>
              <a:rPr lang="en-US" sz="1800" dirty="0" err="1" smtClean="0"/>
              <a:t>scaleable</a:t>
            </a:r>
            <a:r>
              <a:rPr lang="en-US" sz="1800" dirty="0" smtClean="0"/>
              <a:t> wireless mesh topologies and, if needed, to provide the amendment text to the current WPAN standards that is required to implement this recommended practice.</a:t>
            </a:r>
            <a:endParaRPr lang="en-GB" sz="1800" dirty="0" smtClean="0">
              <a:latin typeface="Times New Roman" pitchFamily="18" charset="0"/>
              <a:cs typeface="Times New Roman" pitchFamily="18" charset="0"/>
            </a:endParaRPr>
          </a:p>
          <a:p>
            <a:endParaRPr lang="en-GB" sz="1800" dirty="0" smtClean="0">
              <a:latin typeface="Times New Roman" pitchFamily="18" charset="0"/>
              <a:cs typeface="Times New Roman" pitchFamily="18" charset="0"/>
            </a:endParaRPr>
          </a:p>
          <a:p>
            <a:r>
              <a:rPr lang="en-GB" sz="1800" dirty="0" smtClean="0">
                <a:latin typeface="Times New Roman" pitchFamily="18" charset="0"/>
                <a:cs typeface="Times New Roman" pitchFamily="18" charset="0"/>
              </a:rPr>
              <a:t>Purpose:</a:t>
            </a:r>
            <a:r>
              <a:rPr lang="en-US" sz="1800" b="1" dirty="0" smtClean="0"/>
              <a:t> </a:t>
            </a:r>
            <a:r>
              <a:rPr lang="en-US" sz="1800" dirty="0" smtClean="0"/>
              <a:t>This project facilitates wireless mesh topologies optimized for IEEE 802.15 WPANs.</a:t>
            </a:r>
            <a:r>
              <a:rPr lang="en-US" sz="1800" b="1" dirty="0" smtClean="0"/>
              <a:t> </a:t>
            </a:r>
            <a:r>
              <a:rPr lang="en-US" sz="1800" dirty="0" smtClean="0"/>
              <a:t>Mesh Topologies provide:</a:t>
            </a:r>
          </a:p>
          <a:p>
            <a:pPr lvl="1"/>
            <a:r>
              <a:rPr lang="en-US" sz="1800" dirty="0" smtClean="0"/>
              <a:t>Extension of network coverage without increasing the transmit power or the receiver sensitivity</a:t>
            </a:r>
          </a:p>
          <a:p>
            <a:pPr lvl="1"/>
            <a:r>
              <a:rPr lang="en-US" sz="1800" dirty="0" smtClean="0"/>
              <a:t>Enhanced reliability via route redundancy</a:t>
            </a:r>
          </a:p>
          <a:p>
            <a:pPr lvl="1"/>
            <a:r>
              <a:rPr lang="en-US" sz="1800" dirty="0" smtClean="0"/>
              <a:t>Easier network configuration</a:t>
            </a:r>
          </a:p>
          <a:p>
            <a:pPr lvl="1"/>
            <a:r>
              <a:rPr lang="en-US" sz="1800" dirty="0" smtClean="0"/>
              <a:t>Better device battery life</a:t>
            </a:r>
            <a:endParaRPr lang="en-US" sz="18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34</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(9)</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a:bodyPr>
          <a:lstStyle/>
          <a:p>
            <a:pPr>
              <a:buNone/>
            </a:pPr>
            <a:r>
              <a:rPr lang="en-GB" sz="2000" dirty="0" smtClean="0">
                <a:latin typeface="Times New Roman" pitchFamily="18" charset="0"/>
                <a:cs typeface="Times New Roman" pitchFamily="18" charset="0"/>
              </a:rPr>
              <a:t>15.6</a:t>
            </a:r>
          </a:p>
          <a:p>
            <a:r>
              <a:rPr lang="en-US" sz="1600" dirty="0" smtClean="0"/>
              <a:t>Title of Standard: : Standard for Information Technology - Telecommunications and Information Exchange Between Systems - Local and Metropolitan Area Networks - Specific Requirements - Part 15.6: Wireless Medium Access Control (MAC) and Physical Layer (PHY) Specifications for Wireless Personal Area Networks (WPANs)used in or around a body. </a:t>
            </a:r>
          </a:p>
          <a:p>
            <a:endParaRPr lang="en-GB" sz="1600" dirty="0" smtClean="0">
              <a:latin typeface="Times New Roman" pitchFamily="18" charset="0"/>
              <a:cs typeface="Times New Roman" pitchFamily="18" charset="0"/>
            </a:endParaRPr>
          </a:p>
          <a:p>
            <a:r>
              <a:rPr lang="en-GB" sz="1600" dirty="0" smtClean="0">
                <a:latin typeface="Times New Roman" pitchFamily="18" charset="0"/>
                <a:cs typeface="Times New Roman" pitchFamily="18" charset="0"/>
              </a:rPr>
              <a:t>Scope: </a:t>
            </a:r>
            <a:r>
              <a:rPr lang="en-US" sz="1600" dirty="0" smtClean="0"/>
              <a:t>This is a standard for short range, wireless communication in the vicinity of, or inside, a human body (but not limited to humans). It can use existing ISM bands as well as frequency bands approved by national medical and/or regulatory authorities. Support for Quality of Service (</a:t>
            </a:r>
            <a:r>
              <a:rPr lang="en-US" sz="1600" dirty="0" err="1" smtClean="0"/>
              <a:t>QoS</a:t>
            </a:r>
            <a:r>
              <a:rPr lang="en-US" sz="1600" dirty="0" smtClean="0"/>
              <a:t>), extremely low power, and data rates up to 10 Mbps is required while simultaneously complying with strict non-interference guidelines where needed. This standard considers effects on portable antennas due to the presence of a person (varying with male, female, skinny, heavy, etc.), radiation pattern shaping to minimize SAR* into the body, and changes in characteristics as a result of the user motions. *SAR (Specific Absorption Rate) measured in (W/kg) = (J/kg/s). SAR is regulated, with limits for local exposure (Head) of: in US: 1.6 W/kg in 1 gram and in EU: 2 W/kg in 10 gram. This limits the transmit (TX) power in US &lt; 1.6 </a:t>
            </a:r>
            <a:r>
              <a:rPr lang="en-US" sz="1600" dirty="0" err="1" smtClean="0"/>
              <a:t>mW</a:t>
            </a:r>
            <a:r>
              <a:rPr lang="en-US" sz="1600" dirty="0" smtClean="0"/>
              <a:t> and in EU &lt; 20 </a:t>
            </a:r>
            <a:r>
              <a:rPr lang="en-US" sz="1600" dirty="0" err="1" smtClean="0"/>
              <a:t>mW</a:t>
            </a:r>
            <a:r>
              <a:rPr lang="en-US" sz="1600" dirty="0" smtClean="0"/>
              <a:t>. </a:t>
            </a: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35</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(10)</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800600"/>
          </a:xfrm>
        </p:spPr>
        <p:txBody>
          <a:bodyPr>
            <a:normAutofit fontScale="85000" lnSpcReduction="20000"/>
          </a:bodyPr>
          <a:lstStyle/>
          <a:p>
            <a:pPr>
              <a:buNone/>
            </a:pPr>
            <a:r>
              <a:rPr lang="en-GB" sz="2000" dirty="0" smtClean="0">
                <a:latin typeface="Times New Roman" pitchFamily="18" charset="0"/>
                <a:cs typeface="Times New Roman" pitchFamily="18" charset="0"/>
              </a:rPr>
              <a:t>15.6</a:t>
            </a:r>
          </a:p>
          <a:p>
            <a:r>
              <a:rPr lang="en-GB" sz="2000" dirty="0" smtClean="0">
                <a:latin typeface="Times New Roman" pitchFamily="18" charset="0"/>
                <a:cs typeface="Times New Roman" pitchFamily="18" charset="0"/>
              </a:rPr>
              <a:t>Purpose:</a:t>
            </a:r>
            <a:r>
              <a:rPr lang="en-US" sz="2000" b="1" dirty="0" smtClean="0"/>
              <a:t> </a:t>
            </a:r>
            <a:r>
              <a:rPr lang="en-US" sz="1600" dirty="0" smtClean="0"/>
              <a:t>The purpose is to provide an international standard for a short range (</a:t>
            </a:r>
            <a:r>
              <a:rPr lang="en-US" sz="1600" dirty="0" err="1" smtClean="0"/>
              <a:t>ie</a:t>
            </a:r>
            <a:r>
              <a:rPr lang="en-US" sz="1600" dirty="0" smtClean="0"/>
              <a:t> about human body range), low power and highly reliable wireless communication for use in close proximity to, or inside, a human body. Data rates, typically up to 10Mbps, can be offered to satisfy an evolutionary set of entertainment and healthcare services. Current Personal Area Networks (PAN)s do not meet the medical (proximity to human tissue) and relevant communication regulations for some application environments. They also do not support the combination of reliability (</a:t>
            </a:r>
            <a:r>
              <a:rPr lang="en-US" sz="1600" dirty="0" err="1" smtClean="0"/>
              <a:t>QoS</a:t>
            </a:r>
            <a:r>
              <a:rPr lang="en-US" sz="1600" dirty="0" smtClean="0"/>
              <a:t>), low power, data rate and noninterference required to broadly address the breadth of body area network applications. </a:t>
            </a:r>
            <a:endParaRPr lang="en-US" sz="2000" dirty="0" smtClean="0"/>
          </a:p>
          <a:p>
            <a:endParaRPr lang="en-US" sz="2000" dirty="0" smtClean="0">
              <a:latin typeface="Times New Roman" pitchFamily="18" charset="0"/>
              <a:cs typeface="Times New Roman" pitchFamily="18" charset="0"/>
            </a:endParaRPr>
          </a:p>
          <a:p>
            <a:r>
              <a:rPr lang="en-US" sz="2000" dirty="0" smtClean="0"/>
              <a:t>Need for the Project: </a:t>
            </a:r>
            <a:r>
              <a:rPr lang="en-US" sz="1600" dirty="0" smtClean="0"/>
              <a:t>There is a need for a standard optimized for ultra low power devices and operation on, in or around the human body to serve a variety of applications including medical and personal entertainment. Examples of the applications served by the proposed standard are: Electroencephalogram (EEG), Electrocardiogram (ECG), Electromyography (EMG), vital signals monitoring (temperature (wearable thermometer), respiratory, wearable heart rate monitor, wearable pulse </a:t>
            </a:r>
            <a:r>
              <a:rPr lang="en-US" sz="1600" dirty="0" err="1" smtClean="0"/>
              <a:t>oximeter</a:t>
            </a:r>
            <a:r>
              <a:rPr lang="en-US" sz="1600" dirty="0" smtClean="0"/>
              <a:t>, wearable blood pressure monitor, oxygen, pH value , wearable glucose sensor, implanted glucose sensor, cardiac arrhythmia), wireless capsule endoscope (gastrointestinal), wireless capsule for drug delivery, deep brain stimulator, cortical stimulator (visual </a:t>
            </a:r>
            <a:r>
              <a:rPr lang="en-US" sz="1600" dirty="0" err="1" smtClean="0"/>
              <a:t>neuro</a:t>
            </a:r>
            <a:r>
              <a:rPr lang="en-US" sz="1600" dirty="0" smtClean="0"/>
              <a:t>-stimulator, audio </a:t>
            </a:r>
            <a:r>
              <a:rPr lang="en-US" sz="1600" dirty="0" err="1" smtClean="0"/>
              <a:t>neuro</a:t>
            </a:r>
            <a:r>
              <a:rPr lang="en-US" sz="1600" dirty="0" smtClean="0"/>
              <a:t> stimulator, Parkinson’s disease, etc…), remote control of medical devices such as pacemaker, actuators, insulin pump, hearing aid (wearable and implanted), retina implants, disability assistance, such as muscle tension sensing and stimulation, wearable weighing scale, fall detection, aiding sport training. This will include body-centric solutions for future wearable computers. In a similar vein, the same technology can provide effective solutions for personal entertainment as well. The existence of a body area network standard will provide opportunities to expand these product features, better healthcare and well being for the users. It will therefore result in economic opportunity for technology component suppliers and equipment manufacturers. </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altLang="ko-KR" sz="3200" b="1" i="1" dirty="0" smtClean="0">
                <a:solidFill>
                  <a:srgbClr val="FF0000"/>
                </a:solidFill>
              </a:rPr>
              <a:t>SAMPLE PARS FROM OTHER STANDARDS (11)</a:t>
            </a:r>
            <a:endParaRPr lang="ko-KR" altLang="en-US" sz="3200" b="1" i="1" dirty="0">
              <a:solidFill>
                <a:srgbClr val="FF0000"/>
              </a:solidFill>
            </a:endParaRPr>
          </a:p>
        </p:txBody>
      </p:sp>
      <p:sp>
        <p:nvSpPr>
          <p:cNvPr id="3" name="Content Placeholder 2"/>
          <p:cNvSpPr>
            <a:spLocks noGrp="1"/>
          </p:cNvSpPr>
          <p:nvPr>
            <p:ph idx="1"/>
          </p:nvPr>
        </p:nvSpPr>
        <p:spPr>
          <a:xfrm>
            <a:off x="457200" y="1600200"/>
            <a:ext cx="8305800" cy="4953000"/>
          </a:xfrm>
        </p:spPr>
        <p:txBody>
          <a:bodyPr>
            <a:normAutofit fontScale="62500" lnSpcReduction="20000"/>
          </a:bodyPr>
          <a:lstStyle/>
          <a:p>
            <a:pPr>
              <a:buNone/>
            </a:pPr>
            <a:r>
              <a:rPr lang="en-GB" sz="2000" dirty="0" smtClean="0">
                <a:latin typeface="Times New Roman" pitchFamily="18" charset="0"/>
                <a:cs typeface="Times New Roman" pitchFamily="18" charset="0"/>
              </a:rPr>
              <a:t>15.7</a:t>
            </a:r>
          </a:p>
          <a:p>
            <a:r>
              <a:rPr lang="en-US" sz="2200" dirty="0" smtClean="0"/>
              <a:t>Title of Standard: PHY and MAC standard for short-range wireless optical communication using visible light</a:t>
            </a:r>
          </a:p>
          <a:p>
            <a:endParaRPr lang="en-GB" sz="22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Scope: </a:t>
            </a:r>
            <a:r>
              <a:rPr lang="en-US" sz="2000" dirty="0" smtClean="0"/>
              <a:t>This standard defines a PHY and MAC layer for short-range optical wireless communications using visible light. The visible light spectrum extends from 380 to 780 nm in wavelength. The standard is capable of delivering data rates sufficient to support audio and video multimedia services and also considers mobility of the visible link; compatibility with visible-light infrastructures; impairments due to noise and interference from, e.g., ambient light; health and other environmental effects; and a MAC layer that accommodates visible links. The standard will adhere to any applicable eye safety regulations</a:t>
            </a:r>
            <a:endParaRPr lang="en-GB" sz="2000" dirty="0" smtClean="0">
              <a:latin typeface="Times New Roman" pitchFamily="18" charset="0"/>
              <a:cs typeface="Times New Roman" pitchFamily="18" charset="0"/>
            </a:endParaRPr>
          </a:p>
          <a:p>
            <a:endParaRPr lang="en-GB" sz="2000" dirty="0" smtClean="0">
              <a:latin typeface="Times New Roman" pitchFamily="18" charset="0"/>
              <a:cs typeface="Times New Roman" pitchFamily="18" charset="0"/>
            </a:endParaRPr>
          </a:p>
          <a:p>
            <a:r>
              <a:rPr lang="en-GB" sz="2000" dirty="0" smtClean="0">
                <a:latin typeface="Times New Roman" pitchFamily="18" charset="0"/>
                <a:cs typeface="Times New Roman" pitchFamily="18" charset="0"/>
              </a:rPr>
              <a:t>Purpose:</a:t>
            </a:r>
            <a:r>
              <a:rPr lang="en-US" sz="2000" b="1" dirty="0" smtClean="0"/>
              <a:t> </a:t>
            </a:r>
            <a:r>
              <a:rPr lang="en-US" sz="2000" dirty="0" smtClean="0"/>
              <a:t>The purpose of this standard is to provide a global standard for short-range optical wireless communication using visible light. The standard will provide (</a:t>
            </a:r>
            <a:r>
              <a:rPr lang="en-US" sz="2000" dirty="0" err="1" smtClean="0"/>
              <a:t>i</a:t>
            </a:r>
            <a:r>
              <a:rPr lang="en-US" sz="2000" dirty="0" smtClean="0"/>
              <a:t>) access to several hundred THz of unlicensed spectrum; (ii) immunity to electromagnetic interference and noninterference with RF systems; (iii) additional security by allowing the user to see the communication channel; and (iv) communication augmenting and complementing existing services (such as illumination, display, indication, decoration, etc.) from visible-light infrastructures.</a:t>
            </a:r>
          </a:p>
          <a:p>
            <a:endParaRPr lang="en-US" sz="2000" dirty="0" smtClean="0">
              <a:latin typeface="Times New Roman" pitchFamily="18" charset="0"/>
              <a:cs typeface="Times New Roman" pitchFamily="18" charset="0"/>
            </a:endParaRPr>
          </a:p>
          <a:p>
            <a:r>
              <a:rPr lang="en-US" sz="2000" dirty="0" smtClean="0"/>
              <a:t>Need for the Project: Visible light is drawing great interest as a new communication medium due to the following recent developments. Firstly, solid-state light sources are rapidly replacing conventional ones in signaling, illumination and display infrastructures. It thus becomes possible to carry communication data on such light sources. Secondly, the visible band is free from frequency regulation and RF interference so that it is well suited to RF crowded or RF restricted environments. Thirdly, the unique feature of visibility can enhance the physical-layer security and offer intuitive usage. Given the growing expectation of ubiquitous connectivity in all settings and environments, the need for unlicensed, high bandwidth, easy to use wireless communications technology has never been greater. Potential applications include secure point-to-point communication, indoor Location Based Service (LBS), secure point-to-Multipoint communication (office, hospital, airplane), Intelligent Transportation System (ITS), information broadcast, and etc. A visible light communication standard will provide economic opportunities to equipment manufacturers, component suppliers, service providers, and infrastructure operators.</a:t>
            </a:r>
            <a:endParaRPr lang="en-US" sz="2000" dirty="0">
              <a:latin typeface="Times New Roman" pitchFamily="18" charset="0"/>
              <a:cs typeface="Times New Roman" pitchFamily="18" charset="0"/>
            </a:endParaRPr>
          </a:p>
        </p:txBody>
      </p:sp>
      <p:sp>
        <p:nvSpPr>
          <p:cNvPr id="9" name="TextBox 8"/>
          <p:cNvSpPr txBox="1"/>
          <p:nvPr/>
        </p:nvSpPr>
        <p:spPr>
          <a:xfrm>
            <a:off x="4191000" y="6400800"/>
            <a:ext cx="77777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37</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STEPS TO PROCEED FOR THIS PROJECT</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p:txBody>
          <a:bodyPr>
            <a:normAutofit/>
          </a:bodyPr>
          <a:lstStyle/>
          <a:p>
            <a:r>
              <a:rPr lang="en-US" sz="2000" b="1" i="1" dirty="0" smtClean="0">
                <a:solidFill>
                  <a:srgbClr val="00B0F0"/>
                </a:solidFill>
                <a:latin typeface="Times New Roman" pitchFamily="18" charset="0"/>
                <a:cs typeface="Times New Roman" pitchFamily="18" charset="0"/>
              </a:rPr>
              <a:t>STUDY GROUP ALREADY FORMED</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Study needs and justification for WPAN TVWS</a:t>
            </a:r>
          </a:p>
          <a:p>
            <a:pPr lvl="1"/>
            <a:r>
              <a:rPr lang="en-US" sz="1800" dirty="0" smtClean="0">
                <a:latin typeface="Times New Roman" pitchFamily="18" charset="0"/>
                <a:cs typeface="Times New Roman" pitchFamily="18" charset="0"/>
              </a:rPr>
              <a:t>Define target use cases.</a:t>
            </a:r>
          </a:p>
          <a:p>
            <a:pPr lvl="1"/>
            <a:r>
              <a:rPr lang="en-US" sz="1800" dirty="0" smtClean="0">
                <a:latin typeface="Times New Roman" pitchFamily="18" charset="0"/>
                <a:cs typeface="Times New Roman" pitchFamily="18" charset="0"/>
              </a:rPr>
              <a:t>Review other existing standard technologies and identify reasons why TVWS can be used for these use cases and their technologies.</a:t>
            </a:r>
          </a:p>
          <a:p>
            <a:pPr lvl="1">
              <a:buNone/>
            </a:pPr>
            <a:r>
              <a:rPr lang="en-US" sz="1800" dirty="0" smtClean="0">
                <a:latin typeface="Times New Roman" pitchFamily="18" charset="0"/>
                <a:cs typeface="Times New Roman" pitchFamily="18" charset="0"/>
                <a:sym typeface="Wingdings" pitchFamily="2" charset="2"/>
              </a:rPr>
              <a:t> </a:t>
            </a:r>
            <a:r>
              <a:rPr lang="en-US" sz="1800" b="1" dirty="0" smtClean="0">
                <a:solidFill>
                  <a:srgbClr val="00B0F0"/>
                </a:solidFill>
                <a:latin typeface="Times New Roman" pitchFamily="18" charset="0"/>
                <a:cs typeface="Times New Roman" pitchFamily="18" charset="0"/>
                <a:sym typeface="Wingdings" pitchFamily="2" charset="2"/>
              </a:rPr>
              <a:t>5C outputted</a:t>
            </a:r>
            <a:endParaRPr lang="en-US" sz="1800" b="1" dirty="0" smtClean="0">
              <a:solidFill>
                <a:srgbClr val="00B0F0"/>
              </a:solidFill>
              <a:latin typeface="Times New Roman" pitchFamily="18" charset="0"/>
              <a:cs typeface="Times New Roman" pitchFamily="18" charset="0"/>
            </a:endParaRPr>
          </a:p>
          <a:p>
            <a:endParaRPr lang="en-US" sz="2000" dirty="0" smtClean="0"/>
          </a:p>
          <a:p>
            <a:r>
              <a:rPr lang="en-US" sz="2000" dirty="0" smtClean="0">
                <a:latin typeface="Times New Roman" pitchFamily="18" charset="0"/>
                <a:cs typeface="Times New Roman" pitchFamily="18" charset="0"/>
              </a:rPr>
              <a:t>Discuss and decide scope</a:t>
            </a:r>
          </a:p>
          <a:p>
            <a:pPr lvl="1"/>
            <a:r>
              <a:rPr lang="en-US" sz="1800" dirty="0" smtClean="0">
                <a:latin typeface="Times New Roman" pitchFamily="18" charset="0"/>
                <a:cs typeface="Times New Roman" pitchFamily="18" charset="0"/>
              </a:rPr>
              <a:t>Identify technical requirements for indentified target use cases</a:t>
            </a:r>
          </a:p>
          <a:p>
            <a:pPr lvl="1"/>
            <a:r>
              <a:rPr lang="en-US" sz="1800" dirty="0" smtClean="0">
                <a:latin typeface="Times New Roman" pitchFamily="18" charset="0"/>
                <a:cs typeface="Times New Roman" pitchFamily="18" charset="0"/>
              </a:rPr>
              <a:t>Decide the better approaches </a:t>
            </a:r>
          </a:p>
          <a:p>
            <a:pPr lvl="2"/>
            <a:r>
              <a:rPr lang="en-US" sz="1600" dirty="0" smtClean="0">
                <a:latin typeface="Times New Roman" pitchFamily="18" charset="0"/>
                <a:cs typeface="Times New Roman" pitchFamily="18" charset="0"/>
              </a:rPr>
              <a:t>Decide - new PHY and MAC or amendment of other PHY and/or MAC?</a:t>
            </a:r>
          </a:p>
          <a:p>
            <a:pPr lvl="1">
              <a:buNone/>
            </a:pPr>
            <a:r>
              <a:rPr lang="en-US" sz="1800" dirty="0" smtClean="0">
                <a:latin typeface="Times New Roman" pitchFamily="18" charset="0"/>
                <a:cs typeface="Times New Roman" pitchFamily="18" charset="0"/>
                <a:sym typeface="Wingdings" pitchFamily="2" charset="2"/>
              </a:rPr>
              <a:t> </a:t>
            </a:r>
            <a:r>
              <a:rPr lang="en-US" sz="1800" b="1" dirty="0" smtClean="0">
                <a:solidFill>
                  <a:srgbClr val="00B0F0"/>
                </a:solidFill>
                <a:latin typeface="Times New Roman" pitchFamily="18" charset="0"/>
                <a:cs typeface="Times New Roman" pitchFamily="18" charset="0"/>
                <a:sym typeface="Wingdings" pitchFamily="2" charset="2"/>
              </a:rPr>
              <a:t>PAR outputted</a:t>
            </a:r>
            <a:endParaRPr lang="en-US" sz="1800" b="1" dirty="0" smtClean="0">
              <a:solidFill>
                <a:srgbClr val="00B0F0"/>
              </a:solidFill>
              <a:latin typeface="Times New Roman" pitchFamily="18" charset="0"/>
              <a:cs typeface="Times New Roman" pitchFamily="18" charset="0"/>
            </a:endParaRPr>
          </a:p>
          <a:p>
            <a:endParaRPr lang="en-US" sz="1800" dirty="0" smtClean="0">
              <a:latin typeface="Times New Roman" pitchFamily="18" charset="0"/>
              <a:cs typeface="Times New Roman" pitchFamily="18" charset="0"/>
            </a:endParaRPr>
          </a:p>
        </p:txBody>
      </p:sp>
      <p:sp>
        <p:nvSpPr>
          <p:cNvPr id="13" name="TextBox 12"/>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WHAT SHOULD BE DONE </a:t>
            </a:r>
            <a:br>
              <a:rPr lang="en-US" sz="3200" b="1" i="1" dirty="0" smtClean="0">
                <a:solidFill>
                  <a:srgbClr val="FF0000"/>
                </a:solidFill>
                <a:cs typeface="Times New Roman" pitchFamily="18" charset="0"/>
              </a:rPr>
            </a:br>
            <a:r>
              <a:rPr lang="en-US" sz="3200" b="1" i="1" dirty="0" smtClean="0">
                <a:solidFill>
                  <a:srgbClr val="FF0000"/>
                </a:solidFill>
                <a:cs typeface="Times New Roman" pitchFamily="18" charset="0"/>
              </a:rPr>
              <a:t>TO PREPARE PAR AND 5C</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fontScale="85000" lnSpcReduction="10000"/>
          </a:bodyPr>
          <a:lstStyle/>
          <a:p>
            <a:pPr marL="457200" lvl="1" indent="-457200">
              <a:buFont typeface="+mj-lt"/>
              <a:buAutoNum type="arabicPeriod"/>
            </a:pPr>
            <a:r>
              <a:rPr lang="en-US" sz="2000" dirty="0" smtClean="0">
                <a:latin typeface="Times New Roman" pitchFamily="18" charset="0"/>
                <a:cs typeface="Times New Roman" pitchFamily="18" charset="0"/>
              </a:rPr>
              <a:t>Define TV white space and its requirements.</a:t>
            </a:r>
          </a:p>
          <a:p>
            <a:pPr marL="857250" lvl="2" indent="-457200"/>
            <a:r>
              <a:rPr lang="en-US" sz="1800" dirty="0" err="1" smtClean="0">
                <a:latin typeface="Times New Roman" pitchFamily="18" charset="0"/>
                <a:cs typeface="Times New Roman" pitchFamily="18" charset="0"/>
              </a:rPr>
              <a:t>Geolocation</a:t>
            </a:r>
            <a:r>
              <a:rPr lang="en-US" sz="1800" dirty="0" smtClean="0">
                <a:latin typeface="Times New Roman" pitchFamily="18" charset="0"/>
                <a:cs typeface="Times New Roman" pitchFamily="18" charset="0"/>
              </a:rPr>
              <a:t> and database access</a:t>
            </a:r>
          </a:p>
          <a:p>
            <a:pPr marL="857250" lvl="2" indent="-457200"/>
            <a:r>
              <a:rPr lang="en-US" sz="1800" dirty="0" smtClean="0">
                <a:latin typeface="Times New Roman" pitchFamily="18" charset="0"/>
                <a:cs typeface="Times New Roman" pitchFamily="18" charset="0"/>
              </a:rPr>
              <a:t>Sensing TV signal and other incumbent signals</a:t>
            </a:r>
          </a:p>
          <a:p>
            <a:pPr marL="457200" lvl="1" indent="-457200">
              <a:buFont typeface="+mj-lt"/>
              <a:buAutoNum type="arabicPeriod"/>
            </a:pPr>
            <a:endParaRPr lang="en-US" sz="2000" dirty="0" smtClean="0"/>
          </a:p>
          <a:p>
            <a:pPr marL="457200" lvl="1" indent="-457200">
              <a:buFont typeface="+mj-lt"/>
              <a:buAutoNum type="arabicPeriod"/>
            </a:pPr>
            <a:r>
              <a:rPr lang="en-US" sz="2000" dirty="0" smtClean="0">
                <a:latin typeface="Times New Roman" pitchFamily="18" charset="0"/>
                <a:cs typeface="Times New Roman" pitchFamily="18" charset="0"/>
              </a:rPr>
              <a:t>Identify use cases.</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Identify conceptual system level technical requirements, not detailed technical requirements from identified use cases.</a:t>
            </a:r>
          </a:p>
          <a:p>
            <a:pPr marL="742950" lvl="2" indent="-342900"/>
            <a:r>
              <a:rPr lang="en-US" sz="1800" dirty="0" smtClean="0">
                <a:latin typeface="Times New Roman" pitchFamily="18" charset="0"/>
                <a:cs typeface="Times New Roman" pitchFamily="18" charset="0"/>
              </a:rPr>
              <a:t>Detailed system design is not necessary: these requirements can be achieved through various technologies which can be proposed later: </a:t>
            </a:r>
            <a:r>
              <a:rPr lang="en-US" sz="1800" b="1" dirty="0" smtClean="0">
                <a:solidFill>
                  <a:srgbClr val="FF0000"/>
                </a:solidFill>
                <a:latin typeface="Times New Roman" pitchFamily="18" charset="0"/>
                <a:cs typeface="Times New Roman" pitchFamily="18" charset="0"/>
              </a:rPr>
              <a:t>At this stage, a specific technology does not need to be considered for this standard.</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Judge whether these requirements can justify the need to use TV white space for applying existing standard technologies (and possibly new technologies).</a:t>
            </a:r>
          </a:p>
          <a:p>
            <a:pPr marL="857250" lvl="2" indent="-457200"/>
            <a:r>
              <a:rPr lang="en-US" sz="1800" dirty="0" smtClean="0">
                <a:latin typeface="Times New Roman" pitchFamily="18" charset="0"/>
                <a:cs typeface="Times New Roman" pitchFamily="18" charset="0"/>
              </a:rPr>
              <a:t>Review existing technologies first.</a:t>
            </a:r>
          </a:p>
          <a:p>
            <a:pPr marL="857250" lvl="2" indent="-457200"/>
            <a:r>
              <a:rPr lang="en-US" sz="1800" dirty="0" smtClean="0">
                <a:latin typeface="Times New Roman" pitchFamily="18" charset="0"/>
                <a:cs typeface="Times New Roman" pitchFamily="18" charset="0"/>
              </a:rPr>
              <a:t>Identify advantages from use of TV white space</a:t>
            </a:r>
          </a:p>
          <a:p>
            <a:pPr marL="457200" lvl="1" indent="-457200">
              <a:buFont typeface="+mj-lt"/>
              <a:buAutoNum type="arabicPeriod"/>
            </a:pPr>
            <a:endParaRPr lang="en-US" sz="2000" dirty="0" smtClean="0">
              <a:latin typeface="Times New Roman" pitchFamily="18" charset="0"/>
              <a:cs typeface="Times New Roman" pitchFamily="18" charset="0"/>
            </a:endParaRPr>
          </a:p>
          <a:p>
            <a:pPr marL="457200" lvl="1" indent="-457200">
              <a:buFont typeface="+mj-lt"/>
              <a:buAutoNum type="arabicPeriod"/>
            </a:pPr>
            <a:r>
              <a:rPr lang="en-US" sz="2000" dirty="0" smtClean="0">
                <a:latin typeface="Times New Roman" pitchFamily="18" charset="0"/>
                <a:cs typeface="Times New Roman" pitchFamily="18" charset="0"/>
              </a:rPr>
              <a:t>Prepare PAR and 5C based on technical requirements identified.</a:t>
            </a:r>
            <a:endParaRPr lang="en-US" sz="1800" dirty="0" smtClean="0">
              <a:latin typeface="Times New Roman" pitchFamily="18" charset="0"/>
              <a:cs typeface="Times New Roman" pitchFamily="18" charset="0"/>
            </a:endParaRP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CANDIDATE TECHNOLOGIES IN TV </a:t>
            </a:r>
            <a:r>
              <a:rPr lang="en-US" altLang="ko-KR" sz="3200" b="1" i="1" dirty="0" smtClean="0">
                <a:solidFill>
                  <a:srgbClr val="FF0000"/>
                </a:solidFill>
                <a:cs typeface="Times New Roman" pitchFamily="18" charset="0"/>
              </a:rPr>
              <a:t>White</a:t>
            </a:r>
            <a:r>
              <a:rPr lang="ko-KR" altLang="en-US" sz="3200" b="1" i="1" dirty="0" smtClean="0">
                <a:solidFill>
                  <a:srgbClr val="FF0000"/>
                </a:solidFill>
                <a:cs typeface="Times New Roman" pitchFamily="18" charset="0"/>
              </a:rPr>
              <a:t> </a:t>
            </a:r>
            <a:r>
              <a:rPr lang="en-US" altLang="ko-KR" sz="3200" b="1" i="1" dirty="0" smtClean="0">
                <a:solidFill>
                  <a:srgbClr val="FF0000"/>
                </a:solidFill>
                <a:cs typeface="Times New Roman" pitchFamily="18" charset="0"/>
              </a:rPr>
              <a:t>Space</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371600"/>
            <a:ext cx="8305800" cy="4800600"/>
          </a:xfrm>
        </p:spPr>
        <p:txBody>
          <a:bodyPr>
            <a:normAutofit/>
          </a:bodyPr>
          <a:lstStyle/>
          <a:p>
            <a:pPr marL="457200" lvl="1" indent="-457200">
              <a:buFont typeface="Arial" pitchFamily="34" charset="0"/>
              <a:buChar char="•"/>
            </a:pPr>
            <a:r>
              <a:rPr lang="en-US" sz="2000" dirty="0" smtClean="0"/>
              <a:t>Potential technologies to be served in a TV channel band</a:t>
            </a:r>
          </a:p>
          <a:p>
            <a:pPr lvl="1"/>
            <a:r>
              <a:rPr lang="en-US" sz="1800" dirty="0" err="1" smtClean="0">
                <a:latin typeface="Times New Roman" pitchFamily="18" charset="0"/>
                <a:cs typeface="Times New Roman" pitchFamily="18" charset="0"/>
              </a:rPr>
              <a:t>ZigBee</a:t>
            </a:r>
            <a:r>
              <a:rPr lang="en-US" sz="1800" dirty="0" smtClean="0">
                <a:latin typeface="Times New Roman" pitchFamily="18" charset="0"/>
                <a:cs typeface="Times New Roman" pitchFamily="18" charset="0"/>
              </a:rPr>
              <a:t>: </a:t>
            </a:r>
          </a:p>
          <a:p>
            <a:pPr lvl="2"/>
            <a:r>
              <a:rPr lang="en-US" sz="1600" dirty="0" smtClean="0">
                <a:latin typeface="Times New Roman" pitchFamily="18" charset="0"/>
                <a:cs typeface="Times New Roman" pitchFamily="18" charset="0"/>
              </a:rPr>
              <a:t>low rate, 250Kbps, DSSS, O-QPSK</a:t>
            </a:r>
          </a:p>
          <a:p>
            <a:pPr lvl="1"/>
            <a:r>
              <a:rPr lang="en-US" sz="1800" dirty="0" smtClean="0">
                <a:latin typeface="Times New Roman" pitchFamily="18" charset="0"/>
                <a:cs typeface="Times New Roman" pitchFamily="18" charset="0"/>
              </a:rPr>
              <a:t>Bluetooth: </a:t>
            </a:r>
          </a:p>
          <a:p>
            <a:pPr lvl="2"/>
            <a:r>
              <a:rPr lang="en-US" sz="1600" dirty="0" smtClean="0">
                <a:latin typeface="Times New Roman" pitchFamily="18" charset="0"/>
                <a:cs typeface="Times New Roman" pitchFamily="18" charset="0"/>
              </a:rPr>
              <a:t>high rate, FHSS, </a:t>
            </a:r>
          </a:p>
          <a:p>
            <a:pPr lvl="2"/>
            <a:r>
              <a:rPr lang="en-US" sz="1600" dirty="0" smtClean="0">
                <a:latin typeface="Times New Roman" pitchFamily="18" charset="0"/>
                <a:cs typeface="Times New Roman" pitchFamily="18" charset="0"/>
              </a:rPr>
              <a:t>GFSK for 1 Mbps, π/4-DQPSK for 2 Mbps, 8-DQPSK for 3 Mbps. </a:t>
            </a:r>
          </a:p>
          <a:p>
            <a:pPr lvl="1"/>
            <a:r>
              <a:rPr lang="en-US" sz="1800" dirty="0" smtClean="0">
                <a:latin typeface="Times New Roman" pitchFamily="18" charset="0"/>
                <a:cs typeface="Times New Roman" pitchFamily="18" charset="0"/>
              </a:rPr>
              <a:t>SUN</a:t>
            </a:r>
            <a:endParaRPr lang="en-US" sz="2000" dirty="0" smtClean="0"/>
          </a:p>
          <a:p>
            <a:pPr lvl="1"/>
            <a:r>
              <a:rPr lang="en-US" sz="1800" dirty="0" smtClean="0">
                <a:latin typeface="Times New Roman" pitchFamily="18" charset="0"/>
                <a:cs typeface="Times New Roman" pitchFamily="18" charset="0"/>
              </a:rPr>
              <a:t>RFID</a:t>
            </a:r>
            <a:r>
              <a:rPr lang="en-US" sz="2000" b="1" dirty="0" smtClean="0">
                <a:solidFill>
                  <a:srgbClr val="00B0F0"/>
                </a:solidFill>
                <a:latin typeface="Times New Roman" pitchFamily="18" charset="0"/>
                <a:cs typeface="Times New Roman" pitchFamily="18" charset="0"/>
              </a:rPr>
              <a:t>.</a:t>
            </a:r>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ONE POSSIBLE FREQUENCY BAND USAGE FOR ONE TV CHANNEL </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pPr marL="457200" lvl="1" indent="-457200">
              <a:buFont typeface="Arial" pitchFamily="34" charset="0"/>
              <a:buChar char="•"/>
            </a:pPr>
            <a:r>
              <a:rPr lang="en-US" sz="2000" dirty="0" smtClean="0"/>
              <a:t>Frequency band usage</a:t>
            </a:r>
          </a:p>
          <a:p>
            <a:pPr marL="457200" lvl="1" indent="-457200">
              <a:buFont typeface="+mj-lt"/>
              <a:buAutoNum type="arabicPeriod"/>
            </a:pPr>
            <a:endParaRPr lang="en-US" sz="2000" dirty="0" smtClean="0"/>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
        <p:nvSpPr>
          <p:cNvPr id="5" name="Line 5"/>
          <p:cNvSpPr>
            <a:spLocks noChangeShapeType="1"/>
          </p:cNvSpPr>
          <p:nvPr/>
        </p:nvSpPr>
        <p:spPr bwMode="auto">
          <a:xfrm>
            <a:off x="457200" y="3657600"/>
            <a:ext cx="8229600" cy="0"/>
          </a:xfrm>
          <a:prstGeom prst="line">
            <a:avLst/>
          </a:prstGeom>
          <a:noFill/>
          <a:ln w="9525">
            <a:solidFill>
              <a:schemeClr val="tx1"/>
            </a:solidFill>
            <a:round/>
            <a:headEnd/>
            <a:tailEnd type="triangle" w="med" len="med"/>
          </a:ln>
          <a:effectLst/>
        </p:spPr>
        <p:txBody>
          <a:bodyPr/>
          <a:lstStyle/>
          <a:p>
            <a:endParaRPr lang="en-US"/>
          </a:p>
        </p:txBody>
      </p:sp>
      <p:sp>
        <p:nvSpPr>
          <p:cNvPr id="6" name="Line 6"/>
          <p:cNvSpPr>
            <a:spLocks noChangeShapeType="1"/>
          </p:cNvSpPr>
          <p:nvPr/>
        </p:nvSpPr>
        <p:spPr bwMode="auto">
          <a:xfrm flipV="1">
            <a:off x="1295400" y="3048000"/>
            <a:ext cx="0" cy="609600"/>
          </a:xfrm>
          <a:prstGeom prst="line">
            <a:avLst/>
          </a:prstGeom>
          <a:noFill/>
          <a:ln w="9525">
            <a:solidFill>
              <a:schemeClr val="tx1"/>
            </a:solidFill>
            <a:round/>
            <a:headEnd/>
            <a:tailEnd/>
          </a:ln>
          <a:effectLst/>
        </p:spPr>
        <p:txBody>
          <a:bodyPr/>
          <a:lstStyle/>
          <a:p>
            <a:endParaRPr lang="en-US"/>
          </a:p>
        </p:txBody>
      </p:sp>
      <p:sp>
        <p:nvSpPr>
          <p:cNvPr id="7" name="Line 8"/>
          <p:cNvSpPr>
            <a:spLocks noChangeShapeType="1"/>
          </p:cNvSpPr>
          <p:nvPr/>
        </p:nvSpPr>
        <p:spPr bwMode="auto">
          <a:xfrm>
            <a:off x="7620000" y="3048000"/>
            <a:ext cx="0" cy="609600"/>
          </a:xfrm>
          <a:prstGeom prst="line">
            <a:avLst/>
          </a:prstGeom>
          <a:noFill/>
          <a:ln w="9525">
            <a:solidFill>
              <a:schemeClr val="tx1"/>
            </a:solidFill>
            <a:round/>
            <a:headEnd/>
            <a:tailEnd/>
          </a:ln>
          <a:effectLst/>
        </p:spPr>
        <p:txBody>
          <a:bodyPr/>
          <a:lstStyle/>
          <a:p>
            <a:endParaRPr lang="en-US"/>
          </a:p>
        </p:txBody>
      </p:sp>
      <p:sp>
        <p:nvSpPr>
          <p:cNvPr id="8" name="Text Box 12"/>
          <p:cNvSpPr txBox="1">
            <a:spLocks noChangeArrowheads="1"/>
          </p:cNvSpPr>
          <p:nvPr/>
        </p:nvSpPr>
        <p:spPr bwMode="auto">
          <a:xfrm>
            <a:off x="8534400" y="3276600"/>
            <a:ext cx="241300" cy="336550"/>
          </a:xfrm>
          <a:prstGeom prst="rect">
            <a:avLst/>
          </a:prstGeom>
          <a:noFill/>
          <a:ln w="9525">
            <a:noFill/>
            <a:miter lim="800000"/>
            <a:headEnd/>
            <a:tailEnd/>
          </a:ln>
          <a:effectLst/>
        </p:spPr>
        <p:txBody>
          <a:bodyPr wrap="none">
            <a:spAutoFit/>
          </a:bodyPr>
          <a:lstStyle/>
          <a:p>
            <a:pPr algn="l" eaLnBrk="1" hangingPunct="1"/>
            <a:r>
              <a:rPr kumimoji="1" lang="en-US" sz="1600" b="0" i="1" dirty="0">
                <a:solidFill>
                  <a:schemeClr val="tx1"/>
                </a:solidFill>
                <a:ea typeface="ＭＳ Ｐゴシック" pitchFamily="34" charset="-128"/>
              </a:rPr>
              <a:t>f</a:t>
            </a:r>
          </a:p>
        </p:txBody>
      </p:sp>
      <p:sp>
        <p:nvSpPr>
          <p:cNvPr id="10" name="Text Box 16"/>
          <p:cNvSpPr txBox="1">
            <a:spLocks noChangeArrowheads="1"/>
          </p:cNvSpPr>
          <p:nvPr/>
        </p:nvSpPr>
        <p:spPr bwMode="auto">
          <a:xfrm>
            <a:off x="7086600" y="2667000"/>
            <a:ext cx="1295400" cy="220573"/>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51</a:t>
            </a:r>
            <a:endParaRPr kumimoji="1" lang="en-US" sz="1400" b="1" dirty="0">
              <a:solidFill>
                <a:srgbClr val="FF0000"/>
              </a:solidFill>
              <a:ea typeface="ＭＳ Ｐゴシック" pitchFamily="34" charset="-128"/>
            </a:endParaRPr>
          </a:p>
        </p:txBody>
      </p:sp>
      <p:sp>
        <p:nvSpPr>
          <p:cNvPr id="11" name="Rectangle 17"/>
          <p:cNvSpPr>
            <a:spLocks noChangeArrowheads="1"/>
          </p:cNvSpPr>
          <p:nvPr/>
        </p:nvSpPr>
        <p:spPr bwMode="auto">
          <a:xfrm>
            <a:off x="762000" y="3048000"/>
            <a:ext cx="1295400" cy="609600"/>
          </a:xfrm>
          <a:prstGeom prst="rect">
            <a:avLst/>
          </a:prstGeom>
          <a:solidFill>
            <a:schemeClr val="bg2">
              <a:lumMod val="75000"/>
            </a:schemeClr>
          </a:solidFill>
          <a:ln w="9525">
            <a:solidFill>
              <a:schemeClr val="tx1"/>
            </a:solidFill>
            <a:miter lim="800000"/>
            <a:headEnd/>
            <a:tailEnd/>
          </a:ln>
          <a:effectLst/>
        </p:spPr>
        <p:txBody>
          <a:bodyPr wrap="none" anchor="ctr"/>
          <a:lstStyle/>
          <a:p>
            <a:endParaRPr lang="en-US"/>
          </a:p>
        </p:txBody>
      </p:sp>
      <p:sp>
        <p:nvSpPr>
          <p:cNvPr id="12" name="Rectangle 18"/>
          <p:cNvSpPr>
            <a:spLocks noChangeArrowheads="1"/>
          </p:cNvSpPr>
          <p:nvPr/>
        </p:nvSpPr>
        <p:spPr bwMode="auto">
          <a:xfrm>
            <a:off x="2057400" y="3048000"/>
            <a:ext cx="1295400" cy="609600"/>
          </a:xfrm>
          <a:prstGeom prst="rect">
            <a:avLst/>
          </a:prstGeom>
          <a:solidFill>
            <a:schemeClr val="tx2">
              <a:lumMod val="20000"/>
              <a:lumOff val="80000"/>
            </a:schemeClr>
          </a:solidFill>
          <a:ln w="9525">
            <a:solidFill>
              <a:schemeClr val="tx1"/>
            </a:solidFill>
            <a:miter lim="800000"/>
            <a:headEnd/>
            <a:tailEnd/>
          </a:ln>
          <a:effectLst/>
        </p:spPr>
        <p:txBody>
          <a:bodyPr wrap="none" anchor="ctr"/>
          <a:lstStyle/>
          <a:p>
            <a:endParaRPr lang="en-US"/>
          </a:p>
        </p:txBody>
      </p:sp>
      <p:sp>
        <p:nvSpPr>
          <p:cNvPr id="13" name="Rectangle 20"/>
          <p:cNvSpPr>
            <a:spLocks noChangeArrowheads="1"/>
          </p:cNvSpPr>
          <p:nvPr/>
        </p:nvSpPr>
        <p:spPr bwMode="auto">
          <a:xfrm>
            <a:off x="7162800" y="3048000"/>
            <a:ext cx="1219200" cy="609600"/>
          </a:xfrm>
          <a:prstGeom prst="rect">
            <a:avLst/>
          </a:prstGeom>
          <a:solidFill>
            <a:srgbClr val="FF0000"/>
          </a:solidFill>
          <a:ln w="9525">
            <a:solidFill>
              <a:schemeClr val="tx1"/>
            </a:solidFill>
            <a:miter lim="800000"/>
            <a:headEnd/>
            <a:tailEnd/>
          </a:ln>
          <a:effectLst/>
        </p:spPr>
        <p:txBody>
          <a:bodyPr wrap="none" anchor="ctr"/>
          <a:lstStyle/>
          <a:p>
            <a:pPr eaLnBrk="1" hangingPunct="1"/>
            <a:endParaRPr kumimoji="1" lang="en-US" sz="2400" b="0">
              <a:solidFill>
                <a:schemeClr val="folHlink"/>
              </a:solidFill>
              <a:ea typeface="ＭＳ Ｐゴシック" pitchFamily="34" charset="-128"/>
            </a:endParaRPr>
          </a:p>
        </p:txBody>
      </p:sp>
      <p:sp>
        <p:nvSpPr>
          <p:cNvPr id="14" name="Rectangle 18"/>
          <p:cNvSpPr>
            <a:spLocks noChangeArrowheads="1"/>
          </p:cNvSpPr>
          <p:nvPr/>
        </p:nvSpPr>
        <p:spPr bwMode="auto">
          <a:xfrm>
            <a:off x="3352800" y="3048000"/>
            <a:ext cx="1295400" cy="609600"/>
          </a:xfrm>
          <a:prstGeom prst="rect">
            <a:avLst/>
          </a:prstGeom>
          <a:solidFill>
            <a:schemeClr val="accent4">
              <a:lumMod val="60000"/>
              <a:lumOff val="40000"/>
            </a:schemeClr>
          </a:solidFill>
          <a:ln w="9525">
            <a:solidFill>
              <a:schemeClr val="tx1"/>
            </a:solidFill>
            <a:miter lim="800000"/>
            <a:headEnd/>
            <a:tailEnd/>
          </a:ln>
          <a:effectLst/>
        </p:spPr>
        <p:txBody>
          <a:bodyPr wrap="none" anchor="ctr"/>
          <a:lstStyle/>
          <a:p>
            <a:endParaRPr lang="en-US"/>
          </a:p>
        </p:txBody>
      </p:sp>
      <p:sp>
        <p:nvSpPr>
          <p:cNvPr id="15" name="Rectangle 18"/>
          <p:cNvSpPr>
            <a:spLocks noChangeArrowheads="1"/>
          </p:cNvSpPr>
          <p:nvPr/>
        </p:nvSpPr>
        <p:spPr bwMode="auto">
          <a:xfrm>
            <a:off x="4648200" y="3048000"/>
            <a:ext cx="1295400" cy="609600"/>
          </a:xfrm>
          <a:prstGeom prst="rect">
            <a:avLst/>
          </a:prstGeom>
          <a:solidFill>
            <a:srgbClr val="FFC000"/>
          </a:solidFill>
          <a:ln w="9525">
            <a:solidFill>
              <a:schemeClr val="tx1"/>
            </a:solidFill>
            <a:miter lim="800000"/>
            <a:headEnd/>
            <a:tailEnd/>
          </a:ln>
          <a:effectLst/>
        </p:spPr>
        <p:txBody>
          <a:bodyPr wrap="none" anchor="ctr"/>
          <a:lstStyle/>
          <a:p>
            <a:endParaRPr lang="en-US"/>
          </a:p>
        </p:txBody>
      </p:sp>
      <p:sp>
        <p:nvSpPr>
          <p:cNvPr id="17" name="Line 5"/>
          <p:cNvSpPr>
            <a:spLocks noChangeShapeType="1"/>
          </p:cNvSpPr>
          <p:nvPr/>
        </p:nvSpPr>
        <p:spPr bwMode="auto">
          <a:xfrm>
            <a:off x="609600" y="5791200"/>
            <a:ext cx="7924800" cy="0"/>
          </a:xfrm>
          <a:prstGeom prst="line">
            <a:avLst/>
          </a:prstGeom>
          <a:noFill/>
          <a:ln w="9525">
            <a:solidFill>
              <a:schemeClr val="tx1"/>
            </a:solidFill>
            <a:round/>
            <a:headEnd/>
            <a:tailEnd type="triangle" w="med" len="med"/>
          </a:ln>
          <a:effectLst/>
        </p:spPr>
        <p:txBody>
          <a:bodyPr/>
          <a:lstStyle/>
          <a:p>
            <a:endParaRPr lang="en-US"/>
          </a:p>
        </p:txBody>
      </p:sp>
      <p:sp>
        <p:nvSpPr>
          <p:cNvPr id="18" name="Line 6"/>
          <p:cNvSpPr>
            <a:spLocks noChangeShapeType="1"/>
          </p:cNvSpPr>
          <p:nvPr/>
        </p:nvSpPr>
        <p:spPr bwMode="auto">
          <a:xfrm flipV="1">
            <a:off x="1447800" y="5181600"/>
            <a:ext cx="0" cy="609600"/>
          </a:xfrm>
          <a:prstGeom prst="line">
            <a:avLst/>
          </a:prstGeom>
          <a:noFill/>
          <a:ln w="9525">
            <a:solidFill>
              <a:schemeClr val="tx1"/>
            </a:solidFill>
            <a:round/>
            <a:headEnd/>
            <a:tailEnd/>
          </a:ln>
          <a:effectLst/>
        </p:spPr>
        <p:txBody>
          <a:bodyPr/>
          <a:lstStyle/>
          <a:p>
            <a:endParaRPr lang="en-US"/>
          </a:p>
        </p:txBody>
      </p:sp>
      <p:sp>
        <p:nvSpPr>
          <p:cNvPr id="19" name="Line 8"/>
          <p:cNvSpPr>
            <a:spLocks noChangeShapeType="1"/>
          </p:cNvSpPr>
          <p:nvPr/>
        </p:nvSpPr>
        <p:spPr bwMode="auto">
          <a:xfrm>
            <a:off x="7772400" y="5181600"/>
            <a:ext cx="0" cy="609600"/>
          </a:xfrm>
          <a:prstGeom prst="line">
            <a:avLst/>
          </a:prstGeom>
          <a:noFill/>
          <a:ln w="9525">
            <a:solidFill>
              <a:schemeClr val="tx1"/>
            </a:solidFill>
            <a:round/>
            <a:headEnd/>
            <a:tailEnd/>
          </a:ln>
          <a:effectLst/>
        </p:spPr>
        <p:txBody>
          <a:bodyPr/>
          <a:lstStyle/>
          <a:p>
            <a:endParaRPr lang="en-US"/>
          </a:p>
        </p:txBody>
      </p:sp>
      <p:sp>
        <p:nvSpPr>
          <p:cNvPr id="20" name="Text Box 12"/>
          <p:cNvSpPr txBox="1">
            <a:spLocks noChangeArrowheads="1"/>
          </p:cNvSpPr>
          <p:nvPr/>
        </p:nvSpPr>
        <p:spPr bwMode="auto">
          <a:xfrm>
            <a:off x="8305800" y="5410200"/>
            <a:ext cx="241300" cy="336550"/>
          </a:xfrm>
          <a:prstGeom prst="rect">
            <a:avLst/>
          </a:prstGeom>
          <a:noFill/>
          <a:ln w="9525">
            <a:noFill/>
            <a:miter lim="800000"/>
            <a:headEnd/>
            <a:tailEnd/>
          </a:ln>
          <a:effectLst/>
        </p:spPr>
        <p:txBody>
          <a:bodyPr wrap="none">
            <a:spAutoFit/>
          </a:bodyPr>
          <a:lstStyle/>
          <a:p>
            <a:pPr algn="l" eaLnBrk="1" hangingPunct="1"/>
            <a:r>
              <a:rPr kumimoji="1" lang="en-US" sz="1600" b="0" i="1">
                <a:solidFill>
                  <a:schemeClr val="tx1"/>
                </a:solidFill>
                <a:ea typeface="ＭＳ Ｐゴシック" pitchFamily="34" charset="-128"/>
              </a:rPr>
              <a:t>f</a:t>
            </a:r>
          </a:p>
        </p:txBody>
      </p:sp>
      <p:sp>
        <p:nvSpPr>
          <p:cNvPr id="21" name="Rectangle 17"/>
          <p:cNvSpPr>
            <a:spLocks noChangeArrowheads="1"/>
          </p:cNvSpPr>
          <p:nvPr/>
        </p:nvSpPr>
        <p:spPr bwMode="auto">
          <a:xfrm>
            <a:off x="1295400" y="5181600"/>
            <a:ext cx="914400" cy="609600"/>
          </a:xfrm>
          <a:prstGeom prst="rect">
            <a:avLst/>
          </a:prstGeom>
          <a:solidFill>
            <a:srgbClr val="FF99FF"/>
          </a:solidFill>
          <a:ln w="9525">
            <a:solidFill>
              <a:schemeClr val="tx1"/>
            </a:solidFill>
            <a:miter lim="800000"/>
            <a:headEnd/>
            <a:tailEnd/>
          </a:ln>
          <a:effectLst/>
        </p:spPr>
        <p:txBody>
          <a:bodyPr wrap="none" anchor="ctr"/>
          <a:lstStyle/>
          <a:p>
            <a:endParaRPr lang="en-US"/>
          </a:p>
        </p:txBody>
      </p:sp>
      <p:sp>
        <p:nvSpPr>
          <p:cNvPr id="22" name="Rectangle 18"/>
          <p:cNvSpPr>
            <a:spLocks noChangeArrowheads="1"/>
          </p:cNvSpPr>
          <p:nvPr/>
        </p:nvSpPr>
        <p:spPr bwMode="auto">
          <a:xfrm>
            <a:off x="2209800" y="5181600"/>
            <a:ext cx="228600" cy="609600"/>
          </a:xfrm>
          <a:prstGeom prst="rect">
            <a:avLst/>
          </a:prstGeom>
          <a:solidFill>
            <a:srgbClr val="EAEAEA"/>
          </a:solidFill>
          <a:ln w="9525">
            <a:solidFill>
              <a:schemeClr val="tx1"/>
            </a:solidFill>
            <a:miter lim="800000"/>
            <a:headEnd/>
            <a:tailEnd/>
          </a:ln>
          <a:effectLst/>
        </p:spPr>
        <p:txBody>
          <a:bodyPr wrap="none" anchor="ctr"/>
          <a:lstStyle/>
          <a:p>
            <a:endParaRPr lang="en-US"/>
          </a:p>
        </p:txBody>
      </p:sp>
      <p:sp>
        <p:nvSpPr>
          <p:cNvPr id="23" name="Rectangle 20"/>
          <p:cNvSpPr>
            <a:spLocks noChangeArrowheads="1"/>
          </p:cNvSpPr>
          <p:nvPr/>
        </p:nvSpPr>
        <p:spPr bwMode="auto">
          <a:xfrm>
            <a:off x="6629400" y="5181600"/>
            <a:ext cx="1143000" cy="609600"/>
          </a:xfrm>
          <a:prstGeom prst="rect">
            <a:avLst/>
          </a:prstGeom>
          <a:solidFill>
            <a:srgbClr val="FFFF00"/>
          </a:solidFill>
          <a:ln w="9525">
            <a:solidFill>
              <a:schemeClr val="tx1"/>
            </a:solidFill>
            <a:miter lim="800000"/>
            <a:headEnd/>
            <a:tailEnd/>
          </a:ln>
          <a:effectLst/>
        </p:spPr>
        <p:txBody>
          <a:bodyPr wrap="none" anchor="ctr"/>
          <a:lstStyle/>
          <a:p>
            <a:pPr eaLnBrk="1" hangingPunct="1"/>
            <a:endParaRPr kumimoji="1" lang="en-US" sz="2400" b="0">
              <a:solidFill>
                <a:schemeClr val="folHlink"/>
              </a:solidFill>
              <a:ea typeface="ＭＳ Ｐゴシック" pitchFamily="34" charset="-128"/>
            </a:endParaRPr>
          </a:p>
        </p:txBody>
      </p:sp>
      <p:sp>
        <p:nvSpPr>
          <p:cNvPr id="25" name="Rectangle 18"/>
          <p:cNvSpPr>
            <a:spLocks noChangeArrowheads="1"/>
          </p:cNvSpPr>
          <p:nvPr/>
        </p:nvSpPr>
        <p:spPr bwMode="auto">
          <a:xfrm>
            <a:off x="2438400" y="5181600"/>
            <a:ext cx="1600200" cy="609600"/>
          </a:xfrm>
          <a:prstGeom prst="rect">
            <a:avLst/>
          </a:prstGeom>
          <a:solidFill>
            <a:schemeClr val="accent6">
              <a:lumMod val="60000"/>
              <a:lumOff val="40000"/>
            </a:schemeClr>
          </a:solidFill>
          <a:ln w="9525">
            <a:solidFill>
              <a:schemeClr val="tx1"/>
            </a:solidFill>
            <a:miter lim="800000"/>
            <a:headEnd/>
            <a:tailEnd/>
          </a:ln>
          <a:effectLst/>
        </p:spPr>
        <p:txBody>
          <a:bodyPr wrap="none" anchor="ctr"/>
          <a:lstStyle/>
          <a:p>
            <a:endParaRPr lang="en-US"/>
          </a:p>
        </p:txBody>
      </p:sp>
      <p:sp>
        <p:nvSpPr>
          <p:cNvPr id="26" name="Rectangle 18"/>
          <p:cNvSpPr>
            <a:spLocks noChangeArrowheads="1"/>
          </p:cNvSpPr>
          <p:nvPr/>
        </p:nvSpPr>
        <p:spPr bwMode="auto">
          <a:xfrm>
            <a:off x="4267200" y="5181600"/>
            <a:ext cx="2133600" cy="609600"/>
          </a:xfrm>
          <a:prstGeom prst="rect">
            <a:avLst/>
          </a:prstGeom>
          <a:solidFill>
            <a:srgbClr val="00B0F0"/>
          </a:solidFill>
          <a:ln w="9525">
            <a:solidFill>
              <a:schemeClr val="tx1"/>
            </a:solidFill>
            <a:miter lim="800000"/>
            <a:headEnd/>
            <a:tailEnd/>
          </a:ln>
          <a:effectLst/>
        </p:spPr>
        <p:txBody>
          <a:bodyPr wrap="none" anchor="ctr"/>
          <a:lstStyle/>
          <a:p>
            <a:endParaRPr lang="en-US"/>
          </a:p>
        </p:txBody>
      </p:sp>
      <p:sp>
        <p:nvSpPr>
          <p:cNvPr id="28" name="TextBox 27"/>
          <p:cNvSpPr txBox="1"/>
          <p:nvPr/>
        </p:nvSpPr>
        <p:spPr>
          <a:xfrm>
            <a:off x="609600" y="4419600"/>
            <a:ext cx="2060179" cy="338554"/>
          </a:xfrm>
          <a:prstGeom prst="rect">
            <a:avLst/>
          </a:prstGeom>
          <a:noFill/>
        </p:spPr>
        <p:txBody>
          <a:bodyPr wrap="none" rtlCol="0">
            <a:spAutoFit/>
          </a:bodyPr>
          <a:lstStyle/>
          <a:p>
            <a:pPr algn="ctr"/>
            <a:r>
              <a:rPr lang="en-US" sz="1600" b="1" dirty="0" smtClean="0"/>
              <a:t>One TV channel band</a:t>
            </a:r>
            <a:endParaRPr lang="en-US" b="1" dirty="0">
              <a:solidFill>
                <a:srgbClr val="00B0F0"/>
              </a:solidFill>
            </a:endParaRPr>
          </a:p>
        </p:txBody>
      </p:sp>
      <p:sp>
        <p:nvSpPr>
          <p:cNvPr id="29" name="TextBox 28"/>
          <p:cNvSpPr txBox="1"/>
          <p:nvPr/>
        </p:nvSpPr>
        <p:spPr>
          <a:xfrm>
            <a:off x="609600" y="2209800"/>
            <a:ext cx="3411127" cy="338554"/>
          </a:xfrm>
          <a:prstGeom prst="rect">
            <a:avLst/>
          </a:prstGeom>
          <a:noFill/>
        </p:spPr>
        <p:txBody>
          <a:bodyPr wrap="none" rtlCol="0">
            <a:spAutoFit/>
          </a:bodyPr>
          <a:lstStyle/>
          <a:p>
            <a:r>
              <a:rPr lang="en-US" sz="1600" b="1" dirty="0" smtClean="0"/>
              <a:t>Whole TV white space band available</a:t>
            </a:r>
            <a:endParaRPr lang="en-US" b="1" dirty="0">
              <a:solidFill>
                <a:srgbClr val="00B0F0"/>
              </a:solidFill>
            </a:endParaRPr>
          </a:p>
        </p:txBody>
      </p:sp>
      <p:sp>
        <p:nvSpPr>
          <p:cNvPr id="30" name="Text Box 16"/>
          <p:cNvSpPr txBox="1">
            <a:spLocks noChangeArrowheads="1"/>
          </p:cNvSpPr>
          <p:nvPr/>
        </p:nvSpPr>
        <p:spPr bwMode="auto">
          <a:xfrm>
            <a:off x="2057400" y="26670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3</a:t>
            </a:r>
            <a:endParaRPr kumimoji="1" lang="en-US" sz="1400" b="1" dirty="0">
              <a:solidFill>
                <a:srgbClr val="FF0000"/>
              </a:solidFill>
              <a:ea typeface="ＭＳ Ｐゴシック" pitchFamily="34" charset="-128"/>
            </a:endParaRPr>
          </a:p>
        </p:txBody>
      </p:sp>
      <p:sp>
        <p:nvSpPr>
          <p:cNvPr id="31" name="Text Box 16"/>
          <p:cNvSpPr txBox="1">
            <a:spLocks noChangeArrowheads="1"/>
          </p:cNvSpPr>
          <p:nvPr/>
        </p:nvSpPr>
        <p:spPr bwMode="auto">
          <a:xfrm>
            <a:off x="762000" y="26670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2</a:t>
            </a:r>
            <a:endParaRPr kumimoji="1" lang="en-US" sz="1400" b="1" dirty="0">
              <a:solidFill>
                <a:srgbClr val="FF0000"/>
              </a:solidFill>
              <a:ea typeface="ＭＳ Ｐゴシック" pitchFamily="34" charset="-128"/>
            </a:endParaRPr>
          </a:p>
        </p:txBody>
      </p:sp>
      <p:sp>
        <p:nvSpPr>
          <p:cNvPr id="32" name="Text Box 16"/>
          <p:cNvSpPr txBox="1">
            <a:spLocks noChangeArrowheads="1"/>
          </p:cNvSpPr>
          <p:nvPr/>
        </p:nvSpPr>
        <p:spPr bwMode="auto">
          <a:xfrm>
            <a:off x="3352800" y="26670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4</a:t>
            </a:r>
            <a:endParaRPr kumimoji="1" lang="en-US" sz="1400" b="1" dirty="0">
              <a:solidFill>
                <a:srgbClr val="FF0000"/>
              </a:solidFill>
              <a:ea typeface="ＭＳ Ｐゴシック" pitchFamily="34" charset="-128"/>
            </a:endParaRPr>
          </a:p>
        </p:txBody>
      </p:sp>
      <p:sp>
        <p:nvSpPr>
          <p:cNvPr id="33" name="Text Box 16"/>
          <p:cNvSpPr txBox="1">
            <a:spLocks noChangeArrowheads="1"/>
          </p:cNvSpPr>
          <p:nvPr/>
        </p:nvSpPr>
        <p:spPr bwMode="auto">
          <a:xfrm>
            <a:off x="4648200" y="26670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5</a:t>
            </a:r>
            <a:endParaRPr kumimoji="1" lang="en-US" sz="1400" b="1" dirty="0">
              <a:solidFill>
                <a:srgbClr val="FF0000"/>
              </a:solidFill>
              <a:ea typeface="ＭＳ Ｐゴシック" pitchFamily="34" charset="-128"/>
            </a:endParaRPr>
          </a:p>
        </p:txBody>
      </p:sp>
      <p:sp>
        <p:nvSpPr>
          <p:cNvPr id="34" name="Text Box 16"/>
          <p:cNvSpPr txBox="1">
            <a:spLocks noChangeArrowheads="1"/>
          </p:cNvSpPr>
          <p:nvPr/>
        </p:nvSpPr>
        <p:spPr bwMode="auto">
          <a:xfrm>
            <a:off x="1066800" y="48768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For 15.4x</a:t>
            </a:r>
            <a:endParaRPr kumimoji="1" lang="en-US" sz="1400" b="1" dirty="0">
              <a:solidFill>
                <a:srgbClr val="FF0000"/>
              </a:solidFill>
              <a:ea typeface="ＭＳ Ｐゴシック" pitchFamily="34" charset="-128"/>
            </a:endParaRPr>
          </a:p>
        </p:txBody>
      </p:sp>
      <p:sp>
        <p:nvSpPr>
          <p:cNvPr id="35" name="Text Box 16"/>
          <p:cNvSpPr txBox="1">
            <a:spLocks noChangeArrowheads="1"/>
          </p:cNvSpPr>
          <p:nvPr/>
        </p:nvSpPr>
        <p:spPr bwMode="auto">
          <a:xfrm>
            <a:off x="3581400" y="46482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Guard band</a:t>
            </a:r>
            <a:endParaRPr kumimoji="1" lang="en-US" sz="1400" b="1" dirty="0">
              <a:solidFill>
                <a:srgbClr val="FF0000"/>
              </a:solidFill>
              <a:ea typeface="ＭＳ Ｐゴシック" pitchFamily="34" charset="-128"/>
            </a:endParaRPr>
          </a:p>
        </p:txBody>
      </p:sp>
      <p:sp>
        <p:nvSpPr>
          <p:cNvPr id="36" name="Text Box 16"/>
          <p:cNvSpPr txBox="1">
            <a:spLocks noChangeArrowheads="1"/>
          </p:cNvSpPr>
          <p:nvPr/>
        </p:nvSpPr>
        <p:spPr bwMode="auto">
          <a:xfrm>
            <a:off x="2438400" y="48768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For 15.4y</a:t>
            </a:r>
            <a:endParaRPr kumimoji="1" lang="en-US" sz="1400" b="1" dirty="0">
              <a:solidFill>
                <a:srgbClr val="FF0000"/>
              </a:solidFill>
              <a:ea typeface="ＭＳ Ｐゴシック" pitchFamily="34" charset="-128"/>
            </a:endParaRPr>
          </a:p>
        </p:txBody>
      </p:sp>
      <p:sp>
        <p:nvSpPr>
          <p:cNvPr id="37" name="Text Box 16"/>
          <p:cNvSpPr txBox="1">
            <a:spLocks noChangeArrowheads="1"/>
          </p:cNvSpPr>
          <p:nvPr/>
        </p:nvSpPr>
        <p:spPr bwMode="auto">
          <a:xfrm>
            <a:off x="5029200" y="48768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For 15.4z</a:t>
            </a:r>
            <a:endParaRPr kumimoji="1" lang="en-US" sz="1400" b="1" dirty="0">
              <a:solidFill>
                <a:srgbClr val="FF0000"/>
              </a:solidFill>
              <a:ea typeface="ＭＳ Ｐゴシック" pitchFamily="34" charset="-128"/>
            </a:endParaRPr>
          </a:p>
        </p:txBody>
      </p:sp>
      <p:sp>
        <p:nvSpPr>
          <p:cNvPr id="38" name="Text Box 16"/>
          <p:cNvSpPr txBox="1">
            <a:spLocks noChangeArrowheads="1"/>
          </p:cNvSpPr>
          <p:nvPr/>
        </p:nvSpPr>
        <p:spPr bwMode="auto">
          <a:xfrm>
            <a:off x="6553200" y="48768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For 15.4w</a:t>
            </a:r>
            <a:endParaRPr kumimoji="1" lang="en-US" sz="1400" b="1" dirty="0">
              <a:solidFill>
                <a:srgbClr val="FF0000"/>
              </a:solidFill>
              <a:ea typeface="ＭＳ Ｐゴシック" pitchFamily="34" charset="-128"/>
            </a:endParaRPr>
          </a:p>
        </p:txBody>
      </p:sp>
      <p:cxnSp>
        <p:nvCxnSpPr>
          <p:cNvPr id="39" name="Straight Arrow Connector 38"/>
          <p:cNvCxnSpPr/>
          <p:nvPr/>
        </p:nvCxnSpPr>
        <p:spPr>
          <a:xfrm rot="5400000">
            <a:off x="800100" y="3924300"/>
            <a:ext cx="15240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352800" y="3657600"/>
            <a:ext cx="4648200"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096000" y="3352800"/>
            <a:ext cx="838200" cy="0"/>
          </a:xfrm>
          <a:prstGeom prst="line">
            <a:avLst/>
          </a:prstGeom>
          <a:ln w="57150">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44" name="Rectangle 18"/>
          <p:cNvSpPr>
            <a:spLocks noChangeArrowheads="1"/>
          </p:cNvSpPr>
          <p:nvPr/>
        </p:nvSpPr>
        <p:spPr bwMode="auto">
          <a:xfrm>
            <a:off x="6400800" y="5181600"/>
            <a:ext cx="228600" cy="609600"/>
          </a:xfrm>
          <a:prstGeom prst="rect">
            <a:avLst/>
          </a:prstGeom>
          <a:solidFill>
            <a:srgbClr val="EAEAEA"/>
          </a:solidFill>
          <a:ln w="9525">
            <a:solidFill>
              <a:schemeClr val="tx1"/>
            </a:solidFill>
            <a:miter lim="800000"/>
            <a:headEnd/>
            <a:tailEnd/>
          </a:ln>
          <a:effectLst/>
        </p:spPr>
        <p:txBody>
          <a:bodyPr wrap="none" anchor="ctr"/>
          <a:lstStyle/>
          <a:p>
            <a:endParaRPr lang="en-US"/>
          </a:p>
        </p:txBody>
      </p:sp>
      <p:sp>
        <p:nvSpPr>
          <p:cNvPr id="45" name="Rectangle 18"/>
          <p:cNvSpPr>
            <a:spLocks noChangeArrowheads="1"/>
          </p:cNvSpPr>
          <p:nvPr/>
        </p:nvSpPr>
        <p:spPr bwMode="auto">
          <a:xfrm>
            <a:off x="7772400" y="5181600"/>
            <a:ext cx="228600" cy="609600"/>
          </a:xfrm>
          <a:prstGeom prst="rect">
            <a:avLst/>
          </a:prstGeom>
          <a:solidFill>
            <a:srgbClr val="EAEAEA"/>
          </a:solidFill>
          <a:ln w="9525">
            <a:solidFill>
              <a:schemeClr val="tx1"/>
            </a:solidFill>
            <a:miter lim="800000"/>
            <a:headEnd/>
            <a:tailEnd/>
          </a:ln>
          <a:effectLst/>
        </p:spPr>
        <p:txBody>
          <a:bodyPr wrap="none" anchor="ctr"/>
          <a:lstStyle/>
          <a:p>
            <a:endParaRPr lang="en-US"/>
          </a:p>
        </p:txBody>
      </p:sp>
      <p:sp>
        <p:nvSpPr>
          <p:cNvPr id="46" name="Rectangle 18"/>
          <p:cNvSpPr>
            <a:spLocks noChangeArrowheads="1"/>
          </p:cNvSpPr>
          <p:nvPr/>
        </p:nvSpPr>
        <p:spPr bwMode="auto">
          <a:xfrm>
            <a:off x="4038600" y="5181600"/>
            <a:ext cx="228600" cy="609600"/>
          </a:xfrm>
          <a:prstGeom prst="rect">
            <a:avLst/>
          </a:prstGeom>
          <a:solidFill>
            <a:srgbClr val="EAEAEA"/>
          </a:solidFill>
          <a:ln w="9525">
            <a:solidFill>
              <a:schemeClr val="tx1"/>
            </a:solidFill>
            <a:miter lim="800000"/>
            <a:headEnd/>
            <a:tailEnd/>
          </a:ln>
          <a:effectLst/>
        </p:spPr>
        <p:txBody>
          <a:bodyPr wrap="none" anchor="ctr"/>
          <a:lstStyle/>
          <a:p>
            <a:endParaRPr lang="en-US"/>
          </a:p>
        </p:txBody>
      </p:sp>
      <p:sp>
        <p:nvSpPr>
          <p:cNvPr id="47" name="Rectangle 18"/>
          <p:cNvSpPr>
            <a:spLocks noChangeArrowheads="1"/>
          </p:cNvSpPr>
          <p:nvPr/>
        </p:nvSpPr>
        <p:spPr bwMode="auto">
          <a:xfrm>
            <a:off x="1066800" y="5181600"/>
            <a:ext cx="228600" cy="609600"/>
          </a:xfrm>
          <a:prstGeom prst="rect">
            <a:avLst/>
          </a:prstGeom>
          <a:solidFill>
            <a:srgbClr val="EAEAEA"/>
          </a:solidFill>
          <a:ln w="9525">
            <a:solidFill>
              <a:schemeClr val="tx1"/>
            </a:solidFill>
            <a:miter lim="800000"/>
            <a:headEnd/>
            <a:tailEnd/>
          </a:ln>
          <a:effectLst/>
        </p:spPr>
        <p:txBody>
          <a:bodyPr wrap="none" anchor="ctr"/>
          <a:lstStyle/>
          <a:p>
            <a:endParaRPr lang="en-US"/>
          </a:p>
        </p:txBody>
      </p:sp>
      <p:cxnSp>
        <p:nvCxnSpPr>
          <p:cNvPr id="56" name="Straight Arrow Connector 55"/>
          <p:cNvCxnSpPr/>
          <p:nvPr/>
        </p:nvCxnSpPr>
        <p:spPr>
          <a:xfrm rot="5400000">
            <a:off x="3847306" y="5143500"/>
            <a:ext cx="534194" cy="79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nSpc>
                <a:spcPts val="3000"/>
              </a:lnSpc>
            </a:pPr>
            <a:r>
              <a:rPr lang="en-US" sz="3200" b="1" i="1" dirty="0" smtClean="0">
                <a:solidFill>
                  <a:srgbClr val="FF0000"/>
                </a:solidFill>
                <a:cs typeface="Times New Roman" pitchFamily="18" charset="0"/>
              </a:rPr>
              <a:t>Another POSSIBLE FREQUENCY BAND USAGE FOR ONE TV CHANNEL </a:t>
            </a:r>
            <a:endParaRPr lang="en-US" sz="3200" b="1" i="1" dirty="0">
              <a:solidFill>
                <a:srgbClr val="FF0000"/>
              </a:solidFill>
              <a:cs typeface="Times New Roman" pitchFamily="18" charset="0"/>
            </a:endParaRPr>
          </a:p>
        </p:txBody>
      </p:sp>
      <p:sp>
        <p:nvSpPr>
          <p:cNvPr id="3" name="Content Placeholder 2"/>
          <p:cNvSpPr>
            <a:spLocks noGrp="1"/>
          </p:cNvSpPr>
          <p:nvPr>
            <p:ph idx="1"/>
          </p:nvPr>
        </p:nvSpPr>
        <p:spPr>
          <a:xfrm>
            <a:off x="457200" y="1600200"/>
            <a:ext cx="8305800" cy="4800600"/>
          </a:xfrm>
        </p:spPr>
        <p:txBody>
          <a:bodyPr>
            <a:normAutofit/>
          </a:bodyPr>
          <a:lstStyle/>
          <a:p>
            <a:pPr marL="180975" lvl="1" indent="-180975">
              <a:buFont typeface="Arial" pitchFamily="34" charset="0"/>
              <a:buChar char="•"/>
            </a:pPr>
            <a:r>
              <a:rPr lang="en-US" altLang="ko-KR" sz="2000" b="1" dirty="0" smtClean="0">
                <a:solidFill>
                  <a:srgbClr val="00B0F0"/>
                </a:solidFill>
                <a:latin typeface="Times New Roman" pitchFamily="18" charset="0"/>
                <a:cs typeface="Times New Roman" pitchFamily="18" charset="0"/>
              </a:rPr>
              <a:t>At this moment, only FSK SUN and OFDM SUN are considered</a:t>
            </a:r>
            <a:endParaRPr lang="en-US" sz="2000" dirty="0" smtClean="0"/>
          </a:p>
        </p:txBody>
      </p:sp>
      <p:sp>
        <p:nvSpPr>
          <p:cNvPr id="9" name="TextBox 8"/>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6</a:t>
            </a:r>
            <a:endParaRPr lang="en-US" sz="1400" dirty="0">
              <a:latin typeface="Times New Roman" pitchFamily="18" charset="0"/>
              <a:cs typeface="Times New Roman" pitchFamily="18" charset="0"/>
            </a:endParaRPr>
          </a:p>
        </p:txBody>
      </p:sp>
      <p:sp>
        <p:nvSpPr>
          <p:cNvPr id="5" name="Line 5"/>
          <p:cNvSpPr>
            <a:spLocks noChangeShapeType="1"/>
          </p:cNvSpPr>
          <p:nvPr/>
        </p:nvSpPr>
        <p:spPr bwMode="auto">
          <a:xfrm>
            <a:off x="457200" y="3657600"/>
            <a:ext cx="8229600" cy="0"/>
          </a:xfrm>
          <a:prstGeom prst="line">
            <a:avLst/>
          </a:prstGeom>
          <a:noFill/>
          <a:ln w="9525">
            <a:solidFill>
              <a:schemeClr val="tx1"/>
            </a:solidFill>
            <a:round/>
            <a:headEnd/>
            <a:tailEnd type="triangle" w="med" len="med"/>
          </a:ln>
          <a:effectLst/>
        </p:spPr>
        <p:txBody>
          <a:bodyPr/>
          <a:lstStyle/>
          <a:p>
            <a:endParaRPr lang="en-US"/>
          </a:p>
        </p:txBody>
      </p:sp>
      <p:sp>
        <p:nvSpPr>
          <p:cNvPr id="6" name="Line 6"/>
          <p:cNvSpPr>
            <a:spLocks noChangeShapeType="1"/>
          </p:cNvSpPr>
          <p:nvPr/>
        </p:nvSpPr>
        <p:spPr bwMode="auto">
          <a:xfrm flipV="1">
            <a:off x="1295400" y="3048000"/>
            <a:ext cx="0" cy="609600"/>
          </a:xfrm>
          <a:prstGeom prst="line">
            <a:avLst/>
          </a:prstGeom>
          <a:noFill/>
          <a:ln w="9525">
            <a:solidFill>
              <a:schemeClr val="tx1"/>
            </a:solidFill>
            <a:round/>
            <a:headEnd/>
            <a:tailEnd/>
          </a:ln>
          <a:effectLst/>
        </p:spPr>
        <p:txBody>
          <a:bodyPr/>
          <a:lstStyle/>
          <a:p>
            <a:endParaRPr lang="en-US"/>
          </a:p>
        </p:txBody>
      </p:sp>
      <p:sp>
        <p:nvSpPr>
          <p:cNvPr id="7" name="Line 8"/>
          <p:cNvSpPr>
            <a:spLocks noChangeShapeType="1"/>
          </p:cNvSpPr>
          <p:nvPr/>
        </p:nvSpPr>
        <p:spPr bwMode="auto">
          <a:xfrm>
            <a:off x="7620000" y="3048000"/>
            <a:ext cx="0" cy="609600"/>
          </a:xfrm>
          <a:prstGeom prst="line">
            <a:avLst/>
          </a:prstGeom>
          <a:noFill/>
          <a:ln w="9525">
            <a:solidFill>
              <a:schemeClr val="tx1"/>
            </a:solidFill>
            <a:round/>
            <a:headEnd/>
            <a:tailEnd/>
          </a:ln>
          <a:effectLst/>
        </p:spPr>
        <p:txBody>
          <a:bodyPr/>
          <a:lstStyle/>
          <a:p>
            <a:endParaRPr lang="en-US"/>
          </a:p>
        </p:txBody>
      </p:sp>
      <p:sp>
        <p:nvSpPr>
          <p:cNvPr id="8" name="Text Box 12"/>
          <p:cNvSpPr txBox="1">
            <a:spLocks noChangeArrowheads="1"/>
          </p:cNvSpPr>
          <p:nvPr/>
        </p:nvSpPr>
        <p:spPr bwMode="auto">
          <a:xfrm>
            <a:off x="8534400" y="3276600"/>
            <a:ext cx="241300" cy="336550"/>
          </a:xfrm>
          <a:prstGeom prst="rect">
            <a:avLst/>
          </a:prstGeom>
          <a:noFill/>
          <a:ln w="9525">
            <a:noFill/>
            <a:miter lim="800000"/>
            <a:headEnd/>
            <a:tailEnd/>
          </a:ln>
          <a:effectLst/>
        </p:spPr>
        <p:txBody>
          <a:bodyPr wrap="none">
            <a:spAutoFit/>
          </a:bodyPr>
          <a:lstStyle/>
          <a:p>
            <a:pPr algn="l" eaLnBrk="1" hangingPunct="1"/>
            <a:r>
              <a:rPr kumimoji="1" lang="en-US" sz="1600" b="0" i="1" dirty="0">
                <a:solidFill>
                  <a:schemeClr val="tx1"/>
                </a:solidFill>
                <a:ea typeface="ＭＳ Ｐゴシック" pitchFamily="34" charset="-128"/>
              </a:rPr>
              <a:t>f</a:t>
            </a:r>
          </a:p>
        </p:txBody>
      </p:sp>
      <p:sp>
        <p:nvSpPr>
          <p:cNvPr id="10" name="Text Box 16"/>
          <p:cNvSpPr txBox="1">
            <a:spLocks noChangeArrowheads="1"/>
          </p:cNvSpPr>
          <p:nvPr/>
        </p:nvSpPr>
        <p:spPr bwMode="auto">
          <a:xfrm>
            <a:off x="7086600" y="2667000"/>
            <a:ext cx="1295400" cy="220573"/>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51</a:t>
            </a:r>
            <a:endParaRPr kumimoji="1" lang="en-US" sz="1400" b="1" dirty="0">
              <a:solidFill>
                <a:srgbClr val="FF0000"/>
              </a:solidFill>
              <a:ea typeface="ＭＳ Ｐゴシック" pitchFamily="34" charset="-128"/>
            </a:endParaRPr>
          </a:p>
        </p:txBody>
      </p:sp>
      <p:sp>
        <p:nvSpPr>
          <p:cNvPr id="11" name="Rectangle 17"/>
          <p:cNvSpPr>
            <a:spLocks noChangeArrowheads="1"/>
          </p:cNvSpPr>
          <p:nvPr/>
        </p:nvSpPr>
        <p:spPr bwMode="auto">
          <a:xfrm>
            <a:off x="762000" y="3048000"/>
            <a:ext cx="1295400" cy="609600"/>
          </a:xfrm>
          <a:prstGeom prst="rect">
            <a:avLst/>
          </a:prstGeom>
          <a:solidFill>
            <a:schemeClr val="bg2">
              <a:lumMod val="75000"/>
            </a:schemeClr>
          </a:solidFill>
          <a:ln w="9525">
            <a:solidFill>
              <a:schemeClr val="tx1"/>
            </a:solidFill>
            <a:miter lim="800000"/>
            <a:headEnd/>
            <a:tailEnd/>
          </a:ln>
          <a:effectLst/>
        </p:spPr>
        <p:txBody>
          <a:bodyPr wrap="none" anchor="ctr"/>
          <a:lstStyle/>
          <a:p>
            <a:endParaRPr lang="en-US"/>
          </a:p>
        </p:txBody>
      </p:sp>
      <p:sp>
        <p:nvSpPr>
          <p:cNvPr id="12" name="Rectangle 18"/>
          <p:cNvSpPr>
            <a:spLocks noChangeArrowheads="1"/>
          </p:cNvSpPr>
          <p:nvPr/>
        </p:nvSpPr>
        <p:spPr bwMode="auto">
          <a:xfrm>
            <a:off x="2057400" y="3048000"/>
            <a:ext cx="1295400" cy="609600"/>
          </a:xfrm>
          <a:prstGeom prst="rect">
            <a:avLst/>
          </a:prstGeom>
          <a:solidFill>
            <a:schemeClr val="tx2">
              <a:lumMod val="20000"/>
              <a:lumOff val="80000"/>
            </a:schemeClr>
          </a:solidFill>
          <a:ln w="9525">
            <a:solidFill>
              <a:schemeClr val="tx1"/>
            </a:solidFill>
            <a:miter lim="800000"/>
            <a:headEnd/>
            <a:tailEnd/>
          </a:ln>
          <a:effectLst/>
        </p:spPr>
        <p:txBody>
          <a:bodyPr wrap="none" anchor="ctr"/>
          <a:lstStyle/>
          <a:p>
            <a:endParaRPr lang="en-US"/>
          </a:p>
        </p:txBody>
      </p:sp>
      <p:sp>
        <p:nvSpPr>
          <p:cNvPr id="13" name="Rectangle 20"/>
          <p:cNvSpPr>
            <a:spLocks noChangeArrowheads="1"/>
          </p:cNvSpPr>
          <p:nvPr/>
        </p:nvSpPr>
        <p:spPr bwMode="auto">
          <a:xfrm>
            <a:off x="7162800" y="3048000"/>
            <a:ext cx="1219200" cy="609600"/>
          </a:xfrm>
          <a:prstGeom prst="rect">
            <a:avLst/>
          </a:prstGeom>
          <a:solidFill>
            <a:srgbClr val="FF0000"/>
          </a:solidFill>
          <a:ln w="9525">
            <a:solidFill>
              <a:schemeClr val="tx1"/>
            </a:solidFill>
            <a:miter lim="800000"/>
            <a:headEnd/>
            <a:tailEnd/>
          </a:ln>
          <a:effectLst/>
        </p:spPr>
        <p:txBody>
          <a:bodyPr wrap="none" anchor="ctr"/>
          <a:lstStyle/>
          <a:p>
            <a:pPr eaLnBrk="1" hangingPunct="1"/>
            <a:endParaRPr kumimoji="1" lang="en-US" sz="2400" b="0">
              <a:solidFill>
                <a:schemeClr val="folHlink"/>
              </a:solidFill>
              <a:ea typeface="ＭＳ Ｐゴシック" pitchFamily="34" charset="-128"/>
            </a:endParaRPr>
          </a:p>
        </p:txBody>
      </p:sp>
      <p:sp>
        <p:nvSpPr>
          <p:cNvPr id="14" name="Rectangle 18"/>
          <p:cNvSpPr>
            <a:spLocks noChangeArrowheads="1"/>
          </p:cNvSpPr>
          <p:nvPr/>
        </p:nvSpPr>
        <p:spPr bwMode="auto">
          <a:xfrm>
            <a:off x="3352800" y="3048000"/>
            <a:ext cx="1295400" cy="609600"/>
          </a:xfrm>
          <a:prstGeom prst="rect">
            <a:avLst/>
          </a:prstGeom>
          <a:solidFill>
            <a:schemeClr val="accent4">
              <a:lumMod val="60000"/>
              <a:lumOff val="40000"/>
            </a:schemeClr>
          </a:solidFill>
          <a:ln w="9525">
            <a:solidFill>
              <a:schemeClr val="tx1"/>
            </a:solidFill>
            <a:miter lim="800000"/>
            <a:headEnd/>
            <a:tailEnd/>
          </a:ln>
          <a:effectLst/>
        </p:spPr>
        <p:txBody>
          <a:bodyPr wrap="none" anchor="ctr"/>
          <a:lstStyle/>
          <a:p>
            <a:endParaRPr lang="en-US"/>
          </a:p>
        </p:txBody>
      </p:sp>
      <p:sp>
        <p:nvSpPr>
          <p:cNvPr id="15" name="Rectangle 18"/>
          <p:cNvSpPr>
            <a:spLocks noChangeArrowheads="1"/>
          </p:cNvSpPr>
          <p:nvPr/>
        </p:nvSpPr>
        <p:spPr bwMode="auto">
          <a:xfrm>
            <a:off x="4648200" y="3048000"/>
            <a:ext cx="1295400" cy="609600"/>
          </a:xfrm>
          <a:prstGeom prst="rect">
            <a:avLst/>
          </a:prstGeom>
          <a:solidFill>
            <a:srgbClr val="FFC000"/>
          </a:solidFill>
          <a:ln w="9525">
            <a:solidFill>
              <a:schemeClr val="tx1"/>
            </a:solidFill>
            <a:miter lim="800000"/>
            <a:headEnd/>
            <a:tailEnd/>
          </a:ln>
          <a:effectLst/>
        </p:spPr>
        <p:txBody>
          <a:bodyPr wrap="none" anchor="ctr"/>
          <a:lstStyle/>
          <a:p>
            <a:endParaRPr lang="en-US"/>
          </a:p>
        </p:txBody>
      </p:sp>
      <p:sp>
        <p:nvSpPr>
          <p:cNvPr id="17" name="Line 5"/>
          <p:cNvSpPr>
            <a:spLocks noChangeShapeType="1"/>
          </p:cNvSpPr>
          <p:nvPr/>
        </p:nvSpPr>
        <p:spPr bwMode="auto">
          <a:xfrm>
            <a:off x="609600" y="5791200"/>
            <a:ext cx="7924800" cy="0"/>
          </a:xfrm>
          <a:prstGeom prst="line">
            <a:avLst/>
          </a:prstGeom>
          <a:noFill/>
          <a:ln w="9525">
            <a:solidFill>
              <a:schemeClr val="tx1"/>
            </a:solidFill>
            <a:round/>
            <a:headEnd/>
            <a:tailEnd type="triangle" w="med" len="med"/>
          </a:ln>
          <a:effectLst/>
        </p:spPr>
        <p:txBody>
          <a:bodyPr/>
          <a:lstStyle/>
          <a:p>
            <a:endParaRPr lang="en-US"/>
          </a:p>
        </p:txBody>
      </p:sp>
      <p:sp>
        <p:nvSpPr>
          <p:cNvPr id="18" name="Line 6"/>
          <p:cNvSpPr>
            <a:spLocks noChangeShapeType="1"/>
          </p:cNvSpPr>
          <p:nvPr/>
        </p:nvSpPr>
        <p:spPr bwMode="auto">
          <a:xfrm flipV="1">
            <a:off x="1447800" y="5181600"/>
            <a:ext cx="0" cy="609600"/>
          </a:xfrm>
          <a:prstGeom prst="line">
            <a:avLst/>
          </a:prstGeom>
          <a:noFill/>
          <a:ln w="9525">
            <a:solidFill>
              <a:schemeClr val="tx1"/>
            </a:solidFill>
            <a:round/>
            <a:headEnd/>
            <a:tailEnd/>
          </a:ln>
          <a:effectLst/>
        </p:spPr>
        <p:txBody>
          <a:bodyPr/>
          <a:lstStyle/>
          <a:p>
            <a:endParaRPr lang="en-US"/>
          </a:p>
        </p:txBody>
      </p:sp>
      <p:sp>
        <p:nvSpPr>
          <p:cNvPr id="20" name="Text Box 12"/>
          <p:cNvSpPr txBox="1">
            <a:spLocks noChangeArrowheads="1"/>
          </p:cNvSpPr>
          <p:nvPr/>
        </p:nvSpPr>
        <p:spPr bwMode="auto">
          <a:xfrm>
            <a:off x="8305800" y="5410200"/>
            <a:ext cx="241300" cy="336550"/>
          </a:xfrm>
          <a:prstGeom prst="rect">
            <a:avLst/>
          </a:prstGeom>
          <a:noFill/>
          <a:ln w="9525">
            <a:noFill/>
            <a:miter lim="800000"/>
            <a:headEnd/>
            <a:tailEnd/>
          </a:ln>
          <a:effectLst/>
        </p:spPr>
        <p:txBody>
          <a:bodyPr wrap="none">
            <a:spAutoFit/>
          </a:bodyPr>
          <a:lstStyle/>
          <a:p>
            <a:pPr algn="l" eaLnBrk="1" hangingPunct="1"/>
            <a:r>
              <a:rPr kumimoji="1" lang="en-US" sz="1600" b="0" i="1">
                <a:solidFill>
                  <a:schemeClr val="tx1"/>
                </a:solidFill>
                <a:ea typeface="ＭＳ Ｐゴシック" pitchFamily="34" charset="-128"/>
              </a:rPr>
              <a:t>f</a:t>
            </a:r>
          </a:p>
        </p:txBody>
      </p:sp>
      <p:sp>
        <p:nvSpPr>
          <p:cNvPr id="21" name="Rectangle 17"/>
          <p:cNvSpPr>
            <a:spLocks noChangeArrowheads="1"/>
          </p:cNvSpPr>
          <p:nvPr/>
        </p:nvSpPr>
        <p:spPr bwMode="auto">
          <a:xfrm>
            <a:off x="1295400" y="5181600"/>
            <a:ext cx="914400" cy="609600"/>
          </a:xfrm>
          <a:prstGeom prst="rect">
            <a:avLst/>
          </a:prstGeom>
          <a:solidFill>
            <a:srgbClr val="FF99FF"/>
          </a:solidFill>
          <a:ln w="9525">
            <a:solidFill>
              <a:schemeClr val="tx1"/>
            </a:solidFill>
            <a:miter lim="800000"/>
            <a:headEnd/>
            <a:tailEnd/>
          </a:ln>
          <a:effectLst/>
        </p:spPr>
        <p:txBody>
          <a:bodyPr wrap="none" anchor="ctr"/>
          <a:lstStyle/>
          <a:p>
            <a:pPr algn="ctr"/>
            <a:r>
              <a:rPr lang="en-US" dirty="0" smtClean="0"/>
              <a:t>OFDM</a:t>
            </a:r>
            <a:endParaRPr lang="en-US" dirty="0"/>
          </a:p>
        </p:txBody>
      </p:sp>
      <p:sp>
        <p:nvSpPr>
          <p:cNvPr id="28" name="TextBox 27"/>
          <p:cNvSpPr txBox="1"/>
          <p:nvPr/>
        </p:nvSpPr>
        <p:spPr>
          <a:xfrm>
            <a:off x="609600" y="4038600"/>
            <a:ext cx="2060179" cy="338554"/>
          </a:xfrm>
          <a:prstGeom prst="rect">
            <a:avLst/>
          </a:prstGeom>
          <a:noFill/>
        </p:spPr>
        <p:txBody>
          <a:bodyPr wrap="none" rtlCol="0">
            <a:spAutoFit/>
          </a:bodyPr>
          <a:lstStyle/>
          <a:p>
            <a:pPr algn="ctr"/>
            <a:r>
              <a:rPr lang="en-US" sz="1600" b="1" dirty="0" smtClean="0"/>
              <a:t>One TV channel band</a:t>
            </a:r>
            <a:endParaRPr lang="en-US" b="1" dirty="0">
              <a:solidFill>
                <a:srgbClr val="00B0F0"/>
              </a:solidFill>
            </a:endParaRPr>
          </a:p>
        </p:txBody>
      </p:sp>
      <p:sp>
        <p:nvSpPr>
          <p:cNvPr id="29" name="TextBox 28"/>
          <p:cNvSpPr txBox="1"/>
          <p:nvPr/>
        </p:nvSpPr>
        <p:spPr>
          <a:xfrm>
            <a:off x="609600" y="2209800"/>
            <a:ext cx="3411127" cy="338554"/>
          </a:xfrm>
          <a:prstGeom prst="rect">
            <a:avLst/>
          </a:prstGeom>
          <a:noFill/>
        </p:spPr>
        <p:txBody>
          <a:bodyPr wrap="none" rtlCol="0">
            <a:spAutoFit/>
          </a:bodyPr>
          <a:lstStyle/>
          <a:p>
            <a:r>
              <a:rPr lang="en-US" sz="1600" b="1" dirty="0" smtClean="0"/>
              <a:t>Whole TV white space band available</a:t>
            </a:r>
            <a:endParaRPr lang="en-US" b="1" dirty="0">
              <a:solidFill>
                <a:srgbClr val="00B0F0"/>
              </a:solidFill>
            </a:endParaRPr>
          </a:p>
        </p:txBody>
      </p:sp>
      <p:sp>
        <p:nvSpPr>
          <p:cNvPr id="30" name="Text Box 16"/>
          <p:cNvSpPr txBox="1">
            <a:spLocks noChangeArrowheads="1"/>
          </p:cNvSpPr>
          <p:nvPr/>
        </p:nvSpPr>
        <p:spPr bwMode="auto">
          <a:xfrm>
            <a:off x="2057400" y="26670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3</a:t>
            </a:r>
            <a:endParaRPr kumimoji="1" lang="en-US" sz="1400" b="1" dirty="0">
              <a:solidFill>
                <a:srgbClr val="FF0000"/>
              </a:solidFill>
              <a:ea typeface="ＭＳ Ｐゴシック" pitchFamily="34" charset="-128"/>
            </a:endParaRPr>
          </a:p>
        </p:txBody>
      </p:sp>
      <p:sp>
        <p:nvSpPr>
          <p:cNvPr id="31" name="Text Box 16"/>
          <p:cNvSpPr txBox="1">
            <a:spLocks noChangeArrowheads="1"/>
          </p:cNvSpPr>
          <p:nvPr/>
        </p:nvSpPr>
        <p:spPr bwMode="auto">
          <a:xfrm>
            <a:off x="762000" y="26670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2</a:t>
            </a:r>
            <a:endParaRPr kumimoji="1" lang="en-US" sz="1400" b="1" dirty="0">
              <a:solidFill>
                <a:srgbClr val="FF0000"/>
              </a:solidFill>
              <a:ea typeface="ＭＳ Ｐゴシック" pitchFamily="34" charset="-128"/>
            </a:endParaRPr>
          </a:p>
        </p:txBody>
      </p:sp>
      <p:sp>
        <p:nvSpPr>
          <p:cNvPr id="32" name="Text Box 16"/>
          <p:cNvSpPr txBox="1">
            <a:spLocks noChangeArrowheads="1"/>
          </p:cNvSpPr>
          <p:nvPr/>
        </p:nvSpPr>
        <p:spPr bwMode="auto">
          <a:xfrm>
            <a:off x="3352800" y="26670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4</a:t>
            </a:r>
            <a:endParaRPr kumimoji="1" lang="en-US" sz="1400" b="1" dirty="0">
              <a:solidFill>
                <a:srgbClr val="FF0000"/>
              </a:solidFill>
              <a:ea typeface="ＭＳ Ｐゴシック" pitchFamily="34" charset="-128"/>
            </a:endParaRPr>
          </a:p>
        </p:txBody>
      </p:sp>
      <p:sp>
        <p:nvSpPr>
          <p:cNvPr id="33" name="Text Box 16"/>
          <p:cNvSpPr txBox="1">
            <a:spLocks noChangeArrowheads="1"/>
          </p:cNvSpPr>
          <p:nvPr/>
        </p:nvSpPr>
        <p:spPr bwMode="auto">
          <a:xfrm>
            <a:off x="4648200" y="26670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TV channel 5</a:t>
            </a:r>
            <a:endParaRPr kumimoji="1" lang="en-US" sz="1400" b="1" dirty="0">
              <a:solidFill>
                <a:srgbClr val="FF0000"/>
              </a:solidFill>
              <a:ea typeface="ＭＳ Ｐゴシック" pitchFamily="34" charset="-128"/>
            </a:endParaRPr>
          </a:p>
        </p:txBody>
      </p:sp>
      <p:sp>
        <p:nvSpPr>
          <p:cNvPr id="35" name="Text Box 16"/>
          <p:cNvSpPr txBox="1">
            <a:spLocks noChangeArrowheads="1"/>
          </p:cNvSpPr>
          <p:nvPr/>
        </p:nvSpPr>
        <p:spPr bwMode="auto">
          <a:xfrm>
            <a:off x="5638800" y="44196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Guard band</a:t>
            </a:r>
            <a:endParaRPr kumimoji="1" lang="en-US" sz="1400" b="1" dirty="0">
              <a:solidFill>
                <a:srgbClr val="FF0000"/>
              </a:solidFill>
              <a:ea typeface="ＭＳ Ｐゴシック" pitchFamily="34" charset="-128"/>
            </a:endParaRPr>
          </a:p>
        </p:txBody>
      </p:sp>
      <p:sp>
        <p:nvSpPr>
          <p:cNvPr id="37" name="Text Box 16"/>
          <p:cNvSpPr txBox="1">
            <a:spLocks noChangeArrowheads="1"/>
          </p:cNvSpPr>
          <p:nvPr/>
        </p:nvSpPr>
        <p:spPr bwMode="auto">
          <a:xfrm>
            <a:off x="1981200" y="4953000"/>
            <a:ext cx="2819400" cy="220573"/>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For  802.15.4g  SUN</a:t>
            </a:r>
            <a:endParaRPr kumimoji="1" lang="en-US" sz="1400" b="1" dirty="0">
              <a:solidFill>
                <a:srgbClr val="FF0000"/>
              </a:solidFill>
              <a:ea typeface="ＭＳ Ｐゴシック" pitchFamily="34" charset="-128"/>
            </a:endParaRPr>
          </a:p>
        </p:txBody>
      </p:sp>
      <p:cxnSp>
        <p:nvCxnSpPr>
          <p:cNvPr id="39" name="Straight Arrow Connector 38"/>
          <p:cNvCxnSpPr/>
          <p:nvPr/>
        </p:nvCxnSpPr>
        <p:spPr>
          <a:xfrm rot="5400000">
            <a:off x="800100" y="3924300"/>
            <a:ext cx="15240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352800" y="3657600"/>
            <a:ext cx="2819400"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6096000" y="3352800"/>
            <a:ext cx="838200" cy="0"/>
          </a:xfrm>
          <a:prstGeom prst="line">
            <a:avLst/>
          </a:prstGeom>
          <a:ln w="57150">
            <a:solidFill>
              <a:srgbClr val="000000"/>
            </a:solidFill>
            <a:prstDash val="sysDot"/>
          </a:ln>
        </p:spPr>
        <p:style>
          <a:lnRef idx="1">
            <a:schemeClr val="accent1"/>
          </a:lnRef>
          <a:fillRef idx="0">
            <a:schemeClr val="accent1"/>
          </a:fillRef>
          <a:effectRef idx="0">
            <a:schemeClr val="accent1"/>
          </a:effectRef>
          <a:fontRef idx="minor">
            <a:schemeClr val="tx1"/>
          </a:fontRef>
        </p:style>
      </p:cxnSp>
      <p:sp>
        <p:nvSpPr>
          <p:cNvPr id="44" name="Rectangle 18"/>
          <p:cNvSpPr>
            <a:spLocks noChangeArrowheads="1"/>
          </p:cNvSpPr>
          <p:nvPr/>
        </p:nvSpPr>
        <p:spPr bwMode="auto">
          <a:xfrm>
            <a:off x="5867400" y="5181600"/>
            <a:ext cx="228600" cy="609600"/>
          </a:xfrm>
          <a:prstGeom prst="rect">
            <a:avLst/>
          </a:prstGeom>
          <a:solidFill>
            <a:srgbClr val="EAEAEA"/>
          </a:solidFill>
          <a:ln w="9525">
            <a:solidFill>
              <a:schemeClr val="tx1"/>
            </a:solidFill>
            <a:miter lim="800000"/>
            <a:headEnd/>
            <a:tailEnd/>
          </a:ln>
          <a:effectLst/>
        </p:spPr>
        <p:txBody>
          <a:bodyPr wrap="none" anchor="ctr"/>
          <a:lstStyle/>
          <a:p>
            <a:endParaRPr lang="en-US"/>
          </a:p>
        </p:txBody>
      </p:sp>
      <p:sp>
        <p:nvSpPr>
          <p:cNvPr id="47" name="Rectangle 18"/>
          <p:cNvSpPr>
            <a:spLocks noChangeArrowheads="1"/>
          </p:cNvSpPr>
          <p:nvPr/>
        </p:nvSpPr>
        <p:spPr bwMode="auto">
          <a:xfrm>
            <a:off x="1066800" y="5181600"/>
            <a:ext cx="228600" cy="609600"/>
          </a:xfrm>
          <a:prstGeom prst="rect">
            <a:avLst/>
          </a:prstGeom>
          <a:solidFill>
            <a:srgbClr val="EAEAEA"/>
          </a:solidFill>
          <a:ln w="9525">
            <a:solidFill>
              <a:schemeClr val="tx1"/>
            </a:solidFill>
            <a:miter lim="800000"/>
            <a:headEnd/>
            <a:tailEnd/>
          </a:ln>
          <a:effectLst/>
        </p:spPr>
        <p:txBody>
          <a:bodyPr wrap="none" anchor="ctr"/>
          <a:lstStyle/>
          <a:p>
            <a:endParaRPr lang="en-US"/>
          </a:p>
        </p:txBody>
      </p:sp>
      <p:cxnSp>
        <p:nvCxnSpPr>
          <p:cNvPr id="56" name="Straight Arrow Connector 55"/>
          <p:cNvCxnSpPr/>
          <p:nvPr/>
        </p:nvCxnSpPr>
        <p:spPr>
          <a:xfrm rot="5400000">
            <a:off x="5829300" y="4914900"/>
            <a:ext cx="534194" cy="79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Rectangle 17"/>
          <p:cNvSpPr>
            <a:spLocks noChangeArrowheads="1"/>
          </p:cNvSpPr>
          <p:nvPr/>
        </p:nvSpPr>
        <p:spPr bwMode="auto">
          <a:xfrm>
            <a:off x="3124200" y="5181600"/>
            <a:ext cx="914400" cy="609600"/>
          </a:xfrm>
          <a:prstGeom prst="rect">
            <a:avLst/>
          </a:prstGeom>
          <a:solidFill>
            <a:srgbClr val="FF99FF"/>
          </a:solidFill>
          <a:ln w="9525">
            <a:solidFill>
              <a:schemeClr val="tx1"/>
            </a:solidFill>
            <a:miter lim="800000"/>
            <a:headEnd/>
            <a:tailEnd/>
          </a:ln>
          <a:effectLst/>
        </p:spPr>
        <p:txBody>
          <a:bodyPr wrap="none" anchor="ctr"/>
          <a:lstStyle/>
          <a:p>
            <a:pPr algn="ctr"/>
            <a:r>
              <a:rPr lang="en-US" dirty="0" smtClean="0"/>
              <a:t>OFDM</a:t>
            </a:r>
            <a:endParaRPr lang="en-US" dirty="0"/>
          </a:p>
        </p:txBody>
      </p:sp>
      <p:sp>
        <p:nvSpPr>
          <p:cNvPr id="48" name="Rectangle 17"/>
          <p:cNvSpPr>
            <a:spLocks noChangeArrowheads="1"/>
          </p:cNvSpPr>
          <p:nvPr/>
        </p:nvSpPr>
        <p:spPr bwMode="auto">
          <a:xfrm>
            <a:off x="2209800" y="5181600"/>
            <a:ext cx="914400" cy="609600"/>
          </a:xfrm>
          <a:prstGeom prst="rect">
            <a:avLst/>
          </a:prstGeom>
          <a:solidFill>
            <a:srgbClr val="FF99FF"/>
          </a:solidFill>
          <a:ln w="9525">
            <a:solidFill>
              <a:schemeClr val="tx1"/>
            </a:solidFill>
            <a:miter lim="800000"/>
            <a:headEnd/>
            <a:tailEnd/>
          </a:ln>
          <a:effectLst/>
        </p:spPr>
        <p:txBody>
          <a:bodyPr wrap="none" anchor="ctr"/>
          <a:lstStyle/>
          <a:p>
            <a:pPr algn="ctr"/>
            <a:r>
              <a:rPr lang="en-US" dirty="0" smtClean="0"/>
              <a:t>OFDM</a:t>
            </a:r>
            <a:endParaRPr lang="en-US" dirty="0"/>
          </a:p>
        </p:txBody>
      </p:sp>
      <p:sp>
        <p:nvSpPr>
          <p:cNvPr id="49" name="Rectangle 17"/>
          <p:cNvSpPr>
            <a:spLocks noChangeArrowheads="1"/>
          </p:cNvSpPr>
          <p:nvPr/>
        </p:nvSpPr>
        <p:spPr bwMode="auto">
          <a:xfrm>
            <a:off x="4038600" y="5181600"/>
            <a:ext cx="914400" cy="609600"/>
          </a:xfrm>
          <a:prstGeom prst="rect">
            <a:avLst/>
          </a:prstGeom>
          <a:solidFill>
            <a:srgbClr val="FF99FF"/>
          </a:solidFill>
          <a:ln w="9525">
            <a:solidFill>
              <a:schemeClr val="tx1"/>
            </a:solidFill>
            <a:miter lim="800000"/>
            <a:headEnd/>
            <a:tailEnd/>
          </a:ln>
          <a:effectLst/>
        </p:spPr>
        <p:txBody>
          <a:bodyPr wrap="none" anchor="ctr"/>
          <a:lstStyle/>
          <a:p>
            <a:pPr algn="ctr"/>
            <a:r>
              <a:rPr lang="en-US" dirty="0" smtClean="0"/>
              <a:t>OFDM</a:t>
            </a:r>
            <a:endParaRPr lang="en-US" dirty="0"/>
          </a:p>
        </p:txBody>
      </p:sp>
      <p:sp>
        <p:nvSpPr>
          <p:cNvPr id="50" name="Rectangle 17"/>
          <p:cNvSpPr>
            <a:spLocks noChangeArrowheads="1"/>
          </p:cNvSpPr>
          <p:nvPr/>
        </p:nvSpPr>
        <p:spPr bwMode="auto">
          <a:xfrm>
            <a:off x="4953000" y="5181600"/>
            <a:ext cx="914400" cy="609600"/>
          </a:xfrm>
          <a:prstGeom prst="rect">
            <a:avLst/>
          </a:prstGeom>
          <a:solidFill>
            <a:srgbClr val="FF99FF"/>
          </a:solidFill>
          <a:ln w="9525">
            <a:solidFill>
              <a:schemeClr val="tx1"/>
            </a:solidFill>
            <a:miter lim="800000"/>
            <a:headEnd/>
            <a:tailEnd/>
          </a:ln>
          <a:effectLst/>
        </p:spPr>
        <p:txBody>
          <a:bodyPr wrap="none" anchor="ctr"/>
          <a:lstStyle/>
          <a:p>
            <a:r>
              <a:rPr lang="en-US" dirty="0" smtClean="0"/>
              <a:t>       ….</a:t>
            </a:r>
            <a:endParaRPr lang="en-US" dirty="0"/>
          </a:p>
        </p:txBody>
      </p:sp>
      <p:cxnSp>
        <p:nvCxnSpPr>
          <p:cNvPr id="52" name="Straight Arrow Connector 55"/>
          <p:cNvCxnSpPr/>
          <p:nvPr/>
        </p:nvCxnSpPr>
        <p:spPr>
          <a:xfrm rot="5400000">
            <a:off x="876300" y="4914900"/>
            <a:ext cx="534194" cy="794"/>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Text Box 16"/>
          <p:cNvSpPr txBox="1">
            <a:spLocks noChangeArrowheads="1"/>
          </p:cNvSpPr>
          <p:nvPr/>
        </p:nvSpPr>
        <p:spPr bwMode="auto">
          <a:xfrm>
            <a:off x="685800" y="4419600"/>
            <a:ext cx="1295400" cy="235898"/>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FF0000"/>
                </a:solidFill>
                <a:ea typeface="ＭＳ Ｐゴシック" pitchFamily="34" charset="-128"/>
              </a:rPr>
              <a:t>Guard band</a:t>
            </a:r>
            <a:endParaRPr kumimoji="1" lang="en-US" sz="1400" b="1" dirty="0">
              <a:solidFill>
                <a:srgbClr val="FF0000"/>
              </a:solidFill>
              <a:ea typeface="ＭＳ Ｐゴシック" pitchFamily="34" charset="-128"/>
            </a:endParaRPr>
          </a:p>
        </p:txBody>
      </p:sp>
      <p:sp>
        <p:nvSpPr>
          <p:cNvPr id="54" name="Rectangle 18"/>
          <p:cNvSpPr>
            <a:spLocks noChangeArrowheads="1"/>
          </p:cNvSpPr>
          <p:nvPr/>
        </p:nvSpPr>
        <p:spPr bwMode="auto">
          <a:xfrm>
            <a:off x="5257800" y="5181600"/>
            <a:ext cx="76200" cy="609600"/>
          </a:xfrm>
          <a:prstGeom prst="rect">
            <a:avLst/>
          </a:prstGeom>
          <a:solidFill>
            <a:srgbClr val="D46C2C"/>
          </a:solidFill>
          <a:ln w="9525">
            <a:solidFill>
              <a:schemeClr val="tx1"/>
            </a:solidFill>
            <a:miter lim="800000"/>
            <a:headEnd/>
            <a:tailEnd/>
          </a:ln>
          <a:effectLst/>
        </p:spPr>
        <p:txBody>
          <a:bodyPr wrap="none" anchor="ctr"/>
          <a:lstStyle/>
          <a:p>
            <a:endParaRPr lang="en-US"/>
          </a:p>
        </p:txBody>
      </p:sp>
      <p:sp>
        <p:nvSpPr>
          <p:cNvPr id="55" name="Rectangle 18"/>
          <p:cNvSpPr>
            <a:spLocks noChangeArrowheads="1"/>
          </p:cNvSpPr>
          <p:nvPr/>
        </p:nvSpPr>
        <p:spPr bwMode="auto">
          <a:xfrm>
            <a:off x="5181600" y="5181600"/>
            <a:ext cx="76200" cy="609600"/>
          </a:xfrm>
          <a:prstGeom prst="rect">
            <a:avLst/>
          </a:prstGeom>
          <a:solidFill>
            <a:srgbClr val="D46C2C"/>
          </a:solidFill>
          <a:ln w="9525">
            <a:solidFill>
              <a:schemeClr val="tx1"/>
            </a:solidFill>
            <a:miter lim="800000"/>
            <a:headEnd/>
            <a:tailEnd/>
          </a:ln>
          <a:effectLst/>
        </p:spPr>
        <p:txBody>
          <a:bodyPr wrap="none" anchor="ctr"/>
          <a:lstStyle/>
          <a:p>
            <a:endParaRPr lang="en-US"/>
          </a:p>
        </p:txBody>
      </p:sp>
      <p:sp>
        <p:nvSpPr>
          <p:cNvPr id="57" name="Rectangle 18"/>
          <p:cNvSpPr>
            <a:spLocks noChangeArrowheads="1"/>
          </p:cNvSpPr>
          <p:nvPr/>
        </p:nvSpPr>
        <p:spPr bwMode="auto">
          <a:xfrm>
            <a:off x="5105400" y="5181600"/>
            <a:ext cx="76200" cy="609600"/>
          </a:xfrm>
          <a:prstGeom prst="rect">
            <a:avLst/>
          </a:prstGeom>
          <a:solidFill>
            <a:srgbClr val="D46C2C"/>
          </a:solidFill>
          <a:ln w="9525">
            <a:solidFill>
              <a:schemeClr val="tx1"/>
            </a:solidFill>
            <a:miter lim="800000"/>
            <a:headEnd/>
            <a:tailEnd/>
          </a:ln>
          <a:effectLst/>
        </p:spPr>
        <p:txBody>
          <a:bodyPr wrap="none" anchor="ctr"/>
          <a:lstStyle/>
          <a:p>
            <a:endParaRPr lang="en-US"/>
          </a:p>
        </p:txBody>
      </p:sp>
      <p:sp>
        <p:nvSpPr>
          <p:cNvPr id="59" name="Rectangle 18"/>
          <p:cNvSpPr>
            <a:spLocks noChangeArrowheads="1"/>
          </p:cNvSpPr>
          <p:nvPr/>
        </p:nvSpPr>
        <p:spPr bwMode="auto">
          <a:xfrm>
            <a:off x="4953000" y="5181600"/>
            <a:ext cx="76200" cy="609600"/>
          </a:xfrm>
          <a:prstGeom prst="rect">
            <a:avLst/>
          </a:prstGeom>
          <a:solidFill>
            <a:srgbClr val="D46C2C"/>
          </a:solidFill>
          <a:ln w="9525">
            <a:solidFill>
              <a:schemeClr val="tx1"/>
            </a:solidFill>
            <a:miter lim="800000"/>
            <a:headEnd/>
            <a:tailEnd/>
          </a:ln>
          <a:effectLst/>
        </p:spPr>
        <p:txBody>
          <a:bodyPr wrap="none" anchor="ctr"/>
          <a:lstStyle/>
          <a:p>
            <a:endParaRPr lang="en-US"/>
          </a:p>
        </p:txBody>
      </p:sp>
      <p:sp>
        <p:nvSpPr>
          <p:cNvPr id="60" name="Rectangle 18"/>
          <p:cNvSpPr>
            <a:spLocks noChangeArrowheads="1"/>
          </p:cNvSpPr>
          <p:nvPr/>
        </p:nvSpPr>
        <p:spPr bwMode="auto">
          <a:xfrm>
            <a:off x="5029200" y="5181600"/>
            <a:ext cx="76200" cy="609600"/>
          </a:xfrm>
          <a:prstGeom prst="rect">
            <a:avLst/>
          </a:prstGeom>
          <a:solidFill>
            <a:srgbClr val="D46C2C"/>
          </a:solidFill>
          <a:ln w="9525">
            <a:solidFill>
              <a:schemeClr val="tx1"/>
            </a:solidFill>
            <a:miter lim="800000"/>
            <a:headEnd/>
            <a:tailEnd/>
          </a:ln>
          <a:effectLst/>
        </p:spPr>
        <p:txBody>
          <a:bodyPr wrap="none" anchor="ctr"/>
          <a:lstStyle/>
          <a:p>
            <a:endParaRPr lang="en-US"/>
          </a:p>
        </p:txBody>
      </p:sp>
      <p:sp>
        <p:nvSpPr>
          <p:cNvPr id="62" name="Text Box 16"/>
          <p:cNvSpPr txBox="1">
            <a:spLocks noChangeArrowheads="1"/>
          </p:cNvSpPr>
          <p:nvPr/>
        </p:nvSpPr>
        <p:spPr bwMode="auto">
          <a:xfrm>
            <a:off x="4648200" y="4961027"/>
            <a:ext cx="1295400" cy="220573"/>
          </a:xfrm>
          <a:prstGeom prst="rect">
            <a:avLst/>
          </a:prstGeom>
          <a:noFill/>
          <a:ln w="9525">
            <a:noFill/>
            <a:miter lim="800000"/>
            <a:headEnd/>
            <a:tailEnd/>
          </a:ln>
          <a:effectLst/>
        </p:spPr>
        <p:txBody>
          <a:bodyPr wrap="square">
            <a:spAutoFit/>
          </a:bodyPr>
          <a:lstStyle/>
          <a:p>
            <a:pPr algn="ctr" eaLnBrk="1" hangingPunct="1">
              <a:lnSpc>
                <a:spcPts val="1000"/>
              </a:lnSpc>
            </a:pPr>
            <a:r>
              <a:rPr kumimoji="1" lang="en-US" sz="1400" b="1" dirty="0" smtClean="0">
                <a:solidFill>
                  <a:srgbClr val="0033CC"/>
                </a:solidFill>
                <a:ea typeface="ＭＳ Ｐゴシック" pitchFamily="34" charset="-128"/>
              </a:rPr>
              <a:t>FSK-SUN</a:t>
            </a:r>
            <a:endParaRPr kumimoji="1" lang="en-US" sz="1400" b="1" dirty="0">
              <a:solidFill>
                <a:srgbClr val="0033CC"/>
              </a:solidFill>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55368</TotalTime>
  <Words>6116</Words>
  <Application>Microsoft Office PowerPoint</Application>
  <PresentationFormat>화면 슬라이드 쇼(4:3)</PresentationFormat>
  <Paragraphs>652</Paragraphs>
  <Slides>46</Slides>
  <Notes>40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46</vt:i4>
      </vt:variant>
    </vt:vector>
  </HeadingPairs>
  <TitlesOfParts>
    <vt:vector size="48" baseType="lpstr">
      <vt:lpstr>Office Theme</vt:lpstr>
      <vt:lpstr>Visio</vt:lpstr>
      <vt:lpstr>슬라이드 1</vt:lpstr>
      <vt:lpstr>INTRODUCTION</vt:lpstr>
      <vt:lpstr>OTHER STANDARDS TO BE IMPLEMENTED IN THESE TV WHITE SPACE BANDS</vt:lpstr>
      <vt:lpstr>PROCESS IN A NUTSHELL</vt:lpstr>
      <vt:lpstr>STEPS TO PROCEED FOR THIS PROJECT</vt:lpstr>
      <vt:lpstr>WHAT SHOULD BE DONE  TO PREPARE PAR AND 5C</vt:lpstr>
      <vt:lpstr>CANDIDATE TECHNOLOGIES IN TV White Space</vt:lpstr>
      <vt:lpstr>ONE POSSIBLE FREQUENCY BAND USAGE FOR ONE TV CHANNEL </vt:lpstr>
      <vt:lpstr>Another POSSIBLE FREQUENCY BAND USAGE FOR ONE TV CHANNEL </vt:lpstr>
      <vt:lpstr>CONTENTS OF PAR AND 5C</vt:lpstr>
      <vt:lpstr>TITLE OF THE PROJECT</vt:lpstr>
      <vt:lpstr>PAR: SCOPE OF PROPOSED STANDARD (1)</vt:lpstr>
      <vt:lpstr>PAR: SCOPE OF PROPOSED STANDARD (2)</vt:lpstr>
      <vt:lpstr>PAR: PURPOSE OF PROPOSED STANDARD (1)</vt:lpstr>
      <vt:lpstr>PAR: PURPOSE OF PROPOSED STANDARD (2)</vt:lpstr>
      <vt:lpstr>PAR: NEEDS FOR PROJECT (1)</vt:lpstr>
      <vt:lpstr>PAR: NEEDS FOR PROJECT (2)</vt:lpstr>
      <vt:lpstr>PAR: STAKEHOLDERS FOR THE STANDARD</vt:lpstr>
      <vt:lpstr>PAR: ADDITIONAL EXPLANATORY NOTES</vt:lpstr>
      <vt:lpstr>5C: 1. BROAD MARKET POTENTIAL (1)</vt:lpstr>
      <vt:lpstr>5C: 1. BROAD MARKET POTENTIAL (2)</vt:lpstr>
      <vt:lpstr>5C: 2. COMPATIBILITY (1)</vt:lpstr>
      <vt:lpstr>5C: 2. COMPATIBILITY (2)</vt:lpstr>
      <vt:lpstr>5C: 3. DISTINCT INDENTITY (1)</vt:lpstr>
      <vt:lpstr>5C: 3. DISTINCT INDENTITY (2)</vt:lpstr>
      <vt:lpstr>5C: 3. DISTINCT INDENTITY (3)</vt:lpstr>
      <vt:lpstr>5C: 3. DISTINCT INDENTITY (4)</vt:lpstr>
      <vt:lpstr>5C: 3. DISTINCT INDENTITY (5)</vt:lpstr>
      <vt:lpstr>5C: 4. TECHNICAL FEASIBILITY (1)</vt:lpstr>
      <vt:lpstr>5C: 4. TECHNICAL FEASIBILITY (2)</vt:lpstr>
      <vt:lpstr>5C: 5. ECONOMIC FEASIBILITY (1)</vt:lpstr>
      <vt:lpstr>5C: 5. ECONOMIC FEASIBILITY (2)</vt:lpstr>
      <vt:lpstr>CONCLUSIONS: PAR AND 5C PROPOSED</vt:lpstr>
      <vt:lpstr>REFERENCES</vt:lpstr>
      <vt:lpstr>Annex</vt:lpstr>
      <vt:lpstr>SAMPLE PARS FROM OTHER STANDARDS (1)</vt:lpstr>
      <vt:lpstr>SAMPLE PARS FROM OTHER STANDARDS (2)</vt:lpstr>
      <vt:lpstr>SAMPLE PARS FROM OTHER STANDARDS (3)</vt:lpstr>
      <vt:lpstr>SAMPLE PARS FROM OTHER STANDARDS (4)</vt:lpstr>
      <vt:lpstr>SAMPLE PARS FROM OTHER STANDARDS (5)</vt:lpstr>
      <vt:lpstr>SAMPLE PARS FROM OTHER STANDARDS (6)</vt:lpstr>
      <vt:lpstr>SAMPLE PARS FROM OTHER STANDARDS (7)</vt:lpstr>
      <vt:lpstr>SAMPLE PARS FROM OTHER STANDARDS (8)</vt:lpstr>
      <vt:lpstr>SAMPLE PARS FROM OTHER STANDARDS (9)</vt:lpstr>
      <vt:lpstr>SAMPLE PARS FROM OTHER STANDARDS (10)</vt:lpstr>
      <vt:lpstr>SAMPLE PARS FROM OTHER STANDARDS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PAR and 5C draft</dc:title>
  <dc:creator>Soo-Young Chang</dc:creator>
  <cp:lastModifiedBy>ohmik</cp:lastModifiedBy>
  <cp:revision>1037</cp:revision>
  <dcterms:created xsi:type="dcterms:W3CDTF">2010-05-03T18:32:55Z</dcterms:created>
  <dcterms:modified xsi:type="dcterms:W3CDTF">2011-03-17T03:53:36Z</dcterms:modified>
</cp:coreProperties>
</file>