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
  </p:notesMasterIdLst>
  <p:handoutMasterIdLst>
    <p:handoutMasterId r:id="rId19"/>
  </p:handoutMasterIdLst>
  <p:sldIdLst>
    <p:sldId id="264" r:id="rId2"/>
    <p:sldId id="265" r:id="rId3"/>
    <p:sldId id="257" r:id="rId4"/>
    <p:sldId id="266" r:id="rId5"/>
    <p:sldId id="295" r:id="rId6"/>
    <p:sldId id="275" r:id="rId7"/>
    <p:sldId id="299" r:id="rId8"/>
    <p:sldId id="301" r:id="rId9"/>
    <p:sldId id="294" r:id="rId10"/>
    <p:sldId id="286" r:id="rId11"/>
    <p:sldId id="293" r:id="rId12"/>
    <p:sldId id="296" r:id="rId13"/>
    <p:sldId id="297" r:id="rId14"/>
    <p:sldId id="300" r:id="rId15"/>
    <p:sldId id="298" r:id="rId16"/>
    <p:sldId id="272" r:id="rId17"/>
  </p:sldIdLst>
  <p:sldSz cx="9144000" cy="6858000" type="screen4x3"/>
  <p:notesSz cx="6858000" cy="91440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19" autoAdjust="0"/>
  </p:normalViewPr>
  <p:slideViewPr>
    <p:cSldViewPr snapToGrid="0">
      <p:cViewPr varScale="1">
        <p:scale>
          <a:sx n="93" d="100"/>
          <a:sy n="93" d="100"/>
        </p:scale>
        <p:origin x="-91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3" d="100"/>
          <a:sy n="63" d="100"/>
        </p:scale>
        <p:origin x="-2490" y="-12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defRPr>
            </a:lvl1pPr>
          </a:lstStyle>
          <a:p>
            <a:pPr>
              <a:defRPr/>
            </a:pPr>
            <a:endParaRPr lang="en-US"/>
          </a:p>
        </p:txBody>
      </p:sp>
      <p:sp>
        <p:nvSpPr>
          <p:cNvPr id="327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defRPr>
            </a:lvl1pPr>
          </a:lstStyle>
          <a:p>
            <a:pPr>
              <a:defRPr/>
            </a:pPr>
            <a:endParaRPr lang="en-US"/>
          </a:p>
        </p:txBody>
      </p:sp>
      <p:sp>
        <p:nvSpPr>
          <p:cNvPr id="327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defRPr>
            </a:lvl1pPr>
          </a:lstStyle>
          <a:p>
            <a:pPr>
              <a:defRPr/>
            </a:pPr>
            <a:endParaRPr lang="en-US"/>
          </a:p>
        </p:txBody>
      </p:sp>
      <p:sp>
        <p:nvSpPr>
          <p:cNvPr id="327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charset="0"/>
              </a:defRPr>
            </a:lvl1pPr>
          </a:lstStyle>
          <a:p>
            <a:pPr>
              <a:defRPr/>
            </a:pPr>
            <a:fld id="{6033F191-A28F-4374-9484-B5CF2697603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defRPr>
            </a:lvl1pPr>
          </a:lstStyle>
          <a:p>
            <a:pPr>
              <a:defRPr/>
            </a:pPr>
            <a:endParaRPr lang="en-US"/>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defRPr>
            </a:lvl1pPr>
          </a:lstStyle>
          <a:p>
            <a:pPr>
              <a:defRPr/>
            </a:pPr>
            <a:endParaRPr 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charset="0"/>
              </a:defRPr>
            </a:lvl1pPr>
          </a:lstStyle>
          <a:p>
            <a:pPr>
              <a:defRPr/>
            </a:pPr>
            <a:fld id="{A994D8E9-C79D-4CB1-AA13-1FF531AE148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D5AD8A46-A6ED-4934-AD56-E4C4BEB7FCA1}" type="slidenum">
              <a:rPr lang="en-US" smtClean="0"/>
              <a:pPr/>
              <a:t>1</a:t>
            </a:fld>
            <a:endParaRPr lang="en-US" smtClean="0"/>
          </a:p>
        </p:txBody>
      </p:sp>
      <p:sp>
        <p:nvSpPr>
          <p:cNvPr id="18435" name="Rectangle 2"/>
          <p:cNvSpPr>
            <a:spLocks noGrp="1" noRot="1" noChangeAspect="1" noChangeArrowheads="1" noTextEdit="1"/>
          </p:cNvSpPr>
          <p:nvPr>
            <p:ph type="sldImg"/>
          </p:nvPr>
        </p:nvSpPr>
        <p:spPr>
          <a:xfrm>
            <a:off x="1154113" y="692150"/>
            <a:ext cx="4554537" cy="3416300"/>
          </a:xfrm>
          <a:ln/>
        </p:spPr>
      </p:sp>
      <p:sp>
        <p:nvSpPr>
          <p:cNvPr id="18436" name="Rectangle 3"/>
          <p:cNvSpPr>
            <a:spLocks noGrp="1" noChangeArrowheads="1"/>
          </p:cNvSpPr>
          <p:nvPr>
            <p:ph type="body" idx="1"/>
          </p:nvPr>
        </p:nvSpPr>
        <p:spPr>
          <a:xfrm>
            <a:off x="914400" y="4343400"/>
            <a:ext cx="5029200" cy="4114800"/>
          </a:xfrm>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9F814D2-EA86-4422-A5FA-0F8A833F61B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A01B7196-A808-48D0-8E85-3B86BE8FFB8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7C20A35-6F6C-46D7-A20C-F20D792F40F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61CF32D-F2D8-4D2A-BE6A-606EB092DEF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Title 10"/>
          <p:cNvSpPr>
            <a:spLocks noGrp="1"/>
          </p:cNvSpPr>
          <p:nvPr>
            <p:ph type="title"/>
          </p:nvPr>
        </p:nvSpPr>
        <p:spPr>
          <a:xfrm>
            <a:off x="685800" y="723900"/>
            <a:ext cx="7772400" cy="1066800"/>
          </a:xfrm>
        </p:spPr>
        <p:txBody>
          <a:bodyPr/>
          <a:lstStyle/>
          <a:p>
            <a:r>
              <a:rPr lang="en-US" smtClean="0"/>
              <a:t>Click to edit Master 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AB855BC-671C-4B4C-9662-6C107BD9ECB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109826F0-0C13-46F5-952E-477D08D79D0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1064FBFD-F393-406D-ACD2-EED8E79E807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19100" y="609600"/>
            <a:ext cx="8229600" cy="8461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A19EC8DB-AD60-4915-B0C2-9B864214FB7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4993D7BB-ADD0-4BD5-8DE1-738845D9FC3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CADD957-6603-4244-B4F6-FA821221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1098391A-A73D-4641-B881-4C0914019FE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Mike McInnis, The Boeing Company</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E5A107CA-95F6-47FA-910C-0956DD153A6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1"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Mike McInnis, The Boeing Company</a:t>
            </a:r>
          </a:p>
        </p:txBody>
      </p:sp>
      <p:sp>
        <p:nvSpPr>
          <p:cNvPr id="4102"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7367D59-0EE2-4AC9-8654-7B228FDC749F}" type="slidenum">
              <a:rPr lang="en-US"/>
              <a:pPr>
                <a:defRPr/>
              </a:pPr>
              <a:t>‹#›</a:t>
            </a:fld>
            <a:endParaRPr lang="en-US"/>
          </a:p>
        </p:txBody>
      </p:sp>
      <p:sp>
        <p:nvSpPr>
          <p:cNvPr id="4103" name="Rectangle 7"/>
          <p:cNvSpPr>
            <a:spLocks noChangeArrowheads="1"/>
          </p:cNvSpPr>
          <p:nvPr/>
        </p:nvSpPr>
        <p:spPr bwMode="auto">
          <a:xfrm>
            <a:off x="3810000" y="393700"/>
            <a:ext cx="46482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doc.: IEEE </a:t>
            </a:r>
            <a:r>
              <a:rPr lang="en-US" sz="1400" b="1" dirty="0" smtClean="0"/>
              <a:t>802.15-11-0275-03-004f</a:t>
            </a:r>
            <a:endParaRPr lang="en-US" sz="1400" b="1" dirty="0"/>
          </a:p>
        </p:txBody>
      </p:sp>
      <p:sp>
        <p:nvSpPr>
          <p:cNvPr id="410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4105"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410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1" name="Rectangle 7"/>
          <p:cNvSpPr>
            <a:spLocks noChangeArrowheads="1"/>
          </p:cNvSpPr>
          <p:nvPr userDrawn="1"/>
        </p:nvSpPr>
        <p:spPr bwMode="auto">
          <a:xfrm>
            <a:off x="-1562100" y="355600"/>
            <a:ext cx="31242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March 2011</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mailto:STDS-802-15-4f@listserv.ieee.org" TargetMode="External"/><Relationship Id="rId2" Type="http://schemas.openxmlformats.org/officeDocument/2006/relationships/hyperlink" Target="http://grouper.ieee.org/groups/802/15/pub/Subscribe.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0"/>
          </p:nvPr>
        </p:nvSpPr>
        <p:spPr>
          <a:noFill/>
        </p:spPr>
        <p:txBody>
          <a:bodyPr/>
          <a:lstStyle/>
          <a:p>
            <a:r>
              <a:rPr lang="en-US" smtClean="0"/>
              <a:t>Mike McInnis, The Boeing Company</a:t>
            </a:r>
          </a:p>
        </p:txBody>
      </p:sp>
      <p:sp>
        <p:nvSpPr>
          <p:cNvPr id="12290" name="Rectangle 2"/>
          <p:cNvSpPr>
            <a:spLocks noChangeArrowheads="1"/>
          </p:cNvSpPr>
          <p:nvPr/>
        </p:nvSpPr>
        <p:spPr bwMode="auto">
          <a:xfrm>
            <a:off x="228600" y="609600"/>
            <a:ext cx="8763000" cy="5816600"/>
          </a:xfrm>
          <a:prstGeom prst="rect">
            <a:avLst/>
          </a:prstGeom>
          <a:noFill/>
          <a:ln w="12700">
            <a:noFill/>
            <a:miter lim="800000"/>
            <a:headEnd type="none" w="sm" len="sm"/>
            <a:tailEnd type="none" w="sm" len="sm"/>
          </a:ln>
          <a:effectLst/>
        </p:spPr>
        <p:txBody>
          <a:bodyPr>
            <a:spAutoFit/>
          </a:bodyPr>
          <a:lstStyle/>
          <a:p>
            <a:pPr marL="914400" indent="-914400">
              <a:defRPr/>
            </a:pPr>
            <a:r>
              <a:rPr lang="en-US" sz="1800" b="1" u="sng" dirty="0">
                <a:effectLst>
                  <a:outerShdw blurRad="38100" dist="38100" dir="2700000" algn="tl">
                    <a:srgbClr val="C0C0C0"/>
                  </a:outerShdw>
                </a:effectLst>
              </a:rPr>
              <a:t>Project: IEEE P802.15 Working Group for Wireless Personal Area Networks (WPANs)</a:t>
            </a:r>
            <a:endParaRPr lang="en-US" sz="1800" b="1" dirty="0"/>
          </a:p>
          <a:p>
            <a:pPr marL="914400" indent="-914400">
              <a:defRPr/>
            </a:pPr>
            <a:endParaRPr lang="en-US" sz="1800" dirty="0"/>
          </a:p>
          <a:p>
            <a:pPr marL="914400" indent="-914400">
              <a:defRPr/>
            </a:pPr>
            <a:r>
              <a:rPr lang="en-US" sz="1400" b="1" dirty="0"/>
              <a:t>Submission Title:</a:t>
            </a:r>
            <a:r>
              <a:rPr lang="en-US" sz="1400" dirty="0"/>
              <a:t>  802.15.4f Task Group Closing Report for Los Angeles, California</a:t>
            </a:r>
          </a:p>
          <a:p>
            <a:pPr marL="914400" indent="-914400">
              <a:defRPr/>
            </a:pPr>
            <a:r>
              <a:rPr lang="en-US" sz="1400" b="1" dirty="0"/>
              <a:t>Date Submitted:</a:t>
            </a:r>
            <a:r>
              <a:rPr lang="en-US" sz="1400" dirty="0"/>
              <a:t> March 17, 2011</a:t>
            </a:r>
          </a:p>
          <a:p>
            <a:pPr marL="914400" indent="-914400">
              <a:defRPr/>
            </a:pPr>
            <a:r>
              <a:rPr lang="en-US" sz="1400" b="1" dirty="0"/>
              <a:t>Source:</a:t>
            </a:r>
            <a:r>
              <a:rPr lang="en-US" sz="1400" dirty="0"/>
              <a:t> 	Tim Harrington, Zebra Enterprise Solutions</a:t>
            </a:r>
          </a:p>
          <a:p>
            <a:pPr marL="914400" indent="-914400">
              <a:defRPr/>
            </a:pPr>
            <a:r>
              <a:rPr lang="en-US" sz="1400" b="1" dirty="0"/>
              <a:t>Contact: </a:t>
            </a:r>
            <a:r>
              <a:rPr lang="en-US" sz="1400" dirty="0"/>
              <a:t>	Tim Harrington, ZES</a:t>
            </a:r>
          </a:p>
          <a:p>
            <a:pPr marL="914400" indent="-914400">
              <a:defRPr/>
            </a:pPr>
            <a:r>
              <a:rPr lang="en-US" sz="1400" b="1" dirty="0"/>
              <a:t>Voice:</a:t>
            </a:r>
            <a:r>
              <a:rPr lang="en-US" sz="1400" dirty="0"/>
              <a:t> 	E-Mail: tharrington@zebra.com	</a:t>
            </a:r>
          </a:p>
          <a:p>
            <a:pPr marL="914400" indent="-914400">
              <a:defRPr/>
            </a:pPr>
            <a:r>
              <a:rPr lang="en-US" sz="1400" b="1" dirty="0"/>
              <a:t>Re:</a:t>
            </a:r>
            <a:r>
              <a:rPr lang="en-US" sz="1400" dirty="0"/>
              <a:t> 	802.15.4f Active RFID Closing Report for the March 2011 Session</a:t>
            </a:r>
          </a:p>
          <a:p>
            <a:pPr marL="914400" indent="-914400">
              <a:defRPr/>
            </a:pPr>
            <a:r>
              <a:rPr lang="en-US" sz="1400" b="1" dirty="0"/>
              <a:t>Abstract:    </a:t>
            </a:r>
            <a:r>
              <a:rPr lang="en-US" sz="1400" dirty="0"/>
              <a:t>Closing Report for the March 2011 Active RFID Session in Singapore.</a:t>
            </a:r>
          </a:p>
          <a:p>
            <a:pPr marL="914400" indent="-914400">
              <a:defRPr/>
            </a:pPr>
            <a:endParaRPr lang="en-US" sz="1400" dirty="0"/>
          </a:p>
          <a:p>
            <a:pPr marL="914400" indent="-914400">
              <a:defRPr/>
            </a:pPr>
            <a:r>
              <a:rPr lang="en-US" sz="1400" b="1" dirty="0"/>
              <a:t>Purpose:</a:t>
            </a:r>
            <a:r>
              <a:rPr lang="en-US" sz="1400" dirty="0"/>
              <a:t>	</a:t>
            </a:r>
            <a:r>
              <a:rPr lang="en-US" altLang="ja-JP" sz="1400" dirty="0">
                <a:ea typeface="ＭＳ Ｐゴシック" charset="-128"/>
              </a:rPr>
              <a:t>This amendment defines a Physical Layer (PHY), and those Medium Access Control Layer (MAC) modifications required to support it, for Active Radio Frequency Identification (RFID) readers and tags. It allows for efficient communications with active RFID tags and sensor applications in an autonomous manner in a promiscuous network, using very low energy consumption (low duty cycle), and low PHY transmitter power. The PHY parameters are flexible and configurable to provide optimized use in a variety of active RFID tag operations including simplex and duplex transmission (reader-to-tag and tag-to-readers), multicast (reader to a select group of tags), </a:t>
            </a:r>
            <a:r>
              <a:rPr lang="en-US" altLang="ja-JP" sz="1400" dirty="0" err="1">
                <a:ea typeface="ＭＳ Ｐゴシック" charset="-128"/>
              </a:rPr>
              <a:t>uni</a:t>
            </a:r>
            <a:r>
              <a:rPr lang="en-US" altLang="ja-JP" sz="1400" dirty="0">
                <a:ea typeface="ＭＳ Ｐゴシック" charset="-128"/>
              </a:rPr>
              <a:t>-cast as in reader to a single tag, tag-to-tag communication, and multi-hop capability. </a:t>
            </a:r>
          </a:p>
          <a:p>
            <a:pPr marL="914400" indent="-914400">
              <a:defRPr/>
            </a:pPr>
            <a:endParaRPr lang="en-US" sz="1400" dirty="0"/>
          </a:p>
          <a:p>
            <a:pPr marL="914400" indent="-914400">
              <a:defRPr/>
            </a:pPr>
            <a:r>
              <a:rPr lang="en-US" sz="1400" b="1" dirty="0"/>
              <a:t>Notice:</a:t>
            </a:r>
            <a:r>
              <a:rPr lang="en-US" sz="14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defRPr/>
            </a:pPr>
            <a:endParaRPr lang="en-US" sz="1400" dirty="0"/>
          </a:p>
          <a:p>
            <a:pPr marL="914400" indent="-914400">
              <a:defRPr/>
            </a:pPr>
            <a:r>
              <a:rPr lang="en-US" sz="1400" b="1" dirty="0"/>
              <a:t>Release:</a:t>
            </a:r>
            <a:r>
              <a:rPr lang="en-US" sz="14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p:cNvSpPr>
            <a:spLocks noGrp="1"/>
          </p:cNvSpPr>
          <p:nvPr>
            <p:ph type="ftr" sz="quarter" idx="10"/>
          </p:nvPr>
        </p:nvSpPr>
        <p:spPr>
          <a:noFill/>
        </p:spPr>
        <p:txBody>
          <a:bodyPr/>
          <a:lstStyle/>
          <a:p>
            <a:r>
              <a:rPr lang="en-US" smtClean="0"/>
              <a:t>Mike McInnis, The Boeing Company</a:t>
            </a:r>
          </a:p>
        </p:txBody>
      </p:sp>
      <p:sp>
        <p:nvSpPr>
          <p:cNvPr id="11267" name="Rectangle 2"/>
          <p:cNvSpPr>
            <a:spLocks noGrp="1" noChangeArrowheads="1"/>
          </p:cNvSpPr>
          <p:nvPr>
            <p:ph type="title"/>
          </p:nvPr>
        </p:nvSpPr>
        <p:spPr>
          <a:xfrm>
            <a:off x="228600" y="685800"/>
            <a:ext cx="8686800" cy="639763"/>
          </a:xfrm>
        </p:spPr>
        <p:txBody>
          <a:bodyPr/>
          <a:lstStyle/>
          <a:p>
            <a:r>
              <a:rPr lang="en-US" sz="2800" b="1" smtClean="0"/>
              <a:t>802.15 Project Meeting Dates and Locations</a:t>
            </a:r>
            <a:r>
              <a:rPr lang="en-US" sz="3200" b="1" smtClean="0"/>
              <a:t/>
            </a:r>
            <a:br>
              <a:rPr lang="en-US" sz="3200" b="1" smtClean="0"/>
            </a:br>
            <a:r>
              <a:rPr lang="en-US" sz="1000" smtClean="0"/>
              <a:t>http://grouper.ieee.org/groups/802/15/pub/Meeting_Plan.html</a:t>
            </a:r>
          </a:p>
        </p:txBody>
      </p:sp>
      <p:graphicFrame>
        <p:nvGraphicFramePr>
          <p:cNvPr id="49250" name="Group 98"/>
          <p:cNvGraphicFramePr>
            <a:graphicFrameLocks noGrp="1"/>
          </p:cNvGraphicFramePr>
          <p:nvPr>
            <p:ph idx="1"/>
          </p:nvPr>
        </p:nvGraphicFramePr>
        <p:xfrm>
          <a:off x="1176338" y="1371600"/>
          <a:ext cx="6789737" cy="4876802"/>
        </p:xfrm>
        <a:graphic>
          <a:graphicData uri="http://schemas.openxmlformats.org/drawingml/2006/table">
            <a:tbl>
              <a:tblPr/>
              <a:tblGrid>
                <a:gridCol w="1760537"/>
                <a:gridCol w="1760538"/>
                <a:gridCol w="1089025"/>
                <a:gridCol w="2179637"/>
              </a:tblGrid>
              <a:tr h="349250">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Meeting Number</a:t>
                      </a:r>
                    </a:p>
                  </a:txBody>
                  <a:tcPr anchor="b" horzOverflow="overflow">
                    <a:lnL cap="flat">
                      <a:noFill/>
                    </a:lnL>
                    <a:lnR>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Meeting Date</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Type</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Location</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r>
              <a:tr h="28416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a:t>
                      </a:r>
                    </a:p>
                  </a:txBody>
                  <a:tcPr anchor="b" horzOverflow="overflow">
                    <a:lnL cap="flat">
                      <a:noFill/>
                    </a:lnL>
                    <a:lnR>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Jan-09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Los Angeles</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2</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Mar-09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Vancouver</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3</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May-09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Montreal</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4</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Jul-09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San Francisco</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416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5</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Sep-09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Kona, Hawaii</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6</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Nov-09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Atlanta, GA</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7</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Jan-10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Los Angeles</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8</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Mar-10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Orlando, FLA</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416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9</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May-10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Beijing, China</a:t>
                      </a: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10</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Jul-10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San Diego</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11</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Sep-10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Kona, Hawaii</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12</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Nov-10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Dallas</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416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13 </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Jan-11</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Los Angeles</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14 </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Mar-14</a:t>
                      </a:r>
                      <a:endParaRPr kumimoji="0" lang="en-US" sz="1200" b="0" i="0" u="none" strike="noStrike" cap="none" normalizeH="0" baseline="0" dirty="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Singapore</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15</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May-11</a:t>
                      </a: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Interim</a:t>
                      </a: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Palm Springs</a:t>
                      </a: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cap="flat">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July-11</a:t>
                      </a:r>
                    </a:p>
                  </a:txBody>
                  <a:tcPr anchor="b" horzOverflow="overflow">
                    <a:lnL>
                      <a:noFill/>
                    </a:lnL>
                    <a:lnR>
                      <a:noFill/>
                    </a:lnR>
                    <a:lnT>
                      <a:noFill/>
                    </a:lnT>
                    <a:lnB cap="flat">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Plenary</a:t>
                      </a:r>
                    </a:p>
                  </a:txBody>
                  <a:tcPr anchor="b" horzOverflow="overflow">
                    <a:lnL>
                      <a:noFill/>
                    </a:lnL>
                    <a:lnR>
                      <a:noFill/>
                    </a:lnR>
                    <a:lnT>
                      <a:noFill/>
                    </a:lnT>
                    <a:lnB cap="flat">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San Francisco</a:t>
                      </a:r>
                    </a:p>
                  </a:txBody>
                  <a:tcPr anchor="b" horzOverflow="overflow">
                    <a:lnL>
                      <a:noFill/>
                    </a:lnL>
                    <a:lnR cap="flat">
                      <a:noFill/>
                    </a:lnR>
                    <a:lnT>
                      <a:noFill/>
                    </a:lnT>
                    <a:lnB cap="flat">
                      <a:noFill/>
                    </a:lnB>
                    <a:lnTlToBr>
                      <a:noFill/>
                    </a:lnTlToBr>
                    <a:lnBlToTr>
                      <a:noFill/>
                    </a:lnBlToTr>
                    <a:solidFill>
                      <a:schemeClr val="hlink">
                        <a:alpha val="50000"/>
                      </a:schemeClr>
                    </a:solidFill>
                  </a:tcPr>
                </a:tc>
              </a:tr>
            </a:tbl>
          </a:graphicData>
        </a:graphic>
      </p:graphicFrame>
      <p:sp>
        <p:nvSpPr>
          <p:cNvPr id="11338" name="Line 58"/>
          <p:cNvSpPr>
            <a:spLocks noChangeShapeType="1"/>
          </p:cNvSpPr>
          <p:nvPr/>
        </p:nvSpPr>
        <p:spPr bwMode="auto">
          <a:xfrm>
            <a:off x="863600" y="5867400"/>
            <a:ext cx="838200" cy="0"/>
          </a:xfrm>
          <a:prstGeom prst="line">
            <a:avLst/>
          </a:prstGeom>
          <a:noFill/>
          <a:ln w="38100">
            <a:solidFill>
              <a:schemeClr val="tx1"/>
            </a:solidFill>
            <a:round/>
            <a:headEnd type="none" w="sm" len="sm"/>
            <a:tailEnd type="triangle" w="sm" len="sm"/>
          </a:ln>
        </p:spPr>
        <p:txBody>
          <a:bodyPr/>
          <a:lstStyle/>
          <a:p>
            <a:endParaRPr lang="en-US"/>
          </a:p>
        </p:txBody>
      </p:sp>
      <p:sp>
        <p:nvSpPr>
          <p:cNvPr id="11339" name="Line 93"/>
          <p:cNvSpPr>
            <a:spLocks noChangeShapeType="1"/>
          </p:cNvSpPr>
          <p:nvPr/>
        </p:nvSpPr>
        <p:spPr bwMode="auto">
          <a:xfrm>
            <a:off x="7391400" y="5842000"/>
            <a:ext cx="304800" cy="0"/>
          </a:xfrm>
          <a:prstGeom prst="line">
            <a:avLst/>
          </a:prstGeom>
          <a:noFill/>
          <a:ln w="38100">
            <a:solidFill>
              <a:schemeClr val="tx1"/>
            </a:solidFill>
            <a:round/>
            <a:headEnd type="triangle" w="med" len="med"/>
            <a:tailEnd type="none" w="sm" len="sm"/>
          </a:ln>
        </p:spPr>
        <p:txBody>
          <a:bodyPr/>
          <a:lstStyle/>
          <a:p>
            <a:endParaRPr lang="en-US"/>
          </a:p>
        </p:txBody>
      </p:sp>
      <p:sp>
        <p:nvSpPr>
          <p:cNvPr id="11340" name="Text Box 94"/>
          <p:cNvSpPr txBox="1">
            <a:spLocks noChangeArrowheads="1"/>
          </p:cNvSpPr>
          <p:nvPr/>
        </p:nvSpPr>
        <p:spPr bwMode="auto">
          <a:xfrm>
            <a:off x="7696200" y="5270500"/>
            <a:ext cx="1447800" cy="1200150"/>
          </a:xfrm>
          <a:prstGeom prst="rect">
            <a:avLst/>
          </a:prstGeom>
          <a:noFill/>
          <a:ln w="12700">
            <a:noFill/>
            <a:miter lim="800000"/>
            <a:headEnd type="none" w="sm" len="sm"/>
            <a:tailEnd type="none" w="sm" len="sm"/>
          </a:ln>
        </p:spPr>
        <p:txBody>
          <a:bodyPr>
            <a:spAutoFit/>
          </a:bodyPr>
          <a:lstStyle/>
          <a:p>
            <a:pPr>
              <a:spcBef>
                <a:spcPct val="50000"/>
              </a:spcBef>
            </a:pPr>
            <a:r>
              <a:rPr lang="en-US"/>
              <a:t>Goal - Resolve Recirculation LB comments and release draft for another recirculation LB</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0"/>
          </p:nvPr>
        </p:nvSpPr>
        <p:spPr>
          <a:noFill/>
        </p:spPr>
        <p:txBody>
          <a:bodyPr/>
          <a:lstStyle/>
          <a:p>
            <a:r>
              <a:rPr lang="en-US" smtClean="0"/>
              <a:t>Mike McInnis, The Boeing Company</a:t>
            </a:r>
          </a:p>
        </p:txBody>
      </p:sp>
      <p:sp>
        <p:nvSpPr>
          <p:cNvPr id="1028" name="Rectangle 3"/>
          <p:cNvSpPr>
            <a:spLocks noGrp="1" noChangeArrowheads="1"/>
          </p:cNvSpPr>
          <p:nvPr>
            <p:ph type="title"/>
          </p:nvPr>
        </p:nvSpPr>
        <p:spPr>
          <a:xfrm>
            <a:off x="0" y="533400"/>
            <a:ext cx="9144000" cy="762000"/>
          </a:xfrm>
        </p:spPr>
        <p:txBody>
          <a:bodyPr/>
          <a:lstStyle/>
          <a:p>
            <a:r>
              <a:rPr lang="en-US" sz="2800" b="1" smtClean="0"/>
              <a:t>Draft 802.15.4f Timeline</a:t>
            </a:r>
            <a:r>
              <a:rPr lang="en-US" sz="3200" smtClean="0"/>
              <a:t/>
            </a:r>
            <a:br>
              <a:rPr lang="en-US" sz="3200" smtClean="0"/>
            </a:br>
            <a:endParaRPr lang="en-US" sz="1600" smtClean="0"/>
          </a:p>
        </p:txBody>
      </p:sp>
      <p:graphicFrame>
        <p:nvGraphicFramePr>
          <p:cNvPr id="1026" name="Object 2"/>
          <p:cNvGraphicFramePr>
            <a:graphicFrameLocks/>
          </p:cNvGraphicFramePr>
          <p:nvPr>
            <p:ph idx="1"/>
          </p:nvPr>
        </p:nvGraphicFramePr>
        <p:xfrm>
          <a:off x="762000" y="1362075"/>
          <a:ext cx="7419975" cy="4819650"/>
        </p:xfrm>
        <a:graphic>
          <a:graphicData uri="http://schemas.openxmlformats.org/presentationml/2006/ole">
            <p:oleObj spid="_x0000_s1026" name="Worksheet" r:id="rId3" imgW="9486833" imgH="6334057" progId="Excel.Sheet.8">
              <p:embed/>
            </p:oleObj>
          </a:graphicData>
        </a:graphic>
      </p:graphicFrame>
      <p:sp>
        <p:nvSpPr>
          <p:cNvPr id="1029" name="Oval 4"/>
          <p:cNvSpPr>
            <a:spLocks noChangeArrowheads="1"/>
          </p:cNvSpPr>
          <p:nvPr/>
        </p:nvSpPr>
        <p:spPr bwMode="auto">
          <a:xfrm>
            <a:off x="577850" y="4981575"/>
            <a:ext cx="1676400" cy="441325"/>
          </a:xfrm>
          <a:prstGeom prst="ellipse">
            <a:avLst/>
          </a:prstGeom>
          <a:noFill/>
          <a:ln w="12700">
            <a:solidFill>
              <a:srgbClr val="FF0000"/>
            </a:solidFill>
            <a:round/>
            <a:headEnd type="none" w="sm" len="sm"/>
            <a:tailEnd type="none" w="sm" len="sm"/>
          </a:ln>
        </p:spPr>
        <p:txBody>
          <a:bodyPr wrap="none" anchor="ctr"/>
          <a:lstStyle/>
          <a:p>
            <a:endParaRPr lang="en-US"/>
          </a:p>
        </p:txBody>
      </p:sp>
      <p:sp>
        <p:nvSpPr>
          <p:cNvPr id="1030" name="Rectangle 5"/>
          <p:cNvSpPr>
            <a:spLocks noChangeArrowheads="1"/>
          </p:cNvSpPr>
          <p:nvPr/>
        </p:nvSpPr>
        <p:spPr bwMode="auto">
          <a:xfrm>
            <a:off x="6692900" y="4648200"/>
            <a:ext cx="241300" cy="368300"/>
          </a:xfrm>
          <a:prstGeom prst="rect">
            <a:avLst/>
          </a:prstGeom>
          <a:noFill/>
          <a:ln w="25400">
            <a:solidFill>
              <a:schemeClr val="tx1"/>
            </a:solidFill>
            <a:miter lim="800000"/>
            <a:headEnd type="none" w="sm" len="sm"/>
            <a:tailEnd type="none" w="sm" len="sm"/>
          </a:ln>
        </p:spPr>
        <p:txBody>
          <a:bodyPr wrap="none" anchor="ctr"/>
          <a:lstStyle/>
          <a:p>
            <a:endParaRPr lang="en-US"/>
          </a:p>
        </p:txBody>
      </p:sp>
      <p:sp>
        <p:nvSpPr>
          <p:cNvPr id="1031" name="Line 6"/>
          <p:cNvSpPr>
            <a:spLocks noChangeShapeType="1"/>
          </p:cNvSpPr>
          <p:nvPr/>
        </p:nvSpPr>
        <p:spPr bwMode="auto">
          <a:xfrm flipV="1">
            <a:off x="6832600" y="4086225"/>
            <a:ext cx="53975" cy="434975"/>
          </a:xfrm>
          <a:prstGeom prst="line">
            <a:avLst/>
          </a:prstGeom>
          <a:noFill/>
          <a:ln w="28575">
            <a:solidFill>
              <a:schemeClr val="tx1"/>
            </a:solidFill>
            <a:round/>
            <a:headEnd type="triangle" w="med" len="med"/>
            <a:tailEnd type="none" w="sm" len="sm"/>
          </a:ln>
        </p:spPr>
        <p:txBody>
          <a:bodyPr/>
          <a:lstStyle/>
          <a:p>
            <a:endParaRPr lang="en-US"/>
          </a:p>
        </p:txBody>
      </p:sp>
      <p:sp>
        <p:nvSpPr>
          <p:cNvPr id="1032" name="Text Box 7"/>
          <p:cNvSpPr txBox="1">
            <a:spLocks noChangeArrowheads="1"/>
          </p:cNvSpPr>
          <p:nvPr/>
        </p:nvSpPr>
        <p:spPr bwMode="auto">
          <a:xfrm>
            <a:off x="6438900" y="3448050"/>
            <a:ext cx="1828800" cy="461963"/>
          </a:xfrm>
          <a:prstGeom prst="rect">
            <a:avLst/>
          </a:prstGeom>
          <a:noFill/>
          <a:ln w="12700">
            <a:noFill/>
            <a:miter lim="800000"/>
            <a:headEnd type="none" w="sm" len="sm"/>
            <a:tailEnd type="none" w="sm" len="sm"/>
          </a:ln>
        </p:spPr>
        <p:txBody>
          <a:bodyPr>
            <a:spAutoFit/>
          </a:bodyPr>
          <a:lstStyle/>
          <a:p>
            <a:pPr>
              <a:spcBef>
                <a:spcPct val="50000"/>
              </a:spcBef>
            </a:pPr>
            <a:r>
              <a:rPr lang="en-US" b="1"/>
              <a:t>March Goal - release 2</a:t>
            </a:r>
            <a:r>
              <a:rPr lang="en-US" b="1" baseline="30000"/>
              <a:t>nd</a:t>
            </a:r>
            <a:r>
              <a:rPr lang="en-US" b="1"/>
              <a:t> recirculation LB</a:t>
            </a:r>
            <a:r>
              <a:rPr lang="en-US" b="1">
                <a:solidFill>
                  <a:srgbClr val="FF0000"/>
                </a:solidFill>
              </a:rPr>
              <a:t>.</a:t>
            </a:r>
          </a:p>
        </p:txBody>
      </p:sp>
      <p:sp>
        <p:nvSpPr>
          <p:cNvPr id="1033" name="Text Box 7"/>
          <p:cNvSpPr txBox="1">
            <a:spLocks noChangeArrowheads="1"/>
          </p:cNvSpPr>
          <p:nvPr/>
        </p:nvSpPr>
        <p:spPr bwMode="auto">
          <a:xfrm>
            <a:off x="7315200" y="4400550"/>
            <a:ext cx="1828800" cy="461963"/>
          </a:xfrm>
          <a:prstGeom prst="rect">
            <a:avLst/>
          </a:prstGeom>
          <a:noFill/>
          <a:ln w="12700">
            <a:noFill/>
            <a:miter lim="800000"/>
            <a:headEnd type="none" w="sm" len="sm"/>
            <a:tailEnd type="none" w="sm" len="sm"/>
          </a:ln>
        </p:spPr>
        <p:txBody>
          <a:bodyPr>
            <a:spAutoFit/>
          </a:bodyPr>
          <a:lstStyle/>
          <a:p>
            <a:pPr>
              <a:spcBef>
                <a:spcPct val="50000"/>
              </a:spcBef>
            </a:pPr>
            <a:r>
              <a:rPr lang="en-US" b="1"/>
              <a:t>May Goal - release 3rd recirculation LB</a:t>
            </a:r>
            <a:r>
              <a:rPr lang="en-US" b="1">
                <a:solidFill>
                  <a:srgbClr val="FF0000"/>
                </a:solidFill>
              </a:rPr>
              <a:t>.</a:t>
            </a:r>
          </a:p>
        </p:txBody>
      </p:sp>
      <p:sp>
        <p:nvSpPr>
          <p:cNvPr id="1034" name="Rectangle 5"/>
          <p:cNvSpPr>
            <a:spLocks noChangeArrowheads="1"/>
          </p:cNvSpPr>
          <p:nvPr/>
        </p:nvSpPr>
        <p:spPr bwMode="auto">
          <a:xfrm>
            <a:off x="6959600" y="5041900"/>
            <a:ext cx="241300" cy="368300"/>
          </a:xfrm>
          <a:prstGeom prst="rect">
            <a:avLst/>
          </a:prstGeom>
          <a:noFill/>
          <a:ln w="25400">
            <a:solidFill>
              <a:schemeClr val="tx1"/>
            </a:solidFill>
            <a:miter lim="800000"/>
            <a:headEnd type="none" w="sm" len="sm"/>
            <a:tailEnd type="none" w="sm" len="sm"/>
          </a:ln>
        </p:spPr>
        <p:txBody>
          <a:bodyPr wrap="none" anchor="ctr"/>
          <a:lstStyle/>
          <a:p>
            <a:endParaRPr lang="en-US"/>
          </a:p>
        </p:txBody>
      </p:sp>
      <p:sp>
        <p:nvSpPr>
          <p:cNvPr id="1035" name="Line 6"/>
          <p:cNvSpPr>
            <a:spLocks noChangeShapeType="1"/>
          </p:cNvSpPr>
          <p:nvPr/>
        </p:nvSpPr>
        <p:spPr bwMode="auto">
          <a:xfrm flipV="1">
            <a:off x="7277100" y="4860925"/>
            <a:ext cx="485775" cy="346075"/>
          </a:xfrm>
          <a:prstGeom prst="line">
            <a:avLst/>
          </a:prstGeom>
          <a:noFill/>
          <a:ln w="28575">
            <a:solidFill>
              <a:schemeClr val="tx1"/>
            </a:solidFill>
            <a:round/>
            <a:headEnd type="triangle" w="med" len="med"/>
            <a:tailEnd type="none" w="sm" len="sm"/>
          </a:ln>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2"/>
          <p:cNvSpPr>
            <a:spLocks noGrp="1"/>
          </p:cNvSpPr>
          <p:nvPr>
            <p:ph type="ftr" sz="quarter" idx="10"/>
          </p:nvPr>
        </p:nvSpPr>
        <p:spPr>
          <a:noFill/>
        </p:spPr>
        <p:txBody>
          <a:bodyPr/>
          <a:lstStyle/>
          <a:p>
            <a:r>
              <a:rPr lang="en-US" smtClean="0"/>
              <a:t>Mike McInnis, The Boeing Company</a:t>
            </a:r>
          </a:p>
        </p:txBody>
      </p:sp>
      <p:sp>
        <p:nvSpPr>
          <p:cNvPr id="4" name="Rectangle 2"/>
          <p:cNvSpPr txBox="1">
            <a:spLocks noChangeArrowheads="1"/>
          </p:cNvSpPr>
          <p:nvPr/>
        </p:nvSpPr>
        <p:spPr bwMode="auto">
          <a:xfrm>
            <a:off x="762000" y="685800"/>
            <a:ext cx="7772400" cy="762000"/>
          </a:xfrm>
          <a:prstGeom prst="rect">
            <a:avLst/>
          </a:prstGeom>
          <a:noFill/>
          <a:ln w="9525">
            <a:noFill/>
            <a:miter lim="800000"/>
            <a:headEnd/>
            <a:tailEnd/>
          </a:ln>
          <a:effectLst/>
        </p:spPr>
        <p:txBody>
          <a:bodyPr lIns="92075" tIns="46038" rIns="92075" bIns="46038" anchor="ctr"/>
          <a:lstStyle/>
          <a:p>
            <a:pPr algn="ctr">
              <a:defRPr/>
            </a:pPr>
            <a:r>
              <a:rPr lang="en-US" sz="3600" kern="0" dirty="0">
                <a:solidFill>
                  <a:schemeClr val="tx2"/>
                </a:solidFill>
                <a:latin typeface="+mj-lt"/>
                <a:ea typeface="+mj-ea"/>
                <a:cs typeface="+mj-cs"/>
              </a:rPr>
              <a:t>Ballot Resolution Committee (BRC)</a:t>
            </a:r>
          </a:p>
        </p:txBody>
      </p:sp>
      <p:sp>
        <p:nvSpPr>
          <p:cNvPr id="5" name="Rectangle 3"/>
          <p:cNvSpPr txBox="1">
            <a:spLocks noChangeArrowheads="1"/>
          </p:cNvSpPr>
          <p:nvPr/>
        </p:nvSpPr>
        <p:spPr bwMode="auto">
          <a:xfrm>
            <a:off x="609600" y="1371600"/>
            <a:ext cx="7772400" cy="4876800"/>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FontTx/>
              <a:buChar char="•"/>
              <a:defRPr/>
            </a:pPr>
            <a:r>
              <a:rPr lang="en-US" sz="2800" kern="0" dirty="0">
                <a:latin typeface="+mn-lt"/>
              </a:rPr>
              <a:t>Members</a:t>
            </a:r>
          </a:p>
          <a:p>
            <a:pPr marL="742950" lvl="1" indent="-285750">
              <a:lnSpc>
                <a:spcPct val="90000"/>
              </a:lnSpc>
              <a:spcBef>
                <a:spcPct val="20000"/>
              </a:spcBef>
              <a:buFontTx/>
              <a:buChar char="–"/>
              <a:defRPr/>
            </a:pPr>
            <a:r>
              <a:rPr lang="en-US" sz="1800" kern="0" dirty="0">
                <a:latin typeface="+mn-lt"/>
              </a:rPr>
              <a:t>Mike McInnis – Chair</a:t>
            </a:r>
          </a:p>
          <a:p>
            <a:pPr marL="742950" lvl="1" indent="-285750">
              <a:lnSpc>
                <a:spcPct val="90000"/>
              </a:lnSpc>
              <a:spcBef>
                <a:spcPct val="20000"/>
              </a:spcBef>
              <a:buFontTx/>
              <a:buChar char="–"/>
              <a:defRPr/>
            </a:pPr>
            <a:r>
              <a:rPr lang="en-US" sz="1800" kern="0" dirty="0">
                <a:latin typeface="+mn-lt"/>
              </a:rPr>
              <a:t>Tim Harrington – Vice Chair and Tech Editor</a:t>
            </a:r>
          </a:p>
          <a:p>
            <a:pPr marL="742950" lvl="1" indent="-285750">
              <a:lnSpc>
                <a:spcPct val="90000"/>
              </a:lnSpc>
              <a:spcBef>
                <a:spcPct val="20000"/>
              </a:spcBef>
              <a:buFontTx/>
              <a:buChar char="–"/>
              <a:defRPr/>
            </a:pPr>
            <a:r>
              <a:rPr lang="en-US" sz="1800" kern="0" dirty="0">
                <a:latin typeface="+mn-lt"/>
              </a:rPr>
              <a:t>Adrian Jennings</a:t>
            </a:r>
          </a:p>
          <a:p>
            <a:pPr marL="742950" lvl="1" indent="-285750">
              <a:lnSpc>
                <a:spcPct val="90000"/>
              </a:lnSpc>
              <a:spcBef>
                <a:spcPct val="20000"/>
              </a:spcBef>
              <a:buFontTx/>
              <a:buChar char="–"/>
              <a:defRPr/>
            </a:pPr>
            <a:r>
              <a:rPr lang="en-US" sz="1800" kern="0" dirty="0">
                <a:latin typeface="+mn-lt"/>
              </a:rPr>
              <a:t>Andy Ward</a:t>
            </a:r>
          </a:p>
          <a:p>
            <a:pPr marL="742950" lvl="1" indent="-285750">
              <a:lnSpc>
                <a:spcPct val="90000"/>
              </a:lnSpc>
              <a:spcBef>
                <a:spcPct val="20000"/>
              </a:spcBef>
              <a:buFontTx/>
              <a:buChar char="–"/>
              <a:defRPr/>
            </a:pPr>
            <a:r>
              <a:rPr lang="en-US" sz="1800" kern="0" dirty="0">
                <a:latin typeface="+mn-lt"/>
              </a:rPr>
              <a:t>Dalibor Pokrajac</a:t>
            </a:r>
          </a:p>
          <a:p>
            <a:pPr marL="742950" lvl="1" indent="-285750">
              <a:lnSpc>
                <a:spcPct val="90000"/>
              </a:lnSpc>
              <a:spcBef>
                <a:spcPct val="20000"/>
              </a:spcBef>
              <a:buFontTx/>
              <a:buChar char="–"/>
              <a:defRPr/>
            </a:pPr>
            <a:r>
              <a:rPr lang="en-US" sz="1800" kern="0" dirty="0">
                <a:latin typeface="+mn-lt"/>
              </a:rPr>
              <a:t>Billy Verso</a:t>
            </a:r>
          </a:p>
          <a:p>
            <a:pPr marL="742950" lvl="1" indent="-285750">
              <a:lnSpc>
                <a:spcPct val="90000"/>
              </a:lnSpc>
              <a:spcBef>
                <a:spcPct val="20000"/>
              </a:spcBef>
              <a:buFontTx/>
              <a:buChar char="–"/>
              <a:defRPr/>
            </a:pPr>
            <a:r>
              <a:rPr lang="en-US" sz="1800" kern="0" dirty="0">
                <a:latin typeface="+mn-lt"/>
              </a:rPr>
              <a:t>Michael McLaughlin</a:t>
            </a:r>
          </a:p>
          <a:p>
            <a:pPr marL="742950" lvl="1" indent="-285750">
              <a:lnSpc>
                <a:spcPct val="90000"/>
              </a:lnSpc>
              <a:spcBef>
                <a:spcPct val="20000"/>
              </a:spcBef>
              <a:buFontTx/>
              <a:buChar char="–"/>
              <a:defRPr/>
            </a:pPr>
            <a:r>
              <a:rPr lang="en-US" sz="1800" kern="0" dirty="0">
                <a:latin typeface="+mn-lt"/>
              </a:rPr>
              <a:t>Russ Chandler</a:t>
            </a:r>
          </a:p>
          <a:p>
            <a:pPr marL="342900" indent="-342900">
              <a:lnSpc>
                <a:spcPct val="90000"/>
              </a:lnSpc>
              <a:spcBef>
                <a:spcPct val="20000"/>
              </a:spcBef>
              <a:buFontTx/>
              <a:buChar char="•"/>
              <a:defRPr/>
            </a:pPr>
            <a:r>
              <a:rPr lang="en-US" sz="2800" kern="0" dirty="0">
                <a:latin typeface="+mn-lt"/>
              </a:rPr>
              <a:t>Motion to TG4f: Approve the above as the ballot resolution committee for 802.15.4f.</a:t>
            </a:r>
          </a:p>
          <a:p>
            <a:pPr marL="742950" lvl="1" indent="-285750">
              <a:lnSpc>
                <a:spcPct val="90000"/>
              </a:lnSpc>
              <a:spcBef>
                <a:spcPct val="20000"/>
              </a:spcBef>
              <a:buFontTx/>
              <a:buChar char="–"/>
              <a:defRPr/>
            </a:pPr>
            <a:r>
              <a:rPr lang="en-US" sz="2400" kern="0" dirty="0">
                <a:latin typeface="+mn-lt"/>
              </a:rPr>
              <a:t>Moved: </a:t>
            </a:r>
            <a:r>
              <a:rPr lang="en-US" sz="2400" kern="0" dirty="0" smtClean="0">
                <a:latin typeface="+mn-lt"/>
              </a:rPr>
              <a:t>Russ Chandler</a:t>
            </a:r>
            <a:endParaRPr lang="en-US" sz="2400" kern="0" dirty="0">
              <a:latin typeface="+mn-lt"/>
            </a:endParaRPr>
          </a:p>
          <a:p>
            <a:pPr marL="742950" lvl="1" indent="-285750">
              <a:lnSpc>
                <a:spcPct val="90000"/>
              </a:lnSpc>
              <a:spcBef>
                <a:spcPct val="20000"/>
              </a:spcBef>
              <a:buFontTx/>
              <a:buChar char="–"/>
              <a:defRPr/>
            </a:pPr>
            <a:r>
              <a:rPr lang="en-US" sz="2400" kern="0" dirty="0">
                <a:latin typeface="+mn-lt"/>
              </a:rPr>
              <a:t> Seconded: </a:t>
            </a:r>
            <a:r>
              <a:rPr lang="en-US" sz="2400" kern="0" dirty="0" smtClean="0">
                <a:latin typeface="+mn-lt"/>
              </a:rPr>
              <a:t>Dalibor Pokrajac</a:t>
            </a:r>
            <a:endParaRPr lang="en-US" sz="2400" kern="0" dirty="0">
              <a:latin typeface="+mn-lt"/>
            </a:endParaRPr>
          </a:p>
          <a:p>
            <a:pPr marL="742950" lvl="1" indent="-285750">
              <a:lnSpc>
                <a:spcPct val="90000"/>
              </a:lnSpc>
              <a:spcBef>
                <a:spcPct val="20000"/>
              </a:spcBef>
              <a:buFontTx/>
              <a:buChar char="–"/>
              <a:defRPr/>
            </a:pPr>
            <a:r>
              <a:rPr lang="en-US" sz="2400" kern="0" dirty="0">
                <a:latin typeface="+mn-lt"/>
              </a:rPr>
              <a:t>Passed with unanimous consent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2"/>
          <p:cNvSpPr>
            <a:spLocks noGrp="1"/>
          </p:cNvSpPr>
          <p:nvPr>
            <p:ph type="ftr" sz="quarter" idx="10"/>
          </p:nvPr>
        </p:nvSpPr>
        <p:spPr>
          <a:noFill/>
        </p:spPr>
        <p:txBody>
          <a:bodyPr/>
          <a:lstStyle/>
          <a:p>
            <a:r>
              <a:rPr lang="en-US" smtClean="0"/>
              <a:t>Mike McInnis, The Boeing Company</a:t>
            </a:r>
          </a:p>
        </p:txBody>
      </p:sp>
      <p:sp>
        <p:nvSpPr>
          <p:cNvPr id="13315" name="Rectangle 3"/>
          <p:cNvSpPr>
            <a:spLocks noChangeArrowheads="1"/>
          </p:cNvSpPr>
          <p:nvPr/>
        </p:nvSpPr>
        <p:spPr bwMode="auto">
          <a:xfrm>
            <a:off x="203200" y="1193800"/>
            <a:ext cx="8940800" cy="6124575"/>
          </a:xfrm>
          <a:prstGeom prst="rect">
            <a:avLst/>
          </a:prstGeom>
          <a:noFill/>
          <a:ln w="9525">
            <a:noFill/>
            <a:miter lim="800000"/>
            <a:headEnd/>
            <a:tailEnd/>
          </a:ln>
        </p:spPr>
        <p:txBody>
          <a:bodyPr>
            <a:spAutoFit/>
          </a:bodyPr>
          <a:lstStyle/>
          <a:p>
            <a:r>
              <a:rPr lang="en-US" sz="2800" dirty="0"/>
              <a:t>Motion to TG4f: The approval of comment resolution document </a:t>
            </a:r>
            <a:r>
              <a:rPr lang="en-US" sz="2800" dirty="0" smtClean="0"/>
              <a:t>15-11-0197-01 </a:t>
            </a:r>
            <a:r>
              <a:rPr lang="en-US" sz="2800" dirty="0"/>
              <a:t>and the BRC to make and review changes to draft P802.15.4f-D02 as indicated in the comment resolution document to create draft P802.15.4f-D03.</a:t>
            </a:r>
          </a:p>
          <a:p>
            <a:endParaRPr lang="en-US" sz="2800" dirty="0"/>
          </a:p>
          <a:p>
            <a:r>
              <a:rPr lang="en-US" sz="2800" dirty="0"/>
              <a:t>Draft D03 to be ready for recirculation release on or by April 18, 2011.</a:t>
            </a:r>
          </a:p>
          <a:p>
            <a:endParaRPr lang="en-US" sz="2800" dirty="0"/>
          </a:p>
          <a:p>
            <a:r>
              <a:rPr lang="en-US" sz="2800" dirty="0"/>
              <a:t>Moved: </a:t>
            </a:r>
            <a:r>
              <a:rPr lang="en-US" sz="2800" dirty="0" smtClean="0"/>
              <a:t>Russ Chandler</a:t>
            </a:r>
            <a:endParaRPr lang="en-US" sz="2800" dirty="0"/>
          </a:p>
          <a:p>
            <a:r>
              <a:rPr lang="en-US" sz="2800" dirty="0"/>
              <a:t>Seconded: </a:t>
            </a:r>
            <a:r>
              <a:rPr lang="en-US" sz="2800" dirty="0" smtClean="0"/>
              <a:t>Andy Ward</a:t>
            </a:r>
            <a:endParaRPr lang="en-US" sz="2800" dirty="0"/>
          </a:p>
          <a:p>
            <a:r>
              <a:rPr lang="en-US" sz="2800" dirty="0"/>
              <a:t>-Approved by unanimous consent</a:t>
            </a:r>
          </a:p>
          <a:p>
            <a:endParaRPr lang="en-US" sz="2800" dirty="0"/>
          </a:p>
          <a:p>
            <a:endParaRPr lang="en-US" sz="2800" dirty="0"/>
          </a:p>
          <a:p>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1"/>
          <p:cNvSpPr>
            <a:spLocks noGrp="1"/>
          </p:cNvSpPr>
          <p:nvPr>
            <p:ph type="ftr" sz="quarter" idx="10"/>
          </p:nvPr>
        </p:nvSpPr>
        <p:spPr>
          <a:noFill/>
        </p:spPr>
        <p:txBody>
          <a:bodyPr/>
          <a:lstStyle/>
          <a:p>
            <a:r>
              <a:rPr lang="en-US" smtClean="0"/>
              <a:t>Mike McInnis, The Boeing Company</a:t>
            </a:r>
          </a:p>
        </p:txBody>
      </p:sp>
      <p:sp>
        <p:nvSpPr>
          <p:cNvPr id="14339" name="TextBox 3"/>
          <p:cNvSpPr txBox="1">
            <a:spLocks noChangeArrowheads="1"/>
          </p:cNvSpPr>
          <p:nvPr/>
        </p:nvSpPr>
        <p:spPr bwMode="auto">
          <a:xfrm>
            <a:off x="723900" y="736600"/>
            <a:ext cx="7810500" cy="584200"/>
          </a:xfrm>
          <a:prstGeom prst="rect">
            <a:avLst/>
          </a:prstGeom>
          <a:noFill/>
          <a:ln w="9525">
            <a:noFill/>
            <a:miter lim="800000"/>
            <a:headEnd/>
            <a:tailEnd/>
          </a:ln>
        </p:spPr>
        <p:txBody>
          <a:bodyPr>
            <a:spAutoFit/>
          </a:bodyPr>
          <a:lstStyle/>
          <a:p>
            <a:r>
              <a:rPr lang="en-US" sz="3200" b="1"/>
              <a:t>TG4f BRC Meeting Schedule</a:t>
            </a:r>
          </a:p>
        </p:txBody>
      </p:sp>
      <p:sp>
        <p:nvSpPr>
          <p:cNvPr id="14340" name="TextBox 4"/>
          <p:cNvSpPr txBox="1">
            <a:spLocks noChangeArrowheads="1"/>
          </p:cNvSpPr>
          <p:nvPr/>
        </p:nvSpPr>
        <p:spPr bwMode="auto">
          <a:xfrm>
            <a:off x="800100" y="1841500"/>
            <a:ext cx="7696200" cy="3970338"/>
          </a:xfrm>
          <a:prstGeom prst="rect">
            <a:avLst/>
          </a:prstGeom>
          <a:noFill/>
          <a:ln w="9525">
            <a:noFill/>
            <a:miter lim="800000"/>
            <a:headEnd/>
            <a:tailEnd/>
          </a:ln>
        </p:spPr>
        <p:txBody>
          <a:bodyPr>
            <a:spAutoFit/>
          </a:bodyPr>
          <a:lstStyle/>
          <a:p>
            <a:r>
              <a:rPr lang="en-US" sz="2400"/>
              <a:t>TG4f BRC Meetings Scheduled for Thursdays, 8am PST</a:t>
            </a:r>
          </a:p>
          <a:p>
            <a:r>
              <a:rPr lang="en-US" sz="2400"/>
              <a:t>Meeting notice with teleconference number to be e-mailed.</a:t>
            </a:r>
          </a:p>
          <a:p>
            <a:endParaRPr lang="en-US" sz="2400"/>
          </a:p>
          <a:p>
            <a:r>
              <a:rPr lang="en-US" sz="2400" u="sng"/>
              <a:t>Meeting Dates;</a:t>
            </a:r>
          </a:p>
          <a:p>
            <a:endParaRPr lang="en-US" sz="2400" u="sng"/>
          </a:p>
          <a:p>
            <a:r>
              <a:rPr lang="en-US" sz="2400"/>
              <a:t>March 24, 2011</a:t>
            </a:r>
          </a:p>
          <a:p>
            <a:r>
              <a:rPr lang="en-US" sz="2400"/>
              <a:t>March 31, 2011</a:t>
            </a:r>
          </a:p>
          <a:p>
            <a:r>
              <a:rPr lang="en-US" sz="2400"/>
              <a:t>April 7, 2011</a:t>
            </a:r>
          </a:p>
          <a:p>
            <a:r>
              <a:rPr lang="en-US" sz="2400"/>
              <a:t>April 14, 2011</a:t>
            </a:r>
          </a:p>
          <a:p>
            <a:r>
              <a:rPr lang="en-US" sz="2400"/>
              <a:t>April 18, 2011 (document done – Tim send to Rick Alfvin)</a:t>
            </a:r>
          </a:p>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2"/>
          <p:cNvSpPr>
            <a:spLocks noGrp="1"/>
          </p:cNvSpPr>
          <p:nvPr>
            <p:ph type="ftr" sz="quarter" idx="10"/>
          </p:nvPr>
        </p:nvSpPr>
        <p:spPr>
          <a:noFill/>
        </p:spPr>
        <p:txBody>
          <a:bodyPr/>
          <a:lstStyle/>
          <a:p>
            <a:r>
              <a:rPr lang="en-US" smtClean="0"/>
              <a:t>Mike McInnis, The Boeing Company</a:t>
            </a:r>
          </a:p>
        </p:txBody>
      </p:sp>
      <p:sp>
        <p:nvSpPr>
          <p:cNvPr id="15363" name="Rectangle 3"/>
          <p:cNvSpPr>
            <a:spLocks noChangeArrowheads="1"/>
          </p:cNvSpPr>
          <p:nvPr/>
        </p:nvSpPr>
        <p:spPr bwMode="auto">
          <a:xfrm>
            <a:off x="927100" y="1085850"/>
            <a:ext cx="7531100" cy="5262979"/>
          </a:xfrm>
          <a:prstGeom prst="rect">
            <a:avLst/>
          </a:prstGeom>
          <a:noFill/>
          <a:ln w="9525">
            <a:noFill/>
            <a:miter lim="800000"/>
            <a:headEnd/>
            <a:tailEnd/>
          </a:ln>
        </p:spPr>
        <p:txBody>
          <a:bodyPr>
            <a:spAutoFit/>
          </a:bodyPr>
          <a:lstStyle/>
          <a:p>
            <a:r>
              <a:rPr lang="en-US" sz="2800" dirty="0"/>
              <a:t>Motion to the WG: </a:t>
            </a:r>
            <a:r>
              <a:rPr lang="en-US" sz="2800" dirty="0" smtClean="0"/>
              <a:t>The </a:t>
            </a:r>
            <a:r>
              <a:rPr lang="en-US" sz="2800" dirty="0"/>
              <a:t>WG </a:t>
            </a:r>
            <a:r>
              <a:rPr lang="en-US" sz="2800" dirty="0" smtClean="0"/>
              <a:t>approve </a:t>
            </a:r>
            <a:r>
              <a:rPr lang="en-US" sz="2800" dirty="0"/>
              <a:t>the start of a  recirculation ballot to forward the P802.15.4f-D03 draft standard document with the changes indicated in </a:t>
            </a:r>
            <a:r>
              <a:rPr lang="en-US" sz="2800" dirty="0" smtClean="0"/>
              <a:t>15-11-0197-01 </a:t>
            </a:r>
            <a:r>
              <a:rPr lang="en-US" sz="2800" dirty="0"/>
              <a:t>to </a:t>
            </a:r>
            <a:r>
              <a:rPr lang="en-US" sz="2800" dirty="0" smtClean="0"/>
              <a:t>Letter Ballot #3.</a:t>
            </a:r>
            <a:endParaRPr lang="en-US" sz="2800" dirty="0"/>
          </a:p>
          <a:p>
            <a:endParaRPr lang="en-US" sz="2800" dirty="0"/>
          </a:p>
          <a:p>
            <a:r>
              <a:rPr lang="en-US" sz="2800" dirty="0"/>
              <a:t>Moved: </a:t>
            </a:r>
            <a:r>
              <a:rPr lang="en-US" sz="2800" dirty="0" smtClean="0"/>
              <a:t>Tim Harrington</a:t>
            </a:r>
            <a:endParaRPr lang="en-US" sz="2800" dirty="0"/>
          </a:p>
          <a:p>
            <a:endParaRPr lang="en-US" sz="2800" dirty="0"/>
          </a:p>
          <a:p>
            <a:r>
              <a:rPr lang="en-US" sz="2800" dirty="0"/>
              <a:t>Seconded: </a:t>
            </a:r>
            <a:r>
              <a:rPr lang="en-US" sz="2800" dirty="0" smtClean="0"/>
              <a:t>Dalibor Pokrajac</a:t>
            </a:r>
            <a:endParaRPr lang="en-US" sz="2800" dirty="0"/>
          </a:p>
          <a:p>
            <a:endParaRPr lang="en-US" sz="2800" dirty="0"/>
          </a:p>
          <a:p>
            <a:endParaRPr lang="en-US" sz="2800" dirty="0"/>
          </a:p>
          <a:p>
            <a:endParaRPr lang="en-US" sz="2800" dirty="0"/>
          </a:p>
          <a:p>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2"/>
          <p:cNvSpPr>
            <a:spLocks noGrp="1"/>
          </p:cNvSpPr>
          <p:nvPr>
            <p:ph type="ftr" sz="quarter" idx="10"/>
          </p:nvPr>
        </p:nvSpPr>
        <p:spPr>
          <a:noFill/>
        </p:spPr>
        <p:txBody>
          <a:bodyPr/>
          <a:lstStyle/>
          <a:p>
            <a:r>
              <a:rPr lang="en-US" smtClean="0"/>
              <a:t>Mike McInnis, The Boeing Company</a:t>
            </a:r>
          </a:p>
        </p:txBody>
      </p:sp>
      <p:sp>
        <p:nvSpPr>
          <p:cNvPr id="16387" name="Rectangle 2"/>
          <p:cNvSpPr>
            <a:spLocks noChangeArrowheads="1"/>
          </p:cNvSpPr>
          <p:nvPr/>
        </p:nvSpPr>
        <p:spPr bwMode="auto">
          <a:xfrm>
            <a:off x="304800" y="1676400"/>
            <a:ext cx="8534400" cy="4533900"/>
          </a:xfrm>
          <a:prstGeom prst="rect">
            <a:avLst/>
          </a:prstGeom>
          <a:noFill/>
          <a:ln w="9525">
            <a:noFill/>
            <a:miter lim="800000"/>
            <a:headEnd/>
            <a:tailEnd/>
          </a:ln>
        </p:spPr>
        <p:txBody>
          <a:bodyPr lIns="92075" tIns="46038" rIns="92075" bIns="46038"/>
          <a:lstStyle/>
          <a:p>
            <a:pPr marL="342900" indent="-342900">
              <a:lnSpc>
                <a:spcPct val="90000"/>
              </a:lnSpc>
              <a:spcBef>
                <a:spcPct val="20000"/>
              </a:spcBef>
              <a:buFontTx/>
              <a:buChar char="•"/>
            </a:pPr>
            <a:r>
              <a:rPr lang="en-US" sz="2400" b="1">
                <a:latin typeface="Arial" charset="0"/>
              </a:rPr>
              <a:t>Sign up for 802.15.4f Active RFID e-mail reflector</a:t>
            </a:r>
          </a:p>
          <a:p>
            <a:pPr marL="1085850" lvl="2" indent="-228600">
              <a:buFontTx/>
              <a:buChar char="•"/>
            </a:pPr>
            <a:r>
              <a:rPr lang="en-US" sz="1800">
                <a:latin typeface="Arial" charset="0"/>
              </a:rPr>
              <a:t>Sign-up at: </a:t>
            </a:r>
            <a:r>
              <a:rPr lang="en-US" sz="1800">
                <a:latin typeface="Arial" charset="0"/>
                <a:hlinkClick r:id="rId2" tooltip="http://grouper.ieee.org/groups/802/15/pub/Subscribe.html"/>
              </a:rPr>
              <a:t>http://grouper.ieee.org/groups/802/15/pub/Subscribe.html</a:t>
            </a:r>
            <a:endParaRPr lang="en-US" sz="1800">
              <a:latin typeface="Arial" charset="0"/>
            </a:endParaRPr>
          </a:p>
          <a:p>
            <a:pPr marL="1085850" lvl="2" indent="-228600">
              <a:buFontTx/>
              <a:buChar char="•"/>
            </a:pPr>
            <a:r>
              <a:rPr lang="en-US" sz="1800">
                <a:latin typeface="Arial" charset="0"/>
              </a:rPr>
              <a:t>Email reflector address is: </a:t>
            </a:r>
            <a:r>
              <a:rPr lang="en-US" sz="1800">
                <a:latin typeface="Arial" charset="0"/>
                <a:hlinkClick r:id="rId3" tooltip="mailto:STDS-802-15-4f@listserv.ieee.org"/>
              </a:rPr>
              <a:t>STDS-802-15-4f@listserv.ieee.org</a:t>
            </a:r>
            <a:endParaRPr lang="en-US" sz="1800">
              <a:latin typeface="Arial" charset="0"/>
            </a:endParaRPr>
          </a:p>
          <a:p>
            <a:pPr marL="342900" indent="-342900">
              <a:lnSpc>
                <a:spcPct val="90000"/>
              </a:lnSpc>
              <a:spcBef>
                <a:spcPct val="20000"/>
              </a:spcBef>
              <a:buFontTx/>
              <a:buChar char="•"/>
            </a:pPr>
            <a:endParaRPr lang="en-US" sz="1400">
              <a:latin typeface="Arial" charset="0"/>
            </a:endParaRPr>
          </a:p>
          <a:p>
            <a:pPr marL="342900" indent="-342900">
              <a:lnSpc>
                <a:spcPct val="90000"/>
              </a:lnSpc>
              <a:spcBef>
                <a:spcPct val="20000"/>
              </a:spcBef>
              <a:buFontTx/>
              <a:buChar char="•"/>
            </a:pPr>
            <a:endParaRPr lang="en-US" sz="1400">
              <a:latin typeface="Arial" charset="0"/>
            </a:endParaRPr>
          </a:p>
          <a:p>
            <a:pPr marL="342900" indent="-342900">
              <a:lnSpc>
                <a:spcPct val="90000"/>
              </a:lnSpc>
              <a:spcBef>
                <a:spcPct val="20000"/>
              </a:spcBef>
              <a:buFontTx/>
              <a:buChar char="•"/>
            </a:pPr>
            <a:endParaRPr lang="en-US" sz="1400">
              <a:latin typeface="Arial" charset="0"/>
            </a:endParaRPr>
          </a:p>
          <a:p>
            <a:pPr marL="342900" indent="-342900">
              <a:lnSpc>
                <a:spcPct val="90000"/>
              </a:lnSpc>
              <a:spcBef>
                <a:spcPct val="20000"/>
              </a:spcBef>
              <a:buFontTx/>
              <a:buChar char="•"/>
            </a:pPr>
            <a:r>
              <a:rPr lang="en-US" sz="2400" b="1">
                <a:latin typeface="Arial" charset="0"/>
              </a:rPr>
              <a:t>Next Meeting</a:t>
            </a:r>
          </a:p>
          <a:p>
            <a:pPr marL="742950" lvl="1" indent="-285750">
              <a:lnSpc>
                <a:spcPct val="90000"/>
              </a:lnSpc>
              <a:spcBef>
                <a:spcPct val="20000"/>
              </a:spcBef>
              <a:buFontTx/>
              <a:buChar char="–"/>
            </a:pPr>
            <a:r>
              <a:rPr lang="en-US" sz="2400">
                <a:latin typeface="Arial" charset="0"/>
              </a:rPr>
              <a:t>May  09-12, 2011 in Palm Springs, California</a:t>
            </a:r>
          </a:p>
          <a:p>
            <a:pPr marL="742950" lvl="1" indent="-285750">
              <a:lnSpc>
                <a:spcPct val="90000"/>
              </a:lnSpc>
              <a:spcBef>
                <a:spcPct val="20000"/>
              </a:spcBef>
            </a:pPr>
            <a:endParaRPr lang="en-US" sz="2400">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2"/>
          <p:cNvSpPr>
            <a:spLocks noGrp="1"/>
          </p:cNvSpPr>
          <p:nvPr>
            <p:ph type="ftr" sz="quarter" idx="10"/>
          </p:nvPr>
        </p:nvSpPr>
        <p:spPr>
          <a:noFill/>
        </p:spPr>
        <p:txBody>
          <a:bodyPr/>
          <a:lstStyle/>
          <a:p>
            <a:r>
              <a:rPr lang="en-US" smtClean="0"/>
              <a:t>Mike McInnis, The Boeing Company</a:t>
            </a:r>
          </a:p>
        </p:txBody>
      </p:sp>
      <p:sp>
        <p:nvSpPr>
          <p:cNvPr id="4099" name="Rectangle 2"/>
          <p:cNvSpPr>
            <a:spLocks noChangeArrowheads="1"/>
          </p:cNvSpPr>
          <p:nvPr/>
        </p:nvSpPr>
        <p:spPr bwMode="auto">
          <a:xfrm>
            <a:off x="1381125" y="1371600"/>
            <a:ext cx="6381750" cy="4648200"/>
          </a:xfrm>
          <a:prstGeom prst="rect">
            <a:avLst/>
          </a:prstGeom>
          <a:noFill/>
          <a:ln w="12700">
            <a:noFill/>
            <a:miter lim="800000"/>
            <a:headEnd type="none" w="sm" len="sm"/>
            <a:tailEnd type="none" w="sm" len="sm"/>
          </a:ln>
        </p:spPr>
        <p:txBody>
          <a:bodyPr wrap="none">
            <a:spAutoFit/>
          </a:bodyPr>
          <a:lstStyle/>
          <a:p>
            <a:pPr algn="ctr"/>
            <a:r>
              <a:rPr lang="en-US" altLang="ja-JP" sz="4000" b="1">
                <a:solidFill>
                  <a:schemeClr val="tx2"/>
                </a:solidFill>
                <a:ea typeface="ＭＳ Ｐゴシック" charset="-128"/>
              </a:rPr>
              <a:t>IEEE 802.15.4f Active RFID</a:t>
            </a:r>
          </a:p>
          <a:p>
            <a:pPr algn="ctr"/>
            <a:endParaRPr lang="en-US" altLang="ja-JP" sz="4000" b="1">
              <a:solidFill>
                <a:schemeClr val="tx2"/>
              </a:solidFill>
              <a:ea typeface="ＭＳ Ｐゴシック" charset="-128"/>
            </a:endParaRPr>
          </a:p>
          <a:p>
            <a:pPr algn="ctr"/>
            <a:r>
              <a:rPr lang="en-US" altLang="ja-JP" sz="4000" b="1">
                <a:solidFill>
                  <a:schemeClr val="tx2"/>
                </a:solidFill>
                <a:ea typeface="ＭＳ Ｐゴシック" charset="-128"/>
              </a:rPr>
              <a:t>Closing Report</a:t>
            </a:r>
          </a:p>
          <a:p>
            <a:pPr algn="ctr"/>
            <a:endParaRPr lang="en-US" altLang="ja-JP" sz="4000" b="1">
              <a:solidFill>
                <a:schemeClr val="tx2"/>
              </a:solidFill>
              <a:ea typeface="ＭＳ Ｐゴシック" charset="-128"/>
            </a:endParaRPr>
          </a:p>
          <a:p>
            <a:pPr algn="ctr"/>
            <a:r>
              <a:rPr lang="en-US" altLang="ja-JP" sz="3200" b="1">
                <a:solidFill>
                  <a:schemeClr val="tx2"/>
                </a:solidFill>
                <a:ea typeface="ＭＳ Ｐゴシック" charset="-128"/>
              </a:rPr>
              <a:t>14th Meeting as a Task Group</a:t>
            </a:r>
          </a:p>
          <a:p>
            <a:pPr algn="ctr"/>
            <a:endParaRPr lang="en-US" altLang="ja-JP" sz="2000" b="1">
              <a:solidFill>
                <a:schemeClr val="tx2"/>
              </a:solidFill>
              <a:ea typeface="ＭＳ Ｐゴシック" charset="-128"/>
            </a:endParaRPr>
          </a:p>
          <a:p>
            <a:pPr algn="ctr"/>
            <a:r>
              <a:rPr lang="en-US" altLang="ja-JP" sz="3200" b="1">
                <a:solidFill>
                  <a:schemeClr val="tx2"/>
                </a:solidFill>
                <a:ea typeface="ＭＳ Ｐゴシック" charset="-128"/>
              </a:rPr>
              <a:t>Singapore</a:t>
            </a:r>
          </a:p>
          <a:p>
            <a:pPr algn="ctr"/>
            <a:endParaRPr lang="en-US" altLang="ja-JP" sz="2000" b="1">
              <a:solidFill>
                <a:schemeClr val="tx2"/>
              </a:solidFill>
              <a:ea typeface="ＭＳ Ｐゴシック" charset="-128"/>
            </a:endParaRPr>
          </a:p>
          <a:p>
            <a:pPr algn="ctr"/>
            <a:r>
              <a:rPr lang="en-US" altLang="ja-JP" sz="3200" b="1">
                <a:solidFill>
                  <a:schemeClr val="tx2"/>
                </a:solidFill>
                <a:ea typeface="ＭＳ Ｐゴシック" charset="-128"/>
              </a:rPr>
              <a:t>March 17, 2011</a:t>
            </a:r>
            <a:endParaRPr lang="en-US" sz="3200" b="1">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0"/>
          </p:nvPr>
        </p:nvSpPr>
        <p:spPr>
          <a:noFill/>
        </p:spPr>
        <p:txBody>
          <a:bodyPr/>
          <a:lstStyle/>
          <a:p>
            <a:r>
              <a:rPr lang="en-US" smtClean="0"/>
              <a:t>Mike McInnis, The Boeing Company</a:t>
            </a:r>
          </a:p>
        </p:txBody>
      </p:sp>
      <p:sp>
        <p:nvSpPr>
          <p:cNvPr id="5123" name="Rectangle 2"/>
          <p:cNvSpPr>
            <a:spLocks noGrp="1" noChangeArrowheads="1"/>
          </p:cNvSpPr>
          <p:nvPr>
            <p:ph type="title"/>
          </p:nvPr>
        </p:nvSpPr>
        <p:spPr>
          <a:xfrm>
            <a:off x="685800" y="685800"/>
            <a:ext cx="7772400" cy="1066800"/>
          </a:xfrm>
        </p:spPr>
        <p:txBody>
          <a:bodyPr/>
          <a:lstStyle/>
          <a:p>
            <a:r>
              <a:rPr lang="en-US" sz="2800" b="1" smtClean="0"/>
              <a:t>802.15.4f PAR Purpose</a:t>
            </a:r>
          </a:p>
        </p:txBody>
      </p:sp>
      <p:sp>
        <p:nvSpPr>
          <p:cNvPr id="5124" name="Rectangle 3"/>
          <p:cNvSpPr>
            <a:spLocks noGrp="1" noChangeArrowheads="1"/>
          </p:cNvSpPr>
          <p:nvPr>
            <p:ph type="body" idx="1"/>
          </p:nvPr>
        </p:nvSpPr>
        <p:spPr>
          <a:xfrm>
            <a:off x="685800" y="1752600"/>
            <a:ext cx="7772400" cy="4724400"/>
          </a:xfrm>
        </p:spPr>
        <p:txBody>
          <a:bodyPr/>
          <a:lstStyle/>
          <a:p>
            <a:pPr>
              <a:buFontTx/>
              <a:buNone/>
            </a:pPr>
            <a:r>
              <a:rPr lang="en-US" sz="2400" b="1" smtClean="0"/>
              <a:t>    Paragraph from 802.15.4f Project Authorization Request (PAR) document.</a:t>
            </a:r>
          </a:p>
          <a:p>
            <a:pPr>
              <a:buFontTx/>
              <a:buNone/>
            </a:pPr>
            <a:endParaRPr lang="en-US" sz="2400" b="1" smtClean="0"/>
          </a:p>
          <a:p>
            <a:pPr>
              <a:buFontTx/>
              <a:buNone/>
            </a:pPr>
            <a:r>
              <a:rPr lang="en-US" sz="2400" b="1" smtClean="0"/>
              <a:t>    </a:t>
            </a:r>
            <a:r>
              <a:rPr lang="en-US" sz="2000" b="1" smtClean="0"/>
              <a:t>5.4 Purpose of Proposed Standard:</a:t>
            </a:r>
          </a:p>
          <a:p>
            <a:pPr>
              <a:buFontTx/>
              <a:buNone/>
            </a:pPr>
            <a:r>
              <a:rPr lang="en-US" sz="2400" b="1" smtClean="0"/>
              <a:t>    </a:t>
            </a:r>
            <a:r>
              <a:rPr lang="en-US" sz="1800" smtClean="0"/>
              <a:t>To provide a standard for low cost, ultra low energy consumption, flexible and highly reliable communication means and air interface protocol for Active RFID and sensor applications. The air interface should be able to support a wide range of needs for which active RFID systems can be useful and enable improved performance and flexibility for future mass deployments of active RFID systems around the world.</a:t>
            </a:r>
          </a:p>
          <a:p>
            <a:endParaRPr lang="en-US" sz="1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2"/>
          <p:cNvSpPr>
            <a:spLocks noGrp="1"/>
          </p:cNvSpPr>
          <p:nvPr>
            <p:ph type="ftr" sz="quarter" idx="10"/>
          </p:nvPr>
        </p:nvSpPr>
        <p:spPr>
          <a:noFill/>
        </p:spPr>
        <p:txBody>
          <a:bodyPr/>
          <a:lstStyle/>
          <a:p>
            <a:r>
              <a:rPr lang="en-US" smtClean="0"/>
              <a:t>Mike McInnis, The Boeing Company</a:t>
            </a:r>
          </a:p>
        </p:txBody>
      </p:sp>
      <p:sp>
        <p:nvSpPr>
          <p:cNvPr id="6147" name="Rectangle 2"/>
          <p:cNvSpPr>
            <a:spLocks noChangeArrowheads="1"/>
          </p:cNvSpPr>
          <p:nvPr/>
        </p:nvSpPr>
        <p:spPr bwMode="auto">
          <a:xfrm>
            <a:off x="304800" y="1141413"/>
            <a:ext cx="8534400" cy="5354637"/>
          </a:xfrm>
          <a:prstGeom prst="rect">
            <a:avLst/>
          </a:prstGeom>
          <a:noFill/>
          <a:ln w="12700">
            <a:noFill/>
            <a:miter lim="800000"/>
            <a:headEnd type="none" w="sm" len="sm"/>
            <a:tailEnd type="none" w="sm" len="sm"/>
          </a:ln>
        </p:spPr>
        <p:txBody>
          <a:bodyPr>
            <a:spAutoFit/>
          </a:bodyPr>
          <a:lstStyle/>
          <a:p>
            <a:pPr marL="457200" indent="-457200"/>
            <a:r>
              <a:rPr lang="en-US" altLang="ja-JP" sz="2800" b="1" dirty="0">
                <a:ea typeface="ＭＳ Ｐゴシック" charset="-128"/>
              </a:rPr>
              <a:t>IEEE 802.15.4f Active RFID Meeting Overview</a:t>
            </a:r>
          </a:p>
          <a:p>
            <a:pPr marL="457200" indent="-457200">
              <a:buFontTx/>
              <a:buAutoNum type="arabicPeriod"/>
            </a:pPr>
            <a:endParaRPr lang="en-US" altLang="ja-JP" sz="3200" dirty="0">
              <a:ea typeface="ＭＳ Ｐゴシック" charset="-128"/>
            </a:endParaRPr>
          </a:p>
          <a:p>
            <a:pPr marL="457200" indent="-457200">
              <a:buFontTx/>
              <a:buAutoNum type="arabicPeriod"/>
            </a:pPr>
            <a:r>
              <a:rPr lang="en-US" altLang="ja-JP" sz="1800" b="1" dirty="0">
                <a:ea typeface="ＭＳ Ｐゴシック" charset="-128"/>
              </a:rPr>
              <a:t>Chair:</a:t>
            </a:r>
            <a:r>
              <a:rPr lang="en-US" altLang="ja-JP" sz="1800" dirty="0">
                <a:ea typeface="ＭＳ Ｐゴシック" charset="-128"/>
              </a:rPr>
              <a:t>          Mike McInnis</a:t>
            </a:r>
          </a:p>
          <a:p>
            <a:pPr marL="457200" indent="-457200"/>
            <a:r>
              <a:rPr lang="en-US" altLang="ja-JP" sz="1800" b="1" dirty="0">
                <a:ea typeface="ＭＳ Ｐゴシック" charset="-128"/>
              </a:rPr>
              <a:t>	Vice-Chair:</a:t>
            </a:r>
            <a:r>
              <a:rPr lang="en-US" altLang="ja-JP" sz="1800" dirty="0">
                <a:ea typeface="ＭＳ Ｐゴシック" charset="-128"/>
              </a:rPr>
              <a:t> Tim Harrington </a:t>
            </a:r>
          </a:p>
          <a:p>
            <a:pPr marL="457200" indent="-457200"/>
            <a:r>
              <a:rPr lang="en-US" altLang="ja-JP" sz="1800" dirty="0">
                <a:ea typeface="ＭＳ Ｐゴシック" charset="-128"/>
              </a:rPr>
              <a:t>        </a:t>
            </a:r>
            <a:r>
              <a:rPr lang="en-US" altLang="ja-JP" sz="1800" b="1" dirty="0">
                <a:ea typeface="ＭＳ Ｐゴシック" charset="-128"/>
              </a:rPr>
              <a:t>Secretary:</a:t>
            </a:r>
            <a:r>
              <a:rPr lang="en-US" altLang="ja-JP" sz="1800" dirty="0">
                <a:ea typeface="ＭＳ Ｐゴシック" charset="-128"/>
              </a:rPr>
              <a:t>    </a:t>
            </a:r>
            <a:r>
              <a:rPr lang="en-US" altLang="ja-JP" sz="1800" dirty="0" smtClean="0">
                <a:ea typeface="ＭＳ Ｐゴシック" charset="-128"/>
              </a:rPr>
              <a:t>Russ Chandler</a:t>
            </a:r>
            <a:endParaRPr lang="en-US" altLang="ja-JP" sz="1800" dirty="0">
              <a:ea typeface="ＭＳ Ｐゴシック" charset="-128"/>
            </a:endParaRPr>
          </a:p>
          <a:p>
            <a:pPr marL="457200" indent="-457200"/>
            <a:r>
              <a:rPr lang="en-US" altLang="ja-JP" sz="1800" dirty="0">
                <a:ea typeface="ＭＳ Ｐゴシック" charset="-128"/>
              </a:rPr>
              <a:t>	</a:t>
            </a:r>
            <a:r>
              <a:rPr lang="en-US" altLang="ja-JP" sz="1800" b="1" dirty="0">
                <a:ea typeface="ＭＳ Ｐゴシック" charset="-128"/>
              </a:rPr>
              <a:t>Technical Editor:</a:t>
            </a:r>
            <a:r>
              <a:rPr lang="en-US" altLang="ja-JP" sz="1800" dirty="0">
                <a:ea typeface="ＭＳ Ｐゴシック" charset="-128"/>
              </a:rPr>
              <a:t> Tim Harrington</a:t>
            </a:r>
          </a:p>
          <a:p>
            <a:pPr marL="457200" indent="-457200">
              <a:buFontTx/>
              <a:buAutoNum type="arabicPeriod"/>
            </a:pPr>
            <a:endParaRPr lang="en-US" altLang="ja-JP" sz="1400" dirty="0">
              <a:ea typeface="ＭＳ Ｐゴシック" charset="-128"/>
            </a:endParaRPr>
          </a:p>
          <a:p>
            <a:pPr marL="457200" indent="-457200">
              <a:buFontTx/>
              <a:buAutoNum type="arabicPeriod" startAt="2"/>
            </a:pPr>
            <a:r>
              <a:rPr lang="en-US" altLang="ja-JP" sz="1800" b="1" dirty="0">
                <a:ea typeface="ＭＳ Ｐゴシック" charset="-128"/>
              </a:rPr>
              <a:t>Ten each TG4f meeting time slots during this week.</a:t>
            </a:r>
          </a:p>
          <a:p>
            <a:pPr marL="457200" indent="-457200"/>
            <a:endParaRPr lang="en-US" altLang="ja-JP" sz="1400" dirty="0">
              <a:ea typeface="ＭＳ Ｐゴシック" charset="-128"/>
            </a:endParaRPr>
          </a:p>
          <a:p>
            <a:pPr marL="457200" indent="-457200"/>
            <a:r>
              <a:rPr lang="en-US" altLang="ja-JP" sz="2000" dirty="0">
                <a:ea typeface="ＭＳ Ｐゴシック" charset="-128"/>
              </a:rPr>
              <a:t>3.    </a:t>
            </a:r>
            <a:r>
              <a:rPr lang="en-US" altLang="ja-JP" sz="1800" b="1" dirty="0">
                <a:ea typeface="ＭＳ Ｐゴシック" charset="-128"/>
              </a:rPr>
              <a:t>Administrative meeting Documents during this session:</a:t>
            </a:r>
          </a:p>
          <a:p>
            <a:pPr marL="457200" indent="-457200"/>
            <a:r>
              <a:rPr lang="en-US" altLang="ja-JP" sz="1800" dirty="0">
                <a:ea typeface="ＭＳ Ｐゴシック" charset="-128"/>
              </a:rPr>
              <a:t>        	15-11-0136-00 -Agenda-Singapore-March-2011</a:t>
            </a:r>
          </a:p>
          <a:p>
            <a:pPr marL="914400" lvl="1" indent="-457200"/>
            <a:r>
              <a:rPr lang="en-US" altLang="ja-JP" sz="1800" dirty="0">
                <a:ea typeface="ＭＳ Ｐゴシック" charset="-128"/>
              </a:rPr>
              <a:t>	15-11-0200-01 -Opening-Introduction-March-2011</a:t>
            </a:r>
          </a:p>
          <a:p>
            <a:pPr marL="914400" lvl="1" indent="-457200"/>
            <a:r>
              <a:rPr lang="en-US" altLang="ja-JP" sz="1800" dirty="0">
                <a:ea typeface="ＭＳ Ｐゴシック" charset="-128"/>
              </a:rPr>
              <a:t>	</a:t>
            </a:r>
            <a:r>
              <a:rPr lang="en-US" altLang="ja-JP" sz="1800" dirty="0" smtClean="0">
                <a:ea typeface="ＭＳ Ｐゴシック" charset="-128"/>
              </a:rPr>
              <a:t>15-11-0284-00 </a:t>
            </a:r>
            <a:r>
              <a:rPr lang="en-US" altLang="ja-JP" sz="1800" dirty="0">
                <a:ea typeface="ＭＳ Ｐゴシック" charset="-128"/>
              </a:rPr>
              <a:t>-Active-RFID-Minutes-Singapore-March-2011</a:t>
            </a:r>
          </a:p>
          <a:p>
            <a:pPr marL="914400" lvl="1" indent="-457200"/>
            <a:r>
              <a:rPr lang="en-US" altLang="ja-JP" sz="1800" dirty="0">
                <a:ea typeface="ＭＳ Ｐゴシック" charset="-128"/>
              </a:rPr>
              <a:t>	</a:t>
            </a:r>
          </a:p>
          <a:p>
            <a:pPr marL="914400" lvl="1" indent="-457200"/>
            <a:r>
              <a:rPr lang="en-US" altLang="ja-JP" sz="1800" dirty="0">
                <a:ea typeface="ＭＳ Ｐゴシック" charset="-128"/>
              </a:rPr>
              <a:t>	</a:t>
            </a:r>
          </a:p>
          <a:p>
            <a:pPr marL="914400" lvl="1" indent="-457200"/>
            <a:r>
              <a:rPr lang="en-US" altLang="ja-JP" sz="1800" dirty="0">
                <a:ea typeface="ＭＳ Ｐゴシック" charset="-128"/>
              </a:rPr>
              <a:t>	</a:t>
            </a:r>
          </a:p>
          <a:p>
            <a:pPr marL="457200" indent="-457200"/>
            <a:endParaRPr lang="en-US" altLang="ja-JP" sz="1800" dirty="0">
              <a:ea typeface="ＭＳ Ｐゴシック" charset="-128"/>
            </a:endParaRPr>
          </a:p>
          <a:p>
            <a:pPr marL="914400" lvl="1" indent="-457200"/>
            <a:r>
              <a:rPr lang="en-US" altLang="ja-JP" sz="1800" dirty="0">
                <a:ea typeface="ＭＳ Ｐゴシック" charset="-128"/>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10"/>
          </p:nvPr>
        </p:nvSpPr>
        <p:spPr>
          <a:noFill/>
        </p:spPr>
        <p:txBody>
          <a:bodyPr/>
          <a:lstStyle/>
          <a:p>
            <a:r>
              <a:rPr lang="en-US" smtClean="0"/>
              <a:t>Mike McInnis, The Boeing Company</a:t>
            </a:r>
          </a:p>
        </p:txBody>
      </p:sp>
      <p:sp>
        <p:nvSpPr>
          <p:cNvPr id="7171" name="Rectangle 2"/>
          <p:cNvSpPr>
            <a:spLocks noGrp="1" noChangeArrowheads="1"/>
          </p:cNvSpPr>
          <p:nvPr>
            <p:ph type="title"/>
          </p:nvPr>
        </p:nvSpPr>
        <p:spPr>
          <a:xfrm>
            <a:off x="685800" y="546100"/>
            <a:ext cx="7772400" cy="609600"/>
          </a:xfrm>
        </p:spPr>
        <p:txBody>
          <a:bodyPr/>
          <a:lstStyle/>
          <a:p>
            <a:r>
              <a:rPr lang="en-US" sz="2800" b="1" smtClean="0"/>
              <a:t>TG4f Meeting Sessions This Week</a:t>
            </a:r>
          </a:p>
        </p:txBody>
      </p:sp>
      <p:sp>
        <p:nvSpPr>
          <p:cNvPr id="7172" name="Footer Placeholder 4"/>
          <p:cNvSpPr txBox="1">
            <a:spLocks/>
          </p:cNvSpPr>
          <p:nvPr/>
        </p:nvSpPr>
        <p:spPr bwMode="auto">
          <a:xfrm>
            <a:off x="5486400" y="6475413"/>
            <a:ext cx="3124200" cy="182562"/>
          </a:xfrm>
          <a:prstGeom prst="rect">
            <a:avLst/>
          </a:prstGeom>
          <a:noFill/>
          <a:ln w="9525">
            <a:noFill/>
            <a:miter lim="800000"/>
            <a:headEnd/>
            <a:tailEnd/>
          </a:ln>
        </p:spPr>
        <p:txBody>
          <a:bodyPr/>
          <a:lstStyle/>
          <a:p>
            <a:r>
              <a:rPr lang="ja-JP" altLang="en-US">
                <a:ea typeface="ＭＳ Ｐゴシック" charset="-128"/>
              </a:rPr>
              <a:t>Mike McInnis, The Boeing Company</a:t>
            </a:r>
            <a:endParaRPr lang="en-US" altLang="ja-JP">
              <a:ea typeface="ＭＳ Ｐゴシック" charset="-128"/>
            </a:endParaRPr>
          </a:p>
        </p:txBody>
      </p:sp>
      <p:sp>
        <p:nvSpPr>
          <p:cNvPr id="7173" name="Slide Number Placeholder 5"/>
          <p:cNvSpPr>
            <a:spLocks noGrp="1"/>
          </p:cNvSpPr>
          <p:nvPr>
            <p:ph type="sldNum" sz="quarter" idx="11"/>
          </p:nvPr>
        </p:nvSpPr>
        <p:spPr>
          <a:noFill/>
        </p:spPr>
        <p:txBody>
          <a:bodyPr wrap="square"/>
          <a:lstStyle/>
          <a:p>
            <a:pPr algn="r"/>
            <a:r>
              <a:rPr lang="en-US" altLang="ja-JP" smtClean="0">
                <a:ea typeface="ＭＳ Ｐゴシック" charset="-128"/>
              </a:rPr>
              <a:t>Slide </a:t>
            </a:r>
            <a:fld id="{84EF29DC-4C28-4F1C-9627-6DD99778EFCB}" type="slidenum">
              <a:rPr lang="en-US" altLang="ja-JP" smtClean="0">
                <a:ea typeface="ＭＳ Ｐゴシック" charset="-128"/>
              </a:rPr>
              <a:pPr algn="r"/>
              <a:t>5</a:t>
            </a:fld>
            <a:endParaRPr lang="en-US" altLang="ja-JP" smtClean="0">
              <a:ea typeface="ＭＳ Ｐゴシック" charset="-128"/>
            </a:endParaRPr>
          </a:p>
        </p:txBody>
      </p:sp>
      <p:graphicFrame>
        <p:nvGraphicFramePr>
          <p:cNvPr id="10" name="Group 217"/>
          <p:cNvGraphicFramePr>
            <a:graphicFrameLocks/>
          </p:cNvGraphicFramePr>
          <p:nvPr/>
        </p:nvGraphicFramePr>
        <p:xfrm>
          <a:off x="114300" y="984250"/>
          <a:ext cx="9029700" cy="5474594"/>
        </p:xfrm>
        <a:graphic>
          <a:graphicData uri="http://schemas.openxmlformats.org/drawingml/2006/table">
            <a:tbl>
              <a:tblPr/>
              <a:tblGrid>
                <a:gridCol w="779463"/>
                <a:gridCol w="1897062"/>
                <a:gridCol w="1838325"/>
                <a:gridCol w="2413000"/>
                <a:gridCol w="2101850"/>
              </a:tblGrid>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Mtg</a:t>
                      </a:r>
                      <a:endParaRPr kumimoji="0" lang="en-US" sz="1400" b="1"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35058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AM1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0800-1000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Opening/Agenda / Objectives/Approve January 2011 Minutes/ Timeline / PAR/ LB68 comment resolution .</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Write</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Comment resolution discussion and apply resolutions to draft document.</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400" b="0" i="0" u="none" strike="noStrike" cap="none" normalizeH="0" baseline="0" dirty="0" smtClean="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1324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AM2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1030-1230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Comment resolution discussion</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Write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Comment resolution discussion and apply resolutions to draft document.</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1324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PM1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1330-1530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Comment resolution discussion</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Comment resolution discussion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Comment resolution discussion and apply resolutions to draft document.</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3110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PM2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1600-1800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Comment resolution discussion</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Comment resolution discussion and apply resolutions to draft document.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Comment resolution discussion and apply resolutions to draft document.</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Prepare for May meeting.</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0"/>
          </p:nvPr>
        </p:nvSpPr>
        <p:spPr>
          <a:noFill/>
        </p:spPr>
        <p:txBody>
          <a:bodyPr/>
          <a:lstStyle/>
          <a:p>
            <a:r>
              <a:rPr lang="en-US" smtClean="0"/>
              <a:t>Mike McInnis, The Boeing Company</a:t>
            </a:r>
          </a:p>
        </p:txBody>
      </p:sp>
      <p:sp>
        <p:nvSpPr>
          <p:cNvPr id="8195" name="Rectangle 2"/>
          <p:cNvSpPr>
            <a:spLocks noGrp="1" noChangeArrowheads="1"/>
          </p:cNvSpPr>
          <p:nvPr>
            <p:ph type="title"/>
          </p:nvPr>
        </p:nvSpPr>
        <p:spPr>
          <a:xfrm>
            <a:off x="685800" y="685800"/>
            <a:ext cx="7772400" cy="1066800"/>
          </a:xfrm>
        </p:spPr>
        <p:txBody>
          <a:bodyPr/>
          <a:lstStyle/>
          <a:p>
            <a:r>
              <a:rPr lang="en-US" altLang="ja-JP" sz="2800" b="1" smtClean="0">
                <a:solidFill>
                  <a:schemeClr val="tx1"/>
                </a:solidFill>
                <a:ea typeface="ＭＳ Ｐゴシック" charset="-128"/>
              </a:rPr>
              <a:t>Working documents during this meeting session:</a:t>
            </a:r>
            <a:endParaRPr lang="en-US" sz="2800" b="1" smtClean="0">
              <a:solidFill>
                <a:schemeClr val="tx1"/>
              </a:solidFill>
            </a:endParaRPr>
          </a:p>
        </p:txBody>
      </p:sp>
      <p:sp>
        <p:nvSpPr>
          <p:cNvPr id="8196" name="Rectangle 3"/>
          <p:cNvSpPr>
            <a:spLocks noGrp="1" noChangeArrowheads="1"/>
          </p:cNvSpPr>
          <p:nvPr>
            <p:ph type="body" idx="1"/>
          </p:nvPr>
        </p:nvSpPr>
        <p:spPr>
          <a:xfrm>
            <a:off x="152400" y="1752600"/>
            <a:ext cx="8991600" cy="4572000"/>
          </a:xfrm>
        </p:spPr>
        <p:txBody>
          <a:bodyPr/>
          <a:lstStyle/>
          <a:p>
            <a:r>
              <a:rPr lang="en-US" sz="2400" b="1" dirty="0" smtClean="0"/>
              <a:t>Presentations</a:t>
            </a:r>
          </a:p>
          <a:p>
            <a:pPr lvl="1"/>
            <a:r>
              <a:rPr lang="en-US" altLang="ja-JP" sz="2000" dirty="0" smtClean="0">
                <a:ea typeface="ＭＳ Ｐゴシック" charset="-128"/>
              </a:rPr>
              <a:t>15-11-0198-00-TG4-fm-deviation-tolerance</a:t>
            </a:r>
          </a:p>
          <a:p>
            <a:pPr lvl="1"/>
            <a:endParaRPr lang="en-US" sz="2000" dirty="0" smtClean="0"/>
          </a:p>
          <a:p>
            <a:r>
              <a:rPr lang="en-US" sz="2400" b="1" dirty="0" smtClean="0"/>
              <a:t>Workgroup Documents</a:t>
            </a:r>
          </a:p>
          <a:p>
            <a:pPr lvl="1"/>
            <a:r>
              <a:rPr lang="en-US" altLang="ja-JP" sz="2000" dirty="0" smtClean="0">
                <a:ea typeface="ＭＳ Ｐゴシック" charset="-128"/>
              </a:rPr>
              <a:t>15-11-197-01-letter-ballot-68-comments-on-d2p802-15-4f-draft-standard-1</a:t>
            </a:r>
            <a:r>
              <a:rPr lang="en-US" altLang="ja-JP" sz="2000" baseline="30000" dirty="0" smtClean="0">
                <a:ea typeface="ＭＳ Ｐゴシック" charset="-128"/>
              </a:rPr>
              <a:t>st</a:t>
            </a:r>
            <a:r>
              <a:rPr lang="en-US" altLang="ja-JP" sz="2000" dirty="0" smtClean="0">
                <a:ea typeface="ＭＳ Ｐゴシック" charset="-128"/>
              </a:rPr>
              <a:t>-recirc-ballot</a:t>
            </a:r>
          </a:p>
          <a:p>
            <a:pPr lvl="1"/>
            <a:endParaRPr lang="en-US" sz="2000" dirty="0" smtClean="0">
              <a:ea typeface="ＭＳ Ｐゴシック" charset="-128"/>
            </a:endParaRPr>
          </a:p>
          <a:p>
            <a:pPr lvl="1"/>
            <a:r>
              <a:rPr lang="en-US" altLang="ja-JP" sz="2000" dirty="0" smtClean="0">
                <a:ea typeface="ＭＳ Ｐゴシック" charset="-128"/>
              </a:rPr>
              <a:t>15-11-0199-03-post-LB68-remaining-voter-comments-on-d1p802-15-4f-draft-standard-initial-ballot</a:t>
            </a:r>
            <a:endParaRPr lang="en-US"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2"/>
          <p:cNvSpPr>
            <a:spLocks noGrp="1"/>
          </p:cNvSpPr>
          <p:nvPr>
            <p:ph type="ftr" sz="quarter" idx="10"/>
          </p:nvPr>
        </p:nvSpPr>
        <p:spPr>
          <a:noFill/>
        </p:spPr>
        <p:txBody>
          <a:bodyPr/>
          <a:lstStyle/>
          <a:p>
            <a:r>
              <a:rPr lang="en-US" smtClean="0"/>
              <a:t>Mike McInnis, The Boeing Company</a:t>
            </a:r>
          </a:p>
        </p:txBody>
      </p:sp>
      <p:sp>
        <p:nvSpPr>
          <p:cNvPr id="6" name="Title 1"/>
          <p:cNvSpPr txBox="1">
            <a:spLocks/>
          </p:cNvSpPr>
          <p:nvPr/>
        </p:nvSpPr>
        <p:spPr>
          <a:xfrm>
            <a:off x="762000" y="685800"/>
            <a:ext cx="7772400" cy="762000"/>
          </a:xfrm>
          <a:prstGeom prst="rect">
            <a:avLst/>
          </a:prstGeom>
        </p:spPr>
        <p:txBody>
          <a:bodyPr/>
          <a:lstStyle/>
          <a:p>
            <a:pPr algn="ctr">
              <a:defRPr/>
            </a:pPr>
            <a:r>
              <a:rPr lang="en-US" sz="3600" kern="0">
                <a:solidFill>
                  <a:schemeClr val="tx2"/>
                </a:solidFill>
                <a:latin typeface="+mj-lt"/>
                <a:ea typeface="+mj-ea"/>
                <a:cs typeface="+mj-cs"/>
              </a:rPr>
              <a:t>Letter Ballot 63 and 68 Results</a:t>
            </a:r>
          </a:p>
        </p:txBody>
      </p:sp>
      <p:sp>
        <p:nvSpPr>
          <p:cNvPr id="9220" name="TextBox 5"/>
          <p:cNvSpPr txBox="1">
            <a:spLocks noChangeArrowheads="1"/>
          </p:cNvSpPr>
          <p:nvPr/>
        </p:nvSpPr>
        <p:spPr bwMode="auto">
          <a:xfrm>
            <a:off x="247650" y="1790700"/>
            <a:ext cx="8648700" cy="3786188"/>
          </a:xfrm>
          <a:prstGeom prst="rect">
            <a:avLst/>
          </a:prstGeom>
          <a:noFill/>
          <a:ln w="9525">
            <a:noFill/>
            <a:miter lim="800000"/>
            <a:headEnd/>
            <a:tailEnd/>
          </a:ln>
        </p:spPr>
        <p:txBody>
          <a:bodyPr>
            <a:spAutoFit/>
          </a:bodyPr>
          <a:lstStyle/>
          <a:p>
            <a:pPr eaLnBrk="1" fontAlgn="t" hangingPunct="1"/>
            <a:r>
              <a:rPr lang="en-US" sz="2000" u="sng" dirty="0"/>
              <a:t>LB63 Vote   (draft 1)</a:t>
            </a:r>
            <a:r>
              <a:rPr lang="en-US" sz="2000" dirty="0"/>
              <a:t>                                  </a:t>
            </a:r>
            <a:r>
              <a:rPr lang="en-US" sz="2000" u="sng" dirty="0"/>
              <a:t>LB68 Aggregate Vote Tally (draft 2)</a:t>
            </a:r>
          </a:p>
          <a:p>
            <a:pPr eaLnBrk="1" fontAlgn="t" hangingPunct="1"/>
            <a:endParaRPr lang="en-US" sz="2000" u="sng" dirty="0"/>
          </a:p>
          <a:p>
            <a:pPr eaLnBrk="1" hangingPunct="1"/>
            <a:r>
              <a:rPr lang="en-US" sz="2000" dirty="0"/>
              <a:t>Voters = 208                                               Voters= 208</a:t>
            </a:r>
          </a:p>
          <a:p>
            <a:pPr eaLnBrk="1" hangingPunct="1"/>
            <a:r>
              <a:rPr lang="en-US" sz="2000" dirty="0"/>
              <a:t>Voted = 171                                                Voted= 181</a:t>
            </a:r>
          </a:p>
          <a:p>
            <a:pPr eaLnBrk="1" hangingPunct="1"/>
            <a:r>
              <a:rPr lang="en-US" sz="2000" dirty="0"/>
              <a:t>Voted ‘YES’ = 132 		          Voted ‘YES’= 160</a:t>
            </a:r>
          </a:p>
          <a:p>
            <a:pPr eaLnBrk="1" hangingPunct="1"/>
            <a:r>
              <a:rPr lang="en-US" sz="2000" dirty="0"/>
              <a:t>Abstained = 16                                           Abstained = 12</a:t>
            </a:r>
          </a:p>
          <a:p>
            <a:pPr eaLnBrk="1" hangingPunct="1"/>
            <a:r>
              <a:rPr lang="en-US" sz="2000" dirty="0"/>
              <a:t>Voted ‘No’ =23                                           Voted ‘NO’= 9</a:t>
            </a:r>
          </a:p>
          <a:p>
            <a:pPr eaLnBrk="1" hangingPunct="1"/>
            <a:r>
              <a:rPr lang="en-US" sz="2000" dirty="0"/>
              <a:t>%  Voters that voted = 82.21%                    % Voters that voted= 87.02%</a:t>
            </a:r>
          </a:p>
          <a:p>
            <a:pPr eaLnBrk="1" hangingPunct="1"/>
            <a:r>
              <a:rPr lang="en-US" sz="2000" dirty="0"/>
              <a:t>%  Voters that voted ‘YES’ = 85.16%         % Voters that voted ‘YES’ = 94.67%</a:t>
            </a:r>
          </a:p>
          <a:p>
            <a:pPr eaLnBrk="1" hangingPunct="1"/>
            <a:r>
              <a:rPr lang="en-US" sz="2000" dirty="0"/>
              <a:t>%  Voters that abstained= 9.36%                % Voters that abstained =  6.63%</a:t>
            </a:r>
          </a:p>
          <a:p>
            <a:pPr eaLnBrk="1" hangingPunct="1"/>
            <a:endParaRPr lang="en-US" sz="2000" dirty="0"/>
          </a:p>
          <a:p>
            <a:pPr eaLnBrk="1" hangingPunct="1"/>
            <a:r>
              <a:rPr lang="en-US" sz="2000" dirty="0"/>
              <a:t>Total Comments = 342                                Total Comments = 219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US" dirty="0" smtClean="0"/>
              <a:t>149  Accept</a:t>
            </a:r>
            <a:endParaRPr lang="en-US" dirty="0" smtClean="0"/>
          </a:p>
          <a:p>
            <a:r>
              <a:rPr lang="en-US" dirty="0" smtClean="0"/>
              <a:t>36  Accept In Principle</a:t>
            </a:r>
            <a:endParaRPr lang="en-US" dirty="0" smtClean="0"/>
          </a:p>
          <a:p>
            <a:r>
              <a:rPr lang="en-US" dirty="0" smtClean="0"/>
              <a:t>34	Reject</a:t>
            </a:r>
            <a:endParaRPr lang="en-US" dirty="0" smtClean="0"/>
          </a:p>
          <a:p>
            <a:r>
              <a:rPr lang="en-US" dirty="0" smtClean="0"/>
              <a:t> </a:t>
            </a:r>
          </a:p>
          <a:p>
            <a:r>
              <a:rPr lang="en-US" dirty="0" smtClean="0"/>
              <a:t>219 Total Comments Resolved</a:t>
            </a:r>
            <a:endParaRPr lang="en-US" dirty="0" smtClean="0"/>
          </a:p>
          <a:p>
            <a:endParaRPr lang="en-US" dirty="0"/>
          </a:p>
        </p:txBody>
      </p:sp>
      <p:sp>
        <p:nvSpPr>
          <p:cNvPr id="7" name="Title 6"/>
          <p:cNvSpPr>
            <a:spLocks noGrp="1"/>
          </p:cNvSpPr>
          <p:nvPr>
            <p:ph type="title"/>
          </p:nvPr>
        </p:nvSpPr>
        <p:spPr/>
        <p:txBody>
          <a:bodyPr/>
          <a:lstStyle/>
          <a:p>
            <a:r>
              <a:rPr lang="en-US" dirty="0" smtClean="0"/>
              <a:t>Comments Resolved</a:t>
            </a:r>
            <a:endParaRPr lang="en-US" dirty="0"/>
          </a:p>
        </p:txBody>
      </p:sp>
      <p:sp>
        <p:nvSpPr>
          <p:cNvPr id="2" name="Footer Placeholder 1"/>
          <p:cNvSpPr>
            <a:spLocks noGrp="1"/>
          </p:cNvSpPr>
          <p:nvPr>
            <p:ph type="ftr" sz="quarter" idx="10"/>
          </p:nvPr>
        </p:nvSpPr>
        <p:spPr/>
        <p:txBody>
          <a:bodyPr/>
          <a:lstStyle/>
          <a:p>
            <a:pPr>
              <a:defRPr/>
            </a:pPr>
            <a:r>
              <a:rPr lang="en-US" smtClean="0"/>
              <a:t>Mike McInnis, The Boeing Company</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0"/>
          </p:nvPr>
        </p:nvSpPr>
        <p:spPr>
          <a:noFill/>
        </p:spPr>
        <p:txBody>
          <a:bodyPr/>
          <a:lstStyle/>
          <a:p>
            <a:r>
              <a:rPr lang="en-US" smtClean="0"/>
              <a:t>Mike McInnis, The Boeing Company</a:t>
            </a:r>
          </a:p>
        </p:txBody>
      </p:sp>
      <p:sp>
        <p:nvSpPr>
          <p:cNvPr id="10243" name="Rectangle 2"/>
          <p:cNvSpPr>
            <a:spLocks noChangeArrowheads="1"/>
          </p:cNvSpPr>
          <p:nvPr/>
        </p:nvSpPr>
        <p:spPr bwMode="auto">
          <a:xfrm>
            <a:off x="190500" y="600075"/>
            <a:ext cx="8763000" cy="695325"/>
          </a:xfrm>
          <a:prstGeom prst="rect">
            <a:avLst/>
          </a:prstGeom>
          <a:noFill/>
          <a:ln w="9525">
            <a:noFill/>
            <a:miter lim="800000"/>
            <a:headEnd/>
            <a:tailEnd/>
          </a:ln>
        </p:spPr>
        <p:txBody>
          <a:bodyPr lIns="92075" tIns="46038" rIns="92075" bIns="46038" anchor="ctr"/>
          <a:lstStyle/>
          <a:p>
            <a:pPr algn="ctr"/>
            <a:r>
              <a:rPr lang="en-US" sz="2800" b="1">
                <a:solidFill>
                  <a:schemeClr val="tx2"/>
                </a:solidFill>
              </a:rPr>
              <a:t>TG4f Meeting Goals and Agenda</a:t>
            </a:r>
          </a:p>
        </p:txBody>
      </p:sp>
      <p:sp>
        <p:nvSpPr>
          <p:cNvPr id="10244" name="Rectangle 3"/>
          <p:cNvSpPr>
            <a:spLocks noChangeArrowheads="1"/>
          </p:cNvSpPr>
          <p:nvPr/>
        </p:nvSpPr>
        <p:spPr bwMode="auto">
          <a:xfrm>
            <a:off x="381000" y="1752600"/>
            <a:ext cx="8382000" cy="48768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endParaRPr lang="en-US" altLang="ja-JP" sz="1600">
              <a:latin typeface="Arial" charset="0"/>
              <a:ea typeface="ＭＳ Ｐゴシック" charset="-128"/>
            </a:endParaRPr>
          </a:p>
        </p:txBody>
      </p:sp>
      <p:sp>
        <p:nvSpPr>
          <p:cNvPr id="10245" name="Rectangle 4"/>
          <p:cNvSpPr>
            <a:spLocks noGrp="1" noChangeArrowheads="1"/>
          </p:cNvSpPr>
          <p:nvPr>
            <p:ph type="body" idx="1"/>
          </p:nvPr>
        </p:nvSpPr>
        <p:spPr>
          <a:xfrm>
            <a:off x="381000" y="1295400"/>
            <a:ext cx="8382000" cy="5181600"/>
          </a:xfrm>
          <a:noFill/>
        </p:spPr>
        <p:txBody>
          <a:bodyPr/>
          <a:lstStyle/>
          <a:p>
            <a:pPr>
              <a:buFont typeface="Wingdings" pitchFamily="2" charset="2"/>
              <a:buChar char="ü"/>
            </a:pPr>
            <a:r>
              <a:rPr lang="en-US" altLang="ja-JP" sz="2400" smtClean="0">
                <a:ea typeface="ＭＳ Ｐゴシック" charset="-128"/>
              </a:rPr>
              <a:t>2nd draft standard document Letter Ballot 68 Comment Resolutions.</a:t>
            </a:r>
          </a:p>
          <a:p>
            <a:pPr lvl="1" eaLnBrk="1" fontAlgn="t" hangingPunct="1">
              <a:buFont typeface="Wingdings" pitchFamily="2" charset="2"/>
              <a:buChar char="ü"/>
            </a:pPr>
            <a:r>
              <a:rPr lang="en-US" sz="2000" smtClean="0"/>
              <a:t>Resolved 219 Comments</a:t>
            </a:r>
          </a:p>
          <a:p>
            <a:pPr lvl="2" eaLnBrk="1" fontAlgn="t" hangingPunct="1">
              <a:buFont typeface="Wingdings" pitchFamily="2" charset="2"/>
              <a:buChar char="ü"/>
            </a:pPr>
            <a:r>
              <a:rPr lang="en-US" sz="1600" smtClean="0"/>
              <a:t>Technical = 100</a:t>
            </a:r>
          </a:p>
          <a:p>
            <a:pPr lvl="2" eaLnBrk="1" hangingPunct="1">
              <a:buFont typeface="Wingdings" pitchFamily="2" charset="2"/>
              <a:buChar char="ü"/>
            </a:pPr>
            <a:r>
              <a:rPr lang="en-US" sz="1600" smtClean="0"/>
              <a:t>Editorial = 117</a:t>
            </a:r>
          </a:p>
          <a:p>
            <a:pPr lvl="2" eaLnBrk="1" hangingPunct="1">
              <a:buFont typeface="Wingdings" pitchFamily="2" charset="2"/>
              <a:buChar char="ü"/>
            </a:pPr>
            <a:r>
              <a:rPr lang="en-US" sz="1600" smtClean="0"/>
              <a:t>General = 2</a:t>
            </a:r>
            <a:endParaRPr lang="en-US" sz="2000" smtClean="0"/>
          </a:p>
          <a:p>
            <a:pPr lvl="1" eaLnBrk="1" hangingPunct="1">
              <a:buFont typeface="Wingdings" pitchFamily="2" charset="2"/>
              <a:buChar char="ü"/>
            </a:pPr>
            <a:endParaRPr lang="en-US" altLang="ja-JP" sz="1800" smtClean="0">
              <a:ea typeface="ＭＳ Ｐゴシック" charset="-128"/>
            </a:endParaRPr>
          </a:p>
          <a:p>
            <a:r>
              <a:rPr lang="en-US" sz="2400" smtClean="0"/>
              <a:t>Apply LB68 Comment Resolutions to  2nd draft document and rev document to 3rd draft. </a:t>
            </a:r>
          </a:p>
          <a:p>
            <a:pPr lvl="1"/>
            <a:r>
              <a:rPr lang="en-US" altLang="ja-JP" sz="2000" smtClean="0">
                <a:ea typeface="ＭＳ Ｐゴシック" charset="-128"/>
              </a:rPr>
              <a:t>Will be complete on or by April 18, 2011.</a:t>
            </a:r>
          </a:p>
          <a:p>
            <a:endParaRPr lang="en-US" altLang="ja-JP" sz="1800" smtClean="0">
              <a:ea typeface="ＭＳ Ｐゴシック" charset="-128"/>
            </a:endParaRPr>
          </a:p>
          <a:p>
            <a:r>
              <a:rPr lang="en-US" altLang="ja-JP" sz="2400" smtClean="0">
                <a:ea typeface="ＭＳ Ｐゴシック" charset="-128"/>
              </a:rPr>
              <a:t>Release 3rd draft of document for 2nd recirculation LB.</a:t>
            </a:r>
          </a:p>
          <a:p>
            <a:pPr lvl="1"/>
            <a:r>
              <a:rPr lang="en-US" altLang="ja-JP" sz="2000" smtClean="0">
                <a:ea typeface="ＭＳ Ｐゴシック" charset="-128"/>
              </a:rPr>
              <a:t>Release on or by April 20, 2011.</a:t>
            </a:r>
          </a:p>
          <a:p>
            <a:endParaRPr lang="en-US" altLang="ja-JP" sz="2400" smtClean="0">
              <a:ea typeface="ＭＳ Ｐゴシック"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2118</TotalTime>
  <Words>868</Words>
  <Application>Microsoft Office PowerPoint</Application>
  <PresentationFormat>On-screen Show (4:3)</PresentationFormat>
  <Paragraphs>252</Paragraphs>
  <Slides>16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IEEE-P802_15</vt:lpstr>
      <vt:lpstr>Worksheet</vt:lpstr>
      <vt:lpstr>Slide 1</vt:lpstr>
      <vt:lpstr>Slide 2</vt:lpstr>
      <vt:lpstr>802.15.4f PAR Purpose</vt:lpstr>
      <vt:lpstr>Slide 4</vt:lpstr>
      <vt:lpstr>TG4f Meeting Sessions This Week</vt:lpstr>
      <vt:lpstr>Working documents during this meeting session:</vt:lpstr>
      <vt:lpstr>Slide 7</vt:lpstr>
      <vt:lpstr>Comments Resolved</vt:lpstr>
      <vt:lpstr>Slide 9</vt:lpstr>
      <vt:lpstr>802.15 Project Meeting Dates and Locations http://grouper.ieee.org/groups/802/15/pub/Meeting_Plan.html</vt:lpstr>
      <vt:lpstr>Draft 802.15.4f Timeline </vt:lpstr>
      <vt:lpstr>Slide 12</vt:lpstr>
      <vt:lpstr>Slide 13</vt:lpstr>
      <vt:lpstr>Slide 14</vt:lpstr>
      <vt:lpstr>Slide 15</vt:lpstr>
      <vt:lpstr>Slide 16</vt:lpstr>
    </vt:vector>
  </TitlesOfParts>
  <Company>IEEE 802.15.4f Active RFID Task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 McInnis</dc:creator>
  <cp:lastModifiedBy>Tim Harrington</cp:lastModifiedBy>
  <cp:revision>115</cp:revision>
  <dcterms:created xsi:type="dcterms:W3CDTF">2009-03-12T22:43:48Z</dcterms:created>
  <dcterms:modified xsi:type="dcterms:W3CDTF">2011-03-17T11:07:19Z</dcterms:modified>
</cp:coreProperties>
</file>