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70" r:id="rId4"/>
    <p:sldId id="267" r:id="rId5"/>
    <p:sldId id="258" r:id="rId6"/>
    <p:sldId id="266" r:id="rId7"/>
    <p:sldId id="268" r:id="rId8"/>
    <p:sldId id="271"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3/13/2011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sz="1800" kern="1200" dirty="0" smtClean="0">
                <a:solidFill>
                  <a:schemeClr val="tx1"/>
                </a:solidFill>
                <a:latin typeface="+mn-lt"/>
                <a:ea typeface="+mn-ea"/>
                <a:cs typeface="+mn-cs"/>
              </a:rPr>
              <a:t>15-11-0217-00-004g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632311"/>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dirty="0"/>
              <a:t>Summary </a:t>
            </a:r>
            <a:r>
              <a:rPr lang="en-US" dirty="0" smtClean="0"/>
              <a:t>of proposed resolutions </a:t>
            </a:r>
            <a:r>
              <a:rPr lang="en-US" b="1" dirty="0" smtClean="0"/>
              <a:t>– </a:t>
            </a:r>
            <a:r>
              <a:rPr lang="en-US" dirty="0" smtClean="0"/>
              <a:t>Comment Groups IE, SUN PHY Capabilities </a:t>
            </a:r>
            <a:r>
              <a:rPr lang="en-US" dirty="0" smtClean="0"/>
              <a:t>IE, MAC groups</a:t>
            </a:r>
            <a:r>
              <a:rPr lang="en-US" b="1" dirty="0" smtClean="0"/>
              <a:t>]</a:t>
            </a:r>
            <a:endParaRPr lang="en-US" b="1" dirty="0"/>
          </a:p>
          <a:p>
            <a:r>
              <a:rPr lang="en-US" b="1" dirty="0"/>
              <a:t>Date Submitted: </a:t>
            </a:r>
            <a:r>
              <a:rPr lang="en-US" b="1" dirty="0" smtClean="0"/>
              <a:t>[</a:t>
            </a:r>
            <a:r>
              <a:rPr lang="en-US" dirty="0" smtClean="0"/>
              <a:t>March 13, </a:t>
            </a:r>
            <a:r>
              <a:rPr lang="en-US" dirty="0"/>
              <a:t>2011</a:t>
            </a:r>
            <a:r>
              <a:rPr lang="en-US" b="1" dirty="0"/>
              <a:t>]</a:t>
            </a:r>
          </a:p>
          <a:p>
            <a:r>
              <a:rPr lang="en-US" b="1" dirty="0"/>
              <a:t>Source</a:t>
            </a:r>
            <a:r>
              <a:rPr lang="en-US" b="1" dirty="0" smtClean="0"/>
              <a:t>:[</a:t>
            </a:r>
            <a:r>
              <a:rPr lang="en-US" dirty="0" smtClean="0"/>
              <a:t>Ben Rolfe</a:t>
            </a:r>
            <a:r>
              <a:rPr lang="en-US" b="1" dirty="0" smtClean="0"/>
              <a:t>]</a:t>
            </a:r>
            <a:endParaRPr lang="en-US" b="1" dirty="0"/>
          </a:p>
          <a:p>
            <a:r>
              <a:rPr lang="en-US" dirty="0"/>
              <a:t>Company </a:t>
            </a:r>
            <a:r>
              <a:rPr lang="en-US" dirty="0" smtClean="0"/>
              <a:t>[</a:t>
            </a:r>
            <a:r>
              <a:rPr lang="en-US" dirty="0" smtClean="0"/>
              <a:t>BCA, SSN]</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LB67 Comment Resolution</a:t>
            </a:r>
            <a:r>
              <a:rPr lang="en-US" b="1" dirty="0" smtClean="0"/>
              <a:t>]</a:t>
            </a:r>
            <a:endParaRPr lang="en-US" b="1" dirty="0"/>
          </a:p>
          <a:p>
            <a:r>
              <a:rPr lang="en-US" b="1" dirty="0"/>
              <a:t>Abstract</a:t>
            </a:r>
            <a:r>
              <a:rPr lang="en-US" b="1" dirty="0" smtClean="0"/>
              <a:t>:[</a:t>
            </a:r>
            <a:r>
              <a:rPr lang="en-US" dirty="0" smtClean="0"/>
              <a:t>Summarizes the Resolutions for </a:t>
            </a:r>
            <a:r>
              <a:rPr lang="en-US" dirty="0" smtClean="0"/>
              <a:t>proposed comment resolutions included in 15-11-0216 which contains the full resolution text</a:t>
            </a:r>
            <a:r>
              <a:rPr lang="en-US" b="1" dirty="0" smtClean="0"/>
              <a:t>]</a:t>
            </a:r>
            <a:endParaRPr lang="en-US" b="1" dirty="0"/>
          </a:p>
          <a:p>
            <a:r>
              <a:rPr lang="en-US" b="1" dirty="0"/>
              <a:t>Purpose</a:t>
            </a:r>
            <a:r>
              <a:rPr lang="en-US" b="1" dirty="0" smtClean="0"/>
              <a:t>:[</a:t>
            </a:r>
            <a:r>
              <a:rPr lang="en-US" dirty="0" smtClean="0"/>
              <a:t>support </a:t>
            </a:r>
            <a:r>
              <a:rPr lang="en-US" dirty="0" smtClean="0"/>
              <a:t>LB 67Comment </a:t>
            </a:r>
            <a:r>
              <a:rPr lang="en-US" dirty="0" smtClean="0"/>
              <a:t>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a:xfrm>
            <a:off x="457200" y="1524000"/>
            <a:ext cx="8229600" cy="4525963"/>
          </a:xfrm>
        </p:spPr>
        <p:txBody>
          <a:bodyPr>
            <a:normAutofit lnSpcReduction="10000"/>
          </a:bodyPr>
          <a:lstStyle/>
          <a:p>
            <a:r>
              <a:rPr lang="en-US" dirty="0" smtClean="0"/>
              <a:t>24 comments:</a:t>
            </a:r>
          </a:p>
          <a:p>
            <a:pPr lvl="1"/>
            <a:r>
              <a:rPr lang="en-US" dirty="0" smtClean="0"/>
              <a:t>7 Comments on IEs</a:t>
            </a:r>
          </a:p>
          <a:p>
            <a:pPr lvl="1"/>
            <a:r>
              <a:rPr lang="en-US" dirty="0" smtClean="0"/>
              <a:t>17 on PHY Capabilities Exchange</a:t>
            </a:r>
          </a:p>
          <a:p>
            <a:r>
              <a:rPr lang="en-US" dirty="0" smtClean="0"/>
              <a:t>Accept or Accept in Principle: 23</a:t>
            </a:r>
          </a:p>
          <a:p>
            <a:pPr lvl="1"/>
            <a:r>
              <a:rPr lang="en-US" dirty="0" smtClean="0"/>
              <a:t>1, 2, 28, 29, 256, 257, 260, 261, 278, 284, 313, 315, 316, 318, 319, 330, 331, 335, 383, 438, 452, 501, 505</a:t>
            </a:r>
            <a:endParaRPr lang="en-US" dirty="0" smtClean="0"/>
          </a:p>
          <a:p>
            <a:r>
              <a:rPr lang="en-US" dirty="0" smtClean="0"/>
              <a:t>Deferred: 1</a:t>
            </a:r>
          </a:p>
          <a:p>
            <a:pPr lvl="1"/>
            <a:r>
              <a:rPr lang="en-US" dirty="0" smtClean="0"/>
              <a:t>259</a:t>
            </a:r>
            <a:endParaRPr lang="en-US" dirty="0" smtClean="0"/>
          </a:p>
          <a:p>
            <a:pPr lvl="1"/>
            <a:endParaRPr lang="en-US" dirty="0" smtClean="0"/>
          </a:p>
          <a:p>
            <a:pPr>
              <a:buNone/>
            </a:pP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IE Group</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CIDS </a:t>
            </a:r>
            <a:r>
              <a:rPr lang="en-US" dirty="0" smtClean="0"/>
              <a:t>256, 257, 278, 315, 316, 318, 319: </a:t>
            </a:r>
            <a:endParaRPr lang="en-US" dirty="0" smtClean="0"/>
          </a:p>
          <a:p>
            <a:r>
              <a:rPr lang="en-US" dirty="0" smtClean="0"/>
              <a:t>Recommend Accept in Principle</a:t>
            </a:r>
          </a:p>
          <a:p>
            <a:r>
              <a:rPr lang="en-US" dirty="0" smtClean="0"/>
              <a:t>Explanation: Comments on definition of IE </a:t>
            </a:r>
            <a:r>
              <a:rPr lang="en-US" dirty="0" smtClean="0"/>
              <a:t>structure and field </a:t>
            </a:r>
            <a:r>
              <a:rPr lang="en-US" dirty="0" smtClean="0"/>
              <a:t>definitions. These are defined in 4e draft. Some comments noticed that 4e draft is inconsistent with usage in 4g, there are comments in 4e to resolve this;  Suggest WG TE be consulted to ensure proper editorial solution to concurrent drafts.</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Exchange</a:t>
            </a:r>
            <a:br>
              <a:rPr lang="en-US" dirty="0" smtClean="0"/>
            </a:br>
            <a:r>
              <a:rPr lang="en-US" dirty="0" smtClean="0"/>
              <a:t>Accept</a:t>
            </a:r>
            <a:endParaRPr lang="en-US" dirty="0"/>
          </a:p>
        </p:txBody>
      </p:sp>
      <p:sp>
        <p:nvSpPr>
          <p:cNvPr id="3" name="Content Placeholder 2"/>
          <p:cNvSpPr>
            <a:spLocks noGrp="1"/>
          </p:cNvSpPr>
          <p:nvPr>
            <p:ph idx="1"/>
          </p:nvPr>
        </p:nvSpPr>
        <p:spPr/>
        <p:txBody>
          <a:bodyPr>
            <a:normAutofit lnSpcReduction="10000"/>
          </a:bodyPr>
          <a:lstStyle/>
          <a:p>
            <a:r>
              <a:rPr lang="en-US" dirty="0" smtClean="0"/>
              <a:t>CID 2: Removes redundant text</a:t>
            </a:r>
          </a:p>
          <a:p>
            <a:r>
              <a:rPr lang="en-US" dirty="0" smtClean="0"/>
              <a:t>CID 28: Removes redundant text</a:t>
            </a:r>
          </a:p>
          <a:p>
            <a:r>
              <a:rPr lang="en-US" dirty="0" smtClean="0"/>
              <a:t>CID 260: Match # of bits to # of bands</a:t>
            </a:r>
          </a:p>
          <a:p>
            <a:r>
              <a:rPr lang="en-US" dirty="0" smtClean="0"/>
              <a:t>CID 284: Same as #28</a:t>
            </a:r>
          </a:p>
          <a:p>
            <a:r>
              <a:rPr lang="en-US" dirty="0" smtClean="0"/>
              <a:t>CID 313: Delete paragraph </a:t>
            </a:r>
          </a:p>
          <a:p>
            <a:r>
              <a:rPr lang="en-US" dirty="0" smtClean="0"/>
              <a:t>CID 438: Clarify range</a:t>
            </a:r>
          </a:p>
          <a:p>
            <a:r>
              <a:rPr lang="en-US" dirty="0" smtClean="0"/>
              <a:t>CID 505: Clarify definition</a:t>
            </a:r>
          </a:p>
          <a:p>
            <a:r>
              <a:rPr lang="en-US" dirty="0" smtClean="0"/>
              <a:t>CID 501: Correct bit numbers</a:t>
            </a:r>
          </a:p>
          <a:p>
            <a:pPr>
              <a:buNone/>
            </a:pP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Exchange</a:t>
            </a:r>
            <a:br>
              <a:rPr lang="en-US" dirty="0" smtClean="0"/>
            </a:br>
            <a:r>
              <a:rPr lang="en-US" dirty="0" smtClean="0"/>
              <a:t>Accept</a:t>
            </a:r>
            <a:endParaRPr lang="en-US" dirty="0"/>
          </a:p>
        </p:txBody>
      </p:sp>
      <p:sp>
        <p:nvSpPr>
          <p:cNvPr id="3" name="Content Placeholder 2"/>
          <p:cNvSpPr>
            <a:spLocks noGrp="1"/>
          </p:cNvSpPr>
          <p:nvPr>
            <p:ph idx="1"/>
          </p:nvPr>
        </p:nvSpPr>
        <p:spPr/>
        <p:txBody>
          <a:bodyPr/>
          <a:lstStyle/>
          <a:p>
            <a:pPr>
              <a:buNone/>
            </a:pPr>
            <a:r>
              <a:rPr lang="en-US" dirty="0" smtClean="0"/>
              <a:t>CID </a:t>
            </a:r>
            <a:r>
              <a:rPr lang="en-US" dirty="0" smtClean="0"/>
              <a:t>330, </a:t>
            </a:r>
            <a:r>
              <a:rPr lang="en-US" dirty="0" smtClean="0"/>
              <a:t>331:</a:t>
            </a:r>
            <a:endParaRPr lang="en-US" dirty="0" smtClean="0"/>
          </a:p>
          <a:p>
            <a:r>
              <a:rPr lang="en-US" dirty="0" smtClean="0"/>
              <a:t>Proposed Resolution: Accept</a:t>
            </a:r>
          </a:p>
          <a:p>
            <a:r>
              <a:rPr lang="en-US" dirty="0" smtClean="0"/>
              <a:t>Remove the 5kbps mode and add 4.8 and 9.6 kbps modes.  See also 335.</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Exchange</a:t>
            </a:r>
            <a:br>
              <a:rPr lang="en-US" dirty="0" smtClean="0"/>
            </a:br>
            <a:r>
              <a:rPr lang="en-US" dirty="0" smtClean="0"/>
              <a:t>Accept</a:t>
            </a:r>
            <a:endParaRPr lang="en-US" dirty="0"/>
          </a:p>
        </p:txBody>
      </p:sp>
      <p:sp>
        <p:nvSpPr>
          <p:cNvPr id="3" name="Content Placeholder 2"/>
          <p:cNvSpPr>
            <a:spLocks noGrp="1"/>
          </p:cNvSpPr>
          <p:nvPr>
            <p:ph idx="1"/>
          </p:nvPr>
        </p:nvSpPr>
        <p:spPr/>
        <p:txBody>
          <a:bodyPr>
            <a:normAutofit/>
          </a:bodyPr>
          <a:lstStyle/>
          <a:p>
            <a:pPr>
              <a:buNone/>
            </a:pPr>
            <a:r>
              <a:rPr lang="en-US" dirty="0" smtClean="0"/>
              <a:t>CID </a:t>
            </a:r>
            <a:r>
              <a:rPr lang="en-US" dirty="0" smtClean="0"/>
              <a:t>29:</a:t>
            </a:r>
            <a:endParaRPr lang="en-US" dirty="0" smtClean="0"/>
          </a:p>
          <a:p>
            <a:r>
              <a:rPr lang="en-US" dirty="0" smtClean="0"/>
              <a:t>Propose Accept.</a:t>
            </a:r>
          </a:p>
          <a:p>
            <a:r>
              <a:rPr lang="en-US" dirty="0" smtClean="0"/>
              <a:t>Explanation:  Move entry from Table 7d to Table 7c. See also #335.</a:t>
            </a:r>
          </a:p>
          <a:p>
            <a:pPr>
              <a:buNone/>
            </a:pPr>
            <a:r>
              <a:rPr lang="en-US" dirty="0" smtClean="0"/>
              <a:t>CID 335:</a:t>
            </a:r>
          </a:p>
          <a:p>
            <a:r>
              <a:rPr lang="en-US" dirty="0" smtClean="0"/>
              <a:t>Proposed Resolution: Accept in Principle</a:t>
            </a:r>
          </a:p>
          <a:p>
            <a:r>
              <a:rPr lang="en-US" dirty="0" smtClean="0"/>
              <a:t>Explanation: Resolved per #29</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Exchange: </a:t>
            </a:r>
            <a:br>
              <a:rPr lang="en-US" dirty="0" smtClean="0"/>
            </a:br>
            <a:r>
              <a:rPr lang="en-US" dirty="0" smtClean="0"/>
              <a:t>Accept in Principle</a:t>
            </a:r>
            <a:endParaRPr lang="en-US" dirty="0"/>
          </a:p>
        </p:txBody>
      </p:sp>
      <p:sp>
        <p:nvSpPr>
          <p:cNvPr id="3" name="Content Placeholder 2"/>
          <p:cNvSpPr>
            <a:spLocks noGrp="1"/>
          </p:cNvSpPr>
          <p:nvPr>
            <p:ph idx="1"/>
          </p:nvPr>
        </p:nvSpPr>
        <p:spPr/>
        <p:txBody>
          <a:bodyPr/>
          <a:lstStyle/>
          <a:p>
            <a:r>
              <a:rPr lang="en-US" dirty="0" smtClean="0"/>
              <a:t>CID 1: Commenter </a:t>
            </a:r>
            <a:r>
              <a:rPr lang="en-US" dirty="0" smtClean="0"/>
              <a:t>points out meaning of the fields is not clear. </a:t>
            </a:r>
            <a:endParaRPr lang="en-US" dirty="0" smtClean="0"/>
          </a:p>
          <a:p>
            <a:r>
              <a:rPr lang="en-US" dirty="0" smtClean="0"/>
              <a:t>Recommend: Accept in Principle</a:t>
            </a:r>
          </a:p>
          <a:p>
            <a:r>
              <a:rPr lang="en-US" dirty="0" smtClean="0"/>
              <a:t>Explanation: </a:t>
            </a:r>
            <a:r>
              <a:rPr lang="en-US" dirty="0" smtClean="0"/>
              <a:t>clarify the meaning of the two fields listing bands</a:t>
            </a:r>
            <a:r>
              <a:rPr lang="en-US" dirty="0" smtClean="0"/>
              <a:t>.  Not deleting the field as proposed because it is in fact necessary.</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a:t>
            </a:r>
            <a:r>
              <a:rPr lang="en-US" dirty="0" smtClean="0"/>
              <a:t>Exchange: </a:t>
            </a:r>
            <a:br>
              <a:rPr lang="en-US" dirty="0" smtClean="0"/>
            </a:br>
            <a:r>
              <a:rPr lang="en-US" dirty="0" smtClean="0"/>
              <a:t>Accept in </a:t>
            </a:r>
            <a:r>
              <a:rPr lang="en-US" dirty="0" smtClean="0"/>
              <a:t>Principle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CID #383</a:t>
            </a:r>
          </a:p>
          <a:p>
            <a:r>
              <a:rPr lang="en-US" dirty="0" smtClean="0"/>
              <a:t>Recommend: Accept in Principle</a:t>
            </a:r>
          </a:p>
          <a:p>
            <a:r>
              <a:rPr lang="en-US" dirty="0" smtClean="0"/>
              <a:t>Explanation:  It was also noted when discussing with commenter that ‘data whitening’ is optional for FSK so also need a flag for that. Resolution is: Add </a:t>
            </a:r>
            <a:r>
              <a:rPr lang="en-US" dirty="0" smtClean="0"/>
              <a:t>a </a:t>
            </a:r>
            <a:r>
              <a:rPr lang="en-US" dirty="0" smtClean="0"/>
              <a:t>“FSK </a:t>
            </a:r>
            <a:r>
              <a:rPr lang="en-US" dirty="0" smtClean="0"/>
              <a:t>features" field </a:t>
            </a:r>
            <a:r>
              <a:rPr lang="en-US" dirty="0" smtClean="0"/>
              <a:t>to the FSK PHY mode descriptor (bit 6-10): bits 6-9 become bits </a:t>
            </a:r>
            <a:r>
              <a:rPr lang="en-US" dirty="0" smtClean="0"/>
              <a:t>1-4 of "general </a:t>
            </a:r>
            <a:r>
              <a:rPr lang="en-US" dirty="0" smtClean="0"/>
              <a:t>features“ field; bit 10 is data whitening supported flag.   Update Fig 54b, 54d, table 7c.</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Capabilities Exchange: </a:t>
            </a:r>
            <a:br>
              <a:rPr lang="en-US" dirty="0" smtClean="0"/>
            </a:br>
            <a:r>
              <a:rPr lang="en-US" dirty="0" smtClean="0"/>
              <a:t>Deferred</a:t>
            </a:r>
            <a:endParaRPr lang="en-US" dirty="0"/>
          </a:p>
        </p:txBody>
      </p:sp>
      <p:sp>
        <p:nvSpPr>
          <p:cNvPr id="3" name="Content Placeholder 2"/>
          <p:cNvSpPr>
            <a:spLocks noGrp="1"/>
          </p:cNvSpPr>
          <p:nvPr>
            <p:ph idx="1"/>
          </p:nvPr>
        </p:nvSpPr>
        <p:spPr/>
        <p:txBody>
          <a:bodyPr/>
          <a:lstStyle/>
          <a:p>
            <a:pPr>
              <a:buNone/>
            </a:pPr>
            <a:r>
              <a:rPr lang="en-US" dirty="0" smtClean="0"/>
              <a:t>CID # 259</a:t>
            </a:r>
          </a:p>
          <a:p>
            <a:pPr>
              <a:buNone/>
            </a:pPr>
            <a:r>
              <a:rPr lang="en-US" dirty="0" smtClean="0"/>
              <a:t>Recommend:  Deferred </a:t>
            </a:r>
          </a:p>
          <a:p>
            <a:pPr>
              <a:buNone/>
            </a:pPr>
            <a:r>
              <a:rPr lang="en-US" dirty="0" smtClean="0"/>
              <a:t>Explanation</a:t>
            </a:r>
            <a:r>
              <a:rPr lang="en-US" dirty="0" smtClean="0"/>
              <a:t>: Current draft species the supported PSDU size is fixed at 2047 so no need to include this in capabilities exchange: CID #8, 57, 277 suggest changes to this, which affects how this comment can be resolved. </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2795</TotalTime>
  <Words>701</Words>
  <Application>Microsoft Office PowerPoint</Application>
  <PresentationFormat>On-screen Show (4:3)</PresentationFormat>
  <Paragraphs>86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IE Group</vt:lpstr>
      <vt:lpstr>Capabilities Exchange Accept</vt:lpstr>
      <vt:lpstr>Capabilities Exchange Accept</vt:lpstr>
      <vt:lpstr>Capabilities Exchange Accept</vt:lpstr>
      <vt:lpstr>Capabilities Exchange:  Accept in Principle</vt:lpstr>
      <vt:lpstr>Capabilities Exchange:  Accept in Principle</vt:lpstr>
      <vt:lpstr>Capabilities Exchange:  Deferred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145</cp:revision>
  <dcterms:created xsi:type="dcterms:W3CDTF">2011-01-14T17:45:45Z</dcterms:created>
  <dcterms:modified xsi:type="dcterms:W3CDTF">2011-03-14T08:19:30Z</dcterms:modified>
</cp:coreProperties>
</file>