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notesSlides/notesSlide2.xml" ContentType="application/vnd.openxmlformats-officedocument.presentationml.notesSlide+xml"/>
  <Override PartName="/ppt/slides/slide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slideLayouts/slideLayout53.xml" ContentType="application/vnd.openxmlformats-officedocument.presentationml.slideLayout+xml"/>
  <Override PartName="/ppt/slideLayouts/slideLayout62.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Layouts/slideLayout60.xml" ContentType="application/vnd.openxmlformats-officedocument.presentationml.slideLayout+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6.xml" ContentType="application/vnd.openxmlformats-officedocument.presentationml.slideMaster+xml"/>
  <Override PartName="/ppt/theme/theme8.xml" ContentType="application/vnd.openxmlformats-officedocument.them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8.xml" ContentType="application/vnd.openxmlformats-officedocument.presentationml.slideLayout+xml"/>
  <Override PartName="/ppt/slideLayouts/slideLayout6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Layouts/slideLayout65.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63.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docProps/app.xml" ContentType="application/vnd.openxmlformats-officedocument.extended-properties+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709" r:id="rId2"/>
    <p:sldMasterId id="2147483660" r:id="rId3"/>
    <p:sldMasterId id="2147483672" r:id="rId4"/>
    <p:sldMasterId id="2147483684" r:id="rId5"/>
    <p:sldMasterId id="2147483696" r:id="rId6"/>
  </p:sldMasterIdLst>
  <p:notesMasterIdLst>
    <p:notesMasterId r:id="rId17"/>
  </p:notesMasterIdLst>
  <p:handoutMasterIdLst>
    <p:handoutMasterId r:id="rId18"/>
  </p:handoutMasterIdLst>
  <p:sldIdLst>
    <p:sldId id="383" r:id="rId7"/>
    <p:sldId id="373" r:id="rId8"/>
    <p:sldId id="372" r:id="rId9"/>
    <p:sldId id="374" r:id="rId10"/>
    <p:sldId id="376" r:id="rId11"/>
    <p:sldId id="377" r:id="rId12"/>
    <p:sldId id="378" r:id="rId13"/>
    <p:sldId id="379" r:id="rId14"/>
    <p:sldId id="380" r:id="rId15"/>
    <p:sldId id="382" r:id="rId16"/>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006600"/>
    <a:srgbClr val="006666"/>
    <a:srgbClr val="FF3300"/>
    <a:srgbClr val="000000"/>
    <a:srgbClr val="0066FF"/>
    <a:srgbClr val="CC33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52" autoAdjust="0"/>
    <p:restoredTop sz="94660"/>
  </p:normalViewPr>
  <p:slideViewPr>
    <p:cSldViewPr>
      <p:cViewPr varScale="1">
        <p:scale>
          <a:sx n="74" d="100"/>
          <a:sy n="74" d="100"/>
        </p:scale>
        <p:origin x="-888" y="-102"/>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p:scale>
          <a:sx n="100" d="100"/>
          <a:sy n="100" d="100"/>
        </p:scale>
        <p:origin x="-1794" y="102"/>
      </p:cViewPr>
      <p:guideLst>
        <p:guide orient="horz" pos="2909"/>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D2AB2C93-B32A-4685-BDE4-5C74BDFB8359}" type="datetime1">
              <a:rPr lang="en-US"/>
              <a:pPr>
                <a:defRPr/>
              </a:pPr>
              <a:t>3/14/2011</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E545C1EF-FF83-4C17-B866-B62F8284B411}"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79C349A8-27DC-4F42-A02E-921BCE5AEBBC}" type="datetime1">
              <a:rPr lang="en-US"/>
              <a:pPr>
                <a:defRPr/>
              </a:pPr>
              <a:t>3/14/2011</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2399DA74-0137-4918-B249-129F3D33780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91A50483-FDFF-4FFA-89C2-97FF8099CDCB}" type="datetime6">
              <a:rPr lang="en-US" smtClean="0"/>
              <a:pPr/>
              <a:t>March 11</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2A1A2C6-7416-4FDD-8430-BECB5ECAC2FB}"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3555"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3556" name="Rectangle 7"/>
          <p:cNvSpPr>
            <a:spLocks noGrp="1" noChangeArrowheads="1"/>
          </p:cNvSpPr>
          <p:nvPr>
            <p:ph type="sldNum" sz="quarter" idx="5"/>
          </p:nvPr>
        </p:nvSpPr>
        <p:spPr>
          <a:xfrm>
            <a:off x="2901950" y="8942388"/>
            <a:ext cx="792163" cy="184666"/>
          </a:xfrm>
          <a:noFill/>
        </p:spPr>
        <p:txBody>
          <a:bodyPr/>
          <a:lstStyle/>
          <a:p>
            <a:r>
              <a:rPr lang="en-US" smtClean="0"/>
              <a:t>Page </a:t>
            </a:r>
            <a:fld id="{942E30C1-DB3D-4281-A73B-E9BCE4F529A9}" type="slidenum">
              <a:rPr lang="en-US" smtClean="0"/>
              <a:pPr/>
              <a:t>4</a:t>
            </a:fld>
            <a:endParaRPr lang="en-US" smtClean="0"/>
          </a:p>
        </p:txBody>
      </p:sp>
      <p:sp>
        <p:nvSpPr>
          <p:cNvPr id="23557" name="Rectangle 2"/>
          <p:cNvSpPr txBox="1">
            <a:spLocks noGrp="1" noChangeArrowheads="1"/>
          </p:cNvSpPr>
          <p:nvPr/>
        </p:nvSpPr>
        <p:spPr bwMode="auto">
          <a:xfrm>
            <a:off x="3429000" y="96375"/>
            <a:ext cx="2783708" cy="216445"/>
          </a:xfrm>
          <a:prstGeom prst="rect">
            <a:avLst/>
          </a:prstGeom>
          <a:noFill/>
          <a:ln w="9525">
            <a:noFill/>
            <a:miter lim="800000"/>
            <a:headEnd/>
            <a:tailEnd/>
          </a:ln>
        </p:spPr>
        <p:txBody>
          <a:bodyPr lIns="0" tIns="0" rIns="0" bIns="0" anchor="b">
            <a:spAutoFit/>
          </a:bodyPr>
          <a:lstStyle/>
          <a:p>
            <a:pPr algn="r" defTabSz="913844"/>
            <a:r>
              <a:rPr lang="en-US" sz="1400" b="1" dirty="0"/>
              <a:t>doc.: IEEE 802.15-&lt;doc#&gt;</a:t>
            </a:r>
          </a:p>
        </p:txBody>
      </p:sp>
      <p:sp>
        <p:nvSpPr>
          <p:cNvPr id="23558" name="Rectangle 3"/>
          <p:cNvSpPr txBox="1">
            <a:spLocks noGrp="1" noChangeArrowheads="1"/>
          </p:cNvSpPr>
          <p:nvPr/>
        </p:nvSpPr>
        <p:spPr bwMode="auto">
          <a:xfrm>
            <a:off x="646863" y="96375"/>
            <a:ext cx="2706775" cy="216445"/>
          </a:xfrm>
          <a:prstGeom prst="rect">
            <a:avLst/>
          </a:prstGeom>
          <a:noFill/>
          <a:ln w="9525">
            <a:noFill/>
            <a:miter lim="800000"/>
            <a:headEnd/>
            <a:tailEnd/>
          </a:ln>
        </p:spPr>
        <p:txBody>
          <a:bodyPr lIns="0" tIns="0" rIns="0" bIns="0" anchor="b">
            <a:spAutoFit/>
          </a:bodyPr>
          <a:lstStyle/>
          <a:p>
            <a:pPr defTabSz="913844"/>
            <a:r>
              <a:rPr lang="en-US" sz="1400" b="1" dirty="0"/>
              <a:t>&lt;month year&gt;</a:t>
            </a:r>
          </a:p>
        </p:txBody>
      </p:sp>
      <p:sp>
        <p:nvSpPr>
          <p:cNvPr id="23559" name="Rectangle 6"/>
          <p:cNvSpPr txBox="1">
            <a:spLocks noGrp="1" noChangeArrowheads="1"/>
          </p:cNvSpPr>
          <p:nvPr/>
        </p:nvSpPr>
        <p:spPr bwMode="auto">
          <a:xfrm>
            <a:off x="3730451" y="8942214"/>
            <a:ext cx="2482257" cy="153250"/>
          </a:xfrm>
          <a:prstGeom prst="rect">
            <a:avLst/>
          </a:prstGeom>
          <a:noFill/>
          <a:ln w="9525">
            <a:noFill/>
            <a:miter lim="800000"/>
            <a:headEnd/>
            <a:tailEnd/>
          </a:ln>
        </p:spPr>
        <p:txBody>
          <a:bodyPr lIns="0" tIns="0" rIns="0" bIns="0">
            <a:spAutoFit/>
          </a:bodyPr>
          <a:lstStyle/>
          <a:p>
            <a:pPr marL="456922" lvl="4" algn="r" defTabSz="913844"/>
            <a:r>
              <a:rPr lang="en-US" sz="1000" dirty="0"/>
              <a:t>&lt;author&gt;, &lt;company&gt;</a:t>
            </a:r>
          </a:p>
        </p:txBody>
      </p:sp>
      <p:sp>
        <p:nvSpPr>
          <p:cNvPr id="23560"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r>
              <a:rPr lang="en-US" dirty="0"/>
              <a:t>Page </a:t>
            </a:r>
            <a:fld id="{D2DB9284-BFB2-4E9D-BDC7-F2C753DA799C}" type="slidenum">
              <a:rPr lang="en-US"/>
              <a:pPr algn="r" defTabSz="913844"/>
              <a:t>4</a:t>
            </a:fld>
            <a:endParaRPr lang="en-US" dirty="0"/>
          </a:p>
        </p:txBody>
      </p:sp>
      <p:sp>
        <p:nvSpPr>
          <p:cNvPr id="23561" name="Rectangle 2"/>
          <p:cNvSpPr>
            <a:spLocks noGrp="1" noRot="1" noChangeAspect="1" noChangeArrowheads="1" noTextEdit="1"/>
          </p:cNvSpPr>
          <p:nvPr>
            <p:ph type="sldImg"/>
          </p:nvPr>
        </p:nvSpPr>
        <p:spPr>
          <a:xfrm>
            <a:off x="1128713" y="698500"/>
            <a:ext cx="4600575" cy="3451225"/>
          </a:xfrm>
          <a:ln/>
        </p:spPr>
      </p:sp>
      <p:sp>
        <p:nvSpPr>
          <p:cNvPr id="23562" name="Rectangle 3"/>
          <p:cNvSpPr>
            <a:spLocks noGrp="1" noChangeArrowheads="1"/>
          </p:cNvSpPr>
          <p:nvPr>
            <p:ph type="body" idx="1"/>
          </p:nvPr>
        </p:nvSpPr>
        <p:spPr>
          <a:noFill/>
          <a:ln/>
        </p:spPr>
        <p:txBody>
          <a:bodyPr lIns="92060" tIns="46031" rIns="92060" bIns="46031"/>
          <a:lstStyle/>
          <a:p>
            <a:pPr defTabSz="907542"/>
            <a:endParaRPr lang="en-US" dirty="0"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4579"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4580" name="Rectangle 7"/>
          <p:cNvSpPr>
            <a:spLocks noGrp="1" noChangeArrowheads="1"/>
          </p:cNvSpPr>
          <p:nvPr>
            <p:ph type="sldNum" sz="quarter" idx="5"/>
          </p:nvPr>
        </p:nvSpPr>
        <p:spPr>
          <a:xfrm>
            <a:off x="2901950" y="8942388"/>
            <a:ext cx="792163" cy="184666"/>
          </a:xfrm>
          <a:noFill/>
        </p:spPr>
        <p:txBody>
          <a:bodyPr/>
          <a:lstStyle/>
          <a:p>
            <a:r>
              <a:rPr lang="en-US" smtClean="0"/>
              <a:t>Page </a:t>
            </a:r>
            <a:fld id="{BFD65119-D628-4F43-8B00-EFD69C9C62E9}" type="slidenum">
              <a:rPr lang="en-US" smtClean="0"/>
              <a:pPr/>
              <a:t>5</a:t>
            </a:fld>
            <a:endParaRPr lang="en-US" smtClean="0"/>
          </a:p>
        </p:txBody>
      </p:sp>
      <p:sp>
        <p:nvSpPr>
          <p:cNvPr id="24581"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7C5DAE0E-A9F2-4736-86C5-EA4E26E479B2}" type="slidenum">
              <a:rPr lang="en-US"/>
              <a:pPr algn="r" defTabSz="913844"/>
              <a:t>5</a:t>
            </a:fld>
            <a:endParaRPr lang="en-US" dirty="0"/>
          </a:p>
        </p:txBody>
      </p:sp>
      <p:sp>
        <p:nvSpPr>
          <p:cNvPr id="24582" name="Rectangle 1026"/>
          <p:cNvSpPr>
            <a:spLocks noGrp="1" noChangeArrowheads="1"/>
          </p:cNvSpPr>
          <p:nvPr>
            <p:ph type="body" idx="1"/>
          </p:nvPr>
        </p:nvSpPr>
        <p:spPr>
          <a:noFill/>
          <a:ln/>
        </p:spPr>
        <p:txBody>
          <a:bodyPr lIns="90975" tIns="44690" rIns="90975" bIns="44690"/>
          <a:lstStyle/>
          <a:p>
            <a:pPr defTabSz="907542"/>
            <a:endParaRPr lang="en-GB" dirty="0" smtClean="0">
              <a:latin typeface="Times New Roman" pitchFamily="18" charset="0"/>
            </a:endParaRPr>
          </a:p>
        </p:txBody>
      </p:sp>
      <p:sp>
        <p:nvSpPr>
          <p:cNvPr id="24583" name="Rectangle 1027"/>
          <p:cNvSpPr>
            <a:spLocks noGrp="1" noRot="1" noChangeAspect="1" noChangeArrowheads="1" noTextEdit="1"/>
          </p:cNvSpPr>
          <p:nvPr>
            <p:ph type="sldImg"/>
          </p:nvPr>
        </p:nvSpPr>
        <p:spPr>
          <a:xfrm>
            <a:off x="1131888" y="698500"/>
            <a:ext cx="4598987" cy="3451225"/>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5603"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5604" name="Rectangle 7"/>
          <p:cNvSpPr>
            <a:spLocks noGrp="1" noChangeArrowheads="1"/>
          </p:cNvSpPr>
          <p:nvPr>
            <p:ph type="sldNum" sz="quarter" idx="5"/>
          </p:nvPr>
        </p:nvSpPr>
        <p:spPr>
          <a:xfrm>
            <a:off x="2901950" y="8942388"/>
            <a:ext cx="792163" cy="184666"/>
          </a:xfrm>
          <a:noFill/>
        </p:spPr>
        <p:txBody>
          <a:bodyPr/>
          <a:lstStyle/>
          <a:p>
            <a:r>
              <a:rPr lang="en-US" smtClean="0"/>
              <a:t>Page </a:t>
            </a:r>
            <a:fld id="{6A861B6E-4661-40C0-874C-F43D14A5F0EB}" type="slidenum">
              <a:rPr lang="en-US" smtClean="0"/>
              <a:pPr/>
              <a:t>6</a:t>
            </a:fld>
            <a:endParaRPr lang="en-US" smtClean="0"/>
          </a:p>
        </p:txBody>
      </p:sp>
      <p:sp>
        <p:nvSpPr>
          <p:cNvPr id="25605"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EE76617A-817A-41D1-AE97-3A7CE851319E}" type="slidenum">
              <a:rPr lang="en-US"/>
              <a:pPr algn="r" defTabSz="913844"/>
              <a:t>6</a:t>
            </a:fld>
            <a:endParaRPr lang="en-US" dirty="0"/>
          </a:p>
        </p:txBody>
      </p:sp>
      <p:sp>
        <p:nvSpPr>
          <p:cNvPr id="25606" name="Rectangle 2"/>
          <p:cNvSpPr>
            <a:spLocks noGrp="1" noRot="1" noChangeAspect="1" noChangeArrowheads="1" noTextEdit="1"/>
          </p:cNvSpPr>
          <p:nvPr>
            <p:ph type="sldImg"/>
          </p:nvPr>
        </p:nvSpPr>
        <p:spPr>
          <a:xfrm>
            <a:off x="1131888" y="698500"/>
            <a:ext cx="4598987" cy="3451225"/>
          </a:xfrm>
          <a:ln/>
        </p:spPr>
      </p:sp>
      <p:sp>
        <p:nvSpPr>
          <p:cNvPr id="25607"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9</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9</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10</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10</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ADB34FA-9B3D-429A-B21E-432F5C7AF7AF}"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March 2011</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3C6CD8E-7398-4044-B86B-E4A9E62BAE0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March 2011</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CB5BB5AA-B914-424B-8483-AEC25C5EC0B0}"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March 2011</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March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March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March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March 2011</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March 2011</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March 2011</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676400"/>
            <a:ext cx="7772400" cy="4724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xfrm>
            <a:off x="6096000" y="6492875"/>
            <a:ext cx="2438400" cy="184666"/>
          </a:xfrm>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B5D78B0-BB83-45FA-8FDC-083E863CA06D}"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March 2011</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March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March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March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March 2011</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March 2011</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March 2011</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6E2C931E-1CD0-4F5C-89BD-EB2029A72002}"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March 2011</a:t>
            </a:r>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March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March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March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March 2011</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March 2011</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601FE5F-4FF3-4F42-A52B-02A2CCDD2953}"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March 2011</a:t>
            </a:r>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March 2011</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March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March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March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March 2011</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74BCC0A1-4296-4B50-8CDA-1AC1A34E3483}"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altLang="ko-KR" smtClean="0"/>
              <a:t>March 2011</a:t>
            </a:r>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March 2011</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March 2011</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March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March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March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28BF95B-9F5A-4428-B89D-F8A059A08D99}"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altLang="ko-KR" smtClean="0"/>
              <a:t>March 2011</a:t>
            </a:r>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March 2011</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March 2011</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March 2011</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March 2011</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CBB17340-4413-48FA-98F5-B0F34060CDC9}"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altLang="ko-KR" smtClean="0"/>
              <a:t>March 2011</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D4FFD803-577C-46ED-8D49-EC90C30CB4B9}"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March 2011</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2B14602D-E15C-4C0E-9406-DBF7E4BFEE7C}"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March 2011</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theme" Target="../theme/theme6.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slideLayout" Target="../slideLayouts/slideLayout67.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smtClean="0"/>
              <a:t>Sangsung Choi(ETRI)</a:t>
            </a:r>
            <a:endParaRPr lang="en-US" dirty="0"/>
          </a:p>
        </p:txBody>
      </p:sp>
      <p:sp>
        <p:nvSpPr>
          <p:cNvPr id="1030" name="Rectangle 6"/>
          <p:cNvSpPr>
            <a:spLocks noGrp="1" noChangeArrowheads="1"/>
          </p:cNvSpPr>
          <p:nvPr>
            <p:ph type="sldNum" sz="quarter" idx="4"/>
          </p:nvPr>
        </p:nvSpPr>
        <p:spPr bwMode="auto">
          <a:xfrm>
            <a:off x="4520332" y="6475413"/>
            <a:ext cx="1795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fld id="{41987EB5-282E-4916-B28F-39C3F491D2E1}" type="slidenum">
              <a:rPr lang="en-US" smtClean="0"/>
              <a:pPr>
                <a:defRPr/>
              </a:pPr>
              <a:t>‹#›</a:t>
            </a:fld>
            <a:endParaRPr lang="en-US" dirty="0"/>
          </a:p>
        </p:txBody>
      </p:sp>
      <p:sp>
        <p:nvSpPr>
          <p:cNvPr id="1031" name="Rectangle 7"/>
          <p:cNvSpPr>
            <a:spLocks noChangeArrowheads="1"/>
          </p:cNvSpPr>
          <p:nvPr/>
        </p:nvSpPr>
        <p:spPr bwMode="auto">
          <a:xfrm>
            <a:off x="4572000" y="381000"/>
            <a:ext cx="3962400" cy="215900"/>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15-11-0209-00-04tv</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baseline="0" dirty="0" smtClean="0"/>
              <a:t>S</a:t>
            </a:r>
            <a:r>
              <a:rPr lang="en-US" dirty="0" smtClean="0"/>
              <a:t>G4TV</a:t>
            </a:r>
            <a:endParaRPr lang="en-US" dirty="0"/>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altLang="ko-KR" smtClean="0"/>
              <a:t>March 2011</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March 2011</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1031BD-5827-48B3-9098-03286863C0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March 2011</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06CBE3-FBDC-4C76-9398-DB42DA82497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March 2011</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43E91B-B476-4709-A214-437F5E55BF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March 2011</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E4593B-0A62-44DC-BF38-F40DD09FB35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March 2011</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46ABF4-FB2B-4ECE-B1F9-546E2B1DDEB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3A9367B3-2677-4C64-A2B6-D508059B8434}" type="slidenum">
              <a:rPr lang="en-US" smtClean="0"/>
              <a:pPr/>
              <a:t>1</a:t>
            </a:fld>
            <a:endParaRPr lang="en-US" smtClean="0"/>
          </a:p>
        </p:txBody>
      </p:sp>
      <p:sp>
        <p:nvSpPr>
          <p:cNvPr id="2051" name="Rectangle 13"/>
          <p:cNvSpPr>
            <a:spLocks noGrp="1" noChangeArrowheads="1"/>
          </p:cNvSpPr>
          <p:nvPr>
            <p:ph type="dt" sz="quarter" idx="12"/>
          </p:nvPr>
        </p:nvSpPr>
        <p:spPr>
          <a:xfrm>
            <a:off x="609600" y="304800"/>
            <a:ext cx="1905000" cy="304800"/>
          </a:xfrm>
          <a:noFill/>
        </p:spPr>
        <p:txBody>
          <a:bodyPr/>
          <a:lstStyle/>
          <a:p>
            <a:r>
              <a:rPr lang="en-US" altLang="ko-KR" smtClean="0"/>
              <a:t>March 2011</a:t>
            </a:r>
            <a:endParaRPr lang="en-US" dirty="0"/>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dirty="0"/>
              <a:t>Slide </a:t>
            </a:r>
            <a:fld id="{BA3DC52E-B10F-48B2-ABD6-EE93EC506125}" type="slidenum">
              <a:rPr lang="en-US"/>
              <a:pPr algn="ctr" eaLnBrk="0" hangingPunct="0"/>
              <a:t>1</a:t>
            </a:fld>
            <a:endParaRPr lang="en-US" dirty="0"/>
          </a:p>
        </p:txBody>
      </p:sp>
      <p:sp>
        <p:nvSpPr>
          <p:cNvPr id="256004" name="Rectangle 4"/>
          <p:cNvSpPr>
            <a:spLocks noChangeArrowheads="1"/>
          </p:cNvSpPr>
          <p:nvPr/>
        </p:nvSpPr>
        <p:spPr bwMode="auto">
          <a:xfrm>
            <a:off x="381000" y="762000"/>
            <a:ext cx="8534400" cy="5170646"/>
          </a:xfrm>
          <a:prstGeom prst="rect">
            <a:avLst/>
          </a:prstGeom>
          <a:noFill/>
          <a:ln w="12700">
            <a:noFill/>
            <a:miter lim="800000"/>
            <a:headEnd type="none" w="sm" len="sm"/>
            <a:tailEnd type="none" w="sm" len="sm"/>
          </a:ln>
          <a:effectLst/>
        </p:spPr>
        <p:txBody>
          <a:bodyPr wrap="square">
            <a:spAutoFit/>
          </a:bodyPr>
          <a:lstStyle/>
          <a:p>
            <a:pPr marL="914400" indent="-914400" eaLnBrk="0" hangingPunct="0">
              <a:defRPr/>
            </a:pPr>
            <a:r>
              <a:rPr lang="en-US" sz="2000" b="1" u="sng" dirty="0">
                <a:effectLst>
                  <a:outerShdw blurRad="38100" dist="38100" dir="2700000" algn="tl">
                    <a:srgbClr val="C0C0C0"/>
                  </a:outerShdw>
                </a:effectLst>
              </a:rPr>
              <a:t>Project: IEEE P802.15 Working Group for Wireless Personal Area Networks (WPANs)</a:t>
            </a:r>
            <a:endParaRPr lang="en-US" sz="2000" b="1" dirty="0"/>
          </a:p>
          <a:p>
            <a:pPr marL="914400" indent="-914400" eaLnBrk="0" hangingPunct="0">
              <a:defRPr/>
            </a:pPr>
            <a:endParaRPr lang="en-US" sz="2000" dirty="0"/>
          </a:p>
          <a:p>
            <a:pPr marL="914400" indent="-914400" eaLnBrk="0" hangingPunct="0">
              <a:defRPr/>
            </a:pPr>
            <a:r>
              <a:rPr lang="en-US" sz="1800" b="1" dirty="0"/>
              <a:t>Submission Title</a:t>
            </a:r>
            <a:r>
              <a:rPr lang="en-US" sz="1800" b="1"/>
              <a:t>:</a:t>
            </a:r>
            <a:r>
              <a:rPr lang="en-US" sz="1800"/>
              <a:t>  </a:t>
            </a:r>
            <a:r>
              <a:rPr lang="en-US" sz="1800" smtClean="0"/>
              <a:t>SG4TV </a:t>
            </a:r>
            <a:r>
              <a:rPr lang="en-US" sz="1800" dirty="0" smtClean="0"/>
              <a:t>Opening </a:t>
            </a:r>
            <a:r>
              <a:rPr lang="en-US" sz="1800" dirty="0"/>
              <a:t>Report </a:t>
            </a:r>
            <a:r>
              <a:rPr lang="en-US" sz="1800" dirty="0" smtClean="0"/>
              <a:t>for March 2011 Singapore meeting</a:t>
            </a:r>
            <a:endParaRPr lang="en-US" sz="1800" dirty="0"/>
          </a:p>
          <a:p>
            <a:pPr marL="914400" indent="-914400" eaLnBrk="0" hangingPunct="0">
              <a:defRPr/>
            </a:pPr>
            <a:r>
              <a:rPr lang="en-US" sz="1800" b="1" dirty="0"/>
              <a:t>Date Submitted: </a:t>
            </a:r>
            <a:r>
              <a:rPr lang="en-US" sz="1800" dirty="0" smtClean="0"/>
              <a:t>March 2011</a:t>
            </a:r>
            <a:endParaRPr lang="en-US" sz="1800" dirty="0"/>
          </a:p>
          <a:p>
            <a:pPr marL="914400" indent="-914400" eaLnBrk="0" hangingPunct="0">
              <a:defRPr/>
            </a:pPr>
            <a:r>
              <a:rPr lang="en-US" sz="1800" b="1" dirty="0"/>
              <a:t>Source:</a:t>
            </a:r>
            <a:r>
              <a:rPr lang="en-US" sz="1800" dirty="0"/>
              <a:t> 	</a:t>
            </a:r>
            <a:r>
              <a:rPr lang="en-US" sz="1800" dirty="0" err="1" smtClean="0"/>
              <a:t>Sangsung</a:t>
            </a:r>
            <a:r>
              <a:rPr lang="en-US" sz="1800" dirty="0" smtClean="0"/>
              <a:t> </a:t>
            </a:r>
            <a:r>
              <a:rPr lang="en-US" sz="1800" dirty="0" err="1" smtClean="0"/>
              <a:t>Choi</a:t>
            </a:r>
            <a:r>
              <a:rPr lang="en-US" sz="1800" dirty="0" smtClean="0"/>
              <a:t>(ETRI)</a:t>
            </a:r>
            <a:endParaRPr lang="en-US" sz="1800" dirty="0"/>
          </a:p>
          <a:p>
            <a:pPr marL="914400" indent="-914400" eaLnBrk="0" hangingPunct="0">
              <a:defRPr/>
            </a:pPr>
            <a:r>
              <a:rPr lang="en-US" sz="1800" b="1" dirty="0"/>
              <a:t>Contact: </a:t>
            </a:r>
            <a:r>
              <a:rPr lang="en-US" sz="1800" dirty="0" err="1" smtClean="0"/>
              <a:t>Sangsung</a:t>
            </a:r>
            <a:r>
              <a:rPr lang="en-US" sz="1800" dirty="0" smtClean="0"/>
              <a:t> </a:t>
            </a:r>
            <a:r>
              <a:rPr lang="en-US" sz="1800" dirty="0" err="1" smtClean="0"/>
              <a:t>Choi</a:t>
            </a:r>
            <a:r>
              <a:rPr lang="en-US" sz="1800" dirty="0" smtClean="0"/>
              <a:t>(ETRI)</a:t>
            </a:r>
            <a:endParaRPr lang="en-US" sz="1800" dirty="0"/>
          </a:p>
          <a:p>
            <a:pPr marL="914400" indent="-914400" eaLnBrk="0" hangingPunct="0">
              <a:defRPr/>
            </a:pPr>
            <a:r>
              <a:rPr lang="en-US" sz="1800" b="1" dirty="0"/>
              <a:t>Voice:</a:t>
            </a:r>
            <a:r>
              <a:rPr lang="en-US" sz="1800" dirty="0"/>
              <a:t> 	</a:t>
            </a:r>
            <a:r>
              <a:rPr lang="en-US" altLang="ko-KR" sz="1800" dirty="0" smtClean="0">
                <a:solidFill>
                  <a:schemeClr val="tx2"/>
                </a:solidFill>
                <a:ea typeface="Gulim" pitchFamily="34" charset="-127"/>
              </a:rPr>
              <a:t> +82 42 860 6722</a:t>
            </a:r>
            <a:r>
              <a:rPr lang="en-US" sz="1800" dirty="0" smtClean="0"/>
              <a:t>, </a:t>
            </a:r>
            <a:r>
              <a:rPr lang="en-US" sz="1800" dirty="0"/>
              <a:t>E-Mail: </a:t>
            </a:r>
            <a:r>
              <a:rPr lang="en-US" sz="1800" dirty="0" smtClean="0"/>
              <a:t>sschoi@etri.re.kr </a:t>
            </a:r>
            <a:r>
              <a:rPr lang="en-US" sz="1800" dirty="0"/>
              <a:t>	</a:t>
            </a:r>
          </a:p>
          <a:p>
            <a:pPr marL="914400" indent="-914400" eaLnBrk="0" hangingPunct="0">
              <a:defRPr/>
            </a:pPr>
            <a:r>
              <a:rPr lang="en-US" sz="1800" b="1" dirty="0"/>
              <a:t>Re:</a:t>
            </a:r>
            <a:r>
              <a:rPr lang="en-US" sz="1800" dirty="0"/>
              <a:t> 	</a:t>
            </a:r>
            <a:r>
              <a:rPr lang="en-US" sz="1800" dirty="0" smtClean="0"/>
              <a:t>SG 4TV Opening </a:t>
            </a:r>
            <a:r>
              <a:rPr lang="en-US" sz="1800" dirty="0"/>
              <a:t>Report for </a:t>
            </a:r>
            <a:r>
              <a:rPr lang="en-US" sz="1800" dirty="0" smtClean="0"/>
              <a:t>March 2011 </a:t>
            </a:r>
            <a:r>
              <a:rPr lang="en-US" sz="1800" dirty="0"/>
              <a:t>Session</a:t>
            </a:r>
          </a:p>
          <a:p>
            <a:pPr marL="914400" indent="-914400" eaLnBrk="0" hangingPunct="0">
              <a:defRPr/>
            </a:pPr>
            <a:r>
              <a:rPr lang="en-US" sz="1800" b="1" dirty="0"/>
              <a:t>Abstract: </a:t>
            </a:r>
            <a:r>
              <a:rPr lang="en-US" sz="1800" dirty="0" smtClean="0"/>
              <a:t>SG 4TV Opening </a:t>
            </a:r>
            <a:r>
              <a:rPr lang="en-US" sz="1800" dirty="0"/>
              <a:t>Report for </a:t>
            </a:r>
            <a:r>
              <a:rPr lang="en-US" sz="1800" dirty="0" smtClean="0"/>
              <a:t>March 2011 Singapore meeting</a:t>
            </a:r>
            <a:endParaRPr lang="en-US" sz="1800" dirty="0"/>
          </a:p>
          <a:p>
            <a:pPr marL="914400" indent="-914400" eaLnBrk="0" hangingPunct="0">
              <a:defRPr/>
            </a:pPr>
            <a:r>
              <a:rPr lang="en-US" sz="1800" b="1" dirty="0"/>
              <a:t>Purpose: </a:t>
            </a:r>
            <a:r>
              <a:rPr lang="en-US" sz="1800" dirty="0"/>
              <a:t>Information to 802.15 WG</a:t>
            </a:r>
          </a:p>
          <a:p>
            <a:pPr marL="914400" indent="-914400" eaLnBrk="0" hangingPunct="0">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defRPr/>
            </a:pPr>
            <a:r>
              <a:rPr lang="en-US" sz="1800" b="1" dirty="0"/>
              <a:t>Release:</a:t>
            </a:r>
            <a:r>
              <a:rPr lang="en-US" sz="1800" dirty="0"/>
              <a:t>	The contributor acknowledges and accepts that this contribution becomes the property of IEEE and may be made publicly available by P802.15.	</a:t>
            </a:r>
          </a:p>
        </p:txBody>
      </p:sp>
      <p:sp>
        <p:nvSpPr>
          <p:cNvPr id="7" name="Footer Placeholder 3"/>
          <p:cNvSpPr>
            <a:spLocks noGrp="1"/>
          </p:cNvSpPr>
          <p:nvPr>
            <p:ph type="ftr" sz="quarter" idx="10"/>
          </p:nvPr>
        </p:nvSpPr>
        <p:spPr>
          <a:xfrm>
            <a:off x="6096000" y="6492875"/>
            <a:ext cx="2438400" cy="184666"/>
          </a:xfrm>
          <a:noFill/>
        </p:spPr>
        <p:txBody>
          <a:bodyPr/>
          <a:lstStyle/>
          <a:p>
            <a:r>
              <a:rPr lang="en-US" smtClean="0"/>
              <a:t>Sangsung Choi(ETRI)</a:t>
            </a:r>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609600"/>
            <a:ext cx="8458200" cy="762000"/>
          </a:xfrm>
        </p:spPr>
        <p:txBody>
          <a:bodyPr/>
          <a:lstStyle/>
          <a:p>
            <a:r>
              <a:rPr lang="en-US" dirty="0" smtClean="0"/>
              <a:t>Future Plan/Timeline</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600200"/>
            <a:ext cx="8229600" cy="4572000"/>
          </a:xfrm>
          <a:prstGeom prst="rect">
            <a:avLst/>
          </a:prstGeom>
          <a:noFill/>
          <a:ln w="9525">
            <a:noFill/>
            <a:miter lim="800000"/>
            <a:headEnd/>
            <a:tailEnd/>
          </a:ln>
        </p:spPr>
        <p:txBody>
          <a:bodyPr/>
          <a:lstStyle/>
          <a:p>
            <a:pPr marL="228600" indent="-228600">
              <a:lnSpc>
                <a:spcPct val="80000"/>
              </a:lnSpc>
              <a:buFont typeface="Arial" pitchFamily="34" charset="0"/>
              <a:buChar char="•"/>
            </a:pPr>
            <a:r>
              <a:rPr lang="en-US" sz="2400" dirty="0" smtClean="0"/>
              <a:t>Jan 2011</a:t>
            </a:r>
          </a:p>
          <a:p>
            <a:pPr marL="685800" lvl="2" indent="-228600">
              <a:lnSpc>
                <a:spcPct val="80000"/>
              </a:lnSpc>
              <a:buFont typeface="Arial" pitchFamily="34" charset="0"/>
              <a:buChar char="•"/>
            </a:pPr>
            <a:r>
              <a:rPr lang="en-US" sz="2000" dirty="0" smtClean="0"/>
              <a:t>Introduced the Study Group and basic concepts of white space</a:t>
            </a:r>
          </a:p>
          <a:p>
            <a:pPr marL="685800" lvl="2" indent="-228600">
              <a:lnSpc>
                <a:spcPct val="80000"/>
              </a:lnSpc>
              <a:buFont typeface="Arial" pitchFamily="34" charset="0"/>
              <a:buChar char="•"/>
            </a:pPr>
            <a:r>
              <a:rPr lang="en-US" sz="2000" dirty="0" smtClean="0"/>
              <a:t>Issued Call for Applications /Call for Contributions</a:t>
            </a:r>
            <a:endParaRPr lang="en-US" sz="2400" dirty="0" smtClean="0"/>
          </a:p>
          <a:p>
            <a:pPr marL="228600" indent="-228600">
              <a:lnSpc>
                <a:spcPct val="80000"/>
              </a:lnSpc>
              <a:buFont typeface="Arial" pitchFamily="34" charset="0"/>
              <a:buChar char="•"/>
            </a:pPr>
            <a:r>
              <a:rPr lang="en-US" sz="2400" dirty="0" smtClean="0"/>
              <a:t>Mar 2011</a:t>
            </a:r>
          </a:p>
          <a:p>
            <a:pPr marL="685800" lvl="2" indent="-228600">
              <a:lnSpc>
                <a:spcPct val="80000"/>
              </a:lnSpc>
              <a:buFont typeface="Arial" pitchFamily="34" charset="0"/>
              <a:buChar char="•"/>
            </a:pPr>
            <a:r>
              <a:rPr lang="en-US" sz="2000" dirty="0" smtClean="0"/>
              <a:t>Presentation of Call responses </a:t>
            </a:r>
          </a:p>
          <a:p>
            <a:pPr marL="685800" lvl="2" indent="-228600">
              <a:lnSpc>
                <a:spcPct val="80000"/>
              </a:lnSpc>
              <a:buFont typeface="Arial" pitchFamily="34" charset="0"/>
              <a:buChar char="•"/>
            </a:pPr>
            <a:r>
              <a:rPr lang="en-US" sz="2000" dirty="0" smtClean="0"/>
              <a:t>Discuss technical issues to prepare PAR and 5C</a:t>
            </a:r>
          </a:p>
          <a:p>
            <a:pPr marL="685800" lvl="2" indent="-228600">
              <a:lnSpc>
                <a:spcPct val="80000"/>
              </a:lnSpc>
              <a:buFont typeface="Arial" pitchFamily="34" charset="0"/>
              <a:buChar char="•"/>
            </a:pPr>
            <a:r>
              <a:rPr lang="en-US" sz="2000" dirty="0" smtClean="0"/>
              <a:t>Discuss and draft PAR and 5C documents</a:t>
            </a:r>
          </a:p>
          <a:p>
            <a:pPr marL="685800" lvl="2" indent="-228600">
              <a:lnSpc>
                <a:spcPct val="80000"/>
              </a:lnSpc>
              <a:buFont typeface="Arial" pitchFamily="34" charset="0"/>
              <a:buChar char="•"/>
            </a:pPr>
            <a:r>
              <a:rPr lang="en-US" sz="2000" dirty="0" smtClean="0"/>
              <a:t>issue Call for Technology and Regulatory issues </a:t>
            </a:r>
            <a:endParaRPr lang="en-US" sz="2400" dirty="0" smtClean="0"/>
          </a:p>
          <a:p>
            <a:pPr marL="228600" indent="-228600">
              <a:lnSpc>
                <a:spcPct val="80000"/>
              </a:lnSpc>
              <a:buFont typeface="Arial" pitchFamily="34" charset="0"/>
              <a:buChar char="•"/>
            </a:pPr>
            <a:r>
              <a:rPr lang="en-US" sz="2400" dirty="0" smtClean="0"/>
              <a:t>May 2011</a:t>
            </a:r>
          </a:p>
          <a:p>
            <a:pPr marL="685800" lvl="2" indent="-228600">
              <a:lnSpc>
                <a:spcPct val="80000"/>
              </a:lnSpc>
              <a:buFont typeface="Arial" pitchFamily="34" charset="0"/>
              <a:buChar char="•"/>
            </a:pPr>
            <a:r>
              <a:rPr lang="en-US" sz="2000" dirty="0" smtClean="0"/>
              <a:t>Presentation of Call responses</a:t>
            </a:r>
          </a:p>
          <a:p>
            <a:pPr marL="685800" lvl="2" indent="-228600">
              <a:lnSpc>
                <a:spcPct val="80000"/>
              </a:lnSpc>
              <a:buFont typeface="Arial" pitchFamily="34" charset="0"/>
              <a:buChar char="•"/>
            </a:pPr>
            <a:r>
              <a:rPr lang="en-US" sz="2000" dirty="0" smtClean="0"/>
              <a:t>Finalize the fist draft of PAR &amp; 5C</a:t>
            </a:r>
          </a:p>
          <a:p>
            <a:pPr marL="685800" lvl="2" indent="-228600">
              <a:lnSpc>
                <a:spcPct val="80000"/>
              </a:lnSpc>
              <a:buFont typeface="Arial" pitchFamily="34" charset="0"/>
              <a:buChar char="•"/>
            </a:pPr>
            <a:r>
              <a:rPr lang="en-US" sz="2000" dirty="0" smtClean="0"/>
              <a:t>Get approval from WG15 to submit PAR and 5C to EC</a:t>
            </a:r>
          </a:p>
          <a:p>
            <a:pPr marL="685800" lvl="2" indent="-228600">
              <a:lnSpc>
                <a:spcPct val="80000"/>
              </a:lnSpc>
              <a:buFont typeface="Arial" pitchFamily="34" charset="0"/>
              <a:buChar char="•"/>
            </a:pPr>
            <a:r>
              <a:rPr lang="en-US" sz="2000" dirty="0" smtClean="0"/>
              <a:t>Submit and post PAR and 5C</a:t>
            </a:r>
            <a:endParaRPr lang="en-US" sz="2400" dirty="0" smtClean="0"/>
          </a:p>
          <a:p>
            <a:pPr marL="228600" indent="-228600">
              <a:lnSpc>
                <a:spcPct val="80000"/>
              </a:lnSpc>
              <a:buFont typeface="Arial" pitchFamily="34" charset="0"/>
              <a:buChar char="•"/>
            </a:pPr>
            <a:r>
              <a:rPr lang="en-US" sz="2400" dirty="0" smtClean="0"/>
              <a:t>July 2011</a:t>
            </a:r>
          </a:p>
          <a:p>
            <a:pPr marL="685800" lvl="2" indent="-228600">
              <a:lnSpc>
                <a:spcPct val="80000"/>
              </a:lnSpc>
              <a:buFont typeface="Arial" pitchFamily="34" charset="0"/>
              <a:buChar char="•"/>
            </a:pPr>
            <a:r>
              <a:rPr lang="en-US" altLang="ko-KR" sz="2000" dirty="0" smtClean="0"/>
              <a:t>Tutorial session</a:t>
            </a:r>
            <a:endParaRPr lang="en-US" sz="2000" dirty="0" smtClean="0"/>
          </a:p>
          <a:p>
            <a:pPr marL="685800" lvl="2" indent="-228600">
              <a:lnSpc>
                <a:spcPct val="80000"/>
              </a:lnSpc>
              <a:buFont typeface="Arial" pitchFamily="34" charset="0"/>
              <a:buChar char="•"/>
            </a:pPr>
            <a:r>
              <a:rPr lang="en-US" sz="2000" dirty="0" smtClean="0"/>
              <a:t>Revise the PAR and 5C with comments from other members</a:t>
            </a:r>
          </a:p>
          <a:p>
            <a:pPr marL="685800" lvl="2" indent="-228600">
              <a:lnSpc>
                <a:spcPct val="80000"/>
              </a:lnSpc>
              <a:buFont typeface="Arial" pitchFamily="34" charset="0"/>
              <a:buChar char="•"/>
            </a:pPr>
            <a:r>
              <a:rPr lang="en-US" sz="2000" dirty="0" smtClean="0"/>
              <a:t>Submit PAR and 5C to EC for their final decision</a:t>
            </a: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10</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March 2011</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smtClean="0"/>
              <a:t>Sangsung Choi(ETRI)</a:t>
            </a:r>
            <a:endParaRPr lang="en-US" dirty="0" smtClean="0"/>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10</a:t>
            </a:fld>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762000" y="685800"/>
            <a:ext cx="7772400" cy="762000"/>
          </a:xfrm>
        </p:spPr>
        <p:txBody>
          <a:bodyPr/>
          <a:lstStyle/>
          <a:p>
            <a:r>
              <a:rPr lang="en-US" dirty="0" smtClean="0">
                <a:ea typeface="ＭＳ Ｐゴシック" pitchFamily="-65" charset="-128"/>
              </a:rPr>
              <a:t>SG 4TV Status</a:t>
            </a:r>
          </a:p>
        </p:txBody>
      </p:sp>
      <p:sp>
        <p:nvSpPr>
          <p:cNvPr id="3075" name="Content Placeholder 2"/>
          <p:cNvSpPr>
            <a:spLocks noGrp="1"/>
          </p:cNvSpPr>
          <p:nvPr>
            <p:ph idx="1"/>
          </p:nvPr>
        </p:nvSpPr>
        <p:spPr>
          <a:xfrm>
            <a:off x="304800" y="1676400"/>
            <a:ext cx="8686800" cy="4648200"/>
          </a:xfrm>
        </p:spPr>
        <p:txBody>
          <a:bodyPr/>
          <a:lstStyle/>
          <a:p>
            <a:r>
              <a:rPr lang="en-US" sz="2400" dirty="0" smtClean="0">
                <a:ea typeface="ＭＳ Ｐゴシック" pitchFamily="-65" charset="-128"/>
              </a:rPr>
              <a:t>This SG approved right before Jan. 2011 meeting.</a:t>
            </a:r>
          </a:p>
          <a:p>
            <a:r>
              <a:rPr lang="en-US" sz="2400" dirty="0" smtClean="0">
                <a:ea typeface="ＭＳ Ｐゴシック" pitchFamily="-65" charset="-128"/>
              </a:rPr>
              <a:t>During Jan. 2011 meeting, there was only one session, the first SG session.</a:t>
            </a:r>
          </a:p>
          <a:p>
            <a:pPr lvl="1"/>
            <a:r>
              <a:rPr lang="en-US" sz="2000" dirty="0" smtClean="0"/>
              <a:t>15-11-0039-00-04tv-introduction-of-tv-white-space was presented to review general facts of TVWS.</a:t>
            </a:r>
          </a:p>
          <a:p>
            <a:pPr lvl="1"/>
            <a:r>
              <a:rPr lang="en-US" sz="2000" dirty="0" smtClean="0">
                <a:ea typeface="ＭＳ Ｐゴシック" pitchFamily="-65" charset="-128"/>
              </a:rPr>
              <a:t>Some issues were discussed</a:t>
            </a:r>
          </a:p>
          <a:p>
            <a:pPr lvl="2"/>
            <a:r>
              <a:rPr lang="en-US" altLang="ko-KR" sz="1800" dirty="0" smtClean="0">
                <a:ea typeface="굴림" pitchFamily="50" charset="-127"/>
              </a:rPr>
              <a:t>Advantages of TV white space</a:t>
            </a:r>
            <a:endParaRPr lang="ko-KR" altLang="en-US" sz="1800" dirty="0" smtClean="0">
              <a:ea typeface="굴림" pitchFamily="50" charset="-127"/>
            </a:endParaRPr>
          </a:p>
          <a:p>
            <a:pPr lvl="2"/>
            <a:r>
              <a:rPr lang="en-US" sz="1800" dirty="0" smtClean="0">
                <a:ea typeface="ＭＳ Ｐゴシック" pitchFamily="-65" charset="-128"/>
              </a:rPr>
              <a:t>Possible applications of TVWS</a:t>
            </a:r>
          </a:p>
          <a:p>
            <a:pPr lvl="2"/>
            <a:r>
              <a:rPr lang="en-US" sz="1800" dirty="0" smtClean="0">
                <a:ea typeface="ＭＳ Ｐゴシック" pitchFamily="-65" charset="-128"/>
              </a:rPr>
              <a:t>Types of TVBD devices: fixed and portable/personal</a:t>
            </a:r>
          </a:p>
          <a:p>
            <a:pPr lvl="2"/>
            <a:r>
              <a:rPr lang="en-US" sz="1800" dirty="0" err="1" smtClean="0">
                <a:ea typeface="ＭＳ Ｐゴシック" pitchFamily="-65" charset="-128"/>
              </a:rPr>
              <a:t>Geolocation</a:t>
            </a:r>
            <a:r>
              <a:rPr lang="en-US" sz="1800" dirty="0" smtClean="0">
                <a:ea typeface="ＭＳ Ｐゴシック" pitchFamily="-65" charset="-128"/>
              </a:rPr>
              <a:t> and database and sensing TV and other auxiliary service signals</a:t>
            </a:r>
          </a:p>
          <a:p>
            <a:r>
              <a:rPr lang="en-US" sz="2400" dirty="0" smtClean="0">
                <a:ea typeface="ＭＳ Ｐゴシック" pitchFamily="-65" charset="-128"/>
              </a:rPr>
              <a:t>A call for contributions was issued before Mar. 2011 meeting to solicit contributions on applications and technical issues to be considered.</a:t>
            </a:r>
          </a:p>
        </p:txBody>
      </p:sp>
      <p:sp>
        <p:nvSpPr>
          <p:cNvPr id="3076" name="Footer Placeholder 3"/>
          <p:cNvSpPr>
            <a:spLocks noGrp="1"/>
          </p:cNvSpPr>
          <p:nvPr>
            <p:ph type="ftr" sz="quarter" idx="10"/>
          </p:nvPr>
        </p:nvSpPr>
        <p:spPr>
          <a:noFill/>
        </p:spPr>
        <p:txBody>
          <a:bodyPr/>
          <a:lstStyle/>
          <a:p>
            <a:r>
              <a:rPr lang="en-US" smtClean="0"/>
              <a:t>Sangsung Choi(ETRI)</a:t>
            </a:r>
            <a:endParaRPr lang="en-US" dirty="0" smtClean="0"/>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2</a:t>
            </a:fld>
            <a:endParaRPr lang="en-US" smtClean="0"/>
          </a:p>
        </p:txBody>
      </p:sp>
      <p:sp>
        <p:nvSpPr>
          <p:cNvPr id="3078" name="Date Placeholder 5"/>
          <p:cNvSpPr>
            <a:spLocks noGrp="1"/>
          </p:cNvSpPr>
          <p:nvPr>
            <p:ph type="dt" sz="quarter" idx="12"/>
          </p:nvPr>
        </p:nvSpPr>
        <p:spPr>
          <a:noFill/>
        </p:spPr>
        <p:txBody>
          <a:bodyPr/>
          <a:lstStyle/>
          <a:p>
            <a:r>
              <a:rPr lang="en-US" altLang="ko-KR" smtClean="0"/>
              <a:t>March 2011</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 2011 SG 4TV Meeting Goals</a:t>
            </a:r>
            <a:endParaRPr lang="en-US" dirty="0"/>
          </a:p>
        </p:txBody>
      </p:sp>
      <p:sp>
        <p:nvSpPr>
          <p:cNvPr id="3" name="Content Placeholder 2"/>
          <p:cNvSpPr>
            <a:spLocks noGrp="1"/>
          </p:cNvSpPr>
          <p:nvPr>
            <p:ph idx="1"/>
          </p:nvPr>
        </p:nvSpPr>
        <p:spPr>
          <a:xfrm>
            <a:off x="304800" y="1676400"/>
            <a:ext cx="8458200" cy="4724400"/>
          </a:xfrm>
        </p:spPr>
        <p:txBody>
          <a:bodyPr/>
          <a:lstStyle/>
          <a:p>
            <a:r>
              <a:rPr lang="en-US" dirty="0" smtClean="0">
                <a:ea typeface="ＭＳ Ｐゴシック" pitchFamily="-65" charset="-128"/>
              </a:rPr>
              <a:t>Meeting Objectives/Session Focuses </a:t>
            </a:r>
          </a:p>
          <a:p>
            <a:pPr lvl="1"/>
            <a:r>
              <a:rPr lang="en-US" dirty="0" smtClean="0">
                <a:ea typeface="ＭＳ Ｐゴシック" pitchFamily="-65" charset="-128"/>
              </a:rPr>
              <a:t>Hear presentations regarding application candidates and issues for drafting PAR and 5C.</a:t>
            </a:r>
          </a:p>
          <a:p>
            <a:pPr lvl="1"/>
            <a:r>
              <a:rPr lang="en-US" dirty="0" smtClean="0">
                <a:ea typeface="ＭＳ Ｐゴシック" pitchFamily="-65" charset="-128"/>
              </a:rPr>
              <a:t>Discuss key issues to prepare a draft of PAR and 5C.</a:t>
            </a:r>
          </a:p>
          <a:p>
            <a:pPr lvl="1"/>
            <a:r>
              <a:rPr lang="en-US" dirty="0" smtClean="0">
                <a:ea typeface="ＭＳ Ｐゴシック" pitchFamily="-65" charset="-128"/>
              </a:rPr>
              <a:t>Discuss timeline and future plan.</a:t>
            </a:r>
          </a:p>
          <a:p>
            <a:pPr lvl="1"/>
            <a:r>
              <a:rPr lang="en-US" dirty="0" smtClean="0">
                <a:ea typeface="ＭＳ Ｐゴシック" pitchFamily="-65" charset="-128"/>
              </a:rPr>
              <a:t>Draft PAR and 5C documents.</a:t>
            </a:r>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3</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March 2011</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dirty="0"/>
              <a:t>Slide </a:t>
            </a:r>
            <a:fld id="{0FE58060-DE19-4C2D-BE0D-3A8F4E28A022}" type="slidenum">
              <a:rPr lang="en-US"/>
              <a:pPr algn="ctr"/>
              <a:t>4</a:t>
            </a:fld>
            <a:endParaRPr lang="en-US" dirty="0"/>
          </a:p>
        </p:txBody>
      </p:sp>
      <p:sp>
        <p:nvSpPr>
          <p:cNvPr id="7174" name="Rectangle 4"/>
          <p:cNvSpPr>
            <a:spLocks noGrp="1" noChangeArrowheads="1"/>
          </p:cNvSpPr>
          <p:nvPr>
            <p:ph type="title" idx="4294967295"/>
          </p:nvPr>
        </p:nvSpPr>
        <p:spPr>
          <a:xfrm>
            <a:off x="762000" y="533400"/>
            <a:ext cx="7772400" cy="990600"/>
          </a:xfrm>
        </p:spPr>
        <p:txBody>
          <a:bodyPr/>
          <a:lstStyle/>
          <a:p>
            <a:r>
              <a:rPr lang="en-US" dirty="0" smtClean="0"/>
              <a:t>SG 4TV Meetings This Week</a:t>
            </a:r>
          </a:p>
        </p:txBody>
      </p:sp>
      <p:graphicFrame>
        <p:nvGraphicFramePr>
          <p:cNvPr id="37978" name="Group 90"/>
          <p:cNvGraphicFramePr>
            <a:graphicFrameLocks noGrp="1"/>
          </p:cNvGraphicFramePr>
          <p:nvPr>
            <p:ph type="tbl" idx="4294967295"/>
          </p:nvPr>
        </p:nvGraphicFramePr>
        <p:xfrm>
          <a:off x="304800" y="1676400"/>
          <a:ext cx="8534400" cy="4495800"/>
        </p:xfrm>
        <a:graphic>
          <a:graphicData uri="http://schemas.openxmlformats.org/drawingml/2006/table">
            <a:tbl>
              <a:tblPr/>
              <a:tblGrid>
                <a:gridCol w="742235"/>
                <a:gridCol w="2127740"/>
                <a:gridCol w="1625825"/>
                <a:gridCol w="1752600"/>
                <a:gridCol w="2286000"/>
              </a:tblGrid>
              <a:tr h="40306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Monday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Tuesday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Wednesday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Thursday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57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kumimoji="0" lang="en-US" sz="1800" b="0" i="0" u="none" strike="noStrike" cap="none" normalizeH="0" baseline="0" dirty="0" smtClean="0">
                          <a:ln>
                            <a:noFill/>
                          </a:ln>
                          <a:solidFill>
                            <a:schemeClr val="tx1"/>
                          </a:solidFill>
                          <a:effectLst/>
                          <a:latin typeface="+mn-lt"/>
                          <a:ea typeface="ＭＳ Ｐゴシック" pitchFamily="-65" charset="-128"/>
                        </a:rPr>
                        <a:t>Opening Logistics,</a:t>
                      </a:r>
                    </a:p>
                    <a:p>
                      <a:r>
                        <a:rPr lang="en-US" dirty="0" smtClean="0">
                          <a:latin typeface="+mn-lt"/>
                        </a:rPr>
                        <a:t>presentations on possible</a:t>
                      </a:r>
                      <a:r>
                        <a:rPr lang="en-US" baseline="0" dirty="0" smtClean="0">
                          <a:latin typeface="+mn-lt"/>
                        </a:rPr>
                        <a:t> </a:t>
                      </a:r>
                      <a:r>
                        <a:rPr lang="en-US" dirty="0" smtClean="0">
                          <a:latin typeface="+mn-lt"/>
                        </a:rPr>
                        <a:t>applications.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77042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latin typeface="+mn-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92892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dirty="0" smtClean="0"/>
                        <a:t>Hear a presentation on PAR and 5C components and discuss PAR and 5C.</a:t>
                      </a:r>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r>
              <a:tr h="9448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r>
                        <a:rPr lang="en-US" dirty="0" smtClean="0"/>
                        <a:t>Discuss and draft PAR and 5C and discuss future plan.</a:t>
                      </a:r>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00"/>
                    </a:solidFill>
                  </a:tcPr>
                </a:tc>
              </a:tr>
            </a:tbl>
          </a:graphicData>
        </a:graphic>
      </p:graphicFrame>
      <p:sp>
        <p:nvSpPr>
          <p:cNvPr id="8" name="Date Placeholder 5"/>
          <p:cNvSpPr>
            <a:spLocks noGrp="1"/>
          </p:cNvSpPr>
          <p:nvPr>
            <p:ph type="dt" sz="quarter" idx="12"/>
          </p:nvPr>
        </p:nvSpPr>
        <p:spPr>
          <a:xfrm>
            <a:off x="609600" y="304800"/>
            <a:ext cx="1905000" cy="247650"/>
          </a:xfrm>
          <a:noFill/>
        </p:spPr>
        <p:txBody>
          <a:bodyPr/>
          <a:lstStyle/>
          <a:p>
            <a:r>
              <a:rPr lang="en-US" altLang="ko-KR" smtClean="0"/>
              <a:t>March 2011</a:t>
            </a:r>
            <a:endParaRPr lang="en-US" dirty="0"/>
          </a:p>
        </p:txBody>
      </p:sp>
      <p:sp>
        <p:nvSpPr>
          <p:cNvPr id="9" name="Footer Placeholder 3"/>
          <p:cNvSpPr>
            <a:spLocks noGrp="1"/>
          </p:cNvSpPr>
          <p:nvPr>
            <p:ph type="ftr" sz="quarter" idx="10"/>
          </p:nvPr>
        </p:nvSpPr>
        <p:spPr>
          <a:xfrm>
            <a:off x="6096000" y="6492875"/>
            <a:ext cx="2438400" cy="184666"/>
          </a:xfrm>
        </p:spPr>
        <p:txBody>
          <a:bodyPr/>
          <a:lstStyle/>
          <a:p>
            <a:r>
              <a:rPr lang="en-US" smtClean="0"/>
              <a:t>Sangsung Choi(ETRI)</a:t>
            </a:r>
            <a:endParaRPr lang="en-US" dirty="0" smtClean="0"/>
          </a:p>
        </p:txBody>
      </p:sp>
      <p:sp>
        <p:nvSpPr>
          <p:cNvPr id="7" name="슬라이드 번호 개체 틀 6"/>
          <p:cNvSpPr>
            <a:spLocks noGrp="1"/>
          </p:cNvSpPr>
          <p:nvPr>
            <p:ph type="sldNum" sz="quarter" idx="11"/>
          </p:nvPr>
        </p:nvSpPr>
        <p:spPr/>
        <p:txBody>
          <a:bodyPr/>
          <a:lstStyle/>
          <a:p>
            <a:pPr>
              <a:defRPr/>
            </a:pPr>
            <a:r>
              <a:rPr lang="en-US" smtClean="0"/>
              <a:t>Slide </a:t>
            </a:r>
            <a:fld id="{CBB17340-4413-48FA-98F5-B0F34060CDC9}" type="slidenum">
              <a:rPr lang="en-US" smtClean="0"/>
              <a:pPr>
                <a:defRPr/>
              </a:pPr>
              <a:t>4</a:t>
            </a:fld>
            <a:endParaRPr 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1027"/>
          <p:cNvSpPr>
            <a:spLocks noGrp="1" noChangeArrowheads="1"/>
          </p:cNvSpPr>
          <p:nvPr>
            <p:ph type="body" idx="4294967295"/>
          </p:nvPr>
        </p:nvSpPr>
        <p:spPr>
          <a:xfrm>
            <a:off x="152400" y="1066800"/>
            <a:ext cx="8763000" cy="5486400"/>
          </a:xfrm>
          <a:noFill/>
        </p:spPr>
        <p:txBody>
          <a:bodyPr lIns="90487" tIns="44450" rIns="90487" bIns="44450"/>
          <a:lstStyle/>
          <a:p>
            <a:pPr>
              <a:lnSpc>
                <a:spcPct val="80000"/>
              </a:lnSpc>
              <a:spcAft>
                <a:spcPct val="30000"/>
              </a:spcAft>
              <a:buFont typeface="Monotype Sorts" pitchFamily="-65" charset="2"/>
              <a:buNone/>
            </a:pPr>
            <a:r>
              <a:rPr lang="en-US" sz="1800" b="1" dirty="0" smtClean="0"/>
              <a:t>	</a:t>
            </a:r>
            <a:r>
              <a:rPr lang="en-US" sz="1600" b="1" dirty="0" smtClean="0"/>
              <a:t>The IEEE-SA strongly recommends that at each WG meeting the chair or a designee:</a:t>
            </a:r>
            <a:endParaRPr lang="en-US" sz="1600" dirty="0" smtClean="0"/>
          </a:p>
          <a:p>
            <a:pPr lvl="1">
              <a:lnSpc>
                <a:spcPct val="80000"/>
              </a:lnSpc>
            </a:pPr>
            <a:r>
              <a:rPr lang="en-US" sz="1400" b="1" dirty="0" smtClean="0">
                <a:ea typeface="ＭＳ Ｐゴシック" pitchFamily="-65" charset="-128"/>
              </a:rPr>
              <a:t>Show slides #1 through #4 of this presentation</a:t>
            </a:r>
          </a:p>
          <a:p>
            <a:pPr lvl="1">
              <a:lnSpc>
                <a:spcPct val="80000"/>
              </a:lnSpc>
            </a:pPr>
            <a:r>
              <a:rPr lang="en-US" sz="1400" b="1" dirty="0" smtClean="0">
                <a:ea typeface="ＭＳ Ｐゴシック" pitchFamily="-65" charset="-128"/>
              </a:rPr>
              <a:t>Advise the WG attendees that:</a:t>
            </a:r>
            <a:r>
              <a:rPr lang="en-US" sz="1400" dirty="0" smtClean="0">
                <a:ea typeface="ＭＳ Ｐゴシック" pitchFamily="-65" charset="-128"/>
              </a:rPr>
              <a:t> </a:t>
            </a:r>
          </a:p>
          <a:p>
            <a:pPr lvl="2">
              <a:lnSpc>
                <a:spcPct val="80000"/>
              </a:lnSpc>
            </a:pPr>
            <a:r>
              <a:rPr lang="en-US" sz="1400" dirty="0" smtClean="0">
                <a:ea typeface="ＭＳ Ｐゴシック" pitchFamily="-65" charset="-128"/>
              </a:rPr>
              <a:t>The IEEE’s patent policy is consistent with the ANSI patent policy and is described in Clause 6 of the </a:t>
            </a:r>
            <a:r>
              <a:rPr lang="en-US" sz="1400" i="1" dirty="0" smtClean="0">
                <a:ea typeface="ＭＳ Ｐゴシック" pitchFamily="-65" charset="-128"/>
              </a:rPr>
              <a:t>IEEE-SA Standards Board Bylaws</a:t>
            </a:r>
            <a:r>
              <a:rPr lang="en-US" sz="1400" dirty="0" smtClean="0">
                <a:ea typeface="ＭＳ Ｐゴシック" pitchFamily="-65" charset="-128"/>
              </a:rPr>
              <a:t>;</a:t>
            </a:r>
          </a:p>
          <a:p>
            <a:pPr lvl="2">
              <a:lnSpc>
                <a:spcPct val="80000"/>
              </a:lnSpc>
            </a:pPr>
            <a:r>
              <a:rPr lang="en-US" sz="1400" dirty="0" smtClean="0">
                <a:ea typeface="ＭＳ Ｐゴシック" pitchFamily="-65" charset="-128"/>
              </a:rPr>
              <a:t>Early identification of patent claims which may be essential for the use of standards under development is strongly encouraged; </a:t>
            </a:r>
          </a:p>
          <a:p>
            <a:pPr lvl="2">
              <a:lnSpc>
                <a:spcPct val="80000"/>
              </a:lnSpc>
            </a:pPr>
            <a:r>
              <a:rPr lang="en-US" sz="1400" dirty="0" smtClean="0">
                <a:ea typeface="ＭＳ Ｐゴシック" pitchFamily="-65" charset="-128"/>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ea typeface="ＭＳ Ｐゴシック" pitchFamily="-65" charset="-128"/>
              </a:rPr>
            </a:br>
            <a:endParaRPr lang="en-US" sz="1400" dirty="0" smtClean="0">
              <a:ea typeface="ＭＳ Ｐゴシック" pitchFamily="-65" charset="-128"/>
            </a:endParaRPr>
          </a:p>
          <a:p>
            <a:pPr lvl="1">
              <a:lnSpc>
                <a:spcPct val="20000"/>
              </a:lnSpc>
            </a:pPr>
            <a:r>
              <a:rPr lang="en-US" sz="1400" b="1" dirty="0" smtClean="0">
                <a:ea typeface="ＭＳ Ｐゴシック" pitchFamily="-65" charset="-128"/>
              </a:rPr>
              <a:t>Instruct the WG Secretary to record in the minutes of the relevant WG meeting:</a:t>
            </a:r>
            <a:r>
              <a:rPr lang="en-US" sz="900" dirty="0" smtClean="0">
                <a:ea typeface="ＭＳ Ｐゴシック" pitchFamily="-65" charset="-128"/>
              </a:rPr>
              <a:t> </a:t>
            </a:r>
          </a:p>
          <a:p>
            <a:pPr lvl="2">
              <a:lnSpc>
                <a:spcPct val="80000"/>
              </a:lnSpc>
            </a:pPr>
            <a:r>
              <a:rPr lang="en-US" sz="1400" dirty="0" smtClean="0">
                <a:ea typeface="ＭＳ Ｐゴシック" pitchFamily="-65" charset="-128"/>
              </a:rPr>
              <a:t>That the foregoing information was provided and that slides 1 through 4 (and this slide 0, if applicable) were shown; </a:t>
            </a:r>
          </a:p>
          <a:p>
            <a:pPr lvl="2">
              <a:lnSpc>
                <a:spcPct val="80000"/>
              </a:lnSpc>
            </a:pPr>
            <a:r>
              <a:rPr lang="en-US" sz="1400" dirty="0" smtClean="0">
                <a:ea typeface="ＭＳ Ｐゴシック" pitchFamily="-65" charset="-128"/>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ea typeface="ＭＳ Ｐゴシック" pitchFamily="-65" charset="-128"/>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ea typeface="ＭＳ Ｐゴシック" pitchFamily="-65" charset="-128"/>
            </a:endParaRPr>
          </a:p>
          <a:p>
            <a:pPr lvl="1">
              <a:lnSpc>
                <a:spcPct val="80000"/>
              </a:lnSpc>
              <a:spcBef>
                <a:spcPct val="5000"/>
              </a:spcBef>
            </a:pPr>
            <a:r>
              <a:rPr lang="en-US" sz="1400" dirty="0" smtClean="0">
                <a:ea typeface="ＭＳ Ｐゴシック" pitchFamily="-65" charset="-128"/>
              </a:rPr>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ea typeface="ＭＳ Ｐゴシック" pitchFamily="-65" charset="-128"/>
              </a:rPr>
              <a:t>It is recommended that the WG chair review the guidance in </a:t>
            </a:r>
            <a:r>
              <a:rPr lang="en-US" sz="1400" i="1" dirty="0" smtClean="0">
                <a:ea typeface="ＭＳ Ｐゴシック" pitchFamily="-65" charset="-128"/>
              </a:rPr>
              <a:t>IEEE-SA Standards Board Operations Manual</a:t>
            </a:r>
            <a:r>
              <a:rPr lang="en-US" sz="1400" dirty="0" smtClean="0">
                <a:ea typeface="ＭＳ Ｐゴシック" pitchFamily="-65" charset="-128"/>
              </a:rPr>
              <a:t> 6.3.5 and in FAQs 12 and 12a on inclusion of potential Essential Patent Claims by incorporation or by reference.</a:t>
            </a:r>
            <a:r>
              <a:rPr lang="en-US" sz="1400" dirty="0" smtClean="0">
                <a:solidFill>
                  <a:srgbClr val="FF3300"/>
                </a:solidFill>
                <a:ea typeface="ＭＳ Ｐゴシック" pitchFamily="-65" charset="-128"/>
              </a:rPr>
              <a:t> </a:t>
            </a:r>
          </a:p>
          <a:p>
            <a:pPr lvl="1">
              <a:lnSpc>
                <a:spcPct val="80000"/>
              </a:lnSpc>
              <a:spcBef>
                <a:spcPct val="5000"/>
              </a:spcBef>
              <a:buFont typeface="Monotype Sorts" pitchFamily="-65" charset="2"/>
              <a:buNone/>
            </a:pPr>
            <a:endParaRPr lang="en-US" sz="1200" dirty="0" smtClean="0">
              <a:ea typeface="ＭＳ Ｐゴシック" pitchFamily="-65" charset="-128"/>
            </a:endParaRPr>
          </a:p>
          <a:p>
            <a:pPr lvl="1">
              <a:lnSpc>
                <a:spcPct val="80000"/>
              </a:lnSpc>
              <a:spcBef>
                <a:spcPct val="5000"/>
              </a:spcBef>
              <a:buFont typeface="Monotype Sorts" pitchFamily="-65" charset="2"/>
              <a:buNone/>
            </a:pPr>
            <a:r>
              <a:rPr lang="en-US" sz="1200" dirty="0" smtClean="0">
                <a:ea typeface="ＭＳ Ｐゴシック" pitchFamily="-65" charset="-128"/>
              </a:rPr>
              <a:t>	Note: </a:t>
            </a:r>
            <a:r>
              <a:rPr lang="en-US" sz="1200" b="1" dirty="0" smtClean="0">
                <a:ea typeface="ＭＳ Ｐゴシック" pitchFamily="-65" charset="-128"/>
              </a:rPr>
              <a:t>WG</a:t>
            </a:r>
            <a:r>
              <a:rPr lang="en-US" sz="1200" dirty="0" smtClean="0">
                <a:ea typeface="ＭＳ Ｐゴシック" pitchFamily="-65" charset="-128"/>
              </a:rPr>
              <a:t> includes Working Groups, Task Groups, and other standards-developing committees with a PAR approved by the IEEE-SA Standards Board.</a:t>
            </a:r>
          </a:p>
        </p:txBody>
      </p:sp>
      <p:sp>
        <p:nvSpPr>
          <p:cNvPr id="8198" name="Rectangle 1026"/>
          <p:cNvSpPr>
            <a:spLocks noGrp="1" noChangeArrowheads="1"/>
          </p:cNvSpPr>
          <p:nvPr>
            <p:ph type="title" idx="4294967295"/>
          </p:nvPr>
        </p:nvSpPr>
        <p:spPr>
          <a:xfrm>
            <a:off x="533400" y="533400"/>
            <a:ext cx="7772400" cy="609600"/>
          </a:xfrm>
          <a:noFill/>
        </p:spPr>
        <p:txBody>
          <a:bodyPr lIns="90487" tIns="44450" rIns="90487" bIns="44450"/>
          <a:lstStyle/>
          <a:p>
            <a:r>
              <a:rPr lang="en-US" sz="2400" dirty="0" smtClean="0"/>
              <a:t>Instructions for the WG Chair</a:t>
            </a:r>
          </a:p>
        </p:txBody>
      </p:sp>
      <p:sp>
        <p:nvSpPr>
          <p:cNvPr id="8199"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eaLnBrk="1" hangingPunct="1"/>
            <a:endParaRPr lang="en-GB" sz="3200" b="1" u="sng">
              <a:solidFill>
                <a:srgbClr val="000099"/>
              </a:solidFill>
              <a:latin typeface="Arial" pitchFamily="34" charset="0"/>
            </a:endParaRPr>
          </a:p>
        </p:txBody>
      </p:sp>
      <p:sp>
        <p:nvSpPr>
          <p:cNvPr id="8200"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eaLnBrk="1" hangingPunct="1">
              <a:spcBef>
                <a:spcPct val="20000"/>
              </a:spcBef>
              <a:buClr>
                <a:srgbClr val="CC3300"/>
              </a:buClr>
              <a:buSzPct val="50000"/>
              <a:buFont typeface="Monotype Sorts" pitchFamily="-65" charset="2"/>
              <a:buChar char="l"/>
            </a:pPr>
            <a:endParaRPr lang="en-GB" sz="1800">
              <a:solidFill>
                <a:srgbClr val="000099"/>
              </a:solidFill>
              <a:latin typeface="Arial" pitchFamily="34" charset="0"/>
            </a:endParaRPr>
          </a:p>
        </p:txBody>
      </p:sp>
      <p:sp>
        <p:nvSpPr>
          <p:cNvPr id="8201" name="Slide Number Placeholder 7"/>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dirty="0"/>
              <a:t>Slide </a:t>
            </a:r>
            <a:fld id="{CB2085B0-763C-4002-B0F1-C91FAAE3B9B0}" type="slidenum">
              <a:rPr lang="en-US"/>
              <a:pPr algn="ctr"/>
              <a:t>5</a:t>
            </a:fld>
            <a:endParaRPr lang="en-US" dirty="0"/>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March 2011</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smtClean="0"/>
              <a:t>Sangsung Choi(ETRI)</a:t>
            </a:r>
            <a:endParaRPr lang="en-US" dirty="0" smtClean="0"/>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5</a:t>
            </a:fld>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idx="4294967295"/>
          </p:nvPr>
        </p:nvSpPr>
        <p:spPr>
          <a:xfrm>
            <a:off x="304800" y="533400"/>
            <a:ext cx="8458200" cy="609600"/>
          </a:xfrm>
        </p:spPr>
        <p:txBody>
          <a:bodyPr/>
          <a:lstStyle/>
          <a:p>
            <a:r>
              <a:rPr lang="en-US" sz="2800" dirty="0" smtClean="0"/>
              <a:t>Participants, Patents, and Duty to Inform</a:t>
            </a:r>
          </a:p>
        </p:txBody>
      </p:sp>
      <p:sp>
        <p:nvSpPr>
          <p:cNvPr id="9222" name="Rectangle 3"/>
          <p:cNvSpPr>
            <a:spLocks noChangeArrowheads="1"/>
          </p:cNvSpPr>
          <p:nvPr/>
        </p:nvSpPr>
        <p:spPr bwMode="auto">
          <a:xfrm>
            <a:off x="533400" y="4572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9223" name="Rectangle 4"/>
          <p:cNvSpPr>
            <a:spLocks noChangeArrowheads="1"/>
          </p:cNvSpPr>
          <p:nvPr/>
        </p:nvSpPr>
        <p:spPr bwMode="auto">
          <a:xfrm>
            <a:off x="381000" y="914400"/>
            <a:ext cx="8458200" cy="5257800"/>
          </a:xfrm>
          <a:prstGeom prst="rect">
            <a:avLst/>
          </a:prstGeom>
          <a:noFill/>
          <a:ln w="9525">
            <a:noFill/>
            <a:miter lim="800000"/>
            <a:headEnd/>
            <a:tailEnd/>
          </a:ln>
        </p:spPr>
        <p:txBody>
          <a:bodyPr/>
          <a:lstStyle/>
          <a:p>
            <a:pPr marL="230188" indent="-230188" eaLnBrk="1" hangingPunct="1">
              <a:lnSpc>
                <a:spcPct val="80000"/>
              </a:lnSpc>
              <a:spcBef>
                <a:spcPct val="20000"/>
              </a:spcBef>
              <a:buClr>
                <a:srgbClr val="CC3300"/>
              </a:buClr>
              <a:buSzPct val="50000"/>
              <a:buFont typeface="Monotype Sorts" pitchFamily="-65" charset="2"/>
              <a:buChar char="l"/>
            </a:pPr>
            <a:endParaRPr lang="en-US" sz="500" u="sng" dirty="0">
              <a:solidFill>
                <a:srgbClr val="FF0000"/>
              </a:solidFill>
              <a:latin typeface="Arial" pitchFamily="34" charset="0"/>
            </a:endParaRPr>
          </a:p>
          <a:p>
            <a:pPr marL="230188" indent="-230188" eaLnBrk="1" hangingPunct="1">
              <a:spcBef>
                <a:spcPct val="20000"/>
              </a:spcBef>
              <a:buClr>
                <a:srgbClr val="CC3300"/>
              </a:buClr>
              <a:buSzPct val="50000"/>
              <a:buFont typeface="Monotype Sorts" pitchFamily="-65" charset="2"/>
              <a:buNone/>
            </a:pPr>
            <a:r>
              <a:rPr lang="en-US" sz="1600" b="1" dirty="0">
                <a:solidFill>
                  <a:srgbClr val="000099"/>
                </a:solidFill>
                <a:latin typeface="Arial" pitchFamily="34" charset="0"/>
              </a:rPr>
              <a:t>	All participants in this meeting have certain obligations under the IEEE-SA Patent Policy.  Participants: </a:t>
            </a:r>
          </a:p>
          <a:p>
            <a:pPr marL="630238" lvl="1" indent="-285750" eaLnBrk="1" hangingPunct="1">
              <a:spcBef>
                <a:spcPct val="20000"/>
              </a:spcBef>
              <a:buClr>
                <a:srgbClr val="CC3300"/>
              </a:buClr>
              <a:buSzPct val="50000"/>
              <a:buFont typeface="Monotype Sorts" pitchFamily="-65" charset="2"/>
              <a:buChar char="l"/>
            </a:pPr>
            <a:r>
              <a:rPr lang="en-US" sz="1600"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eaLnBrk="1" hangingPunct="1">
              <a:spcBef>
                <a:spcPct val="20000"/>
              </a:spcBef>
              <a:buClr>
                <a:srgbClr val="CC3300"/>
              </a:buClr>
              <a:buSzPct val="50000"/>
              <a:buFont typeface="Monotype Sorts" pitchFamily="-65" charset="2"/>
              <a:buChar char="l"/>
            </a:pPr>
            <a:r>
              <a:rPr lang="en-US" sz="1400"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latin typeface="Arial" pitchFamily="34" charset="0"/>
              </a:rPr>
              <a:t> </a:t>
            </a:r>
            <a:r>
              <a:rPr lang="en-US" sz="1400" b="1" dirty="0">
                <a:solidFill>
                  <a:srgbClr val="000099"/>
                </a:solidFill>
                <a:latin typeface="Arial" pitchFamily="34" charset="0"/>
              </a:rPr>
              <a:t>patent claims</a:t>
            </a:r>
          </a:p>
          <a:p>
            <a:pPr marL="630238" lvl="1" indent="-285750" eaLnBrk="1" hangingPunct="1">
              <a:spcBef>
                <a:spcPct val="20000"/>
              </a:spcBef>
              <a:buClr>
                <a:srgbClr val="CC3300"/>
              </a:buClr>
              <a:buSzPct val="50000"/>
              <a:buFont typeface="Monotype Sorts" pitchFamily="-65" charset="2"/>
              <a:buChar char="l"/>
            </a:pPr>
            <a:r>
              <a:rPr lang="en-US" sz="1600"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eaLnBrk="1" hangingPunct="1">
              <a:spcBef>
                <a:spcPct val="20000"/>
              </a:spcBef>
              <a:buClr>
                <a:srgbClr val="CC3300"/>
              </a:buClr>
              <a:buSzPct val="50000"/>
              <a:buFont typeface="Monotype Sorts" pitchFamily="-65" charset="2"/>
              <a:buChar char="l"/>
            </a:pPr>
            <a:r>
              <a:rPr lang="en-US" sz="1600" b="1" dirty="0">
                <a:solidFill>
                  <a:srgbClr val="000099"/>
                </a:solidFill>
                <a:latin typeface="Arial" pitchFamily="34" charset="0"/>
              </a:rPr>
              <a:t>The above does not apply if the patent</a:t>
            </a:r>
            <a:r>
              <a:rPr lang="en-US" sz="1600" b="1" dirty="0">
                <a:solidFill>
                  <a:srgbClr val="FF3300"/>
                </a:solidFill>
                <a:latin typeface="Arial" pitchFamily="34" charset="0"/>
              </a:rPr>
              <a:t> </a:t>
            </a:r>
            <a:r>
              <a:rPr lang="en-US" sz="1600"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eaLnBrk="1" hangingPunct="1">
              <a:spcBef>
                <a:spcPct val="20000"/>
              </a:spcBef>
              <a:buClr>
                <a:srgbClr val="CC3300"/>
              </a:buClr>
              <a:buSzPct val="50000"/>
              <a:buFont typeface="Monotype Sorts" pitchFamily="-65" charset="2"/>
              <a:buNone/>
            </a:pPr>
            <a:r>
              <a:rPr lang="en-GB" sz="1600" dirty="0">
                <a:solidFill>
                  <a:srgbClr val="000099"/>
                </a:solidFill>
                <a:latin typeface="Arial" pitchFamily="34" charset="0"/>
              </a:rPr>
              <a:t>		Quoted text excerpted from IEEE-SA Standards Board Bylaws </a:t>
            </a:r>
            <a:r>
              <a:rPr lang="en-GB" sz="1600" dirty="0" err="1">
                <a:solidFill>
                  <a:srgbClr val="000099"/>
                </a:solidFill>
                <a:latin typeface="Arial" pitchFamily="34" charset="0"/>
              </a:rPr>
              <a:t>subclause</a:t>
            </a:r>
            <a:r>
              <a:rPr lang="en-GB" sz="1600" dirty="0">
                <a:solidFill>
                  <a:srgbClr val="000099"/>
                </a:solidFill>
                <a:latin typeface="Arial" pitchFamily="34" charset="0"/>
              </a:rPr>
              <a:t> 6.2</a:t>
            </a:r>
            <a:endParaRPr lang="en-US" sz="1600" dirty="0">
              <a:solidFill>
                <a:srgbClr val="000099"/>
              </a:solidFill>
              <a:latin typeface="Arial" pitchFamily="34" charset="0"/>
            </a:endParaRPr>
          </a:p>
          <a:p>
            <a:pPr marL="230188" indent="-230188" eaLnBrk="1" hangingPunct="1">
              <a:spcBef>
                <a:spcPct val="20000"/>
              </a:spcBef>
              <a:buClr>
                <a:srgbClr val="CC3300"/>
              </a:buClr>
              <a:buSzPct val="50000"/>
              <a:buFont typeface="Monotype Sorts" pitchFamily="-65" charset="2"/>
              <a:buChar char="l"/>
            </a:pPr>
            <a:r>
              <a:rPr lang="en-US" sz="1600" b="1" dirty="0">
                <a:solidFill>
                  <a:srgbClr val="000099"/>
                </a:solidFill>
                <a:latin typeface="Arial" pitchFamily="34" charset="0"/>
              </a:rPr>
              <a:t>Early identification of holders of potential Essential Patent Claims is strongly encouraged</a:t>
            </a:r>
          </a:p>
          <a:p>
            <a:pPr marL="230188" indent="-230188" eaLnBrk="1" hangingPunct="1">
              <a:spcBef>
                <a:spcPct val="20000"/>
              </a:spcBef>
              <a:buClr>
                <a:srgbClr val="CC3300"/>
              </a:buClr>
              <a:buSzPct val="50000"/>
              <a:buFont typeface="Monotype Sorts" pitchFamily="-65" charset="2"/>
              <a:buChar char="l"/>
            </a:pPr>
            <a:r>
              <a:rPr lang="en-US" sz="1600" b="1" dirty="0">
                <a:solidFill>
                  <a:srgbClr val="000099"/>
                </a:solidFill>
                <a:latin typeface="Arial" pitchFamily="34" charset="0"/>
              </a:rPr>
              <a:t>No duty to perform a patent search</a:t>
            </a:r>
            <a:endParaRPr lang="en-GB" sz="1600" b="1" dirty="0">
              <a:solidFill>
                <a:srgbClr val="000099"/>
              </a:solidFill>
              <a:latin typeface="Arial" pitchFamily="34" charset="0"/>
            </a:endParaRPr>
          </a:p>
        </p:txBody>
      </p:sp>
      <p:sp>
        <p:nvSpPr>
          <p:cNvPr id="9224" name="Text Box 5"/>
          <p:cNvSpPr txBox="1">
            <a:spLocks noChangeArrowheads="1"/>
          </p:cNvSpPr>
          <p:nvPr/>
        </p:nvSpPr>
        <p:spPr bwMode="auto">
          <a:xfrm>
            <a:off x="7620000" y="6019800"/>
            <a:ext cx="952500" cy="366713"/>
          </a:xfrm>
          <a:prstGeom prst="rect">
            <a:avLst/>
          </a:prstGeom>
          <a:noFill/>
          <a:ln w="9525">
            <a:noFill/>
            <a:miter lim="800000"/>
            <a:headEnd/>
            <a:tailEnd/>
          </a:ln>
        </p:spPr>
        <p:txBody>
          <a:bodyPr wrap="none">
            <a:spAutoFit/>
          </a:bodyPr>
          <a:lstStyle/>
          <a:p>
            <a:pPr eaLnBrk="1" hangingPunct="1"/>
            <a:r>
              <a:rPr lang="en-US" sz="1800" b="1" u="sng" dirty="0"/>
              <a:t>Slide #1</a:t>
            </a:r>
            <a:endParaRPr lang="en-US" dirty="0"/>
          </a:p>
        </p:txBody>
      </p:sp>
      <p:sp>
        <p:nvSpPr>
          <p:cNvPr id="9225"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F84857CD-9890-4D37-BE72-2B133ACEFF49}" type="slidenum">
              <a:rPr lang="en-US"/>
              <a:pPr algn="ctr"/>
              <a:t>6</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March 2011</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smtClean="0"/>
              <a:t>Sangsung Choi(ETRI)</a:t>
            </a:r>
            <a:endParaRPr lang="en-US" dirty="0" smtClean="0"/>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6</a:t>
            </a:fld>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idx="4294967295"/>
          </p:nvPr>
        </p:nvSpPr>
        <p:spPr>
          <a:xfrm>
            <a:off x="609600" y="457200"/>
            <a:ext cx="7772400" cy="990600"/>
          </a:xfrm>
        </p:spPr>
        <p:txBody>
          <a:bodyPr/>
          <a:lstStyle/>
          <a:p>
            <a:r>
              <a:rPr lang="en-GB" dirty="0" smtClean="0"/>
              <a:t>Patent Related Links</a:t>
            </a:r>
            <a:endParaRPr lang="en-US" dirty="0" smtClean="0"/>
          </a:p>
        </p:txBody>
      </p:sp>
      <p:sp>
        <p:nvSpPr>
          <p:cNvPr id="10246" name="Rectangle 3"/>
          <p:cNvSpPr>
            <a:spLocks noGrp="1" noChangeArrowheads="1"/>
          </p:cNvSpPr>
          <p:nvPr>
            <p:ph type="body" idx="4294967295"/>
          </p:nvPr>
        </p:nvSpPr>
        <p:spPr>
          <a:xfrm>
            <a:off x="0" y="1524000"/>
            <a:ext cx="8991600" cy="3733800"/>
          </a:xfrm>
        </p:spPr>
        <p:txBody>
          <a:bodyPr/>
          <a:lstStyle/>
          <a:p>
            <a:pPr lvl="1">
              <a:lnSpc>
                <a:spcPct val="90000"/>
              </a:lnSpc>
              <a:buFont typeface="Monotype Sorts" pitchFamily="-65" charset="2"/>
              <a:buNone/>
            </a:pPr>
            <a:r>
              <a:rPr lang="en-US" sz="2400" dirty="0" smtClean="0">
                <a:ea typeface="ＭＳ Ｐゴシック" pitchFamily="-65"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65" charset="2"/>
              <a:buNone/>
            </a:pPr>
            <a:r>
              <a:rPr lang="en-US" sz="2400" dirty="0" smtClean="0">
                <a:ea typeface="ＭＳ Ｐゴシック" pitchFamily="-65" charset="-128"/>
                <a:cs typeface="Times New Roman" pitchFamily="18" charset="0"/>
              </a:rPr>
              <a:t>	Patent Policy is stated in these sources:</a:t>
            </a:r>
          </a:p>
          <a:p>
            <a:pPr lvl="1">
              <a:lnSpc>
                <a:spcPct val="90000"/>
              </a:lnSpc>
              <a:buFont typeface="Monotype Sorts" pitchFamily="-65" charset="2"/>
              <a:buNone/>
            </a:pPr>
            <a:r>
              <a:rPr lang="en-GB" sz="2400" dirty="0" smtClean="0">
                <a:ea typeface="ＭＳ Ｐゴシック" pitchFamily="-65" charset="-128"/>
              </a:rPr>
              <a:t>		IEEE-SA Standards Boards Bylaws</a:t>
            </a:r>
          </a:p>
          <a:p>
            <a:pPr lvl="1">
              <a:lnSpc>
                <a:spcPct val="90000"/>
              </a:lnSpc>
              <a:buFont typeface="Monotype Sorts" pitchFamily="-65" charset="2"/>
              <a:buNone/>
            </a:pPr>
            <a:r>
              <a:rPr lang="en-US" sz="2100" dirty="0" smtClean="0">
                <a:ea typeface="ＭＳ Ｐゴシック" pitchFamily="-65" charset="-128"/>
              </a:rPr>
              <a:t>		</a:t>
            </a:r>
            <a:r>
              <a:rPr lang="en-US" sz="2100" i="1" dirty="0" smtClean="0">
                <a:ea typeface="ＭＳ Ｐゴシック" pitchFamily="-65" charset="-128"/>
              </a:rPr>
              <a:t>http://standards.ieee.org/guides/bylaws/sect6-7.html#6</a:t>
            </a:r>
          </a:p>
          <a:p>
            <a:pPr lvl="1">
              <a:lnSpc>
                <a:spcPct val="90000"/>
              </a:lnSpc>
              <a:buFont typeface="Monotype Sorts" pitchFamily="-65" charset="2"/>
              <a:buNone/>
            </a:pPr>
            <a:r>
              <a:rPr lang="en-GB" sz="2400" dirty="0" smtClean="0">
                <a:ea typeface="ＭＳ Ｐゴシック" pitchFamily="-65" charset="-128"/>
              </a:rPr>
              <a:t>		IEEE-SA Standards Board Operations Manual</a:t>
            </a:r>
          </a:p>
          <a:p>
            <a:pPr lvl="1">
              <a:lnSpc>
                <a:spcPct val="90000"/>
              </a:lnSpc>
              <a:buFont typeface="Monotype Sorts" pitchFamily="-65" charset="2"/>
              <a:buNone/>
            </a:pPr>
            <a:r>
              <a:rPr lang="en-US" sz="2400" dirty="0" smtClean="0">
                <a:ea typeface="ＭＳ Ｐゴシック" pitchFamily="-65" charset="-128"/>
              </a:rPr>
              <a:t>		</a:t>
            </a:r>
            <a:r>
              <a:rPr lang="en-US" sz="2100" i="1" dirty="0" smtClean="0">
                <a:ea typeface="ＭＳ Ｐゴシック" pitchFamily="-65" charset="-128"/>
              </a:rPr>
              <a:t>http://standards.ieee.org/guides/opman/sect6.html#6.3</a:t>
            </a:r>
            <a:endParaRPr lang="en-US" sz="2400" dirty="0" smtClean="0">
              <a:ea typeface="ＭＳ Ｐゴシック" pitchFamily="-65" charset="-128"/>
            </a:endParaRPr>
          </a:p>
          <a:p>
            <a:pPr lvl="1">
              <a:lnSpc>
                <a:spcPct val="90000"/>
              </a:lnSpc>
              <a:buFont typeface="Monotype Sorts" pitchFamily="-65" charset="2"/>
              <a:buNone/>
            </a:pPr>
            <a:r>
              <a:rPr lang="en-US" sz="2400" dirty="0" smtClean="0">
                <a:ea typeface="ＭＳ Ｐゴシック" pitchFamily="-65" charset="-128"/>
                <a:cs typeface="Times New Roman" pitchFamily="18" charset="0"/>
              </a:rPr>
              <a:t>	Material about the patent policy is available at</a:t>
            </a:r>
            <a:r>
              <a:rPr lang="en-US" sz="2400" dirty="0" smtClean="0">
                <a:ea typeface="ＭＳ Ｐゴシック" pitchFamily="-65" charset="-128"/>
              </a:rPr>
              <a:t> </a:t>
            </a:r>
          </a:p>
          <a:p>
            <a:pPr lvl="1">
              <a:lnSpc>
                <a:spcPct val="90000"/>
              </a:lnSpc>
              <a:buFont typeface="Monotype Sorts" pitchFamily="-65" charset="2"/>
              <a:buNone/>
            </a:pPr>
            <a:r>
              <a:rPr lang="en-US" sz="2400" dirty="0" smtClean="0">
                <a:ea typeface="ＭＳ Ｐゴシック" pitchFamily="-65" charset="-128"/>
              </a:rPr>
              <a:t>		</a:t>
            </a:r>
            <a:r>
              <a:rPr lang="en-US" sz="2100" i="1" dirty="0" smtClean="0">
                <a:ea typeface="ＭＳ Ｐゴシック" pitchFamily="-65" charset="-128"/>
              </a:rPr>
              <a:t>http://standards.ieee.org/board/pat/pat-material.html</a:t>
            </a:r>
          </a:p>
        </p:txBody>
      </p:sp>
      <p:sp>
        <p:nvSpPr>
          <p:cNvPr id="10247" name="Text Box 6"/>
          <p:cNvSpPr txBox="1">
            <a:spLocks noChangeArrowheads="1"/>
          </p:cNvSpPr>
          <p:nvPr/>
        </p:nvSpPr>
        <p:spPr bwMode="auto">
          <a:xfrm>
            <a:off x="7620000" y="6019800"/>
            <a:ext cx="952500" cy="366713"/>
          </a:xfrm>
          <a:prstGeom prst="rect">
            <a:avLst/>
          </a:prstGeom>
          <a:noFill/>
          <a:ln w="9525">
            <a:noFill/>
            <a:miter lim="800000"/>
            <a:headEnd/>
            <a:tailEnd/>
          </a:ln>
        </p:spPr>
        <p:txBody>
          <a:bodyPr wrap="none">
            <a:spAutoFit/>
          </a:bodyPr>
          <a:lstStyle/>
          <a:p>
            <a:pPr eaLnBrk="1" hangingPunct="1"/>
            <a:r>
              <a:rPr lang="en-US" sz="1800" b="1" u="sng" dirty="0"/>
              <a:t>Slide #2</a:t>
            </a:r>
            <a:endParaRPr lang="en-US" dirty="0"/>
          </a:p>
        </p:txBody>
      </p:sp>
      <p:sp>
        <p:nvSpPr>
          <p:cNvPr id="10248" name="Rectangle 7"/>
          <p:cNvSpPr>
            <a:spLocks noChangeArrowheads="1"/>
          </p:cNvSpPr>
          <p:nvPr/>
        </p:nvSpPr>
        <p:spPr bwMode="auto">
          <a:xfrm>
            <a:off x="762000" y="5486400"/>
            <a:ext cx="6781800" cy="822325"/>
          </a:xfrm>
          <a:prstGeom prst="rect">
            <a:avLst/>
          </a:prstGeom>
          <a:noFill/>
          <a:ln w="9525">
            <a:noFill/>
            <a:miter lim="800000"/>
            <a:headEnd/>
            <a:tailEnd/>
          </a:ln>
        </p:spPr>
        <p:txBody>
          <a:bodyPr>
            <a:spAutoFit/>
          </a:bodyPr>
          <a:lstStyle/>
          <a:p>
            <a:pPr eaLnBrk="1" hangingPunct="1"/>
            <a:r>
              <a:rPr lang="en-US" b="1" dirty="0">
                <a:solidFill>
                  <a:srgbClr val="000099"/>
                </a:solidFill>
                <a:latin typeface="Arial" pitchFamily="34" charset="0"/>
              </a:rPr>
              <a:t>If you have questions, contact the IEEE-SA Standards Board Patent Committee Administrator at patcom@ieee.org or visit http://standards.ieee.org/board/pat/index.html</a:t>
            </a:r>
          </a:p>
          <a:p>
            <a:pPr algn="ctr" eaLnBrk="1" hangingPunct="1">
              <a:lnSpc>
                <a:spcPct val="80000"/>
              </a:lnSpc>
              <a:spcBef>
                <a:spcPct val="20000"/>
              </a:spcBef>
              <a:buClr>
                <a:srgbClr val="CC3300"/>
              </a:buClr>
              <a:buSzPct val="50000"/>
              <a:buFont typeface="Monotype Sorts" pitchFamily="-65" charset="2"/>
              <a:buNone/>
            </a:pPr>
            <a:endParaRPr lang="en-US" b="1" dirty="0">
              <a:solidFill>
                <a:srgbClr val="000099"/>
              </a:solidFill>
              <a:latin typeface="Arial" pitchFamily="34" charset="0"/>
            </a:endParaRPr>
          </a:p>
          <a:p>
            <a:pPr algn="ctr" eaLnBrk="1" hangingPunct="1">
              <a:lnSpc>
                <a:spcPct val="80000"/>
              </a:lnSpc>
              <a:spcBef>
                <a:spcPct val="20000"/>
              </a:spcBef>
              <a:buClr>
                <a:srgbClr val="CC3300"/>
              </a:buClr>
              <a:buSzPct val="50000"/>
              <a:buFont typeface="Monotype Sorts" pitchFamily="-65" charset="2"/>
              <a:buNone/>
            </a:pPr>
            <a:r>
              <a:rPr lang="en-US" b="1" dirty="0">
                <a:solidFill>
                  <a:srgbClr val="000099"/>
                </a:solidFill>
                <a:latin typeface="Arial" pitchFamily="34" charset="0"/>
              </a:rPr>
              <a:t>This slide set is available at http://standards.ieee.org/board/pat/pat-slideset.ppt </a:t>
            </a:r>
          </a:p>
        </p:txBody>
      </p:sp>
      <p:sp>
        <p:nvSpPr>
          <p:cNvPr id="10249"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1E083401-EDCC-45C9-8F9F-1F2D0D4B7A1C}" type="slidenum">
              <a:rPr lang="en-US"/>
              <a:pPr algn="ctr"/>
              <a:t>7</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March 2011</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smtClean="0"/>
              <a:t>Sangsung Choi(ETRI)</a:t>
            </a:r>
            <a:endParaRPr lang="en-US" dirty="0" smtClean="0"/>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1026"/>
          <p:cNvSpPr>
            <a:spLocks noGrp="1" noChangeArrowheads="1"/>
          </p:cNvSpPr>
          <p:nvPr>
            <p:ph type="title" idx="4294967295"/>
          </p:nvPr>
        </p:nvSpPr>
        <p:spPr>
          <a:xfrm>
            <a:off x="228600" y="457200"/>
            <a:ext cx="8686800" cy="1066800"/>
          </a:xfrm>
        </p:spPr>
        <p:txBody>
          <a:bodyPr/>
          <a:lstStyle/>
          <a:p>
            <a:r>
              <a:rPr lang="en-US" dirty="0" smtClean="0"/>
              <a:t>Call for Potentially Essential Patents</a:t>
            </a:r>
          </a:p>
        </p:txBody>
      </p:sp>
      <p:sp>
        <p:nvSpPr>
          <p:cNvPr id="11270" name="Rectangle 1027"/>
          <p:cNvSpPr>
            <a:spLocks noGrp="1" noChangeArrowheads="1"/>
          </p:cNvSpPr>
          <p:nvPr>
            <p:ph type="body" idx="4294967295"/>
          </p:nvPr>
        </p:nvSpPr>
        <p:spPr>
          <a:xfrm>
            <a:off x="533400" y="1600200"/>
            <a:ext cx="8001000" cy="4572000"/>
          </a:xfrm>
        </p:spPr>
        <p:txBody>
          <a:bodyPr/>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dirty="0" smtClean="0">
                <a:ea typeface="ＭＳ Ｐゴシック" pitchFamily="-65" charset="-128"/>
              </a:rPr>
              <a:t>Either speak up now or</a:t>
            </a:r>
          </a:p>
          <a:p>
            <a:pPr lvl="1"/>
            <a:r>
              <a:rPr lang="en-US" sz="2000" dirty="0" smtClean="0">
                <a:ea typeface="ＭＳ Ｐゴシック" pitchFamily="-65" charset="-128"/>
              </a:rPr>
              <a:t>Provide the chair of this group with the identity of the holder(s) of any and all such claims as soon as possible or</a:t>
            </a:r>
          </a:p>
          <a:p>
            <a:pPr lvl="1"/>
            <a:r>
              <a:rPr lang="en-US" sz="2000" dirty="0" smtClean="0">
                <a:ea typeface="ＭＳ Ｐゴシック" pitchFamily="-65" charset="-128"/>
              </a:rPr>
              <a:t>Cause an LOA to be submitted</a:t>
            </a:r>
          </a:p>
        </p:txBody>
      </p:sp>
      <p:sp>
        <p:nvSpPr>
          <p:cNvPr id="11271" name="Text Box 1028"/>
          <p:cNvSpPr txBox="1">
            <a:spLocks noChangeArrowheads="1"/>
          </p:cNvSpPr>
          <p:nvPr/>
        </p:nvSpPr>
        <p:spPr bwMode="auto">
          <a:xfrm>
            <a:off x="7620000" y="6019800"/>
            <a:ext cx="952500" cy="369888"/>
          </a:xfrm>
          <a:prstGeom prst="rect">
            <a:avLst/>
          </a:prstGeom>
          <a:noFill/>
          <a:ln w="9525">
            <a:noFill/>
            <a:miter lim="800000"/>
            <a:headEnd/>
            <a:tailEnd/>
          </a:ln>
        </p:spPr>
        <p:txBody>
          <a:bodyPr>
            <a:spAutoFit/>
          </a:bodyPr>
          <a:lstStyle/>
          <a:p>
            <a:pPr eaLnBrk="1" hangingPunct="1"/>
            <a:r>
              <a:rPr lang="en-US" sz="1800" b="1" u="sng" dirty="0"/>
              <a:t>Slide #3</a:t>
            </a:r>
          </a:p>
        </p:txBody>
      </p:sp>
      <p:sp>
        <p:nvSpPr>
          <p:cNvPr id="11272"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FCB444C3-79C8-4AAF-823C-3C7F52F47B68}" type="slidenum">
              <a:rPr lang="en-US"/>
              <a:pPr algn="ctr"/>
              <a:t>8</a:t>
            </a:fld>
            <a:endParaRPr lang="en-US"/>
          </a:p>
        </p:txBody>
      </p:sp>
      <p:sp>
        <p:nvSpPr>
          <p:cNvPr id="9" name="Date Placeholder 5"/>
          <p:cNvSpPr>
            <a:spLocks noGrp="1"/>
          </p:cNvSpPr>
          <p:nvPr>
            <p:ph type="dt" sz="quarter" idx="12"/>
          </p:nvPr>
        </p:nvSpPr>
        <p:spPr>
          <a:xfrm>
            <a:off x="609600" y="304800"/>
            <a:ext cx="1905000" cy="247650"/>
          </a:xfrm>
          <a:noFill/>
        </p:spPr>
        <p:txBody>
          <a:bodyPr/>
          <a:lstStyle/>
          <a:p>
            <a:r>
              <a:rPr lang="en-US" altLang="ko-KR" smtClean="0"/>
              <a:t>March 2011</a:t>
            </a:r>
            <a:endParaRPr lang="en-US" dirty="0"/>
          </a:p>
        </p:txBody>
      </p:sp>
      <p:sp>
        <p:nvSpPr>
          <p:cNvPr id="10" name="Footer Placeholder 3"/>
          <p:cNvSpPr>
            <a:spLocks noGrp="1"/>
          </p:cNvSpPr>
          <p:nvPr>
            <p:ph type="ftr" sz="quarter" idx="10"/>
          </p:nvPr>
        </p:nvSpPr>
        <p:spPr>
          <a:xfrm>
            <a:off x="6096000" y="6492875"/>
            <a:ext cx="2438400" cy="184666"/>
          </a:xfrm>
        </p:spPr>
        <p:txBody>
          <a:bodyPr/>
          <a:lstStyle/>
          <a:p>
            <a:r>
              <a:rPr lang="en-US" smtClean="0"/>
              <a:t>Sangsung Choi(ETRI)</a:t>
            </a:r>
            <a:endParaRPr lang="en-US" dirty="0" smtClean="0"/>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609600"/>
            <a:ext cx="8458200" cy="762000"/>
          </a:xfrm>
        </p:spPr>
        <p:txBody>
          <a:bodyPr/>
          <a:lstStyle/>
          <a:p>
            <a:r>
              <a:rPr lang="en-US" sz="3600" dirty="0" smtClean="0"/>
              <a:t>Other Guidelines for IEEE WG Meetings</a:t>
            </a:r>
          </a:p>
        </p:txBody>
      </p:sp>
      <p:sp>
        <p:nvSpPr>
          <p:cNvPr id="1229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600200"/>
            <a:ext cx="8229600" cy="4572000"/>
          </a:xfrm>
          <a:prstGeom prst="rect">
            <a:avLst/>
          </a:prstGeom>
          <a:noFill/>
          <a:ln w="9525">
            <a:noFill/>
            <a:miter lim="800000"/>
            <a:headEnd/>
            <a:tailEnd/>
          </a:ln>
        </p:spPr>
        <p:txBody>
          <a:bodyPr/>
          <a:lstStyle/>
          <a:p>
            <a:pPr marL="230188" indent="-230188" eaLnBrk="1" hangingPunct="1">
              <a:lnSpc>
                <a:spcPct val="80000"/>
              </a:lnSpc>
              <a:spcBef>
                <a:spcPct val="20000"/>
              </a:spcBef>
              <a:buClr>
                <a:srgbClr val="CC3300"/>
              </a:buClr>
              <a:buSzPct val="50000"/>
              <a:buFont typeface="Monotype Sorts" pitchFamily="-65" charset="2"/>
              <a:buChar char="l"/>
            </a:pPr>
            <a:endParaRPr lang="en-US" sz="700" u="sng" dirty="0">
              <a:solidFill>
                <a:srgbClr val="FF0000"/>
              </a:solidFill>
              <a:latin typeface="Arial" pitchFamily="34" charset="0"/>
            </a:endParaRPr>
          </a:p>
          <a:p>
            <a:pPr marL="230188" indent="-230188" eaLnBrk="1" hangingPunct="1">
              <a:lnSpc>
                <a:spcPct val="80000"/>
              </a:lnSpc>
              <a:spcBef>
                <a:spcPct val="20000"/>
              </a:spcBef>
              <a:spcAft>
                <a:spcPct val="40000"/>
              </a:spcAft>
              <a:buClr>
                <a:srgbClr val="CC3300"/>
              </a:buClr>
              <a:buSzPct val="50000"/>
              <a:buFont typeface="Monotype Sorts" pitchFamily="-65" charset="2"/>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solidFill>
                  <a:srgbClr val="000099"/>
                </a:solidFill>
                <a:latin typeface="Arial" pitchFamily="34" charset="0"/>
              </a:rPr>
              <a:t>Don’t discuss the interpretation, validity, or essentiality of patents/patent claims. </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solidFill>
                  <a:srgbClr val="000099"/>
                </a:solidFill>
                <a:latin typeface="Arial" pitchFamily="34" charset="0"/>
              </a:rPr>
              <a:t>Don’t discuss specific license rates, terms, or conditions.</a:t>
            </a:r>
          </a:p>
          <a:p>
            <a:pPr marL="1143000" lvl="2" indent="-228600" eaLnBrk="1" hangingPunct="1">
              <a:lnSpc>
                <a:spcPct val="80000"/>
              </a:lnSpc>
              <a:spcBef>
                <a:spcPct val="20000"/>
              </a:spcBef>
              <a:spcAft>
                <a:spcPct val="40000"/>
              </a:spcAft>
              <a:buClr>
                <a:srgbClr val="CC3300"/>
              </a:buClr>
              <a:buSzPct val="50000"/>
              <a:buFont typeface="Monotype Sorts" pitchFamily="-65" charset="2"/>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eaLnBrk="1" hangingPunct="1">
              <a:lnSpc>
                <a:spcPct val="80000"/>
              </a:lnSpc>
              <a:spcBef>
                <a:spcPct val="20000"/>
              </a:spcBef>
              <a:spcAft>
                <a:spcPct val="40000"/>
              </a:spcAft>
              <a:buClr>
                <a:srgbClr val="CC3300"/>
              </a:buClr>
              <a:buSzPct val="50000"/>
              <a:buFont typeface="Monotype Sorts" pitchFamily="-65" charset="2"/>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solidFill>
                  <a:srgbClr val="000099"/>
                </a:solidFill>
                <a:latin typeface="Arial" pitchFamily="34" charset="0"/>
              </a:rPr>
              <a:t>Don’t discuss the status or substance of ongoing or threatened litigation.</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solidFill>
                  <a:srgbClr val="000099"/>
                </a:solidFill>
                <a:latin typeface="Arial" pitchFamily="34" charset="0"/>
              </a:rPr>
              <a:t>Don’t be silent if inappropriate topics are discussed … do formally object.</a:t>
            </a:r>
          </a:p>
          <a:p>
            <a:pPr marL="230188" indent="-230188" algn="ctr" eaLnBrk="1" hangingPunct="1">
              <a:lnSpc>
                <a:spcPct val="80000"/>
              </a:lnSpc>
              <a:spcBef>
                <a:spcPct val="20000"/>
              </a:spcBef>
              <a:buClr>
                <a:srgbClr val="CC3300"/>
              </a:buClr>
              <a:buSzPct val="50000"/>
              <a:buFont typeface="Monotype Sorts" pitchFamily="-65" charset="2"/>
              <a:buNone/>
            </a:pPr>
            <a:r>
              <a:rPr lang="en-US" sz="1000" b="1" dirty="0">
                <a:solidFill>
                  <a:srgbClr val="000099"/>
                </a:solidFill>
                <a:latin typeface="Arial" pitchFamily="34" charset="0"/>
              </a:rPr>
              <a:t>---------------------------------------------------------------   </a:t>
            </a:r>
            <a:endParaRPr lang="en-US" b="1" dirty="0">
              <a:solidFill>
                <a:srgbClr val="000099"/>
              </a:solidFill>
              <a:latin typeface="Arial" pitchFamily="34" charset="0"/>
            </a:endParaRPr>
          </a:p>
          <a:p>
            <a:pPr marL="230188" indent="-230188" algn="ctr" eaLnBrk="1" hangingPunct="1">
              <a:lnSpc>
                <a:spcPct val="80000"/>
              </a:lnSpc>
              <a:spcBef>
                <a:spcPct val="20000"/>
              </a:spcBef>
              <a:buClr>
                <a:srgbClr val="CC3300"/>
              </a:buClr>
              <a:buSzPct val="50000"/>
              <a:buFont typeface="Monotype Sorts" pitchFamily="-65" charset="2"/>
              <a:buNone/>
            </a:pPr>
            <a:r>
              <a:rPr lang="en-US" b="1" dirty="0">
                <a:solidFill>
                  <a:srgbClr val="000099"/>
                </a:solidFill>
                <a:latin typeface="Arial" pitchFamily="34" charset="0"/>
              </a:rPr>
              <a:t>See </a:t>
            </a:r>
            <a:r>
              <a:rPr lang="en-US" b="1" i="1" dirty="0">
                <a:solidFill>
                  <a:srgbClr val="000099"/>
                </a:solidFill>
                <a:latin typeface="Arial" pitchFamily="34" charset="0"/>
              </a:rPr>
              <a:t>IEEE-SA Standards Board Operations Manual</a:t>
            </a:r>
            <a:r>
              <a:rPr lang="en-US" b="1" dirty="0">
                <a:solidFill>
                  <a:srgbClr val="000099"/>
                </a:solidFill>
                <a:latin typeface="Arial" pitchFamily="34" charset="0"/>
              </a:rPr>
              <a:t>, clause 5.3.10 and </a:t>
            </a:r>
            <a:r>
              <a:rPr lang="en-GB" b="1" dirty="0">
                <a:solidFill>
                  <a:srgbClr val="000099"/>
                </a:solidFill>
                <a:latin typeface="Arial" pitchFamily="34" charset="0"/>
              </a:rPr>
              <a:t>“Promoting Competition and Innovation: What You Need to Know about the IEEE Standards Association's Antitrust and Competition Policy”</a:t>
            </a:r>
            <a:r>
              <a:rPr lang="en-US" b="1" dirty="0">
                <a:solidFill>
                  <a:srgbClr val="000099"/>
                </a:solidFill>
                <a:latin typeface="Arial" pitchFamily="34" charset="0"/>
              </a:rPr>
              <a:t> for more details.</a:t>
            </a:r>
          </a:p>
        </p:txBody>
      </p:sp>
      <p:sp>
        <p:nvSpPr>
          <p:cNvPr id="12296" name="Text Box 7"/>
          <p:cNvSpPr txBox="1">
            <a:spLocks noChangeArrowheads="1"/>
          </p:cNvSpPr>
          <p:nvPr/>
        </p:nvSpPr>
        <p:spPr bwMode="auto">
          <a:xfrm>
            <a:off x="7620000" y="6019800"/>
            <a:ext cx="952500" cy="366713"/>
          </a:xfrm>
          <a:prstGeom prst="rect">
            <a:avLst/>
          </a:prstGeom>
          <a:noFill/>
          <a:ln w="9525">
            <a:noFill/>
            <a:miter lim="800000"/>
            <a:headEnd/>
            <a:tailEnd/>
          </a:ln>
        </p:spPr>
        <p:txBody>
          <a:bodyPr wrap="none">
            <a:spAutoFit/>
          </a:bodyPr>
          <a:lstStyle/>
          <a:p>
            <a:pPr eaLnBrk="1" hangingPunct="1"/>
            <a:r>
              <a:rPr lang="en-US" sz="1800" b="1" u="sng" dirty="0"/>
              <a:t>Slide #4</a:t>
            </a:r>
            <a:endParaRPr lang="en-US" dirty="0"/>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9</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March 2011</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smtClean="0"/>
              <a:t>Sangsung Choi(ETRI)</a:t>
            </a:r>
            <a:endParaRPr lang="en-US" dirty="0" smtClean="0"/>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9</a:t>
            </a:fld>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17321</TotalTime>
  <Words>805</Words>
  <Application>Microsoft Office PowerPoint</Application>
  <PresentationFormat>화면 슬라이드 쇼(4:3)</PresentationFormat>
  <Paragraphs>182</Paragraphs>
  <Slides>10</Slides>
  <Notes>6</Notes>
  <HiddenSlides>0</HiddenSlides>
  <MMClips>0</MMClips>
  <ScaleCrop>false</ScaleCrop>
  <HeadingPairs>
    <vt:vector size="4" baseType="variant">
      <vt:variant>
        <vt:lpstr>테마</vt:lpstr>
      </vt:variant>
      <vt:variant>
        <vt:i4>6</vt:i4>
      </vt:variant>
      <vt:variant>
        <vt:lpstr>슬라이드 제목</vt:lpstr>
      </vt:variant>
      <vt:variant>
        <vt:i4>10</vt:i4>
      </vt:variant>
    </vt:vector>
  </HeadingPairs>
  <TitlesOfParts>
    <vt:vector size="16" baseType="lpstr">
      <vt:lpstr>Default Design</vt:lpstr>
      <vt:lpstr>4_Custom Design</vt:lpstr>
      <vt:lpstr>Custom Design</vt:lpstr>
      <vt:lpstr>1_Custom Design</vt:lpstr>
      <vt:lpstr>2_Custom Design</vt:lpstr>
      <vt:lpstr>3_Custom Design</vt:lpstr>
      <vt:lpstr>슬라이드 1</vt:lpstr>
      <vt:lpstr>SG 4TV Status</vt:lpstr>
      <vt:lpstr>Mar. 2011 SG 4TV Meeting Goals</vt:lpstr>
      <vt:lpstr>SG 4TV Meetings This Week</vt:lpstr>
      <vt:lpstr>Instructions for the WG Chair</vt:lpstr>
      <vt:lpstr>Participants, Patents, and Duty to Inform</vt:lpstr>
      <vt:lpstr>Patent Related Links</vt:lpstr>
      <vt:lpstr>Call for Potentially Essential Patents</vt:lpstr>
      <vt:lpstr>Other Guidelines for IEEE WG Meetings</vt:lpstr>
      <vt:lpstr>Future Plan/Timeline</vt:lpstr>
    </vt:vector>
  </TitlesOfParts>
  <Company>Kinney Consulting LLC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SG4TV Opening Report Mar 2011</dc:title>
  <dc:creator>Sangsung Choi</dc:creator>
  <cp:lastModifiedBy>최상성</cp:lastModifiedBy>
  <cp:revision>830</cp:revision>
  <cp:lastPrinted>2000-03-07T00:55:37Z</cp:lastPrinted>
  <dcterms:created xsi:type="dcterms:W3CDTF">2008-07-14T18:46:05Z</dcterms:created>
  <dcterms:modified xsi:type="dcterms:W3CDTF">2011-03-13T22:24:14Z</dcterms:modified>
  <cp:category/>
</cp:coreProperties>
</file>