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Lst>
  <p:notesMasterIdLst>
    <p:notesMasterId r:id="rId94"/>
  </p:notesMasterIdLst>
  <p:sldIdLst>
    <p:sldId id="324" r:id="rId3"/>
    <p:sldId id="453" r:id="rId4"/>
    <p:sldId id="327" r:id="rId5"/>
    <p:sldId id="454" r:id="rId6"/>
    <p:sldId id="411" r:id="rId7"/>
    <p:sldId id="412" r:id="rId8"/>
    <p:sldId id="496" r:id="rId9"/>
    <p:sldId id="420" r:id="rId10"/>
    <p:sldId id="413" r:id="rId11"/>
    <p:sldId id="563" r:id="rId12"/>
    <p:sldId id="476" r:id="rId13"/>
    <p:sldId id="415" r:id="rId14"/>
    <p:sldId id="416" r:id="rId15"/>
    <p:sldId id="575" r:id="rId16"/>
    <p:sldId id="636" r:id="rId17"/>
    <p:sldId id="414" r:id="rId18"/>
    <p:sldId id="663" r:id="rId19"/>
    <p:sldId id="664" r:id="rId20"/>
    <p:sldId id="661" r:id="rId21"/>
    <p:sldId id="355" r:id="rId22"/>
    <p:sldId id="344" r:id="rId23"/>
    <p:sldId id="639" r:id="rId24"/>
    <p:sldId id="640" r:id="rId25"/>
    <p:sldId id="641" r:id="rId26"/>
    <p:sldId id="642" r:id="rId27"/>
    <p:sldId id="643" r:id="rId28"/>
    <p:sldId id="644" r:id="rId29"/>
    <p:sldId id="654" r:id="rId30"/>
    <p:sldId id="655" r:id="rId31"/>
    <p:sldId id="656" r:id="rId32"/>
    <p:sldId id="464" r:id="rId33"/>
    <p:sldId id="417" r:id="rId34"/>
    <p:sldId id="356" r:id="rId35"/>
    <p:sldId id="465" r:id="rId36"/>
    <p:sldId id="497" r:id="rId37"/>
    <p:sldId id="466" r:id="rId38"/>
    <p:sldId id="357" r:id="rId39"/>
    <p:sldId id="467" r:id="rId40"/>
    <p:sldId id="455" r:id="rId41"/>
    <p:sldId id="422" r:id="rId42"/>
    <p:sldId id="341" r:id="rId43"/>
    <p:sldId id="665" r:id="rId44"/>
    <p:sldId id="638" r:id="rId45"/>
    <p:sldId id="338" r:id="rId46"/>
    <p:sldId id="335" r:id="rId47"/>
    <p:sldId id="336" r:id="rId48"/>
    <p:sldId id="423" r:id="rId49"/>
    <p:sldId id="587" r:id="rId50"/>
    <p:sldId id="424" r:id="rId51"/>
    <p:sldId id="431" r:id="rId52"/>
    <p:sldId id="562" r:id="rId53"/>
    <p:sldId id="602" r:id="rId54"/>
    <p:sldId id="584" r:id="rId55"/>
    <p:sldId id="583" r:id="rId56"/>
    <p:sldId id="585" r:id="rId57"/>
    <p:sldId id="586" r:id="rId58"/>
    <p:sldId id="603" r:id="rId59"/>
    <p:sldId id="634" r:id="rId60"/>
    <p:sldId id="508" r:id="rId61"/>
    <p:sldId id="604" r:id="rId62"/>
    <p:sldId id="578" r:id="rId63"/>
    <p:sldId id="605" r:id="rId64"/>
    <p:sldId id="591" r:id="rId65"/>
    <p:sldId id="593" r:id="rId66"/>
    <p:sldId id="588" r:id="rId67"/>
    <p:sldId id="559" r:id="rId68"/>
    <p:sldId id="512" r:id="rId69"/>
    <p:sldId id="612" r:id="rId70"/>
    <p:sldId id="511" r:id="rId71"/>
    <p:sldId id="608" r:id="rId72"/>
    <p:sldId id="619" r:id="rId73"/>
    <p:sldId id="614" r:id="rId74"/>
    <p:sldId id="615" r:id="rId75"/>
    <p:sldId id="620" r:id="rId76"/>
    <p:sldId id="617" r:id="rId77"/>
    <p:sldId id="621" r:id="rId78"/>
    <p:sldId id="618" r:id="rId79"/>
    <p:sldId id="627" r:id="rId80"/>
    <p:sldId id="425" r:id="rId81"/>
    <p:sldId id="541" r:id="rId82"/>
    <p:sldId id="433" r:id="rId83"/>
    <p:sldId id="474" r:id="rId84"/>
    <p:sldId id="435" r:id="rId85"/>
    <p:sldId id="436" r:id="rId86"/>
    <p:sldId id="437" r:id="rId87"/>
    <p:sldId id="470" r:id="rId88"/>
    <p:sldId id="471" r:id="rId89"/>
    <p:sldId id="483" r:id="rId90"/>
    <p:sldId id="457" r:id="rId91"/>
    <p:sldId id="330" r:id="rId92"/>
    <p:sldId id="333"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FF"/>
    <a:srgbClr val="E33E1D"/>
    <a:srgbClr val="D46C2C"/>
    <a:srgbClr val="D7E4B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p:cViewPr varScale="1">
        <p:scale>
          <a:sx n="71" d="100"/>
          <a:sy n="71" d="100"/>
        </p:scale>
        <p:origin x="-1314" y="-9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0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3/4/2011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44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50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52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53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54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55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56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57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58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59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60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61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62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63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64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65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67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68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69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70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71</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72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9</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73</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74</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75</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76</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77</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78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E286-FF09-4294-8AF4-AA83327DC834}"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3/4/2011</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295400" cy="307777"/>
          </a:xfrm>
          <a:prstGeom prst="rect">
            <a:avLst/>
          </a:prstGeom>
          <a:noFill/>
        </p:spPr>
        <p:txBody>
          <a:bodyPr wrap="square" rtlCol="0">
            <a:spAutoFit/>
          </a:bodyPr>
          <a:lstStyle/>
          <a:p>
            <a:r>
              <a:rPr lang="en-US" sz="1400" b="1" baseline="0" dirty="0" smtClean="0">
                <a:latin typeface="Times New Roman" pitchFamily="18" charset="0"/>
                <a:cs typeface="Times New Roman" pitchFamily="18" charset="0"/>
              </a:rPr>
              <a:t>March </a:t>
            </a:r>
            <a:r>
              <a:rPr lang="en-US" sz="1400" b="1" dirty="0" smtClean="0">
                <a:latin typeface="Times New Roman" pitchFamily="18" charset="0"/>
                <a:cs typeface="Times New Roman" pitchFamily="18" charset="0"/>
              </a:rPr>
              <a:t>2011</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15-11-0164-00-0psc</a:t>
            </a:r>
            <a:endParaRPr lang="en-US" sz="1400" b="1" dirty="0">
              <a:latin typeface="Times New Roman" pitchFamily="18" charset="0"/>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Soo</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-Young Chang, CSUS</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EB950-4027-49A9-9AD9-60C89AF8B577}" type="datetime1">
              <a:rPr lang="en-US" smtClean="0"/>
              <a:pPr/>
              <a:t>3/4/2011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E0AC-2293-46C5-B2AD-A273A09A28AC}" type="datetime1">
              <a:rPr lang="en-US" smtClean="0"/>
              <a:pPr/>
              <a:t>3/4/2011</a:t>
            </a:fld>
            <a:endParaRPr lang="en-US"/>
          </a:p>
        </p:txBody>
      </p:sp>
      <p:sp>
        <p:nvSpPr>
          <p:cNvPr id="3" name="Footer Placeholder 2"/>
          <p:cNvSpPr>
            <a:spLocks noGrp="1"/>
          </p:cNvSpPr>
          <p:nvPr>
            <p:ph type="ftr" sz="quarter" idx="11"/>
          </p:nvPr>
        </p:nvSpPr>
        <p:spPr/>
        <p:txBody>
          <a:bodyPr/>
          <a:lstStyle/>
          <a:p>
            <a:r>
              <a:rPr lang="en-US" smtClean="0"/>
              <a:t>Slide 1</a:t>
            </a:r>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09FD-2FB9-4990-A5F7-1DB6B7084FB0}" type="datetime1">
              <a:rPr lang="en-US" smtClean="0"/>
              <a:pPr/>
              <a:t>3/4/2011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B576-651D-4059-ADD9-BAD91067A2E2}" type="datetime1">
              <a:rPr lang="en-US" smtClean="0"/>
              <a:pPr/>
              <a:t>3/4/2011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E0B97-6B1C-43CC-B69C-7D781D459A89}" type="datetime1">
              <a:rPr lang="en-US" smtClean="0"/>
              <a:pPr/>
              <a:t>3/4/2011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5A34-17FE-42B9-8397-840FF089D1E6}" type="datetime1">
              <a:rPr lang="en-US" smtClean="0"/>
              <a:pPr/>
              <a:t>3/4/2011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A8F46-9498-4F67-8577-AE59DD5D7184}" type="datetimeFigureOut">
              <a:rPr lang="en-US" smtClean="0"/>
              <a:pPr/>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A8F46-9498-4F67-8577-AE59DD5D7184}" type="datetimeFigureOut">
              <a:rPr lang="en-US" smtClean="0"/>
              <a:pPr/>
              <a:t>3/4/2011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3/4/2011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A8F46-9498-4F67-8577-AE59DD5D7184}" type="datetimeFigureOut">
              <a:rPr lang="en-US" smtClean="0"/>
              <a:pPr/>
              <a:t>3/4/2011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A8F46-9498-4F67-8577-AE59DD5D7184}" type="datetimeFigureOut">
              <a:rPr lang="en-US" smtClean="0"/>
              <a:pPr/>
              <a:t>3/4/2011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A8F46-9498-4F67-8577-AE59DD5D7184}" type="datetimeFigureOut">
              <a:rPr lang="en-US" smtClean="0"/>
              <a:pPr/>
              <a:t>3/4/2011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3/4/2011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3/4/2011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3/4/2011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3/4/2011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3/4/2011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94A9D-3CA5-4E76-925B-592E65E91FFC}" type="datetime1">
              <a:rPr lang="en-US" smtClean="0"/>
              <a:pPr/>
              <a:t>3/4/2011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smtClean="0">
                <a:ln>
                  <a:noFill/>
                </a:ln>
                <a:solidFill>
                  <a:schemeClr val="tx1"/>
                </a:solidFill>
                <a:effectLst/>
                <a:uLnTx/>
                <a:uFillTx/>
                <a:latin typeface="Times New Roman" pitchFamily="18" charset="0"/>
                <a:ea typeface="+mn-ea"/>
                <a:cs typeface="Times New Roman" pitchFamily="18" charset="0"/>
              </a:rPr>
              <a:t>Soo</a:t>
            </a:r>
            <a:r>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-Young Chang, CSUS</a:t>
            </a:r>
            <a:endParaRPr kumimoji="0" lang="en-US" sz="14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March 2011</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15-11-0164-00-0psc</a:t>
            </a:r>
            <a:endParaRPr lang="en-US" sz="1400" b="1" dirty="0">
              <a:latin typeface="Times New Roman" pitchFamily="18" charset="0"/>
              <a:cs typeface="Times New Roman"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4EDD7-C113-43D1-BA3C-46D45C8A96AB}" type="datetime1">
              <a:rPr lang="en-US" smtClean="0"/>
              <a:pPr/>
              <a:t>3/4/2011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523EF-88F0-4DC0-858F-85C640A0E875}" type="datetime1">
              <a:rPr lang="en-US" smtClean="0"/>
              <a:pPr/>
              <a:t>3/4/2011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08938-1CF2-4733-8029-EAEF3A191393}" type="datetime1">
              <a:rPr lang="en-US" smtClean="0"/>
              <a:pPr/>
              <a:t>3/4/2011</a:t>
            </a:fld>
            <a:endParaRPr lang="en-US"/>
          </a:p>
        </p:txBody>
      </p:sp>
      <p:sp>
        <p:nvSpPr>
          <p:cNvPr id="8" name="Footer Placeholder 7"/>
          <p:cNvSpPr>
            <a:spLocks noGrp="1"/>
          </p:cNvSpPr>
          <p:nvPr>
            <p:ph type="ftr" sz="quarter" idx="11"/>
          </p:nvPr>
        </p:nvSpPr>
        <p:spPr/>
        <p:txBody>
          <a:bodyPr/>
          <a:lstStyle/>
          <a:p>
            <a:r>
              <a:rPr lang="en-US" smtClean="0"/>
              <a:t>Slide 1</a:t>
            </a:r>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3/4/2011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8F46-9498-4F67-8577-AE59DD5D7184}" type="datetimeFigureOut">
              <a:rPr lang="en-US" smtClean="0"/>
              <a:pPr/>
              <a:t>3/4/2011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0CAD-83D8-4A6D-A9AC-C91B0A61C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png"/><Relationship Id="rId3" Type="http://schemas.openxmlformats.org/officeDocument/2006/relationships/notesSlide" Target="../notesSlides/notesSlide7.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jpeg"/><Relationship Id="rId11" Type="http://schemas.openxmlformats.org/officeDocument/2006/relationships/image" Target="../media/image7.jpe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oleObject" Target="../embeddings/oleObject5.bin"/><Relationship Id="rId4" Type="http://schemas.openxmlformats.org/officeDocument/2006/relationships/image" Target="../media/image11.jpeg"/><Relationship Id="rId9" Type="http://schemas.openxmlformats.org/officeDocument/2006/relationships/image" Target="../media/image6.png"/><Relationship Id="rId1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notesSlide" Target="../notesSlides/notesSlide10.xml"/><Relationship Id="rId7" Type="http://schemas.openxmlformats.org/officeDocument/2006/relationships/image" Target="../media/image5.jpeg"/><Relationship Id="rId12" Type="http://schemas.openxmlformats.org/officeDocument/2006/relationships/image" Target="../media/image9.png"/><Relationship Id="rId17" Type="http://schemas.openxmlformats.org/officeDocument/2006/relationships/image" Target="../media/image14.wmf"/><Relationship Id="rId2" Type="http://schemas.openxmlformats.org/officeDocument/2006/relationships/slideLayout" Target="../slideLayouts/slideLayout6.xml"/><Relationship Id="rId16" Type="http://schemas.openxmlformats.org/officeDocument/2006/relationships/image" Target="../media/image18.wmf"/><Relationship Id="rId1" Type="http://schemas.openxmlformats.org/officeDocument/2006/relationships/vmlDrawing" Target="../drawings/vmlDrawing4.v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jpeg"/><Relationship Id="rId15" Type="http://schemas.openxmlformats.org/officeDocument/2006/relationships/image" Target="../media/image12.png"/><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oleObject" Target="../embeddings/oleObject6.bin"/><Relationship Id="rId14"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6.png"/><Relationship Id="rId18" Type="http://schemas.openxmlformats.org/officeDocument/2006/relationships/image" Target="../media/image15.png"/><Relationship Id="rId3" Type="http://schemas.openxmlformats.org/officeDocument/2006/relationships/notesSlide" Target="../notesSlides/notesSlide11.xml"/><Relationship Id="rId21" Type="http://schemas.openxmlformats.org/officeDocument/2006/relationships/image" Target="../media/image19.jpeg"/><Relationship Id="rId7" Type="http://schemas.openxmlformats.org/officeDocument/2006/relationships/image" Target="../media/image9.png"/><Relationship Id="rId12" Type="http://schemas.openxmlformats.org/officeDocument/2006/relationships/image" Target="../media/image5.jpeg"/><Relationship Id="rId17" Type="http://schemas.openxmlformats.org/officeDocument/2006/relationships/image" Target="../media/image4.png"/><Relationship Id="rId2" Type="http://schemas.openxmlformats.org/officeDocument/2006/relationships/slideLayout" Target="../slideLayouts/slideLayout6.xml"/><Relationship Id="rId16" Type="http://schemas.openxmlformats.org/officeDocument/2006/relationships/oleObject" Target="../embeddings/oleObject7.bin"/><Relationship Id="rId20" Type="http://schemas.openxmlformats.org/officeDocument/2006/relationships/image" Target="../media/image17.png"/><Relationship Id="rId1" Type="http://schemas.openxmlformats.org/officeDocument/2006/relationships/vmlDrawing" Target="../drawings/vmlDrawing5.vml"/><Relationship Id="rId6" Type="http://schemas.openxmlformats.org/officeDocument/2006/relationships/image" Target="../media/image8.png"/><Relationship Id="rId11" Type="http://schemas.openxmlformats.org/officeDocument/2006/relationships/image" Target="../media/image11.jpeg"/><Relationship Id="rId24" Type="http://schemas.openxmlformats.org/officeDocument/2006/relationships/image" Target="../media/image12.png"/><Relationship Id="rId5" Type="http://schemas.openxmlformats.org/officeDocument/2006/relationships/image" Target="../media/image13.png"/><Relationship Id="rId15" Type="http://schemas.openxmlformats.org/officeDocument/2006/relationships/image" Target="../media/image3.jpeg"/><Relationship Id="rId23" Type="http://schemas.openxmlformats.org/officeDocument/2006/relationships/image" Target="../media/image20.png"/><Relationship Id="rId10" Type="http://schemas.openxmlformats.org/officeDocument/2006/relationships/image" Target="../media/image14.wmf"/><Relationship Id="rId19" Type="http://schemas.openxmlformats.org/officeDocument/2006/relationships/image" Target="../media/image16.png"/><Relationship Id="rId4" Type="http://schemas.openxmlformats.org/officeDocument/2006/relationships/image" Target="../media/image18.wmf"/><Relationship Id="rId9" Type="http://schemas.openxmlformats.org/officeDocument/2006/relationships/image" Target="../media/image7.jpeg"/><Relationship Id="rId14" Type="http://schemas.openxmlformats.org/officeDocument/2006/relationships/image" Target="../media/image2.png"/><Relationship Id="rId22"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3.jpeg"/><Relationship Id="rId18" Type="http://schemas.openxmlformats.org/officeDocument/2006/relationships/image" Target="../media/image17.png"/><Relationship Id="rId3" Type="http://schemas.openxmlformats.org/officeDocument/2006/relationships/notesSlide" Target="../notesSlides/notesSlide12.xml"/><Relationship Id="rId21" Type="http://schemas.openxmlformats.org/officeDocument/2006/relationships/oleObject" Target="../embeddings/oleObject11.bin"/><Relationship Id="rId7" Type="http://schemas.openxmlformats.org/officeDocument/2006/relationships/image" Target="../media/image10.jpeg"/><Relationship Id="rId12" Type="http://schemas.openxmlformats.org/officeDocument/2006/relationships/image" Target="../media/image2.png"/><Relationship Id="rId17" Type="http://schemas.openxmlformats.org/officeDocument/2006/relationships/image" Target="../media/image16.png"/><Relationship Id="rId2" Type="http://schemas.openxmlformats.org/officeDocument/2006/relationships/slideLayout" Target="../slideLayouts/slideLayout6.xml"/><Relationship Id="rId16" Type="http://schemas.openxmlformats.org/officeDocument/2006/relationships/image" Target="../media/image15.png"/><Relationship Id="rId20" Type="http://schemas.openxmlformats.org/officeDocument/2006/relationships/oleObject" Target="../embeddings/oleObject10.bin"/><Relationship Id="rId1" Type="http://schemas.openxmlformats.org/officeDocument/2006/relationships/vmlDrawing" Target="../drawings/vmlDrawing6.vml"/><Relationship Id="rId6" Type="http://schemas.openxmlformats.org/officeDocument/2006/relationships/image" Target="../media/image9.png"/><Relationship Id="rId11" Type="http://schemas.openxmlformats.org/officeDocument/2006/relationships/image" Target="../media/image6.png"/><Relationship Id="rId5" Type="http://schemas.openxmlformats.org/officeDocument/2006/relationships/image" Target="../media/image8.png"/><Relationship Id="rId15" Type="http://schemas.openxmlformats.org/officeDocument/2006/relationships/image" Target="../media/image4.png"/><Relationship Id="rId10" Type="http://schemas.openxmlformats.org/officeDocument/2006/relationships/image" Target="../media/image5.jpeg"/><Relationship Id="rId19" Type="http://schemas.openxmlformats.org/officeDocument/2006/relationships/image" Target="../media/image14.wmf"/><Relationship Id="rId4" Type="http://schemas.openxmlformats.org/officeDocument/2006/relationships/image" Target="../media/image13.png"/><Relationship Id="rId9" Type="http://schemas.openxmlformats.org/officeDocument/2006/relationships/image" Target="../media/image11.jpeg"/><Relationship Id="rId14" Type="http://schemas.openxmlformats.org/officeDocument/2006/relationships/oleObject" Target="../embeddings/oleObject9.bin"/><Relationship Id="rId22"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jpeg"/><Relationship Id="rId3" Type="http://schemas.openxmlformats.org/officeDocument/2006/relationships/notesSlide" Target="../notesSlides/notesSlide31.xml"/><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6.png"/><Relationship Id="rId11" Type="http://schemas.openxmlformats.org/officeDocument/2006/relationships/image" Target="../media/image5.jpeg"/><Relationship Id="rId5" Type="http://schemas.openxmlformats.org/officeDocument/2006/relationships/image" Target="../media/image4.png"/><Relationship Id="rId15" Type="http://schemas.openxmlformats.org/officeDocument/2006/relationships/image" Target="../media/image2.png"/><Relationship Id="rId10" Type="http://schemas.openxmlformats.org/officeDocument/2006/relationships/image" Target="../media/image3.jpeg"/><Relationship Id="rId4" Type="http://schemas.openxmlformats.org/officeDocument/2006/relationships/image" Target="../media/image12.png"/><Relationship Id="rId9" Type="http://schemas.openxmlformats.org/officeDocument/2006/relationships/image" Target="../media/image11.jpeg"/><Relationship Id="rId1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11.jpe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jpeg"/><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oleObject" Target="../embeddings/oleObject15.bin"/><Relationship Id="rId14"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8.png"/><Relationship Id="rId3" Type="http://schemas.openxmlformats.org/officeDocument/2006/relationships/notesSlide" Target="../notesSlides/notesSlide38.xml"/><Relationship Id="rId7" Type="http://schemas.openxmlformats.org/officeDocument/2006/relationships/image" Target="../media/image4.png"/><Relationship Id="rId12"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jpeg"/><Relationship Id="rId11" Type="http://schemas.openxmlformats.org/officeDocument/2006/relationships/image" Target="../media/image7.jpeg"/><Relationship Id="rId5" Type="http://schemas.openxmlformats.org/officeDocument/2006/relationships/image" Target="../media/image2.png"/><Relationship Id="rId15" Type="http://schemas.openxmlformats.org/officeDocument/2006/relationships/image" Target="../media/image10.jpeg"/><Relationship Id="rId10" Type="http://schemas.openxmlformats.org/officeDocument/2006/relationships/oleObject" Target="../embeddings/oleObject16.bin"/><Relationship Id="rId4" Type="http://schemas.openxmlformats.org/officeDocument/2006/relationships/image" Target="../media/image11.jpeg"/><Relationship Id="rId9" Type="http://schemas.openxmlformats.org/officeDocument/2006/relationships/image" Target="../media/image6.png"/><Relationship Id="rId14" Type="http://schemas.openxmlformats.org/officeDocument/2006/relationships/image" Target="../media/image9.png"/></Relationships>
</file>

<file path=ppt/slides/_rels/slide5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png"/><Relationship Id="rId3" Type="http://schemas.openxmlformats.org/officeDocument/2006/relationships/notesSlide" Target="../notesSlides/notesSlide39.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3.jpeg"/><Relationship Id="rId11" Type="http://schemas.openxmlformats.org/officeDocument/2006/relationships/image" Target="../media/image7.jpe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oleObject" Target="../embeddings/oleObject17.bin"/><Relationship Id="rId4" Type="http://schemas.openxmlformats.org/officeDocument/2006/relationships/image" Target="../media/image11.jpeg"/><Relationship Id="rId9" Type="http://schemas.openxmlformats.org/officeDocument/2006/relationships/image" Target="../media/image6.png"/><Relationship Id="rId14" Type="http://schemas.openxmlformats.org/officeDocument/2006/relationships/image" Target="../media/image10.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notesSlide" Target="../notesSlides/notesSlide5.xml"/><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jpeg"/><Relationship Id="rId15" Type="http://schemas.openxmlformats.org/officeDocument/2006/relationships/image" Target="../media/image12.png"/><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oleObject" Target="../embeddings/oleObject1.bin"/><Relationship Id="rId14" Type="http://schemas.openxmlformats.org/officeDocument/2006/relationships/image" Target="../media/image11.jpeg"/></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2.png"/><Relationship Id="rId18" Type="http://schemas.openxmlformats.org/officeDocument/2006/relationships/image" Target="../media/image16.png"/><Relationship Id="rId3" Type="http://schemas.openxmlformats.org/officeDocument/2006/relationships/notesSlide" Target="../notesSlides/notesSlide6.xml"/><Relationship Id="rId21" Type="http://schemas.openxmlformats.org/officeDocument/2006/relationships/oleObject" Target="../embeddings/oleObject4.bin"/><Relationship Id="rId7" Type="http://schemas.openxmlformats.org/officeDocument/2006/relationships/image" Target="../media/image10.jpeg"/><Relationship Id="rId12" Type="http://schemas.openxmlformats.org/officeDocument/2006/relationships/image" Target="../media/image6.png"/><Relationship Id="rId17" Type="http://schemas.openxmlformats.org/officeDocument/2006/relationships/image" Target="../media/image15.png"/><Relationship Id="rId2" Type="http://schemas.openxmlformats.org/officeDocument/2006/relationships/slideLayout" Target="../slideLayouts/slideLayout6.xml"/><Relationship Id="rId16" Type="http://schemas.openxmlformats.org/officeDocument/2006/relationships/image" Target="../media/image4.png"/><Relationship Id="rId20" Type="http://schemas.openxmlformats.org/officeDocument/2006/relationships/oleObject" Target="../embeddings/oleObject3.bin"/><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image" Target="../media/image5.jpeg"/><Relationship Id="rId5" Type="http://schemas.openxmlformats.org/officeDocument/2006/relationships/image" Target="../media/image8.png"/><Relationship Id="rId15" Type="http://schemas.openxmlformats.org/officeDocument/2006/relationships/oleObject" Target="../embeddings/oleObject2.bin"/><Relationship Id="rId10" Type="http://schemas.openxmlformats.org/officeDocument/2006/relationships/image" Target="../media/image11.jpeg"/><Relationship Id="rId19"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4.wmf"/><Relationship Id="rId14" Type="http://schemas.openxmlformats.org/officeDocument/2006/relationships/image" Target="../media/image3.jpeg"/><Relationship Id="rId22" Type="http://schemas.openxmlformats.org/officeDocument/2006/relationships/image" Target="../media/image1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hyperlink" Target="http://grouper.ieee.org/groups/802/15/pub/2003/Jan03/03036r0P802-15_WG-802-15-4-TG4-Tutorial.ppt" TargetMode="External"/><Relationship Id="rId2" Type="http://schemas.openxmlformats.org/officeDocument/2006/relationships/hyperlink" Target="http://www.palowireless.com/bluearticles/packets.asp"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770537"/>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Overview of PSC Concepts and key technical issues</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 </a:t>
            </a:r>
            <a:r>
              <a:rPr lang="en-US" sz="1600" dirty="0" smtClean="0">
                <a:latin typeface="Times New Roman" pitchFamily="18" charset="0"/>
                <a:cs typeface="Times New Roman" pitchFamily="18" charset="0"/>
              </a:rPr>
              <a:t>March 2011</a:t>
            </a:r>
            <a:r>
              <a:rPr lang="en-US" sz="1600" dirty="0">
                <a:latin typeface="Times New Roman" pitchFamily="18" charset="0"/>
                <a:cs typeface="Times New Roman" pitchFamily="18" charset="0"/>
              </a:rPr>
              <a:t>	</a:t>
            </a:r>
          </a:p>
          <a:p>
            <a:pPr marL="228600"/>
            <a:r>
              <a:rPr lang="en-US" sz="1600" b="1" dirty="0">
                <a:latin typeface="Times New Roman" pitchFamily="18" charset="0"/>
                <a:cs typeface="Times New Roman" pitchFamily="18" charset="0"/>
              </a:rPr>
              <a:t>Source:</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Soo</a:t>
            </a:r>
            <a:r>
              <a:rPr lang="en-US" sz="1600" dirty="0" smtClean="0">
                <a:latin typeface="Times New Roman" pitchFamily="18" charset="0"/>
                <a:cs typeface="Times New Roman" pitchFamily="18" charset="0"/>
              </a:rPr>
              <a:t>-Young Chang, CSUS, and Peter Murray, Self Employed</a:t>
            </a:r>
            <a:endParaRPr lang="en-US" sz="1600" dirty="0">
              <a:latin typeface="Times New Roman" pitchFamily="18" charset="0"/>
              <a:cs typeface="Times New Roman" pitchFamily="18" charset="0"/>
            </a:endParaRPr>
          </a:p>
          <a:p>
            <a:pPr marL="228600"/>
            <a:r>
              <a:rPr lang="en-US" sz="1600" dirty="0" smtClean="0">
                <a:latin typeface="Times New Roman" pitchFamily="18" charset="0"/>
                <a:cs typeface="Times New Roman" pitchFamily="18" charset="0"/>
              </a:rPr>
              <a:t>Address:</a:t>
            </a:r>
            <a:endParaRPr lang="en-US" sz="1600" dirty="0">
              <a:latin typeface="Times New Roman" pitchFamily="18" charset="0"/>
              <a:cs typeface="Times New Roman" pitchFamily="18" charset="0"/>
            </a:endParaRPr>
          </a:p>
          <a:p>
            <a:pPr marL="228600"/>
            <a:r>
              <a:rPr lang="en-US" sz="1600" dirty="0" smtClean="0">
                <a:latin typeface="Times New Roman" pitchFamily="18" charset="0"/>
                <a:cs typeface="Times New Roman" pitchFamily="18" charset="0"/>
              </a:rPr>
              <a:t>Contact Information: 530 574 2741 [sychang@ecs.csus.edu, petermurr@mac.com]</a:t>
            </a:r>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Re</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smtClean="0">
                <a:latin typeface="Times New Roman" pitchFamily="18" charset="0"/>
                <a:cs typeface="Times New Roman" pitchFamily="18" charset="0"/>
              </a:rPr>
              <a:t>Abstract: </a:t>
            </a:r>
            <a:r>
              <a:rPr lang="en-US" sz="1600" dirty="0" smtClean="0">
                <a:latin typeface="Times New Roman" pitchFamily="18" charset="0"/>
                <a:cs typeface="Times New Roman" pitchFamily="18" charset="0"/>
              </a:rPr>
              <a:t>This contribution is prepared for the tutorial in Mar. 2011 to introduce overview of PSC concepts and key technical issues for the PSC standard and PSC implementation.</a:t>
            </a:r>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Purpose:</a:t>
            </a:r>
            <a:r>
              <a:rPr lang="en-US" sz="1600" dirty="0">
                <a:latin typeface="Times New Roman" pitchFamily="18" charset="0"/>
                <a:cs typeface="Times New Roman" pitchFamily="18" charset="0"/>
              </a:rPr>
              <a:t>	</a:t>
            </a:r>
          </a:p>
          <a:p>
            <a:pPr marL="228600"/>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91000"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FF0000"/>
                </a:solidFill>
              </a:rPr>
              <a:t>PERSONAL SPACE AND PUBLIC SPACE (4)</a:t>
            </a:r>
            <a:endParaRPr lang="en-US" sz="2000" dirty="0">
              <a:solidFill>
                <a:srgbClr val="00B0F0"/>
              </a:solidFill>
              <a:cs typeface="Times New Roman" pitchFamily="18" charset="0"/>
            </a:endParaRPr>
          </a:p>
        </p:txBody>
      </p:sp>
      <p:sp>
        <p:nvSpPr>
          <p:cNvPr id="9" name="TextBox 8"/>
          <p:cNvSpPr txBox="1"/>
          <p:nvPr/>
        </p:nvSpPr>
        <p:spPr>
          <a:xfrm>
            <a:off x="4191000" y="6400800"/>
            <a:ext cx="7711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10</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3581400" cy="4862870"/>
          </a:xfrm>
          <a:prstGeom prst="rect">
            <a:avLst/>
          </a:prstGeom>
          <a:noFill/>
        </p:spPr>
        <p:txBody>
          <a:bodyPr wrap="square" rtlCol="0">
            <a:spAutoFit/>
          </a:bodyPr>
          <a:lstStyle/>
          <a:p>
            <a:pPr marL="228600" indent="-228600">
              <a:buFont typeface="Arial" pitchFamily="34" charset="0"/>
              <a:buChar char="•"/>
            </a:pPr>
            <a:r>
              <a:rPr lang="en-US" sz="2000" b="1" u="sng" dirty="0" smtClean="0"/>
              <a:t>Grouping devices in a personal space:</a:t>
            </a:r>
          </a:p>
          <a:p>
            <a:pPr lvl="1" indent="-228600">
              <a:buFont typeface="Arial" pitchFamily="34" charset="0"/>
              <a:buChar char="•"/>
            </a:pPr>
            <a:r>
              <a:rPr lang="en-US" dirty="0" smtClean="0"/>
              <a:t>There can be multiple device groups  </a:t>
            </a:r>
            <a:r>
              <a:rPr lang="en-US" dirty="0" smtClean="0">
                <a:solidFill>
                  <a:srgbClr val="FF0000"/>
                </a:solidFill>
              </a:rPr>
              <a:t>commonly controlled by the PSC terminal </a:t>
            </a:r>
            <a:r>
              <a:rPr lang="en-US" dirty="0" smtClean="0"/>
              <a:t>of a personal space.</a:t>
            </a:r>
          </a:p>
          <a:p>
            <a:pPr lvl="1" indent="-228600">
              <a:buFont typeface="Arial" pitchFamily="34" charset="0"/>
              <a:buChar char="•"/>
            </a:pPr>
            <a:r>
              <a:rPr lang="en-US" dirty="0" smtClean="0"/>
              <a:t>The PSC terminal may </a:t>
            </a:r>
            <a:r>
              <a:rPr lang="en-US" dirty="0" smtClean="0">
                <a:solidFill>
                  <a:srgbClr val="FF0000"/>
                </a:solidFill>
              </a:rPr>
              <a:t>assign different </a:t>
            </a:r>
            <a:r>
              <a:rPr lang="en-US" b="1" dirty="0" smtClean="0">
                <a:solidFill>
                  <a:srgbClr val="FF0000"/>
                </a:solidFill>
              </a:rPr>
              <a:t>communication resource </a:t>
            </a:r>
            <a:r>
              <a:rPr lang="en-US" dirty="0" smtClean="0">
                <a:solidFill>
                  <a:srgbClr val="FF0000"/>
                </a:solidFill>
              </a:rPr>
              <a:t>to each group adaptively and dynamically </a:t>
            </a:r>
            <a:r>
              <a:rPr lang="en-US" dirty="0" smtClean="0"/>
              <a:t>according to its technical requirements: each group may need different data rate and information delivery structure.</a:t>
            </a:r>
          </a:p>
          <a:p>
            <a:pPr lvl="1" indent="-228600"/>
            <a:r>
              <a:rPr lang="en-US" b="1" dirty="0" smtClean="0">
                <a:solidFill>
                  <a:srgbClr val="FF0000"/>
                </a:solidFill>
                <a:sym typeface="Wingdings" pitchFamily="2" charset="2"/>
              </a:rPr>
              <a:t> The PSC terminal communicates with all user groups simultaneously.</a:t>
            </a:r>
            <a:endParaRPr lang="en-US" b="1" dirty="0" smtClean="0">
              <a:solidFill>
                <a:srgbClr val="FF0000"/>
              </a:solidFill>
            </a:endParaRPr>
          </a:p>
        </p:txBody>
      </p:sp>
      <p:sp>
        <p:nvSpPr>
          <p:cNvPr id="33" name="타원 38"/>
          <p:cNvSpPr/>
          <p:nvPr/>
        </p:nvSpPr>
        <p:spPr bwMode="auto">
          <a:xfrm>
            <a:off x="3886200" y="1676400"/>
            <a:ext cx="4953000" cy="4415517"/>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34" name="Picture 24" descr="douche"/>
          <p:cNvPicPr>
            <a:picLocks noChangeAspect="1" noChangeArrowheads="1"/>
          </p:cNvPicPr>
          <p:nvPr/>
        </p:nvPicPr>
        <p:blipFill>
          <a:blip r:embed="rId4" cstate="print"/>
          <a:srcRect/>
          <a:stretch>
            <a:fillRect/>
          </a:stretch>
        </p:blipFill>
        <p:spPr bwMode="auto">
          <a:xfrm>
            <a:off x="4953000" y="4419600"/>
            <a:ext cx="577641" cy="543277"/>
          </a:xfrm>
          <a:prstGeom prst="rect">
            <a:avLst/>
          </a:prstGeom>
          <a:noFill/>
        </p:spPr>
      </p:pic>
      <p:grpSp>
        <p:nvGrpSpPr>
          <p:cNvPr id="3" name="Group 5"/>
          <p:cNvGrpSpPr>
            <a:grpSpLocks/>
          </p:cNvGrpSpPr>
          <p:nvPr/>
        </p:nvGrpSpPr>
        <p:grpSpPr bwMode="auto">
          <a:xfrm>
            <a:off x="7010400" y="3352800"/>
            <a:ext cx="262225" cy="361977"/>
            <a:chOff x="3667" y="2523"/>
            <a:chExt cx="247" cy="317"/>
          </a:xfrm>
        </p:grpSpPr>
        <p:sp>
          <p:nvSpPr>
            <p:cNvPr id="36"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37" name="Picture 7" descr="744px-ThermometerSymbol"/>
            <p:cNvPicPr>
              <a:picLocks noChangeAspect="1" noChangeArrowheads="1"/>
            </p:cNvPicPr>
            <p:nvPr/>
          </p:nvPicPr>
          <p:blipFill>
            <a:blip r:embed="rId5" cstate="print"/>
            <a:srcRect l="43907" t="21152" r="48991" b="24046"/>
            <a:stretch>
              <a:fillRect/>
            </a:stretch>
          </p:blipFill>
          <p:spPr bwMode="auto">
            <a:xfrm>
              <a:off x="3667" y="2523"/>
              <a:ext cx="118" cy="317"/>
            </a:xfrm>
            <a:prstGeom prst="rect">
              <a:avLst/>
            </a:prstGeom>
            <a:noFill/>
          </p:spPr>
        </p:pic>
      </p:grpSp>
      <p:pic>
        <p:nvPicPr>
          <p:cNvPr id="38" name="Picture 8" descr="helice-pour-bateaux-3-pales-49131"/>
          <p:cNvPicPr>
            <a:picLocks noChangeAspect="1" noChangeArrowheads="1"/>
          </p:cNvPicPr>
          <p:nvPr/>
        </p:nvPicPr>
        <p:blipFill>
          <a:blip r:embed="rId6" cstate="print">
            <a:clrChange>
              <a:clrFrom>
                <a:srgbClr val="FFFFFF"/>
              </a:clrFrom>
              <a:clrTo>
                <a:srgbClr val="FFFFFF">
                  <a:alpha val="0"/>
                </a:srgbClr>
              </a:clrTo>
            </a:clrChange>
            <a:lum bright="-20000"/>
            <a:grayscl/>
          </a:blip>
          <a:srcRect/>
          <a:stretch>
            <a:fillRect/>
          </a:stretch>
        </p:blipFill>
        <p:spPr bwMode="auto">
          <a:xfrm>
            <a:off x="5410200" y="3048000"/>
            <a:ext cx="586755" cy="603641"/>
          </a:xfrm>
          <a:prstGeom prst="rect">
            <a:avLst/>
          </a:prstGeom>
          <a:noFill/>
          <a:ln w="9525">
            <a:noFill/>
            <a:miter lim="800000"/>
            <a:headEnd/>
            <a:tailEnd/>
          </a:ln>
        </p:spPr>
      </p:pic>
      <p:pic>
        <p:nvPicPr>
          <p:cNvPr id="39" name="Picture 27"/>
          <p:cNvPicPr>
            <a:picLocks noChangeAspect="1" noChangeArrowheads="1"/>
          </p:cNvPicPr>
          <p:nvPr/>
        </p:nvPicPr>
        <p:blipFill>
          <a:blip r:embed="rId7" cstate="print"/>
          <a:srcRect t="4359" r="-682" b="3391"/>
          <a:stretch>
            <a:fillRect/>
          </a:stretch>
        </p:blipFill>
        <p:spPr bwMode="auto">
          <a:xfrm>
            <a:off x="7467600" y="4419600"/>
            <a:ext cx="298441" cy="603641"/>
          </a:xfrm>
          <a:prstGeom prst="rect">
            <a:avLst/>
          </a:prstGeom>
          <a:noFill/>
          <a:ln w="9525">
            <a:noFill/>
            <a:miter lim="800000"/>
            <a:headEnd/>
            <a:tailEnd/>
          </a:ln>
          <a:effectLst>
            <a:outerShdw dist="107763" dir="2700000" algn="ctr" rotWithShape="0">
              <a:schemeClr val="bg2"/>
            </a:outerShdw>
          </a:effectLst>
        </p:spPr>
      </p:pic>
      <p:sp>
        <p:nvSpPr>
          <p:cNvPr id="40" name="Oval 39"/>
          <p:cNvSpPr/>
          <p:nvPr/>
        </p:nvSpPr>
        <p:spPr>
          <a:xfrm>
            <a:off x="4724400" y="2209800"/>
            <a:ext cx="2133600" cy="3581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572000" y="1752600"/>
            <a:ext cx="3886200" cy="434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334000" y="2133600"/>
            <a:ext cx="2819400" cy="2438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5" descr="radiateu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597990" y="2667000"/>
            <a:ext cx="529708" cy="774945"/>
          </a:xfrm>
          <a:prstGeom prst="rect">
            <a:avLst/>
          </a:prstGeom>
          <a:noFill/>
        </p:spPr>
      </p:pic>
      <p:pic>
        <p:nvPicPr>
          <p:cNvPr id="45" name="Picture 39" descr="weekly_digital_timer_IP20"/>
          <p:cNvPicPr>
            <a:picLocks noChangeAspect="1" noChangeArrowheads="1"/>
          </p:cNvPicPr>
          <p:nvPr/>
        </p:nvPicPr>
        <p:blipFill>
          <a:blip r:embed="rId9" cstate="print"/>
          <a:srcRect/>
          <a:stretch>
            <a:fillRect/>
          </a:stretch>
        </p:blipFill>
        <p:spPr bwMode="auto">
          <a:xfrm>
            <a:off x="6705600" y="2438400"/>
            <a:ext cx="324257" cy="685800"/>
          </a:xfrm>
          <a:prstGeom prst="rect">
            <a:avLst/>
          </a:prstGeom>
          <a:noFill/>
        </p:spPr>
      </p:pic>
      <p:grpSp>
        <p:nvGrpSpPr>
          <p:cNvPr id="4" name="Group 5"/>
          <p:cNvGrpSpPr>
            <a:grpSpLocks/>
          </p:cNvGrpSpPr>
          <p:nvPr/>
        </p:nvGrpSpPr>
        <p:grpSpPr bwMode="auto">
          <a:xfrm>
            <a:off x="6553200" y="3505200"/>
            <a:ext cx="262225" cy="361977"/>
            <a:chOff x="3667" y="2523"/>
            <a:chExt cx="247" cy="317"/>
          </a:xfrm>
        </p:grpSpPr>
        <p:sp>
          <p:nvSpPr>
            <p:cNvPr id="51"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52" name="Picture 7" descr="744px-ThermometerSymbol"/>
            <p:cNvPicPr>
              <a:picLocks noChangeAspect="1" noChangeArrowheads="1"/>
            </p:cNvPicPr>
            <p:nvPr/>
          </p:nvPicPr>
          <p:blipFill>
            <a:blip r:embed="rId5" cstate="print"/>
            <a:srcRect l="43907" t="21152" r="48991" b="24046"/>
            <a:stretch>
              <a:fillRect/>
            </a:stretch>
          </p:blipFill>
          <p:spPr bwMode="auto">
            <a:xfrm>
              <a:off x="3667" y="2523"/>
              <a:ext cx="118" cy="317"/>
            </a:xfrm>
            <a:prstGeom prst="rect">
              <a:avLst/>
            </a:prstGeom>
            <a:noFill/>
          </p:spPr>
        </p:pic>
      </p:grpSp>
      <p:graphicFrame>
        <p:nvGraphicFramePr>
          <p:cNvPr id="53" name="Object 3"/>
          <p:cNvGraphicFramePr>
            <a:graphicFrameLocks noChangeAspect="1"/>
          </p:cNvGraphicFramePr>
          <p:nvPr/>
        </p:nvGraphicFramePr>
        <p:xfrm>
          <a:off x="7010400" y="3886200"/>
          <a:ext cx="481542" cy="603250"/>
        </p:xfrm>
        <a:graphic>
          <a:graphicData uri="http://schemas.openxmlformats.org/presentationml/2006/ole">
            <p:oleObj spid="_x0000_s429058" name="Photo Editor Photo" r:id="rId10" imgW="2381582" imgH="2381582" progId="">
              <p:embed/>
            </p:oleObj>
          </a:graphicData>
        </a:graphic>
      </p:graphicFrame>
      <p:pic>
        <p:nvPicPr>
          <p:cNvPr id="54" name="Picture 12" descr="audio"/>
          <p:cNvPicPr>
            <a:picLocks noChangeAspect="1" noChangeArrowheads="1"/>
          </p:cNvPicPr>
          <p:nvPr/>
        </p:nvPicPr>
        <p:blipFill>
          <a:blip r:embed="rId11" cstate="print"/>
          <a:srcRect/>
          <a:stretch>
            <a:fillRect/>
          </a:stretch>
        </p:blipFill>
        <p:spPr bwMode="auto">
          <a:xfrm>
            <a:off x="5638800" y="4724400"/>
            <a:ext cx="674174" cy="798220"/>
          </a:xfrm>
          <a:prstGeom prst="rect">
            <a:avLst/>
          </a:prstGeom>
          <a:noFill/>
          <a:ln w="9525">
            <a:noFill/>
            <a:miter lim="800000"/>
            <a:headEnd/>
            <a:tailEnd/>
          </a:ln>
        </p:spPr>
      </p:pic>
      <p:sp>
        <p:nvSpPr>
          <p:cNvPr id="60" name="TextBox 59"/>
          <p:cNvSpPr txBox="1"/>
          <p:nvPr/>
        </p:nvSpPr>
        <p:spPr>
          <a:xfrm>
            <a:off x="4038601" y="2362200"/>
            <a:ext cx="990600" cy="534762"/>
          </a:xfrm>
          <a:prstGeom prst="rect">
            <a:avLst/>
          </a:prstGeom>
          <a:noFill/>
        </p:spPr>
        <p:txBody>
          <a:bodyPr wrap="square" rtlCol="0">
            <a:spAutoFit/>
          </a:bodyPr>
          <a:lstStyle/>
          <a:p>
            <a:pPr algn="ctr">
              <a:lnSpc>
                <a:spcPts val="1700"/>
              </a:lnSpc>
            </a:pPr>
            <a:r>
              <a:rPr lang="en-US" b="1" smtClean="0"/>
              <a:t>Public space</a:t>
            </a:r>
            <a:endParaRPr lang="en-US" b="1"/>
          </a:p>
        </p:txBody>
      </p:sp>
      <p:sp>
        <p:nvSpPr>
          <p:cNvPr id="61" name="TextBox 60"/>
          <p:cNvSpPr txBox="1"/>
          <p:nvPr/>
        </p:nvSpPr>
        <p:spPr>
          <a:xfrm>
            <a:off x="6096000" y="5486400"/>
            <a:ext cx="1438306" cy="534762"/>
          </a:xfrm>
          <a:prstGeom prst="rect">
            <a:avLst/>
          </a:prstGeom>
          <a:noFill/>
        </p:spPr>
        <p:txBody>
          <a:bodyPr wrap="square" rtlCol="0">
            <a:spAutoFit/>
          </a:bodyPr>
          <a:lstStyle/>
          <a:p>
            <a:pPr algn="ctr">
              <a:lnSpc>
                <a:spcPts val="1700"/>
              </a:lnSpc>
            </a:pPr>
            <a:r>
              <a:rPr lang="en-US" b="1" smtClean="0">
                <a:solidFill>
                  <a:srgbClr val="FF0000"/>
                </a:solidFill>
              </a:rPr>
              <a:t>Personal space A</a:t>
            </a:r>
            <a:endParaRPr lang="en-US" b="1">
              <a:solidFill>
                <a:srgbClr val="FF0000"/>
              </a:solidFill>
            </a:endParaRPr>
          </a:p>
        </p:txBody>
      </p:sp>
      <p:sp>
        <p:nvSpPr>
          <p:cNvPr id="62" name="TextBox 61"/>
          <p:cNvSpPr txBox="1"/>
          <p:nvPr/>
        </p:nvSpPr>
        <p:spPr>
          <a:xfrm>
            <a:off x="4267200" y="4038600"/>
            <a:ext cx="1438306" cy="528350"/>
          </a:xfrm>
          <a:prstGeom prst="rect">
            <a:avLst/>
          </a:prstGeom>
          <a:noFill/>
        </p:spPr>
        <p:txBody>
          <a:bodyPr wrap="square" rtlCol="0">
            <a:spAutoFit/>
          </a:bodyPr>
          <a:lstStyle/>
          <a:p>
            <a:pPr algn="ctr">
              <a:lnSpc>
                <a:spcPts val="1700"/>
              </a:lnSpc>
            </a:pPr>
            <a:r>
              <a:rPr lang="en-US" b="1" dirty="0" smtClean="0">
                <a:solidFill>
                  <a:srgbClr val="00B0F0"/>
                </a:solidFill>
              </a:rPr>
              <a:t>Device group 1</a:t>
            </a:r>
            <a:endParaRPr lang="en-US" b="1" dirty="0">
              <a:solidFill>
                <a:srgbClr val="00B0F0"/>
              </a:solidFill>
            </a:endParaRPr>
          </a:p>
        </p:txBody>
      </p:sp>
      <p:sp>
        <p:nvSpPr>
          <p:cNvPr id="63" name="TextBox 62"/>
          <p:cNvSpPr txBox="1"/>
          <p:nvPr/>
        </p:nvSpPr>
        <p:spPr>
          <a:xfrm>
            <a:off x="7239000" y="3352800"/>
            <a:ext cx="1438306" cy="534762"/>
          </a:xfrm>
          <a:prstGeom prst="rect">
            <a:avLst/>
          </a:prstGeom>
          <a:noFill/>
        </p:spPr>
        <p:txBody>
          <a:bodyPr wrap="square" rtlCol="0">
            <a:spAutoFit/>
          </a:bodyPr>
          <a:lstStyle/>
          <a:p>
            <a:pPr algn="ctr">
              <a:lnSpc>
                <a:spcPts val="1700"/>
              </a:lnSpc>
            </a:pPr>
            <a:r>
              <a:rPr lang="en-US" b="1" dirty="0" smtClean="0">
                <a:solidFill>
                  <a:srgbClr val="92D050"/>
                </a:solidFill>
              </a:rPr>
              <a:t>Device group 3</a:t>
            </a:r>
            <a:endParaRPr lang="en-US" b="1" dirty="0">
              <a:solidFill>
                <a:srgbClr val="92D050"/>
              </a:solidFill>
            </a:endParaRPr>
          </a:p>
        </p:txBody>
      </p:sp>
      <p:grpSp>
        <p:nvGrpSpPr>
          <p:cNvPr id="5" name="Group 32"/>
          <p:cNvGrpSpPr>
            <a:grpSpLocks/>
          </p:cNvGrpSpPr>
          <p:nvPr/>
        </p:nvGrpSpPr>
        <p:grpSpPr bwMode="auto">
          <a:xfrm>
            <a:off x="5867400" y="3886200"/>
            <a:ext cx="674174" cy="544233"/>
            <a:chOff x="567" y="2391"/>
            <a:chExt cx="953" cy="585"/>
          </a:xfrm>
        </p:grpSpPr>
        <p:pic>
          <p:nvPicPr>
            <p:cNvPr id="46" name="Picture 3" descr="hd tv"/>
            <p:cNvPicPr>
              <a:picLocks noChangeAspect="1" noChangeArrowheads="1"/>
            </p:cNvPicPr>
            <p:nvPr/>
          </p:nvPicPr>
          <p:blipFill>
            <a:blip r:embed="rId12" cstate="print"/>
            <a:srcRect/>
            <a:stretch>
              <a:fillRect/>
            </a:stretch>
          </p:blipFill>
          <p:spPr bwMode="auto">
            <a:xfrm>
              <a:off x="567" y="2391"/>
              <a:ext cx="953" cy="585"/>
            </a:xfrm>
            <a:prstGeom prst="rect">
              <a:avLst/>
            </a:prstGeom>
            <a:noFill/>
            <a:ln w="9525">
              <a:noFill/>
              <a:miter lim="800000"/>
              <a:headEnd/>
              <a:tailEnd/>
            </a:ln>
          </p:spPr>
        </p:pic>
        <p:grpSp>
          <p:nvGrpSpPr>
            <p:cNvPr id="6" name="Group 56"/>
            <p:cNvGrpSpPr>
              <a:grpSpLocks/>
            </p:cNvGrpSpPr>
            <p:nvPr/>
          </p:nvGrpSpPr>
          <p:grpSpPr bwMode="auto">
            <a:xfrm>
              <a:off x="672" y="2432"/>
              <a:ext cx="744" cy="479"/>
              <a:chOff x="672" y="2428"/>
              <a:chExt cx="744" cy="479"/>
            </a:xfrm>
          </p:grpSpPr>
          <p:pic>
            <p:nvPicPr>
              <p:cNvPr id="48" name="Picture 20" descr="경쟁사_그냥"/>
              <p:cNvPicPr>
                <a:picLocks noChangeAspect="1" noChangeArrowheads="1"/>
              </p:cNvPicPr>
              <p:nvPr/>
            </p:nvPicPr>
            <p:blipFill>
              <a:blip r:embed="rId13" cstate="print"/>
              <a:srcRect/>
              <a:stretch>
                <a:fillRect/>
              </a:stretch>
            </p:blipFill>
            <p:spPr bwMode="auto">
              <a:xfrm rot="-152540">
                <a:off x="692" y="2428"/>
                <a:ext cx="724" cy="457"/>
              </a:xfrm>
              <a:prstGeom prst="rect">
                <a:avLst/>
              </a:prstGeom>
              <a:noFill/>
              <a:ln w="9525">
                <a:noFill/>
                <a:miter lim="800000"/>
                <a:headEnd/>
                <a:tailEnd/>
              </a:ln>
            </p:spPr>
          </p:pic>
          <p:pic>
            <p:nvPicPr>
              <p:cNvPr id="50" name="Picture 21" descr="경쟁사인라인"/>
              <p:cNvPicPr>
                <a:picLocks noChangeAspect="1" noChangeArrowheads="1"/>
              </p:cNvPicPr>
              <p:nvPr/>
            </p:nvPicPr>
            <p:blipFill>
              <a:blip r:embed="rId14" cstate="print"/>
              <a:srcRect/>
              <a:stretch>
                <a:fillRect/>
              </a:stretch>
            </p:blipFill>
            <p:spPr bwMode="auto">
              <a:xfrm rot="-163579">
                <a:off x="672" y="2706"/>
                <a:ext cx="227" cy="201"/>
              </a:xfrm>
              <a:prstGeom prst="rect">
                <a:avLst/>
              </a:prstGeom>
              <a:noFill/>
              <a:ln w="9525">
                <a:noFill/>
                <a:miter lim="800000"/>
                <a:headEnd/>
                <a:tailEnd/>
              </a:ln>
            </p:spPr>
          </p:pic>
        </p:grpSp>
      </p:grpSp>
      <p:pic>
        <p:nvPicPr>
          <p:cNvPr id="65" name="Picture 6"/>
          <p:cNvPicPr>
            <a:picLocks noChangeAspect="1" noChangeArrowheads="1"/>
          </p:cNvPicPr>
          <p:nvPr/>
        </p:nvPicPr>
        <p:blipFill>
          <a:blip r:embed="rId15" cstate="print"/>
          <a:srcRect/>
          <a:stretch>
            <a:fillRect/>
          </a:stretch>
        </p:blipFill>
        <p:spPr bwMode="auto">
          <a:xfrm>
            <a:off x="6096000" y="2514600"/>
            <a:ext cx="381000" cy="694765"/>
          </a:xfrm>
          <a:prstGeom prst="rect">
            <a:avLst/>
          </a:prstGeom>
          <a:noFill/>
          <a:ln w="9525">
            <a:noFill/>
            <a:miter lim="800000"/>
            <a:headEnd/>
            <a:tailEnd/>
          </a:ln>
        </p:spPr>
      </p:pic>
      <p:sp>
        <p:nvSpPr>
          <p:cNvPr id="35" name="Oval 34"/>
          <p:cNvSpPr/>
          <p:nvPr/>
        </p:nvSpPr>
        <p:spPr>
          <a:xfrm rot="19937263">
            <a:off x="5663364" y="1967092"/>
            <a:ext cx="2133600" cy="35814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477000" y="4953000"/>
            <a:ext cx="1438306" cy="528350"/>
          </a:xfrm>
          <a:prstGeom prst="rect">
            <a:avLst/>
          </a:prstGeom>
          <a:noFill/>
        </p:spPr>
        <p:txBody>
          <a:bodyPr wrap="square" rtlCol="0">
            <a:spAutoFit/>
          </a:bodyPr>
          <a:lstStyle/>
          <a:p>
            <a:pPr algn="ctr">
              <a:lnSpc>
                <a:spcPts val="1700"/>
              </a:lnSpc>
            </a:pPr>
            <a:r>
              <a:rPr lang="en-US" b="1" dirty="0" smtClean="0">
                <a:solidFill>
                  <a:srgbClr val="7030A0"/>
                </a:solidFill>
              </a:rPr>
              <a:t>Device group 2</a:t>
            </a:r>
            <a:endParaRPr lang="en-US" b="1" dirty="0">
              <a:solidFill>
                <a:srgbClr val="7030A0"/>
              </a:solidFill>
            </a:endParaRPr>
          </a:p>
        </p:txBody>
      </p:sp>
      <p:pic>
        <p:nvPicPr>
          <p:cNvPr id="47" name="Picture 39" descr="weekly_digital_timer_IP20"/>
          <p:cNvPicPr>
            <a:picLocks noChangeAspect="1" noChangeArrowheads="1"/>
          </p:cNvPicPr>
          <p:nvPr/>
        </p:nvPicPr>
        <p:blipFill>
          <a:blip r:embed="rId9" cstate="print"/>
          <a:srcRect/>
          <a:stretch>
            <a:fillRect/>
          </a:stretch>
        </p:blipFill>
        <p:spPr bwMode="auto">
          <a:xfrm>
            <a:off x="4114800" y="3276600"/>
            <a:ext cx="324257" cy="685800"/>
          </a:xfrm>
          <a:prstGeom prst="rect">
            <a:avLst/>
          </a:prstGeom>
          <a:noFill/>
        </p:spPr>
      </p:pic>
      <p:sp>
        <p:nvSpPr>
          <p:cNvPr id="49" name="Oval 48"/>
          <p:cNvSpPr/>
          <p:nvPr/>
        </p:nvSpPr>
        <p:spPr>
          <a:xfrm>
            <a:off x="4724400" y="2209800"/>
            <a:ext cx="2133600" cy="3581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4" descr="douche"/>
          <p:cNvPicPr>
            <a:picLocks noChangeAspect="1" noChangeArrowheads="1"/>
          </p:cNvPicPr>
          <p:nvPr/>
        </p:nvPicPr>
        <p:blipFill>
          <a:blip r:embed="rId4" cstate="print"/>
          <a:srcRect/>
          <a:stretch>
            <a:fillRect/>
          </a:stretch>
        </p:blipFill>
        <p:spPr bwMode="auto">
          <a:xfrm>
            <a:off x="4953000" y="4495800"/>
            <a:ext cx="577641" cy="543277"/>
          </a:xfrm>
          <a:prstGeom prst="rect">
            <a:avLst/>
          </a:prstGeom>
          <a:noFill/>
        </p:spPr>
      </p:pic>
      <p:pic>
        <p:nvPicPr>
          <p:cNvPr id="56" name="Picture 8" descr="helice-pour-bateaux-3-pales-49131"/>
          <p:cNvPicPr>
            <a:picLocks noChangeAspect="1" noChangeArrowheads="1"/>
          </p:cNvPicPr>
          <p:nvPr/>
        </p:nvPicPr>
        <p:blipFill>
          <a:blip r:embed="rId6" cstate="print">
            <a:clrChange>
              <a:clrFrom>
                <a:srgbClr val="FFFFFF"/>
              </a:clrFrom>
              <a:clrTo>
                <a:srgbClr val="FFFFFF">
                  <a:alpha val="0"/>
                </a:srgbClr>
              </a:clrTo>
            </a:clrChange>
            <a:lum bright="-20000"/>
            <a:grayscl/>
          </a:blip>
          <a:srcRect/>
          <a:stretch>
            <a:fillRect/>
          </a:stretch>
        </p:blipFill>
        <p:spPr bwMode="auto">
          <a:xfrm>
            <a:off x="5562600" y="3200400"/>
            <a:ext cx="586755" cy="603641"/>
          </a:xfrm>
          <a:prstGeom prst="rect">
            <a:avLst/>
          </a:prstGeom>
          <a:noFill/>
          <a:ln w="9525">
            <a:noFill/>
            <a:miter lim="800000"/>
            <a:headEnd/>
            <a:tailEnd/>
          </a:ln>
        </p:spPr>
      </p:pic>
      <p:pic>
        <p:nvPicPr>
          <p:cNvPr id="57" name="Picture 27"/>
          <p:cNvPicPr>
            <a:picLocks noChangeAspect="1" noChangeArrowheads="1"/>
          </p:cNvPicPr>
          <p:nvPr/>
        </p:nvPicPr>
        <p:blipFill>
          <a:blip r:embed="rId7" cstate="print"/>
          <a:srcRect t="4359" r="-682" b="3391"/>
          <a:stretch>
            <a:fillRect/>
          </a:stretch>
        </p:blipFill>
        <p:spPr bwMode="auto">
          <a:xfrm>
            <a:off x="7543800" y="4343400"/>
            <a:ext cx="298441" cy="603641"/>
          </a:xfrm>
          <a:prstGeom prst="rect">
            <a:avLst/>
          </a:prstGeom>
          <a:noFill/>
          <a:ln w="9525">
            <a:noFill/>
            <a:miter lim="800000"/>
            <a:headEnd/>
            <a:tailEnd/>
          </a:ln>
          <a:effectLst>
            <a:outerShdw dist="107763" dir="2700000" algn="ctr" rotWithShape="0">
              <a:schemeClr val="bg2"/>
            </a:outerShdw>
          </a:effectLst>
        </p:spPr>
      </p:pic>
      <p:grpSp>
        <p:nvGrpSpPr>
          <p:cNvPr id="7" name="Group 5"/>
          <p:cNvGrpSpPr>
            <a:grpSpLocks/>
          </p:cNvGrpSpPr>
          <p:nvPr/>
        </p:nvGrpSpPr>
        <p:grpSpPr bwMode="auto">
          <a:xfrm>
            <a:off x="7010400" y="3352800"/>
            <a:ext cx="262225" cy="361977"/>
            <a:chOff x="3667" y="2523"/>
            <a:chExt cx="247" cy="317"/>
          </a:xfrm>
        </p:grpSpPr>
        <p:sp>
          <p:nvSpPr>
            <p:cNvPr id="59"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64" name="Picture 7" descr="744px-ThermometerSymbol"/>
            <p:cNvPicPr>
              <a:picLocks noChangeAspect="1" noChangeArrowheads="1"/>
            </p:cNvPicPr>
            <p:nvPr/>
          </p:nvPicPr>
          <p:blipFill>
            <a:blip r:embed="rId5" cstate="print"/>
            <a:srcRect l="43907" t="21152" r="48991" b="24046"/>
            <a:stretch>
              <a:fillRect/>
            </a:stretch>
          </p:blipFill>
          <p:spPr bwMode="auto">
            <a:xfrm>
              <a:off x="3667" y="2523"/>
              <a:ext cx="118" cy="317"/>
            </a:xfrm>
            <a:prstGeom prst="rect">
              <a:avLst/>
            </a:prstGeom>
            <a:noFill/>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FF0000"/>
                </a:solidFill>
              </a:rPr>
              <a:t>REQUIREMENTS FOR PERSONAL SPACES</a:t>
            </a:r>
            <a:endParaRPr lang="en-US" sz="2000" dirty="0">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fontScale="92500" lnSpcReduction="20000"/>
          </a:bodyPr>
          <a:lstStyle/>
          <a:p>
            <a:r>
              <a:rPr lang="en-US" altLang="ko-KR" sz="2000" b="1" dirty="0" smtClean="0">
                <a:solidFill>
                  <a:srgbClr val="FF0000"/>
                </a:solidFill>
                <a:latin typeface="Times New Roman" pitchFamily="18" charset="0"/>
                <a:cs typeface="Times New Roman" pitchFamily="18" charset="0"/>
              </a:rPr>
              <a:t>PSC terminal </a:t>
            </a:r>
            <a:r>
              <a:rPr lang="en-US" altLang="ko-KR" sz="2000" dirty="0" smtClean="0">
                <a:latin typeface="Times New Roman" pitchFamily="18" charset="0"/>
                <a:cs typeface="Times New Roman" pitchFamily="18" charset="0"/>
              </a:rPr>
              <a:t>of a personal space</a:t>
            </a:r>
          </a:p>
          <a:p>
            <a:pPr lvl="1"/>
            <a:r>
              <a:rPr lang="en-US" sz="1800" dirty="0" smtClean="0">
                <a:solidFill>
                  <a:srgbClr val="0070C0"/>
                </a:solidFill>
                <a:latin typeface="Times New Roman" pitchFamily="18" charset="0"/>
                <a:cs typeface="Times New Roman" pitchFamily="18" charset="0"/>
              </a:rPr>
              <a:t>A personal space is initiated by one PSC terminal which belongs to an individual, but this terminal can invite other PSC terminals which are associated to other individuals as members of this space. For this case, each of these PSC terminals behaves as a member of this space, not as a PSC terminal, while this terminal has its own personal space with different communication channels (for example, different frequency hopping sequences).</a:t>
            </a:r>
          </a:p>
          <a:p>
            <a:pPr lvl="1"/>
            <a:endParaRPr lang="en-US" sz="1800" dirty="0" smtClean="0">
              <a:solidFill>
                <a:srgbClr val="0070C0"/>
              </a:solidFill>
              <a:latin typeface="Times New Roman" pitchFamily="18" charset="0"/>
              <a:cs typeface="Times New Roman" pitchFamily="18" charset="0"/>
            </a:endParaRPr>
          </a:p>
          <a:p>
            <a:r>
              <a:rPr lang="en-US" altLang="ko-KR" sz="2000" dirty="0" smtClean="0">
                <a:latin typeface="Times New Roman" pitchFamily="18" charset="0"/>
                <a:cs typeface="Times New Roman" pitchFamily="18" charset="0"/>
              </a:rPr>
              <a:t>Requirements of communications for personal spaces</a:t>
            </a:r>
          </a:p>
          <a:p>
            <a:pPr lvl="1"/>
            <a:r>
              <a:rPr lang="en-US" altLang="ko-KR" sz="1800" dirty="0" smtClean="0">
                <a:latin typeface="Times New Roman" pitchFamily="18" charset="0"/>
                <a:cs typeface="Times New Roman" pitchFamily="18" charset="0"/>
              </a:rPr>
              <a:t>Group based communications in a personal space</a:t>
            </a:r>
          </a:p>
          <a:p>
            <a:pPr lvl="2"/>
            <a:r>
              <a:rPr lang="en-US" altLang="ko-KR" sz="1700" dirty="0" smtClean="0">
                <a:latin typeface="Times New Roman" pitchFamily="18" charset="0"/>
                <a:cs typeface="Times New Roman" pitchFamily="18" charset="0"/>
              </a:rPr>
              <a:t>Group based communications </a:t>
            </a:r>
            <a:r>
              <a:rPr lang="en-US" altLang="ko-KR" sz="1700" dirty="0" smtClean="0">
                <a:solidFill>
                  <a:srgbClr val="FF0000"/>
                </a:solidFill>
                <a:latin typeface="Times New Roman" pitchFamily="18" charset="0"/>
                <a:cs typeface="Times New Roman" pitchFamily="18" charset="0"/>
              </a:rPr>
              <a:t>in a public space</a:t>
            </a:r>
            <a:r>
              <a:rPr lang="en-US" altLang="ko-KR" sz="1700" dirty="0" smtClean="0">
                <a:latin typeface="Times New Roman" pitchFamily="18" charset="0"/>
                <a:cs typeface="Times New Roman" pitchFamily="18" charset="0"/>
              </a:rPr>
              <a:t>: multiple personal spaces possible overlapping each other in a public space </a:t>
            </a:r>
          </a:p>
          <a:p>
            <a:pPr lvl="2"/>
            <a:r>
              <a:rPr lang="en-US" altLang="ko-KR" sz="1700" dirty="0" smtClean="0">
                <a:latin typeface="Times New Roman" pitchFamily="18" charset="0"/>
                <a:cs typeface="Times New Roman" pitchFamily="18" charset="0"/>
              </a:rPr>
              <a:t>Group based communications </a:t>
            </a:r>
            <a:r>
              <a:rPr lang="en-US" altLang="ko-KR" sz="1700" dirty="0" smtClean="0">
                <a:solidFill>
                  <a:srgbClr val="FF0000"/>
                </a:solidFill>
                <a:latin typeface="Times New Roman" pitchFamily="18" charset="0"/>
                <a:cs typeface="Times New Roman" pitchFamily="18" charset="0"/>
              </a:rPr>
              <a:t>throughout multiple public spaces</a:t>
            </a:r>
            <a:r>
              <a:rPr lang="en-US" altLang="ko-KR" sz="1700" dirty="0" smtClean="0">
                <a:latin typeface="Times New Roman" pitchFamily="18" charset="0"/>
                <a:cs typeface="Times New Roman" pitchFamily="18" charset="0"/>
              </a:rPr>
              <a:t>: devices in a personal space are possibly spread throughout more than one public space .</a:t>
            </a:r>
          </a:p>
          <a:p>
            <a:pPr lvl="1"/>
            <a:r>
              <a:rPr lang="en-US" altLang="ko-KR" sz="1800" dirty="0" smtClean="0">
                <a:latin typeface="Times New Roman" pitchFamily="18" charset="0"/>
                <a:cs typeface="Times New Roman" pitchFamily="18" charset="0"/>
              </a:rPr>
              <a:t>Number of communications in a public space will increase dramatically as the number of personal spaces and machines involved increases.</a:t>
            </a:r>
          </a:p>
          <a:p>
            <a:pPr lvl="1"/>
            <a:r>
              <a:rPr lang="en-US" altLang="ko-KR" sz="1800" dirty="0" smtClean="0">
                <a:solidFill>
                  <a:srgbClr val="FF0000"/>
                </a:solidFill>
                <a:latin typeface="Times New Roman" pitchFamily="18" charset="0"/>
                <a:cs typeface="Times New Roman" pitchFamily="18" charset="0"/>
              </a:rPr>
              <a:t>Need to guarantee various qualities of service (</a:t>
            </a:r>
            <a:r>
              <a:rPr lang="en-US" altLang="ko-KR" sz="1800" dirty="0" err="1" smtClean="0">
                <a:solidFill>
                  <a:srgbClr val="FF0000"/>
                </a:solidFill>
                <a:latin typeface="Times New Roman" pitchFamily="18" charset="0"/>
                <a:cs typeface="Times New Roman" pitchFamily="18" charset="0"/>
              </a:rPr>
              <a:t>QoS</a:t>
            </a:r>
            <a:r>
              <a:rPr lang="en-US" altLang="ko-KR" sz="1800" dirty="0" smtClean="0">
                <a:solidFill>
                  <a:srgbClr val="FF0000"/>
                </a:solidFill>
                <a:latin typeface="Times New Roman" pitchFamily="18" charset="0"/>
                <a:cs typeface="Times New Roman" pitchFamily="18" charset="0"/>
              </a:rPr>
              <a:t>) simultaneously</a:t>
            </a:r>
          </a:p>
          <a:p>
            <a:pPr lvl="2"/>
            <a:r>
              <a:rPr lang="en-US" altLang="ko-KR" sz="1700" dirty="0" smtClean="0">
                <a:solidFill>
                  <a:srgbClr val="00B0F0"/>
                </a:solidFill>
                <a:latin typeface="Times New Roman" pitchFamily="18" charset="0"/>
                <a:cs typeface="Times New Roman" pitchFamily="18" charset="0"/>
              </a:rPr>
              <a:t>Various types of contents delivered among devices simultaneously: need to accommodate a broad range of dynamically scalable data rates and fast and easy association with low latency.</a:t>
            </a:r>
            <a:endParaRPr lang="en-US" sz="1700" dirty="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nSpc>
                <a:spcPts val="3000"/>
              </a:lnSpc>
            </a:pPr>
            <a:r>
              <a:rPr lang="en-US" altLang="ko-KR" sz="3200" b="1" i="1" dirty="0" smtClean="0">
                <a:solidFill>
                  <a:srgbClr val="FF0000"/>
                </a:solidFill>
              </a:rPr>
              <a:t>TYPES OF PERSONAL SPACES (1)</a:t>
            </a:r>
            <a:r>
              <a:rPr lang="en-US" sz="3200" b="1" i="1" dirty="0" smtClean="0">
                <a:solidFill>
                  <a:srgbClr val="FF0000"/>
                </a:solidFill>
                <a:cs typeface="Times New Roman" pitchFamily="18" charset="0"/>
              </a:rPr>
              <a:t> </a:t>
            </a:r>
            <a:r>
              <a:rPr lang="en-US" sz="2000" dirty="0" smtClean="0">
                <a:cs typeface="Times New Roman" pitchFamily="18" charset="0"/>
              </a:rPr>
              <a:t>*</a:t>
            </a:r>
            <a:endParaRPr lang="en-US" sz="2000" dirty="0">
              <a:cs typeface="Times New Roman" pitchFamily="18" charset="0"/>
            </a:endParaRPr>
          </a:p>
        </p:txBody>
      </p:sp>
      <p:sp>
        <p:nvSpPr>
          <p:cNvPr id="3" name="Content Placeholder 2"/>
          <p:cNvSpPr>
            <a:spLocks noGrp="1"/>
          </p:cNvSpPr>
          <p:nvPr>
            <p:ph idx="1"/>
          </p:nvPr>
        </p:nvSpPr>
        <p:spPr>
          <a:xfrm>
            <a:off x="457200" y="1600200"/>
            <a:ext cx="8382000" cy="4800600"/>
          </a:xfrm>
        </p:spPr>
        <p:txBody>
          <a:bodyPr>
            <a:normAutofit fontScale="62500" lnSpcReduction="20000"/>
          </a:bodyPr>
          <a:lstStyle/>
          <a:p>
            <a:r>
              <a:rPr lang="en-US" altLang="ko-KR" sz="2900" b="1" dirty="0" smtClean="0">
                <a:solidFill>
                  <a:srgbClr val="FF0000"/>
                </a:solidFill>
                <a:latin typeface="Times New Roman" pitchFamily="18" charset="0"/>
                <a:cs typeface="Times New Roman" pitchFamily="18" charset="0"/>
              </a:rPr>
              <a:t>Autonomous personal space: </a:t>
            </a:r>
            <a:r>
              <a:rPr lang="en-US" altLang="ko-KR" sz="2900" dirty="0" smtClean="0">
                <a:solidFill>
                  <a:srgbClr val="00B0F0"/>
                </a:solidFill>
                <a:latin typeface="Times New Roman" pitchFamily="18" charset="0"/>
                <a:cs typeface="Times New Roman" pitchFamily="18" charset="0"/>
              </a:rPr>
              <a:t>basic and typical space</a:t>
            </a:r>
          </a:p>
          <a:p>
            <a:pPr lvl="1"/>
            <a:r>
              <a:rPr lang="en-US" altLang="ko-KR" sz="2600" dirty="0" smtClean="0">
                <a:latin typeface="Times New Roman" pitchFamily="18" charset="0"/>
                <a:cs typeface="Times New Roman" pitchFamily="18" charset="0"/>
              </a:rPr>
              <a:t>Personal space where devices exchange information data to each other to collaborate without use of information from outside of the public space</a:t>
            </a:r>
          </a:p>
          <a:p>
            <a:pPr lvl="1"/>
            <a:r>
              <a:rPr lang="en-US" altLang="ko-KR" sz="2600" dirty="0" smtClean="0">
                <a:latin typeface="Times New Roman" pitchFamily="18" charset="0"/>
                <a:cs typeface="Times New Roman" pitchFamily="18" charset="0"/>
              </a:rPr>
              <a:t>Communications performed only within a public space</a:t>
            </a:r>
            <a:endParaRPr lang="en-US" altLang="ko-KR" sz="2600" u="sng" dirty="0" smtClean="0">
              <a:solidFill>
                <a:srgbClr val="FF0000"/>
              </a:solidFill>
              <a:latin typeface="Times New Roman" pitchFamily="18" charset="0"/>
              <a:cs typeface="Times New Roman" pitchFamily="18" charset="0"/>
            </a:endParaRPr>
          </a:p>
          <a:p>
            <a:r>
              <a:rPr lang="en-US" altLang="ko-KR" sz="2900" b="1" dirty="0" smtClean="0">
                <a:solidFill>
                  <a:srgbClr val="FF0000"/>
                </a:solidFill>
                <a:latin typeface="Times New Roman" pitchFamily="18" charset="0"/>
                <a:cs typeface="Times New Roman" pitchFamily="18" charset="0"/>
              </a:rPr>
              <a:t>Personal space with remote devices</a:t>
            </a:r>
          </a:p>
          <a:p>
            <a:pPr lvl="1"/>
            <a:r>
              <a:rPr lang="en-US" altLang="ko-KR" sz="2600" dirty="0" smtClean="0">
                <a:latin typeface="Times New Roman" pitchFamily="18" charset="0"/>
                <a:cs typeface="Times New Roman" pitchFamily="18" charset="0"/>
              </a:rPr>
              <a:t>Personal space which includes device(s) located in other remote public space(s) in a different region.</a:t>
            </a:r>
          </a:p>
          <a:p>
            <a:pPr lvl="1"/>
            <a:r>
              <a:rPr lang="en-US" altLang="ko-KR" sz="2600" dirty="0" smtClean="0">
                <a:latin typeface="Times New Roman" pitchFamily="18" charset="0"/>
                <a:cs typeface="Times New Roman" pitchFamily="18" charset="0"/>
              </a:rPr>
              <a:t>Information for collaboration needs to be exchanged with outside of its public space.</a:t>
            </a:r>
          </a:p>
          <a:p>
            <a:pPr lvl="1"/>
            <a:r>
              <a:rPr lang="en-US" altLang="ko-KR" sz="2600" dirty="0" smtClean="0">
                <a:latin typeface="Times New Roman" pitchFamily="18" charset="0"/>
                <a:cs typeface="Times New Roman" pitchFamily="18" charset="0"/>
              </a:rPr>
              <a:t>Communications with device(s) in the outside of its public space are needed </a:t>
            </a:r>
            <a:r>
              <a:rPr lang="en-US" altLang="ko-KR" sz="2600" dirty="0" smtClean="0">
                <a:solidFill>
                  <a:srgbClr val="00B0F0"/>
                </a:solidFill>
                <a:latin typeface="Times New Roman" pitchFamily="18" charset="0"/>
                <a:cs typeface="Times New Roman" pitchFamily="18" charset="0"/>
              </a:rPr>
              <a:t>through outside communication networks.</a:t>
            </a:r>
            <a:endParaRPr lang="en-US" altLang="ko-KR" sz="2600" dirty="0" smtClean="0">
              <a:latin typeface="Times New Roman" pitchFamily="18" charset="0"/>
              <a:cs typeface="Times New Roman" pitchFamily="18" charset="0"/>
            </a:endParaRPr>
          </a:p>
          <a:p>
            <a:r>
              <a:rPr lang="en-US" altLang="ko-KR" sz="2900" b="1" dirty="0" smtClean="0">
                <a:solidFill>
                  <a:srgbClr val="FF0000"/>
                </a:solidFill>
                <a:latin typeface="Times New Roman" pitchFamily="18" charset="0"/>
                <a:cs typeface="Times New Roman" pitchFamily="18" charset="0"/>
              </a:rPr>
              <a:t>Personal space with mobile PSC terminals </a:t>
            </a:r>
            <a:r>
              <a:rPr lang="en-US" altLang="ko-KR" sz="2900" dirty="0" smtClean="0">
                <a:solidFill>
                  <a:srgbClr val="00B0F0"/>
                </a:solidFill>
                <a:latin typeface="Times New Roman" pitchFamily="18" charset="0"/>
                <a:cs typeface="Times New Roman" pitchFamily="18" charset="0"/>
              </a:rPr>
              <a:t>(or with mobility to multiple public spaces)</a:t>
            </a:r>
          </a:p>
          <a:p>
            <a:pPr lvl="1"/>
            <a:r>
              <a:rPr lang="en-US" altLang="ko-KR" sz="2600" dirty="0" smtClean="0">
                <a:latin typeface="Times New Roman" pitchFamily="18" charset="0"/>
                <a:cs typeface="Times New Roman" pitchFamily="18" charset="0"/>
              </a:rPr>
              <a:t>Personal space which overlaps throughout multiple public spaces to follow an individual who moves to other adjacent public spaces</a:t>
            </a:r>
          </a:p>
          <a:p>
            <a:pPr lvl="1"/>
            <a:r>
              <a:rPr lang="en-US" altLang="ko-KR" sz="2600" dirty="0" smtClean="0">
                <a:solidFill>
                  <a:srgbClr val="00B0F0"/>
                </a:solidFill>
                <a:latin typeface="Times New Roman" pitchFamily="18" charset="0"/>
                <a:cs typeface="Times New Roman" pitchFamily="18" charset="0"/>
              </a:rPr>
              <a:t>Hand-over is needed between two adjacent public spaces.</a:t>
            </a:r>
          </a:p>
          <a:p>
            <a:pPr lvl="1"/>
            <a:r>
              <a:rPr lang="en-US" altLang="ko-KR" sz="2600" dirty="0" smtClean="0">
                <a:latin typeface="Times New Roman" pitchFamily="18" charset="0"/>
                <a:cs typeface="Times New Roman" pitchFamily="18" charset="0"/>
              </a:rPr>
              <a:t>Communications between adjacent public spaces are needed </a:t>
            </a:r>
            <a:r>
              <a:rPr lang="en-US" altLang="ko-KR" sz="2600" dirty="0" smtClean="0">
                <a:solidFill>
                  <a:srgbClr val="00B0F0"/>
                </a:solidFill>
                <a:latin typeface="Times New Roman" pitchFamily="18" charset="0"/>
                <a:cs typeface="Times New Roman" pitchFamily="18" charset="0"/>
              </a:rPr>
              <a:t>for hand-over and exchange of information including implicit information regarding the individual</a:t>
            </a:r>
          </a:p>
          <a:p>
            <a:pPr lvl="1"/>
            <a:r>
              <a:rPr lang="en-US" sz="2600" dirty="0" smtClean="0">
                <a:latin typeface="Times New Roman" pitchFamily="18" charset="0"/>
                <a:cs typeface="Times New Roman" pitchFamily="18" charset="0"/>
              </a:rPr>
              <a:t>This type of personal space is also utilized for range extension (or coverage expansion) using relays between two adjacent public spaces.</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12</a:t>
            </a:r>
            <a:endParaRPr lang="en-US" sz="1400" dirty="0">
              <a:latin typeface="Times New Roman" pitchFamily="18" charset="0"/>
              <a:cs typeface="Times New Roman" pitchFamily="18" charset="0"/>
            </a:endParaRPr>
          </a:p>
        </p:txBody>
      </p:sp>
      <p:sp>
        <p:nvSpPr>
          <p:cNvPr id="5" name="TextBox 4"/>
          <p:cNvSpPr txBox="1"/>
          <p:nvPr/>
        </p:nvSpPr>
        <p:spPr>
          <a:xfrm>
            <a:off x="579785" y="6019800"/>
            <a:ext cx="2022605" cy="276999"/>
          </a:xfrm>
          <a:prstGeom prst="rect">
            <a:avLst/>
          </a:prstGeom>
          <a:solidFill>
            <a:srgbClr val="D7E4BD"/>
          </a:solidFill>
        </p:spPr>
        <p:txBody>
          <a:bodyPr wrap="none" rtlCol="0">
            <a:spAutoFit/>
          </a:bodyPr>
          <a:lstStyle/>
          <a:p>
            <a:pPr algn="r"/>
            <a:r>
              <a:rPr lang="en-US" sz="1200" smtClean="0"/>
              <a:t>* Prepared based on Ref. [10]</a:t>
            </a:r>
            <a:endParaRPr lang="en-US" sz="12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FF0000"/>
                </a:solidFill>
              </a:rPr>
              <a:t>TYPES OF PERSONAL SPACES (2)</a:t>
            </a:r>
            <a:endParaRPr lang="en-US" sz="2000" dirty="0">
              <a:cs typeface="Times New Roman" pitchFamily="18" charset="0"/>
            </a:endParaRPr>
          </a:p>
        </p:txBody>
      </p:sp>
      <p:sp>
        <p:nvSpPr>
          <p:cNvPr id="9" name="TextBox 8"/>
          <p:cNvSpPr txBox="1"/>
          <p:nvPr/>
        </p:nvSpPr>
        <p:spPr>
          <a:xfrm>
            <a:off x="4114800" y="6406866"/>
            <a:ext cx="838200"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Slide 13</a:t>
            </a:r>
            <a:endParaRPr lang="en-US" sz="1400" dirty="0">
              <a:latin typeface="Times New Roman" pitchFamily="18" charset="0"/>
              <a:cs typeface="Times New Roman" pitchFamily="18" charset="0"/>
            </a:endParaRPr>
          </a:p>
        </p:txBody>
      </p:sp>
      <p:sp>
        <p:nvSpPr>
          <p:cNvPr id="145" name="타원 38"/>
          <p:cNvSpPr/>
          <p:nvPr/>
        </p:nvSpPr>
        <p:spPr bwMode="auto">
          <a:xfrm>
            <a:off x="2362200" y="1600200"/>
            <a:ext cx="5943600" cy="4415517"/>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nvGrpSpPr>
          <p:cNvPr id="157" name="Group 5"/>
          <p:cNvGrpSpPr>
            <a:grpSpLocks/>
          </p:cNvGrpSpPr>
          <p:nvPr/>
        </p:nvGrpSpPr>
        <p:grpSpPr bwMode="auto">
          <a:xfrm>
            <a:off x="6248400" y="3581400"/>
            <a:ext cx="326773" cy="361977"/>
            <a:chOff x="3667" y="2523"/>
            <a:chExt cx="247" cy="317"/>
          </a:xfrm>
        </p:grpSpPr>
        <p:sp>
          <p:nvSpPr>
            <p:cNvPr id="159"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160" name="Picture 7" descr="744px-ThermometerSymbol"/>
            <p:cNvPicPr>
              <a:picLocks noChangeAspect="1" noChangeArrowheads="1"/>
            </p:cNvPicPr>
            <p:nvPr/>
          </p:nvPicPr>
          <p:blipFill>
            <a:blip r:embed="rId4" cstate="print"/>
            <a:srcRect l="43907" t="21152" r="48991" b="24046"/>
            <a:stretch>
              <a:fillRect/>
            </a:stretch>
          </p:blipFill>
          <p:spPr bwMode="auto">
            <a:xfrm>
              <a:off x="3667" y="2523"/>
              <a:ext cx="118" cy="317"/>
            </a:xfrm>
            <a:prstGeom prst="rect">
              <a:avLst/>
            </a:prstGeom>
            <a:noFill/>
          </p:spPr>
        </p:pic>
      </p:grpSp>
      <p:pic>
        <p:nvPicPr>
          <p:cNvPr id="161" name="Picture 8" descr="helice-pour-bateaux-3-pales-49131"/>
          <p:cNvPicPr>
            <a:picLocks noChangeAspect="1" noChangeArrowheads="1"/>
          </p:cNvPicPr>
          <p:nvPr/>
        </p:nvPicPr>
        <p:blipFill>
          <a:blip r:embed="rId5" cstate="print">
            <a:clrChange>
              <a:clrFrom>
                <a:srgbClr val="FFFFFF"/>
              </a:clrFrom>
              <a:clrTo>
                <a:srgbClr val="FFFFFF">
                  <a:alpha val="0"/>
                </a:srgbClr>
              </a:clrTo>
            </a:clrChange>
            <a:lum bright="-20000"/>
            <a:grayscl/>
          </a:blip>
          <a:srcRect/>
          <a:stretch>
            <a:fillRect/>
          </a:stretch>
        </p:blipFill>
        <p:spPr bwMode="auto">
          <a:xfrm>
            <a:off x="4191000" y="2971800"/>
            <a:ext cx="731187" cy="603641"/>
          </a:xfrm>
          <a:prstGeom prst="rect">
            <a:avLst/>
          </a:prstGeom>
          <a:noFill/>
          <a:ln w="9525">
            <a:noFill/>
            <a:miter lim="800000"/>
            <a:headEnd/>
            <a:tailEnd/>
          </a:ln>
        </p:spPr>
      </p:pic>
      <p:pic>
        <p:nvPicPr>
          <p:cNvPr id="162" name="Picture 27"/>
          <p:cNvPicPr>
            <a:picLocks noChangeAspect="1" noChangeArrowheads="1"/>
          </p:cNvPicPr>
          <p:nvPr/>
        </p:nvPicPr>
        <p:blipFill>
          <a:blip r:embed="rId6" cstate="print"/>
          <a:srcRect t="4359" r="-682" b="3391"/>
          <a:stretch>
            <a:fillRect/>
          </a:stretch>
        </p:blipFill>
        <p:spPr bwMode="auto">
          <a:xfrm>
            <a:off x="7162800" y="3886200"/>
            <a:ext cx="371904" cy="603641"/>
          </a:xfrm>
          <a:prstGeom prst="rect">
            <a:avLst/>
          </a:prstGeom>
          <a:noFill/>
          <a:ln w="9525">
            <a:noFill/>
            <a:miter lim="800000"/>
            <a:headEnd/>
            <a:tailEnd/>
          </a:ln>
          <a:effectLst>
            <a:outerShdw dist="107763" dir="2700000" algn="ctr" rotWithShape="0">
              <a:schemeClr val="bg2"/>
            </a:outerShdw>
          </a:effectLst>
        </p:spPr>
      </p:pic>
      <p:sp>
        <p:nvSpPr>
          <p:cNvPr id="165" name="Oval 164"/>
          <p:cNvSpPr/>
          <p:nvPr/>
        </p:nvSpPr>
        <p:spPr>
          <a:xfrm>
            <a:off x="4038600" y="3276600"/>
            <a:ext cx="4038600" cy="2438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6" name="Picture 25" descr="radiateu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172200" y="3352800"/>
            <a:ext cx="660098" cy="774945"/>
          </a:xfrm>
          <a:prstGeom prst="rect">
            <a:avLst/>
          </a:prstGeom>
          <a:noFill/>
        </p:spPr>
      </p:pic>
      <p:pic>
        <p:nvPicPr>
          <p:cNvPr id="170" name="Picture 39" descr="weekly_digital_timer_IP20"/>
          <p:cNvPicPr>
            <a:picLocks noChangeAspect="1" noChangeArrowheads="1"/>
          </p:cNvPicPr>
          <p:nvPr/>
        </p:nvPicPr>
        <p:blipFill>
          <a:blip r:embed="rId8" cstate="print"/>
          <a:srcRect/>
          <a:stretch>
            <a:fillRect/>
          </a:stretch>
        </p:blipFill>
        <p:spPr bwMode="auto">
          <a:xfrm>
            <a:off x="6096000" y="2514600"/>
            <a:ext cx="404074" cy="685800"/>
          </a:xfrm>
          <a:prstGeom prst="rect">
            <a:avLst/>
          </a:prstGeom>
          <a:noFill/>
        </p:spPr>
      </p:pic>
      <p:grpSp>
        <p:nvGrpSpPr>
          <p:cNvPr id="171" name="Group 5"/>
          <p:cNvGrpSpPr>
            <a:grpSpLocks/>
          </p:cNvGrpSpPr>
          <p:nvPr/>
        </p:nvGrpSpPr>
        <p:grpSpPr bwMode="auto">
          <a:xfrm>
            <a:off x="5410200" y="3505200"/>
            <a:ext cx="326773" cy="361977"/>
            <a:chOff x="3667" y="2523"/>
            <a:chExt cx="247" cy="317"/>
          </a:xfrm>
        </p:grpSpPr>
        <p:sp>
          <p:nvSpPr>
            <p:cNvPr id="172"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173" name="Picture 7" descr="744px-ThermometerSymbol"/>
            <p:cNvPicPr>
              <a:picLocks noChangeAspect="1" noChangeArrowheads="1"/>
            </p:cNvPicPr>
            <p:nvPr/>
          </p:nvPicPr>
          <p:blipFill>
            <a:blip r:embed="rId4" cstate="print"/>
            <a:srcRect l="43907" t="21152" r="48991" b="24046"/>
            <a:stretch>
              <a:fillRect/>
            </a:stretch>
          </p:blipFill>
          <p:spPr bwMode="auto">
            <a:xfrm>
              <a:off x="3667" y="2523"/>
              <a:ext cx="118" cy="317"/>
            </a:xfrm>
            <a:prstGeom prst="rect">
              <a:avLst/>
            </a:prstGeom>
            <a:noFill/>
          </p:spPr>
        </p:pic>
      </p:grpSp>
      <p:graphicFrame>
        <p:nvGraphicFramePr>
          <p:cNvPr id="174" name="Object 3"/>
          <p:cNvGraphicFramePr>
            <a:graphicFrameLocks noChangeAspect="1"/>
          </p:cNvGraphicFramePr>
          <p:nvPr/>
        </p:nvGraphicFramePr>
        <p:xfrm>
          <a:off x="5638800" y="3962400"/>
          <a:ext cx="600075" cy="603250"/>
        </p:xfrm>
        <a:graphic>
          <a:graphicData uri="http://schemas.openxmlformats.org/presentationml/2006/ole">
            <p:oleObj spid="_x0000_s179207" name="Photo Editor Photo" r:id="rId9" imgW="2381582" imgH="2381582" progId="">
              <p:embed/>
            </p:oleObj>
          </a:graphicData>
        </a:graphic>
      </p:graphicFrame>
      <p:pic>
        <p:nvPicPr>
          <p:cNvPr id="175" name="Picture 12" descr="audio"/>
          <p:cNvPicPr>
            <a:picLocks noChangeAspect="1" noChangeArrowheads="1"/>
          </p:cNvPicPr>
          <p:nvPr/>
        </p:nvPicPr>
        <p:blipFill>
          <a:blip r:embed="rId10" cstate="print"/>
          <a:srcRect/>
          <a:stretch>
            <a:fillRect/>
          </a:stretch>
        </p:blipFill>
        <p:spPr bwMode="auto">
          <a:xfrm>
            <a:off x="4953000" y="4495800"/>
            <a:ext cx="840125" cy="798220"/>
          </a:xfrm>
          <a:prstGeom prst="rect">
            <a:avLst/>
          </a:prstGeom>
          <a:noFill/>
          <a:ln w="9525">
            <a:noFill/>
            <a:miter lim="800000"/>
            <a:headEnd/>
            <a:tailEnd/>
          </a:ln>
        </p:spPr>
      </p:pic>
      <p:grpSp>
        <p:nvGrpSpPr>
          <p:cNvPr id="176" name="Group 32"/>
          <p:cNvGrpSpPr>
            <a:grpSpLocks/>
          </p:cNvGrpSpPr>
          <p:nvPr/>
        </p:nvGrpSpPr>
        <p:grpSpPr bwMode="auto">
          <a:xfrm>
            <a:off x="4572000" y="3886200"/>
            <a:ext cx="840125" cy="544233"/>
            <a:chOff x="567" y="2391"/>
            <a:chExt cx="953" cy="585"/>
          </a:xfrm>
        </p:grpSpPr>
        <p:pic>
          <p:nvPicPr>
            <p:cNvPr id="177" name="Picture 3" descr="hd tv"/>
            <p:cNvPicPr>
              <a:picLocks noChangeAspect="1" noChangeArrowheads="1"/>
            </p:cNvPicPr>
            <p:nvPr/>
          </p:nvPicPr>
          <p:blipFill>
            <a:blip r:embed="rId11" cstate="print"/>
            <a:srcRect/>
            <a:stretch>
              <a:fillRect/>
            </a:stretch>
          </p:blipFill>
          <p:spPr bwMode="auto">
            <a:xfrm>
              <a:off x="567" y="2391"/>
              <a:ext cx="953" cy="585"/>
            </a:xfrm>
            <a:prstGeom prst="rect">
              <a:avLst/>
            </a:prstGeom>
            <a:noFill/>
            <a:ln w="9525">
              <a:noFill/>
              <a:miter lim="800000"/>
              <a:headEnd/>
              <a:tailEnd/>
            </a:ln>
          </p:spPr>
        </p:pic>
        <p:grpSp>
          <p:nvGrpSpPr>
            <p:cNvPr id="178" name="Group 56"/>
            <p:cNvGrpSpPr>
              <a:grpSpLocks/>
            </p:cNvGrpSpPr>
            <p:nvPr/>
          </p:nvGrpSpPr>
          <p:grpSpPr bwMode="auto">
            <a:xfrm>
              <a:off x="672" y="2432"/>
              <a:ext cx="744" cy="479"/>
              <a:chOff x="672" y="2428"/>
              <a:chExt cx="744" cy="479"/>
            </a:xfrm>
          </p:grpSpPr>
          <p:pic>
            <p:nvPicPr>
              <p:cNvPr id="179" name="Picture 20" descr="경쟁사_그냥"/>
              <p:cNvPicPr>
                <a:picLocks noChangeAspect="1" noChangeArrowheads="1"/>
              </p:cNvPicPr>
              <p:nvPr/>
            </p:nvPicPr>
            <p:blipFill>
              <a:blip r:embed="rId12" cstate="print"/>
              <a:srcRect/>
              <a:stretch>
                <a:fillRect/>
              </a:stretch>
            </p:blipFill>
            <p:spPr bwMode="auto">
              <a:xfrm rot="-152540">
                <a:off x="692" y="2428"/>
                <a:ext cx="724" cy="457"/>
              </a:xfrm>
              <a:prstGeom prst="rect">
                <a:avLst/>
              </a:prstGeom>
              <a:noFill/>
              <a:ln w="9525">
                <a:noFill/>
                <a:miter lim="800000"/>
                <a:headEnd/>
                <a:tailEnd/>
              </a:ln>
            </p:spPr>
          </p:pic>
          <p:pic>
            <p:nvPicPr>
              <p:cNvPr id="180" name="Picture 21" descr="경쟁사인라인"/>
              <p:cNvPicPr>
                <a:picLocks noChangeAspect="1" noChangeArrowheads="1"/>
              </p:cNvPicPr>
              <p:nvPr/>
            </p:nvPicPr>
            <p:blipFill>
              <a:blip r:embed="rId13" cstate="print"/>
              <a:srcRect/>
              <a:stretch>
                <a:fillRect/>
              </a:stretch>
            </p:blipFill>
            <p:spPr bwMode="auto">
              <a:xfrm rot="-163579">
                <a:off x="672" y="2706"/>
                <a:ext cx="227" cy="201"/>
              </a:xfrm>
              <a:prstGeom prst="rect">
                <a:avLst/>
              </a:prstGeom>
              <a:noFill/>
              <a:ln w="9525">
                <a:noFill/>
                <a:miter lim="800000"/>
                <a:headEnd/>
                <a:tailEnd/>
              </a:ln>
            </p:spPr>
          </p:pic>
        </p:grpSp>
      </p:grpSp>
      <p:sp>
        <p:nvSpPr>
          <p:cNvPr id="181" name="TextBox 180"/>
          <p:cNvSpPr txBox="1"/>
          <p:nvPr/>
        </p:nvSpPr>
        <p:spPr>
          <a:xfrm>
            <a:off x="3124200" y="2057400"/>
            <a:ext cx="1356462" cy="369332"/>
          </a:xfrm>
          <a:prstGeom prst="rect">
            <a:avLst/>
          </a:prstGeom>
          <a:noFill/>
        </p:spPr>
        <p:txBody>
          <a:bodyPr wrap="none" rtlCol="0">
            <a:spAutoFit/>
          </a:bodyPr>
          <a:lstStyle/>
          <a:p>
            <a:r>
              <a:rPr lang="en-US" b="1" smtClean="0"/>
              <a:t>Public space</a:t>
            </a:r>
            <a:endParaRPr lang="en-US" b="1"/>
          </a:p>
        </p:txBody>
      </p:sp>
      <p:sp>
        <p:nvSpPr>
          <p:cNvPr id="182" name="TextBox 181"/>
          <p:cNvSpPr txBox="1"/>
          <p:nvPr/>
        </p:nvSpPr>
        <p:spPr>
          <a:xfrm>
            <a:off x="3124200" y="3124200"/>
            <a:ext cx="1182750" cy="489878"/>
          </a:xfrm>
          <a:prstGeom prst="rect">
            <a:avLst/>
          </a:prstGeom>
          <a:noFill/>
        </p:spPr>
        <p:txBody>
          <a:bodyPr wrap="square" rtlCol="0">
            <a:spAutoFit/>
          </a:bodyPr>
          <a:lstStyle/>
          <a:p>
            <a:pPr algn="ctr">
              <a:lnSpc>
                <a:spcPts val="1500"/>
              </a:lnSpc>
            </a:pPr>
            <a:r>
              <a:rPr lang="en-US" b="1" smtClean="0">
                <a:solidFill>
                  <a:srgbClr val="D46C2C"/>
                </a:solidFill>
              </a:rPr>
              <a:t>Personal space B</a:t>
            </a:r>
            <a:endParaRPr lang="en-US" b="1">
              <a:solidFill>
                <a:srgbClr val="D46C2C"/>
              </a:solidFill>
            </a:endParaRPr>
          </a:p>
        </p:txBody>
      </p:sp>
      <p:sp>
        <p:nvSpPr>
          <p:cNvPr id="184" name="TextBox 183"/>
          <p:cNvSpPr txBox="1"/>
          <p:nvPr/>
        </p:nvSpPr>
        <p:spPr>
          <a:xfrm>
            <a:off x="7010400" y="4572000"/>
            <a:ext cx="1066800" cy="489878"/>
          </a:xfrm>
          <a:prstGeom prst="rect">
            <a:avLst/>
          </a:prstGeom>
          <a:noFill/>
        </p:spPr>
        <p:txBody>
          <a:bodyPr wrap="square" rtlCol="0">
            <a:spAutoFit/>
          </a:bodyPr>
          <a:lstStyle/>
          <a:p>
            <a:pPr algn="ctr">
              <a:lnSpc>
                <a:spcPts val="1500"/>
              </a:lnSpc>
            </a:pPr>
            <a:r>
              <a:rPr lang="en-US" b="1" smtClean="0">
                <a:solidFill>
                  <a:srgbClr val="0070C0"/>
                </a:solidFill>
              </a:rPr>
              <a:t>Personal space C</a:t>
            </a:r>
            <a:endParaRPr lang="en-US" b="1">
              <a:solidFill>
                <a:srgbClr val="0070C0"/>
              </a:solidFill>
            </a:endParaRPr>
          </a:p>
        </p:txBody>
      </p:sp>
      <p:sp>
        <p:nvSpPr>
          <p:cNvPr id="185" name="TextBox 184"/>
          <p:cNvSpPr txBox="1"/>
          <p:nvPr/>
        </p:nvSpPr>
        <p:spPr>
          <a:xfrm>
            <a:off x="4876800" y="1752600"/>
            <a:ext cx="1371600" cy="489878"/>
          </a:xfrm>
          <a:prstGeom prst="rect">
            <a:avLst/>
          </a:prstGeom>
          <a:noFill/>
        </p:spPr>
        <p:txBody>
          <a:bodyPr wrap="square" rtlCol="0">
            <a:spAutoFit/>
          </a:bodyPr>
          <a:lstStyle/>
          <a:p>
            <a:pPr algn="ctr">
              <a:lnSpc>
                <a:spcPts val="1500"/>
              </a:lnSpc>
            </a:pPr>
            <a:r>
              <a:rPr lang="en-US" b="1" smtClean="0">
                <a:solidFill>
                  <a:srgbClr val="FF0000"/>
                </a:solidFill>
              </a:rPr>
              <a:t>Personal space A</a:t>
            </a:r>
            <a:endParaRPr lang="en-US" b="1">
              <a:solidFill>
                <a:srgbClr val="FF0000"/>
              </a:solidFill>
            </a:endParaRPr>
          </a:p>
        </p:txBody>
      </p:sp>
      <p:pic>
        <p:nvPicPr>
          <p:cNvPr id="186" name="Picture 24" descr="douche"/>
          <p:cNvPicPr>
            <a:picLocks noChangeAspect="1" noChangeArrowheads="1"/>
          </p:cNvPicPr>
          <p:nvPr/>
        </p:nvPicPr>
        <p:blipFill>
          <a:blip r:embed="rId14" cstate="print"/>
          <a:srcRect/>
          <a:stretch>
            <a:fillRect/>
          </a:stretch>
        </p:blipFill>
        <p:spPr bwMode="auto">
          <a:xfrm>
            <a:off x="3352800" y="4648200"/>
            <a:ext cx="719830" cy="543277"/>
          </a:xfrm>
          <a:prstGeom prst="rect">
            <a:avLst/>
          </a:prstGeom>
          <a:noFill/>
        </p:spPr>
      </p:pic>
      <p:sp>
        <p:nvSpPr>
          <p:cNvPr id="187" name="Oval 186"/>
          <p:cNvSpPr/>
          <p:nvPr/>
        </p:nvSpPr>
        <p:spPr>
          <a:xfrm>
            <a:off x="2895600" y="2895600"/>
            <a:ext cx="3429000" cy="2819400"/>
          </a:xfrm>
          <a:prstGeom prst="ellipse">
            <a:avLst/>
          </a:prstGeom>
          <a:noFill/>
          <a:ln>
            <a:solidFill>
              <a:srgbClr val="D46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 name="Picture 6"/>
          <p:cNvPicPr>
            <a:picLocks noChangeAspect="1" noChangeArrowheads="1"/>
          </p:cNvPicPr>
          <p:nvPr/>
        </p:nvPicPr>
        <p:blipFill>
          <a:blip r:embed="rId15" cstate="print"/>
          <a:srcRect/>
          <a:stretch>
            <a:fillRect/>
          </a:stretch>
        </p:blipFill>
        <p:spPr bwMode="auto">
          <a:xfrm>
            <a:off x="8077200" y="5410200"/>
            <a:ext cx="428318" cy="781050"/>
          </a:xfrm>
          <a:prstGeom prst="rect">
            <a:avLst/>
          </a:prstGeom>
          <a:noFill/>
          <a:ln w="9525">
            <a:noFill/>
            <a:miter lim="800000"/>
            <a:headEnd/>
            <a:tailEnd/>
          </a:ln>
        </p:spPr>
      </p:pic>
      <p:sp>
        <p:nvSpPr>
          <p:cNvPr id="192" name="TextBox 191"/>
          <p:cNvSpPr txBox="1"/>
          <p:nvPr/>
        </p:nvSpPr>
        <p:spPr>
          <a:xfrm>
            <a:off x="6629400" y="5867400"/>
            <a:ext cx="1403333" cy="369332"/>
          </a:xfrm>
          <a:prstGeom prst="rect">
            <a:avLst/>
          </a:prstGeom>
          <a:noFill/>
        </p:spPr>
        <p:txBody>
          <a:bodyPr wrap="none" rtlCol="0">
            <a:spAutoFit/>
          </a:bodyPr>
          <a:lstStyle/>
          <a:p>
            <a:pPr algn="r"/>
            <a:r>
              <a:rPr lang="en-US" b="1" smtClean="0">
                <a:solidFill>
                  <a:srgbClr val="FF0000"/>
                </a:solidFill>
              </a:rPr>
              <a:t>PSC terminal</a:t>
            </a:r>
            <a:endParaRPr lang="en-US" b="1">
              <a:solidFill>
                <a:srgbClr val="FF0000"/>
              </a:solidFill>
            </a:endParaRPr>
          </a:p>
        </p:txBody>
      </p:sp>
      <p:sp>
        <p:nvSpPr>
          <p:cNvPr id="193" name="TextBox 192"/>
          <p:cNvSpPr txBox="1"/>
          <p:nvPr/>
        </p:nvSpPr>
        <p:spPr>
          <a:xfrm>
            <a:off x="1676400" y="4953000"/>
            <a:ext cx="1008418" cy="369332"/>
          </a:xfrm>
          <a:prstGeom prst="rect">
            <a:avLst/>
          </a:prstGeom>
          <a:noFill/>
        </p:spPr>
        <p:txBody>
          <a:bodyPr wrap="none" rtlCol="0">
            <a:spAutoFit/>
          </a:bodyPr>
          <a:lstStyle/>
          <a:p>
            <a:r>
              <a:rPr lang="en-US" b="1" dirty="0" smtClean="0">
                <a:solidFill>
                  <a:srgbClr val="00B0F0"/>
                </a:solidFill>
              </a:rPr>
              <a:t>Region 1</a:t>
            </a:r>
            <a:endParaRPr lang="en-US" b="1" dirty="0">
              <a:solidFill>
                <a:srgbClr val="00B0F0"/>
              </a:solidFill>
            </a:endParaRPr>
          </a:p>
        </p:txBody>
      </p:sp>
      <p:sp>
        <p:nvSpPr>
          <p:cNvPr id="194" name="TextBox 193"/>
          <p:cNvSpPr txBox="1"/>
          <p:nvPr/>
        </p:nvSpPr>
        <p:spPr>
          <a:xfrm>
            <a:off x="838200" y="5791200"/>
            <a:ext cx="3352800" cy="338554"/>
          </a:xfrm>
          <a:prstGeom prst="rect">
            <a:avLst/>
          </a:prstGeom>
          <a:noFill/>
        </p:spPr>
        <p:txBody>
          <a:bodyPr wrap="square" rtlCol="0">
            <a:spAutoFit/>
          </a:bodyPr>
          <a:lstStyle/>
          <a:p>
            <a:pPr algn="ctr"/>
            <a:r>
              <a:rPr lang="en-US" altLang="ko-KR" sz="1600" b="1" dirty="0" smtClean="0">
                <a:solidFill>
                  <a:srgbClr val="FF0000"/>
                </a:solidFill>
              </a:rPr>
              <a:t>Autonomous Personal Spaces</a:t>
            </a:r>
            <a:endParaRPr lang="ko-KR" altLang="en-US" sz="1600" b="1" dirty="0">
              <a:solidFill>
                <a:srgbClr val="FF0000"/>
              </a:solidFill>
            </a:endParaRPr>
          </a:p>
        </p:txBody>
      </p:sp>
      <p:cxnSp>
        <p:nvCxnSpPr>
          <p:cNvPr id="195" name="Straight Arrow Connector 194"/>
          <p:cNvCxnSpPr/>
          <p:nvPr/>
        </p:nvCxnSpPr>
        <p:spPr>
          <a:xfrm rot="5400000" flipH="1" flipV="1">
            <a:off x="2667000" y="5181600"/>
            <a:ext cx="609600" cy="6096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V="1">
            <a:off x="2667001" y="4572000"/>
            <a:ext cx="1828801" cy="1219201"/>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flipV="1">
            <a:off x="2667000" y="5486400"/>
            <a:ext cx="2209800" cy="3048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8" name="Oval 207"/>
          <p:cNvSpPr/>
          <p:nvPr/>
        </p:nvSpPr>
        <p:spPr>
          <a:xfrm>
            <a:off x="4267200" y="1676400"/>
            <a:ext cx="2743200" cy="381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 descr="D:\마케팅\마케팅 자료\마케팅영업자료\picocast alliance 자료\사진\Microsoft Clip Organizer\기타\j0151245.wmf"/>
          <p:cNvPicPr>
            <a:picLocks noChangeAspect="1" noChangeArrowheads="1"/>
          </p:cNvPicPr>
          <p:nvPr/>
        </p:nvPicPr>
        <p:blipFill>
          <a:blip r:embed="rId16" cstate="print"/>
          <a:srcRect/>
          <a:stretch>
            <a:fillRect/>
          </a:stretch>
        </p:blipFill>
        <p:spPr bwMode="auto">
          <a:xfrm>
            <a:off x="457200" y="3581400"/>
            <a:ext cx="2380723" cy="1173766"/>
          </a:xfrm>
          <a:prstGeom prst="rect">
            <a:avLst/>
          </a:prstGeom>
          <a:noFill/>
          <a:ln w="9525">
            <a:noFill/>
            <a:miter lim="800000"/>
            <a:headEnd/>
            <a:tailEnd/>
          </a:ln>
        </p:spPr>
      </p:pic>
      <p:sp>
        <p:nvSpPr>
          <p:cNvPr id="41" name="TextBox 40"/>
          <p:cNvSpPr txBox="1"/>
          <p:nvPr/>
        </p:nvSpPr>
        <p:spPr>
          <a:xfrm>
            <a:off x="381000" y="1524000"/>
            <a:ext cx="2286000" cy="1733808"/>
          </a:xfrm>
          <a:prstGeom prst="rect">
            <a:avLst/>
          </a:prstGeom>
          <a:noFill/>
        </p:spPr>
        <p:txBody>
          <a:bodyPr wrap="square" rtlCol="0">
            <a:spAutoFit/>
          </a:bodyPr>
          <a:lstStyle/>
          <a:p>
            <a:pPr>
              <a:lnSpc>
                <a:spcPts val="1600"/>
              </a:lnSpc>
            </a:pPr>
            <a:r>
              <a:rPr lang="en-US" sz="1600" b="1" dirty="0" smtClean="0">
                <a:solidFill>
                  <a:srgbClr val="00B0F0"/>
                </a:solidFill>
              </a:rPr>
              <a:t>Region</a:t>
            </a:r>
            <a:r>
              <a:rPr lang="en-US" sz="1600" b="1" dirty="0" smtClean="0">
                <a:solidFill>
                  <a:srgbClr val="FF0000"/>
                </a:solidFill>
              </a:rPr>
              <a:t>: A region is defined as an area where a PSC device can communicate with another PSC device only using PSC networks without using outside networks.</a:t>
            </a:r>
            <a:endParaRPr lang="en-US" sz="1600" b="1" dirty="0">
              <a:solidFill>
                <a:srgbClr val="FF0000"/>
              </a:solidFill>
            </a:endParaRPr>
          </a:p>
        </p:txBody>
      </p:sp>
      <p:sp>
        <p:nvSpPr>
          <p:cNvPr id="42" name="타원 178"/>
          <p:cNvSpPr/>
          <p:nvPr/>
        </p:nvSpPr>
        <p:spPr bwMode="auto">
          <a:xfrm>
            <a:off x="2895600" y="3810000"/>
            <a:ext cx="701126" cy="695416"/>
          </a:xfrm>
          <a:prstGeom prst="ellipse">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3" name="타원 178"/>
          <p:cNvSpPr/>
          <p:nvPr/>
        </p:nvSpPr>
        <p:spPr bwMode="auto">
          <a:xfrm>
            <a:off x="4648200" y="2209800"/>
            <a:ext cx="701126" cy="695416"/>
          </a:xfrm>
          <a:prstGeom prst="ellipse">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4" name="타원 178"/>
          <p:cNvSpPr/>
          <p:nvPr/>
        </p:nvSpPr>
        <p:spPr bwMode="auto">
          <a:xfrm>
            <a:off x="6553200" y="4800600"/>
            <a:ext cx="701126" cy="695416"/>
          </a:xfrm>
          <a:prstGeom prst="ellipse">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45" name="Picture 19" descr="j0228120[1]"/>
          <p:cNvPicPr>
            <a:picLocks noChangeAspect="1" noChangeArrowheads="1"/>
          </p:cNvPicPr>
          <p:nvPr/>
        </p:nvPicPr>
        <p:blipFill>
          <a:blip r:embed="rId17" cstate="print"/>
          <a:srcRect/>
          <a:stretch>
            <a:fillRect/>
          </a:stretch>
        </p:blipFill>
        <p:spPr bwMode="auto">
          <a:xfrm>
            <a:off x="4953000" y="2362200"/>
            <a:ext cx="60862" cy="355804"/>
          </a:xfrm>
          <a:prstGeom prst="rect">
            <a:avLst/>
          </a:prstGeom>
          <a:noFill/>
          <a:ln w="9525">
            <a:noFill/>
            <a:miter lim="800000"/>
            <a:headEnd/>
            <a:tailEnd/>
          </a:ln>
        </p:spPr>
      </p:pic>
      <p:pic>
        <p:nvPicPr>
          <p:cNvPr id="46" name="Picture 19" descr="j0228120[1]"/>
          <p:cNvPicPr>
            <a:picLocks noChangeAspect="1" noChangeArrowheads="1"/>
          </p:cNvPicPr>
          <p:nvPr/>
        </p:nvPicPr>
        <p:blipFill>
          <a:blip r:embed="rId17" cstate="print"/>
          <a:srcRect/>
          <a:stretch>
            <a:fillRect/>
          </a:stretch>
        </p:blipFill>
        <p:spPr bwMode="auto">
          <a:xfrm>
            <a:off x="6781800" y="4953000"/>
            <a:ext cx="144267" cy="385836"/>
          </a:xfrm>
          <a:prstGeom prst="rect">
            <a:avLst/>
          </a:prstGeom>
          <a:noFill/>
          <a:ln w="9525">
            <a:noFill/>
            <a:miter lim="800000"/>
            <a:headEnd/>
            <a:tailEnd/>
          </a:ln>
        </p:spPr>
      </p:pic>
      <p:pic>
        <p:nvPicPr>
          <p:cNvPr id="47" name="Picture 19" descr="j0228120[1]"/>
          <p:cNvPicPr>
            <a:picLocks noChangeAspect="1" noChangeArrowheads="1"/>
          </p:cNvPicPr>
          <p:nvPr/>
        </p:nvPicPr>
        <p:blipFill>
          <a:blip r:embed="rId17" cstate="print"/>
          <a:srcRect/>
          <a:stretch>
            <a:fillRect/>
          </a:stretch>
        </p:blipFill>
        <p:spPr bwMode="auto">
          <a:xfrm>
            <a:off x="3200400" y="3962400"/>
            <a:ext cx="144267" cy="385836"/>
          </a:xfrm>
          <a:prstGeom prst="rect">
            <a:avLst/>
          </a:prstGeom>
          <a:noFill/>
          <a:ln w="9525">
            <a:noFill/>
            <a:miter lim="800000"/>
            <a:headEnd/>
            <a:tailEnd/>
          </a:ln>
        </p:spPr>
      </p:pic>
      <p:pic>
        <p:nvPicPr>
          <p:cNvPr id="48" name="Picture 19" descr="j0228120[1]"/>
          <p:cNvPicPr>
            <a:picLocks noChangeAspect="1" noChangeArrowheads="1"/>
          </p:cNvPicPr>
          <p:nvPr/>
        </p:nvPicPr>
        <p:blipFill>
          <a:blip r:embed="rId17" cstate="print"/>
          <a:srcRect/>
          <a:stretch>
            <a:fillRect/>
          </a:stretch>
        </p:blipFill>
        <p:spPr bwMode="auto">
          <a:xfrm flipH="1">
            <a:off x="4876800" y="2362200"/>
            <a:ext cx="146684" cy="385836"/>
          </a:xfrm>
          <a:prstGeom prst="rect">
            <a:avLst/>
          </a:prstGeom>
          <a:noFill/>
          <a:ln w="9525">
            <a:noFill/>
            <a:miter lim="800000"/>
            <a:headEnd/>
            <a:tailEnd/>
          </a:ln>
        </p:spPr>
      </p:pic>
      <p:pic>
        <p:nvPicPr>
          <p:cNvPr id="49" name="Picture 6"/>
          <p:cNvPicPr>
            <a:picLocks noChangeAspect="1" noChangeArrowheads="1"/>
          </p:cNvPicPr>
          <p:nvPr/>
        </p:nvPicPr>
        <p:blipFill>
          <a:blip r:embed="rId15" cstate="print"/>
          <a:srcRect/>
          <a:stretch>
            <a:fillRect/>
          </a:stretch>
        </p:blipFill>
        <p:spPr bwMode="auto">
          <a:xfrm>
            <a:off x="6934200" y="4953000"/>
            <a:ext cx="428318" cy="781050"/>
          </a:xfrm>
          <a:prstGeom prst="rect">
            <a:avLst/>
          </a:prstGeom>
          <a:noFill/>
          <a:ln w="9525">
            <a:noFill/>
            <a:miter lim="800000"/>
            <a:headEnd/>
            <a:tailEnd/>
          </a:ln>
        </p:spPr>
      </p:pic>
      <p:pic>
        <p:nvPicPr>
          <p:cNvPr id="50" name="Picture 6"/>
          <p:cNvPicPr>
            <a:picLocks noChangeAspect="1" noChangeArrowheads="1"/>
          </p:cNvPicPr>
          <p:nvPr/>
        </p:nvPicPr>
        <p:blipFill>
          <a:blip r:embed="rId15" cstate="print"/>
          <a:srcRect/>
          <a:stretch>
            <a:fillRect/>
          </a:stretch>
        </p:blipFill>
        <p:spPr bwMode="auto">
          <a:xfrm>
            <a:off x="5105400" y="2209800"/>
            <a:ext cx="428318" cy="781050"/>
          </a:xfrm>
          <a:prstGeom prst="rect">
            <a:avLst/>
          </a:prstGeom>
          <a:noFill/>
          <a:ln w="9525">
            <a:noFill/>
            <a:miter lim="800000"/>
            <a:headEnd/>
            <a:tailEnd/>
          </a:ln>
        </p:spPr>
      </p:pic>
      <p:pic>
        <p:nvPicPr>
          <p:cNvPr id="51" name="Picture 6"/>
          <p:cNvPicPr>
            <a:picLocks noChangeAspect="1" noChangeArrowheads="1"/>
          </p:cNvPicPr>
          <p:nvPr/>
        </p:nvPicPr>
        <p:blipFill>
          <a:blip r:embed="rId15" cstate="print"/>
          <a:srcRect/>
          <a:stretch>
            <a:fillRect/>
          </a:stretch>
        </p:blipFill>
        <p:spPr bwMode="auto">
          <a:xfrm>
            <a:off x="3352800" y="3733800"/>
            <a:ext cx="428318" cy="78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FF0000"/>
                </a:solidFill>
              </a:rPr>
              <a:t>TYPES OF PERSONAL SPACES (3)</a:t>
            </a:r>
            <a:endParaRPr lang="en-US" sz="2000" dirty="0">
              <a:cs typeface="Times New Roman" pitchFamily="18" charset="0"/>
            </a:endParaRPr>
          </a:p>
        </p:txBody>
      </p:sp>
      <p:sp>
        <p:nvSpPr>
          <p:cNvPr id="9" name="TextBox 8"/>
          <p:cNvSpPr txBox="1"/>
          <p:nvPr/>
        </p:nvSpPr>
        <p:spPr>
          <a:xfrm>
            <a:off x="4114800" y="6406866"/>
            <a:ext cx="838200"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Slide 14</a:t>
            </a:r>
            <a:endParaRPr lang="en-US" sz="1400" dirty="0">
              <a:latin typeface="Times New Roman" pitchFamily="18" charset="0"/>
              <a:cs typeface="Times New Roman" pitchFamily="18" charset="0"/>
            </a:endParaRPr>
          </a:p>
        </p:txBody>
      </p:sp>
      <p:pic>
        <p:nvPicPr>
          <p:cNvPr id="6" name="Picture 2" descr="D:\마케팅\마케팅 자료\마케팅영업자료\picocast alliance 자료\사진\Microsoft Clip Organizer\기타\j0151245.wmf"/>
          <p:cNvPicPr>
            <a:picLocks noChangeAspect="1" noChangeArrowheads="1"/>
          </p:cNvPicPr>
          <p:nvPr/>
        </p:nvPicPr>
        <p:blipFill>
          <a:blip r:embed="rId4" cstate="print"/>
          <a:srcRect/>
          <a:stretch>
            <a:fillRect/>
          </a:stretch>
        </p:blipFill>
        <p:spPr bwMode="auto">
          <a:xfrm>
            <a:off x="589449" y="3657962"/>
            <a:ext cx="2380723" cy="1173766"/>
          </a:xfrm>
          <a:prstGeom prst="rect">
            <a:avLst/>
          </a:prstGeom>
          <a:noFill/>
          <a:ln w="9525">
            <a:noFill/>
            <a:miter lim="800000"/>
            <a:headEnd/>
            <a:tailEnd/>
          </a:ln>
        </p:spPr>
      </p:pic>
      <p:grpSp>
        <p:nvGrpSpPr>
          <p:cNvPr id="3" name="그룹 94"/>
          <p:cNvGrpSpPr/>
          <p:nvPr/>
        </p:nvGrpSpPr>
        <p:grpSpPr>
          <a:xfrm>
            <a:off x="876500" y="1958571"/>
            <a:ext cx="2330624" cy="2252469"/>
            <a:chOff x="323528" y="2276864"/>
            <a:chExt cx="3744416" cy="3600408"/>
          </a:xfrm>
        </p:grpSpPr>
        <p:sp>
          <p:nvSpPr>
            <p:cNvPr id="8" name="타원 42"/>
            <p:cNvSpPr/>
            <p:nvPr/>
          </p:nvSpPr>
          <p:spPr bwMode="auto">
            <a:xfrm>
              <a:off x="546418" y="2390767"/>
              <a:ext cx="3510522" cy="3302941"/>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타원 41"/>
            <p:cNvSpPr/>
            <p:nvPr/>
          </p:nvSpPr>
          <p:spPr bwMode="auto">
            <a:xfrm>
              <a:off x="1772315" y="3415817"/>
              <a:ext cx="1003006" cy="1025051"/>
            </a:xfrm>
            <a:prstGeom prst="ellipse">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1" name="Picture 65"/>
            <p:cNvPicPr>
              <a:picLocks noChangeAspect="1" noChangeArrowheads="1"/>
            </p:cNvPicPr>
            <p:nvPr/>
          </p:nvPicPr>
          <p:blipFill>
            <a:blip r:embed="rId5" cstate="print">
              <a:clrChange>
                <a:clrFrom>
                  <a:srgbClr val="0068E8"/>
                </a:clrFrom>
                <a:clrTo>
                  <a:srgbClr val="0068E8">
                    <a:alpha val="0"/>
                  </a:srgbClr>
                </a:clrTo>
              </a:clrChange>
            </a:blip>
            <a:srcRect/>
            <a:stretch>
              <a:fillRect/>
            </a:stretch>
          </p:blipFill>
          <p:spPr bwMode="auto">
            <a:xfrm>
              <a:off x="2496708" y="3814448"/>
              <a:ext cx="255521" cy="455735"/>
            </a:xfrm>
            <a:prstGeom prst="rect">
              <a:avLst/>
            </a:prstGeom>
            <a:noFill/>
            <a:ln w="9525">
              <a:noFill/>
              <a:miter lim="800000"/>
              <a:headEnd/>
              <a:tailEnd/>
            </a:ln>
          </p:spPr>
        </p:pic>
        <p:grpSp>
          <p:nvGrpSpPr>
            <p:cNvPr id="4" name="Group 54"/>
            <p:cNvGrpSpPr>
              <a:grpSpLocks/>
            </p:cNvGrpSpPr>
            <p:nvPr/>
          </p:nvGrpSpPr>
          <p:grpSpPr bwMode="auto">
            <a:xfrm>
              <a:off x="1103644" y="5124235"/>
              <a:ext cx="780116" cy="513428"/>
              <a:chOff x="567" y="2391"/>
              <a:chExt cx="953" cy="585"/>
            </a:xfrm>
          </p:grpSpPr>
          <p:pic>
            <p:nvPicPr>
              <p:cNvPr id="29" name="Picture 3" descr="hd tv"/>
              <p:cNvPicPr>
                <a:picLocks noChangeAspect="1" noChangeArrowheads="1"/>
              </p:cNvPicPr>
              <p:nvPr/>
            </p:nvPicPr>
            <p:blipFill>
              <a:blip r:embed="rId6" cstate="print"/>
              <a:srcRect/>
              <a:stretch>
                <a:fillRect/>
              </a:stretch>
            </p:blipFill>
            <p:spPr bwMode="auto">
              <a:xfrm>
                <a:off x="567" y="2391"/>
                <a:ext cx="953" cy="585"/>
              </a:xfrm>
              <a:prstGeom prst="rect">
                <a:avLst/>
              </a:prstGeom>
              <a:noFill/>
              <a:ln w="9525">
                <a:noFill/>
                <a:miter lim="800000"/>
                <a:headEnd/>
                <a:tailEnd/>
              </a:ln>
            </p:spPr>
          </p:pic>
          <p:grpSp>
            <p:nvGrpSpPr>
              <p:cNvPr id="5" name="Group 56"/>
              <p:cNvGrpSpPr>
                <a:grpSpLocks/>
              </p:cNvGrpSpPr>
              <p:nvPr/>
            </p:nvGrpSpPr>
            <p:grpSpPr bwMode="auto">
              <a:xfrm>
                <a:off x="672" y="2432"/>
                <a:ext cx="744" cy="479"/>
                <a:chOff x="672" y="2428"/>
                <a:chExt cx="744" cy="479"/>
              </a:xfrm>
            </p:grpSpPr>
            <p:pic>
              <p:nvPicPr>
                <p:cNvPr id="31" name="Picture 20" descr="경쟁사_그냥"/>
                <p:cNvPicPr>
                  <a:picLocks noChangeAspect="1" noChangeArrowheads="1"/>
                </p:cNvPicPr>
                <p:nvPr/>
              </p:nvPicPr>
              <p:blipFill>
                <a:blip r:embed="rId7" cstate="print"/>
                <a:srcRect/>
                <a:stretch>
                  <a:fillRect/>
                </a:stretch>
              </p:blipFill>
              <p:spPr bwMode="auto">
                <a:xfrm rot="-152540">
                  <a:off x="692" y="2428"/>
                  <a:ext cx="724" cy="457"/>
                </a:xfrm>
                <a:prstGeom prst="rect">
                  <a:avLst/>
                </a:prstGeom>
                <a:noFill/>
                <a:ln w="9525">
                  <a:noFill/>
                  <a:miter lim="800000"/>
                  <a:headEnd/>
                  <a:tailEnd/>
                </a:ln>
              </p:spPr>
            </p:pic>
            <p:pic>
              <p:nvPicPr>
                <p:cNvPr id="32" name="Picture 21" descr="경쟁사인라인"/>
                <p:cNvPicPr>
                  <a:picLocks noChangeAspect="1" noChangeArrowheads="1"/>
                </p:cNvPicPr>
                <p:nvPr/>
              </p:nvPicPr>
              <p:blipFill>
                <a:blip r:embed="rId8" cstate="print"/>
                <a:srcRect/>
                <a:stretch>
                  <a:fillRect/>
                </a:stretch>
              </p:blipFill>
              <p:spPr bwMode="auto">
                <a:xfrm rot="-163579">
                  <a:off x="672" y="2706"/>
                  <a:ext cx="227" cy="201"/>
                </a:xfrm>
                <a:prstGeom prst="rect">
                  <a:avLst/>
                </a:prstGeom>
                <a:noFill/>
                <a:ln w="9525">
                  <a:noFill/>
                  <a:miter lim="800000"/>
                  <a:headEnd/>
                  <a:tailEnd/>
                </a:ln>
              </p:spPr>
            </p:pic>
          </p:grpSp>
        </p:grpSp>
        <p:pic>
          <p:nvPicPr>
            <p:cNvPr id="13" name="Picture 12" descr="audio"/>
            <p:cNvPicPr>
              <a:picLocks noChangeAspect="1" noChangeArrowheads="1"/>
            </p:cNvPicPr>
            <p:nvPr/>
          </p:nvPicPr>
          <p:blipFill>
            <a:blip r:embed="rId9" cstate="print"/>
            <a:srcRect/>
            <a:stretch>
              <a:fillRect/>
            </a:stretch>
          </p:blipFill>
          <p:spPr bwMode="auto">
            <a:xfrm>
              <a:off x="2552431" y="5124235"/>
              <a:ext cx="780116" cy="753037"/>
            </a:xfrm>
            <a:prstGeom prst="rect">
              <a:avLst/>
            </a:prstGeom>
            <a:noFill/>
            <a:ln w="9525">
              <a:noFill/>
              <a:miter lim="800000"/>
              <a:headEnd/>
              <a:tailEnd/>
            </a:ln>
          </p:spPr>
        </p:pic>
        <p:pic>
          <p:nvPicPr>
            <p:cNvPr id="14" name="Picture 19" descr="j0228120[1]"/>
            <p:cNvPicPr>
              <a:picLocks noChangeAspect="1" noChangeArrowheads="1"/>
            </p:cNvPicPr>
            <p:nvPr/>
          </p:nvPicPr>
          <p:blipFill>
            <a:blip r:embed="rId10" cstate="print"/>
            <a:srcRect/>
            <a:stretch>
              <a:fillRect/>
            </a:stretch>
          </p:blipFill>
          <p:spPr bwMode="auto">
            <a:xfrm flipH="1">
              <a:off x="2343204" y="3643606"/>
              <a:ext cx="171233" cy="568727"/>
            </a:xfrm>
            <a:prstGeom prst="rect">
              <a:avLst/>
            </a:prstGeom>
            <a:noFill/>
            <a:ln w="9525">
              <a:noFill/>
              <a:miter lim="800000"/>
              <a:headEnd/>
              <a:tailEnd/>
            </a:ln>
          </p:spPr>
        </p:pic>
        <p:pic>
          <p:nvPicPr>
            <p:cNvPr id="15" name="Picture 24" descr="douche"/>
            <p:cNvPicPr>
              <a:picLocks noChangeAspect="1" noChangeArrowheads="1"/>
            </p:cNvPicPr>
            <p:nvPr/>
          </p:nvPicPr>
          <p:blipFill>
            <a:blip r:embed="rId11" cstate="print"/>
            <a:srcRect/>
            <a:stretch>
              <a:fillRect/>
            </a:stretch>
          </p:blipFill>
          <p:spPr bwMode="auto">
            <a:xfrm>
              <a:off x="323528" y="4383920"/>
              <a:ext cx="668413" cy="512525"/>
            </a:xfrm>
            <a:prstGeom prst="rect">
              <a:avLst/>
            </a:prstGeom>
            <a:noFill/>
          </p:spPr>
        </p:pic>
        <p:pic>
          <p:nvPicPr>
            <p:cNvPr id="16" name="Picture 25" descr="radiateur"/>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899592" y="2348880"/>
              <a:ext cx="612948" cy="731080"/>
            </a:xfrm>
            <a:prstGeom prst="rect">
              <a:avLst/>
            </a:prstGeom>
            <a:noFill/>
          </p:spPr>
        </p:pic>
        <p:pic>
          <p:nvPicPr>
            <p:cNvPr id="17" name="Picture 39" descr="weekly_digital_timer_IP20"/>
            <p:cNvPicPr>
              <a:picLocks noChangeAspect="1" noChangeArrowheads="1"/>
            </p:cNvPicPr>
            <p:nvPr/>
          </p:nvPicPr>
          <p:blipFill>
            <a:blip r:embed="rId13" cstate="print"/>
            <a:srcRect/>
            <a:stretch>
              <a:fillRect/>
            </a:stretch>
          </p:blipFill>
          <p:spPr bwMode="auto">
            <a:xfrm>
              <a:off x="2987824" y="2348880"/>
              <a:ext cx="375212" cy="626420"/>
            </a:xfrm>
            <a:prstGeom prst="rect">
              <a:avLst/>
            </a:prstGeom>
            <a:noFill/>
          </p:spPr>
        </p:pic>
        <p:grpSp>
          <p:nvGrpSpPr>
            <p:cNvPr id="7" name="Group 5"/>
            <p:cNvGrpSpPr>
              <a:grpSpLocks/>
            </p:cNvGrpSpPr>
            <p:nvPr/>
          </p:nvGrpSpPr>
          <p:grpSpPr bwMode="auto">
            <a:xfrm>
              <a:off x="2123728" y="2276864"/>
              <a:ext cx="303431" cy="341486"/>
              <a:chOff x="3667" y="2523"/>
              <a:chExt cx="247" cy="317"/>
            </a:xfrm>
          </p:grpSpPr>
          <p:sp>
            <p:nvSpPr>
              <p:cNvPr id="27"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28" name="Picture 7" descr="744px-ThermometerSymbol"/>
              <p:cNvPicPr>
                <a:picLocks noChangeAspect="1" noChangeArrowheads="1"/>
              </p:cNvPicPr>
              <p:nvPr/>
            </p:nvPicPr>
            <p:blipFill>
              <a:blip r:embed="rId14" cstate="print"/>
              <a:srcRect l="43907" t="21152" r="48991" b="24046"/>
              <a:stretch>
                <a:fillRect/>
              </a:stretch>
            </p:blipFill>
            <p:spPr bwMode="auto">
              <a:xfrm>
                <a:off x="3667" y="2523"/>
                <a:ext cx="118" cy="317"/>
              </a:xfrm>
              <a:prstGeom prst="rect">
                <a:avLst/>
              </a:prstGeom>
              <a:noFill/>
            </p:spPr>
          </p:pic>
        </p:grpSp>
        <p:pic>
          <p:nvPicPr>
            <p:cNvPr id="19" name="Picture 8" descr="helice-pour-bateaux-3-pales-49131"/>
            <p:cNvPicPr>
              <a:picLocks noChangeAspect="1" noChangeArrowheads="1"/>
            </p:cNvPicPr>
            <p:nvPr/>
          </p:nvPicPr>
          <p:blipFill>
            <a:blip r:embed="rId15" cstate="print">
              <a:clrChange>
                <a:clrFrom>
                  <a:srgbClr val="FFFFFF"/>
                </a:clrFrom>
                <a:clrTo>
                  <a:srgbClr val="FFFFFF">
                    <a:alpha val="0"/>
                  </a:srgbClr>
                </a:clrTo>
              </a:clrChange>
              <a:lum bright="-20000"/>
              <a:grayscl/>
            </a:blip>
            <a:srcRect/>
            <a:stretch>
              <a:fillRect/>
            </a:stretch>
          </p:blipFill>
          <p:spPr bwMode="auto">
            <a:xfrm>
              <a:off x="395536" y="3429000"/>
              <a:ext cx="678960" cy="569473"/>
            </a:xfrm>
            <a:prstGeom prst="rect">
              <a:avLst/>
            </a:prstGeom>
            <a:noFill/>
            <a:ln w="9525">
              <a:noFill/>
              <a:miter lim="800000"/>
              <a:headEnd/>
              <a:tailEnd/>
            </a:ln>
          </p:spPr>
        </p:pic>
        <p:graphicFrame>
          <p:nvGraphicFramePr>
            <p:cNvPr id="20" name="Object 2"/>
            <p:cNvGraphicFramePr>
              <a:graphicFrameLocks noChangeAspect="1"/>
            </p:cNvGraphicFramePr>
            <p:nvPr/>
          </p:nvGraphicFramePr>
          <p:xfrm>
            <a:off x="3499714" y="4326973"/>
            <a:ext cx="557225" cy="569472"/>
          </p:xfrm>
          <a:graphic>
            <a:graphicData uri="http://schemas.openxmlformats.org/presentationml/2006/ole">
              <p:oleObj spid="_x0000_s489474" name="Photo Editor Photo" r:id="rId16" imgW="2381582" imgH="2381582" progId="">
                <p:embed/>
              </p:oleObj>
            </a:graphicData>
          </a:graphic>
        </p:graphicFrame>
        <p:pic>
          <p:nvPicPr>
            <p:cNvPr id="21" name="Picture 27"/>
            <p:cNvPicPr>
              <a:picLocks noChangeAspect="1" noChangeArrowheads="1"/>
            </p:cNvPicPr>
            <p:nvPr/>
          </p:nvPicPr>
          <p:blipFill>
            <a:blip r:embed="rId17" cstate="print"/>
            <a:srcRect t="4359" r="-682" b="3391"/>
            <a:stretch>
              <a:fillRect/>
            </a:stretch>
          </p:blipFill>
          <p:spPr bwMode="auto">
            <a:xfrm>
              <a:off x="3722605" y="3188028"/>
              <a:ext cx="345339" cy="569473"/>
            </a:xfrm>
            <a:prstGeom prst="rect">
              <a:avLst/>
            </a:prstGeom>
            <a:noFill/>
            <a:ln w="9525">
              <a:noFill/>
              <a:miter lim="800000"/>
              <a:headEnd/>
              <a:tailEnd/>
            </a:ln>
            <a:effectLst>
              <a:outerShdw dist="107763" dir="2700000" algn="ctr" rotWithShape="0">
                <a:schemeClr val="bg2"/>
              </a:outerShdw>
            </a:effectLst>
          </p:spPr>
        </p:pic>
        <p:grpSp>
          <p:nvGrpSpPr>
            <p:cNvPr id="12" name="Group 55"/>
            <p:cNvGrpSpPr>
              <a:grpSpLocks/>
            </p:cNvGrpSpPr>
            <p:nvPr/>
          </p:nvGrpSpPr>
          <p:grpSpPr bwMode="auto">
            <a:xfrm flipH="1">
              <a:off x="1605147" y="4042237"/>
              <a:ext cx="505160" cy="796762"/>
              <a:chOff x="1026" y="1842"/>
              <a:chExt cx="967" cy="1595"/>
            </a:xfrm>
          </p:grpSpPr>
          <p:pic>
            <p:nvPicPr>
              <p:cNvPr id="24" name="Picture 56" descr="gvp4000i_2"/>
              <p:cNvPicPr>
                <a:picLocks noChangeAspect="1" noChangeArrowheads="1"/>
              </p:cNvPicPr>
              <p:nvPr/>
            </p:nvPicPr>
            <p:blipFill>
              <a:blip r:embed="rId18" cstate="print"/>
              <a:srcRect/>
              <a:stretch>
                <a:fillRect/>
              </a:stretch>
            </p:blipFill>
            <p:spPr bwMode="auto">
              <a:xfrm>
                <a:off x="1026" y="2525"/>
                <a:ext cx="960" cy="912"/>
              </a:xfrm>
              <a:prstGeom prst="rect">
                <a:avLst/>
              </a:prstGeom>
              <a:noFill/>
              <a:ln w="9525">
                <a:noFill/>
                <a:miter lim="800000"/>
                <a:headEnd/>
                <a:tailEnd/>
              </a:ln>
            </p:spPr>
          </p:pic>
          <p:pic>
            <p:nvPicPr>
              <p:cNvPr id="25" name="Picture 57" descr="ism-scap-05(s)"/>
              <p:cNvPicPr>
                <a:picLocks noChangeAspect="1" noChangeArrowheads="1"/>
              </p:cNvPicPr>
              <p:nvPr/>
            </p:nvPicPr>
            <p:blipFill>
              <a:blip r:embed="rId19" cstate="print"/>
              <a:srcRect/>
              <a:stretch>
                <a:fillRect/>
              </a:stretch>
            </p:blipFill>
            <p:spPr bwMode="auto">
              <a:xfrm>
                <a:off x="1445" y="1842"/>
                <a:ext cx="87" cy="435"/>
              </a:xfrm>
              <a:prstGeom prst="rect">
                <a:avLst/>
              </a:prstGeom>
              <a:noFill/>
              <a:ln w="9525">
                <a:noFill/>
                <a:miter lim="800000"/>
                <a:headEnd/>
                <a:tailEnd/>
              </a:ln>
            </p:spPr>
          </p:pic>
          <p:pic>
            <p:nvPicPr>
              <p:cNvPr id="26" name="Picture 58" descr="ism-scap-05(s)"/>
              <p:cNvPicPr>
                <a:picLocks noChangeAspect="1" noChangeArrowheads="1"/>
              </p:cNvPicPr>
              <p:nvPr/>
            </p:nvPicPr>
            <p:blipFill>
              <a:blip r:embed="rId20" cstate="print"/>
              <a:srcRect/>
              <a:stretch>
                <a:fillRect/>
              </a:stretch>
            </p:blipFill>
            <p:spPr bwMode="auto">
              <a:xfrm>
                <a:off x="1906" y="1925"/>
                <a:ext cx="87" cy="435"/>
              </a:xfrm>
              <a:prstGeom prst="rect">
                <a:avLst/>
              </a:prstGeom>
              <a:noFill/>
              <a:ln w="9525">
                <a:noFill/>
                <a:miter lim="800000"/>
                <a:headEnd/>
                <a:tailEnd/>
              </a:ln>
            </p:spPr>
          </p:pic>
        </p:grpSp>
      </p:grpSp>
      <p:pic>
        <p:nvPicPr>
          <p:cNvPr id="33" name="Picture 56"/>
          <p:cNvPicPr>
            <a:picLocks noChangeAspect="1" noChangeArrowheads="1"/>
          </p:cNvPicPr>
          <p:nvPr/>
        </p:nvPicPr>
        <p:blipFill>
          <a:blip r:embed="rId21" cstate="print"/>
          <a:srcRect/>
          <a:stretch>
            <a:fillRect/>
          </a:stretch>
        </p:blipFill>
        <p:spPr bwMode="auto">
          <a:xfrm>
            <a:off x="6629400" y="3657600"/>
            <a:ext cx="1935363" cy="1155301"/>
          </a:xfrm>
          <a:prstGeom prst="rect">
            <a:avLst/>
          </a:prstGeom>
          <a:noFill/>
          <a:ln w="9525">
            <a:noFill/>
            <a:miter lim="800000"/>
            <a:headEnd/>
            <a:tailEnd/>
          </a:ln>
        </p:spPr>
      </p:pic>
      <p:grpSp>
        <p:nvGrpSpPr>
          <p:cNvPr id="18" name="그룹 94"/>
          <p:cNvGrpSpPr/>
          <p:nvPr/>
        </p:nvGrpSpPr>
        <p:grpSpPr>
          <a:xfrm>
            <a:off x="5989068" y="2030584"/>
            <a:ext cx="2330624" cy="2252469"/>
            <a:chOff x="323528" y="2276864"/>
            <a:chExt cx="3744416" cy="3600408"/>
          </a:xfrm>
        </p:grpSpPr>
        <p:sp>
          <p:nvSpPr>
            <p:cNvPr id="35" name="타원 127"/>
            <p:cNvSpPr/>
            <p:nvPr/>
          </p:nvSpPr>
          <p:spPr bwMode="auto">
            <a:xfrm>
              <a:off x="546418" y="2390767"/>
              <a:ext cx="3510522" cy="3302941"/>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37" name="Picture 65"/>
            <p:cNvPicPr>
              <a:picLocks noChangeAspect="1" noChangeArrowheads="1"/>
            </p:cNvPicPr>
            <p:nvPr/>
          </p:nvPicPr>
          <p:blipFill>
            <a:blip r:embed="rId5" cstate="print">
              <a:clrChange>
                <a:clrFrom>
                  <a:srgbClr val="0068E8"/>
                </a:clrFrom>
                <a:clrTo>
                  <a:srgbClr val="0068E8">
                    <a:alpha val="0"/>
                  </a:srgbClr>
                </a:clrTo>
              </a:clrChange>
            </a:blip>
            <a:srcRect/>
            <a:stretch>
              <a:fillRect/>
            </a:stretch>
          </p:blipFill>
          <p:spPr bwMode="auto">
            <a:xfrm>
              <a:off x="2496708" y="3814448"/>
              <a:ext cx="255521" cy="455735"/>
            </a:xfrm>
            <a:prstGeom prst="rect">
              <a:avLst/>
            </a:prstGeom>
            <a:noFill/>
            <a:ln w="9525">
              <a:noFill/>
              <a:miter lim="800000"/>
              <a:headEnd/>
              <a:tailEnd/>
            </a:ln>
          </p:spPr>
        </p:pic>
        <p:grpSp>
          <p:nvGrpSpPr>
            <p:cNvPr id="22" name="Group 54"/>
            <p:cNvGrpSpPr>
              <a:grpSpLocks/>
            </p:cNvGrpSpPr>
            <p:nvPr/>
          </p:nvGrpSpPr>
          <p:grpSpPr bwMode="auto">
            <a:xfrm>
              <a:off x="1103644" y="5124235"/>
              <a:ext cx="780116" cy="513428"/>
              <a:chOff x="567" y="2391"/>
              <a:chExt cx="953" cy="585"/>
            </a:xfrm>
          </p:grpSpPr>
          <p:pic>
            <p:nvPicPr>
              <p:cNvPr id="55" name="Picture 3" descr="hd tv"/>
              <p:cNvPicPr>
                <a:picLocks noChangeAspect="1" noChangeArrowheads="1"/>
              </p:cNvPicPr>
              <p:nvPr/>
            </p:nvPicPr>
            <p:blipFill>
              <a:blip r:embed="rId6" cstate="print"/>
              <a:srcRect/>
              <a:stretch>
                <a:fillRect/>
              </a:stretch>
            </p:blipFill>
            <p:spPr bwMode="auto">
              <a:xfrm>
                <a:off x="567" y="2391"/>
                <a:ext cx="953" cy="585"/>
              </a:xfrm>
              <a:prstGeom prst="rect">
                <a:avLst/>
              </a:prstGeom>
              <a:noFill/>
              <a:ln w="9525">
                <a:noFill/>
                <a:miter lim="800000"/>
                <a:headEnd/>
                <a:tailEnd/>
              </a:ln>
            </p:spPr>
          </p:pic>
          <p:grpSp>
            <p:nvGrpSpPr>
              <p:cNvPr id="23" name="Group 56"/>
              <p:cNvGrpSpPr>
                <a:grpSpLocks/>
              </p:cNvGrpSpPr>
              <p:nvPr/>
            </p:nvGrpSpPr>
            <p:grpSpPr bwMode="auto">
              <a:xfrm>
                <a:off x="672" y="2432"/>
                <a:ext cx="744" cy="479"/>
                <a:chOff x="672" y="2428"/>
                <a:chExt cx="744" cy="479"/>
              </a:xfrm>
            </p:grpSpPr>
            <p:pic>
              <p:nvPicPr>
                <p:cNvPr id="57" name="Picture 20" descr="경쟁사_그냥"/>
                <p:cNvPicPr>
                  <a:picLocks noChangeAspect="1" noChangeArrowheads="1"/>
                </p:cNvPicPr>
                <p:nvPr/>
              </p:nvPicPr>
              <p:blipFill>
                <a:blip r:embed="rId7" cstate="print"/>
                <a:srcRect/>
                <a:stretch>
                  <a:fillRect/>
                </a:stretch>
              </p:blipFill>
              <p:spPr bwMode="auto">
                <a:xfrm rot="-152540">
                  <a:off x="692" y="2428"/>
                  <a:ext cx="724" cy="457"/>
                </a:xfrm>
                <a:prstGeom prst="rect">
                  <a:avLst/>
                </a:prstGeom>
                <a:noFill/>
                <a:ln w="9525">
                  <a:noFill/>
                  <a:miter lim="800000"/>
                  <a:headEnd/>
                  <a:tailEnd/>
                </a:ln>
              </p:spPr>
            </p:pic>
            <p:pic>
              <p:nvPicPr>
                <p:cNvPr id="58" name="Picture 21" descr="경쟁사인라인"/>
                <p:cNvPicPr>
                  <a:picLocks noChangeAspect="1" noChangeArrowheads="1"/>
                </p:cNvPicPr>
                <p:nvPr/>
              </p:nvPicPr>
              <p:blipFill>
                <a:blip r:embed="rId8" cstate="print"/>
                <a:srcRect/>
                <a:stretch>
                  <a:fillRect/>
                </a:stretch>
              </p:blipFill>
              <p:spPr bwMode="auto">
                <a:xfrm rot="-163579">
                  <a:off x="672" y="2706"/>
                  <a:ext cx="227" cy="201"/>
                </a:xfrm>
                <a:prstGeom prst="rect">
                  <a:avLst/>
                </a:prstGeom>
                <a:noFill/>
                <a:ln w="9525">
                  <a:noFill/>
                  <a:miter lim="800000"/>
                  <a:headEnd/>
                  <a:tailEnd/>
                </a:ln>
              </p:spPr>
            </p:pic>
          </p:grpSp>
        </p:grpSp>
        <p:pic>
          <p:nvPicPr>
            <p:cNvPr id="39" name="Picture 12" descr="audio"/>
            <p:cNvPicPr>
              <a:picLocks noChangeAspect="1" noChangeArrowheads="1"/>
            </p:cNvPicPr>
            <p:nvPr/>
          </p:nvPicPr>
          <p:blipFill>
            <a:blip r:embed="rId9" cstate="print"/>
            <a:srcRect/>
            <a:stretch>
              <a:fillRect/>
            </a:stretch>
          </p:blipFill>
          <p:spPr bwMode="auto">
            <a:xfrm>
              <a:off x="2552431" y="5124235"/>
              <a:ext cx="780116" cy="753037"/>
            </a:xfrm>
            <a:prstGeom prst="rect">
              <a:avLst/>
            </a:prstGeom>
            <a:noFill/>
            <a:ln w="9525">
              <a:noFill/>
              <a:miter lim="800000"/>
              <a:headEnd/>
              <a:tailEnd/>
            </a:ln>
          </p:spPr>
        </p:pic>
        <p:pic>
          <p:nvPicPr>
            <p:cNvPr id="41" name="Picture 24" descr="douche"/>
            <p:cNvPicPr>
              <a:picLocks noChangeAspect="1" noChangeArrowheads="1"/>
            </p:cNvPicPr>
            <p:nvPr/>
          </p:nvPicPr>
          <p:blipFill>
            <a:blip r:embed="rId11" cstate="print"/>
            <a:srcRect/>
            <a:stretch>
              <a:fillRect/>
            </a:stretch>
          </p:blipFill>
          <p:spPr bwMode="auto">
            <a:xfrm>
              <a:off x="323528" y="4383920"/>
              <a:ext cx="668413" cy="512525"/>
            </a:xfrm>
            <a:prstGeom prst="rect">
              <a:avLst/>
            </a:prstGeom>
            <a:noFill/>
          </p:spPr>
        </p:pic>
        <p:pic>
          <p:nvPicPr>
            <p:cNvPr id="42" name="Picture 25" descr="radiateur"/>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899592" y="2348880"/>
              <a:ext cx="612948" cy="731080"/>
            </a:xfrm>
            <a:prstGeom prst="rect">
              <a:avLst/>
            </a:prstGeom>
            <a:noFill/>
          </p:spPr>
        </p:pic>
        <p:pic>
          <p:nvPicPr>
            <p:cNvPr id="43" name="Picture 39" descr="weekly_digital_timer_IP20"/>
            <p:cNvPicPr>
              <a:picLocks noChangeAspect="1" noChangeArrowheads="1"/>
            </p:cNvPicPr>
            <p:nvPr/>
          </p:nvPicPr>
          <p:blipFill>
            <a:blip r:embed="rId13" cstate="print"/>
            <a:srcRect/>
            <a:stretch>
              <a:fillRect/>
            </a:stretch>
          </p:blipFill>
          <p:spPr bwMode="auto">
            <a:xfrm>
              <a:off x="2987824" y="2348880"/>
              <a:ext cx="375212" cy="626420"/>
            </a:xfrm>
            <a:prstGeom prst="rect">
              <a:avLst/>
            </a:prstGeom>
            <a:noFill/>
          </p:spPr>
        </p:pic>
        <p:grpSp>
          <p:nvGrpSpPr>
            <p:cNvPr id="30" name="Group 5"/>
            <p:cNvGrpSpPr>
              <a:grpSpLocks/>
            </p:cNvGrpSpPr>
            <p:nvPr/>
          </p:nvGrpSpPr>
          <p:grpSpPr bwMode="auto">
            <a:xfrm>
              <a:off x="2123728" y="2276864"/>
              <a:ext cx="303431" cy="341486"/>
              <a:chOff x="3667" y="2523"/>
              <a:chExt cx="247" cy="317"/>
            </a:xfrm>
          </p:grpSpPr>
          <p:sp>
            <p:nvSpPr>
              <p:cNvPr id="53"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54" name="Picture 7" descr="744px-ThermometerSymbol"/>
              <p:cNvPicPr>
                <a:picLocks noChangeAspect="1" noChangeArrowheads="1"/>
              </p:cNvPicPr>
              <p:nvPr/>
            </p:nvPicPr>
            <p:blipFill>
              <a:blip r:embed="rId14" cstate="print"/>
              <a:srcRect l="43907" t="21152" r="48991" b="24046"/>
              <a:stretch>
                <a:fillRect/>
              </a:stretch>
            </p:blipFill>
            <p:spPr bwMode="auto">
              <a:xfrm>
                <a:off x="3667" y="2523"/>
                <a:ext cx="118" cy="317"/>
              </a:xfrm>
              <a:prstGeom prst="rect">
                <a:avLst/>
              </a:prstGeom>
              <a:noFill/>
            </p:spPr>
          </p:pic>
        </p:grpSp>
        <p:pic>
          <p:nvPicPr>
            <p:cNvPr id="45" name="Picture 8" descr="helice-pour-bateaux-3-pales-49131"/>
            <p:cNvPicPr>
              <a:picLocks noChangeAspect="1" noChangeArrowheads="1"/>
            </p:cNvPicPr>
            <p:nvPr/>
          </p:nvPicPr>
          <p:blipFill>
            <a:blip r:embed="rId15" cstate="print">
              <a:clrChange>
                <a:clrFrom>
                  <a:srgbClr val="FFFFFF"/>
                </a:clrFrom>
                <a:clrTo>
                  <a:srgbClr val="FFFFFF">
                    <a:alpha val="0"/>
                  </a:srgbClr>
                </a:clrTo>
              </a:clrChange>
              <a:lum bright="-20000"/>
              <a:grayscl/>
            </a:blip>
            <a:srcRect/>
            <a:stretch>
              <a:fillRect/>
            </a:stretch>
          </p:blipFill>
          <p:spPr bwMode="auto">
            <a:xfrm>
              <a:off x="395536" y="3429000"/>
              <a:ext cx="678960" cy="569473"/>
            </a:xfrm>
            <a:prstGeom prst="rect">
              <a:avLst/>
            </a:prstGeom>
            <a:noFill/>
            <a:ln w="9525">
              <a:noFill/>
              <a:miter lim="800000"/>
              <a:headEnd/>
              <a:tailEnd/>
            </a:ln>
          </p:spPr>
        </p:pic>
        <p:graphicFrame>
          <p:nvGraphicFramePr>
            <p:cNvPr id="46" name="Object 2"/>
            <p:cNvGraphicFramePr>
              <a:graphicFrameLocks noChangeAspect="1"/>
            </p:cNvGraphicFramePr>
            <p:nvPr/>
          </p:nvGraphicFramePr>
          <p:xfrm>
            <a:off x="3499715" y="4326973"/>
            <a:ext cx="557226" cy="569472"/>
          </p:xfrm>
          <a:graphic>
            <a:graphicData uri="http://schemas.openxmlformats.org/presentationml/2006/ole">
              <p:oleObj spid="_x0000_s489475" name="Photo Editor Photo" r:id="rId22" imgW="2381582" imgH="2381582" progId="">
                <p:embed/>
              </p:oleObj>
            </a:graphicData>
          </a:graphic>
        </p:graphicFrame>
        <p:pic>
          <p:nvPicPr>
            <p:cNvPr id="47" name="Picture 27"/>
            <p:cNvPicPr>
              <a:picLocks noChangeAspect="1" noChangeArrowheads="1"/>
            </p:cNvPicPr>
            <p:nvPr/>
          </p:nvPicPr>
          <p:blipFill>
            <a:blip r:embed="rId17" cstate="print"/>
            <a:srcRect t="4359" r="-682" b="3391"/>
            <a:stretch>
              <a:fillRect/>
            </a:stretch>
          </p:blipFill>
          <p:spPr bwMode="auto">
            <a:xfrm>
              <a:off x="3722605" y="3188028"/>
              <a:ext cx="345339" cy="569473"/>
            </a:xfrm>
            <a:prstGeom prst="rect">
              <a:avLst/>
            </a:prstGeom>
            <a:noFill/>
            <a:ln w="9525">
              <a:noFill/>
              <a:miter lim="800000"/>
              <a:headEnd/>
              <a:tailEnd/>
            </a:ln>
            <a:effectLst>
              <a:outerShdw dist="107763" dir="2700000" algn="ctr" rotWithShape="0">
                <a:schemeClr val="bg2"/>
              </a:outerShdw>
            </a:effectLst>
          </p:spPr>
        </p:pic>
        <p:grpSp>
          <p:nvGrpSpPr>
            <p:cNvPr id="34" name="Group 55"/>
            <p:cNvGrpSpPr>
              <a:grpSpLocks/>
            </p:cNvGrpSpPr>
            <p:nvPr/>
          </p:nvGrpSpPr>
          <p:grpSpPr bwMode="auto">
            <a:xfrm flipH="1">
              <a:off x="1597311" y="4042237"/>
              <a:ext cx="501503" cy="681868"/>
              <a:chOff x="1048" y="1842"/>
              <a:chExt cx="960" cy="1365"/>
            </a:xfrm>
          </p:grpSpPr>
          <p:pic>
            <p:nvPicPr>
              <p:cNvPr id="50" name="Picture 56" descr="gvp4000i_2"/>
              <p:cNvPicPr>
                <a:picLocks noChangeAspect="1" noChangeArrowheads="1"/>
              </p:cNvPicPr>
              <p:nvPr/>
            </p:nvPicPr>
            <p:blipFill>
              <a:blip r:embed="rId18" cstate="print"/>
              <a:srcRect/>
              <a:stretch>
                <a:fillRect/>
              </a:stretch>
            </p:blipFill>
            <p:spPr bwMode="auto">
              <a:xfrm>
                <a:off x="1048" y="2295"/>
                <a:ext cx="960" cy="912"/>
              </a:xfrm>
              <a:prstGeom prst="rect">
                <a:avLst/>
              </a:prstGeom>
              <a:noFill/>
              <a:ln w="9525">
                <a:noFill/>
                <a:miter lim="800000"/>
                <a:headEnd/>
                <a:tailEnd/>
              </a:ln>
            </p:spPr>
          </p:pic>
          <p:pic>
            <p:nvPicPr>
              <p:cNvPr id="51" name="Picture 57" descr="ism-scap-05(s)"/>
              <p:cNvPicPr>
                <a:picLocks noChangeAspect="1" noChangeArrowheads="1"/>
              </p:cNvPicPr>
              <p:nvPr/>
            </p:nvPicPr>
            <p:blipFill>
              <a:blip r:embed="rId19" cstate="print"/>
              <a:srcRect/>
              <a:stretch>
                <a:fillRect/>
              </a:stretch>
            </p:blipFill>
            <p:spPr bwMode="auto">
              <a:xfrm>
                <a:off x="1445" y="1842"/>
                <a:ext cx="87" cy="435"/>
              </a:xfrm>
              <a:prstGeom prst="rect">
                <a:avLst/>
              </a:prstGeom>
              <a:noFill/>
              <a:ln w="9525">
                <a:noFill/>
                <a:miter lim="800000"/>
                <a:headEnd/>
                <a:tailEnd/>
              </a:ln>
            </p:spPr>
          </p:pic>
          <p:pic>
            <p:nvPicPr>
              <p:cNvPr id="52" name="Picture 58" descr="ism-scap-05(s)"/>
              <p:cNvPicPr>
                <a:picLocks noChangeAspect="1" noChangeArrowheads="1"/>
              </p:cNvPicPr>
              <p:nvPr/>
            </p:nvPicPr>
            <p:blipFill>
              <a:blip r:embed="rId20" cstate="print"/>
              <a:srcRect/>
              <a:stretch>
                <a:fillRect/>
              </a:stretch>
            </p:blipFill>
            <p:spPr bwMode="auto">
              <a:xfrm>
                <a:off x="1906" y="1925"/>
                <a:ext cx="87" cy="435"/>
              </a:xfrm>
              <a:prstGeom prst="rect">
                <a:avLst/>
              </a:prstGeom>
              <a:noFill/>
              <a:ln w="9525">
                <a:noFill/>
                <a:miter lim="800000"/>
                <a:headEnd/>
                <a:tailEnd/>
              </a:ln>
            </p:spPr>
          </p:pic>
        </p:grpSp>
      </p:grpSp>
      <p:sp>
        <p:nvSpPr>
          <p:cNvPr id="134" name="TextBox 133"/>
          <p:cNvSpPr txBox="1"/>
          <p:nvPr/>
        </p:nvSpPr>
        <p:spPr>
          <a:xfrm>
            <a:off x="3200400" y="5105400"/>
            <a:ext cx="3276600" cy="338554"/>
          </a:xfrm>
          <a:prstGeom prst="rect">
            <a:avLst/>
          </a:prstGeom>
          <a:noFill/>
        </p:spPr>
        <p:txBody>
          <a:bodyPr wrap="square" rtlCol="0">
            <a:spAutoFit/>
          </a:bodyPr>
          <a:lstStyle/>
          <a:p>
            <a:pPr algn="ctr"/>
            <a:r>
              <a:rPr lang="en-US" altLang="ko-KR" sz="1600" b="1" dirty="0" smtClean="0">
                <a:solidFill>
                  <a:srgbClr val="FF0000"/>
                </a:solidFill>
              </a:rPr>
              <a:t>Personal Space with Remote Devices</a:t>
            </a:r>
            <a:endParaRPr lang="ko-KR" altLang="en-US" sz="1600" b="1" dirty="0">
              <a:solidFill>
                <a:srgbClr val="FF0000"/>
              </a:solidFill>
            </a:endParaRPr>
          </a:p>
        </p:txBody>
      </p:sp>
      <p:sp>
        <p:nvSpPr>
          <p:cNvPr id="136" name="구름 229"/>
          <p:cNvSpPr/>
          <p:nvPr/>
        </p:nvSpPr>
        <p:spPr bwMode="auto">
          <a:xfrm>
            <a:off x="3605888" y="2855836"/>
            <a:ext cx="1977499" cy="563116"/>
          </a:xfrm>
          <a:prstGeom prst="cloud">
            <a:avLst/>
          </a:prstGeom>
          <a:solidFill>
            <a:schemeClr val="bg1">
              <a:lumMod val="85000"/>
            </a:schemeClr>
          </a:solidFill>
          <a:ln w="12700" cap="flat" cmpd="sng" algn="ctr">
            <a:solidFill>
              <a:schemeClr val="bg1">
                <a:lumMod val="8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cxnSp>
        <p:nvCxnSpPr>
          <p:cNvPr id="137" name="직선 연결선 231"/>
          <p:cNvCxnSpPr>
            <a:endCxn id="136" idx="2"/>
          </p:cNvCxnSpPr>
          <p:nvPr/>
        </p:nvCxnSpPr>
        <p:spPr bwMode="auto">
          <a:xfrm>
            <a:off x="3135116" y="3130920"/>
            <a:ext cx="476906" cy="647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8" name="직선 연결선 235"/>
          <p:cNvCxnSpPr/>
          <p:nvPr/>
        </p:nvCxnSpPr>
        <p:spPr bwMode="auto">
          <a:xfrm>
            <a:off x="5591806" y="3130920"/>
            <a:ext cx="429884" cy="0"/>
          </a:xfrm>
          <a:prstGeom prst="line">
            <a:avLst/>
          </a:prstGeom>
          <a:solidFill>
            <a:schemeClr val="accent1"/>
          </a:solidFill>
          <a:ln w="12700" cap="flat" cmpd="sng" algn="ctr">
            <a:solidFill>
              <a:schemeClr val="tx1"/>
            </a:solidFill>
            <a:prstDash val="solid"/>
            <a:round/>
            <a:headEnd type="none" w="sm" len="sm"/>
            <a:tailEnd type="none" w="sm" len="sm"/>
          </a:ln>
          <a:effectLst/>
        </p:spPr>
      </p:cxnSp>
      <p:pic>
        <p:nvPicPr>
          <p:cNvPr id="139" name="Picture 30"/>
          <p:cNvPicPr>
            <a:picLocks noChangeAspect="1" noChangeArrowheads="1"/>
          </p:cNvPicPr>
          <p:nvPr/>
        </p:nvPicPr>
        <p:blipFill>
          <a:blip r:embed="rId23" cstate="print"/>
          <a:srcRect/>
          <a:stretch>
            <a:fillRect/>
          </a:stretch>
        </p:blipFill>
        <p:spPr bwMode="auto">
          <a:xfrm>
            <a:off x="4157602" y="2063248"/>
            <a:ext cx="733995" cy="635624"/>
          </a:xfrm>
          <a:prstGeom prst="rect">
            <a:avLst/>
          </a:prstGeom>
          <a:noFill/>
          <a:ln w="9525">
            <a:noFill/>
            <a:miter lim="800000"/>
            <a:headEnd/>
            <a:tailEnd/>
          </a:ln>
        </p:spPr>
      </p:pic>
      <p:cxnSp>
        <p:nvCxnSpPr>
          <p:cNvPr id="140" name="직선 연결선 237"/>
          <p:cNvCxnSpPr>
            <a:stCxn id="136" idx="3"/>
          </p:cNvCxnSpPr>
          <p:nvPr/>
        </p:nvCxnSpPr>
        <p:spPr bwMode="auto">
          <a:xfrm rot="16200000" flipV="1">
            <a:off x="4418372" y="2711767"/>
            <a:ext cx="333173" cy="19360"/>
          </a:xfrm>
          <a:prstGeom prst="line">
            <a:avLst/>
          </a:prstGeom>
          <a:solidFill>
            <a:schemeClr val="accent1"/>
          </a:solidFill>
          <a:ln w="12700" cap="flat" cmpd="sng" algn="ctr">
            <a:solidFill>
              <a:schemeClr val="tx1"/>
            </a:solidFill>
            <a:prstDash val="solid"/>
            <a:round/>
            <a:headEnd type="none" w="sm" len="sm"/>
            <a:tailEnd type="none" w="sm" len="sm"/>
          </a:ln>
          <a:effectLst/>
        </p:spPr>
      </p:cxnSp>
      <p:pic>
        <p:nvPicPr>
          <p:cNvPr id="143" name="Picture 6"/>
          <p:cNvPicPr>
            <a:picLocks noChangeAspect="1" noChangeArrowheads="1"/>
          </p:cNvPicPr>
          <p:nvPr/>
        </p:nvPicPr>
        <p:blipFill>
          <a:blip r:embed="rId24" cstate="print"/>
          <a:srcRect/>
          <a:stretch>
            <a:fillRect/>
          </a:stretch>
        </p:blipFill>
        <p:spPr bwMode="auto">
          <a:xfrm>
            <a:off x="1600200" y="2514600"/>
            <a:ext cx="428318" cy="781050"/>
          </a:xfrm>
          <a:prstGeom prst="rect">
            <a:avLst/>
          </a:prstGeom>
          <a:noFill/>
          <a:ln w="9525">
            <a:noFill/>
            <a:miter lim="800000"/>
            <a:headEnd/>
            <a:tailEnd/>
          </a:ln>
        </p:spPr>
      </p:pic>
      <p:sp>
        <p:nvSpPr>
          <p:cNvPr id="147" name="TextBox 146"/>
          <p:cNvSpPr txBox="1"/>
          <p:nvPr/>
        </p:nvSpPr>
        <p:spPr>
          <a:xfrm>
            <a:off x="3657600" y="2971800"/>
            <a:ext cx="1905000" cy="369332"/>
          </a:xfrm>
          <a:prstGeom prst="rect">
            <a:avLst/>
          </a:prstGeom>
          <a:noFill/>
        </p:spPr>
        <p:txBody>
          <a:bodyPr wrap="square" rtlCol="0">
            <a:spAutoFit/>
          </a:bodyPr>
          <a:lstStyle/>
          <a:p>
            <a:pPr algn="ctr"/>
            <a:r>
              <a:rPr lang="en-US" b="1" smtClean="0">
                <a:solidFill>
                  <a:srgbClr val="00B050"/>
                </a:solidFill>
              </a:rPr>
              <a:t>Outside network</a:t>
            </a:r>
            <a:endParaRPr lang="en-US" b="1">
              <a:solidFill>
                <a:srgbClr val="00B050"/>
              </a:solidFill>
            </a:endParaRPr>
          </a:p>
        </p:txBody>
      </p:sp>
      <p:sp>
        <p:nvSpPr>
          <p:cNvPr id="150" name="Freeform 149"/>
          <p:cNvSpPr/>
          <p:nvPr/>
        </p:nvSpPr>
        <p:spPr>
          <a:xfrm>
            <a:off x="927847" y="2290482"/>
            <a:ext cx="6765458" cy="1356830"/>
          </a:xfrm>
          <a:custGeom>
            <a:avLst/>
            <a:gdLst>
              <a:gd name="connsiteX0" fmla="*/ 161365 w 6765458"/>
              <a:gd name="connsiteY0" fmla="*/ 228600 h 1356830"/>
              <a:gd name="connsiteX1" fmla="*/ 255494 w 6765458"/>
              <a:gd name="connsiteY1" fmla="*/ 134471 h 1356830"/>
              <a:gd name="connsiteX2" fmla="*/ 336177 w 6765458"/>
              <a:gd name="connsiteY2" fmla="*/ 80683 h 1356830"/>
              <a:gd name="connsiteX3" fmla="*/ 389965 w 6765458"/>
              <a:gd name="connsiteY3" fmla="*/ 53789 h 1356830"/>
              <a:gd name="connsiteX4" fmla="*/ 497541 w 6765458"/>
              <a:gd name="connsiteY4" fmla="*/ 26894 h 1356830"/>
              <a:gd name="connsiteX5" fmla="*/ 658906 w 6765458"/>
              <a:gd name="connsiteY5" fmla="*/ 0 h 1356830"/>
              <a:gd name="connsiteX6" fmla="*/ 1116106 w 6765458"/>
              <a:gd name="connsiteY6" fmla="*/ 13447 h 1356830"/>
              <a:gd name="connsiteX7" fmla="*/ 1385047 w 6765458"/>
              <a:gd name="connsiteY7" fmla="*/ 40342 h 1356830"/>
              <a:gd name="connsiteX8" fmla="*/ 1532965 w 6765458"/>
              <a:gd name="connsiteY8" fmla="*/ 67236 h 1356830"/>
              <a:gd name="connsiteX9" fmla="*/ 1586753 w 6765458"/>
              <a:gd name="connsiteY9" fmla="*/ 80683 h 1356830"/>
              <a:gd name="connsiteX10" fmla="*/ 1680882 w 6765458"/>
              <a:gd name="connsiteY10" fmla="*/ 94130 h 1356830"/>
              <a:gd name="connsiteX11" fmla="*/ 1842247 w 6765458"/>
              <a:gd name="connsiteY11" fmla="*/ 147918 h 1356830"/>
              <a:gd name="connsiteX12" fmla="*/ 1882588 w 6765458"/>
              <a:gd name="connsiteY12" fmla="*/ 161365 h 1356830"/>
              <a:gd name="connsiteX13" fmla="*/ 1922929 w 6765458"/>
              <a:gd name="connsiteY13" fmla="*/ 188259 h 1356830"/>
              <a:gd name="connsiteX14" fmla="*/ 2003612 w 6765458"/>
              <a:gd name="connsiteY14" fmla="*/ 215153 h 1356830"/>
              <a:gd name="connsiteX15" fmla="*/ 2084294 w 6765458"/>
              <a:gd name="connsiteY15" fmla="*/ 255494 h 1356830"/>
              <a:gd name="connsiteX16" fmla="*/ 2151529 w 6765458"/>
              <a:gd name="connsiteY16" fmla="*/ 309283 h 1356830"/>
              <a:gd name="connsiteX17" fmla="*/ 2232212 w 6765458"/>
              <a:gd name="connsiteY17" fmla="*/ 336177 h 1356830"/>
              <a:gd name="connsiteX18" fmla="*/ 2353235 w 6765458"/>
              <a:gd name="connsiteY18" fmla="*/ 416859 h 1356830"/>
              <a:gd name="connsiteX19" fmla="*/ 2393577 w 6765458"/>
              <a:gd name="connsiteY19" fmla="*/ 443753 h 1356830"/>
              <a:gd name="connsiteX20" fmla="*/ 2433918 w 6765458"/>
              <a:gd name="connsiteY20" fmla="*/ 470647 h 1356830"/>
              <a:gd name="connsiteX21" fmla="*/ 2474259 w 6765458"/>
              <a:gd name="connsiteY21" fmla="*/ 484094 h 1356830"/>
              <a:gd name="connsiteX22" fmla="*/ 2581835 w 6765458"/>
              <a:gd name="connsiteY22" fmla="*/ 537883 h 1356830"/>
              <a:gd name="connsiteX23" fmla="*/ 2689412 w 6765458"/>
              <a:gd name="connsiteY23" fmla="*/ 578224 h 1356830"/>
              <a:gd name="connsiteX24" fmla="*/ 2770094 w 6765458"/>
              <a:gd name="connsiteY24" fmla="*/ 605118 h 1356830"/>
              <a:gd name="connsiteX25" fmla="*/ 2971800 w 6765458"/>
              <a:gd name="connsiteY25" fmla="*/ 672353 h 1356830"/>
              <a:gd name="connsiteX26" fmla="*/ 3052482 w 6765458"/>
              <a:gd name="connsiteY26" fmla="*/ 699247 h 1356830"/>
              <a:gd name="connsiteX27" fmla="*/ 3092824 w 6765458"/>
              <a:gd name="connsiteY27" fmla="*/ 712694 h 1356830"/>
              <a:gd name="connsiteX28" fmla="*/ 3240741 w 6765458"/>
              <a:gd name="connsiteY28" fmla="*/ 726142 h 1356830"/>
              <a:gd name="connsiteX29" fmla="*/ 3859306 w 6765458"/>
              <a:gd name="connsiteY29" fmla="*/ 699247 h 1356830"/>
              <a:gd name="connsiteX30" fmla="*/ 4074459 w 6765458"/>
              <a:gd name="connsiteY30" fmla="*/ 685800 h 1356830"/>
              <a:gd name="connsiteX31" fmla="*/ 4289612 w 6765458"/>
              <a:gd name="connsiteY31" fmla="*/ 658906 h 1356830"/>
              <a:gd name="connsiteX32" fmla="*/ 4477871 w 6765458"/>
              <a:gd name="connsiteY32" fmla="*/ 632012 h 1356830"/>
              <a:gd name="connsiteX33" fmla="*/ 4598894 w 6765458"/>
              <a:gd name="connsiteY33" fmla="*/ 618565 h 1356830"/>
              <a:gd name="connsiteX34" fmla="*/ 4652682 w 6765458"/>
              <a:gd name="connsiteY34" fmla="*/ 605118 h 1356830"/>
              <a:gd name="connsiteX35" fmla="*/ 4719918 w 6765458"/>
              <a:gd name="connsiteY35" fmla="*/ 591671 h 1356830"/>
              <a:gd name="connsiteX36" fmla="*/ 4760259 w 6765458"/>
              <a:gd name="connsiteY36" fmla="*/ 578224 h 1356830"/>
              <a:gd name="connsiteX37" fmla="*/ 5109882 w 6765458"/>
              <a:gd name="connsiteY37" fmla="*/ 537883 h 1356830"/>
              <a:gd name="connsiteX38" fmla="*/ 5244353 w 6765458"/>
              <a:gd name="connsiteY38" fmla="*/ 510989 h 1356830"/>
              <a:gd name="connsiteX39" fmla="*/ 5311588 w 6765458"/>
              <a:gd name="connsiteY39" fmla="*/ 497542 h 1356830"/>
              <a:gd name="connsiteX40" fmla="*/ 5405718 w 6765458"/>
              <a:gd name="connsiteY40" fmla="*/ 470647 h 1356830"/>
              <a:gd name="connsiteX41" fmla="*/ 5459506 w 6765458"/>
              <a:gd name="connsiteY41" fmla="*/ 457200 h 1356830"/>
              <a:gd name="connsiteX42" fmla="*/ 5540188 w 6765458"/>
              <a:gd name="connsiteY42" fmla="*/ 416859 h 1356830"/>
              <a:gd name="connsiteX43" fmla="*/ 5620871 w 6765458"/>
              <a:gd name="connsiteY43" fmla="*/ 389965 h 1356830"/>
              <a:gd name="connsiteX44" fmla="*/ 5661212 w 6765458"/>
              <a:gd name="connsiteY44" fmla="*/ 376518 h 1356830"/>
              <a:gd name="connsiteX45" fmla="*/ 5755341 w 6765458"/>
              <a:gd name="connsiteY45" fmla="*/ 322730 h 1356830"/>
              <a:gd name="connsiteX46" fmla="*/ 5836024 w 6765458"/>
              <a:gd name="connsiteY46" fmla="*/ 295836 h 1356830"/>
              <a:gd name="connsiteX47" fmla="*/ 5876365 w 6765458"/>
              <a:gd name="connsiteY47" fmla="*/ 282389 h 1356830"/>
              <a:gd name="connsiteX48" fmla="*/ 6172200 w 6765458"/>
              <a:gd name="connsiteY48" fmla="*/ 309283 h 1356830"/>
              <a:gd name="connsiteX49" fmla="*/ 6252882 w 6765458"/>
              <a:gd name="connsiteY49" fmla="*/ 349624 h 1356830"/>
              <a:gd name="connsiteX50" fmla="*/ 6279777 w 6765458"/>
              <a:gd name="connsiteY50" fmla="*/ 376518 h 1356830"/>
              <a:gd name="connsiteX51" fmla="*/ 6333565 w 6765458"/>
              <a:gd name="connsiteY51" fmla="*/ 389965 h 1356830"/>
              <a:gd name="connsiteX52" fmla="*/ 6373906 w 6765458"/>
              <a:gd name="connsiteY52" fmla="*/ 403412 h 1356830"/>
              <a:gd name="connsiteX53" fmla="*/ 6414247 w 6765458"/>
              <a:gd name="connsiteY53" fmla="*/ 430306 h 1356830"/>
              <a:gd name="connsiteX54" fmla="*/ 6454588 w 6765458"/>
              <a:gd name="connsiteY54" fmla="*/ 443753 h 1356830"/>
              <a:gd name="connsiteX55" fmla="*/ 6494929 w 6765458"/>
              <a:gd name="connsiteY55" fmla="*/ 470647 h 1356830"/>
              <a:gd name="connsiteX56" fmla="*/ 6575612 w 6765458"/>
              <a:gd name="connsiteY56" fmla="*/ 497542 h 1356830"/>
              <a:gd name="connsiteX57" fmla="*/ 6615953 w 6765458"/>
              <a:gd name="connsiteY57" fmla="*/ 510989 h 1356830"/>
              <a:gd name="connsiteX58" fmla="*/ 6696635 w 6765458"/>
              <a:gd name="connsiteY58" fmla="*/ 564777 h 1356830"/>
              <a:gd name="connsiteX59" fmla="*/ 6710082 w 6765458"/>
              <a:gd name="connsiteY59" fmla="*/ 605118 h 1356830"/>
              <a:gd name="connsiteX60" fmla="*/ 6750424 w 6765458"/>
              <a:gd name="connsiteY60" fmla="*/ 672353 h 1356830"/>
              <a:gd name="connsiteX61" fmla="*/ 6723529 w 6765458"/>
              <a:gd name="connsiteY61" fmla="*/ 874059 h 1356830"/>
              <a:gd name="connsiteX62" fmla="*/ 6696635 w 6765458"/>
              <a:gd name="connsiteY62" fmla="*/ 968189 h 1356830"/>
              <a:gd name="connsiteX63" fmla="*/ 6642847 w 6765458"/>
              <a:gd name="connsiteY63" fmla="*/ 1048871 h 1356830"/>
              <a:gd name="connsiteX64" fmla="*/ 6602506 w 6765458"/>
              <a:gd name="connsiteY64" fmla="*/ 1075765 h 1356830"/>
              <a:gd name="connsiteX65" fmla="*/ 6535271 w 6765458"/>
              <a:gd name="connsiteY65" fmla="*/ 1143000 h 1356830"/>
              <a:gd name="connsiteX66" fmla="*/ 6508377 w 6765458"/>
              <a:gd name="connsiteY66" fmla="*/ 1183342 h 1356830"/>
              <a:gd name="connsiteX67" fmla="*/ 6427694 w 6765458"/>
              <a:gd name="connsiteY67" fmla="*/ 1210236 h 1356830"/>
              <a:gd name="connsiteX68" fmla="*/ 6387353 w 6765458"/>
              <a:gd name="connsiteY68" fmla="*/ 1223683 h 1356830"/>
              <a:gd name="connsiteX69" fmla="*/ 6239435 w 6765458"/>
              <a:gd name="connsiteY69" fmla="*/ 1250577 h 1356830"/>
              <a:gd name="connsiteX70" fmla="*/ 5795682 w 6765458"/>
              <a:gd name="connsiteY70" fmla="*/ 1277471 h 1356830"/>
              <a:gd name="connsiteX71" fmla="*/ 5217459 w 6765458"/>
              <a:gd name="connsiteY71" fmla="*/ 1290918 h 1356830"/>
              <a:gd name="connsiteX72" fmla="*/ 5042647 w 6765458"/>
              <a:gd name="connsiteY72" fmla="*/ 1264024 h 1356830"/>
              <a:gd name="connsiteX73" fmla="*/ 4988859 w 6765458"/>
              <a:gd name="connsiteY73" fmla="*/ 1250577 h 1356830"/>
              <a:gd name="connsiteX74" fmla="*/ 4948518 w 6765458"/>
              <a:gd name="connsiteY74" fmla="*/ 1237130 h 1356830"/>
              <a:gd name="connsiteX75" fmla="*/ 4867835 w 6765458"/>
              <a:gd name="connsiteY75" fmla="*/ 1223683 h 1356830"/>
              <a:gd name="connsiteX76" fmla="*/ 4773706 w 6765458"/>
              <a:gd name="connsiteY76" fmla="*/ 1196789 h 1356830"/>
              <a:gd name="connsiteX77" fmla="*/ 4639235 w 6765458"/>
              <a:gd name="connsiteY77" fmla="*/ 1156447 h 1356830"/>
              <a:gd name="connsiteX78" fmla="*/ 4598894 w 6765458"/>
              <a:gd name="connsiteY78" fmla="*/ 1143000 h 1356830"/>
              <a:gd name="connsiteX79" fmla="*/ 4464424 w 6765458"/>
              <a:gd name="connsiteY79" fmla="*/ 1062318 h 1356830"/>
              <a:gd name="connsiteX80" fmla="*/ 4410635 w 6765458"/>
              <a:gd name="connsiteY80" fmla="*/ 1048871 h 1356830"/>
              <a:gd name="connsiteX81" fmla="*/ 4329953 w 6765458"/>
              <a:gd name="connsiteY81" fmla="*/ 1021977 h 1356830"/>
              <a:gd name="connsiteX82" fmla="*/ 4289612 w 6765458"/>
              <a:gd name="connsiteY82" fmla="*/ 1008530 h 1356830"/>
              <a:gd name="connsiteX83" fmla="*/ 4074459 w 6765458"/>
              <a:gd name="connsiteY83" fmla="*/ 995083 h 1356830"/>
              <a:gd name="connsiteX84" fmla="*/ 3980329 w 6765458"/>
              <a:gd name="connsiteY84" fmla="*/ 981636 h 1356830"/>
              <a:gd name="connsiteX85" fmla="*/ 3926541 w 6765458"/>
              <a:gd name="connsiteY85" fmla="*/ 968189 h 1356830"/>
              <a:gd name="connsiteX86" fmla="*/ 3805518 w 6765458"/>
              <a:gd name="connsiteY86" fmla="*/ 954742 h 1356830"/>
              <a:gd name="connsiteX87" fmla="*/ 3738282 w 6765458"/>
              <a:gd name="connsiteY87" fmla="*/ 941294 h 1356830"/>
              <a:gd name="connsiteX88" fmla="*/ 3684494 w 6765458"/>
              <a:gd name="connsiteY88" fmla="*/ 927847 h 1356830"/>
              <a:gd name="connsiteX89" fmla="*/ 3267635 w 6765458"/>
              <a:gd name="connsiteY89" fmla="*/ 914400 h 1356830"/>
              <a:gd name="connsiteX90" fmla="*/ 3012141 w 6765458"/>
              <a:gd name="connsiteY90" fmla="*/ 900953 h 1356830"/>
              <a:gd name="connsiteX91" fmla="*/ 2178424 w 6765458"/>
              <a:gd name="connsiteY91" fmla="*/ 927847 h 1356830"/>
              <a:gd name="connsiteX92" fmla="*/ 2043953 w 6765458"/>
              <a:gd name="connsiteY92" fmla="*/ 954742 h 1356830"/>
              <a:gd name="connsiteX93" fmla="*/ 1963271 w 6765458"/>
              <a:gd name="connsiteY93" fmla="*/ 981636 h 1356830"/>
              <a:gd name="connsiteX94" fmla="*/ 1869141 w 6765458"/>
              <a:gd name="connsiteY94" fmla="*/ 995083 h 1356830"/>
              <a:gd name="connsiteX95" fmla="*/ 1828800 w 6765458"/>
              <a:gd name="connsiteY95" fmla="*/ 1008530 h 1356830"/>
              <a:gd name="connsiteX96" fmla="*/ 1775012 w 6765458"/>
              <a:gd name="connsiteY96" fmla="*/ 1035424 h 1356830"/>
              <a:gd name="connsiteX97" fmla="*/ 1519518 w 6765458"/>
              <a:gd name="connsiteY97" fmla="*/ 1062318 h 1356830"/>
              <a:gd name="connsiteX98" fmla="*/ 1344706 w 6765458"/>
              <a:gd name="connsiteY98" fmla="*/ 1089212 h 1356830"/>
              <a:gd name="connsiteX99" fmla="*/ 1290918 w 6765458"/>
              <a:gd name="connsiteY99" fmla="*/ 1102659 h 1356830"/>
              <a:gd name="connsiteX100" fmla="*/ 1196788 w 6765458"/>
              <a:gd name="connsiteY100" fmla="*/ 1129553 h 1356830"/>
              <a:gd name="connsiteX101" fmla="*/ 1035424 w 6765458"/>
              <a:gd name="connsiteY101" fmla="*/ 1156447 h 1356830"/>
              <a:gd name="connsiteX102" fmla="*/ 887506 w 6765458"/>
              <a:gd name="connsiteY102" fmla="*/ 1183342 h 1356830"/>
              <a:gd name="connsiteX103" fmla="*/ 336177 w 6765458"/>
              <a:gd name="connsiteY103" fmla="*/ 1156447 h 1356830"/>
              <a:gd name="connsiteX104" fmla="*/ 121024 w 6765458"/>
              <a:gd name="connsiteY104" fmla="*/ 1116106 h 1356830"/>
              <a:gd name="connsiteX105" fmla="*/ 80682 w 6765458"/>
              <a:gd name="connsiteY105" fmla="*/ 1089212 h 1356830"/>
              <a:gd name="connsiteX106" fmla="*/ 40341 w 6765458"/>
              <a:gd name="connsiteY106" fmla="*/ 1008530 h 1356830"/>
              <a:gd name="connsiteX107" fmla="*/ 26894 w 6765458"/>
              <a:gd name="connsiteY107" fmla="*/ 887506 h 1356830"/>
              <a:gd name="connsiteX108" fmla="*/ 0 w 6765458"/>
              <a:gd name="connsiteY108" fmla="*/ 551330 h 1356830"/>
              <a:gd name="connsiteX109" fmla="*/ 26894 w 6765458"/>
              <a:gd name="connsiteY109" fmla="*/ 430306 h 1356830"/>
              <a:gd name="connsiteX110" fmla="*/ 67235 w 6765458"/>
              <a:gd name="connsiteY110" fmla="*/ 389965 h 1356830"/>
              <a:gd name="connsiteX111" fmla="*/ 121024 w 6765458"/>
              <a:gd name="connsiteY111" fmla="*/ 322730 h 1356830"/>
              <a:gd name="connsiteX112" fmla="*/ 147918 w 6765458"/>
              <a:gd name="connsiteY112" fmla="*/ 242047 h 1356830"/>
              <a:gd name="connsiteX113" fmla="*/ 161365 w 6765458"/>
              <a:gd name="connsiteY113" fmla="*/ 228600 h 135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765458" h="1356830">
                <a:moveTo>
                  <a:pt x="161365" y="228600"/>
                </a:moveTo>
                <a:cubicBezTo>
                  <a:pt x="185033" y="157595"/>
                  <a:pt x="163018" y="196122"/>
                  <a:pt x="255494" y="134471"/>
                </a:cubicBezTo>
                <a:cubicBezTo>
                  <a:pt x="255499" y="134467"/>
                  <a:pt x="336172" y="80686"/>
                  <a:pt x="336177" y="80683"/>
                </a:cubicBezTo>
                <a:cubicBezTo>
                  <a:pt x="354106" y="71718"/>
                  <a:pt x="371540" y="61685"/>
                  <a:pt x="389965" y="53789"/>
                </a:cubicBezTo>
                <a:cubicBezTo>
                  <a:pt x="423859" y="39263"/>
                  <a:pt x="461765" y="33207"/>
                  <a:pt x="497541" y="26894"/>
                </a:cubicBezTo>
                <a:lnTo>
                  <a:pt x="658906" y="0"/>
                </a:lnTo>
                <a:lnTo>
                  <a:pt x="1116106" y="13447"/>
                </a:lnTo>
                <a:cubicBezTo>
                  <a:pt x="1173197" y="15984"/>
                  <a:pt x="1322420" y="33383"/>
                  <a:pt x="1385047" y="40342"/>
                </a:cubicBezTo>
                <a:cubicBezTo>
                  <a:pt x="1471599" y="69193"/>
                  <a:pt x="1380913" y="41894"/>
                  <a:pt x="1532965" y="67236"/>
                </a:cubicBezTo>
                <a:cubicBezTo>
                  <a:pt x="1551195" y="70274"/>
                  <a:pt x="1568570" y="77377"/>
                  <a:pt x="1586753" y="80683"/>
                </a:cubicBezTo>
                <a:cubicBezTo>
                  <a:pt x="1617937" y="86353"/>
                  <a:pt x="1649506" y="89648"/>
                  <a:pt x="1680882" y="94130"/>
                </a:cubicBezTo>
                <a:lnTo>
                  <a:pt x="1842247" y="147918"/>
                </a:lnTo>
                <a:cubicBezTo>
                  <a:pt x="1855694" y="152400"/>
                  <a:pt x="1870794" y="153502"/>
                  <a:pt x="1882588" y="161365"/>
                </a:cubicBezTo>
                <a:cubicBezTo>
                  <a:pt x="1896035" y="170330"/>
                  <a:pt x="1908161" y="181695"/>
                  <a:pt x="1922929" y="188259"/>
                </a:cubicBezTo>
                <a:cubicBezTo>
                  <a:pt x="1948835" y="199773"/>
                  <a:pt x="1980024" y="199428"/>
                  <a:pt x="2003612" y="215153"/>
                </a:cubicBezTo>
                <a:cubicBezTo>
                  <a:pt x="2055747" y="249910"/>
                  <a:pt x="2028621" y="236936"/>
                  <a:pt x="2084294" y="255494"/>
                </a:cubicBezTo>
                <a:cubicBezTo>
                  <a:pt x="2106648" y="277848"/>
                  <a:pt x="2120994" y="295712"/>
                  <a:pt x="2151529" y="309283"/>
                </a:cubicBezTo>
                <a:cubicBezTo>
                  <a:pt x="2177435" y="320797"/>
                  <a:pt x="2208624" y="320452"/>
                  <a:pt x="2232212" y="336177"/>
                </a:cubicBezTo>
                <a:lnTo>
                  <a:pt x="2353235" y="416859"/>
                </a:lnTo>
                <a:lnTo>
                  <a:pt x="2393577" y="443753"/>
                </a:lnTo>
                <a:cubicBezTo>
                  <a:pt x="2407024" y="452718"/>
                  <a:pt x="2418586" y="465536"/>
                  <a:pt x="2433918" y="470647"/>
                </a:cubicBezTo>
                <a:lnTo>
                  <a:pt x="2474259" y="484094"/>
                </a:lnTo>
                <a:cubicBezTo>
                  <a:pt x="2562651" y="572490"/>
                  <a:pt x="2396435" y="414286"/>
                  <a:pt x="2581835" y="537883"/>
                </a:cubicBezTo>
                <a:cubicBezTo>
                  <a:pt x="2652041" y="584686"/>
                  <a:pt x="2590990" y="551382"/>
                  <a:pt x="2689412" y="578224"/>
                </a:cubicBezTo>
                <a:cubicBezTo>
                  <a:pt x="2716762" y="585683"/>
                  <a:pt x="2743200" y="596153"/>
                  <a:pt x="2770094" y="605118"/>
                </a:cubicBezTo>
                <a:lnTo>
                  <a:pt x="2971800" y="672353"/>
                </a:lnTo>
                <a:lnTo>
                  <a:pt x="3052482" y="699247"/>
                </a:lnTo>
                <a:cubicBezTo>
                  <a:pt x="3065929" y="703729"/>
                  <a:pt x="3078708" y="711411"/>
                  <a:pt x="3092824" y="712694"/>
                </a:cubicBezTo>
                <a:lnTo>
                  <a:pt x="3240741" y="726142"/>
                </a:lnTo>
                <a:lnTo>
                  <a:pt x="3859306" y="699247"/>
                </a:lnTo>
                <a:lnTo>
                  <a:pt x="4074459" y="685800"/>
                </a:lnTo>
                <a:cubicBezTo>
                  <a:pt x="4219138" y="661687"/>
                  <a:pt x="4095691" y="680453"/>
                  <a:pt x="4289612" y="658906"/>
                </a:cubicBezTo>
                <a:cubicBezTo>
                  <a:pt x="4571363" y="627600"/>
                  <a:pt x="4250542" y="662322"/>
                  <a:pt x="4477871" y="632012"/>
                </a:cubicBezTo>
                <a:cubicBezTo>
                  <a:pt x="4518104" y="626648"/>
                  <a:pt x="4558553" y="623047"/>
                  <a:pt x="4598894" y="618565"/>
                </a:cubicBezTo>
                <a:cubicBezTo>
                  <a:pt x="4616823" y="614083"/>
                  <a:pt x="4634641" y="609127"/>
                  <a:pt x="4652682" y="605118"/>
                </a:cubicBezTo>
                <a:cubicBezTo>
                  <a:pt x="4674994" y="600160"/>
                  <a:pt x="4697745" y="597214"/>
                  <a:pt x="4719918" y="591671"/>
                </a:cubicBezTo>
                <a:cubicBezTo>
                  <a:pt x="4733669" y="588233"/>
                  <a:pt x="4746300" y="580687"/>
                  <a:pt x="4760259" y="578224"/>
                </a:cubicBezTo>
                <a:cubicBezTo>
                  <a:pt x="4989724" y="537730"/>
                  <a:pt x="4895757" y="561675"/>
                  <a:pt x="5109882" y="537883"/>
                </a:cubicBezTo>
                <a:cubicBezTo>
                  <a:pt x="5188934" y="529099"/>
                  <a:pt x="5177576" y="525828"/>
                  <a:pt x="5244353" y="510989"/>
                </a:cubicBezTo>
                <a:cubicBezTo>
                  <a:pt x="5266664" y="506031"/>
                  <a:pt x="5289277" y="502500"/>
                  <a:pt x="5311588" y="497542"/>
                </a:cubicBezTo>
                <a:cubicBezTo>
                  <a:pt x="5406169" y="476523"/>
                  <a:pt x="5327105" y="493108"/>
                  <a:pt x="5405718" y="470647"/>
                </a:cubicBezTo>
                <a:cubicBezTo>
                  <a:pt x="5423488" y="465570"/>
                  <a:pt x="5441736" y="462277"/>
                  <a:pt x="5459506" y="457200"/>
                </a:cubicBezTo>
                <a:cubicBezTo>
                  <a:pt x="5562495" y="427775"/>
                  <a:pt x="5434105" y="464007"/>
                  <a:pt x="5540188" y="416859"/>
                </a:cubicBezTo>
                <a:cubicBezTo>
                  <a:pt x="5566094" y="405345"/>
                  <a:pt x="5593977" y="398930"/>
                  <a:pt x="5620871" y="389965"/>
                </a:cubicBezTo>
                <a:cubicBezTo>
                  <a:pt x="5634318" y="385483"/>
                  <a:pt x="5649418" y="384381"/>
                  <a:pt x="5661212" y="376518"/>
                </a:cubicBezTo>
                <a:cubicBezTo>
                  <a:pt x="5697599" y="352260"/>
                  <a:pt x="5712690" y="339790"/>
                  <a:pt x="5755341" y="322730"/>
                </a:cubicBezTo>
                <a:cubicBezTo>
                  <a:pt x="5781662" y="312201"/>
                  <a:pt x="5809130" y="304801"/>
                  <a:pt x="5836024" y="295836"/>
                </a:cubicBezTo>
                <a:lnTo>
                  <a:pt x="5876365" y="282389"/>
                </a:lnTo>
                <a:cubicBezTo>
                  <a:pt x="5948337" y="287530"/>
                  <a:pt x="6089698" y="294283"/>
                  <a:pt x="6172200" y="309283"/>
                </a:cubicBezTo>
                <a:cubicBezTo>
                  <a:pt x="6204366" y="315131"/>
                  <a:pt x="6227550" y="329358"/>
                  <a:pt x="6252882" y="349624"/>
                </a:cubicBezTo>
                <a:cubicBezTo>
                  <a:pt x="6262782" y="357544"/>
                  <a:pt x="6268437" y="370848"/>
                  <a:pt x="6279777" y="376518"/>
                </a:cubicBezTo>
                <a:cubicBezTo>
                  <a:pt x="6296307" y="384783"/>
                  <a:pt x="6315795" y="384888"/>
                  <a:pt x="6333565" y="389965"/>
                </a:cubicBezTo>
                <a:cubicBezTo>
                  <a:pt x="6347194" y="393859"/>
                  <a:pt x="6361228" y="397073"/>
                  <a:pt x="6373906" y="403412"/>
                </a:cubicBezTo>
                <a:cubicBezTo>
                  <a:pt x="6388361" y="410640"/>
                  <a:pt x="6399792" y="423078"/>
                  <a:pt x="6414247" y="430306"/>
                </a:cubicBezTo>
                <a:cubicBezTo>
                  <a:pt x="6426925" y="436645"/>
                  <a:pt x="6441910" y="437414"/>
                  <a:pt x="6454588" y="443753"/>
                </a:cubicBezTo>
                <a:cubicBezTo>
                  <a:pt x="6469043" y="450981"/>
                  <a:pt x="6480161" y="464083"/>
                  <a:pt x="6494929" y="470647"/>
                </a:cubicBezTo>
                <a:cubicBezTo>
                  <a:pt x="6520835" y="482161"/>
                  <a:pt x="6548718" y="488577"/>
                  <a:pt x="6575612" y="497542"/>
                </a:cubicBezTo>
                <a:cubicBezTo>
                  <a:pt x="6589059" y="502024"/>
                  <a:pt x="6604159" y="503126"/>
                  <a:pt x="6615953" y="510989"/>
                </a:cubicBezTo>
                <a:lnTo>
                  <a:pt x="6696635" y="564777"/>
                </a:lnTo>
                <a:cubicBezTo>
                  <a:pt x="6701117" y="578224"/>
                  <a:pt x="6702789" y="592964"/>
                  <a:pt x="6710082" y="605118"/>
                </a:cubicBezTo>
                <a:cubicBezTo>
                  <a:pt x="6765458" y="697410"/>
                  <a:pt x="6712331" y="558075"/>
                  <a:pt x="6750424" y="672353"/>
                </a:cubicBezTo>
                <a:cubicBezTo>
                  <a:pt x="6728963" y="929886"/>
                  <a:pt x="6755842" y="760968"/>
                  <a:pt x="6723529" y="874059"/>
                </a:cubicBezTo>
                <a:cubicBezTo>
                  <a:pt x="6719433" y="888394"/>
                  <a:pt x="6706117" y="951121"/>
                  <a:pt x="6696635" y="968189"/>
                </a:cubicBezTo>
                <a:cubicBezTo>
                  <a:pt x="6680938" y="996444"/>
                  <a:pt x="6669741" y="1030942"/>
                  <a:pt x="6642847" y="1048871"/>
                </a:cubicBezTo>
                <a:lnTo>
                  <a:pt x="6602506" y="1075765"/>
                </a:lnTo>
                <a:cubicBezTo>
                  <a:pt x="6530786" y="1183345"/>
                  <a:pt x="6624920" y="1053349"/>
                  <a:pt x="6535271" y="1143000"/>
                </a:cubicBezTo>
                <a:cubicBezTo>
                  <a:pt x="6523843" y="1154428"/>
                  <a:pt x="6522082" y="1174776"/>
                  <a:pt x="6508377" y="1183342"/>
                </a:cubicBezTo>
                <a:cubicBezTo>
                  <a:pt x="6484337" y="1198367"/>
                  <a:pt x="6454588" y="1201271"/>
                  <a:pt x="6427694" y="1210236"/>
                </a:cubicBezTo>
                <a:lnTo>
                  <a:pt x="6387353" y="1223683"/>
                </a:lnTo>
                <a:cubicBezTo>
                  <a:pt x="6310740" y="1249221"/>
                  <a:pt x="6366146" y="1233682"/>
                  <a:pt x="6239435" y="1250577"/>
                </a:cubicBezTo>
                <a:cubicBezTo>
                  <a:pt x="6008810" y="1281327"/>
                  <a:pt x="6254402" y="1259828"/>
                  <a:pt x="5795682" y="1277471"/>
                </a:cubicBezTo>
                <a:cubicBezTo>
                  <a:pt x="5557606" y="1356830"/>
                  <a:pt x="5743338" y="1305131"/>
                  <a:pt x="5217459" y="1290918"/>
                </a:cubicBezTo>
                <a:cubicBezTo>
                  <a:pt x="5172249" y="1284459"/>
                  <a:pt x="5089293" y="1273353"/>
                  <a:pt x="5042647" y="1264024"/>
                </a:cubicBezTo>
                <a:cubicBezTo>
                  <a:pt x="5024525" y="1260400"/>
                  <a:pt x="5006629" y="1255654"/>
                  <a:pt x="4988859" y="1250577"/>
                </a:cubicBezTo>
                <a:cubicBezTo>
                  <a:pt x="4975230" y="1246683"/>
                  <a:pt x="4962355" y="1240205"/>
                  <a:pt x="4948518" y="1237130"/>
                </a:cubicBezTo>
                <a:cubicBezTo>
                  <a:pt x="4921902" y="1231215"/>
                  <a:pt x="4894571" y="1229030"/>
                  <a:pt x="4867835" y="1223683"/>
                </a:cubicBezTo>
                <a:cubicBezTo>
                  <a:pt x="4797774" y="1209671"/>
                  <a:pt x="4833514" y="1213877"/>
                  <a:pt x="4773706" y="1196789"/>
                </a:cubicBezTo>
                <a:cubicBezTo>
                  <a:pt x="4631451" y="1156145"/>
                  <a:pt x="4830968" y="1220359"/>
                  <a:pt x="4639235" y="1156447"/>
                </a:cubicBezTo>
                <a:cubicBezTo>
                  <a:pt x="4625788" y="1151965"/>
                  <a:pt x="4610688" y="1150863"/>
                  <a:pt x="4598894" y="1143000"/>
                </a:cubicBezTo>
                <a:cubicBezTo>
                  <a:pt x="4558683" y="1116192"/>
                  <a:pt x="4511680" y="1080039"/>
                  <a:pt x="4464424" y="1062318"/>
                </a:cubicBezTo>
                <a:cubicBezTo>
                  <a:pt x="4447119" y="1055829"/>
                  <a:pt x="4428337" y="1054182"/>
                  <a:pt x="4410635" y="1048871"/>
                </a:cubicBezTo>
                <a:cubicBezTo>
                  <a:pt x="4383482" y="1040725"/>
                  <a:pt x="4356847" y="1030942"/>
                  <a:pt x="4329953" y="1021977"/>
                </a:cubicBezTo>
                <a:cubicBezTo>
                  <a:pt x="4316506" y="1017495"/>
                  <a:pt x="4303759" y="1009414"/>
                  <a:pt x="4289612" y="1008530"/>
                </a:cubicBezTo>
                <a:lnTo>
                  <a:pt x="4074459" y="995083"/>
                </a:lnTo>
                <a:cubicBezTo>
                  <a:pt x="4043082" y="990601"/>
                  <a:pt x="4011513" y="987306"/>
                  <a:pt x="3980329" y="981636"/>
                </a:cubicBezTo>
                <a:cubicBezTo>
                  <a:pt x="3962146" y="978330"/>
                  <a:pt x="3944807" y="970999"/>
                  <a:pt x="3926541" y="968189"/>
                </a:cubicBezTo>
                <a:cubicBezTo>
                  <a:pt x="3886424" y="962017"/>
                  <a:pt x="3845699" y="960482"/>
                  <a:pt x="3805518" y="954742"/>
                </a:cubicBezTo>
                <a:cubicBezTo>
                  <a:pt x="3782892" y="951510"/>
                  <a:pt x="3760594" y="946252"/>
                  <a:pt x="3738282" y="941294"/>
                </a:cubicBezTo>
                <a:cubicBezTo>
                  <a:pt x="3720241" y="937285"/>
                  <a:pt x="3702945" y="928901"/>
                  <a:pt x="3684494" y="927847"/>
                </a:cubicBezTo>
                <a:cubicBezTo>
                  <a:pt x="3545695" y="919916"/>
                  <a:pt x="3406549" y="919957"/>
                  <a:pt x="3267635" y="914400"/>
                </a:cubicBezTo>
                <a:cubicBezTo>
                  <a:pt x="3182421" y="910991"/>
                  <a:pt x="3097306" y="905435"/>
                  <a:pt x="3012141" y="900953"/>
                </a:cubicBezTo>
                <a:cubicBezTo>
                  <a:pt x="2749937" y="906094"/>
                  <a:pt x="2451605" y="895708"/>
                  <a:pt x="2178424" y="927847"/>
                </a:cubicBezTo>
                <a:cubicBezTo>
                  <a:pt x="2138548" y="932538"/>
                  <a:pt x="2084175" y="942675"/>
                  <a:pt x="2043953" y="954742"/>
                </a:cubicBezTo>
                <a:cubicBezTo>
                  <a:pt x="2016800" y="962888"/>
                  <a:pt x="1991335" y="977627"/>
                  <a:pt x="1963271" y="981636"/>
                </a:cubicBezTo>
                <a:lnTo>
                  <a:pt x="1869141" y="995083"/>
                </a:lnTo>
                <a:cubicBezTo>
                  <a:pt x="1855694" y="999565"/>
                  <a:pt x="1841828" y="1002946"/>
                  <a:pt x="1828800" y="1008530"/>
                </a:cubicBezTo>
                <a:cubicBezTo>
                  <a:pt x="1810375" y="1016426"/>
                  <a:pt x="1794351" y="1030150"/>
                  <a:pt x="1775012" y="1035424"/>
                </a:cubicBezTo>
                <a:cubicBezTo>
                  <a:pt x="1727049" y="1048505"/>
                  <a:pt x="1542858" y="1059861"/>
                  <a:pt x="1519518" y="1062318"/>
                </a:cubicBezTo>
                <a:cubicBezTo>
                  <a:pt x="1492248" y="1065189"/>
                  <a:pt x="1375919" y="1082969"/>
                  <a:pt x="1344706" y="1089212"/>
                </a:cubicBezTo>
                <a:cubicBezTo>
                  <a:pt x="1326584" y="1092836"/>
                  <a:pt x="1308688" y="1097582"/>
                  <a:pt x="1290918" y="1102659"/>
                </a:cubicBezTo>
                <a:cubicBezTo>
                  <a:pt x="1237945" y="1117794"/>
                  <a:pt x="1257937" y="1118088"/>
                  <a:pt x="1196788" y="1129553"/>
                </a:cubicBezTo>
                <a:cubicBezTo>
                  <a:pt x="1143192" y="1139602"/>
                  <a:pt x="1088326" y="1143222"/>
                  <a:pt x="1035424" y="1156447"/>
                </a:cubicBezTo>
                <a:cubicBezTo>
                  <a:pt x="950886" y="1177581"/>
                  <a:pt x="999931" y="1167280"/>
                  <a:pt x="887506" y="1183342"/>
                </a:cubicBezTo>
                <a:cubicBezTo>
                  <a:pt x="703730" y="1174377"/>
                  <a:pt x="517668" y="1186695"/>
                  <a:pt x="336177" y="1156447"/>
                </a:cubicBezTo>
                <a:cubicBezTo>
                  <a:pt x="156582" y="1126515"/>
                  <a:pt x="227714" y="1142779"/>
                  <a:pt x="121024" y="1116106"/>
                </a:cubicBezTo>
                <a:cubicBezTo>
                  <a:pt x="107577" y="1107141"/>
                  <a:pt x="92110" y="1100640"/>
                  <a:pt x="80682" y="1089212"/>
                </a:cubicBezTo>
                <a:cubicBezTo>
                  <a:pt x="54615" y="1063145"/>
                  <a:pt x="51278" y="1041340"/>
                  <a:pt x="40341" y="1008530"/>
                </a:cubicBezTo>
                <a:cubicBezTo>
                  <a:pt x="35859" y="968189"/>
                  <a:pt x="29687" y="927999"/>
                  <a:pt x="26894" y="887506"/>
                </a:cubicBezTo>
                <a:cubicBezTo>
                  <a:pt x="3860" y="553509"/>
                  <a:pt x="33201" y="717334"/>
                  <a:pt x="0" y="551330"/>
                </a:cubicBezTo>
                <a:cubicBezTo>
                  <a:pt x="1627" y="541567"/>
                  <a:pt x="12181" y="452375"/>
                  <a:pt x="26894" y="430306"/>
                </a:cubicBezTo>
                <a:cubicBezTo>
                  <a:pt x="37443" y="414483"/>
                  <a:pt x="55061" y="404574"/>
                  <a:pt x="67235" y="389965"/>
                </a:cubicBezTo>
                <a:cubicBezTo>
                  <a:pt x="152042" y="288197"/>
                  <a:pt x="42786" y="400965"/>
                  <a:pt x="121024" y="322730"/>
                </a:cubicBezTo>
                <a:cubicBezTo>
                  <a:pt x="129989" y="295836"/>
                  <a:pt x="132193" y="265635"/>
                  <a:pt x="147918" y="242047"/>
                </a:cubicBezTo>
                <a:lnTo>
                  <a:pt x="161365" y="2286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2057400" y="2286000"/>
            <a:ext cx="956479" cy="489878"/>
          </a:xfrm>
          <a:prstGeom prst="rect">
            <a:avLst/>
          </a:prstGeom>
          <a:noFill/>
        </p:spPr>
        <p:txBody>
          <a:bodyPr wrap="square" rtlCol="0">
            <a:spAutoFit/>
          </a:bodyPr>
          <a:lstStyle/>
          <a:p>
            <a:pPr algn="ctr">
              <a:lnSpc>
                <a:spcPts val="1500"/>
              </a:lnSpc>
            </a:pPr>
            <a:r>
              <a:rPr lang="en-US" b="1" smtClean="0"/>
              <a:t>Public space 1</a:t>
            </a:r>
            <a:endParaRPr lang="en-US" b="1"/>
          </a:p>
        </p:txBody>
      </p:sp>
      <p:sp>
        <p:nvSpPr>
          <p:cNvPr id="153" name="TextBox 152"/>
          <p:cNvSpPr txBox="1"/>
          <p:nvPr/>
        </p:nvSpPr>
        <p:spPr>
          <a:xfrm>
            <a:off x="6858000" y="2362200"/>
            <a:ext cx="956479" cy="489878"/>
          </a:xfrm>
          <a:prstGeom prst="rect">
            <a:avLst/>
          </a:prstGeom>
          <a:noFill/>
        </p:spPr>
        <p:txBody>
          <a:bodyPr wrap="square" rtlCol="0">
            <a:spAutoFit/>
          </a:bodyPr>
          <a:lstStyle/>
          <a:p>
            <a:pPr algn="ctr">
              <a:lnSpc>
                <a:spcPts val="1500"/>
              </a:lnSpc>
            </a:pPr>
            <a:r>
              <a:rPr lang="en-US" b="1" smtClean="0"/>
              <a:t>Public space 2</a:t>
            </a:r>
            <a:endParaRPr lang="en-US" b="1"/>
          </a:p>
        </p:txBody>
      </p:sp>
      <p:cxnSp>
        <p:nvCxnSpPr>
          <p:cNvPr id="158" name="Straight Arrow Connector 157"/>
          <p:cNvCxnSpPr>
            <a:endCxn id="150" idx="89"/>
          </p:cNvCxnSpPr>
          <p:nvPr/>
        </p:nvCxnSpPr>
        <p:spPr>
          <a:xfrm rot="16200000" flipV="1">
            <a:off x="3509682" y="3890682"/>
            <a:ext cx="1824318" cy="452718"/>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152400" y="2209800"/>
            <a:ext cx="1008418" cy="369332"/>
          </a:xfrm>
          <a:prstGeom prst="rect">
            <a:avLst/>
          </a:prstGeom>
          <a:noFill/>
        </p:spPr>
        <p:txBody>
          <a:bodyPr wrap="none" rtlCol="0">
            <a:spAutoFit/>
          </a:bodyPr>
          <a:lstStyle/>
          <a:p>
            <a:r>
              <a:rPr lang="en-US" b="1" smtClean="0">
                <a:solidFill>
                  <a:srgbClr val="00B0F0"/>
                </a:solidFill>
              </a:rPr>
              <a:t>Region 1</a:t>
            </a:r>
            <a:endParaRPr lang="en-US" b="1">
              <a:solidFill>
                <a:srgbClr val="00B0F0"/>
              </a:solidFill>
            </a:endParaRPr>
          </a:p>
        </p:txBody>
      </p:sp>
      <p:sp>
        <p:nvSpPr>
          <p:cNvPr id="168" name="TextBox 167"/>
          <p:cNvSpPr txBox="1"/>
          <p:nvPr/>
        </p:nvSpPr>
        <p:spPr>
          <a:xfrm>
            <a:off x="7924800" y="2133600"/>
            <a:ext cx="1008418" cy="369332"/>
          </a:xfrm>
          <a:prstGeom prst="rect">
            <a:avLst/>
          </a:prstGeom>
          <a:noFill/>
        </p:spPr>
        <p:txBody>
          <a:bodyPr wrap="none" rtlCol="0">
            <a:spAutoFit/>
          </a:bodyPr>
          <a:lstStyle/>
          <a:p>
            <a:r>
              <a:rPr lang="en-US" b="1" smtClean="0">
                <a:solidFill>
                  <a:srgbClr val="00B0F0"/>
                </a:solidFill>
              </a:rPr>
              <a:t>Region 2</a:t>
            </a:r>
            <a:endParaRPr lang="en-US" b="1">
              <a:solidFill>
                <a:srgbClr val="00B0F0"/>
              </a:solidFill>
            </a:endParaRPr>
          </a:p>
        </p:txBody>
      </p:sp>
      <p:pic>
        <p:nvPicPr>
          <p:cNvPr id="66" name="Picture 6"/>
          <p:cNvPicPr>
            <a:picLocks noChangeAspect="1" noChangeArrowheads="1"/>
          </p:cNvPicPr>
          <p:nvPr/>
        </p:nvPicPr>
        <p:blipFill>
          <a:blip r:embed="rId24" cstate="print"/>
          <a:srcRect/>
          <a:stretch>
            <a:fillRect/>
          </a:stretch>
        </p:blipFill>
        <p:spPr bwMode="auto">
          <a:xfrm>
            <a:off x="8077200" y="5410200"/>
            <a:ext cx="428318" cy="781050"/>
          </a:xfrm>
          <a:prstGeom prst="rect">
            <a:avLst/>
          </a:prstGeom>
          <a:noFill/>
          <a:ln w="9525">
            <a:noFill/>
            <a:miter lim="800000"/>
            <a:headEnd/>
            <a:tailEnd/>
          </a:ln>
        </p:spPr>
      </p:pic>
      <p:sp>
        <p:nvSpPr>
          <p:cNvPr id="67" name="TextBox 66"/>
          <p:cNvSpPr txBox="1"/>
          <p:nvPr/>
        </p:nvSpPr>
        <p:spPr>
          <a:xfrm>
            <a:off x="6629400" y="5867400"/>
            <a:ext cx="1403333" cy="369332"/>
          </a:xfrm>
          <a:prstGeom prst="rect">
            <a:avLst/>
          </a:prstGeom>
          <a:noFill/>
        </p:spPr>
        <p:txBody>
          <a:bodyPr wrap="none" rtlCol="0">
            <a:spAutoFit/>
          </a:bodyPr>
          <a:lstStyle/>
          <a:p>
            <a:pPr algn="r"/>
            <a:r>
              <a:rPr lang="en-US" b="1" smtClean="0">
                <a:solidFill>
                  <a:srgbClr val="FF0000"/>
                </a:solidFill>
              </a:rPr>
              <a:t>PSC terminal</a:t>
            </a:r>
            <a:endParaRPr lang="en-US" b="1">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FF0000"/>
                </a:solidFill>
              </a:rPr>
              <a:t>TYPES OF PERSONAL SPACES (4)</a:t>
            </a:r>
            <a:endParaRPr lang="en-US" sz="2000" dirty="0">
              <a:cs typeface="Times New Roman" pitchFamily="18" charset="0"/>
            </a:endParaRPr>
          </a:p>
        </p:txBody>
      </p:sp>
      <p:sp>
        <p:nvSpPr>
          <p:cNvPr id="9" name="TextBox 8"/>
          <p:cNvSpPr txBox="1"/>
          <p:nvPr/>
        </p:nvSpPr>
        <p:spPr>
          <a:xfrm>
            <a:off x="4114800" y="6406866"/>
            <a:ext cx="914400"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Slide 15</a:t>
            </a:r>
            <a:endParaRPr lang="en-US" sz="1400" dirty="0">
              <a:latin typeface="Times New Roman" pitchFamily="18" charset="0"/>
              <a:cs typeface="Times New Roman" pitchFamily="18" charset="0"/>
            </a:endParaRPr>
          </a:p>
        </p:txBody>
      </p:sp>
      <p:grpSp>
        <p:nvGrpSpPr>
          <p:cNvPr id="36" name="그룹 94"/>
          <p:cNvGrpSpPr/>
          <p:nvPr/>
        </p:nvGrpSpPr>
        <p:grpSpPr>
          <a:xfrm>
            <a:off x="990600" y="2819400"/>
            <a:ext cx="2726160" cy="2743200"/>
            <a:chOff x="323528" y="2276864"/>
            <a:chExt cx="3744416" cy="3600408"/>
          </a:xfrm>
          <a:solidFill>
            <a:schemeClr val="accent2">
              <a:lumMod val="20000"/>
              <a:lumOff val="80000"/>
            </a:schemeClr>
          </a:solidFill>
        </p:grpSpPr>
        <p:sp>
          <p:nvSpPr>
            <p:cNvPr id="60" name="타원 152"/>
            <p:cNvSpPr/>
            <p:nvPr/>
          </p:nvSpPr>
          <p:spPr bwMode="auto">
            <a:xfrm>
              <a:off x="546418" y="2390767"/>
              <a:ext cx="3510522" cy="3302941"/>
            </a:xfrm>
            <a:prstGeom prst="ellipse">
              <a:avLst/>
            </a:prstGeom>
            <a:gr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62" name="Picture 65"/>
            <p:cNvPicPr>
              <a:picLocks noChangeAspect="1" noChangeArrowheads="1"/>
            </p:cNvPicPr>
            <p:nvPr/>
          </p:nvPicPr>
          <p:blipFill>
            <a:blip r:embed="rId4" cstate="print">
              <a:clrChange>
                <a:clrFrom>
                  <a:srgbClr val="0068E8"/>
                </a:clrFrom>
                <a:clrTo>
                  <a:srgbClr val="0068E8">
                    <a:alpha val="0"/>
                  </a:srgbClr>
                </a:clrTo>
              </a:clrChange>
            </a:blip>
            <a:srcRect/>
            <a:stretch>
              <a:fillRect/>
            </a:stretch>
          </p:blipFill>
          <p:spPr bwMode="auto">
            <a:xfrm>
              <a:off x="2496708" y="3814448"/>
              <a:ext cx="255521" cy="455735"/>
            </a:xfrm>
            <a:prstGeom prst="rect">
              <a:avLst/>
            </a:prstGeom>
            <a:grpFill/>
            <a:ln w="9525">
              <a:noFill/>
              <a:miter lim="800000"/>
              <a:headEnd/>
              <a:tailEnd/>
            </a:ln>
          </p:spPr>
        </p:pic>
        <p:grpSp>
          <p:nvGrpSpPr>
            <p:cNvPr id="38" name="Group 54"/>
            <p:cNvGrpSpPr>
              <a:grpSpLocks/>
            </p:cNvGrpSpPr>
            <p:nvPr/>
          </p:nvGrpSpPr>
          <p:grpSpPr bwMode="auto">
            <a:xfrm>
              <a:off x="1103644" y="5124235"/>
              <a:ext cx="780116" cy="513428"/>
              <a:chOff x="567" y="2391"/>
              <a:chExt cx="953" cy="585"/>
            </a:xfrm>
            <a:grpFill/>
          </p:grpSpPr>
          <p:pic>
            <p:nvPicPr>
              <p:cNvPr id="80" name="Picture 3" descr="hd tv"/>
              <p:cNvPicPr>
                <a:picLocks noChangeAspect="1" noChangeArrowheads="1"/>
              </p:cNvPicPr>
              <p:nvPr/>
            </p:nvPicPr>
            <p:blipFill>
              <a:blip r:embed="rId5" cstate="print"/>
              <a:srcRect/>
              <a:stretch>
                <a:fillRect/>
              </a:stretch>
            </p:blipFill>
            <p:spPr bwMode="auto">
              <a:xfrm>
                <a:off x="567" y="2391"/>
                <a:ext cx="953" cy="585"/>
              </a:xfrm>
              <a:prstGeom prst="rect">
                <a:avLst/>
              </a:prstGeom>
              <a:grpFill/>
              <a:ln w="9525">
                <a:noFill/>
                <a:miter lim="800000"/>
                <a:headEnd/>
                <a:tailEnd/>
              </a:ln>
            </p:spPr>
          </p:pic>
          <p:grpSp>
            <p:nvGrpSpPr>
              <p:cNvPr id="40" name="Group 56"/>
              <p:cNvGrpSpPr>
                <a:grpSpLocks/>
              </p:cNvGrpSpPr>
              <p:nvPr/>
            </p:nvGrpSpPr>
            <p:grpSpPr bwMode="auto">
              <a:xfrm>
                <a:off x="672" y="2432"/>
                <a:ext cx="744" cy="479"/>
                <a:chOff x="672" y="2428"/>
                <a:chExt cx="744" cy="479"/>
              </a:xfrm>
              <a:grpFill/>
            </p:grpSpPr>
            <p:pic>
              <p:nvPicPr>
                <p:cNvPr id="82" name="Picture 20" descr="경쟁사_그냥"/>
                <p:cNvPicPr>
                  <a:picLocks noChangeAspect="1" noChangeArrowheads="1"/>
                </p:cNvPicPr>
                <p:nvPr/>
              </p:nvPicPr>
              <p:blipFill>
                <a:blip r:embed="rId6" cstate="print"/>
                <a:srcRect/>
                <a:stretch>
                  <a:fillRect/>
                </a:stretch>
              </p:blipFill>
              <p:spPr bwMode="auto">
                <a:xfrm rot="-152540">
                  <a:off x="692" y="2428"/>
                  <a:ext cx="724" cy="457"/>
                </a:xfrm>
                <a:prstGeom prst="rect">
                  <a:avLst/>
                </a:prstGeom>
                <a:grpFill/>
                <a:ln w="9525">
                  <a:noFill/>
                  <a:miter lim="800000"/>
                  <a:headEnd/>
                  <a:tailEnd/>
                </a:ln>
              </p:spPr>
            </p:pic>
            <p:pic>
              <p:nvPicPr>
                <p:cNvPr id="83" name="Picture 21" descr="경쟁사인라인"/>
                <p:cNvPicPr>
                  <a:picLocks noChangeAspect="1" noChangeArrowheads="1"/>
                </p:cNvPicPr>
                <p:nvPr/>
              </p:nvPicPr>
              <p:blipFill>
                <a:blip r:embed="rId7" cstate="print"/>
                <a:srcRect/>
                <a:stretch>
                  <a:fillRect/>
                </a:stretch>
              </p:blipFill>
              <p:spPr bwMode="auto">
                <a:xfrm rot="-163579">
                  <a:off x="672" y="2706"/>
                  <a:ext cx="227" cy="201"/>
                </a:xfrm>
                <a:prstGeom prst="rect">
                  <a:avLst/>
                </a:prstGeom>
                <a:grpFill/>
                <a:ln w="9525">
                  <a:noFill/>
                  <a:miter lim="800000"/>
                  <a:headEnd/>
                  <a:tailEnd/>
                </a:ln>
              </p:spPr>
            </p:pic>
          </p:grpSp>
        </p:grpSp>
        <p:pic>
          <p:nvPicPr>
            <p:cNvPr id="64" name="Picture 12" descr="audio"/>
            <p:cNvPicPr>
              <a:picLocks noChangeAspect="1" noChangeArrowheads="1"/>
            </p:cNvPicPr>
            <p:nvPr/>
          </p:nvPicPr>
          <p:blipFill>
            <a:blip r:embed="rId8" cstate="print"/>
            <a:srcRect/>
            <a:stretch>
              <a:fillRect/>
            </a:stretch>
          </p:blipFill>
          <p:spPr bwMode="auto">
            <a:xfrm>
              <a:off x="2552431" y="5124235"/>
              <a:ext cx="780116" cy="753037"/>
            </a:xfrm>
            <a:prstGeom prst="rect">
              <a:avLst/>
            </a:prstGeom>
            <a:grpFill/>
            <a:ln w="9525">
              <a:noFill/>
              <a:miter lim="800000"/>
              <a:headEnd/>
              <a:tailEnd/>
            </a:ln>
          </p:spPr>
        </p:pic>
        <p:pic>
          <p:nvPicPr>
            <p:cNvPr id="66" name="Picture 24" descr="douche"/>
            <p:cNvPicPr>
              <a:picLocks noChangeAspect="1" noChangeArrowheads="1"/>
            </p:cNvPicPr>
            <p:nvPr/>
          </p:nvPicPr>
          <p:blipFill>
            <a:blip r:embed="rId9" cstate="print"/>
            <a:srcRect/>
            <a:stretch>
              <a:fillRect/>
            </a:stretch>
          </p:blipFill>
          <p:spPr bwMode="auto">
            <a:xfrm>
              <a:off x="323528" y="4383920"/>
              <a:ext cx="668413" cy="512525"/>
            </a:xfrm>
            <a:prstGeom prst="rect">
              <a:avLst/>
            </a:prstGeom>
            <a:grpFill/>
          </p:spPr>
        </p:pic>
        <p:pic>
          <p:nvPicPr>
            <p:cNvPr id="67" name="Picture 25" descr="radiateur"/>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99592" y="2348880"/>
              <a:ext cx="612948" cy="731080"/>
            </a:xfrm>
            <a:prstGeom prst="rect">
              <a:avLst/>
            </a:prstGeom>
            <a:grpFill/>
          </p:spPr>
        </p:pic>
        <p:pic>
          <p:nvPicPr>
            <p:cNvPr id="68" name="Picture 39" descr="weekly_digital_timer_IP20"/>
            <p:cNvPicPr>
              <a:picLocks noChangeAspect="1" noChangeArrowheads="1"/>
            </p:cNvPicPr>
            <p:nvPr/>
          </p:nvPicPr>
          <p:blipFill>
            <a:blip r:embed="rId11" cstate="print"/>
            <a:srcRect/>
            <a:stretch>
              <a:fillRect/>
            </a:stretch>
          </p:blipFill>
          <p:spPr bwMode="auto">
            <a:xfrm>
              <a:off x="2987824" y="2348880"/>
              <a:ext cx="375212" cy="626420"/>
            </a:xfrm>
            <a:prstGeom prst="rect">
              <a:avLst/>
            </a:prstGeom>
            <a:grpFill/>
          </p:spPr>
        </p:pic>
        <p:grpSp>
          <p:nvGrpSpPr>
            <p:cNvPr id="44" name="Group 5"/>
            <p:cNvGrpSpPr>
              <a:grpSpLocks/>
            </p:cNvGrpSpPr>
            <p:nvPr/>
          </p:nvGrpSpPr>
          <p:grpSpPr bwMode="auto">
            <a:xfrm>
              <a:off x="2123728" y="2276864"/>
              <a:ext cx="303431" cy="341486"/>
              <a:chOff x="3667" y="2523"/>
              <a:chExt cx="247" cy="317"/>
            </a:xfrm>
            <a:grpFill/>
          </p:grpSpPr>
          <p:sp>
            <p:nvSpPr>
              <p:cNvPr id="78" name="Rectangle 6"/>
              <p:cNvSpPr>
                <a:spLocks noChangeArrowheads="1"/>
              </p:cNvSpPr>
              <p:nvPr/>
            </p:nvSpPr>
            <p:spPr bwMode="gray">
              <a:xfrm>
                <a:off x="3742" y="2561"/>
                <a:ext cx="172" cy="172"/>
              </a:xfrm>
              <a:prstGeom prst="rect">
                <a:avLst/>
              </a:prstGeom>
              <a:grp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79" name="Picture 7" descr="744px-ThermometerSymbol"/>
              <p:cNvPicPr>
                <a:picLocks noChangeAspect="1" noChangeArrowheads="1"/>
              </p:cNvPicPr>
              <p:nvPr/>
            </p:nvPicPr>
            <p:blipFill>
              <a:blip r:embed="rId12" cstate="print"/>
              <a:srcRect l="43907" t="21152" r="48991" b="24046"/>
              <a:stretch>
                <a:fillRect/>
              </a:stretch>
            </p:blipFill>
            <p:spPr bwMode="auto">
              <a:xfrm>
                <a:off x="3667" y="2523"/>
                <a:ext cx="118" cy="317"/>
              </a:xfrm>
              <a:prstGeom prst="rect">
                <a:avLst/>
              </a:prstGeom>
              <a:grpFill/>
            </p:spPr>
          </p:pic>
        </p:grpSp>
        <p:pic>
          <p:nvPicPr>
            <p:cNvPr id="70" name="Picture 8" descr="helice-pour-bateaux-3-pales-49131"/>
            <p:cNvPicPr>
              <a:picLocks noChangeAspect="1" noChangeArrowheads="1"/>
            </p:cNvPicPr>
            <p:nvPr/>
          </p:nvPicPr>
          <p:blipFill>
            <a:blip r:embed="rId13" cstate="print">
              <a:clrChange>
                <a:clrFrom>
                  <a:srgbClr val="FFFFFF"/>
                </a:clrFrom>
                <a:clrTo>
                  <a:srgbClr val="FFFFFF">
                    <a:alpha val="0"/>
                  </a:srgbClr>
                </a:clrTo>
              </a:clrChange>
              <a:lum bright="-20000"/>
              <a:grayscl/>
            </a:blip>
            <a:srcRect/>
            <a:stretch>
              <a:fillRect/>
            </a:stretch>
          </p:blipFill>
          <p:spPr bwMode="auto">
            <a:xfrm>
              <a:off x="395536" y="3429000"/>
              <a:ext cx="678960" cy="569473"/>
            </a:xfrm>
            <a:prstGeom prst="rect">
              <a:avLst/>
            </a:prstGeom>
            <a:grpFill/>
            <a:ln w="9525">
              <a:noFill/>
              <a:miter lim="800000"/>
              <a:headEnd/>
              <a:tailEnd/>
            </a:ln>
          </p:spPr>
        </p:pic>
        <p:graphicFrame>
          <p:nvGraphicFramePr>
            <p:cNvPr id="71" name="Object 2"/>
            <p:cNvGraphicFramePr>
              <a:graphicFrameLocks noChangeAspect="1"/>
            </p:cNvGraphicFramePr>
            <p:nvPr/>
          </p:nvGraphicFramePr>
          <p:xfrm>
            <a:off x="3499714" y="4326973"/>
            <a:ext cx="557225" cy="569472"/>
          </p:xfrm>
          <a:graphic>
            <a:graphicData uri="http://schemas.openxmlformats.org/presentationml/2006/ole">
              <p:oleObj spid="_x0000_s544772" name="Photo Editor Photo" r:id="rId14" imgW="2381582" imgH="2381582" progId="">
                <p:embed/>
              </p:oleObj>
            </a:graphicData>
          </a:graphic>
        </p:graphicFrame>
        <p:pic>
          <p:nvPicPr>
            <p:cNvPr id="72" name="Picture 27"/>
            <p:cNvPicPr>
              <a:picLocks noChangeAspect="1" noChangeArrowheads="1"/>
            </p:cNvPicPr>
            <p:nvPr/>
          </p:nvPicPr>
          <p:blipFill>
            <a:blip r:embed="rId15" cstate="print"/>
            <a:srcRect t="4359" r="-682" b="3391"/>
            <a:stretch>
              <a:fillRect/>
            </a:stretch>
          </p:blipFill>
          <p:spPr bwMode="auto">
            <a:xfrm>
              <a:off x="3722605" y="3188028"/>
              <a:ext cx="345339" cy="569473"/>
            </a:xfrm>
            <a:prstGeom prst="rect">
              <a:avLst/>
            </a:prstGeom>
            <a:grpFill/>
            <a:ln w="9525">
              <a:noFill/>
              <a:miter lim="800000"/>
              <a:headEnd/>
              <a:tailEnd/>
            </a:ln>
            <a:effectLst>
              <a:outerShdw dist="107763" dir="2700000" algn="ctr" rotWithShape="0">
                <a:schemeClr val="bg2"/>
              </a:outerShdw>
            </a:effectLst>
          </p:spPr>
        </p:pic>
        <p:grpSp>
          <p:nvGrpSpPr>
            <p:cNvPr id="48" name="Group 55"/>
            <p:cNvGrpSpPr>
              <a:grpSpLocks/>
            </p:cNvGrpSpPr>
            <p:nvPr/>
          </p:nvGrpSpPr>
          <p:grpSpPr bwMode="auto">
            <a:xfrm flipH="1">
              <a:off x="1518429" y="4042237"/>
              <a:ext cx="501503" cy="738316"/>
              <a:chOff x="1199" y="1842"/>
              <a:chExt cx="960" cy="1478"/>
            </a:xfrm>
            <a:grpFill/>
          </p:grpSpPr>
          <p:pic>
            <p:nvPicPr>
              <p:cNvPr id="75" name="Picture 56" descr="gvp4000i_2"/>
              <p:cNvPicPr>
                <a:picLocks noChangeAspect="1" noChangeArrowheads="1"/>
              </p:cNvPicPr>
              <p:nvPr/>
            </p:nvPicPr>
            <p:blipFill>
              <a:blip r:embed="rId16" cstate="print"/>
              <a:srcRect/>
              <a:stretch>
                <a:fillRect/>
              </a:stretch>
            </p:blipFill>
            <p:spPr bwMode="auto">
              <a:xfrm>
                <a:off x="1199" y="2408"/>
                <a:ext cx="960" cy="912"/>
              </a:xfrm>
              <a:prstGeom prst="rect">
                <a:avLst/>
              </a:prstGeom>
              <a:grpFill/>
              <a:ln w="9525">
                <a:noFill/>
                <a:miter lim="800000"/>
                <a:headEnd/>
                <a:tailEnd/>
              </a:ln>
            </p:spPr>
          </p:pic>
          <p:pic>
            <p:nvPicPr>
              <p:cNvPr id="76" name="Picture 57" descr="ism-scap-05(s)"/>
              <p:cNvPicPr>
                <a:picLocks noChangeAspect="1" noChangeArrowheads="1"/>
              </p:cNvPicPr>
              <p:nvPr/>
            </p:nvPicPr>
            <p:blipFill>
              <a:blip r:embed="rId17" cstate="print"/>
              <a:srcRect/>
              <a:stretch>
                <a:fillRect/>
              </a:stretch>
            </p:blipFill>
            <p:spPr bwMode="auto">
              <a:xfrm>
                <a:off x="1445" y="1842"/>
                <a:ext cx="87" cy="435"/>
              </a:xfrm>
              <a:prstGeom prst="rect">
                <a:avLst/>
              </a:prstGeom>
              <a:grpFill/>
              <a:ln w="9525">
                <a:noFill/>
                <a:miter lim="800000"/>
                <a:headEnd/>
                <a:tailEnd/>
              </a:ln>
            </p:spPr>
          </p:pic>
          <p:pic>
            <p:nvPicPr>
              <p:cNvPr id="77" name="Picture 58" descr="ism-scap-05(s)"/>
              <p:cNvPicPr>
                <a:picLocks noChangeAspect="1" noChangeArrowheads="1"/>
              </p:cNvPicPr>
              <p:nvPr/>
            </p:nvPicPr>
            <p:blipFill>
              <a:blip r:embed="rId18" cstate="print"/>
              <a:srcRect/>
              <a:stretch>
                <a:fillRect/>
              </a:stretch>
            </p:blipFill>
            <p:spPr bwMode="auto">
              <a:xfrm>
                <a:off x="1906" y="1925"/>
                <a:ext cx="87" cy="435"/>
              </a:xfrm>
              <a:prstGeom prst="rect">
                <a:avLst/>
              </a:prstGeom>
              <a:grpFill/>
              <a:ln w="9525">
                <a:noFill/>
                <a:miter lim="800000"/>
                <a:headEnd/>
                <a:tailEnd/>
              </a:ln>
            </p:spPr>
          </p:pic>
        </p:grpSp>
      </p:grpSp>
      <p:grpSp>
        <p:nvGrpSpPr>
          <p:cNvPr id="49" name="그룹 94"/>
          <p:cNvGrpSpPr/>
          <p:nvPr/>
        </p:nvGrpSpPr>
        <p:grpSpPr>
          <a:xfrm>
            <a:off x="3402360" y="2891408"/>
            <a:ext cx="2617440" cy="2442592"/>
            <a:chOff x="323528" y="2276864"/>
            <a:chExt cx="3744416" cy="3600408"/>
          </a:xfrm>
        </p:grpSpPr>
        <p:sp>
          <p:nvSpPr>
            <p:cNvPr id="85" name="타원 177"/>
            <p:cNvSpPr/>
            <p:nvPr/>
          </p:nvSpPr>
          <p:spPr bwMode="auto">
            <a:xfrm>
              <a:off x="546418" y="2390767"/>
              <a:ext cx="3510522" cy="3302941"/>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86" name="타원 178"/>
            <p:cNvSpPr/>
            <p:nvPr/>
          </p:nvSpPr>
          <p:spPr bwMode="auto">
            <a:xfrm>
              <a:off x="1772315" y="3415817"/>
              <a:ext cx="1003006" cy="1025051"/>
            </a:xfrm>
            <a:prstGeom prst="ellipse">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87" name="Picture 65"/>
            <p:cNvPicPr>
              <a:picLocks noChangeAspect="1" noChangeArrowheads="1"/>
            </p:cNvPicPr>
            <p:nvPr/>
          </p:nvPicPr>
          <p:blipFill>
            <a:blip r:embed="rId4" cstate="print">
              <a:clrChange>
                <a:clrFrom>
                  <a:srgbClr val="0068E8"/>
                </a:clrFrom>
                <a:clrTo>
                  <a:srgbClr val="0068E8">
                    <a:alpha val="0"/>
                  </a:srgbClr>
                </a:clrTo>
              </a:clrChange>
            </a:blip>
            <a:srcRect/>
            <a:stretch>
              <a:fillRect/>
            </a:stretch>
          </p:blipFill>
          <p:spPr bwMode="auto">
            <a:xfrm>
              <a:off x="2496708" y="3814448"/>
              <a:ext cx="255521" cy="455735"/>
            </a:xfrm>
            <a:prstGeom prst="rect">
              <a:avLst/>
            </a:prstGeom>
            <a:noFill/>
            <a:ln w="9525">
              <a:noFill/>
              <a:miter lim="800000"/>
              <a:headEnd/>
              <a:tailEnd/>
            </a:ln>
          </p:spPr>
        </p:pic>
        <p:grpSp>
          <p:nvGrpSpPr>
            <p:cNvPr id="56" name="Group 54"/>
            <p:cNvGrpSpPr>
              <a:grpSpLocks/>
            </p:cNvGrpSpPr>
            <p:nvPr/>
          </p:nvGrpSpPr>
          <p:grpSpPr bwMode="auto">
            <a:xfrm>
              <a:off x="1103644" y="5124235"/>
              <a:ext cx="780116" cy="513428"/>
              <a:chOff x="567" y="2391"/>
              <a:chExt cx="953" cy="585"/>
            </a:xfrm>
          </p:grpSpPr>
          <p:pic>
            <p:nvPicPr>
              <p:cNvPr id="105" name="Picture 3" descr="hd tv"/>
              <p:cNvPicPr>
                <a:picLocks noChangeAspect="1" noChangeArrowheads="1"/>
              </p:cNvPicPr>
              <p:nvPr/>
            </p:nvPicPr>
            <p:blipFill>
              <a:blip r:embed="rId5" cstate="print"/>
              <a:srcRect/>
              <a:stretch>
                <a:fillRect/>
              </a:stretch>
            </p:blipFill>
            <p:spPr bwMode="auto">
              <a:xfrm>
                <a:off x="567" y="2391"/>
                <a:ext cx="953" cy="585"/>
              </a:xfrm>
              <a:prstGeom prst="rect">
                <a:avLst/>
              </a:prstGeom>
              <a:noFill/>
              <a:ln w="9525">
                <a:noFill/>
                <a:miter lim="800000"/>
                <a:headEnd/>
                <a:tailEnd/>
              </a:ln>
            </p:spPr>
          </p:pic>
          <p:grpSp>
            <p:nvGrpSpPr>
              <p:cNvPr id="59" name="Group 56"/>
              <p:cNvGrpSpPr>
                <a:grpSpLocks/>
              </p:cNvGrpSpPr>
              <p:nvPr/>
            </p:nvGrpSpPr>
            <p:grpSpPr bwMode="auto">
              <a:xfrm>
                <a:off x="672" y="2432"/>
                <a:ext cx="744" cy="479"/>
                <a:chOff x="672" y="2428"/>
                <a:chExt cx="744" cy="479"/>
              </a:xfrm>
            </p:grpSpPr>
            <p:pic>
              <p:nvPicPr>
                <p:cNvPr id="107" name="Picture 20" descr="경쟁사_그냥"/>
                <p:cNvPicPr>
                  <a:picLocks noChangeAspect="1" noChangeArrowheads="1"/>
                </p:cNvPicPr>
                <p:nvPr/>
              </p:nvPicPr>
              <p:blipFill>
                <a:blip r:embed="rId6" cstate="print"/>
                <a:srcRect/>
                <a:stretch>
                  <a:fillRect/>
                </a:stretch>
              </p:blipFill>
              <p:spPr bwMode="auto">
                <a:xfrm rot="-152540">
                  <a:off x="692" y="2428"/>
                  <a:ext cx="724" cy="457"/>
                </a:xfrm>
                <a:prstGeom prst="rect">
                  <a:avLst/>
                </a:prstGeom>
                <a:noFill/>
                <a:ln w="9525">
                  <a:noFill/>
                  <a:miter lim="800000"/>
                  <a:headEnd/>
                  <a:tailEnd/>
                </a:ln>
              </p:spPr>
            </p:pic>
            <p:pic>
              <p:nvPicPr>
                <p:cNvPr id="108" name="Picture 21" descr="경쟁사인라인"/>
                <p:cNvPicPr>
                  <a:picLocks noChangeAspect="1" noChangeArrowheads="1"/>
                </p:cNvPicPr>
                <p:nvPr/>
              </p:nvPicPr>
              <p:blipFill>
                <a:blip r:embed="rId7" cstate="print"/>
                <a:srcRect/>
                <a:stretch>
                  <a:fillRect/>
                </a:stretch>
              </p:blipFill>
              <p:spPr bwMode="auto">
                <a:xfrm rot="-163579">
                  <a:off x="672" y="2706"/>
                  <a:ext cx="227" cy="201"/>
                </a:xfrm>
                <a:prstGeom prst="rect">
                  <a:avLst/>
                </a:prstGeom>
                <a:noFill/>
                <a:ln w="9525">
                  <a:noFill/>
                  <a:miter lim="800000"/>
                  <a:headEnd/>
                  <a:tailEnd/>
                </a:ln>
              </p:spPr>
            </p:pic>
          </p:grpSp>
        </p:grpSp>
        <p:pic>
          <p:nvPicPr>
            <p:cNvPr id="89" name="Picture 12" descr="audio"/>
            <p:cNvPicPr>
              <a:picLocks noChangeAspect="1" noChangeArrowheads="1"/>
            </p:cNvPicPr>
            <p:nvPr/>
          </p:nvPicPr>
          <p:blipFill>
            <a:blip r:embed="rId8" cstate="print"/>
            <a:srcRect/>
            <a:stretch>
              <a:fillRect/>
            </a:stretch>
          </p:blipFill>
          <p:spPr bwMode="auto">
            <a:xfrm>
              <a:off x="2552431" y="5124235"/>
              <a:ext cx="780116" cy="753037"/>
            </a:xfrm>
            <a:prstGeom prst="rect">
              <a:avLst/>
            </a:prstGeom>
            <a:noFill/>
            <a:ln w="9525">
              <a:noFill/>
              <a:miter lim="800000"/>
              <a:headEnd/>
              <a:tailEnd/>
            </a:ln>
          </p:spPr>
        </p:pic>
        <p:pic>
          <p:nvPicPr>
            <p:cNvPr id="90" name="Picture 19" descr="j0228120[1]"/>
            <p:cNvPicPr>
              <a:picLocks noChangeAspect="1" noChangeArrowheads="1"/>
            </p:cNvPicPr>
            <p:nvPr/>
          </p:nvPicPr>
          <p:blipFill>
            <a:blip r:embed="rId19" cstate="print"/>
            <a:srcRect/>
            <a:stretch>
              <a:fillRect/>
            </a:stretch>
          </p:blipFill>
          <p:spPr bwMode="auto">
            <a:xfrm>
              <a:off x="2234603" y="3643606"/>
              <a:ext cx="206383" cy="568727"/>
            </a:xfrm>
            <a:prstGeom prst="rect">
              <a:avLst/>
            </a:prstGeom>
            <a:noFill/>
            <a:ln w="9525">
              <a:noFill/>
              <a:miter lim="800000"/>
              <a:headEnd/>
              <a:tailEnd/>
            </a:ln>
          </p:spPr>
        </p:pic>
        <p:pic>
          <p:nvPicPr>
            <p:cNvPr id="91" name="Picture 24" descr="douche"/>
            <p:cNvPicPr>
              <a:picLocks noChangeAspect="1" noChangeArrowheads="1"/>
            </p:cNvPicPr>
            <p:nvPr/>
          </p:nvPicPr>
          <p:blipFill>
            <a:blip r:embed="rId9" cstate="print"/>
            <a:srcRect/>
            <a:stretch>
              <a:fillRect/>
            </a:stretch>
          </p:blipFill>
          <p:spPr bwMode="auto">
            <a:xfrm>
              <a:off x="323528" y="4383920"/>
              <a:ext cx="668413" cy="512525"/>
            </a:xfrm>
            <a:prstGeom prst="rect">
              <a:avLst/>
            </a:prstGeom>
            <a:noFill/>
          </p:spPr>
        </p:pic>
        <p:pic>
          <p:nvPicPr>
            <p:cNvPr id="92" name="Picture 25" descr="radiateur"/>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99592" y="2348880"/>
              <a:ext cx="612948" cy="731080"/>
            </a:xfrm>
            <a:prstGeom prst="rect">
              <a:avLst/>
            </a:prstGeom>
            <a:noFill/>
          </p:spPr>
        </p:pic>
        <p:pic>
          <p:nvPicPr>
            <p:cNvPr id="93" name="Picture 39" descr="weekly_digital_timer_IP20"/>
            <p:cNvPicPr>
              <a:picLocks noChangeAspect="1" noChangeArrowheads="1"/>
            </p:cNvPicPr>
            <p:nvPr/>
          </p:nvPicPr>
          <p:blipFill>
            <a:blip r:embed="rId11" cstate="print"/>
            <a:srcRect/>
            <a:stretch>
              <a:fillRect/>
            </a:stretch>
          </p:blipFill>
          <p:spPr bwMode="auto">
            <a:xfrm>
              <a:off x="2987824" y="2348880"/>
              <a:ext cx="375212" cy="626420"/>
            </a:xfrm>
            <a:prstGeom prst="rect">
              <a:avLst/>
            </a:prstGeom>
            <a:noFill/>
          </p:spPr>
        </p:pic>
        <p:grpSp>
          <p:nvGrpSpPr>
            <p:cNvPr id="61" name="Group 5"/>
            <p:cNvGrpSpPr>
              <a:grpSpLocks/>
            </p:cNvGrpSpPr>
            <p:nvPr/>
          </p:nvGrpSpPr>
          <p:grpSpPr bwMode="auto">
            <a:xfrm>
              <a:off x="2123728" y="2276864"/>
              <a:ext cx="303431" cy="341486"/>
              <a:chOff x="3667" y="2523"/>
              <a:chExt cx="247" cy="317"/>
            </a:xfrm>
          </p:grpSpPr>
          <p:sp>
            <p:nvSpPr>
              <p:cNvPr id="103"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104" name="Picture 7" descr="744px-ThermometerSymbol"/>
              <p:cNvPicPr>
                <a:picLocks noChangeAspect="1" noChangeArrowheads="1"/>
              </p:cNvPicPr>
              <p:nvPr/>
            </p:nvPicPr>
            <p:blipFill>
              <a:blip r:embed="rId12" cstate="print"/>
              <a:srcRect l="43907" t="21152" r="48991" b="24046"/>
              <a:stretch>
                <a:fillRect/>
              </a:stretch>
            </p:blipFill>
            <p:spPr bwMode="auto">
              <a:xfrm>
                <a:off x="3667" y="2523"/>
                <a:ext cx="118" cy="317"/>
              </a:xfrm>
              <a:prstGeom prst="rect">
                <a:avLst/>
              </a:prstGeom>
              <a:noFill/>
            </p:spPr>
          </p:pic>
        </p:grpSp>
        <p:pic>
          <p:nvPicPr>
            <p:cNvPr id="95" name="Picture 8" descr="helice-pour-bateaux-3-pales-49131"/>
            <p:cNvPicPr>
              <a:picLocks noChangeAspect="1" noChangeArrowheads="1"/>
            </p:cNvPicPr>
            <p:nvPr/>
          </p:nvPicPr>
          <p:blipFill>
            <a:blip r:embed="rId13" cstate="print">
              <a:clrChange>
                <a:clrFrom>
                  <a:srgbClr val="FFFFFF"/>
                </a:clrFrom>
                <a:clrTo>
                  <a:srgbClr val="FFFFFF">
                    <a:alpha val="0"/>
                  </a:srgbClr>
                </a:clrTo>
              </a:clrChange>
              <a:lum bright="-20000"/>
              <a:grayscl/>
            </a:blip>
            <a:srcRect/>
            <a:stretch>
              <a:fillRect/>
            </a:stretch>
          </p:blipFill>
          <p:spPr bwMode="auto">
            <a:xfrm>
              <a:off x="395536" y="3429000"/>
              <a:ext cx="678960" cy="569473"/>
            </a:xfrm>
            <a:prstGeom prst="rect">
              <a:avLst/>
            </a:prstGeom>
            <a:noFill/>
            <a:ln w="9525">
              <a:noFill/>
              <a:miter lim="800000"/>
              <a:headEnd/>
              <a:tailEnd/>
            </a:ln>
          </p:spPr>
        </p:pic>
        <p:graphicFrame>
          <p:nvGraphicFramePr>
            <p:cNvPr id="96" name="Object 2"/>
            <p:cNvGraphicFramePr>
              <a:graphicFrameLocks noChangeAspect="1"/>
            </p:cNvGraphicFramePr>
            <p:nvPr/>
          </p:nvGraphicFramePr>
          <p:xfrm>
            <a:off x="3499714" y="4326973"/>
            <a:ext cx="557225" cy="569472"/>
          </p:xfrm>
          <a:graphic>
            <a:graphicData uri="http://schemas.openxmlformats.org/presentationml/2006/ole">
              <p:oleObj spid="_x0000_s544773" name="Photo Editor Photo" r:id="rId20" imgW="2381582" imgH="2381582" progId="">
                <p:embed/>
              </p:oleObj>
            </a:graphicData>
          </a:graphic>
        </p:graphicFrame>
        <p:pic>
          <p:nvPicPr>
            <p:cNvPr id="97" name="Picture 27"/>
            <p:cNvPicPr>
              <a:picLocks noChangeAspect="1" noChangeArrowheads="1"/>
            </p:cNvPicPr>
            <p:nvPr/>
          </p:nvPicPr>
          <p:blipFill>
            <a:blip r:embed="rId15" cstate="print"/>
            <a:srcRect t="4359" r="-682" b="3391"/>
            <a:stretch>
              <a:fillRect/>
            </a:stretch>
          </p:blipFill>
          <p:spPr bwMode="auto">
            <a:xfrm>
              <a:off x="3722605" y="3188028"/>
              <a:ext cx="345339" cy="569473"/>
            </a:xfrm>
            <a:prstGeom prst="rect">
              <a:avLst/>
            </a:prstGeom>
            <a:noFill/>
            <a:ln w="9525">
              <a:noFill/>
              <a:miter lim="800000"/>
              <a:headEnd/>
              <a:tailEnd/>
            </a:ln>
            <a:effectLst>
              <a:outerShdw dist="107763" dir="2700000" algn="ctr" rotWithShape="0">
                <a:schemeClr val="bg2"/>
              </a:outerShdw>
            </a:effectLst>
          </p:spPr>
        </p:pic>
        <p:grpSp>
          <p:nvGrpSpPr>
            <p:cNvPr id="63" name="Group 55"/>
            <p:cNvGrpSpPr>
              <a:grpSpLocks/>
            </p:cNvGrpSpPr>
            <p:nvPr/>
          </p:nvGrpSpPr>
          <p:grpSpPr bwMode="auto">
            <a:xfrm flipH="1">
              <a:off x="1605147" y="4042238"/>
              <a:ext cx="603371" cy="623423"/>
              <a:chOff x="838" y="1842"/>
              <a:chExt cx="1155" cy="1248"/>
            </a:xfrm>
          </p:grpSpPr>
          <p:pic>
            <p:nvPicPr>
              <p:cNvPr id="100" name="Picture 56" descr="gvp4000i_2"/>
              <p:cNvPicPr>
                <a:picLocks noChangeAspect="1" noChangeArrowheads="1"/>
              </p:cNvPicPr>
              <p:nvPr/>
            </p:nvPicPr>
            <p:blipFill>
              <a:blip r:embed="rId16" cstate="print"/>
              <a:srcRect/>
              <a:stretch>
                <a:fillRect/>
              </a:stretch>
            </p:blipFill>
            <p:spPr bwMode="auto">
              <a:xfrm>
                <a:off x="838" y="2178"/>
                <a:ext cx="960" cy="912"/>
              </a:xfrm>
              <a:prstGeom prst="rect">
                <a:avLst/>
              </a:prstGeom>
              <a:noFill/>
              <a:ln w="9525">
                <a:noFill/>
                <a:miter lim="800000"/>
                <a:headEnd/>
                <a:tailEnd/>
              </a:ln>
            </p:spPr>
          </p:pic>
          <p:pic>
            <p:nvPicPr>
              <p:cNvPr id="101" name="Picture 57" descr="ism-scap-05(s)"/>
              <p:cNvPicPr>
                <a:picLocks noChangeAspect="1" noChangeArrowheads="1"/>
              </p:cNvPicPr>
              <p:nvPr/>
            </p:nvPicPr>
            <p:blipFill>
              <a:blip r:embed="rId17" cstate="print"/>
              <a:srcRect/>
              <a:stretch>
                <a:fillRect/>
              </a:stretch>
            </p:blipFill>
            <p:spPr bwMode="auto">
              <a:xfrm>
                <a:off x="1445" y="1842"/>
                <a:ext cx="87" cy="435"/>
              </a:xfrm>
              <a:prstGeom prst="rect">
                <a:avLst/>
              </a:prstGeom>
              <a:noFill/>
              <a:ln w="9525">
                <a:noFill/>
                <a:miter lim="800000"/>
                <a:headEnd/>
                <a:tailEnd/>
              </a:ln>
            </p:spPr>
          </p:pic>
          <p:pic>
            <p:nvPicPr>
              <p:cNvPr id="102" name="Picture 58" descr="ism-scap-05(s)"/>
              <p:cNvPicPr>
                <a:picLocks noChangeAspect="1" noChangeArrowheads="1"/>
              </p:cNvPicPr>
              <p:nvPr/>
            </p:nvPicPr>
            <p:blipFill>
              <a:blip r:embed="rId18" cstate="print"/>
              <a:srcRect/>
              <a:stretch>
                <a:fillRect/>
              </a:stretch>
            </p:blipFill>
            <p:spPr bwMode="auto">
              <a:xfrm>
                <a:off x="1906" y="1925"/>
                <a:ext cx="87" cy="435"/>
              </a:xfrm>
              <a:prstGeom prst="rect">
                <a:avLst/>
              </a:prstGeom>
              <a:noFill/>
              <a:ln w="9525">
                <a:noFill/>
                <a:miter lim="800000"/>
                <a:headEnd/>
                <a:tailEnd/>
              </a:ln>
            </p:spPr>
          </p:pic>
        </p:grpSp>
      </p:grpSp>
      <p:grpSp>
        <p:nvGrpSpPr>
          <p:cNvPr id="65" name="그룹 94"/>
          <p:cNvGrpSpPr/>
          <p:nvPr/>
        </p:nvGrpSpPr>
        <p:grpSpPr>
          <a:xfrm>
            <a:off x="5791200" y="2895600"/>
            <a:ext cx="2667000" cy="2514600"/>
            <a:chOff x="323528" y="2276864"/>
            <a:chExt cx="3744416" cy="3600408"/>
          </a:xfrm>
          <a:solidFill>
            <a:schemeClr val="accent3">
              <a:lumMod val="60000"/>
              <a:lumOff val="40000"/>
            </a:schemeClr>
          </a:solidFill>
        </p:grpSpPr>
        <p:sp>
          <p:nvSpPr>
            <p:cNvPr id="110" name="타원 202"/>
            <p:cNvSpPr/>
            <p:nvPr/>
          </p:nvSpPr>
          <p:spPr bwMode="auto">
            <a:xfrm>
              <a:off x="546418" y="2390767"/>
              <a:ext cx="3510522" cy="3302941"/>
            </a:xfrm>
            <a:prstGeom prst="ellipse">
              <a:avLst/>
            </a:prstGeom>
            <a:gr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12" name="Picture 65"/>
            <p:cNvPicPr>
              <a:picLocks noChangeAspect="1" noChangeArrowheads="1"/>
            </p:cNvPicPr>
            <p:nvPr/>
          </p:nvPicPr>
          <p:blipFill>
            <a:blip r:embed="rId4" cstate="print">
              <a:clrChange>
                <a:clrFrom>
                  <a:srgbClr val="0068E8"/>
                </a:clrFrom>
                <a:clrTo>
                  <a:srgbClr val="0068E8">
                    <a:alpha val="0"/>
                  </a:srgbClr>
                </a:clrTo>
              </a:clrChange>
            </a:blip>
            <a:srcRect/>
            <a:stretch>
              <a:fillRect/>
            </a:stretch>
          </p:blipFill>
          <p:spPr bwMode="auto">
            <a:xfrm>
              <a:off x="2496708" y="3814448"/>
              <a:ext cx="255521" cy="455735"/>
            </a:xfrm>
            <a:prstGeom prst="rect">
              <a:avLst/>
            </a:prstGeom>
            <a:grpFill/>
            <a:ln w="9525">
              <a:noFill/>
              <a:miter lim="800000"/>
              <a:headEnd/>
              <a:tailEnd/>
            </a:ln>
          </p:spPr>
        </p:pic>
        <p:grpSp>
          <p:nvGrpSpPr>
            <p:cNvPr id="69" name="Group 54"/>
            <p:cNvGrpSpPr>
              <a:grpSpLocks/>
            </p:cNvGrpSpPr>
            <p:nvPr/>
          </p:nvGrpSpPr>
          <p:grpSpPr bwMode="auto">
            <a:xfrm>
              <a:off x="1103644" y="5124235"/>
              <a:ext cx="780116" cy="513428"/>
              <a:chOff x="567" y="2391"/>
              <a:chExt cx="953" cy="585"/>
            </a:xfrm>
            <a:grpFill/>
          </p:grpSpPr>
          <p:pic>
            <p:nvPicPr>
              <p:cNvPr id="130" name="Picture 3" descr="hd tv"/>
              <p:cNvPicPr>
                <a:picLocks noChangeAspect="1" noChangeArrowheads="1"/>
              </p:cNvPicPr>
              <p:nvPr/>
            </p:nvPicPr>
            <p:blipFill>
              <a:blip r:embed="rId5" cstate="print"/>
              <a:srcRect/>
              <a:stretch>
                <a:fillRect/>
              </a:stretch>
            </p:blipFill>
            <p:spPr bwMode="auto">
              <a:xfrm>
                <a:off x="567" y="2391"/>
                <a:ext cx="953" cy="585"/>
              </a:xfrm>
              <a:prstGeom prst="rect">
                <a:avLst/>
              </a:prstGeom>
              <a:grpFill/>
              <a:ln w="9525">
                <a:noFill/>
                <a:miter lim="800000"/>
                <a:headEnd/>
                <a:tailEnd/>
              </a:ln>
            </p:spPr>
          </p:pic>
          <p:grpSp>
            <p:nvGrpSpPr>
              <p:cNvPr id="73" name="Group 56"/>
              <p:cNvGrpSpPr>
                <a:grpSpLocks/>
              </p:cNvGrpSpPr>
              <p:nvPr/>
            </p:nvGrpSpPr>
            <p:grpSpPr bwMode="auto">
              <a:xfrm>
                <a:off x="672" y="2432"/>
                <a:ext cx="744" cy="479"/>
                <a:chOff x="672" y="2428"/>
                <a:chExt cx="744" cy="479"/>
              </a:xfrm>
              <a:grpFill/>
            </p:grpSpPr>
            <p:pic>
              <p:nvPicPr>
                <p:cNvPr id="132" name="Picture 20" descr="경쟁사_그냥"/>
                <p:cNvPicPr>
                  <a:picLocks noChangeAspect="1" noChangeArrowheads="1"/>
                </p:cNvPicPr>
                <p:nvPr/>
              </p:nvPicPr>
              <p:blipFill>
                <a:blip r:embed="rId6" cstate="print"/>
                <a:srcRect/>
                <a:stretch>
                  <a:fillRect/>
                </a:stretch>
              </p:blipFill>
              <p:spPr bwMode="auto">
                <a:xfrm rot="-152540">
                  <a:off x="692" y="2428"/>
                  <a:ext cx="724" cy="457"/>
                </a:xfrm>
                <a:prstGeom prst="rect">
                  <a:avLst/>
                </a:prstGeom>
                <a:grpFill/>
                <a:ln w="9525">
                  <a:noFill/>
                  <a:miter lim="800000"/>
                  <a:headEnd/>
                  <a:tailEnd/>
                </a:ln>
              </p:spPr>
            </p:pic>
            <p:pic>
              <p:nvPicPr>
                <p:cNvPr id="133" name="Picture 21" descr="경쟁사인라인"/>
                <p:cNvPicPr>
                  <a:picLocks noChangeAspect="1" noChangeArrowheads="1"/>
                </p:cNvPicPr>
                <p:nvPr/>
              </p:nvPicPr>
              <p:blipFill>
                <a:blip r:embed="rId7" cstate="print"/>
                <a:srcRect/>
                <a:stretch>
                  <a:fillRect/>
                </a:stretch>
              </p:blipFill>
              <p:spPr bwMode="auto">
                <a:xfrm rot="-163579">
                  <a:off x="672" y="2706"/>
                  <a:ext cx="227" cy="201"/>
                </a:xfrm>
                <a:prstGeom prst="rect">
                  <a:avLst/>
                </a:prstGeom>
                <a:grpFill/>
                <a:ln w="9525">
                  <a:noFill/>
                  <a:miter lim="800000"/>
                  <a:headEnd/>
                  <a:tailEnd/>
                </a:ln>
              </p:spPr>
            </p:pic>
          </p:grpSp>
        </p:grpSp>
        <p:pic>
          <p:nvPicPr>
            <p:cNvPr id="114" name="Picture 12" descr="audio"/>
            <p:cNvPicPr>
              <a:picLocks noChangeAspect="1" noChangeArrowheads="1"/>
            </p:cNvPicPr>
            <p:nvPr/>
          </p:nvPicPr>
          <p:blipFill>
            <a:blip r:embed="rId8" cstate="print"/>
            <a:srcRect/>
            <a:stretch>
              <a:fillRect/>
            </a:stretch>
          </p:blipFill>
          <p:spPr bwMode="auto">
            <a:xfrm>
              <a:off x="2552431" y="5124235"/>
              <a:ext cx="780116" cy="753037"/>
            </a:xfrm>
            <a:prstGeom prst="rect">
              <a:avLst/>
            </a:prstGeom>
            <a:grpFill/>
            <a:ln w="9525">
              <a:noFill/>
              <a:miter lim="800000"/>
              <a:headEnd/>
              <a:tailEnd/>
            </a:ln>
          </p:spPr>
        </p:pic>
        <p:pic>
          <p:nvPicPr>
            <p:cNvPr id="116" name="Picture 24" descr="douche"/>
            <p:cNvPicPr>
              <a:picLocks noChangeAspect="1" noChangeArrowheads="1"/>
            </p:cNvPicPr>
            <p:nvPr/>
          </p:nvPicPr>
          <p:blipFill>
            <a:blip r:embed="rId9" cstate="print"/>
            <a:srcRect/>
            <a:stretch>
              <a:fillRect/>
            </a:stretch>
          </p:blipFill>
          <p:spPr bwMode="auto">
            <a:xfrm>
              <a:off x="323528" y="4383920"/>
              <a:ext cx="668413" cy="512525"/>
            </a:xfrm>
            <a:prstGeom prst="rect">
              <a:avLst/>
            </a:prstGeom>
            <a:grpFill/>
          </p:spPr>
        </p:pic>
        <p:pic>
          <p:nvPicPr>
            <p:cNvPr id="117" name="Picture 25" descr="radiateur"/>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99592" y="2348880"/>
              <a:ext cx="612948" cy="731080"/>
            </a:xfrm>
            <a:prstGeom prst="rect">
              <a:avLst/>
            </a:prstGeom>
            <a:grpFill/>
          </p:spPr>
        </p:pic>
        <p:pic>
          <p:nvPicPr>
            <p:cNvPr id="118" name="Picture 39" descr="weekly_digital_timer_IP20"/>
            <p:cNvPicPr>
              <a:picLocks noChangeAspect="1" noChangeArrowheads="1"/>
            </p:cNvPicPr>
            <p:nvPr/>
          </p:nvPicPr>
          <p:blipFill>
            <a:blip r:embed="rId11" cstate="print"/>
            <a:srcRect/>
            <a:stretch>
              <a:fillRect/>
            </a:stretch>
          </p:blipFill>
          <p:spPr bwMode="auto">
            <a:xfrm>
              <a:off x="2987824" y="2348880"/>
              <a:ext cx="375212" cy="626420"/>
            </a:xfrm>
            <a:prstGeom prst="rect">
              <a:avLst/>
            </a:prstGeom>
            <a:grpFill/>
          </p:spPr>
        </p:pic>
        <p:grpSp>
          <p:nvGrpSpPr>
            <p:cNvPr id="74" name="Group 5"/>
            <p:cNvGrpSpPr>
              <a:grpSpLocks/>
            </p:cNvGrpSpPr>
            <p:nvPr/>
          </p:nvGrpSpPr>
          <p:grpSpPr bwMode="auto">
            <a:xfrm>
              <a:off x="2123728" y="2276864"/>
              <a:ext cx="303431" cy="341486"/>
              <a:chOff x="3667" y="2523"/>
              <a:chExt cx="247" cy="317"/>
            </a:xfrm>
            <a:grpFill/>
          </p:grpSpPr>
          <p:sp>
            <p:nvSpPr>
              <p:cNvPr id="128" name="Rectangle 6"/>
              <p:cNvSpPr>
                <a:spLocks noChangeArrowheads="1"/>
              </p:cNvSpPr>
              <p:nvPr/>
            </p:nvSpPr>
            <p:spPr bwMode="gray">
              <a:xfrm>
                <a:off x="3742" y="2561"/>
                <a:ext cx="172" cy="172"/>
              </a:xfrm>
              <a:prstGeom prst="rect">
                <a:avLst/>
              </a:prstGeom>
              <a:grp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129" name="Picture 7" descr="744px-ThermometerSymbol"/>
              <p:cNvPicPr>
                <a:picLocks noChangeAspect="1" noChangeArrowheads="1"/>
              </p:cNvPicPr>
              <p:nvPr/>
            </p:nvPicPr>
            <p:blipFill>
              <a:blip r:embed="rId12" cstate="print"/>
              <a:srcRect l="43907" t="21152" r="48991" b="24046"/>
              <a:stretch>
                <a:fillRect/>
              </a:stretch>
            </p:blipFill>
            <p:spPr bwMode="auto">
              <a:xfrm>
                <a:off x="3667" y="2523"/>
                <a:ext cx="118" cy="317"/>
              </a:xfrm>
              <a:prstGeom prst="rect">
                <a:avLst/>
              </a:prstGeom>
              <a:grpFill/>
            </p:spPr>
          </p:pic>
        </p:grpSp>
        <p:pic>
          <p:nvPicPr>
            <p:cNvPr id="120" name="Picture 8" descr="helice-pour-bateaux-3-pales-49131"/>
            <p:cNvPicPr>
              <a:picLocks noChangeAspect="1" noChangeArrowheads="1"/>
            </p:cNvPicPr>
            <p:nvPr/>
          </p:nvPicPr>
          <p:blipFill>
            <a:blip r:embed="rId13" cstate="print">
              <a:clrChange>
                <a:clrFrom>
                  <a:srgbClr val="FFFFFF"/>
                </a:clrFrom>
                <a:clrTo>
                  <a:srgbClr val="FFFFFF">
                    <a:alpha val="0"/>
                  </a:srgbClr>
                </a:clrTo>
              </a:clrChange>
              <a:lum bright="-20000"/>
              <a:grayscl/>
            </a:blip>
            <a:srcRect/>
            <a:stretch>
              <a:fillRect/>
            </a:stretch>
          </p:blipFill>
          <p:spPr bwMode="auto">
            <a:xfrm>
              <a:off x="395536" y="3429000"/>
              <a:ext cx="678960" cy="569473"/>
            </a:xfrm>
            <a:prstGeom prst="rect">
              <a:avLst/>
            </a:prstGeom>
            <a:grpFill/>
            <a:ln w="9525">
              <a:noFill/>
              <a:miter lim="800000"/>
              <a:headEnd/>
              <a:tailEnd/>
            </a:ln>
          </p:spPr>
        </p:pic>
        <p:graphicFrame>
          <p:nvGraphicFramePr>
            <p:cNvPr id="121" name="Object 2"/>
            <p:cNvGraphicFramePr>
              <a:graphicFrameLocks noChangeAspect="1"/>
            </p:cNvGraphicFramePr>
            <p:nvPr/>
          </p:nvGraphicFramePr>
          <p:xfrm>
            <a:off x="3499714" y="4326973"/>
            <a:ext cx="557225" cy="569472"/>
          </p:xfrm>
          <a:graphic>
            <a:graphicData uri="http://schemas.openxmlformats.org/presentationml/2006/ole">
              <p:oleObj spid="_x0000_s544774" name="Photo Editor Photo" r:id="rId21" imgW="2381582" imgH="2381582" progId="">
                <p:embed/>
              </p:oleObj>
            </a:graphicData>
          </a:graphic>
        </p:graphicFrame>
        <p:pic>
          <p:nvPicPr>
            <p:cNvPr id="122" name="Picture 27"/>
            <p:cNvPicPr>
              <a:picLocks noChangeAspect="1" noChangeArrowheads="1"/>
            </p:cNvPicPr>
            <p:nvPr/>
          </p:nvPicPr>
          <p:blipFill>
            <a:blip r:embed="rId15" cstate="print"/>
            <a:srcRect t="4359" r="-682" b="3391"/>
            <a:stretch>
              <a:fillRect/>
            </a:stretch>
          </p:blipFill>
          <p:spPr bwMode="auto">
            <a:xfrm>
              <a:off x="3722605" y="3188028"/>
              <a:ext cx="345339" cy="569473"/>
            </a:xfrm>
            <a:prstGeom prst="rect">
              <a:avLst/>
            </a:prstGeom>
            <a:grpFill/>
            <a:ln w="9525">
              <a:noFill/>
              <a:miter lim="800000"/>
              <a:headEnd/>
              <a:tailEnd/>
            </a:ln>
            <a:effectLst>
              <a:outerShdw dist="107763" dir="2700000" algn="ctr" rotWithShape="0">
                <a:schemeClr val="bg2"/>
              </a:outerShdw>
            </a:effectLst>
          </p:spPr>
        </p:pic>
        <p:grpSp>
          <p:nvGrpSpPr>
            <p:cNvPr id="81" name="Group 55"/>
            <p:cNvGrpSpPr>
              <a:grpSpLocks/>
            </p:cNvGrpSpPr>
            <p:nvPr/>
          </p:nvGrpSpPr>
          <p:grpSpPr bwMode="auto">
            <a:xfrm flipH="1">
              <a:off x="1605147" y="4042237"/>
              <a:ext cx="560534" cy="738316"/>
              <a:chOff x="920" y="1842"/>
              <a:chExt cx="1073" cy="1478"/>
            </a:xfrm>
            <a:grpFill/>
          </p:grpSpPr>
          <p:pic>
            <p:nvPicPr>
              <p:cNvPr id="125" name="Picture 56" descr="gvp4000i_2"/>
              <p:cNvPicPr>
                <a:picLocks noChangeAspect="1" noChangeArrowheads="1"/>
              </p:cNvPicPr>
              <p:nvPr/>
            </p:nvPicPr>
            <p:blipFill>
              <a:blip r:embed="rId16" cstate="print"/>
              <a:srcRect/>
              <a:stretch>
                <a:fillRect/>
              </a:stretch>
            </p:blipFill>
            <p:spPr bwMode="auto">
              <a:xfrm>
                <a:off x="920" y="2408"/>
                <a:ext cx="960" cy="912"/>
              </a:xfrm>
              <a:prstGeom prst="rect">
                <a:avLst/>
              </a:prstGeom>
              <a:grpFill/>
              <a:ln w="9525">
                <a:noFill/>
                <a:miter lim="800000"/>
                <a:headEnd/>
                <a:tailEnd/>
              </a:ln>
            </p:spPr>
          </p:pic>
          <p:pic>
            <p:nvPicPr>
              <p:cNvPr id="126" name="Picture 57" descr="ism-scap-05(s)"/>
              <p:cNvPicPr>
                <a:picLocks noChangeAspect="1" noChangeArrowheads="1"/>
              </p:cNvPicPr>
              <p:nvPr/>
            </p:nvPicPr>
            <p:blipFill>
              <a:blip r:embed="rId17" cstate="print"/>
              <a:srcRect/>
              <a:stretch>
                <a:fillRect/>
              </a:stretch>
            </p:blipFill>
            <p:spPr bwMode="auto">
              <a:xfrm>
                <a:off x="1445" y="1842"/>
                <a:ext cx="87" cy="435"/>
              </a:xfrm>
              <a:prstGeom prst="rect">
                <a:avLst/>
              </a:prstGeom>
              <a:grpFill/>
              <a:ln w="9525">
                <a:noFill/>
                <a:miter lim="800000"/>
                <a:headEnd/>
                <a:tailEnd/>
              </a:ln>
            </p:spPr>
          </p:pic>
          <p:pic>
            <p:nvPicPr>
              <p:cNvPr id="127" name="Picture 58" descr="ism-scap-05(s)"/>
              <p:cNvPicPr>
                <a:picLocks noChangeAspect="1" noChangeArrowheads="1"/>
              </p:cNvPicPr>
              <p:nvPr/>
            </p:nvPicPr>
            <p:blipFill>
              <a:blip r:embed="rId18" cstate="print"/>
              <a:srcRect/>
              <a:stretch>
                <a:fillRect/>
              </a:stretch>
            </p:blipFill>
            <p:spPr bwMode="auto">
              <a:xfrm>
                <a:off x="1906" y="1925"/>
                <a:ext cx="87" cy="435"/>
              </a:xfrm>
              <a:prstGeom prst="rect">
                <a:avLst/>
              </a:prstGeom>
              <a:grpFill/>
              <a:ln w="9525">
                <a:noFill/>
                <a:miter lim="800000"/>
                <a:headEnd/>
                <a:tailEnd/>
              </a:ln>
            </p:spPr>
          </p:pic>
        </p:grpSp>
      </p:grpSp>
      <p:sp>
        <p:nvSpPr>
          <p:cNvPr id="135" name="TextBox 134"/>
          <p:cNvSpPr txBox="1"/>
          <p:nvPr/>
        </p:nvSpPr>
        <p:spPr>
          <a:xfrm>
            <a:off x="2971800" y="1828800"/>
            <a:ext cx="3657600" cy="338554"/>
          </a:xfrm>
          <a:prstGeom prst="rect">
            <a:avLst/>
          </a:prstGeom>
          <a:noFill/>
        </p:spPr>
        <p:txBody>
          <a:bodyPr wrap="square" rtlCol="0">
            <a:spAutoFit/>
          </a:bodyPr>
          <a:lstStyle/>
          <a:p>
            <a:pPr algn="ctr"/>
            <a:r>
              <a:rPr lang="en-US" altLang="ko-KR" sz="1600" b="1" dirty="0" smtClean="0">
                <a:solidFill>
                  <a:srgbClr val="FF0000"/>
                </a:solidFill>
              </a:rPr>
              <a:t>Personal Space with Mobile PSC Terminal</a:t>
            </a:r>
            <a:endParaRPr lang="ko-KR" altLang="en-US" sz="1600" b="1" dirty="0">
              <a:solidFill>
                <a:srgbClr val="FF0000"/>
              </a:solidFill>
            </a:endParaRPr>
          </a:p>
        </p:txBody>
      </p:sp>
      <p:pic>
        <p:nvPicPr>
          <p:cNvPr id="144" name="Picture 6"/>
          <p:cNvPicPr>
            <a:picLocks noChangeAspect="1" noChangeArrowheads="1"/>
          </p:cNvPicPr>
          <p:nvPr/>
        </p:nvPicPr>
        <p:blipFill>
          <a:blip r:embed="rId22" cstate="print"/>
          <a:srcRect/>
          <a:stretch>
            <a:fillRect/>
          </a:stretch>
        </p:blipFill>
        <p:spPr bwMode="auto">
          <a:xfrm>
            <a:off x="4111080" y="3338741"/>
            <a:ext cx="428318" cy="781050"/>
          </a:xfrm>
          <a:prstGeom prst="rect">
            <a:avLst/>
          </a:prstGeom>
          <a:noFill/>
          <a:ln w="9525">
            <a:noFill/>
            <a:miter lim="800000"/>
            <a:headEnd/>
            <a:tailEnd/>
          </a:ln>
        </p:spPr>
      </p:pic>
      <p:sp>
        <p:nvSpPr>
          <p:cNvPr id="148" name="TextBox 147"/>
          <p:cNvSpPr txBox="1"/>
          <p:nvPr/>
        </p:nvSpPr>
        <p:spPr>
          <a:xfrm>
            <a:off x="2514600" y="3962400"/>
            <a:ext cx="1905000" cy="369332"/>
          </a:xfrm>
          <a:prstGeom prst="rect">
            <a:avLst/>
          </a:prstGeom>
          <a:noFill/>
        </p:spPr>
        <p:txBody>
          <a:bodyPr wrap="square" rtlCol="0">
            <a:spAutoFit/>
          </a:bodyPr>
          <a:lstStyle/>
          <a:p>
            <a:pPr algn="ctr"/>
            <a:r>
              <a:rPr lang="en-US" b="1" dirty="0" smtClean="0">
                <a:solidFill>
                  <a:srgbClr val="00B050"/>
                </a:solidFill>
              </a:rPr>
              <a:t>Hand-over</a:t>
            </a:r>
            <a:endParaRPr lang="en-US" b="1" dirty="0">
              <a:solidFill>
                <a:srgbClr val="00B050"/>
              </a:solidFill>
            </a:endParaRPr>
          </a:p>
        </p:txBody>
      </p:sp>
      <p:sp>
        <p:nvSpPr>
          <p:cNvPr id="149" name="TextBox 148"/>
          <p:cNvSpPr txBox="1"/>
          <p:nvPr/>
        </p:nvSpPr>
        <p:spPr>
          <a:xfrm>
            <a:off x="4953000" y="3962400"/>
            <a:ext cx="1905000" cy="369332"/>
          </a:xfrm>
          <a:prstGeom prst="rect">
            <a:avLst/>
          </a:prstGeom>
          <a:noFill/>
        </p:spPr>
        <p:txBody>
          <a:bodyPr wrap="square" rtlCol="0">
            <a:spAutoFit/>
          </a:bodyPr>
          <a:lstStyle/>
          <a:p>
            <a:pPr algn="ctr"/>
            <a:r>
              <a:rPr lang="en-US" b="1" dirty="0" smtClean="0">
                <a:solidFill>
                  <a:srgbClr val="00B050"/>
                </a:solidFill>
              </a:rPr>
              <a:t>Hand-over</a:t>
            </a:r>
            <a:endParaRPr lang="en-US" b="1" dirty="0">
              <a:solidFill>
                <a:srgbClr val="00B050"/>
              </a:solidFill>
            </a:endParaRPr>
          </a:p>
        </p:txBody>
      </p:sp>
      <p:sp>
        <p:nvSpPr>
          <p:cNvPr id="151" name="Freeform 150"/>
          <p:cNvSpPr/>
          <p:nvPr/>
        </p:nvSpPr>
        <p:spPr>
          <a:xfrm>
            <a:off x="914400" y="3200400"/>
            <a:ext cx="7162800" cy="2057400"/>
          </a:xfrm>
          <a:custGeom>
            <a:avLst/>
            <a:gdLst>
              <a:gd name="connsiteX0" fmla="*/ 2241 w 6531438"/>
              <a:gd name="connsiteY0" fmla="*/ 419620 h 1468491"/>
              <a:gd name="connsiteX1" fmla="*/ 42583 w 6531438"/>
              <a:gd name="connsiteY1" fmla="*/ 406173 h 1468491"/>
              <a:gd name="connsiteX2" fmla="*/ 69477 w 6531438"/>
              <a:gd name="connsiteY2" fmla="*/ 365832 h 1468491"/>
              <a:gd name="connsiteX3" fmla="*/ 150159 w 6531438"/>
              <a:gd name="connsiteY3" fmla="*/ 298597 h 1468491"/>
              <a:gd name="connsiteX4" fmla="*/ 177053 w 6531438"/>
              <a:gd name="connsiteY4" fmla="*/ 271702 h 1468491"/>
              <a:gd name="connsiteX5" fmla="*/ 217394 w 6531438"/>
              <a:gd name="connsiteY5" fmla="*/ 258255 h 1468491"/>
              <a:gd name="connsiteX6" fmla="*/ 271183 w 6531438"/>
              <a:gd name="connsiteY6" fmla="*/ 231361 h 1468491"/>
              <a:gd name="connsiteX7" fmla="*/ 351865 w 6531438"/>
              <a:gd name="connsiteY7" fmla="*/ 204467 h 1468491"/>
              <a:gd name="connsiteX8" fmla="*/ 445994 w 6531438"/>
              <a:gd name="connsiteY8" fmla="*/ 177573 h 1468491"/>
              <a:gd name="connsiteX9" fmla="*/ 513230 w 6531438"/>
              <a:gd name="connsiteY9" fmla="*/ 164126 h 1468491"/>
              <a:gd name="connsiteX10" fmla="*/ 567018 w 6531438"/>
              <a:gd name="connsiteY10" fmla="*/ 150679 h 1468491"/>
              <a:gd name="connsiteX11" fmla="*/ 862853 w 6531438"/>
              <a:gd name="connsiteY11" fmla="*/ 123785 h 1468491"/>
              <a:gd name="connsiteX12" fmla="*/ 1199030 w 6531438"/>
              <a:gd name="connsiteY12" fmla="*/ 137232 h 1468491"/>
              <a:gd name="connsiteX13" fmla="*/ 1306606 w 6531438"/>
              <a:gd name="connsiteY13" fmla="*/ 150679 h 1468491"/>
              <a:gd name="connsiteX14" fmla="*/ 1736912 w 6531438"/>
              <a:gd name="connsiteY14" fmla="*/ 137232 h 1468491"/>
              <a:gd name="connsiteX15" fmla="*/ 2032747 w 6531438"/>
              <a:gd name="connsiteY15" fmla="*/ 110338 h 1468491"/>
              <a:gd name="connsiteX16" fmla="*/ 2126877 w 6531438"/>
              <a:gd name="connsiteY16" fmla="*/ 96891 h 1468491"/>
              <a:gd name="connsiteX17" fmla="*/ 2247900 w 6531438"/>
              <a:gd name="connsiteY17" fmla="*/ 83444 h 1468491"/>
              <a:gd name="connsiteX18" fmla="*/ 2664759 w 6531438"/>
              <a:gd name="connsiteY18" fmla="*/ 96891 h 1468491"/>
              <a:gd name="connsiteX19" fmla="*/ 2718547 w 6531438"/>
              <a:gd name="connsiteY19" fmla="*/ 110338 h 1468491"/>
              <a:gd name="connsiteX20" fmla="*/ 2893359 w 6531438"/>
              <a:gd name="connsiteY20" fmla="*/ 123785 h 1468491"/>
              <a:gd name="connsiteX21" fmla="*/ 3014383 w 6531438"/>
              <a:gd name="connsiteY21" fmla="*/ 137232 h 1468491"/>
              <a:gd name="connsiteX22" fmla="*/ 3377453 w 6531438"/>
              <a:gd name="connsiteY22" fmla="*/ 164126 h 1468491"/>
              <a:gd name="connsiteX23" fmla="*/ 3700183 w 6531438"/>
              <a:gd name="connsiteY23" fmla="*/ 137232 h 1468491"/>
              <a:gd name="connsiteX24" fmla="*/ 3915336 w 6531438"/>
              <a:gd name="connsiteY24" fmla="*/ 123785 h 1468491"/>
              <a:gd name="connsiteX25" fmla="*/ 4399430 w 6531438"/>
              <a:gd name="connsiteY25" fmla="*/ 83444 h 1468491"/>
              <a:gd name="connsiteX26" fmla="*/ 4587688 w 6531438"/>
              <a:gd name="connsiteY26" fmla="*/ 56550 h 1468491"/>
              <a:gd name="connsiteX27" fmla="*/ 4654924 w 6531438"/>
              <a:gd name="connsiteY27" fmla="*/ 43102 h 1468491"/>
              <a:gd name="connsiteX28" fmla="*/ 4870077 w 6531438"/>
              <a:gd name="connsiteY28" fmla="*/ 16208 h 1468491"/>
              <a:gd name="connsiteX29" fmla="*/ 5421406 w 6531438"/>
              <a:gd name="connsiteY29" fmla="*/ 29655 h 1468491"/>
              <a:gd name="connsiteX30" fmla="*/ 5650006 w 6531438"/>
              <a:gd name="connsiteY30" fmla="*/ 56550 h 1468491"/>
              <a:gd name="connsiteX31" fmla="*/ 5730688 w 6531438"/>
              <a:gd name="connsiteY31" fmla="*/ 83444 h 1468491"/>
              <a:gd name="connsiteX32" fmla="*/ 5771030 w 6531438"/>
              <a:gd name="connsiteY32" fmla="*/ 110338 h 1468491"/>
              <a:gd name="connsiteX33" fmla="*/ 5811371 w 6531438"/>
              <a:gd name="connsiteY33" fmla="*/ 123785 h 1468491"/>
              <a:gd name="connsiteX34" fmla="*/ 5851712 w 6531438"/>
              <a:gd name="connsiteY34" fmla="*/ 150679 h 1468491"/>
              <a:gd name="connsiteX35" fmla="*/ 5892053 w 6531438"/>
              <a:gd name="connsiteY35" fmla="*/ 164126 h 1468491"/>
              <a:gd name="connsiteX36" fmla="*/ 5932394 w 6531438"/>
              <a:gd name="connsiteY36" fmla="*/ 191020 h 1468491"/>
              <a:gd name="connsiteX37" fmla="*/ 6013077 w 6531438"/>
              <a:gd name="connsiteY37" fmla="*/ 217914 h 1468491"/>
              <a:gd name="connsiteX38" fmla="*/ 6066865 w 6531438"/>
              <a:gd name="connsiteY38" fmla="*/ 244808 h 1468491"/>
              <a:gd name="connsiteX39" fmla="*/ 6107206 w 6531438"/>
              <a:gd name="connsiteY39" fmla="*/ 271702 h 1468491"/>
              <a:gd name="connsiteX40" fmla="*/ 6187888 w 6531438"/>
              <a:gd name="connsiteY40" fmla="*/ 298597 h 1468491"/>
              <a:gd name="connsiteX41" fmla="*/ 6214783 w 6531438"/>
              <a:gd name="connsiteY41" fmla="*/ 325491 h 1468491"/>
              <a:gd name="connsiteX42" fmla="*/ 6241677 w 6531438"/>
              <a:gd name="connsiteY42" fmla="*/ 365832 h 1468491"/>
              <a:gd name="connsiteX43" fmla="*/ 6282018 w 6531438"/>
              <a:gd name="connsiteY43" fmla="*/ 379279 h 1468491"/>
              <a:gd name="connsiteX44" fmla="*/ 6322359 w 6531438"/>
              <a:gd name="connsiteY44" fmla="*/ 459961 h 1468491"/>
              <a:gd name="connsiteX45" fmla="*/ 6335806 w 6531438"/>
              <a:gd name="connsiteY45" fmla="*/ 500302 h 1468491"/>
              <a:gd name="connsiteX46" fmla="*/ 6362700 w 6531438"/>
              <a:gd name="connsiteY46" fmla="*/ 540644 h 1468491"/>
              <a:gd name="connsiteX47" fmla="*/ 6403041 w 6531438"/>
              <a:gd name="connsiteY47" fmla="*/ 675114 h 1468491"/>
              <a:gd name="connsiteX48" fmla="*/ 6429936 w 6531438"/>
              <a:gd name="connsiteY48" fmla="*/ 755797 h 1468491"/>
              <a:gd name="connsiteX49" fmla="*/ 6470277 w 6531438"/>
              <a:gd name="connsiteY49" fmla="*/ 836479 h 1468491"/>
              <a:gd name="connsiteX50" fmla="*/ 6497171 w 6531438"/>
              <a:gd name="connsiteY50" fmla="*/ 917161 h 1468491"/>
              <a:gd name="connsiteX51" fmla="*/ 6456830 w 6531438"/>
              <a:gd name="connsiteY51" fmla="*/ 1051632 h 1468491"/>
              <a:gd name="connsiteX52" fmla="*/ 6376147 w 6531438"/>
              <a:gd name="connsiteY52" fmla="*/ 1118867 h 1468491"/>
              <a:gd name="connsiteX53" fmla="*/ 6295465 w 6531438"/>
              <a:gd name="connsiteY53" fmla="*/ 1172655 h 1468491"/>
              <a:gd name="connsiteX54" fmla="*/ 6255124 w 6531438"/>
              <a:gd name="connsiteY54" fmla="*/ 1199550 h 1468491"/>
              <a:gd name="connsiteX55" fmla="*/ 6214783 w 6531438"/>
              <a:gd name="connsiteY55" fmla="*/ 1226444 h 1468491"/>
              <a:gd name="connsiteX56" fmla="*/ 6147547 w 6531438"/>
              <a:gd name="connsiteY56" fmla="*/ 1266785 h 1468491"/>
              <a:gd name="connsiteX57" fmla="*/ 6107206 w 6531438"/>
              <a:gd name="connsiteY57" fmla="*/ 1293679 h 1468491"/>
              <a:gd name="connsiteX58" fmla="*/ 5811371 w 6531438"/>
              <a:gd name="connsiteY58" fmla="*/ 1320573 h 1468491"/>
              <a:gd name="connsiteX59" fmla="*/ 5488641 w 6531438"/>
              <a:gd name="connsiteY59" fmla="*/ 1334020 h 1468491"/>
              <a:gd name="connsiteX60" fmla="*/ 5313830 w 6531438"/>
              <a:gd name="connsiteY60" fmla="*/ 1347467 h 1468491"/>
              <a:gd name="connsiteX61" fmla="*/ 4964206 w 6531438"/>
              <a:gd name="connsiteY61" fmla="*/ 1360914 h 1468491"/>
              <a:gd name="connsiteX62" fmla="*/ 4843183 w 6531438"/>
              <a:gd name="connsiteY62" fmla="*/ 1374361 h 1468491"/>
              <a:gd name="connsiteX63" fmla="*/ 4762500 w 6531438"/>
              <a:gd name="connsiteY63" fmla="*/ 1401255 h 1468491"/>
              <a:gd name="connsiteX64" fmla="*/ 4668371 w 6531438"/>
              <a:gd name="connsiteY64" fmla="*/ 1428150 h 1468491"/>
              <a:gd name="connsiteX65" fmla="*/ 4574241 w 6531438"/>
              <a:gd name="connsiteY65" fmla="*/ 1455044 h 1468491"/>
              <a:gd name="connsiteX66" fmla="*/ 4318747 w 6531438"/>
              <a:gd name="connsiteY66" fmla="*/ 1468491 h 1468491"/>
              <a:gd name="connsiteX67" fmla="*/ 4076700 w 6531438"/>
              <a:gd name="connsiteY67" fmla="*/ 1455044 h 1468491"/>
              <a:gd name="connsiteX68" fmla="*/ 3888441 w 6531438"/>
              <a:gd name="connsiteY68" fmla="*/ 1428150 h 1468491"/>
              <a:gd name="connsiteX69" fmla="*/ 3713630 w 6531438"/>
              <a:gd name="connsiteY69" fmla="*/ 1414702 h 1468491"/>
              <a:gd name="connsiteX70" fmla="*/ 3525371 w 6531438"/>
              <a:gd name="connsiteY70" fmla="*/ 1387808 h 1468491"/>
              <a:gd name="connsiteX71" fmla="*/ 2906806 w 6531438"/>
              <a:gd name="connsiteY71" fmla="*/ 1360914 h 1468491"/>
              <a:gd name="connsiteX72" fmla="*/ 2624418 w 6531438"/>
              <a:gd name="connsiteY72" fmla="*/ 1374361 h 1468491"/>
              <a:gd name="connsiteX73" fmla="*/ 2342030 w 6531438"/>
              <a:gd name="connsiteY73" fmla="*/ 1347467 h 1468491"/>
              <a:gd name="connsiteX74" fmla="*/ 1588994 w 6531438"/>
              <a:gd name="connsiteY74" fmla="*/ 1320573 h 1468491"/>
              <a:gd name="connsiteX75" fmla="*/ 1481418 w 6531438"/>
              <a:gd name="connsiteY75" fmla="*/ 1307126 h 1468491"/>
              <a:gd name="connsiteX76" fmla="*/ 1387288 w 6531438"/>
              <a:gd name="connsiteY76" fmla="*/ 1293679 h 1468491"/>
              <a:gd name="connsiteX77" fmla="*/ 1239371 w 6531438"/>
              <a:gd name="connsiteY77" fmla="*/ 1280232 h 1468491"/>
              <a:gd name="connsiteX78" fmla="*/ 1158688 w 6531438"/>
              <a:gd name="connsiteY78" fmla="*/ 1266785 h 1468491"/>
              <a:gd name="connsiteX79" fmla="*/ 378759 w 6531438"/>
              <a:gd name="connsiteY79" fmla="*/ 1253338 h 1468491"/>
              <a:gd name="connsiteX80" fmla="*/ 271183 w 6531438"/>
              <a:gd name="connsiteY80" fmla="*/ 1226444 h 1468491"/>
              <a:gd name="connsiteX81" fmla="*/ 217394 w 6531438"/>
              <a:gd name="connsiteY81" fmla="*/ 1172655 h 1468491"/>
              <a:gd name="connsiteX82" fmla="*/ 203947 w 6531438"/>
              <a:gd name="connsiteY82" fmla="*/ 1132314 h 1468491"/>
              <a:gd name="connsiteX83" fmla="*/ 177053 w 6531438"/>
              <a:gd name="connsiteY83" fmla="*/ 1091973 h 1468491"/>
              <a:gd name="connsiteX84" fmla="*/ 123265 w 6531438"/>
              <a:gd name="connsiteY84" fmla="*/ 970950 h 1468491"/>
              <a:gd name="connsiteX85" fmla="*/ 96371 w 6531438"/>
              <a:gd name="connsiteY85" fmla="*/ 823032 h 1468491"/>
              <a:gd name="connsiteX86" fmla="*/ 69477 w 6531438"/>
              <a:gd name="connsiteY86" fmla="*/ 742350 h 1468491"/>
              <a:gd name="connsiteX87" fmla="*/ 42583 w 6531438"/>
              <a:gd name="connsiteY87" fmla="*/ 661667 h 1468491"/>
              <a:gd name="connsiteX88" fmla="*/ 29136 w 6531438"/>
              <a:gd name="connsiteY88" fmla="*/ 621326 h 1468491"/>
              <a:gd name="connsiteX89" fmla="*/ 15688 w 6531438"/>
              <a:gd name="connsiteY89" fmla="*/ 580985 h 1468491"/>
              <a:gd name="connsiteX90" fmla="*/ 2241 w 6531438"/>
              <a:gd name="connsiteY90" fmla="*/ 527197 h 1468491"/>
              <a:gd name="connsiteX91" fmla="*/ 29136 w 6531438"/>
              <a:gd name="connsiteY91" fmla="*/ 433067 h 1468491"/>
              <a:gd name="connsiteX92" fmla="*/ 2241 w 6531438"/>
              <a:gd name="connsiteY92" fmla="*/ 419620 h 146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531438" h="1468491">
                <a:moveTo>
                  <a:pt x="2241" y="419620"/>
                </a:moveTo>
                <a:cubicBezTo>
                  <a:pt x="4482" y="415138"/>
                  <a:pt x="31514" y="415028"/>
                  <a:pt x="42583" y="406173"/>
                </a:cubicBezTo>
                <a:cubicBezTo>
                  <a:pt x="55203" y="396077"/>
                  <a:pt x="59131" y="378247"/>
                  <a:pt x="69477" y="365832"/>
                </a:cubicBezTo>
                <a:cubicBezTo>
                  <a:pt x="117393" y="308333"/>
                  <a:pt x="97269" y="340910"/>
                  <a:pt x="150159" y="298597"/>
                </a:cubicBezTo>
                <a:cubicBezTo>
                  <a:pt x="160059" y="290677"/>
                  <a:pt x="166182" y="278225"/>
                  <a:pt x="177053" y="271702"/>
                </a:cubicBezTo>
                <a:cubicBezTo>
                  <a:pt x="189207" y="264409"/>
                  <a:pt x="204366" y="263839"/>
                  <a:pt x="217394" y="258255"/>
                </a:cubicBezTo>
                <a:cubicBezTo>
                  <a:pt x="235819" y="250359"/>
                  <a:pt x="252571" y="238806"/>
                  <a:pt x="271183" y="231361"/>
                </a:cubicBezTo>
                <a:cubicBezTo>
                  <a:pt x="297504" y="220833"/>
                  <a:pt x="324971" y="213432"/>
                  <a:pt x="351865" y="204467"/>
                </a:cubicBezTo>
                <a:cubicBezTo>
                  <a:pt x="396788" y="189493"/>
                  <a:pt x="395340" y="188829"/>
                  <a:pt x="445994" y="177573"/>
                </a:cubicBezTo>
                <a:cubicBezTo>
                  <a:pt x="468306" y="172615"/>
                  <a:pt x="490918" y="169084"/>
                  <a:pt x="513230" y="164126"/>
                </a:cubicBezTo>
                <a:cubicBezTo>
                  <a:pt x="531271" y="160117"/>
                  <a:pt x="548659" y="152797"/>
                  <a:pt x="567018" y="150679"/>
                </a:cubicBezTo>
                <a:cubicBezTo>
                  <a:pt x="665384" y="139329"/>
                  <a:pt x="862853" y="123785"/>
                  <a:pt x="862853" y="123785"/>
                </a:cubicBezTo>
                <a:cubicBezTo>
                  <a:pt x="974912" y="128267"/>
                  <a:pt x="1087087" y="130448"/>
                  <a:pt x="1199030" y="137232"/>
                </a:cubicBezTo>
                <a:cubicBezTo>
                  <a:pt x="1235102" y="139418"/>
                  <a:pt x="1270468" y="150679"/>
                  <a:pt x="1306606" y="150679"/>
                </a:cubicBezTo>
                <a:cubicBezTo>
                  <a:pt x="1450111" y="150679"/>
                  <a:pt x="1593477" y="141714"/>
                  <a:pt x="1736912" y="137232"/>
                </a:cubicBezTo>
                <a:cubicBezTo>
                  <a:pt x="1948963" y="106939"/>
                  <a:pt x="1690531" y="141448"/>
                  <a:pt x="2032747" y="110338"/>
                </a:cubicBezTo>
                <a:cubicBezTo>
                  <a:pt x="2064312" y="107468"/>
                  <a:pt x="2095427" y="100822"/>
                  <a:pt x="2126877" y="96891"/>
                </a:cubicBezTo>
                <a:cubicBezTo>
                  <a:pt x="2167153" y="91857"/>
                  <a:pt x="2207559" y="87926"/>
                  <a:pt x="2247900" y="83444"/>
                </a:cubicBezTo>
                <a:cubicBezTo>
                  <a:pt x="2386853" y="87926"/>
                  <a:pt x="2525960" y="88960"/>
                  <a:pt x="2664759" y="96891"/>
                </a:cubicBezTo>
                <a:cubicBezTo>
                  <a:pt x="2683210" y="97945"/>
                  <a:pt x="2700192" y="108179"/>
                  <a:pt x="2718547" y="110338"/>
                </a:cubicBezTo>
                <a:cubicBezTo>
                  <a:pt x="2776590" y="117167"/>
                  <a:pt x="2835156" y="118494"/>
                  <a:pt x="2893359" y="123785"/>
                </a:cubicBezTo>
                <a:cubicBezTo>
                  <a:pt x="2933782" y="127460"/>
                  <a:pt x="2973913" y="134119"/>
                  <a:pt x="3014383" y="137232"/>
                </a:cubicBezTo>
                <a:cubicBezTo>
                  <a:pt x="3502510" y="174780"/>
                  <a:pt x="3040410" y="130422"/>
                  <a:pt x="3377453" y="164126"/>
                </a:cubicBezTo>
                <a:cubicBezTo>
                  <a:pt x="3530670" y="133483"/>
                  <a:pt x="3413075" y="153638"/>
                  <a:pt x="3700183" y="137232"/>
                </a:cubicBezTo>
                <a:lnTo>
                  <a:pt x="3915336" y="123785"/>
                </a:lnTo>
                <a:lnTo>
                  <a:pt x="4399430" y="83444"/>
                </a:lnTo>
                <a:cubicBezTo>
                  <a:pt x="4514841" y="54591"/>
                  <a:pt x="4391147" y="82756"/>
                  <a:pt x="4587688" y="56550"/>
                </a:cubicBezTo>
                <a:cubicBezTo>
                  <a:pt x="4610343" y="53529"/>
                  <a:pt x="4632269" y="46123"/>
                  <a:pt x="4654924" y="43102"/>
                </a:cubicBezTo>
                <a:cubicBezTo>
                  <a:pt x="4978176" y="0"/>
                  <a:pt x="4647118" y="53367"/>
                  <a:pt x="4870077" y="16208"/>
                </a:cubicBezTo>
                <a:lnTo>
                  <a:pt x="5421406" y="29655"/>
                </a:lnTo>
                <a:cubicBezTo>
                  <a:pt x="5490064" y="32347"/>
                  <a:pt x="5579778" y="46517"/>
                  <a:pt x="5650006" y="56550"/>
                </a:cubicBezTo>
                <a:cubicBezTo>
                  <a:pt x="5676900" y="65515"/>
                  <a:pt x="5707100" y="67719"/>
                  <a:pt x="5730688" y="83444"/>
                </a:cubicBezTo>
                <a:cubicBezTo>
                  <a:pt x="5744135" y="92409"/>
                  <a:pt x="5756575" y="103110"/>
                  <a:pt x="5771030" y="110338"/>
                </a:cubicBezTo>
                <a:cubicBezTo>
                  <a:pt x="5783708" y="116677"/>
                  <a:pt x="5798693" y="117446"/>
                  <a:pt x="5811371" y="123785"/>
                </a:cubicBezTo>
                <a:cubicBezTo>
                  <a:pt x="5825826" y="131013"/>
                  <a:pt x="5837257" y="143451"/>
                  <a:pt x="5851712" y="150679"/>
                </a:cubicBezTo>
                <a:cubicBezTo>
                  <a:pt x="5864390" y="157018"/>
                  <a:pt x="5879375" y="157787"/>
                  <a:pt x="5892053" y="164126"/>
                </a:cubicBezTo>
                <a:cubicBezTo>
                  <a:pt x="5906508" y="171354"/>
                  <a:pt x="5917626" y="184456"/>
                  <a:pt x="5932394" y="191020"/>
                </a:cubicBezTo>
                <a:cubicBezTo>
                  <a:pt x="5958300" y="202534"/>
                  <a:pt x="5987721" y="205236"/>
                  <a:pt x="6013077" y="217914"/>
                </a:cubicBezTo>
                <a:cubicBezTo>
                  <a:pt x="6031006" y="226879"/>
                  <a:pt x="6049461" y="234863"/>
                  <a:pt x="6066865" y="244808"/>
                </a:cubicBezTo>
                <a:cubicBezTo>
                  <a:pt x="6080897" y="252826"/>
                  <a:pt x="6092438" y="265138"/>
                  <a:pt x="6107206" y="271702"/>
                </a:cubicBezTo>
                <a:cubicBezTo>
                  <a:pt x="6133111" y="283216"/>
                  <a:pt x="6187888" y="298597"/>
                  <a:pt x="6187888" y="298597"/>
                </a:cubicBezTo>
                <a:cubicBezTo>
                  <a:pt x="6196853" y="307562"/>
                  <a:pt x="6206863" y="315591"/>
                  <a:pt x="6214783" y="325491"/>
                </a:cubicBezTo>
                <a:cubicBezTo>
                  <a:pt x="6224879" y="338111"/>
                  <a:pt x="6229057" y="355736"/>
                  <a:pt x="6241677" y="365832"/>
                </a:cubicBezTo>
                <a:cubicBezTo>
                  <a:pt x="6252745" y="374687"/>
                  <a:pt x="6268571" y="374797"/>
                  <a:pt x="6282018" y="379279"/>
                </a:cubicBezTo>
                <a:cubicBezTo>
                  <a:pt x="6315817" y="480677"/>
                  <a:pt x="6270224" y="355691"/>
                  <a:pt x="6322359" y="459961"/>
                </a:cubicBezTo>
                <a:cubicBezTo>
                  <a:pt x="6328698" y="472639"/>
                  <a:pt x="6329467" y="487624"/>
                  <a:pt x="6335806" y="500302"/>
                </a:cubicBezTo>
                <a:cubicBezTo>
                  <a:pt x="6343034" y="514757"/>
                  <a:pt x="6356136" y="525875"/>
                  <a:pt x="6362700" y="540644"/>
                </a:cubicBezTo>
                <a:cubicBezTo>
                  <a:pt x="6391959" y="606477"/>
                  <a:pt x="6384987" y="614934"/>
                  <a:pt x="6403041" y="675114"/>
                </a:cubicBezTo>
                <a:cubicBezTo>
                  <a:pt x="6411187" y="702268"/>
                  <a:pt x="6420971" y="728903"/>
                  <a:pt x="6429936" y="755797"/>
                </a:cubicBezTo>
                <a:cubicBezTo>
                  <a:pt x="6478980" y="902928"/>
                  <a:pt x="6400760" y="680066"/>
                  <a:pt x="6470277" y="836479"/>
                </a:cubicBezTo>
                <a:cubicBezTo>
                  <a:pt x="6481791" y="862384"/>
                  <a:pt x="6497171" y="917161"/>
                  <a:pt x="6497171" y="917161"/>
                </a:cubicBezTo>
                <a:cubicBezTo>
                  <a:pt x="6491788" y="938692"/>
                  <a:pt x="6466652" y="1045084"/>
                  <a:pt x="6456830" y="1051632"/>
                </a:cubicBezTo>
                <a:cubicBezTo>
                  <a:pt x="6312686" y="1147726"/>
                  <a:pt x="6531438" y="998085"/>
                  <a:pt x="6376147" y="1118867"/>
                </a:cubicBezTo>
                <a:cubicBezTo>
                  <a:pt x="6350633" y="1138711"/>
                  <a:pt x="6322359" y="1154726"/>
                  <a:pt x="6295465" y="1172655"/>
                </a:cubicBezTo>
                <a:lnTo>
                  <a:pt x="6255124" y="1199550"/>
                </a:lnTo>
                <a:cubicBezTo>
                  <a:pt x="6241677" y="1208515"/>
                  <a:pt x="6226211" y="1215016"/>
                  <a:pt x="6214783" y="1226444"/>
                </a:cubicBezTo>
                <a:cubicBezTo>
                  <a:pt x="6162250" y="1278975"/>
                  <a:pt x="6217373" y="1231872"/>
                  <a:pt x="6147547" y="1266785"/>
                </a:cubicBezTo>
                <a:cubicBezTo>
                  <a:pt x="6133092" y="1274013"/>
                  <a:pt x="6122686" y="1289035"/>
                  <a:pt x="6107206" y="1293679"/>
                </a:cubicBezTo>
                <a:cubicBezTo>
                  <a:pt x="6054776" y="1309408"/>
                  <a:pt x="5814225" y="1320427"/>
                  <a:pt x="5811371" y="1320573"/>
                </a:cubicBezTo>
                <a:lnTo>
                  <a:pt x="5488641" y="1334020"/>
                </a:lnTo>
                <a:cubicBezTo>
                  <a:pt x="5430284" y="1337174"/>
                  <a:pt x="5372196" y="1344474"/>
                  <a:pt x="5313830" y="1347467"/>
                </a:cubicBezTo>
                <a:cubicBezTo>
                  <a:pt x="5197356" y="1353440"/>
                  <a:pt x="5080747" y="1356432"/>
                  <a:pt x="4964206" y="1360914"/>
                </a:cubicBezTo>
                <a:cubicBezTo>
                  <a:pt x="4923865" y="1365396"/>
                  <a:pt x="4882984" y="1366401"/>
                  <a:pt x="4843183" y="1374361"/>
                </a:cubicBezTo>
                <a:cubicBezTo>
                  <a:pt x="4815384" y="1379921"/>
                  <a:pt x="4789394" y="1392290"/>
                  <a:pt x="4762500" y="1401255"/>
                </a:cubicBezTo>
                <a:cubicBezTo>
                  <a:pt x="4665771" y="1433498"/>
                  <a:pt x="4786572" y="1394377"/>
                  <a:pt x="4668371" y="1428150"/>
                </a:cubicBezTo>
                <a:cubicBezTo>
                  <a:pt x="4639124" y="1436507"/>
                  <a:pt x="4604456" y="1452417"/>
                  <a:pt x="4574241" y="1455044"/>
                </a:cubicBezTo>
                <a:cubicBezTo>
                  <a:pt x="4489279" y="1462432"/>
                  <a:pt x="4403912" y="1464009"/>
                  <a:pt x="4318747" y="1468491"/>
                </a:cubicBezTo>
                <a:cubicBezTo>
                  <a:pt x="4238065" y="1464009"/>
                  <a:pt x="4157269" y="1461242"/>
                  <a:pt x="4076700" y="1455044"/>
                </a:cubicBezTo>
                <a:cubicBezTo>
                  <a:pt x="3836441" y="1436563"/>
                  <a:pt x="4084465" y="1448785"/>
                  <a:pt x="3888441" y="1428150"/>
                </a:cubicBezTo>
                <a:cubicBezTo>
                  <a:pt x="3830320" y="1422032"/>
                  <a:pt x="3771715" y="1421156"/>
                  <a:pt x="3713630" y="1414702"/>
                </a:cubicBezTo>
                <a:cubicBezTo>
                  <a:pt x="3650628" y="1407702"/>
                  <a:pt x="3588673" y="1391140"/>
                  <a:pt x="3525371" y="1387808"/>
                </a:cubicBezTo>
                <a:cubicBezTo>
                  <a:pt x="3148938" y="1367996"/>
                  <a:pt x="3355101" y="1377517"/>
                  <a:pt x="2906806" y="1360914"/>
                </a:cubicBezTo>
                <a:cubicBezTo>
                  <a:pt x="2812677" y="1365396"/>
                  <a:pt x="2718654" y="1374361"/>
                  <a:pt x="2624418" y="1374361"/>
                </a:cubicBezTo>
                <a:cubicBezTo>
                  <a:pt x="2113419" y="1374361"/>
                  <a:pt x="2645106" y="1361899"/>
                  <a:pt x="2342030" y="1347467"/>
                </a:cubicBezTo>
                <a:cubicBezTo>
                  <a:pt x="2091142" y="1335520"/>
                  <a:pt x="1588994" y="1320573"/>
                  <a:pt x="1588994" y="1320573"/>
                </a:cubicBezTo>
                <a:lnTo>
                  <a:pt x="1481418" y="1307126"/>
                </a:lnTo>
                <a:cubicBezTo>
                  <a:pt x="1450001" y="1302937"/>
                  <a:pt x="1418789" y="1297179"/>
                  <a:pt x="1387288" y="1293679"/>
                </a:cubicBezTo>
                <a:cubicBezTo>
                  <a:pt x="1338082" y="1288212"/>
                  <a:pt x="1288541" y="1286017"/>
                  <a:pt x="1239371" y="1280232"/>
                </a:cubicBezTo>
                <a:cubicBezTo>
                  <a:pt x="1212292" y="1277046"/>
                  <a:pt x="1185940" y="1267637"/>
                  <a:pt x="1158688" y="1266785"/>
                </a:cubicBezTo>
                <a:cubicBezTo>
                  <a:pt x="898800" y="1258664"/>
                  <a:pt x="638735" y="1257820"/>
                  <a:pt x="378759" y="1253338"/>
                </a:cubicBezTo>
                <a:cubicBezTo>
                  <a:pt x="342900" y="1244373"/>
                  <a:pt x="297319" y="1252580"/>
                  <a:pt x="271183" y="1226444"/>
                </a:cubicBezTo>
                <a:lnTo>
                  <a:pt x="217394" y="1172655"/>
                </a:lnTo>
                <a:cubicBezTo>
                  <a:pt x="212912" y="1159208"/>
                  <a:pt x="210286" y="1144992"/>
                  <a:pt x="203947" y="1132314"/>
                </a:cubicBezTo>
                <a:cubicBezTo>
                  <a:pt x="196719" y="1117859"/>
                  <a:pt x="183617" y="1106741"/>
                  <a:pt x="177053" y="1091973"/>
                </a:cubicBezTo>
                <a:cubicBezTo>
                  <a:pt x="113044" y="947952"/>
                  <a:pt x="184130" y="1062247"/>
                  <a:pt x="123265" y="970950"/>
                </a:cubicBezTo>
                <a:cubicBezTo>
                  <a:pt x="113794" y="904654"/>
                  <a:pt x="113663" y="880671"/>
                  <a:pt x="96371" y="823032"/>
                </a:cubicBezTo>
                <a:cubicBezTo>
                  <a:pt x="88225" y="795879"/>
                  <a:pt x="78442" y="769244"/>
                  <a:pt x="69477" y="742350"/>
                </a:cubicBezTo>
                <a:lnTo>
                  <a:pt x="42583" y="661667"/>
                </a:lnTo>
                <a:lnTo>
                  <a:pt x="29136" y="621326"/>
                </a:lnTo>
                <a:cubicBezTo>
                  <a:pt x="24653" y="607879"/>
                  <a:pt x="19126" y="594736"/>
                  <a:pt x="15688" y="580985"/>
                </a:cubicBezTo>
                <a:lnTo>
                  <a:pt x="2241" y="527197"/>
                </a:lnTo>
                <a:cubicBezTo>
                  <a:pt x="4035" y="520020"/>
                  <a:pt x="21417" y="444645"/>
                  <a:pt x="29136" y="433067"/>
                </a:cubicBezTo>
                <a:cubicBezTo>
                  <a:pt x="31622" y="429338"/>
                  <a:pt x="0" y="424102"/>
                  <a:pt x="2241" y="41962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p:cNvSpPr txBox="1"/>
          <p:nvPr/>
        </p:nvSpPr>
        <p:spPr>
          <a:xfrm>
            <a:off x="2053680" y="3262541"/>
            <a:ext cx="956479" cy="489878"/>
          </a:xfrm>
          <a:prstGeom prst="rect">
            <a:avLst/>
          </a:prstGeom>
          <a:noFill/>
        </p:spPr>
        <p:txBody>
          <a:bodyPr wrap="square" rtlCol="0">
            <a:spAutoFit/>
          </a:bodyPr>
          <a:lstStyle/>
          <a:p>
            <a:pPr algn="ctr">
              <a:lnSpc>
                <a:spcPts val="1500"/>
              </a:lnSpc>
            </a:pPr>
            <a:r>
              <a:rPr lang="en-US" b="1" smtClean="0"/>
              <a:t>Public space 1</a:t>
            </a:r>
            <a:endParaRPr lang="en-US" b="1"/>
          </a:p>
        </p:txBody>
      </p:sp>
      <p:sp>
        <p:nvSpPr>
          <p:cNvPr id="155" name="TextBox 154"/>
          <p:cNvSpPr txBox="1"/>
          <p:nvPr/>
        </p:nvSpPr>
        <p:spPr>
          <a:xfrm>
            <a:off x="4492080" y="3262541"/>
            <a:ext cx="956479" cy="489878"/>
          </a:xfrm>
          <a:prstGeom prst="rect">
            <a:avLst/>
          </a:prstGeom>
          <a:noFill/>
        </p:spPr>
        <p:txBody>
          <a:bodyPr wrap="square" rtlCol="0">
            <a:spAutoFit/>
          </a:bodyPr>
          <a:lstStyle/>
          <a:p>
            <a:pPr algn="ctr">
              <a:lnSpc>
                <a:spcPts val="1500"/>
              </a:lnSpc>
            </a:pPr>
            <a:r>
              <a:rPr lang="en-US" b="1" smtClean="0"/>
              <a:t>Public space 2</a:t>
            </a:r>
            <a:endParaRPr lang="en-US" b="1"/>
          </a:p>
        </p:txBody>
      </p:sp>
      <p:sp>
        <p:nvSpPr>
          <p:cNvPr id="156" name="TextBox 155"/>
          <p:cNvSpPr txBox="1"/>
          <p:nvPr/>
        </p:nvSpPr>
        <p:spPr>
          <a:xfrm>
            <a:off x="6397080" y="3262541"/>
            <a:ext cx="956479" cy="489878"/>
          </a:xfrm>
          <a:prstGeom prst="rect">
            <a:avLst/>
          </a:prstGeom>
          <a:noFill/>
        </p:spPr>
        <p:txBody>
          <a:bodyPr wrap="square" rtlCol="0">
            <a:spAutoFit/>
          </a:bodyPr>
          <a:lstStyle/>
          <a:p>
            <a:pPr algn="ctr">
              <a:lnSpc>
                <a:spcPts val="1500"/>
              </a:lnSpc>
            </a:pPr>
            <a:r>
              <a:rPr lang="en-US" b="1" smtClean="0"/>
              <a:t>Public space 3</a:t>
            </a:r>
            <a:endParaRPr lang="en-US" b="1"/>
          </a:p>
        </p:txBody>
      </p:sp>
      <p:cxnSp>
        <p:nvCxnSpPr>
          <p:cNvPr id="163" name="Straight Arrow Connector 162"/>
          <p:cNvCxnSpPr/>
          <p:nvPr/>
        </p:nvCxnSpPr>
        <p:spPr>
          <a:xfrm rot="5400000">
            <a:off x="4040459" y="2665141"/>
            <a:ext cx="1219202" cy="15612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457200" y="2819400"/>
            <a:ext cx="1008418" cy="369332"/>
          </a:xfrm>
          <a:prstGeom prst="rect">
            <a:avLst/>
          </a:prstGeom>
          <a:noFill/>
        </p:spPr>
        <p:txBody>
          <a:bodyPr wrap="none" rtlCol="0">
            <a:spAutoFit/>
          </a:bodyPr>
          <a:lstStyle/>
          <a:p>
            <a:r>
              <a:rPr lang="en-US" b="1" dirty="0" smtClean="0">
                <a:solidFill>
                  <a:srgbClr val="00B0F0"/>
                </a:solidFill>
              </a:rPr>
              <a:t>Region 1</a:t>
            </a:r>
            <a:endParaRPr lang="en-US" b="1" dirty="0">
              <a:solidFill>
                <a:srgbClr val="00B0F0"/>
              </a:solidFill>
            </a:endParaRPr>
          </a:p>
        </p:txBody>
      </p:sp>
      <p:pic>
        <p:nvPicPr>
          <p:cNvPr id="84" name="Picture 6"/>
          <p:cNvPicPr>
            <a:picLocks noChangeAspect="1" noChangeArrowheads="1"/>
          </p:cNvPicPr>
          <p:nvPr/>
        </p:nvPicPr>
        <p:blipFill>
          <a:blip r:embed="rId22" cstate="print"/>
          <a:srcRect/>
          <a:stretch>
            <a:fillRect/>
          </a:stretch>
        </p:blipFill>
        <p:spPr bwMode="auto">
          <a:xfrm>
            <a:off x="8077200" y="5410200"/>
            <a:ext cx="428318" cy="781050"/>
          </a:xfrm>
          <a:prstGeom prst="rect">
            <a:avLst/>
          </a:prstGeom>
          <a:noFill/>
          <a:ln w="9525">
            <a:noFill/>
            <a:miter lim="800000"/>
            <a:headEnd/>
            <a:tailEnd/>
          </a:ln>
        </p:spPr>
      </p:pic>
      <p:sp>
        <p:nvSpPr>
          <p:cNvPr id="88" name="TextBox 87"/>
          <p:cNvSpPr txBox="1"/>
          <p:nvPr/>
        </p:nvSpPr>
        <p:spPr>
          <a:xfrm>
            <a:off x="6629400" y="5867400"/>
            <a:ext cx="1403333" cy="369332"/>
          </a:xfrm>
          <a:prstGeom prst="rect">
            <a:avLst/>
          </a:prstGeom>
          <a:noFill/>
        </p:spPr>
        <p:txBody>
          <a:bodyPr wrap="none" rtlCol="0">
            <a:spAutoFit/>
          </a:bodyPr>
          <a:lstStyle/>
          <a:p>
            <a:pPr algn="r"/>
            <a:r>
              <a:rPr lang="en-US" b="1" smtClean="0">
                <a:solidFill>
                  <a:srgbClr val="FF0000"/>
                </a:solidFill>
              </a:rPr>
              <a:t>PSC terminal</a:t>
            </a:r>
            <a:endParaRPr lang="en-US" b="1">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nSpc>
                <a:spcPts val="3000"/>
              </a:lnSpc>
            </a:pPr>
            <a:r>
              <a:rPr lang="en-US" altLang="ko-KR" sz="3200" b="1" i="1" dirty="0" smtClean="0">
                <a:solidFill>
                  <a:srgbClr val="FF0000"/>
                </a:solidFill>
              </a:rPr>
              <a:t>SOME FACTS FOR PERSONAL SPACES</a:t>
            </a:r>
            <a:r>
              <a:rPr lang="en-US" sz="3200" b="1" i="1" dirty="0" smtClean="0">
                <a:solidFill>
                  <a:srgbClr val="FF0000"/>
                </a:solidFill>
                <a:cs typeface="Times New Roman" pitchFamily="18" charset="0"/>
              </a:rPr>
              <a:t> </a:t>
            </a:r>
            <a:r>
              <a:rPr lang="en-US" sz="2000" dirty="0" smtClean="0">
                <a:cs typeface="Times New Roman" pitchFamily="18" charset="0"/>
              </a:rPr>
              <a:t>[10]</a:t>
            </a:r>
            <a:endParaRPr lang="en-US" sz="2000" dirty="0">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Autofit/>
          </a:bodyPr>
          <a:lstStyle/>
          <a:p>
            <a:r>
              <a:rPr lang="en-US" altLang="ko-KR" sz="1800" dirty="0" smtClean="0">
                <a:latin typeface="Times New Roman" pitchFamily="18" charset="0"/>
                <a:cs typeface="Times New Roman" pitchFamily="18" charset="0"/>
              </a:rPr>
              <a:t>Radius of public space </a:t>
            </a:r>
            <a:r>
              <a:rPr lang="en-US" altLang="ko-KR" sz="1800" dirty="0" smtClean="0">
                <a:solidFill>
                  <a:srgbClr val="00B0F0"/>
                </a:solidFill>
                <a:latin typeface="Times New Roman" pitchFamily="18" charset="0"/>
                <a:cs typeface="Times New Roman" pitchFamily="18" charset="0"/>
              </a:rPr>
              <a:t>which contains a personal space or more</a:t>
            </a:r>
          </a:p>
          <a:p>
            <a:pPr lvl="1"/>
            <a:r>
              <a:rPr lang="en-US" altLang="ko-KR" sz="1800" dirty="0" smtClean="0">
                <a:latin typeface="Times New Roman" pitchFamily="18" charset="0"/>
                <a:cs typeface="Times New Roman" pitchFamily="18" charset="0"/>
              </a:rPr>
              <a:t>Sphere with 50 feet of radius</a:t>
            </a:r>
          </a:p>
          <a:p>
            <a:r>
              <a:rPr lang="en-US" altLang="ko-KR" sz="1800" dirty="0" smtClean="0">
                <a:latin typeface="Times New Roman" pitchFamily="18" charset="0"/>
                <a:cs typeface="Times New Roman" pitchFamily="18" charset="0"/>
              </a:rPr>
              <a:t>Number of communicators (devices or machines) involving collaboration for a personal space</a:t>
            </a:r>
          </a:p>
          <a:p>
            <a:pPr lvl="1"/>
            <a:r>
              <a:rPr lang="en-US" altLang="ko-KR" sz="1800" dirty="0" smtClean="0">
                <a:latin typeface="Times New Roman" pitchFamily="18" charset="0"/>
                <a:cs typeface="Times New Roman" pitchFamily="18" charset="0"/>
              </a:rPr>
              <a:t>Gradually increasing from 3~4 to 60~80, or even more </a:t>
            </a:r>
          </a:p>
          <a:p>
            <a:r>
              <a:rPr lang="en-US" altLang="ko-KR" sz="1800" dirty="0" smtClean="0">
                <a:latin typeface="Times New Roman" pitchFamily="18" charset="0"/>
                <a:cs typeface="Times New Roman" pitchFamily="18" charset="0"/>
              </a:rPr>
              <a:t>Communication types</a:t>
            </a:r>
          </a:p>
          <a:p>
            <a:pPr lvl="1"/>
            <a:r>
              <a:rPr lang="en-US" altLang="ko-KR" sz="1800" dirty="0" smtClean="0">
                <a:latin typeface="Times New Roman" pitchFamily="18" charset="0"/>
                <a:cs typeface="Times New Roman" pitchFamily="18" charset="0"/>
              </a:rPr>
              <a:t>peer-to-peer, 1-</a:t>
            </a:r>
            <a:r>
              <a:rPr lang="en-US" altLang="ko-KR" sz="1800" i="1" dirty="0" smtClean="0">
                <a:latin typeface="Times New Roman" pitchFamily="18" charset="0"/>
                <a:cs typeface="Times New Roman" pitchFamily="18" charset="0"/>
              </a:rPr>
              <a:t>n</a:t>
            </a:r>
            <a:r>
              <a:rPr lang="en-US" altLang="ko-KR" sz="1800" dirty="0" smtClean="0">
                <a:latin typeface="Times New Roman" pitchFamily="18" charset="0"/>
                <a:cs typeface="Times New Roman" pitchFamily="18" charset="0"/>
              </a:rPr>
              <a:t>, </a:t>
            </a:r>
            <a:r>
              <a:rPr lang="en-US" altLang="ko-KR" sz="1800" i="1" dirty="0" smtClean="0">
                <a:latin typeface="Times New Roman" pitchFamily="18" charset="0"/>
                <a:cs typeface="Times New Roman" pitchFamily="18" charset="0"/>
              </a:rPr>
              <a:t>n</a:t>
            </a:r>
            <a:r>
              <a:rPr lang="en-US" altLang="ko-KR" sz="1800" dirty="0" smtClean="0">
                <a:latin typeface="Times New Roman" pitchFamily="18" charset="0"/>
                <a:cs typeface="Times New Roman" pitchFamily="18" charset="0"/>
              </a:rPr>
              <a:t>-1</a:t>
            </a:r>
          </a:p>
          <a:p>
            <a:pPr lvl="1"/>
            <a:r>
              <a:rPr lang="en-US" altLang="ko-KR" sz="1800" i="1" dirty="0" smtClean="0">
                <a:latin typeface="Times New Roman" pitchFamily="18" charset="0"/>
                <a:cs typeface="Times New Roman" pitchFamily="18" charset="0"/>
              </a:rPr>
              <a:t>n</a:t>
            </a:r>
            <a:r>
              <a:rPr lang="en-US" altLang="ko-KR" sz="1800" dirty="0" smtClean="0">
                <a:latin typeface="Times New Roman" pitchFamily="18" charset="0"/>
                <a:cs typeface="Times New Roman" pitchFamily="18" charset="0"/>
              </a:rPr>
              <a:t>-</a:t>
            </a:r>
            <a:r>
              <a:rPr lang="en-US" altLang="ko-KR" sz="1800" i="1" dirty="0" smtClean="0">
                <a:latin typeface="Times New Roman" pitchFamily="18" charset="0"/>
                <a:cs typeface="Times New Roman" pitchFamily="18" charset="0"/>
              </a:rPr>
              <a:t>m</a:t>
            </a:r>
            <a:r>
              <a:rPr lang="en-US" altLang="ko-KR" sz="1800" dirty="0" smtClean="0">
                <a:latin typeface="Times New Roman" pitchFamily="18" charset="0"/>
                <a:cs typeface="Times New Roman" pitchFamily="18" charset="0"/>
              </a:rPr>
              <a:t> group-cast (group-chat)</a:t>
            </a:r>
          </a:p>
          <a:p>
            <a:pPr lvl="1"/>
            <a:r>
              <a:rPr lang="en-US" altLang="ko-KR" sz="1800" dirty="0" smtClean="0">
                <a:latin typeface="Times New Roman" pitchFamily="18" charset="0"/>
                <a:cs typeface="Times New Roman" pitchFamily="18" charset="0"/>
              </a:rPr>
              <a:t>Transmit only, receive only, two way</a:t>
            </a:r>
          </a:p>
          <a:p>
            <a:r>
              <a:rPr lang="en-US" altLang="ko-KR" sz="1800" dirty="0" smtClean="0">
                <a:latin typeface="Times New Roman" pitchFamily="18" charset="0"/>
                <a:cs typeface="Times New Roman" pitchFamily="18" charset="0"/>
              </a:rPr>
              <a:t>Traffic characteristics</a:t>
            </a:r>
          </a:p>
          <a:p>
            <a:pPr lvl="1"/>
            <a:r>
              <a:rPr lang="en-US" altLang="ko-KR" sz="1800" dirty="0" smtClean="0">
                <a:latin typeface="Times New Roman" pitchFamily="18" charset="0"/>
                <a:cs typeface="Times New Roman" pitchFamily="18" charset="0"/>
              </a:rPr>
              <a:t>Delay tolerant data, real-time control, </a:t>
            </a:r>
            <a:r>
              <a:rPr lang="en-US" altLang="ko-KR" sz="1800" dirty="0" smtClean="0">
                <a:solidFill>
                  <a:srgbClr val="00B0F0"/>
                </a:solidFill>
                <a:latin typeface="Times New Roman" pitchFamily="18" charset="0"/>
                <a:cs typeface="Times New Roman" pitchFamily="18" charset="0"/>
              </a:rPr>
              <a:t>low latency </a:t>
            </a:r>
            <a:r>
              <a:rPr lang="en-US" altLang="ko-KR" sz="1800" dirty="0" smtClean="0">
                <a:latin typeface="Times New Roman" pitchFamily="18" charset="0"/>
                <a:cs typeface="Times New Roman" pitchFamily="18" charset="0"/>
              </a:rPr>
              <a:t>audio/video stream</a:t>
            </a:r>
          </a:p>
          <a:p>
            <a:r>
              <a:rPr lang="en-US" sz="1800" dirty="0" smtClean="0">
                <a:latin typeface="Times New Roman" pitchFamily="18" charset="0"/>
                <a:cs typeface="Times New Roman" pitchFamily="18" charset="0"/>
              </a:rPr>
              <a:t>More than one individual can exist in a public space.</a:t>
            </a:r>
          </a:p>
          <a:p>
            <a:pPr lvl="1"/>
            <a:r>
              <a:rPr lang="en-US" sz="1600" dirty="0" smtClean="0">
                <a:latin typeface="Times New Roman" pitchFamily="18" charset="0"/>
                <a:cs typeface="Times New Roman" pitchFamily="18" charset="0"/>
              </a:rPr>
              <a:t>In a public space, there may be more than one personal space overlapping each other. </a:t>
            </a:r>
            <a:r>
              <a:rPr lang="en-US" sz="1600" dirty="0" smtClean="0">
                <a:solidFill>
                  <a:srgbClr val="FF0000"/>
                </a:solidFill>
                <a:latin typeface="Times New Roman" pitchFamily="18" charset="0"/>
                <a:cs typeface="Times New Roman" pitchFamily="18" charset="0"/>
              </a:rPr>
              <a:t>A device may be associated with only one personal space while another may belong to more than one personal space. </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16</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DEFINITION OF PSC (1)</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447800"/>
            <a:ext cx="8305800" cy="4572000"/>
          </a:xfrm>
        </p:spPr>
        <p:txBody>
          <a:bodyPr>
            <a:normAutofit/>
          </a:bodyPr>
          <a:lstStyle/>
          <a:p>
            <a:pPr marL="342900" lvl="1" indent="-342900">
              <a:buNone/>
            </a:pPr>
            <a:r>
              <a:rPr lang="en-US" sz="2000" b="1" u="sng" dirty="0" smtClean="0">
                <a:solidFill>
                  <a:srgbClr val="0070C0"/>
                </a:solidFill>
                <a:latin typeface="Times New Roman" pitchFamily="18" charset="0"/>
                <a:cs typeface="Times New Roman" pitchFamily="18" charset="0"/>
              </a:rPr>
              <a:t>Necessity of emergence of PSC</a:t>
            </a:r>
            <a:r>
              <a:rPr lang="en-US" sz="20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New paradigm shift: Provider oriented </a:t>
            </a:r>
            <a:r>
              <a:rPr lang="en-US" sz="1800" dirty="0" smtClean="0">
                <a:latin typeface="Times New Roman" pitchFamily="18" charset="0"/>
                <a:cs typeface="Times New Roman" pitchFamily="18" charset="0"/>
                <a:sym typeface="Wingdings" pitchFamily="2" charset="2"/>
              </a:rPr>
              <a:t> User oriented</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17</a:t>
            </a:r>
            <a:endParaRPr lang="en-US" sz="1400" dirty="0">
              <a:latin typeface="Times New Roman" pitchFamily="18" charset="0"/>
              <a:cs typeface="Times New Roman" pitchFamily="18" charset="0"/>
            </a:endParaRPr>
          </a:p>
        </p:txBody>
      </p:sp>
      <p:sp>
        <p:nvSpPr>
          <p:cNvPr id="5" name="Rectangle 4"/>
          <p:cNvSpPr/>
          <p:nvPr/>
        </p:nvSpPr>
        <p:spPr>
          <a:xfrm>
            <a:off x="1981200" y="2209800"/>
            <a:ext cx="1499128" cy="646331"/>
          </a:xfrm>
          <a:prstGeom prst="rect">
            <a:avLst/>
          </a:prstGeom>
          <a:solidFill>
            <a:schemeClr val="accent3">
              <a:lumMod val="60000"/>
              <a:lumOff val="40000"/>
            </a:schemeClr>
          </a:solidFill>
        </p:spPr>
        <p:txBody>
          <a:bodyPr wrap="none">
            <a:spAutoFit/>
          </a:bodyPr>
          <a:lstStyle/>
          <a:p>
            <a:r>
              <a:rPr lang="en-US" dirty="0" smtClean="0">
                <a:latin typeface="Times New Roman" pitchFamily="18" charset="0"/>
                <a:cs typeface="Times New Roman" pitchFamily="18" charset="0"/>
              </a:rPr>
              <a:t>18</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century</a:t>
            </a:r>
          </a:p>
          <a:p>
            <a:r>
              <a:rPr lang="en-US" dirty="0" smtClean="0">
                <a:latin typeface="Times New Roman" pitchFamily="18" charset="0"/>
                <a:cs typeface="Times New Roman" pitchFamily="18" charset="0"/>
              </a:rPr>
              <a:t>Manufacturer </a:t>
            </a:r>
            <a:endParaRPr lang="en-US" dirty="0"/>
          </a:p>
        </p:txBody>
      </p:sp>
      <p:sp>
        <p:nvSpPr>
          <p:cNvPr id="6" name="Rectangle 5"/>
          <p:cNvSpPr/>
          <p:nvPr/>
        </p:nvSpPr>
        <p:spPr>
          <a:xfrm>
            <a:off x="4876800" y="2209800"/>
            <a:ext cx="1285929" cy="646331"/>
          </a:xfrm>
          <a:prstGeom prst="rect">
            <a:avLst/>
          </a:prstGeom>
          <a:solidFill>
            <a:schemeClr val="accent3">
              <a:lumMod val="60000"/>
              <a:lumOff val="40000"/>
            </a:schemeClr>
          </a:solidFill>
        </p:spPr>
        <p:txBody>
          <a:bodyPr wrap="none">
            <a:spAutoFit/>
          </a:bodyPr>
          <a:lstStyle/>
          <a:p>
            <a:r>
              <a:rPr lang="en-US" dirty="0" smtClean="0">
                <a:latin typeface="Times New Roman" pitchFamily="18" charset="0"/>
                <a:cs typeface="Times New Roman" pitchFamily="18" charset="0"/>
                <a:sym typeface="Wingdings" pitchFamily="2" charset="2"/>
              </a:rPr>
              <a:t>20</a:t>
            </a:r>
            <a:r>
              <a:rPr lang="en-US" baseline="30000" dirty="0" smtClean="0">
                <a:latin typeface="Times New Roman" pitchFamily="18" charset="0"/>
                <a:cs typeface="Times New Roman" pitchFamily="18" charset="0"/>
                <a:sym typeface="Wingdings" pitchFamily="2" charset="2"/>
              </a:rPr>
              <a:t>th</a:t>
            </a:r>
            <a:r>
              <a:rPr lang="en-US" dirty="0" smtClean="0">
                <a:latin typeface="Times New Roman" pitchFamily="18" charset="0"/>
                <a:cs typeface="Times New Roman" pitchFamily="18" charset="0"/>
                <a:sym typeface="Wingdings" pitchFamily="2" charset="2"/>
              </a:rPr>
              <a:t> century</a:t>
            </a:r>
          </a:p>
          <a:p>
            <a:r>
              <a:rPr lang="en-US" dirty="0" smtClean="0">
                <a:latin typeface="Times New Roman" pitchFamily="18" charset="0"/>
                <a:cs typeface="Times New Roman" pitchFamily="18" charset="0"/>
                <a:sym typeface="Wingdings" pitchFamily="2" charset="2"/>
              </a:rPr>
              <a:t>Distributer </a:t>
            </a:r>
            <a:endParaRPr lang="en-US" dirty="0"/>
          </a:p>
        </p:txBody>
      </p:sp>
      <p:sp>
        <p:nvSpPr>
          <p:cNvPr id="7" name="Rectangle 6"/>
          <p:cNvSpPr/>
          <p:nvPr/>
        </p:nvSpPr>
        <p:spPr>
          <a:xfrm>
            <a:off x="7391400" y="2209800"/>
            <a:ext cx="1402948" cy="646331"/>
          </a:xfrm>
          <a:prstGeom prst="rect">
            <a:avLst/>
          </a:prstGeom>
          <a:solidFill>
            <a:schemeClr val="accent3">
              <a:lumMod val="60000"/>
              <a:lumOff val="40000"/>
            </a:schemeClr>
          </a:solidFill>
        </p:spPr>
        <p:txBody>
          <a:bodyPr wrap="none">
            <a:spAutoFit/>
          </a:bodyPr>
          <a:lstStyle/>
          <a:p>
            <a:r>
              <a:rPr lang="en-US" dirty="0" smtClean="0">
                <a:latin typeface="Times New Roman" pitchFamily="18" charset="0"/>
                <a:cs typeface="Times New Roman" pitchFamily="18" charset="0"/>
                <a:sym typeface="Wingdings" pitchFamily="2" charset="2"/>
              </a:rPr>
              <a:t>21th century </a:t>
            </a:r>
          </a:p>
          <a:p>
            <a:r>
              <a:rPr lang="en-US" dirty="0" smtClean="0">
                <a:latin typeface="Times New Roman" pitchFamily="18" charset="0"/>
                <a:cs typeface="Times New Roman" pitchFamily="18" charset="0"/>
                <a:sym typeface="Wingdings" pitchFamily="2" charset="2"/>
              </a:rPr>
              <a:t>Final user</a:t>
            </a:r>
            <a:endParaRPr lang="en-US" dirty="0"/>
          </a:p>
        </p:txBody>
      </p:sp>
      <p:sp>
        <p:nvSpPr>
          <p:cNvPr id="12" name="Rectangle 11"/>
          <p:cNvSpPr/>
          <p:nvPr/>
        </p:nvSpPr>
        <p:spPr>
          <a:xfrm>
            <a:off x="381001" y="2209800"/>
            <a:ext cx="1447799" cy="400110"/>
          </a:xfrm>
          <a:prstGeom prst="rect">
            <a:avLst/>
          </a:prstGeom>
          <a:solidFill>
            <a:schemeClr val="accent2">
              <a:lumMod val="40000"/>
              <a:lumOff val="60000"/>
            </a:schemeClr>
          </a:solidFill>
        </p:spPr>
        <p:txBody>
          <a:bodyPr wrap="square">
            <a:spAutoFit/>
          </a:bodyPr>
          <a:lstStyle/>
          <a:p>
            <a:pPr marL="342900" lvl="1" indent="-342900" algn="ctr"/>
            <a:r>
              <a:rPr lang="en-US" sz="2000" b="1" dirty="0" smtClean="0">
                <a:solidFill>
                  <a:srgbClr val="0070C0"/>
                </a:solidFill>
                <a:latin typeface="Times New Roman" pitchFamily="18" charset="0"/>
                <a:cs typeface="Times New Roman" pitchFamily="18" charset="0"/>
                <a:sym typeface="Wingdings" pitchFamily="2" charset="2"/>
              </a:rPr>
              <a:t>Power shift</a:t>
            </a:r>
            <a:endParaRPr lang="en-US" sz="2000" b="1" dirty="0" smtClean="0">
              <a:solidFill>
                <a:srgbClr val="0070C0"/>
              </a:solidFill>
              <a:latin typeface="Times New Roman" pitchFamily="18" charset="0"/>
              <a:cs typeface="Times New Roman" pitchFamily="18" charset="0"/>
            </a:endParaRPr>
          </a:p>
        </p:txBody>
      </p:sp>
      <p:sp>
        <p:nvSpPr>
          <p:cNvPr id="13" name="Rectangle 12"/>
          <p:cNvSpPr/>
          <p:nvPr/>
        </p:nvSpPr>
        <p:spPr>
          <a:xfrm>
            <a:off x="1676400" y="2895600"/>
            <a:ext cx="3048000" cy="784830"/>
          </a:xfrm>
          <a:prstGeom prst="rect">
            <a:avLst/>
          </a:prstGeom>
          <a:solidFill>
            <a:srgbClr val="FFFF00"/>
          </a:solidFill>
        </p:spPr>
        <p:txBody>
          <a:bodyPr wrap="square">
            <a:spAutoFit/>
          </a:bodyPr>
          <a:lstStyle/>
          <a:p>
            <a:pPr marL="0" lvl="2">
              <a:lnSpc>
                <a:spcPts val="1800"/>
              </a:lnSpc>
            </a:pPr>
            <a:r>
              <a:rPr lang="en-US" dirty="0" smtClean="0">
                <a:solidFill>
                  <a:srgbClr val="0070C0"/>
                </a:solidFill>
                <a:latin typeface="Times New Roman" pitchFamily="18" charset="0"/>
                <a:cs typeface="Times New Roman" pitchFamily="18" charset="0"/>
                <a:sym typeface="Wingdings" pitchFamily="2" charset="2"/>
              </a:rPr>
              <a:t>Users made selection among products from mass production provided by manufacturers.</a:t>
            </a:r>
          </a:p>
        </p:txBody>
      </p:sp>
      <p:sp>
        <p:nvSpPr>
          <p:cNvPr id="14" name="Rectangle 13"/>
          <p:cNvSpPr/>
          <p:nvPr/>
        </p:nvSpPr>
        <p:spPr>
          <a:xfrm>
            <a:off x="5181600" y="2895600"/>
            <a:ext cx="3657600" cy="784830"/>
          </a:xfrm>
          <a:prstGeom prst="rect">
            <a:avLst/>
          </a:prstGeom>
          <a:solidFill>
            <a:srgbClr val="FFFF00"/>
          </a:solidFill>
        </p:spPr>
        <p:txBody>
          <a:bodyPr wrap="square">
            <a:spAutoFit/>
          </a:bodyPr>
          <a:lstStyle/>
          <a:p>
            <a:pPr>
              <a:lnSpc>
                <a:spcPts val="1800"/>
              </a:lnSpc>
            </a:pPr>
            <a:r>
              <a:rPr lang="en-US" dirty="0" smtClean="0">
                <a:solidFill>
                  <a:srgbClr val="0070C0"/>
                </a:solidFill>
                <a:latin typeface="Times New Roman" pitchFamily="18" charset="0"/>
                <a:cs typeface="Times New Roman" pitchFamily="18" charset="0"/>
                <a:sym typeface="Wingdings" pitchFamily="2" charset="2"/>
              </a:rPr>
              <a:t>Manufacturers need to diversify their products to satisfy a broad range of user requirements and preferences. </a:t>
            </a:r>
            <a:endParaRPr lang="en-US" dirty="0">
              <a:solidFill>
                <a:srgbClr val="0070C0"/>
              </a:solidFill>
            </a:endParaRPr>
          </a:p>
        </p:txBody>
      </p:sp>
      <p:sp>
        <p:nvSpPr>
          <p:cNvPr id="15" name="Rectangle 14"/>
          <p:cNvSpPr/>
          <p:nvPr/>
        </p:nvSpPr>
        <p:spPr>
          <a:xfrm>
            <a:off x="1676400" y="3810000"/>
            <a:ext cx="7162800" cy="555730"/>
          </a:xfrm>
          <a:prstGeom prst="rect">
            <a:avLst/>
          </a:prstGeom>
          <a:solidFill>
            <a:schemeClr val="accent5">
              <a:lumMod val="40000"/>
              <a:lumOff val="60000"/>
            </a:schemeClr>
          </a:solidFill>
        </p:spPr>
        <p:txBody>
          <a:bodyPr wrap="square">
            <a:spAutoFit/>
          </a:bodyPr>
          <a:lstStyle/>
          <a:p>
            <a:pPr>
              <a:lnSpc>
                <a:spcPts val="1800"/>
              </a:lnSpc>
            </a:pPr>
            <a:r>
              <a:rPr lang="en-US" b="1" dirty="0" smtClean="0">
                <a:solidFill>
                  <a:srgbClr val="FF0000"/>
                </a:solidFill>
                <a:latin typeface="Times New Roman" pitchFamily="18" charset="0"/>
                <a:cs typeface="Times New Roman" pitchFamily="18" charset="0"/>
                <a:sym typeface="Wingdings" pitchFamily="2" charset="2"/>
              </a:rPr>
              <a:t>New paradigm for manufacturers to provide various small volume products fitted exactly to each individual</a:t>
            </a:r>
            <a:endParaRPr lang="en-US" dirty="0"/>
          </a:p>
        </p:txBody>
      </p:sp>
      <p:sp>
        <p:nvSpPr>
          <p:cNvPr id="16" name="Rectangle 15"/>
          <p:cNvSpPr/>
          <p:nvPr/>
        </p:nvSpPr>
        <p:spPr>
          <a:xfrm>
            <a:off x="381000" y="4648200"/>
            <a:ext cx="1447800" cy="787203"/>
          </a:xfrm>
          <a:prstGeom prst="rect">
            <a:avLst/>
          </a:prstGeom>
          <a:solidFill>
            <a:schemeClr val="accent2">
              <a:lumMod val="40000"/>
              <a:lumOff val="60000"/>
            </a:schemeClr>
          </a:solidFill>
        </p:spPr>
        <p:txBody>
          <a:bodyPr wrap="square">
            <a:spAutoFit/>
          </a:bodyPr>
          <a:lstStyle/>
          <a:p>
            <a:pPr marL="0" lvl="1" algn="ctr">
              <a:lnSpc>
                <a:spcPts val="1800"/>
              </a:lnSpc>
            </a:pPr>
            <a:r>
              <a:rPr lang="en-US" sz="2000" b="1" dirty="0" smtClean="0">
                <a:solidFill>
                  <a:srgbClr val="0070C0"/>
                </a:solidFill>
                <a:latin typeface="Times New Roman" pitchFamily="18" charset="0"/>
                <a:cs typeface="Times New Roman" pitchFamily="18" charset="0"/>
              </a:rPr>
              <a:t>Change of meanings of users</a:t>
            </a:r>
          </a:p>
        </p:txBody>
      </p:sp>
      <p:sp>
        <p:nvSpPr>
          <p:cNvPr id="17" name="Rectangle 16"/>
          <p:cNvSpPr/>
          <p:nvPr/>
        </p:nvSpPr>
        <p:spPr>
          <a:xfrm>
            <a:off x="1905000" y="4648200"/>
            <a:ext cx="1981200" cy="784830"/>
          </a:xfrm>
          <a:prstGeom prst="rect">
            <a:avLst/>
          </a:prstGeom>
          <a:solidFill>
            <a:schemeClr val="bg2">
              <a:lumMod val="90000"/>
            </a:schemeClr>
          </a:solidFill>
        </p:spPr>
        <p:txBody>
          <a:bodyPr wrap="square">
            <a:spAutoFit/>
          </a:bodyPr>
          <a:lstStyle/>
          <a:p>
            <a:pPr marL="0" lvl="2">
              <a:lnSpc>
                <a:spcPts val="1800"/>
              </a:lnSpc>
              <a:buNone/>
            </a:pPr>
            <a:r>
              <a:rPr lang="en-US" sz="1600" dirty="0" smtClean="0">
                <a:latin typeface="Times New Roman" pitchFamily="18" charset="0"/>
                <a:cs typeface="Times New Roman" pitchFamily="18" charset="0"/>
              </a:rPr>
              <a:t>Consumer: consumes products provided by manufacturers</a:t>
            </a:r>
          </a:p>
        </p:txBody>
      </p:sp>
      <p:sp>
        <p:nvSpPr>
          <p:cNvPr id="18" name="Rectangle 17"/>
          <p:cNvSpPr/>
          <p:nvPr/>
        </p:nvSpPr>
        <p:spPr>
          <a:xfrm>
            <a:off x="4343400" y="4648200"/>
            <a:ext cx="1981200" cy="786562"/>
          </a:xfrm>
          <a:prstGeom prst="rect">
            <a:avLst/>
          </a:prstGeom>
          <a:solidFill>
            <a:schemeClr val="bg2">
              <a:lumMod val="90000"/>
            </a:schemeClr>
          </a:solidFill>
        </p:spPr>
        <p:txBody>
          <a:bodyPr wrap="square">
            <a:spAutoFit/>
          </a:bodyPr>
          <a:lstStyle/>
          <a:p>
            <a:pPr>
              <a:lnSpc>
                <a:spcPts val="1800"/>
              </a:lnSpc>
            </a:pPr>
            <a:r>
              <a:rPr lang="en-US" sz="1600" dirty="0" smtClean="0">
                <a:latin typeface="Times New Roman" pitchFamily="18" charset="0"/>
                <a:cs typeface="Times New Roman" pitchFamily="18" charset="0"/>
              </a:rPr>
              <a:t>Customer: recognized by distributers, not by manufacturers</a:t>
            </a:r>
            <a:endParaRPr lang="en-US" sz="1600" dirty="0"/>
          </a:p>
        </p:txBody>
      </p:sp>
      <p:sp>
        <p:nvSpPr>
          <p:cNvPr id="19" name="Rectangle 18"/>
          <p:cNvSpPr/>
          <p:nvPr/>
        </p:nvSpPr>
        <p:spPr>
          <a:xfrm>
            <a:off x="6705600" y="4648200"/>
            <a:ext cx="2133600" cy="784830"/>
          </a:xfrm>
          <a:prstGeom prst="rect">
            <a:avLst/>
          </a:prstGeom>
          <a:solidFill>
            <a:schemeClr val="bg2">
              <a:lumMod val="90000"/>
            </a:schemeClr>
          </a:solidFill>
        </p:spPr>
        <p:txBody>
          <a:bodyPr wrap="square">
            <a:spAutoFit/>
          </a:bodyPr>
          <a:lstStyle/>
          <a:p>
            <a:pPr>
              <a:lnSpc>
                <a:spcPts val="1800"/>
              </a:lnSpc>
            </a:pPr>
            <a:r>
              <a:rPr lang="en-US" sz="1600" dirty="0" smtClean="0">
                <a:latin typeface="Times New Roman" pitchFamily="18" charset="0"/>
                <a:cs typeface="Times New Roman" pitchFamily="18" charset="0"/>
              </a:rPr>
              <a:t>User: customize his/her own products which fit best to the user</a:t>
            </a:r>
            <a:endParaRPr lang="en-US" sz="1600" dirty="0"/>
          </a:p>
        </p:txBody>
      </p:sp>
      <p:sp>
        <p:nvSpPr>
          <p:cNvPr id="20" name="Rectangle 19"/>
          <p:cNvSpPr/>
          <p:nvPr/>
        </p:nvSpPr>
        <p:spPr>
          <a:xfrm>
            <a:off x="1676400" y="5486400"/>
            <a:ext cx="7162800" cy="784830"/>
          </a:xfrm>
          <a:prstGeom prst="rect">
            <a:avLst/>
          </a:prstGeom>
          <a:solidFill>
            <a:schemeClr val="accent5">
              <a:lumMod val="40000"/>
              <a:lumOff val="60000"/>
            </a:schemeClr>
          </a:solidFill>
        </p:spPr>
        <p:txBody>
          <a:bodyPr wrap="square">
            <a:spAutoFit/>
          </a:bodyPr>
          <a:lstStyle/>
          <a:p>
            <a:pPr marL="0" lvl="1">
              <a:lnSpc>
                <a:spcPts val="1800"/>
              </a:lnSpc>
            </a:pPr>
            <a:r>
              <a:rPr lang="en-US" b="1" dirty="0" smtClean="0">
                <a:solidFill>
                  <a:srgbClr val="FF0000"/>
                </a:solidFill>
                <a:latin typeface="Times New Roman" pitchFamily="18" charset="0"/>
                <a:cs typeface="Times New Roman" pitchFamily="18" charset="0"/>
              </a:rPr>
              <a:t>Service providers provide short range connectivity to make their service be selected by users by approaching closer to the users </a:t>
            </a:r>
          </a:p>
          <a:p>
            <a:pPr marL="0" lvl="1">
              <a:lnSpc>
                <a:spcPts val="1800"/>
              </a:lnSpc>
            </a:pPr>
            <a:r>
              <a:rPr lang="en-US" b="1" dirty="0" smtClean="0">
                <a:solidFill>
                  <a:srgbClr val="FF0000"/>
                </a:solidFill>
                <a:latin typeface="Times New Roman" pitchFamily="18" charset="0"/>
                <a:cs typeface="Times New Roman" pitchFamily="18" charset="0"/>
                <a:sym typeface="Wingdings" pitchFamily="2" charset="2"/>
              </a:rPr>
              <a:t> </a:t>
            </a:r>
            <a:r>
              <a:rPr lang="en-US" b="1" dirty="0" smtClean="0">
                <a:solidFill>
                  <a:srgbClr val="FF0000"/>
                </a:solidFill>
                <a:latin typeface="Times New Roman" pitchFamily="18" charset="0"/>
                <a:cs typeface="Times New Roman" pitchFamily="18" charset="0"/>
              </a:rPr>
              <a:t>Users select services among  services provided in their vicinity.</a:t>
            </a:r>
          </a:p>
        </p:txBody>
      </p:sp>
      <p:sp>
        <p:nvSpPr>
          <p:cNvPr id="21" name="Right Arrow 20"/>
          <p:cNvSpPr/>
          <p:nvPr/>
        </p:nvSpPr>
        <p:spPr>
          <a:xfrm>
            <a:off x="3733800" y="2286000"/>
            <a:ext cx="990600" cy="3810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6324600" y="2286000"/>
            <a:ext cx="914400" cy="3810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4724400" y="3048000"/>
            <a:ext cx="457200" cy="3810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ent Arrow 27"/>
          <p:cNvSpPr/>
          <p:nvPr/>
        </p:nvSpPr>
        <p:spPr>
          <a:xfrm flipV="1">
            <a:off x="762000" y="2971800"/>
            <a:ext cx="822293" cy="551834"/>
          </a:xfrm>
          <a:prstGeom prst="ben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flipV="1">
            <a:off x="762000" y="3657600"/>
            <a:ext cx="822293" cy="551834"/>
          </a:xfrm>
          <a:prstGeom prst="ben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ight Arrow 29"/>
          <p:cNvSpPr/>
          <p:nvPr/>
        </p:nvSpPr>
        <p:spPr>
          <a:xfrm>
            <a:off x="3886200" y="4800600"/>
            <a:ext cx="457200" cy="3810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6324600" y="4800600"/>
            <a:ext cx="381000" cy="3810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ent Arrow 31"/>
          <p:cNvSpPr/>
          <p:nvPr/>
        </p:nvSpPr>
        <p:spPr>
          <a:xfrm flipV="1">
            <a:off x="762000" y="5486400"/>
            <a:ext cx="838200" cy="551834"/>
          </a:xfrm>
          <a:prstGeom prst="ben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DEFINITION OF PSC (2)</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447800"/>
            <a:ext cx="8305800" cy="4800600"/>
          </a:xfrm>
        </p:spPr>
        <p:txBody>
          <a:bodyPr>
            <a:normAutofit/>
          </a:bodyPr>
          <a:lstStyle/>
          <a:p>
            <a:pPr marL="342900" lvl="1" indent="-342900">
              <a:buNone/>
            </a:pPr>
            <a:r>
              <a:rPr lang="en-US" sz="2000" b="1" u="sng" dirty="0" smtClean="0">
                <a:solidFill>
                  <a:srgbClr val="0070C0"/>
                </a:solidFill>
                <a:latin typeface="Times New Roman" pitchFamily="18" charset="0"/>
                <a:cs typeface="Times New Roman" pitchFamily="18" charset="0"/>
              </a:rPr>
              <a:t>Necessity of emergence of PSC: </a:t>
            </a:r>
            <a:r>
              <a:rPr lang="en-US" sz="2000" u="sng" dirty="0" smtClean="0">
                <a:latin typeface="Times New Roman" pitchFamily="18" charset="0"/>
                <a:cs typeface="Times New Roman" pitchFamily="18" charset="0"/>
              </a:rPr>
              <a:t>(continued)</a:t>
            </a:r>
          </a:p>
          <a:p>
            <a:pPr marL="342900" lvl="1" indent="-342900">
              <a:buNone/>
            </a:pPr>
            <a:r>
              <a:rPr lang="en-US" sz="2000" dirty="0" smtClean="0">
                <a:latin typeface="Times New Roman" pitchFamily="18" charset="0"/>
                <a:cs typeface="Times New Roman" pitchFamily="18" charset="0"/>
              </a:rPr>
              <a:t>New paradigm shift: </a:t>
            </a:r>
            <a:r>
              <a:rPr lang="en-US" sz="1900" dirty="0" smtClean="0">
                <a:latin typeface="Times New Roman" pitchFamily="18" charset="0"/>
                <a:cs typeface="Times New Roman" pitchFamily="18" charset="0"/>
              </a:rPr>
              <a:t>Provider oriented </a:t>
            </a:r>
            <a:r>
              <a:rPr lang="en-US" sz="1900" dirty="0" smtClean="0">
                <a:latin typeface="Times New Roman" pitchFamily="18" charset="0"/>
                <a:cs typeface="Times New Roman" pitchFamily="18" charset="0"/>
                <a:sym typeface="Wingdings" pitchFamily="2" charset="2"/>
              </a:rPr>
              <a:t> User oriented</a:t>
            </a:r>
            <a:endParaRPr lang="en-US" sz="2000" dirty="0" smtClean="0">
              <a:latin typeface="Times New Roman" pitchFamily="18" charset="0"/>
              <a:cs typeface="Times New Roman" pitchFamily="18" charset="0"/>
              <a:sym typeface="Wingdings" pitchFamily="2" charset="2"/>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18</a:t>
            </a:r>
            <a:endParaRPr lang="en-US" sz="1400" dirty="0">
              <a:latin typeface="Times New Roman" pitchFamily="18" charset="0"/>
              <a:cs typeface="Times New Roman" pitchFamily="18" charset="0"/>
            </a:endParaRPr>
          </a:p>
        </p:txBody>
      </p:sp>
      <p:sp>
        <p:nvSpPr>
          <p:cNvPr id="5" name="Rectangle 4"/>
          <p:cNvSpPr/>
          <p:nvPr/>
        </p:nvSpPr>
        <p:spPr>
          <a:xfrm>
            <a:off x="457200" y="2286000"/>
            <a:ext cx="2590800" cy="646331"/>
          </a:xfrm>
          <a:prstGeom prst="rect">
            <a:avLst/>
          </a:prstGeom>
          <a:solidFill>
            <a:srgbClr val="92D050"/>
          </a:solidFill>
        </p:spPr>
        <p:txBody>
          <a:bodyPr wrap="square">
            <a:spAutoFit/>
          </a:bodyPr>
          <a:lstStyle/>
          <a:p>
            <a:pPr marL="0" lvl="1"/>
            <a:r>
              <a:rPr lang="en-US" dirty="0" smtClean="0">
                <a:latin typeface="Times New Roman" pitchFamily="18" charset="0"/>
                <a:cs typeface="Times New Roman" pitchFamily="18" charset="0"/>
                <a:sym typeface="Wingdings" pitchFamily="2" charset="2"/>
              </a:rPr>
              <a:t>Personal space moves as the user moves.</a:t>
            </a:r>
            <a:endParaRPr lang="en-US" dirty="0" smtClean="0">
              <a:latin typeface="Times New Roman" pitchFamily="18" charset="0"/>
              <a:cs typeface="Times New Roman" pitchFamily="18" charset="0"/>
            </a:endParaRPr>
          </a:p>
        </p:txBody>
      </p:sp>
      <p:sp>
        <p:nvSpPr>
          <p:cNvPr id="6" name="Rectangle 5"/>
          <p:cNvSpPr/>
          <p:nvPr/>
        </p:nvSpPr>
        <p:spPr>
          <a:xfrm>
            <a:off x="3124200" y="2286000"/>
            <a:ext cx="5638800" cy="2031325"/>
          </a:xfrm>
          <a:prstGeom prst="rect">
            <a:avLst/>
          </a:prstGeom>
          <a:solidFill>
            <a:schemeClr val="accent2">
              <a:lumMod val="40000"/>
              <a:lumOff val="60000"/>
            </a:schemeClr>
          </a:solidFill>
        </p:spPr>
        <p:txBody>
          <a:bodyPr wrap="square">
            <a:spAutoFit/>
          </a:bodyPr>
          <a:lstStyle/>
          <a:p>
            <a:pPr marL="228600" lvl="2" indent="-228600">
              <a:buFont typeface="Arial" pitchFamily="34" charset="0"/>
              <a:buChar char="•"/>
            </a:pPr>
            <a:r>
              <a:rPr lang="en-US" dirty="0" smtClean="0">
                <a:latin typeface="Times New Roman" pitchFamily="18" charset="0"/>
                <a:cs typeface="Times New Roman" pitchFamily="18" charset="0"/>
              </a:rPr>
              <a:t>In a user centered space, the user selects a service among services available from the providers: user oriented selection/customization.</a:t>
            </a:r>
          </a:p>
          <a:p>
            <a:pPr marL="228600" lvl="2" indent="-228600">
              <a:buFont typeface="Arial" pitchFamily="34" charset="0"/>
              <a:buChar char="•"/>
            </a:pPr>
            <a:r>
              <a:rPr lang="en-US" dirty="0" smtClean="0">
                <a:latin typeface="Times New Roman" pitchFamily="18" charset="0"/>
                <a:cs typeface="Times New Roman" pitchFamily="18" charset="0"/>
              </a:rPr>
              <a:t>Service providers should do their best to come closer to the users with the interface that fits the user space.</a:t>
            </a:r>
          </a:p>
          <a:p>
            <a:pPr marL="228600" lvl="2" indent="-228600">
              <a:buFont typeface="Arial" pitchFamily="34" charset="0"/>
              <a:buChar char="•"/>
            </a:pPr>
            <a:r>
              <a:rPr lang="en-US" dirty="0" smtClean="0">
                <a:latin typeface="Times New Roman" pitchFamily="18" charset="0"/>
                <a:cs typeface="Times New Roman" pitchFamily="18" charset="0"/>
              </a:rPr>
              <a:t>Service providers provide services broadcasting in a space so that the user select their services.</a:t>
            </a:r>
          </a:p>
        </p:txBody>
      </p:sp>
      <p:sp>
        <p:nvSpPr>
          <p:cNvPr id="7" name="Rectangle 6"/>
          <p:cNvSpPr/>
          <p:nvPr/>
        </p:nvSpPr>
        <p:spPr>
          <a:xfrm>
            <a:off x="457200" y="4495800"/>
            <a:ext cx="2590800" cy="1200329"/>
          </a:xfrm>
          <a:prstGeom prst="rect">
            <a:avLst/>
          </a:prstGeom>
          <a:solidFill>
            <a:srgbClr val="92D050"/>
          </a:solidFill>
        </p:spPr>
        <p:txBody>
          <a:bodyPr wrap="square">
            <a:spAutoFit/>
          </a:bodyPr>
          <a:lstStyle/>
          <a:p>
            <a:pPr marL="0" lvl="1"/>
            <a:r>
              <a:rPr lang="en-US" dirty="0" smtClean="0">
                <a:latin typeface="Times New Roman" pitchFamily="18" charset="0"/>
                <a:cs typeface="Times New Roman" pitchFamily="18" charset="0"/>
              </a:rPr>
              <a:t>Service providers provide short range connectivity to approach closer to the users.</a:t>
            </a:r>
          </a:p>
        </p:txBody>
      </p:sp>
      <p:sp>
        <p:nvSpPr>
          <p:cNvPr id="8" name="Rectangle 7"/>
          <p:cNvSpPr/>
          <p:nvPr/>
        </p:nvSpPr>
        <p:spPr>
          <a:xfrm>
            <a:off x="3124200" y="4495800"/>
            <a:ext cx="5638800" cy="1477328"/>
          </a:xfrm>
          <a:prstGeom prst="rect">
            <a:avLst/>
          </a:prstGeom>
          <a:solidFill>
            <a:schemeClr val="accent2">
              <a:lumMod val="40000"/>
              <a:lumOff val="60000"/>
            </a:schemeClr>
          </a:solidFill>
        </p:spPr>
        <p:txBody>
          <a:bodyPr wrap="square">
            <a:spAutoFit/>
          </a:bodyPr>
          <a:lstStyle/>
          <a:p>
            <a:pPr marL="228600" lvl="2" indent="-228600">
              <a:buFont typeface="Arial" pitchFamily="34" charset="0"/>
              <a:buChar char="•"/>
            </a:pPr>
            <a:r>
              <a:rPr lang="en-US" dirty="0" smtClean="0">
                <a:latin typeface="Times New Roman" pitchFamily="18" charset="0"/>
                <a:cs typeface="Times New Roman" pitchFamily="18" charset="0"/>
              </a:rPr>
              <a:t>Short range connectivity becomes more important.</a:t>
            </a:r>
          </a:p>
          <a:p>
            <a:pPr marL="228600" lvl="2" indent="-228600">
              <a:buFont typeface="Arial" pitchFamily="34" charset="0"/>
              <a:buChar char="•"/>
            </a:pPr>
            <a:r>
              <a:rPr lang="en-US" dirty="0" smtClean="0">
                <a:latin typeface="Times New Roman" pitchFamily="18" charset="0"/>
                <a:cs typeface="Times New Roman" pitchFamily="18" charset="0"/>
              </a:rPr>
              <a:t>In a space, broadcasting is more important to be selected by users.</a:t>
            </a:r>
          </a:p>
          <a:p>
            <a:pPr marL="228600" lvl="2" indent="-228600">
              <a:buFont typeface="Arial" pitchFamily="34" charset="0"/>
              <a:buChar char="•"/>
            </a:pPr>
            <a:r>
              <a:rPr lang="en-US" dirty="0" smtClean="0">
                <a:latin typeface="Times New Roman" pitchFamily="18" charset="0"/>
                <a:cs typeface="Times New Roman" pitchFamily="18" charset="0"/>
              </a:rPr>
              <a:t>This short range connectivity can be integrated with 5G to provide connectivity to the core networks.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DEFINITION OF PSC (3)</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524000"/>
            <a:ext cx="8305800" cy="4800600"/>
          </a:xfrm>
        </p:spPr>
        <p:txBody>
          <a:bodyPr>
            <a:normAutofit/>
          </a:bodyPr>
          <a:lstStyle/>
          <a:p>
            <a:pPr marL="342900" lvl="1" indent="-342900">
              <a:buFont typeface="Arial" pitchFamily="34" charset="0"/>
              <a:buChar char="•"/>
            </a:pPr>
            <a:r>
              <a:rPr lang="en-US" sz="2000" dirty="0" smtClean="0">
                <a:latin typeface="Times New Roman" pitchFamily="18" charset="0"/>
                <a:cs typeface="Times New Roman" pitchFamily="18" charset="0"/>
              </a:rPr>
              <a:t>Ubiquity</a:t>
            </a:r>
          </a:p>
          <a:p>
            <a:pPr marL="742950" lvl="2" indent="-342900"/>
            <a:r>
              <a:rPr lang="en-US" sz="1800" dirty="0" smtClean="0">
                <a:latin typeface="Times New Roman" pitchFamily="18" charset="0"/>
                <a:cs typeface="Times New Roman" pitchFamily="18" charset="0"/>
              </a:rPr>
              <a:t>Mobility friendly to increase user convenience</a:t>
            </a:r>
          </a:p>
          <a:p>
            <a:pPr marL="742950" lvl="2" indent="-342900"/>
            <a:r>
              <a:rPr lang="en-US" sz="1800" dirty="0" smtClean="0">
                <a:latin typeface="Times New Roman" pitchFamily="18" charset="0"/>
                <a:cs typeface="Times New Roman" pitchFamily="18" charset="0"/>
              </a:rPr>
              <a:t>Base instrument common for ubiquitous services</a:t>
            </a:r>
          </a:p>
          <a:p>
            <a:pPr marL="742950" lvl="2" indent="-342900"/>
            <a:r>
              <a:rPr lang="en-US" sz="1800" dirty="0" smtClean="0">
                <a:latin typeface="Times New Roman" pitchFamily="18" charset="0"/>
                <a:cs typeface="Times New Roman" pitchFamily="18" charset="0"/>
              </a:rPr>
              <a:t>Ubiquitous connection to identify appropriate devices, control environment, and communicate among devices </a:t>
            </a:r>
          </a:p>
          <a:p>
            <a:pPr marL="742950" lvl="2" indent="-342900"/>
            <a:r>
              <a:rPr lang="en-US" sz="1800" dirty="0" smtClean="0">
                <a:latin typeface="Times New Roman" pitchFamily="18" charset="0"/>
                <a:cs typeface="Times New Roman" pitchFamily="18" charset="0"/>
              </a:rPr>
              <a:t>With more centralized intelligence </a:t>
            </a:r>
          </a:p>
          <a:p>
            <a:pPr marL="742950" lvl="2" indent="-342900"/>
            <a:r>
              <a:rPr lang="en-US" sz="1800" dirty="0" smtClean="0">
                <a:latin typeface="Times New Roman" pitchFamily="18" charset="0"/>
                <a:cs typeface="Times New Roman" pitchFamily="18" charset="0"/>
              </a:rPr>
              <a:t>Automatically with pre-stored (implicit) information and/or explicit control from human being</a:t>
            </a:r>
          </a:p>
          <a:p>
            <a:pPr marL="742950" lvl="2" indent="-342900"/>
            <a:r>
              <a:rPr lang="en-US" sz="1800" dirty="0" smtClean="0">
                <a:latin typeface="Times New Roman" pitchFamily="18" charset="0"/>
                <a:cs typeface="Times New Roman" pitchFamily="18" charset="0"/>
              </a:rPr>
              <a:t>Self-configuring network of fixed or mobile devices connected by wireless links</a:t>
            </a:r>
            <a:endParaRPr lang="en-US" sz="1800" dirty="0" smtClean="0">
              <a:latin typeface="Times New Roman" pitchFamily="18" charset="0"/>
              <a:cs typeface="Times New Roman" pitchFamily="18" charset="0"/>
              <a:sym typeface="Wingdings" pitchFamily="2" charset="2"/>
            </a:endParaRPr>
          </a:p>
          <a:p>
            <a:pPr marL="742950" lvl="2" indent="-342900">
              <a:buNone/>
            </a:pPr>
            <a:endParaRPr lang="en-US" sz="1800" dirty="0" smtClean="0">
              <a:latin typeface="Times New Roman" pitchFamily="18" charset="0"/>
              <a:cs typeface="Times New Roman" pitchFamily="18" charset="0"/>
            </a:endParaRPr>
          </a:p>
          <a:p>
            <a:pPr marL="342900" lvl="1" indent="-342900">
              <a:buFont typeface="Arial" pitchFamily="34" charset="0"/>
              <a:buChar char="•"/>
            </a:pPr>
            <a:r>
              <a:rPr lang="en-US" sz="2000" dirty="0" smtClean="0">
                <a:latin typeface="Times New Roman" pitchFamily="18" charset="0"/>
                <a:cs typeface="Times New Roman" pitchFamily="18" charset="0"/>
              </a:rPr>
              <a:t>Using various communication methods</a:t>
            </a:r>
          </a:p>
          <a:p>
            <a:pPr marL="742950" lvl="2" indent="-342900"/>
            <a:r>
              <a:rPr lang="en-US" sz="1800" dirty="0" smtClean="0">
                <a:latin typeface="Times New Roman" pitchFamily="18" charset="0"/>
                <a:cs typeface="Times New Roman" pitchFamily="18" charset="0"/>
              </a:rPr>
              <a:t>In indoor/home environment: </a:t>
            </a:r>
            <a:r>
              <a:rPr lang="en-US" sz="1800" dirty="0" smtClean="0">
                <a:solidFill>
                  <a:srgbClr val="FF0000"/>
                </a:solidFill>
                <a:latin typeface="Times New Roman" pitchFamily="18" charset="0"/>
                <a:cs typeface="Times New Roman" pitchFamily="18" charset="0"/>
              </a:rPr>
              <a:t>short range dedicated PSC wireless network</a:t>
            </a:r>
          </a:p>
          <a:p>
            <a:pPr marL="742950" lvl="2" indent="-342900"/>
            <a:r>
              <a:rPr lang="en-US" sz="1800" dirty="0" smtClean="0">
                <a:latin typeface="Times New Roman" pitchFamily="18" charset="0"/>
                <a:cs typeface="Times New Roman" pitchFamily="18" charset="0"/>
              </a:rPr>
              <a:t>To/from remote sources (or devices): </a:t>
            </a:r>
            <a:r>
              <a:rPr lang="en-US" sz="1800" dirty="0" smtClean="0">
                <a:solidFill>
                  <a:srgbClr val="FF0000"/>
                </a:solidFill>
                <a:latin typeface="Times New Roman" pitchFamily="18" charset="0"/>
                <a:cs typeface="Times New Roman" pitchFamily="18" charset="0"/>
              </a:rPr>
              <a:t>through existing outside networks </a:t>
            </a:r>
            <a:r>
              <a:rPr lang="en-US" sz="1800" dirty="0" smtClean="0">
                <a:latin typeface="Times New Roman" pitchFamily="18" charset="0"/>
                <a:cs typeface="Times New Roman" pitchFamily="18" charset="0"/>
              </a:rPr>
              <a:t>including WPAN, WLAN, MAN, cellular networks, and landline networks</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19</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Introduction</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DEFINITION OF PSC (4)</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524000"/>
            <a:ext cx="5562600" cy="4648200"/>
          </a:xfrm>
        </p:spPr>
        <p:txBody>
          <a:bodyPr>
            <a:normAutofit/>
          </a:bodyPr>
          <a:lstStyle/>
          <a:p>
            <a:pPr marL="342900" lvl="1" indent="-342900">
              <a:buFont typeface="Arial" pitchFamily="34" charset="0"/>
              <a:buChar char="•"/>
            </a:pPr>
            <a:r>
              <a:rPr lang="en-US" sz="2000" dirty="0" smtClean="0">
                <a:latin typeface="Times New Roman" pitchFamily="18" charset="0"/>
                <a:cs typeface="Times New Roman" pitchFamily="18" charset="0"/>
              </a:rPr>
              <a:t>User-oriented mobile space</a:t>
            </a:r>
          </a:p>
          <a:p>
            <a:pPr marL="742950" lvl="2" indent="-342900"/>
            <a:r>
              <a:rPr lang="en-US" sz="1800" dirty="0" smtClean="0">
                <a:latin typeface="Times New Roman" pitchFamily="18" charset="0"/>
                <a:cs typeface="Times New Roman" pitchFamily="18" charset="0"/>
              </a:rPr>
              <a:t>User-oriented, not provider-oriented [2]</a:t>
            </a:r>
          </a:p>
          <a:p>
            <a:pPr lvl="1" indent="-339725">
              <a:buFont typeface="Arial" pitchFamily="34" charset="0"/>
              <a:buChar char="•"/>
            </a:pPr>
            <a:r>
              <a:rPr lang="en-US" altLang="ko-KR" sz="1800" dirty="0" smtClean="0">
                <a:latin typeface="Times New Roman" pitchFamily="18" charset="0"/>
                <a:cs typeface="Times New Roman" pitchFamily="18" charset="0"/>
              </a:rPr>
              <a:t>Providers should translate their services to user interface specifications within user mobile personal space.</a:t>
            </a:r>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20</a:t>
            </a:r>
            <a:endParaRPr lang="en-US" sz="1400" dirty="0">
              <a:latin typeface="Times New Roman" pitchFamily="18" charset="0"/>
              <a:cs typeface="Times New Roman" pitchFamily="18" charset="0"/>
            </a:endParaRPr>
          </a:p>
        </p:txBody>
      </p:sp>
      <p:sp>
        <p:nvSpPr>
          <p:cNvPr id="20" name="Oval 33"/>
          <p:cNvSpPr>
            <a:spLocks noChangeArrowheads="1"/>
          </p:cNvSpPr>
          <p:nvPr/>
        </p:nvSpPr>
        <p:spPr bwMode="auto">
          <a:xfrm>
            <a:off x="6443663" y="3354388"/>
            <a:ext cx="1584325" cy="1512887"/>
          </a:xfrm>
          <a:prstGeom prst="ellipse">
            <a:avLst/>
          </a:prstGeom>
          <a:solidFill>
            <a:srgbClr val="57FF57"/>
          </a:solidFill>
          <a:ln w="9525">
            <a:solidFill>
              <a:srgbClr val="FF3300"/>
            </a:solidFill>
            <a:round/>
            <a:headEnd/>
            <a:tailEnd/>
          </a:ln>
        </p:spPr>
        <p:txBody>
          <a:bodyPr wrap="none" anchor="ctr"/>
          <a:lstStyle/>
          <a:p>
            <a:pPr algn="ctr">
              <a:spcBef>
                <a:spcPct val="20000"/>
              </a:spcBef>
              <a:buClr>
                <a:schemeClr val="tx1"/>
              </a:buClr>
              <a:buSzPct val="75000"/>
              <a:buFont typeface="Wingdings" pitchFamily="2" charset="2"/>
              <a:buNone/>
            </a:pPr>
            <a:endParaRPr lang="ko-KR" altLang="en-US" sz="2400" b="1">
              <a:latin typeface="Arial" charset="0"/>
              <a:ea typeface="돋움" pitchFamily="50" charset="-127"/>
            </a:endParaRPr>
          </a:p>
        </p:txBody>
      </p:sp>
      <p:grpSp>
        <p:nvGrpSpPr>
          <p:cNvPr id="21" name="Group 18"/>
          <p:cNvGrpSpPr>
            <a:grpSpLocks/>
          </p:cNvGrpSpPr>
          <p:nvPr/>
        </p:nvGrpSpPr>
        <p:grpSpPr bwMode="auto">
          <a:xfrm>
            <a:off x="6300788" y="3211513"/>
            <a:ext cx="1870075" cy="1801812"/>
            <a:chOff x="4105" y="1933"/>
            <a:chExt cx="1178" cy="1135"/>
          </a:xfrm>
        </p:grpSpPr>
        <p:sp>
          <p:nvSpPr>
            <p:cNvPr id="22" name="Oval 19"/>
            <p:cNvSpPr>
              <a:spLocks noChangeArrowheads="1"/>
            </p:cNvSpPr>
            <p:nvPr/>
          </p:nvSpPr>
          <p:spPr bwMode="auto">
            <a:xfrm>
              <a:off x="4604" y="1933"/>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23" name="Oval 20"/>
            <p:cNvSpPr>
              <a:spLocks noChangeArrowheads="1"/>
            </p:cNvSpPr>
            <p:nvPr/>
          </p:nvSpPr>
          <p:spPr bwMode="auto">
            <a:xfrm>
              <a:off x="5057" y="2795"/>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24" name="Oval 21"/>
            <p:cNvSpPr>
              <a:spLocks noChangeArrowheads="1"/>
            </p:cNvSpPr>
            <p:nvPr/>
          </p:nvSpPr>
          <p:spPr bwMode="auto">
            <a:xfrm>
              <a:off x="5193" y="2432"/>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25" name="Oval 22"/>
            <p:cNvSpPr>
              <a:spLocks noChangeArrowheads="1"/>
            </p:cNvSpPr>
            <p:nvPr/>
          </p:nvSpPr>
          <p:spPr bwMode="auto">
            <a:xfrm>
              <a:off x="4286" y="2840"/>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26" name="Oval 23"/>
            <p:cNvSpPr>
              <a:spLocks noChangeArrowheads="1"/>
            </p:cNvSpPr>
            <p:nvPr/>
          </p:nvSpPr>
          <p:spPr bwMode="auto">
            <a:xfrm>
              <a:off x="4694" y="2977"/>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27" name="Oval 24"/>
            <p:cNvSpPr>
              <a:spLocks noChangeArrowheads="1"/>
            </p:cNvSpPr>
            <p:nvPr/>
          </p:nvSpPr>
          <p:spPr bwMode="auto">
            <a:xfrm>
              <a:off x="4105" y="2478"/>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28" name="Oval 25"/>
            <p:cNvSpPr>
              <a:spLocks noChangeArrowheads="1"/>
            </p:cNvSpPr>
            <p:nvPr/>
          </p:nvSpPr>
          <p:spPr bwMode="auto">
            <a:xfrm>
              <a:off x="4241" y="2115"/>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29" name="Oval 26"/>
            <p:cNvSpPr>
              <a:spLocks noChangeArrowheads="1"/>
            </p:cNvSpPr>
            <p:nvPr/>
          </p:nvSpPr>
          <p:spPr bwMode="auto">
            <a:xfrm>
              <a:off x="5012" y="2069"/>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grpSp>
      <p:grpSp>
        <p:nvGrpSpPr>
          <p:cNvPr id="30" name="Group 43"/>
          <p:cNvGrpSpPr>
            <a:grpSpLocks/>
          </p:cNvGrpSpPr>
          <p:nvPr/>
        </p:nvGrpSpPr>
        <p:grpSpPr bwMode="auto">
          <a:xfrm>
            <a:off x="5868989" y="1916113"/>
            <a:ext cx="2808288" cy="4054475"/>
            <a:chOff x="3833" y="1117"/>
            <a:chExt cx="1769" cy="2554"/>
          </a:xfrm>
        </p:grpSpPr>
        <p:sp>
          <p:nvSpPr>
            <p:cNvPr id="31" name="AutoShape 44"/>
            <p:cNvSpPr>
              <a:spLocks noChangeArrowheads="1"/>
            </p:cNvSpPr>
            <p:nvPr/>
          </p:nvSpPr>
          <p:spPr bwMode="auto">
            <a:xfrm rot="3696224">
              <a:off x="3845" y="1619"/>
              <a:ext cx="1746" cy="17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796 h 21600"/>
              </a:gdLst>
              <a:ahLst/>
              <a:cxnLst>
                <a:cxn ang="T8">
                  <a:pos x="T0" y="T1"/>
                </a:cxn>
                <a:cxn ang="T9">
                  <a:pos x="T2" y="T3"/>
                </a:cxn>
                <a:cxn ang="T10">
                  <a:pos x="T4" y="T5"/>
                </a:cxn>
                <a:cxn ang="T11">
                  <a:pos x="T6" y="T7"/>
                </a:cxn>
              </a:cxnLst>
              <a:rect l="T12" t="T13" r="T14" b="T15"/>
              <a:pathLst>
                <a:path w="21600" h="21600">
                  <a:moveTo>
                    <a:pt x="3810" y="14050"/>
                  </a:moveTo>
                  <a:cubicBezTo>
                    <a:pt x="3336" y="13032"/>
                    <a:pt x="3091" y="11923"/>
                    <a:pt x="3091" y="10800"/>
                  </a:cubicBezTo>
                  <a:cubicBezTo>
                    <a:pt x="3091" y="6542"/>
                    <a:pt x="6542" y="3091"/>
                    <a:pt x="10800" y="3091"/>
                  </a:cubicBezTo>
                  <a:cubicBezTo>
                    <a:pt x="15057" y="3091"/>
                    <a:pt x="18509" y="6542"/>
                    <a:pt x="18509" y="10800"/>
                  </a:cubicBezTo>
                  <a:cubicBezTo>
                    <a:pt x="18509" y="11923"/>
                    <a:pt x="18263" y="13032"/>
                    <a:pt x="17789" y="14050"/>
                  </a:cubicBezTo>
                  <a:lnTo>
                    <a:pt x="20592" y="15354"/>
                  </a:lnTo>
                  <a:cubicBezTo>
                    <a:pt x="21256" y="13927"/>
                    <a:pt x="21600" y="12373"/>
                    <a:pt x="21600" y="10800"/>
                  </a:cubicBezTo>
                  <a:cubicBezTo>
                    <a:pt x="21600" y="4835"/>
                    <a:pt x="16764" y="0"/>
                    <a:pt x="10800" y="0"/>
                  </a:cubicBezTo>
                  <a:cubicBezTo>
                    <a:pt x="4835" y="0"/>
                    <a:pt x="0" y="4835"/>
                    <a:pt x="0" y="10800"/>
                  </a:cubicBezTo>
                  <a:cubicBezTo>
                    <a:pt x="-1" y="12373"/>
                    <a:pt x="343" y="13927"/>
                    <a:pt x="1007" y="15354"/>
                  </a:cubicBezTo>
                  <a:close/>
                </a:path>
              </a:pathLst>
            </a:custGeom>
            <a:gradFill rotWithShape="1">
              <a:gsLst>
                <a:gs pos="0">
                  <a:srgbClr val="FFFFCC"/>
                </a:gs>
                <a:gs pos="100000">
                  <a:srgbClr val="D0CC16"/>
                </a:gs>
              </a:gsLst>
              <a:path path="rect">
                <a:fillToRect l="50000" t="50000" r="50000" b="50000"/>
              </a:path>
            </a:gradFill>
            <a:ln w="9525" algn="ctr">
              <a:noFill/>
              <a:miter lim="800000"/>
              <a:headEnd/>
              <a:tailEnd/>
            </a:ln>
          </p:spPr>
          <p:txBody>
            <a:bodyPr wrap="none" anchor="ctr"/>
            <a:lstStyle/>
            <a:p>
              <a:endParaRPr lang="en-US"/>
            </a:p>
          </p:txBody>
        </p:sp>
        <p:sp>
          <p:nvSpPr>
            <p:cNvPr id="32" name="Oval 45"/>
            <p:cNvSpPr>
              <a:spLocks noChangeArrowheads="1"/>
            </p:cNvSpPr>
            <p:nvPr/>
          </p:nvSpPr>
          <p:spPr bwMode="auto">
            <a:xfrm>
              <a:off x="4784" y="3218"/>
              <a:ext cx="681" cy="453"/>
            </a:xfrm>
            <a:prstGeom prst="ellipse">
              <a:avLst/>
            </a:prstGeom>
            <a:gradFill rotWithShape="1">
              <a:gsLst>
                <a:gs pos="0">
                  <a:srgbClr val="FFFFCC"/>
                </a:gs>
                <a:gs pos="100000">
                  <a:srgbClr val="7CFF3B"/>
                </a:gs>
              </a:gsLst>
              <a:path path="shape">
                <a:fillToRect l="50000" t="50000" r="50000" b="50000"/>
              </a:path>
            </a:gradFill>
            <a:ln w="9525">
              <a:noFill/>
              <a:round/>
              <a:headEnd/>
              <a:tailEnd/>
            </a:ln>
          </p:spPr>
          <p:txBody>
            <a:bodyPr wrap="none" anchor="ctr"/>
            <a:lstStyle/>
            <a:p>
              <a:pPr algn="ctr">
                <a:spcBef>
                  <a:spcPct val="20000"/>
                </a:spcBef>
                <a:buClr>
                  <a:schemeClr val="tx1"/>
                </a:buClr>
                <a:buSzPct val="75000"/>
                <a:buFont typeface="Wingdings" pitchFamily="2" charset="2"/>
                <a:buNone/>
              </a:pPr>
              <a:r>
                <a:rPr lang="en-US" altLang="ko-KR" sz="1600" b="1">
                  <a:latin typeface="Arial" charset="0"/>
                  <a:ea typeface="돋움" pitchFamily="50" charset="-127"/>
                </a:rPr>
                <a:t>Wired</a:t>
              </a:r>
            </a:p>
          </p:txBody>
        </p:sp>
        <p:sp>
          <p:nvSpPr>
            <p:cNvPr id="33" name="Oval 46"/>
            <p:cNvSpPr>
              <a:spLocks noChangeArrowheads="1"/>
            </p:cNvSpPr>
            <p:nvPr/>
          </p:nvSpPr>
          <p:spPr bwMode="auto">
            <a:xfrm>
              <a:off x="4831" y="1117"/>
              <a:ext cx="771" cy="560"/>
            </a:xfrm>
            <a:prstGeom prst="ellipse">
              <a:avLst/>
            </a:prstGeom>
            <a:gradFill rotWithShape="1">
              <a:gsLst>
                <a:gs pos="0">
                  <a:srgbClr val="FFFFCC"/>
                </a:gs>
                <a:gs pos="100000">
                  <a:srgbClr val="FF9999"/>
                </a:gs>
              </a:gsLst>
              <a:path path="shape">
                <a:fillToRect l="50000" t="50000" r="50000" b="50000"/>
              </a:path>
            </a:gradFill>
            <a:ln w="9525">
              <a:noFill/>
              <a:round/>
              <a:headEnd/>
              <a:tailEnd/>
            </a:ln>
          </p:spPr>
          <p:txBody>
            <a:bodyPr wrap="none" anchor="ctr"/>
            <a:lstStyle/>
            <a:p>
              <a:pPr algn="ctr">
                <a:spcBef>
                  <a:spcPct val="20000"/>
                </a:spcBef>
                <a:buClr>
                  <a:schemeClr val="tx1"/>
                </a:buClr>
                <a:buSzPct val="75000"/>
                <a:buFont typeface="Wingdings" pitchFamily="2" charset="2"/>
                <a:buNone/>
              </a:pPr>
              <a:r>
                <a:rPr lang="en-US" altLang="ko-KR" sz="1800" b="1">
                  <a:latin typeface="Arial" charset="0"/>
                  <a:ea typeface="돋움" pitchFamily="50" charset="-127"/>
                </a:rPr>
                <a:t>Mobile</a:t>
              </a:r>
            </a:p>
          </p:txBody>
        </p:sp>
        <p:sp>
          <p:nvSpPr>
            <p:cNvPr id="34" name="Oval 47"/>
            <p:cNvSpPr>
              <a:spLocks noChangeArrowheads="1"/>
            </p:cNvSpPr>
            <p:nvPr/>
          </p:nvSpPr>
          <p:spPr bwMode="auto">
            <a:xfrm>
              <a:off x="4105" y="1222"/>
              <a:ext cx="544" cy="410"/>
            </a:xfrm>
            <a:prstGeom prst="ellipse">
              <a:avLst/>
            </a:prstGeom>
            <a:gradFill rotWithShape="1">
              <a:gsLst>
                <a:gs pos="0">
                  <a:srgbClr val="FFFFCC"/>
                </a:gs>
                <a:gs pos="100000">
                  <a:srgbClr val="99CCFF"/>
                </a:gs>
              </a:gsLst>
              <a:path path="shape">
                <a:fillToRect l="50000" t="50000" r="50000" b="50000"/>
              </a:path>
            </a:gradFill>
            <a:ln w="9525">
              <a:solidFill>
                <a:schemeClr val="tx1"/>
              </a:solidFill>
              <a:prstDash val="lgDash"/>
              <a:round/>
              <a:headEnd/>
              <a:tailEnd/>
            </a:ln>
          </p:spPr>
          <p:txBody>
            <a:bodyPr wrap="none" anchor="ctr"/>
            <a:lstStyle/>
            <a:p>
              <a:pPr algn="ctr">
                <a:lnSpc>
                  <a:spcPct val="60000"/>
                </a:lnSpc>
                <a:spcBef>
                  <a:spcPct val="20000"/>
                </a:spcBef>
                <a:buClr>
                  <a:schemeClr val="tx1"/>
                </a:buClr>
                <a:buSzPct val="75000"/>
                <a:buFont typeface="Wingdings" pitchFamily="2" charset="2"/>
                <a:buNone/>
              </a:pPr>
              <a:r>
                <a:rPr lang="en-US" altLang="ko-KR" sz="1400" b="1">
                  <a:latin typeface="Arial" charset="0"/>
                  <a:ea typeface="돋움" pitchFamily="50" charset="-127"/>
                </a:rPr>
                <a:t>Broad-</a:t>
              </a:r>
            </a:p>
            <a:p>
              <a:pPr algn="ctr">
                <a:lnSpc>
                  <a:spcPct val="60000"/>
                </a:lnSpc>
                <a:spcBef>
                  <a:spcPct val="20000"/>
                </a:spcBef>
                <a:buClr>
                  <a:schemeClr val="tx1"/>
                </a:buClr>
                <a:buSzPct val="75000"/>
                <a:buFont typeface="Wingdings" pitchFamily="2" charset="2"/>
                <a:buNone/>
              </a:pPr>
              <a:r>
                <a:rPr lang="en-US" altLang="ko-KR" sz="1400" b="1">
                  <a:latin typeface="Arial" charset="0"/>
                  <a:ea typeface="돋움" pitchFamily="50" charset="-127"/>
                </a:rPr>
                <a:t>casting</a:t>
              </a:r>
              <a:endParaRPr lang="ko-KR" altLang="en-US" sz="1400" b="1">
                <a:latin typeface="Arial" charset="0"/>
                <a:ea typeface="돋움" pitchFamily="50" charset="-127"/>
              </a:endParaRPr>
            </a:p>
          </p:txBody>
        </p:sp>
        <p:sp>
          <p:nvSpPr>
            <p:cNvPr id="35" name="Text Box 48"/>
            <p:cNvSpPr txBox="1">
              <a:spLocks noChangeArrowheads="1"/>
            </p:cNvSpPr>
            <p:nvPr/>
          </p:nvSpPr>
          <p:spPr bwMode="auto">
            <a:xfrm rot="4782666">
              <a:off x="5082" y="2263"/>
              <a:ext cx="790" cy="233"/>
            </a:xfrm>
            <a:prstGeom prst="rect">
              <a:avLst/>
            </a:prstGeom>
            <a:noFill/>
            <a:ln w="9525" algn="ctr">
              <a:noFill/>
              <a:miter lim="800000"/>
              <a:headEnd/>
              <a:tailEnd/>
            </a:ln>
          </p:spPr>
          <p:txBody>
            <a:bodyPr wrap="square">
              <a:spAutoFit/>
            </a:bodyPr>
            <a:lstStyle/>
            <a:p>
              <a:r>
                <a:rPr lang="en-US" altLang="ko-KR" sz="1800" b="1" smtClean="0">
                  <a:solidFill>
                    <a:srgbClr val="095091"/>
                  </a:solidFill>
                  <a:latin typeface="Arial" charset="0"/>
                </a:rPr>
                <a:t>Internet</a:t>
              </a:r>
              <a:endParaRPr lang="en-US" altLang="ko-KR" sz="1800" b="1">
                <a:solidFill>
                  <a:srgbClr val="095091"/>
                </a:solidFill>
                <a:latin typeface="Arial" charset="0"/>
              </a:endParaRPr>
            </a:p>
          </p:txBody>
        </p:sp>
        <p:sp>
          <p:nvSpPr>
            <p:cNvPr id="36" name="Oval 49"/>
            <p:cNvSpPr>
              <a:spLocks noChangeArrowheads="1"/>
            </p:cNvSpPr>
            <p:nvPr/>
          </p:nvSpPr>
          <p:spPr bwMode="auto">
            <a:xfrm>
              <a:off x="4740" y="2976"/>
              <a:ext cx="317" cy="227"/>
            </a:xfrm>
            <a:prstGeom prst="ellipse">
              <a:avLst/>
            </a:prstGeom>
            <a:gradFill rotWithShape="1">
              <a:gsLst>
                <a:gs pos="0">
                  <a:srgbClr val="7CFF3B"/>
                </a:gs>
                <a:gs pos="100000">
                  <a:srgbClr val="EBA89D"/>
                </a:gs>
              </a:gsLst>
              <a:path path="shape">
                <a:fillToRect l="50000" t="50000" r="50000" b="50000"/>
              </a:path>
            </a:gradFill>
            <a:ln w="9525" algn="ctr">
              <a:noFill/>
              <a:round/>
              <a:headEnd/>
              <a:tailEnd/>
            </a:ln>
          </p:spPr>
          <p:txBody>
            <a:bodyPr wrap="none" anchor="ctr"/>
            <a:lstStyle/>
            <a:p>
              <a:pPr algn="ctr">
                <a:spcBef>
                  <a:spcPct val="20000"/>
                </a:spcBef>
                <a:buClr>
                  <a:schemeClr val="tx1"/>
                </a:buClr>
                <a:buSzPct val="75000"/>
                <a:buFont typeface="Wingdings" pitchFamily="2" charset="2"/>
                <a:buNone/>
              </a:pPr>
              <a:r>
                <a:rPr lang="en-US" altLang="ko-KR" sz="1400" b="1">
                  <a:latin typeface="Arial" charset="0"/>
                  <a:ea typeface="돋움" pitchFamily="50" charset="-127"/>
                </a:rPr>
                <a:t>WLAN</a:t>
              </a:r>
            </a:p>
          </p:txBody>
        </p:sp>
        <p:sp>
          <p:nvSpPr>
            <p:cNvPr id="37" name="Oval 50"/>
            <p:cNvSpPr>
              <a:spLocks noChangeArrowheads="1"/>
            </p:cNvSpPr>
            <p:nvPr/>
          </p:nvSpPr>
          <p:spPr bwMode="auto">
            <a:xfrm>
              <a:off x="4967" y="1857"/>
              <a:ext cx="363" cy="242"/>
            </a:xfrm>
            <a:prstGeom prst="ellipse">
              <a:avLst/>
            </a:prstGeom>
            <a:gradFill rotWithShape="1">
              <a:gsLst>
                <a:gs pos="0">
                  <a:srgbClr val="FF9999"/>
                </a:gs>
                <a:gs pos="100000">
                  <a:srgbClr val="00FF00"/>
                </a:gs>
              </a:gsLst>
              <a:path path="shape">
                <a:fillToRect l="50000" t="50000" r="50000" b="50000"/>
              </a:path>
            </a:gradFill>
            <a:ln w="9525" algn="ctr">
              <a:noFill/>
              <a:round/>
              <a:headEnd/>
              <a:tailEnd/>
            </a:ln>
          </p:spPr>
          <p:txBody>
            <a:bodyPr wrap="none" anchor="ctr"/>
            <a:lstStyle/>
            <a:p>
              <a:pPr algn="ctr">
                <a:spcBef>
                  <a:spcPct val="20000"/>
                </a:spcBef>
                <a:buClr>
                  <a:schemeClr val="tx1"/>
                </a:buClr>
                <a:buSzPct val="75000"/>
                <a:buFont typeface="Wingdings" pitchFamily="2" charset="2"/>
                <a:buNone/>
              </a:pPr>
              <a:r>
                <a:rPr lang="en-US" altLang="ko-KR" sz="1400" b="1" err="1">
                  <a:latin typeface="Arial" charset="0"/>
                  <a:ea typeface="돋움" pitchFamily="50" charset="-127"/>
                </a:rPr>
                <a:t>Femto</a:t>
              </a:r>
              <a:endParaRPr lang="en-US" altLang="ko-KR" sz="1400" b="1">
                <a:latin typeface="Arial" charset="0"/>
                <a:ea typeface="돋움" pitchFamily="50" charset="-127"/>
              </a:endParaRPr>
            </a:p>
          </p:txBody>
        </p:sp>
        <p:sp>
          <p:nvSpPr>
            <p:cNvPr id="38" name="Oval 51"/>
            <p:cNvSpPr>
              <a:spLocks noChangeArrowheads="1"/>
            </p:cNvSpPr>
            <p:nvPr/>
          </p:nvSpPr>
          <p:spPr bwMode="auto">
            <a:xfrm>
              <a:off x="4423" y="1767"/>
              <a:ext cx="317" cy="181"/>
            </a:xfrm>
            <a:prstGeom prst="ellipse">
              <a:avLst/>
            </a:prstGeom>
            <a:gradFill rotWithShape="1">
              <a:gsLst>
                <a:gs pos="0">
                  <a:srgbClr val="99CCFF"/>
                </a:gs>
                <a:gs pos="100000">
                  <a:srgbClr val="E1BD57"/>
                </a:gs>
              </a:gsLst>
              <a:path path="shape">
                <a:fillToRect l="50000" t="50000" r="50000" b="50000"/>
              </a:path>
            </a:gradFill>
            <a:ln w="9525" algn="ctr">
              <a:solidFill>
                <a:schemeClr val="tx1"/>
              </a:solidFill>
              <a:prstDash val="lgDash"/>
              <a:round/>
              <a:headEnd/>
              <a:tailEnd/>
            </a:ln>
          </p:spPr>
          <p:txBody>
            <a:bodyPr wrap="none" anchor="ctr"/>
            <a:lstStyle/>
            <a:p>
              <a:pPr algn="ctr">
                <a:spcBef>
                  <a:spcPct val="20000"/>
                </a:spcBef>
                <a:buClr>
                  <a:schemeClr val="tx1"/>
                </a:buClr>
                <a:buSzPct val="75000"/>
                <a:buFont typeface="Wingdings" pitchFamily="2" charset="2"/>
                <a:buNone/>
              </a:pPr>
              <a:r>
                <a:rPr lang="en-US" altLang="ko-KR" sz="1600" b="1">
                  <a:latin typeface="Arial" charset="0"/>
                  <a:ea typeface="돋움" pitchFamily="50" charset="-127"/>
                </a:rPr>
                <a:t>IPTV</a:t>
              </a:r>
            </a:p>
          </p:txBody>
        </p:sp>
        <p:pic>
          <p:nvPicPr>
            <p:cNvPr id="39" name="Picture 52" descr="j0228120[1]"/>
            <p:cNvPicPr>
              <a:picLocks noChangeAspect="1" noChangeArrowheads="1"/>
            </p:cNvPicPr>
            <p:nvPr/>
          </p:nvPicPr>
          <p:blipFill>
            <a:blip r:embed="rId3" cstate="print"/>
            <a:srcRect/>
            <a:stretch>
              <a:fillRect/>
            </a:stretch>
          </p:blipFill>
          <p:spPr bwMode="auto">
            <a:xfrm>
              <a:off x="4604" y="2264"/>
              <a:ext cx="197" cy="637"/>
            </a:xfrm>
            <a:prstGeom prst="rect">
              <a:avLst/>
            </a:prstGeom>
            <a:noFill/>
            <a:ln w="9525">
              <a:noFill/>
              <a:miter lim="800000"/>
              <a:headEnd/>
              <a:tailEnd/>
            </a:ln>
          </p:spPr>
        </p:pic>
        <p:grpSp>
          <p:nvGrpSpPr>
            <p:cNvPr id="40" name="Group 53"/>
            <p:cNvGrpSpPr>
              <a:grpSpLocks/>
            </p:cNvGrpSpPr>
            <p:nvPr/>
          </p:nvGrpSpPr>
          <p:grpSpPr bwMode="auto">
            <a:xfrm>
              <a:off x="3917" y="1811"/>
              <a:ext cx="1322" cy="1361"/>
              <a:chOff x="3917" y="1796"/>
              <a:chExt cx="1322" cy="1361"/>
            </a:xfrm>
          </p:grpSpPr>
          <p:sp>
            <p:nvSpPr>
              <p:cNvPr id="42" name="AutoShape 54"/>
              <p:cNvSpPr>
                <a:spLocks noChangeArrowheads="1"/>
              </p:cNvSpPr>
              <p:nvPr/>
            </p:nvSpPr>
            <p:spPr bwMode="auto">
              <a:xfrm rot="2601412" flipH="1" flipV="1">
                <a:off x="3969" y="1796"/>
                <a:ext cx="1270" cy="13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599 w 21600"/>
                  <a:gd name="T13" fmla="*/ 0 h 21600"/>
                  <a:gd name="T14" fmla="*/ 20001 w 21600"/>
                  <a:gd name="T15" fmla="*/ 6269 h 21600"/>
                </a:gdLst>
                <a:ahLst/>
                <a:cxnLst>
                  <a:cxn ang="T8">
                    <a:pos x="T0" y="T1"/>
                  </a:cxn>
                  <a:cxn ang="T9">
                    <a:pos x="T2" y="T3"/>
                  </a:cxn>
                  <a:cxn ang="T10">
                    <a:pos x="T4" y="T5"/>
                  </a:cxn>
                  <a:cxn ang="T11">
                    <a:pos x="T6" y="T7"/>
                  </a:cxn>
                </a:cxnLst>
                <a:rect l="T12" t="T13" r="T14" b="T15"/>
                <a:pathLst>
                  <a:path w="21600" h="21600">
                    <a:moveTo>
                      <a:pt x="4577" y="4780"/>
                    </a:moveTo>
                    <a:cubicBezTo>
                      <a:pt x="6208" y="3094"/>
                      <a:pt x="8453" y="2141"/>
                      <a:pt x="10800" y="2142"/>
                    </a:cubicBezTo>
                    <a:cubicBezTo>
                      <a:pt x="13146" y="2142"/>
                      <a:pt x="15391" y="3094"/>
                      <a:pt x="17022" y="4780"/>
                    </a:cubicBezTo>
                    <a:lnTo>
                      <a:pt x="18562" y="3290"/>
                    </a:lnTo>
                    <a:cubicBezTo>
                      <a:pt x="16527" y="1187"/>
                      <a:pt x="13726" y="-1"/>
                      <a:pt x="10799" y="0"/>
                    </a:cubicBezTo>
                    <a:cubicBezTo>
                      <a:pt x="7873" y="0"/>
                      <a:pt x="5072" y="1187"/>
                      <a:pt x="3037" y="3290"/>
                    </a:cubicBezTo>
                    <a:close/>
                  </a:path>
                </a:pathLst>
              </a:custGeom>
              <a:gradFill rotWithShape="1">
                <a:gsLst>
                  <a:gs pos="0">
                    <a:srgbClr val="FFFFCC"/>
                  </a:gs>
                  <a:gs pos="100000">
                    <a:srgbClr val="CB89EF"/>
                  </a:gs>
                </a:gsLst>
                <a:path path="rect">
                  <a:fillToRect l="50000" t="50000" r="50000" b="50000"/>
                </a:path>
              </a:gradFill>
              <a:ln w="9525" algn="ctr">
                <a:noFill/>
                <a:miter lim="800000"/>
                <a:headEnd/>
                <a:tailEnd/>
              </a:ln>
            </p:spPr>
            <p:txBody>
              <a:bodyPr vert="eaVert" wrap="none" anchor="ctr"/>
              <a:lstStyle/>
              <a:p>
                <a:pPr algn="ctr"/>
                <a:r>
                  <a:rPr lang="ko-KR" altLang="en-US">
                    <a:solidFill>
                      <a:srgbClr val="095091"/>
                    </a:solidFill>
                    <a:latin typeface="Arial" charset="0"/>
                    <a:ea typeface="돋움" pitchFamily="50" charset="-127"/>
                  </a:rPr>
                  <a:t>        </a:t>
                </a:r>
              </a:p>
            </p:txBody>
          </p:sp>
          <p:sp>
            <p:nvSpPr>
              <p:cNvPr id="43" name="Text Box 55"/>
              <p:cNvSpPr txBox="1">
                <a:spLocks noChangeArrowheads="1"/>
              </p:cNvSpPr>
              <p:nvPr/>
            </p:nvSpPr>
            <p:spPr bwMode="auto">
              <a:xfrm rot="3780307">
                <a:off x="3674" y="2510"/>
                <a:ext cx="727" cy="242"/>
              </a:xfrm>
              <a:prstGeom prst="rect">
                <a:avLst/>
              </a:prstGeom>
              <a:noFill/>
              <a:ln w="9525" algn="ctr">
                <a:noFill/>
                <a:miter lim="800000"/>
                <a:headEnd/>
                <a:tailEnd/>
              </a:ln>
            </p:spPr>
            <p:txBody>
              <a:bodyPr wrap="none">
                <a:spAutoFit/>
              </a:bodyPr>
              <a:lstStyle/>
              <a:p>
                <a:pPr algn="ctr">
                  <a:lnSpc>
                    <a:spcPct val="60000"/>
                  </a:lnSpc>
                </a:pPr>
                <a:r>
                  <a:rPr lang="en-US" altLang="ko-KR" sz="1600" b="1">
                    <a:solidFill>
                      <a:srgbClr val="095091"/>
                    </a:solidFill>
                    <a:latin typeface="Arial" charset="0"/>
                  </a:rPr>
                  <a:t>Home </a:t>
                </a:r>
              </a:p>
              <a:p>
                <a:pPr algn="ctr">
                  <a:lnSpc>
                    <a:spcPct val="60000"/>
                  </a:lnSpc>
                </a:pPr>
                <a:r>
                  <a:rPr lang="en-US" altLang="ko-KR" sz="1600" b="1">
                    <a:solidFill>
                      <a:srgbClr val="095091"/>
                    </a:solidFill>
                    <a:latin typeface="Arial" charset="0"/>
                  </a:rPr>
                  <a:t>Appliance</a:t>
                </a:r>
              </a:p>
            </p:txBody>
          </p:sp>
        </p:grpSp>
        <p:sp>
          <p:nvSpPr>
            <p:cNvPr id="41" name="Oval 33"/>
            <p:cNvSpPr>
              <a:spLocks noChangeArrowheads="1"/>
            </p:cNvSpPr>
            <p:nvPr/>
          </p:nvSpPr>
          <p:spPr bwMode="auto">
            <a:xfrm>
              <a:off x="5103" y="2758"/>
              <a:ext cx="408" cy="355"/>
            </a:xfrm>
            <a:prstGeom prst="ellipse">
              <a:avLst/>
            </a:prstGeom>
            <a:gradFill rotWithShape="1">
              <a:gsLst>
                <a:gs pos="0">
                  <a:srgbClr val="7CFF3B"/>
                </a:gs>
                <a:gs pos="100000">
                  <a:srgbClr val="EBA89D"/>
                </a:gs>
              </a:gsLst>
              <a:path path="shape">
                <a:fillToRect l="50000" t="50000" r="50000" b="50000"/>
              </a:path>
            </a:gradFill>
            <a:ln w="9525" algn="ctr">
              <a:solidFill>
                <a:srgbClr val="FF0000"/>
              </a:solidFill>
              <a:round/>
              <a:headEnd/>
              <a:tailEnd/>
            </a:ln>
          </p:spPr>
          <p:txBody>
            <a:bodyPr wrap="none" anchor="ctr"/>
            <a:lstStyle/>
            <a:p>
              <a:pPr algn="ctr">
                <a:lnSpc>
                  <a:spcPct val="110000"/>
                </a:lnSpc>
                <a:spcBef>
                  <a:spcPct val="20000"/>
                </a:spcBef>
                <a:buClr>
                  <a:schemeClr val="tx1"/>
                </a:buClr>
                <a:buSzPct val="75000"/>
                <a:buFont typeface="Wingdings" pitchFamily="2" charset="2"/>
                <a:buNone/>
              </a:pPr>
              <a:r>
                <a:rPr lang="en-US" altLang="ko-KR" sz="1400" b="1">
                  <a:latin typeface="Arial" charset="0"/>
                  <a:ea typeface="돋움" pitchFamily="50" charset="-127"/>
                </a:rPr>
                <a:t>Mobile </a:t>
              </a:r>
            </a:p>
            <a:p>
              <a:pPr algn="ctr">
                <a:lnSpc>
                  <a:spcPct val="60000"/>
                </a:lnSpc>
                <a:spcBef>
                  <a:spcPct val="20000"/>
                </a:spcBef>
                <a:buClr>
                  <a:schemeClr val="tx1"/>
                </a:buClr>
                <a:buSzPct val="75000"/>
                <a:buFont typeface="Wingdings" pitchFamily="2" charset="2"/>
                <a:buNone/>
              </a:pPr>
              <a:r>
                <a:rPr lang="en-US" altLang="ko-KR" sz="1400" b="1">
                  <a:latin typeface="Arial" charset="0"/>
                  <a:ea typeface="돋움" pitchFamily="50" charset="-127"/>
                </a:rPr>
                <a:t>VoIP </a:t>
              </a:r>
            </a:p>
          </p:txBody>
        </p:sp>
      </p:grpSp>
      <p:sp>
        <p:nvSpPr>
          <p:cNvPr id="44" name="Text Box 57"/>
          <p:cNvSpPr txBox="1">
            <a:spLocks noChangeArrowheads="1"/>
          </p:cNvSpPr>
          <p:nvPr/>
        </p:nvSpPr>
        <p:spPr bwMode="auto">
          <a:xfrm>
            <a:off x="6477000" y="4191000"/>
            <a:ext cx="1511300" cy="683264"/>
          </a:xfrm>
          <a:prstGeom prst="rect">
            <a:avLst/>
          </a:prstGeom>
          <a:noFill/>
          <a:ln w="9525">
            <a:noFill/>
            <a:miter lim="800000"/>
            <a:headEnd/>
            <a:tailEnd/>
          </a:ln>
        </p:spPr>
        <p:txBody>
          <a:bodyPr>
            <a:spAutoFit/>
          </a:bodyPr>
          <a:lstStyle/>
          <a:p>
            <a:pPr algn="ctr">
              <a:lnSpc>
                <a:spcPct val="80000"/>
              </a:lnSpc>
            </a:pPr>
            <a:r>
              <a:rPr lang="en-US" altLang="ko-KR" sz="1600" b="1">
                <a:latin typeface="Arial" charset="0"/>
              </a:rPr>
              <a:t>User </a:t>
            </a:r>
            <a:r>
              <a:rPr lang="en-US" altLang="ko-KR" sz="1600" b="1" smtClean="0">
                <a:latin typeface="Arial" charset="0"/>
              </a:rPr>
              <a:t>Personal</a:t>
            </a:r>
          </a:p>
          <a:p>
            <a:pPr algn="ctr">
              <a:lnSpc>
                <a:spcPct val="80000"/>
              </a:lnSpc>
            </a:pPr>
            <a:r>
              <a:rPr lang="en-US" altLang="ko-KR" sz="1600" b="1" smtClean="0">
                <a:latin typeface="Arial" charset="0"/>
              </a:rPr>
              <a:t>Space</a:t>
            </a:r>
            <a:endParaRPr lang="en-US" altLang="ko-KR" sz="1600" b="1">
              <a:latin typeface="Arial" charset="0"/>
            </a:endParaRPr>
          </a:p>
        </p:txBody>
      </p:sp>
      <p:sp>
        <p:nvSpPr>
          <p:cNvPr id="46" name="Oval 58"/>
          <p:cNvSpPr>
            <a:spLocks noChangeArrowheads="1"/>
          </p:cNvSpPr>
          <p:nvPr/>
        </p:nvSpPr>
        <p:spPr bwMode="auto">
          <a:xfrm>
            <a:off x="5940425" y="4651375"/>
            <a:ext cx="792163" cy="576263"/>
          </a:xfrm>
          <a:prstGeom prst="ellipse">
            <a:avLst/>
          </a:prstGeom>
          <a:gradFill rotWithShape="1">
            <a:gsLst>
              <a:gs pos="0">
                <a:srgbClr val="1B431B"/>
              </a:gs>
              <a:gs pos="100000">
                <a:srgbClr val="66FF66"/>
              </a:gs>
            </a:gsLst>
            <a:path path="shape">
              <a:fillToRect l="50000" t="50000" r="50000" b="50000"/>
            </a:path>
          </a:gradFill>
          <a:ln w="9525" algn="ctr">
            <a:noFill/>
            <a:round/>
            <a:headEnd type="none" w="sm" len="sm"/>
            <a:tailEnd type="none" w="lg" len="med"/>
          </a:ln>
        </p:spPr>
        <p:txBody>
          <a:bodyPr wrap="none" anchor="ctr"/>
          <a:lstStyle/>
          <a:p>
            <a:pPr algn="ctr">
              <a:lnSpc>
                <a:spcPct val="110000"/>
              </a:lnSpc>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WSD</a:t>
            </a:r>
          </a:p>
        </p:txBody>
      </p:sp>
      <p:grpSp>
        <p:nvGrpSpPr>
          <p:cNvPr id="47" name="Group 6"/>
          <p:cNvGrpSpPr>
            <a:grpSpLocks/>
          </p:cNvGrpSpPr>
          <p:nvPr/>
        </p:nvGrpSpPr>
        <p:grpSpPr bwMode="auto">
          <a:xfrm>
            <a:off x="838200" y="3276600"/>
            <a:ext cx="3071813" cy="2879725"/>
            <a:chOff x="3258" y="1189"/>
            <a:chExt cx="1935" cy="1814"/>
          </a:xfrm>
        </p:grpSpPr>
        <p:sp>
          <p:nvSpPr>
            <p:cNvPr id="48" name="Oval 71"/>
            <p:cNvSpPr>
              <a:spLocks noChangeArrowheads="1"/>
            </p:cNvSpPr>
            <p:nvPr/>
          </p:nvSpPr>
          <p:spPr bwMode="auto">
            <a:xfrm>
              <a:off x="4369" y="2582"/>
              <a:ext cx="523" cy="403"/>
            </a:xfrm>
            <a:prstGeom prst="ellipse">
              <a:avLst/>
            </a:prstGeom>
            <a:gradFill rotWithShape="1">
              <a:gsLst>
                <a:gs pos="0">
                  <a:srgbClr val="362843"/>
                </a:gs>
                <a:gs pos="100000">
                  <a:srgbClr val="CC99FF"/>
                </a:gs>
              </a:gsLst>
              <a:path path="shape">
                <a:fillToRect l="50000" t="50000" r="50000" b="50000"/>
              </a:path>
            </a:gradFill>
            <a:ln w="9525">
              <a:noFill/>
              <a:round/>
              <a:headEnd/>
              <a:tailEnd/>
            </a:ln>
          </p:spPr>
          <p:txBody>
            <a:bodyPr wrap="none" anchor="ctr"/>
            <a:lstStyle/>
            <a:p>
              <a:pPr algn="ctr">
                <a:lnSpc>
                  <a:spcPct val="70000"/>
                </a:lnSpc>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   Mobile</a:t>
              </a:r>
            </a:p>
            <a:p>
              <a:pPr algn="ctr">
                <a:lnSpc>
                  <a:spcPct val="70000"/>
                </a:lnSpc>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  Phone</a:t>
              </a:r>
            </a:p>
          </p:txBody>
        </p:sp>
        <p:sp>
          <p:nvSpPr>
            <p:cNvPr id="49" name="Oval 72"/>
            <p:cNvSpPr>
              <a:spLocks noChangeArrowheads="1"/>
            </p:cNvSpPr>
            <p:nvPr/>
          </p:nvSpPr>
          <p:spPr bwMode="auto">
            <a:xfrm>
              <a:off x="4316" y="1189"/>
              <a:ext cx="522" cy="403"/>
            </a:xfrm>
            <a:prstGeom prst="ellipse">
              <a:avLst/>
            </a:prstGeom>
            <a:gradFill rotWithShape="1">
              <a:gsLst>
                <a:gs pos="0">
                  <a:srgbClr val="1B2843"/>
                </a:gs>
                <a:gs pos="100000">
                  <a:srgbClr val="6699FF"/>
                </a:gs>
              </a:gsLst>
              <a:path path="shape">
                <a:fillToRect l="50000" t="50000" r="50000" b="50000"/>
              </a:path>
            </a:gradFill>
            <a:ln w="9525">
              <a:noFill/>
              <a:round/>
              <a:headEnd/>
              <a:tailEnd/>
            </a:ln>
          </p:spPr>
          <p:txBody>
            <a:bodyPr wrap="none" anchor="ctr"/>
            <a:lstStyle/>
            <a:p>
              <a:pPr algn="ctr">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WiMAX</a:t>
              </a:r>
            </a:p>
          </p:txBody>
        </p:sp>
        <p:sp>
          <p:nvSpPr>
            <p:cNvPr id="50" name="Oval 73"/>
            <p:cNvSpPr>
              <a:spLocks noChangeArrowheads="1"/>
            </p:cNvSpPr>
            <p:nvPr/>
          </p:nvSpPr>
          <p:spPr bwMode="auto">
            <a:xfrm>
              <a:off x="4652" y="1617"/>
              <a:ext cx="522" cy="402"/>
            </a:xfrm>
            <a:prstGeom prst="ellipse">
              <a:avLst/>
            </a:prstGeom>
            <a:gradFill rotWithShape="1">
              <a:gsLst>
                <a:gs pos="0">
                  <a:srgbClr val="422835"/>
                </a:gs>
                <a:gs pos="100000">
                  <a:srgbClr val="FF99CC"/>
                </a:gs>
              </a:gsLst>
              <a:path path="shape">
                <a:fillToRect l="50000" t="50000" r="50000" b="50000"/>
              </a:path>
            </a:gradFill>
            <a:ln w="9525">
              <a:noFill/>
              <a:round/>
              <a:headEnd/>
              <a:tailEnd/>
            </a:ln>
          </p:spPr>
          <p:txBody>
            <a:bodyPr wrap="none" anchor="ctr"/>
            <a:lstStyle/>
            <a:p>
              <a:pPr algn="ctr">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IPTV</a:t>
              </a:r>
            </a:p>
          </p:txBody>
        </p:sp>
        <p:sp>
          <p:nvSpPr>
            <p:cNvPr id="51" name="Oval 74"/>
            <p:cNvSpPr>
              <a:spLocks noChangeArrowheads="1"/>
            </p:cNvSpPr>
            <p:nvPr/>
          </p:nvSpPr>
          <p:spPr bwMode="auto">
            <a:xfrm>
              <a:off x="4671" y="2121"/>
              <a:ext cx="522" cy="403"/>
            </a:xfrm>
            <a:prstGeom prst="ellipse">
              <a:avLst/>
            </a:prstGeom>
            <a:gradFill rotWithShape="1">
              <a:gsLst>
                <a:gs pos="0">
                  <a:srgbClr val="42281A"/>
                </a:gs>
                <a:gs pos="100000">
                  <a:srgbClr val="FF9966"/>
                </a:gs>
              </a:gsLst>
              <a:path path="shape">
                <a:fillToRect l="50000" t="50000" r="50000" b="50000"/>
              </a:path>
            </a:gradFill>
            <a:ln w="9525">
              <a:noFill/>
              <a:round/>
              <a:headEnd/>
              <a:tailEnd/>
            </a:ln>
          </p:spPr>
          <p:txBody>
            <a:bodyPr wrap="none" anchor="ctr"/>
            <a:lstStyle/>
            <a:p>
              <a:pPr algn="ctr">
                <a:spcBef>
                  <a:spcPct val="20000"/>
                </a:spcBef>
                <a:buClr>
                  <a:schemeClr val="tx1"/>
                </a:buClr>
                <a:buSzPct val="75000"/>
                <a:buFont typeface="Wingdings" pitchFamily="2" charset="2"/>
                <a:buNone/>
              </a:pPr>
              <a:r>
                <a:rPr lang="en-US" altLang="ko-KR" b="1">
                  <a:solidFill>
                    <a:schemeClr val="bg1"/>
                  </a:solidFill>
                  <a:latin typeface="Arial" charset="0"/>
                  <a:ea typeface="돋움" pitchFamily="50" charset="-127"/>
                </a:rPr>
                <a:t>RFID</a:t>
              </a:r>
            </a:p>
            <a:p>
              <a:pPr algn="ctr">
                <a:lnSpc>
                  <a:spcPct val="70000"/>
                </a:lnSpc>
                <a:spcBef>
                  <a:spcPct val="20000"/>
                </a:spcBef>
                <a:buClr>
                  <a:schemeClr val="tx1"/>
                </a:buClr>
                <a:buSzPct val="75000"/>
                <a:buFont typeface="Wingdings" pitchFamily="2" charset="2"/>
                <a:buNone/>
              </a:pPr>
              <a:r>
                <a:rPr lang="en-US" altLang="ko-KR" b="1">
                  <a:solidFill>
                    <a:schemeClr val="bg1"/>
                  </a:solidFill>
                  <a:latin typeface="Arial" charset="0"/>
                  <a:ea typeface="돋움" pitchFamily="50" charset="-127"/>
                </a:rPr>
                <a:t>USN</a:t>
              </a:r>
            </a:p>
          </p:txBody>
        </p:sp>
        <p:sp>
          <p:nvSpPr>
            <p:cNvPr id="52" name="Oval 75"/>
            <p:cNvSpPr>
              <a:spLocks noChangeArrowheads="1"/>
            </p:cNvSpPr>
            <p:nvPr/>
          </p:nvSpPr>
          <p:spPr bwMode="auto">
            <a:xfrm>
              <a:off x="3651" y="2600"/>
              <a:ext cx="522" cy="403"/>
            </a:xfrm>
            <a:prstGeom prst="ellipse">
              <a:avLst/>
            </a:prstGeom>
            <a:gradFill rotWithShape="1">
              <a:gsLst>
                <a:gs pos="0">
                  <a:srgbClr val="003628"/>
                </a:gs>
                <a:gs pos="100000">
                  <a:srgbClr val="00CC99"/>
                </a:gs>
              </a:gsLst>
              <a:path path="shape">
                <a:fillToRect l="50000" t="50000" r="50000" b="50000"/>
              </a:path>
            </a:gradFill>
            <a:ln w="9525">
              <a:noFill/>
              <a:round/>
              <a:headEnd/>
              <a:tailEnd/>
            </a:ln>
          </p:spPr>
          <p:txBody>
            <a:bodyPr wrap="none" anchor="ctr"/>
            <a:lstStyle/>
            <a:p>
              <a:pPr algn="ctr">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DMB</a:t>
              </a:r>
            </a:p>
          </p:txBody>
        </p:sp>
        <p:sp>
          <p:nvSpPr>
            <p:cNvPr id="53" name="Oval 76"/>
            <p:cNvSpPr>
              <a:spLocks noChangeArrowheads="1"/>
            </p:cNvSpPr>
            <p:nvPr/>
          </p:nvSpPr>
          <p:spPr bwMode="auto">
            <a:xfrm>
              <a:off x="3271" y="2121"/>
              <a:ext cx="522" cy="403"/>
            </a:xfrm>
            <a:prstGeom prst="ellipse">
              <a:avLst/>
            </a:prstGeom>
            <a:gradFill rotWithShape="1">
              <a:gsLst>
                <a:gs pos="0">
                  <a:srgbClr val="353500"/>
                </a:gs>
                <a:gs pos="100000">
                  <a:srgbClr val="CCCC00"/>
                </a:gs>
              </a:gsLst>
              <a:path path="shape">
                <a:fillToRect l="50000" t="50000" r="50000" b="50000"/>
              </a:path>
            </a:gradFill>
            <a:ln w="9525">
              <a:noFill/>
              <a:round/>
              <a:headEnd/>
              <a:tailEnd/>
            </a:ln>
          </p:spPr>
          <p:txBody>
            <a:bodyPr wrap="none" anchor="ctr"/>
            <a:lstStyle/>
            <a:p>
              <a:pPr algn="ctr">
                <a:lnSpc>
                  <a:spcPct val="110000"/>
                </a:lnSpc>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Mobile</a:t>
              </a:r>
            </a:p>
            <a:p>
              <a:pPr algn="ctr">
                <a:lnSpc>
                  <a:spcPct val="70000"/>
                </a:lnSpc>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VoIP</a:t>
              </a:r>
            </a:p>
          </p:txBody>
        </p:sp>
        <p:sp>
          <p:nvSpPr>
            <p:cNvPr id="54" name="Oval 77"/>
            <p:cNvSpPr>
              <a:spLocks noChangeArrowheads="1"/>
            </p:cNvSpPr>
            <p:nvPr/>
          </p:nvSpPr>
          <p:spPr bwMode="auto">
            <a:xfrm>
              <a:off x="3572" y="1207"/>
              <a:ext cx="523" cy="403"/>
            </a:xfrm>
            <a:prstGeom prst="ellipse">
              <a:avLst/>
            </a:prstGeom>
            <a:gradFill rotWithShape="1">
              <a:gsLst>
                <a:gs pos="0">
                  <a:srgbClr val="1B431B"/>
                </a:gs>
                <a:gs pos="100000">
                  <a:srgbClr val="66FF66"/>
                </a:gs>
              </a:gsLst>
              <a:path path="shape">
                <a:fillToRect l="50000" t="50000" r="50000" b="50000"/>
              </a:path>
            </a:gradFill>
            <a:ln w="9525">
              <a:noFill/>
              <a:round/>
              <a:headEnd/>
              <a:tailEnd/>
            </a:ln>
          </p:spPr>
          <p:txBody>
            <a:bodyPr wrap="none" anchor="ctr"/>
            <a:lstStyle/>
            <a:p>
              <a:pPr algn="ctr">
                <a:lnSpc>
                  <a:spcPct val="110000"/>
                </a:lnSpc>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WSD</a:t>
              </a:r>
            </a:p>
          </p:txBody>
        </p:sp>
        <p:sp>
          <p:nvSpPr>
            <p:cNvPr id="55" name="Oval 78"/>
            <p:cNvSpPr>
              <a:spLocks noChangeArrowheads="1"/>
            </p:cNvSpPr>
            <p:nvPr/>
          </p:nvSpPr>
          <p:spPr bwMode="auto">
            <a:xfrm>
              <a:off x="3258" y="1628"/>
              <a:ext cx="523" cy="403"/>
            </a:xfrm>
            <a:prstGeom prst="ellipse">
              <a:avLst/>
            </a:prstGeom>
            <a:gradFill rotWithShape="1">
              <a:gsLst>
                <a:gs pos="0">
                  <a:srgbClr val="5C4A00"/>
                </a:gs>
                <a:gs pos="100000">
                  <a:srgbClr val="FFCC00"/>
                </a:gs>
              </a:gsLst>
              <a:path path="shape">
                <a:fillToRect l="50000" t="50000" r="50000" b="50000"/>
              </a:path>
            </a:gradFill>
            <a:ln w="9525">
              <a:noFill/>
              <a:round/>
              <a:headEnd/>
              <a:tailEnd/>
            </a:ln>
          </p:spPr>
          <p:txBody>
            <a:bodyPr wrap="none" anchor="ctr"/>
            <a:lstStyle/>
            <a:p>
              <a:pPr algn="ctr">
                <a:lnSpc>
                  <a:spcPct val="60000"/>
                </a:lnSpc>
                <a:spcBef>
                  <a:spcPct val="20000"/>
                </a:spcBef>
                <a:buClr>
                  <a:schemeClr val="tx1"/>
                </a:buClr>
                <a:buSzPct val="75000"/>
                <a:buFont typeface="Wingdings" pitchFamily="2" charset="2"/>
                <a:buNone/>
              </a:pPr>
              <a:r>
                <a:rPr lang="en-US" altLang="ko-KR" sz="1400" b="1">
                  <a:solidFill>
                    <a:schemeClr val="bg1"/>
                  </a:solidFill>
                  <a:latin typeface="Arial" charset="0"/>
                  <a:ea typeface="돋움" pitchFamily="50" charset="-127"/>
                </a:rPr>
                <a:t>LTE</a:t>
              </a:r>
            </a:p>
          </p:txBody>
        </p:sp>
      </p:grpSp>
      <p:grpSp>
        <p:nvGrpSpPr>
          <p:cNvPr id="56" name="Group 15"/>
          <p:cNvGrpSpPr>
            <a:grpSpLocks/>
          </p:cNvGrpSpPr>
          <p:nvPr/>
        </p:nvGrpSpPr>
        <p:grpSpPr bwMode="auto">
          <a:xfrm>
            <a:off x="1846263" y="4059237"/>
            <a:ext cx="1008062" cy="1339850"/>
            <a:chOff x="3893" y="1661"/>
            <a:chExt cx="635" cy="844"/>
          </a:xfrm>
        </p:grpSpPr>
        <p:grpSp>
          <p:nvGrpSpPr>
            <p:cNvPr id="57" name="Group 79"/>
            <p:cNvGrpSpPr>
              <a:grpSpLocks/>
            </p:cNvGrpSpPr>
            <p:nvPr/>
          </p:nvGrpSpPr>
          <p:grpSpPr bwMode="auto">
            <a:xfrm>
              <a:off x="3893" y="1661"/>
              <a:ext cx="635" cy="844"/>
              <a:chOff x="1265" y="1634"/>
              <a:chExt cx="635" cy="844"/>
            </a:xfrm>
          </p:grpSpPr>
          <p:sp>
            <p:nvSpPr>
              <p:cNvPr id="61" name="Oval 80"/>
              <p:cNvSpPr>
                <a:spLocks noChangeArrowheads="1"/>
              </p:cNvSpPr>
              <p:nvPr/>
            </p:nvSpPr>
            <p:spPr bwMode="auto">
              <a:xfrm>
                <a:off x="1265" y="1634"/>
                <a:ext cx="635" cy="844"/>
              </a:xfrm>
              <a:prstGeom prst="ellipse">
                <a:avLst/>
              </a:prstGeom>
              <a:gradFill rotWithShape="1">
                <a:gsLst>
                  <a:gs pos="0">
                    <a:schemeClr val="bg1"/>
                  </a:gs>
                  <a:gs pos="100000">
                    <a:schemeClr val="accent1"/>
                  </a:gs>
                </a:gsLst>
                <a:path path="shape">
                  <a:fillToRect l="50000" t="50000" r="50000" b="50000"/>
                </a:path>
              </a:gradFill>
              <a:ln w="9525">
                <a:noFill/>
                <a:round/>
                <a:headEnd/>
                <a:tailEnd/>
              </a:ln>
            </p:spPr>
            <p:txBody>
              <a:bodyPr wrap="none" anchor="ctr"/>
              <a:lstStyle/>
              <a:p>
                <a:pPr marL="742950" indent="-285750" algn="ctr">
                  <a:spcBef>
                    <a:spcPct val="20000"/>
                  </a:spcBef>
                  <a:buClr>
                    <a:schemeClr val="tx1"/>
                  </a:buClr>
                  <a:buSzPct val="75000"/>
                  <a:buFont typeface="Wingdings" pitchFamily="2" charset="2"/>
                  <a:buChar char="§"/>
                </a:pPr>
                <a:endParaRPr lang="ko-KR" altLang="en-US" sz="1800">
                  <a:latin typeface="Arial" charset="0"/>
                </a:endParaRPr>
              </a:p>
            </p:txBody>
          </p:sp>
          <p:pic>
            <p:nvPicPr>
              <p:cNvPr id="62" name="Picture 8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27" y="1918"/>
                <a:ext cx="317" cy="330"/>
              </a:xfrm>
              <a:prstGeom prst="rect">
                <a:avLst/>
              </a:prstGeom>
              <a:noFill/>
              <a:ln w="9525">
                <a:noFill/>
                <a:miter lim="800000"/>
                <a:headEnd/>
                <a:tailEnd/>
              </a:ln>
            </p:spPr>
          </p:pic>
        </p:grpSp>
        <p:grpSp>
          <p:nvGrpSpPr>
            <p:cNvPr id="58" name="Group 93"/>
            <p:cNvGrpSpPr>
              <a:grpSpLocks/>
            </p:cNvGrpSpPr>
            <p:nvPr/>
          </p:nvGrpSpPr>
          <p:grpSpPr bwMode="auto">
            <a:xfrm>
              <a:off x="3926" y="1744"/>
              <a:ext cx="593" cy="701"/>
              <a:chOff x="1280" y="1717"/>
              <a:chExt cx="593" cy="701"/>
            </a:xfrm>
          </p:grpSpPr>
          <p:sp>
            <p:nvSpPr>
              <p:cNvPr id="59" name="Text Box 94"/>
              <p:cNvSpPr txBox="1">
                <a:spLocks noChangeArrowheads="1"/>
              </p:cNvSpPr>
              <p:nvPr/>
            </p:nvSpPr>
            <p:spPr bwMode="auto">
              <a:xfrm>
                <a:off x="1368" y="2206"/>
                <a:ext cx="481" cy="212"/>
              </a:xfrm>
              <a:prstGeom prst="rect">
                <a:avLst/>
              </a:prstGeom>
              <a:noFill/>
              <a:ln w="9525">
                <a:noFill/>
                <a:miter lim="800000"/>
                <a:headEnd/>
                <a:tailEnd/>
              </a:ln>
            </p:spPr>
            <p:txBody>
              <a:bodyPr wrap="none">
                <a:spAutoFit/>
              </a:bodyPr>
              <a:lstStyle/>
              <a:p>
                <a:pPr algn="ctr">
                  <a:spcBef>
                    <a:spcPct val="20000"/>
                  </a:spcBef>
                  <a:buClr>
                    <a:schemeClr val="tx1"/>
                  </a:buClr>
                  <a:buSzPct val="75000"/>
                  <a:buFont typeface="Wingdings" pitchFamily="2" charset="2"/>
                  <a:buNone/>
                </a:pPr>
                <a:r>
                  <a:rPr lang="en-US" altLang="ko-KR" sz="1400" b="1">
                    <a:latin typeface="Arial" charset="0"/>
                  </a:rPr>
                  <a:t>Space</a:t>
                </a:r>
                <a:r>
                  <a:rPr lang="en-US" altLang="ko-KR" sz="1600" b="1">
                    <a:latin typeface="Arial" charset="0"/>
                  </a:rPr>
                  <a:t> </a:t>
                </a:r>
              </a:p>
            </p:txBody>
          </p:sp>
          <p:sp>
            <p:nvSpPr>
              <p:cNvPr id="60" name="Text Box 95"/>
              <p:cNvSpPr txBox="1">
                <a:spLocks noChangeArrowheads="1"/>
              </p:cNvSpPr>
              <p:nvPr/>
            </p:nvSpPr>
            <p:spPr bwMode="auto">
              <a:xfrm>
                <a:off x="1280" y="1717"/>
                <a:ext cx="593" cy="247"/>
              </a:xfrm>
              <a:prstGeom prst="rect">
                <a:avLst/>
              </a:prstGeom>
              <a:noFill/>
              <a:ln w="9525">
                <a:noFill/>
                <a:miter lim="800000"/>
                <a:headEnd/>
                <a:tailEnd/>
              </a:ln>
            </p:spPr>
            <p:txBody>
              <a:bodyPr wrap="none">
                <a:spAutoFit/>
              </a:bodyPr>
              <a:lstStyle/>
              <a:p>
                <a:pPr algn="ctr">
                  <a:lnSpc>
                    <a:spcPts val="1000"/>
                  </a:lnSpc>
                  <a:spcBef>
                    <a:spcPct val="20000"/>
                  </a:spcBef>
                  <a:buClr>
                    <a:schemeClr val="tx1"/>
                  </a:buClr>
                  <a:buSzPct val="75000"/>
                  <a:buFont typeface="Wingdings" pitchFamily="2" charset="2"/>
                  <a:buNone/>
                </a:pPr>
                <a:r>
                  <a:rPr lang="en-US" altLang="ko-KR" sz="1400" b="1" smtClean="0">
                    <a:latin typeface="Arial" charset="0"/>
                  </a:rPr>
                  <a:t>User</a:t>
                </a:r>
              </a:p>
              <a:p>
                <a:pPr algn="ctr">
                  <a:lnSpc>
                    <a:spcPts val="1000"/>
                  </a:lnSpc>
                  <a:spcBef>
                    <a:spcPct val="20000"/>
                  </a:spcBef>
                  <a:buClr>
                    <a:schemeClr val="tx1"/>
                  </a:buClr>
                  <a:buSzPct val="75000"/>
                  <a:buFont typeface="Wingdings" pitchFamily="2" charset="2"/>
                  <a:buNone/>
                </a:pPr>
                <a:r>
                  <a:rPr lang="en-US" altLang="ko-KR" sz="1400" b="1" smtClean="0">
                    <a:latin typeface="Arial" charset="0"/>
                  </a:rPr>
                  <a:t>Personal</a:t>
                </a:r>
                <a:endParaRPr lang="en-US" altLang="ko-KR" sz="1400" b="1">
                  <a:latin typeface="Arial" charset="0"/>
                </a:endParaRPr>
              </a:p>
            </p:txBody>
          </p:sp>
        </p:grpSp>
      </p:grpSp>
      <p:grpSp>
        <p:nvGrpSpPr>
          <p:cNvPr id="63" name="Group 45"/>
          <p:cNvGrpSpPr>
            <a:grpSpLocks/>
          </p:cNvGrpSpPr>
          <p:nvPr/>
        </p:nvGrpSpPr>
        <p:grpSpPr bwMode="auto">
          <a:xfrm>
            <a:off x="1533525" y="3756025"/>
            <a:ext cx="1655763" cy="1925637"/>
            <a:chOff x="3696" y="1863"/>
            <a:chExt cx="1043" cy="1213"/>
          </a:xfrm>
        </p:grpSpPr>
        <p:sp>
          <p:nvSpPr>
            <p:cNvPr id="64" name="Oval 47"/>
            <p:cNvSpPr>
              <a:spLocks noChangeArrowheads="1"/>
            </p:cNvSpPr>
            <p:nvPr/>
          </p:nvSpPr>
          <p:spPr bwMode="auto">
            <a:xfrm>
              <a:off x="4422" y="1863"/>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65" name="Oval 48"/>
            <p:cNvSpPr>
              <a:spLocks noChangeArrowheads="1"/>
            </p:cNvSpPr>
            <p:nvPr/>
          </p:nvSpPr>
          <p:spPr bwMode="auto">
            <a:xfrm>
              <a:off x="4649" y="2176"/>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66" name="Oval 49"/>
            <p:cNvSpPr>
              <a:spLocks noChangeArrowheads="1"/>
            </p:cNvSpPr>
            <p:nvPr/>
          </p:nvSpPr>
          <p:spPr bwMode="auto">
            <a:xfrm>
              <a:off x="4649" y="2614"/>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67" name="Oval 50"/>
            <p:cNvSpPr>
              <a:spLocks noChangeArrowheads="1"/>
            </p:cNvSpPr>
            <p:nvPr/>
          </p:nvSpPr>
          <p:spPr bwMode="auto">
            <a:xfrm>
              <a:off x="4414" y="2980"/>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68" name="Oval 51"/>
            <p:cNvSpPr>
              <a:spLocks noChangeArrowheads="1"/>
            </p:cNvSpPr>
            <p:nvPr/>
          </p:nvSpPr>
          <p:spPr bwMode="auto">
            <a:xfrm>
              <a:off x="3977" y="2985"/>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69" name="Oval 52"/>
            <p:cNvSpPr>
              <a:spLocks noChangeArrowheads="1"/>
            </p:cNvSpPr>
            <p:nvPr/>
          </p:nvSpPr>
          <p:spPr bwMode="auto">
            <a:xfrm>
              <a:off x="3697" y="2634"/>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70" name="Oval 53"/>
            <p:cNvSpPr>
              <a:spLocks noChangeArrowheads="1"/>
            </p:cNvSpPr>
            <p:nvPr/>
          </p:nvSpPr>
          <p:spPr bwMode="auto">
            <a:xfrm>
              <a:off x="3696" y="2180"/>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sp>
          <p:nvSpPr>
            <p:cNvPr id="71" name="Oval 54"/>
            <p:cNvSpPr>
              <a:spLocks noChangeArrowheads="1"/>
            </p:cNvSpPr>
            <p:nvPr/>
          </p:nvSpPr>
          <p:spPr bwMode="auto">
            <a:xfrm>
              <a:off x="3927" y="1864"/>
              <a:ext cx="90" cy="91"/>
            </a:xfrm>
            <a:prstGeom prst="ellipse">
              <a:avLst/>
            </a:prstGeom>
            <a:solidFill>
              <a:srgbClr val="006600"/>
            </a:solidFill>
            <a:ln w="19050" algn="ctr">
              <a:solidFill>
                <a:srgbClr val="FF3300"/>
              </a:solidFill>
              <a:round/>
              <a:headEnd/>
              <a:tailEnd/>
            </a:ln>
          </p:spPr>
          <p:txBody>
            <a:bodyPr wrap="none" anchor="ctr"/>
            <a:lstStyle/>
            <a:p>
              <a:endParaRPr lang="ko-KR" altLang="en-US"/>
            </a:p>
          </p:txBody>
        </p:sp>
      </p:grpSp>
      <p:grpSp>
        <p:nvGrpSpPr>
          <p:cNvPr id="72" name="Group 55"/>
          <p:cNvGrpSpPr>
            <a:grpSpLocks/>
          </p:cNvGrpSpPr>
          <p:nvPr/>
        </p:nvGrpSpPr>
        <p:grpSpPr bwMode="auto">
          <a:xfrm>
            <a:off x="1606550" y="3814762"/>
            <a:ext cx="1516063" cy="1800225"/>
            <a:chOff x="3742" y="1525"/>
            <a:chExt cx="955" cy="1134"/>
          </a:xfrm>
        </p:grpSpPr>
        <p:sp>
          <p:nvSpPr>
            <p:cNvPr id="73" name="AutoShape 56"/>
            <p:cNvSpPr>
              <a:spLocks noChangeArrowheads="1"/>
            </p:cNvSpPr>
            <p:nvPr/>
          </p:nvSpPr>
          <p:spPr bwMode="auto">
            <a:xfrm rot="7415923">
              <a:off x="4283" y="1568"/>
              <a:ext cx="227" cy="142"/>
            </a:xfrm>
            <a:prstGeom prst="notchedRightArrow">
              <a:avLst>
                <a:gd name="adj1" fmla="val 50000"/>
                <a:gd name="adj2" fmla="val 39965"/>
              </a:avLst>
            </a:prstGeom>
            <a:solidFill>
              <a:srgbClr val="006600"/>
            </a:solidFill>
            <a:ln w="12700" algn="ctr">
              <a:solidFill>
                <a:srgbClr val="FF3300"/>
              </a:solidFill>
              <a:miter lim="800000"/>
              <a:headEnd/>
              <a:tailEnd/>
            </a:ln>
          </p:spPr>
          <p:txBody>
            <a:bodyPr rot="10800000" vert="eaVert" wrap="none" anchor="ctr"/>
            <a:lstStyle/>
            <a:p>
              <a:endParaRPr lang="ko-KR" altLang="en-US"/>
            </a:p>
          </p:txBody>
        </p:sp>
        <p:sp>
          <p:nvSpPr>
            <p:cNvPr id="74" name="AutoShape 57"/>
            <p:cNvSpPr>
              <a:spLocks noChangeArrowheads="1"/>
            </p:cNvSpPr>
            <p:nvPr/>
          </p:nvSpPr>
          <p:spPr bwMode="auto">
            <a:xfrm rot="8971229">
              <a:off x="4470" y="1842"/>
              <a:ext cx="227" cy="142"/>
            </a:xfrm>
            <a:prstGeom prst="notchedRightArrow">
              <a:avLst>
                <a:gd name="adj1" fmla="val 50000"/>
                <a:gd name="adj2" fmla="val 39965"/>
              </a:avLst>
            </a:prstGeom>
            <a:solidFill>
              <a:srgbClr val="006600"/>
            </a:solidFill>
            <a:ln w="12700" algn="ctr">
              <a:solidFill>
                <a:srgbClr val="FF3300"/>
              </a:solidFill>
              <a:miter lim="800000"/>
              <a:headEnd/>
              <a:tailEnd/>
            </a:ln>
          </p:spPr>
          <p:txBody>
            <a:bodyPr rot="10800000" wrap="none" anchor="ctr"/>
            <a:lstStyle/>
            <a:p>
              <a:endParaRPr lang="ko-KR" altLang="en-US"/>
            </a:p>
          </p:txBody>
        </p:sp>
        <p:sp>
          <p:nvSpPr>
            <p:cNvPr id="75" name="AutoShape 58"/>
            <p:cNvSpPr>
              <a:spLocks noChangeArrowheads="1"/>
            </p:cNvSpPr>
            <p:nvPr/>
          </p:nvSpPr>
          <p:spPr bwMode="auto">
            <a:xfrm rot="-9421361">
              <a:off x="4468" y="2160"/>
              <a:ext cx="227" cy="142"/>
            </a:xfrm>
            <a:prstGeom prst="notchedRightArrow">
              <a:avLst>
                <a:gd name="adj1" fmla="val 50000"/>
                <a:gd name="adj2" fmla="val 39965"/>
              </a:avLst>
            </a:prstGeom>
            <a:solidFill>
              <a:srgbClr val="006600"/>
            </a:solidFill>
            <a:ln w="12700" algn="ctr">
              <a:solidFill>
                <a:srgbClr val="FF3300"/>
              </a:solidFill>
              <a:miter lim="800000"/>
              <a:headEnd/>
              <a:tailEnd/>
            </a:ln>
          </p:spPr>
          <p:txBody>
            <a:bodyPr rot="10800000" wrap="none" anchor="ctr"/>
            <a:lstStyle/>
            <a:p>
              <a:endParaRPr lang="ko-KR" altLang="en-US"/>
            </a:p>
          </p:txBody>
        </p:sp>
        <p:sp>
          <p:nvSpPr>
            <p:cNvPr id="76" name="AutoShape 59"/>
            <p:cNvSpPr>
              <a:spLocks noChangeArrowheads="1"/>
            </p:cNvSpPr>
            <p:nvPr/>
          </p:nvSpPr>
          <p:spPr bwMode="auto">
            <a:xfrm rot="-7273074">
              <a:off x="4283" y="2475"/>
              <a:ext cx="227" cy="142"/>
            </a:xfrm>
            <a:prstGeom prst="notchedRightArrow">
              <a:avLst>
                <a:gd name="adj1" fmla="val 50000"/>
                <a:gd name="adj2" fmla="val 39965"/>
              </a:avLst>
            </a:prstGeom>
            <a:solidFill>
              <a:srgbClr val="006600"/>
            </a:solidFill>
            <a:ln w="12700" algn="ctr">
              <a:solidFill>
                <a:srgbClr val="FF3300"/>
              </a:solidFill>
              <a:miter lim="800000"/>
              <a:headEnd/>
              <a:tailEnd/>
            </a:ln>
          </p:spPr>
          <p:txBody>
            <a:bodyPr vert="eaVert" wrap="none" anchor="ctr"/>
            <a:lstStyle/>
            <a:p>
              <a:endParaRPr lang="ko-KR" altLang="en-US"/>
            </a:p>
          </p:txBody>
        </p:sp>
        <p:sp>
          <p:nvSpPr>
            <p:cNvPr id="77" name="AutoShape 60"/>
            <p:cNvSpPr>
              <a:spLocks noChangeArrowheads="1"/>
            </p:cNvSpPr>
            <p:nvPr/>
          </p:nvSpPr>
          <p:spPr bwMode="auto">
            <a:xfrm rot="-3633373">
              <a:off x="3971" y="2475"/>
              <a:ext cx="227" cy="142"/>
            </a:xfrm>
            <a:prstGeom prst="notchedRightArrow">
              <a:avLst>
                <a:gd name="adj1" fmla="val 50000"/>
                <a:gd name="adj2" fmla="val 39965"/>
              </a:avLst>
            </a:prstGeom>
            <a:solidFill>
              <a:srgbClr val="006600"/>
            </a:solidFill>
            <a:ln w="12700" algn="ctr">
              <a:solidFill>
                <a:srgbClr val="FF3300"/>
              </a:solidFill>
              <a:miter lim="800000"/>
              <a:headEnd/>
              <a:tailEnd/>
            </a:ln>
          </p:spPr>
          <p:txBody>
            <a:bodyPr vert="eaVert" wrap="none" anchor="ctr"/>
            <a:lstStyle/>
            <a:p>
              <a:endParaRPr lang="ko-KR" altLang="en-US"/>
            </a:p>
          </p:txBody>
        </p:sp>
        <p:sp>
          <p:nvSpPr>
            <p:cNvPr id="78" name="AutoShape 61"/>
            <p:cNvSpPr>
              <a:spLocks noChangeArrowheads="1"/>
            </p:cNvSpPr>
            <p:nvPr/>
          </p:nvSpPr>
          <p:spPr bwMode="auto">
            <a:xfrm rot="-978296">
              <a:off x="3742" y="2199"/>
              <a:ext cx="227" cy="142"/>
            </a:xfrm>
            <a:prstGeom prst="notchedRightArrow">
              <a:avLst>
                <a:gd name="adj1" fmla="val 50000"/>
                <a:gd name="adj2" fmla="val 39965"/>
              </a:avLst>
            </a:prstGeom>
            <a:solidFill>
              <a:srgbClr val="006600"/>
            </a:solidFill>
            <a:ln w="12700" algn="ctr">
              <a:solidFill>
                <a:srgbClr val="FF3300"/>
              </a:solidFill>
              <a:miter lim="800000"/>
              <a:headEnd/>
              <a:tailEnd/>
            </a:ln>
          </p:spPr>
          <p:txBody>
            <a:bodyPr wrap="none" anchor="ctr"/>
            <a:lstStyle/>
            <a:p>
              <a:endParaRPr lang="ko-KR" altLang="en-US"/>
            </a:p>
          </p:txBody>
        </p:sp>
        <p:sp>
          <p:nvSpPr>
            <p:cNvPr id="79" name="AutoShape 62"/>
            <p:cNvSpPr>
              <a:spLocks noChangeArrowheads="1"/>
            </p:cNvSpPr>
            <p:nvPr/>
          </p:nvSpPr>
          <p:spPr bwMode="auto">
            <a:xfrm rot="1676895">
              <a:off x="3742" y="1837"/>
              <a:ext cx="227" cy="142"/>
            </a:xfrm>
            <a:prstGeom prst="notchedRightArrow">
              <a:avLst>
                <a:gd name="adj1" fmla="val 50000"/>
                <a:gd name="adj2" fmla="val 39965"/>
              </a:avLst>
            </a:prstGeom>
            <a:solidFill>
              <a:srgbClr val="006600"/>
            </a:solidFill>
            <a:ln w="12700" algn="ctr">
              <a:solidFill>
                <a:srgbClr val="FF3300"/>
              </a:solidFill>
              <a:miter lim="800000"/>
              <a:headEnd/>
              <a:tailEnd/>
            </a:ln>
          </p:spPr>
          <p:txBody>
            <a:bodyPr wrap="none" anchor="ctr"/>
            <a:lstStyle/>
            <a:p>
              <a:endParaRPr lang="ko-KR" altLang="en-US"/>
            </a:p>
          </p:txBody>
        </p:sp>
        <p:sp>
          <p:nvSpPr>
            <p:cNvPr id="80" name="AutoShape 63"/>
            <p:cNvSpPr>
              <a:spLocks noChangeArrowheads="1"/>
            </p:cNvSpPr>
            <p:nvPr/>
          </p:nvSpPr>
          <p:spPr bwMode="auto">
            <a:xfrm rot="3324838">
              <a:off x="3926" y="1568"/>
              <a:ext cx="227" cy="142"/>
            </a:xfrm>
            <a:prstGeom prst="notchedRightArrow">
              <a:avLst>
                <a:gd name="adj1" fmla="val 50000"/>
                <a:gd name="adj2" fmla="val 39965"/>
              </a:avLst>
            </a:prstGeom>
            <a:solidFill>
              <a:srgbClr val="006600"/>
            </a:solidFill>
            <a:ln w="12700" algn="ctr">
              <a:solidFill>
                <a:srgbClr val="FF3300"/>
              </a:solidFill>
              <a:miter lim="800000"/>
              <a:headEnd/>
              <a:tailEnd/>
            </a:ln>
          </p:spPr>
          <p:txBody>
            <a:bodyPr rot="10800000" vert="eaVert" wrap="none" anchor="ctr"/>
            <a:lstStyle/>
            <a:p>
              <a:endParaRPr lang="ko-KR" altLang="en-US"/>
            </a:p>
          </p:txBody>
        </p:sp>
      </p:grpSp>
      <p:sp>
        <p:nvSpPr>
          <p:cNvPr id="81" name="Oval 67"/>
          <p:cNvSpPr>
            <a:spLocks noChangeArrowheads="1"/>
          </p:cNvSpPr>
          <p:nvPr/>
        </p:nvSpPr>
        <p:spPr bwMode="auto">
          <a:xfrm>
            <a:off x="2254250" y="4606925"/>
            <a:ext cx="215900" cy="217487"/>
          </a:xfrm>
          <a:prstGeom prst="ellipse">
            <a:avLst/>
          </a:prstGeom>
          <a:solidFill>
            <a:srgbClr val="006600"/>
          </a:solidFill>
          <a:ln w="28575" algn="ctr">
            <a:solidFill>
              <a:srgbClr val="FF3300"/>
            </a:solidFill>
            <a:round/>
            <a:headEnd/>
            <a:tailEnd/>
          </a:ln>
        </p:spPr>
        <p:txBody>
          <a:bodyPr wrap="none" anchor="ctr"/>
          <a:lstStyle/>
          <a:p>
            <a:endParaRPr lang="ko-KR" altLang="en-US"/>
          </a:p>
        </p:txBody>
      </p:sp>
      <p:pic>
        <p:nvPicPr>
          <p:cNvPr id="82" name="Picture 6"/>
          <p:cNvPicPr>
            <a:picLocks noChangeAspect="1" noChangeArrowheads="1"/>
          </p:cNvPicPr>
          <p:nvPr/>
        </p:nvPicPr>
        <p:blipFill>
          <a:blip r:embed="rId5" cstate="print"/>
          <a:srcRect/>
          <a:stretch>
            <a:fillRect/>
          </a:stretch>
        </p:blipFill>
        <p:spPr bwMode="auto">
          <a:xfrm>
            <a:off x="2133600" y="4495800"/>
            <a:ext cx="292510" cy="533400"/>
          </a:xfrm>
          <a:prstGeom prst="rect">
            <a:avLst/>
          </a:prstGeom>
          <a:noFill/>
          <a:ln w="9525">
            <a:noFill/>
            <a:miter lim="800000"/>
            <a:headEnd/>
            <a:tailEnd/>
          </a:ln>
        </p:spPr>
      </p:pic>
      <p:pic>
        <p:nvPicPr>
          <p:cNvPr id="83" name="Picture 6"/>
          <p:cNvPicPr>
            <a:picLocks noChangeAspect="1" noChangeArrowheads="1"/>
          </p:cNvPicPr>
          <p:nvPr/>
        </p:nvPicPr>
        <p:blipFill>
          <a:blip r:embed="rId5" cstate="print"/>
          <a:srcRect/>
          <a:stretch>
            <a:fillRect/>
          </a:stretch>
        </p:blipFill>
        <p:spPr bwMode="auto">
          <a:xfrm>
            <a:off x="6705600" y="3733800"/>
            <a:ext cx="334297" cy="609600"/>
          </a:xfrm>
          <a:prstGeom prst="rect">
            <a:avLst/>
          </a:prstGeom>
          <a:noFill/>
          <a:ln w="9525">
            <a:noFill/>
            <a:miter lim="800000"/>
            <a:headEnd/>
            <a:tailEnd/>
          </a:ln>
        </p:spPr>
      </p:pic>
      <p:sp>
        <p:nvSpPr>
          <p:cNvPr id="84" name="TextBox 83"/>
          <p:cNvSpPr txBox="1"/>
          <p:nvPr/>
        </p:nvSpPr>
        <p:spPr>
          <a:xfrm>
            <a:off x="4038600" y="3810000"/>
            <a:ext cx="1676400" cy="1736629"/>
          </a:xfrm>
          <a:prstGeom prst="rect">
            <a:avLst/>
          </a:prstGeom>
          <a:solidFill>
            <a:srgbClr val="FFFF00"/>
          </a:solidFill>
        </p:spPr>
        <p:txBody>
          <a:bodyPr wrap="square" rtlCol="0">
            <a:spAutoFit/>
          </a:bodyPr>
          <a:lstStyle/>
          <a:p>
            <a:pPr algn="ctr">
              <a:lnSpc>
                <a:spcPts val="1600"/>
              </a:lnSpc>
            </a:pPr>
            <a:r>
              <a:rPr lang="en-US" sz="1600" b="1" dirty="0" smtClean="0">
                <a:solidFill>
                  <a:srgbClr val="FF0000"/>
                </a:solidFill>
              </a:rPr>
              <a:t>Various types of outside networks can be connected to a personal space to communicate with outside world.</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DEFINITION OF PSC (5)</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fontScale="92500" lnSpcReduction="20000"/>
          </a:bodyPr>
          <a:lstStyle/>
          <a:p>
            <a:r>
              <a:rPr lang="en-US" altLang="ko-KR" sz="2000" dirty="0" smtClean="0">
                <a:latin typeface="Times New Roman" pitchFamily="18" charset="0"/>
                <a:ea typeface="굴림" charset="-127"/>
                <a:cs typeface="Times New Roman" pitchFamily="18" charset="0"/>
              </a:rPr>
              <a:t>Machine-to-machine (MTM): definition from ITU-R</a:t>
            </a:r>
            <a:endParaRPr lang="ko-KR" altLang="en-US" sz="2000" dirty="0" smtClean="0">
              <a:latin typeface="Times New Roman" pitchFamily="18" charset="0"/>
              <a:ea typeface="굴림" charset="-127"/>
              <a:cs typeface="Times New Roman" pitchFamily="18" charset="0"/>
            </a:endParaRPr>
          </a:p>
          <a:p>
            <a:pPr lvl="1"/>
            <a:r>
              <a:rPr lang="fr-FR" altLang="ko-KR" sz="1800" dirty="0" smtClean="0">
                <a:latin typeface="Times New Roman" pitchFamily="18" charset="0"/>
                <a:ea typeface="굴림" charset="-127"/>
                <a:cs typeface="Times New Roman" pitchFamily="18" charset="0"/>
              </a:rPr>
              <a:t>Machine-to-machine communication </a:t>
            </a:r>
            <a:r>
              <a:rPr lang="fr-FR" altLang="ko-KR" sz="1800" dirty="0" err="1" smtClean="0">
                <a:latin typeface="Times New Roman" pitchFamily="18" charset="0"/>
                <a:ea typeface="굴림" charset="-127"/>
                <a:cs typeface="Times New Roman" pitchFamily="18" charset="0"/>
              </a:rPr>
              <a:t>is</a:t>
            </a:r>
            <a:r>
              <a:rPr lang="fr-FR" altLang="ko-KR" sz="1800" dirty="0" smtClean="0">
                <a:latin typeface="Times New Roman" pitchFamily="18" charset="0"/>
                <a:ea typeface="굴림" charset="-127"/>
                <a:cs typeface="Times New Roman" pitchFamily="18" charset="0"/>
              </a:rPr>
              <a:t> a type of service </a:t>
            </a:r>
            <a:r>
              <a:rPr lang="fr-FR" altLang="ko-KR" sz="1800" dirty="0" err="1" smtClean="0">
                <a:latin typeface="Times New Roman" pitchFamily="18" charset="0"/>
                <a:ea typeface="굴림" charset="-127"/>
                <a:cs typeface="Times New Roman" pitchFamily="18" charset="0"/>
              </a:rPr>
              <a:t>which</a:t>
            </a:r>
            <a:r>
              <a:rPr lang="fr-FR" altLang="ko-KR" sz="1800" dirty="0" smtClean="0">
                <a:latin typeface="Times New Roman" pitchFamily="18" charset="0"/>
                <a:ea typeface="굴림" charset="-127"/>
                <a:cs typeface="Times New Roman" pitchFamily="18" charset="0"/>
              </a:rPr>
              <a:t> exchanges data </a:t>
            </a:r>
            <a:r>
              <a:rPr lang="fr-FR" altLang="ko-KR" sz="1800" u="sng" dirty="0" err="1" smtClean="0">
                <a:solidFill>
                  <a:srgbClr val="FF0000"/>
                </a:solidFill>
                <a:latin typeface="Times New Roman" pitchFamily="18" charset="0"/>
                <a:ea typeface="굴림" charset="-127"/>
                <a:cs typeface="Times New Roman" pitchFamily="18" charset="0"/>
              </a:rPr>
              <a:t>without</a:t>
            </a:r>
            <a:r>
              <a:rPr lang="fr-FR" altLang="ko-KR" sz="1800" u="sng" dirty="0" smtClean="0">
                <a:solidFill>
                  <a:srgbClr val="FF0000"/>
                </a:solidFill>
                <a:latin typeface="Times New Roman" pitchFamily="18" charset="0"/>
                <a:ea typeface="굴림" charset="-127"/>
                <a:cs typeface="Times New Roman" pitchFamily="18" charset="0"/>
              </a:rPr>
              <a:t> </a:t>
            </a:r>
            <a:r>
              <a:rPr lang="fr-FR" altLang="ko-KR" sz="1800" u="sng" dirty="0" err="1" smtClean="0">
                <a:solidFill>
                  <a:srgbClr val="FF0000"/>
                </a:solidFill>
                <a:latin typeface="Times New Roman" pitchFamily="18" charset="0"/>
                <a:ea typeface="굴림" charset="-127"/>
                <a:cs typeface="Times New Roman" pitchFamily="18" charset="0"/>
              </a:rPr>
              <a:t>human</a:t>
            </a:r>
            <a:r>
              <a:rPr lang="fr-FR" altLang="ko-KR" sz="1800" u="sng" dirty="0" smtClean="0">
                <a:solidFill>
                  <a:srgbClr val="FF0000"/>
                </a:solidFill>
                <a:latin typeface="Times New Roman" pitchFamily="18" charset="0"/>
                <a:ea typeface="굴림" charset="-127"/>
                <a:cs typeface="Times New Roman" pitchFamily="18" charset="0"/>
              </a:rPr>
              <a:t> interaction</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such</a:t>
            </a:r>
            <a:r>
              <a:rPr lang="fr-FR" altLang="ko-KR" sz="1800" dirty="0" smtClean="0">
                <a:latin typeface="Times New Roman" pitchFamily="18" charset="0"/>
                <a:ea typeface="굴림" charset="-127"/>
                <a:cs typeface="Times New Roman" pitchFamily="18" charset="0"/>
              </a:rPr>
              <a:t> as </a:t>
            </a:r>
            <a:r>
              <a:rPr lang="fr-FR" altLang="ko-KR" sz="1800" dirty="0" err="1" smtClean="0">
                <a:latin typeface="Times New Roman" pitchFamily="18" charset="0"/>
                <a:ea typeface="굴림" charset="-127"/>
                <a:cs typeface="Times New Roman" pitchFamily="18" charset="0"/>
              </a:rPr>
              <a:t>remote</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sensor</a:t>
            </a:r>
            <a:r>
              <a:rPr lang="fr-FR" altLang="ko-KR" sz="1800" dirty="0" smtClean="0">
                <a:latin typeface="Times New Roman" pitchFamily="18" charset="0"/>
                <a:ea typeface="굴림" charset="-127"/>
                <a:cs typeface="Times New Roman" pitchFamily="18" charset="0"/>
              </a:rPr>
              <a:t>, </a:t>
            </a:r>
            <a:r>
              <a:rPr lang="fr-FR" altLang="ko-KR" sz="1800" dirty="0" err="1" smtClean="0">
                <a:latin typeface="Times New Roman" pitchFamily="18" charset="0"/>
                <a:ea typeface="굴림" charset="-127"/>
                <a:cs typeface="Times New Roman" pitchFamily="18" charset="0"/>
              </a:rPr>
              <a:t>remote</a:t>
            </a:r>
            <a:r>
              <a:rPr lang="fr-FR" altLang="ko-KR" sz="1800" dirty="0" smtClean="0">
                <a:latin typeface="Times New Roman" pitchFamily="18" charset="0"/>
                <a:ea typeface="굴림" charset="-127"/>
                <a:cs typeface="Times New Roman" pitchFamily="18" charset="0"/>
              </a:rPr>
              <a:t> bio-monitoring and </a:t>
            </a:r>
            <a:r>
              <a:rPr lang="fr-FR" altLang="ko-KR" sz="1800" dirty="0" err="1" smtClean="0">
                <a:solidFill>
                  <a:srgbClr val="FF0000"/>
                </a:solidFill>
                <a:latin typeface="Times New Roman" pitchFamily="18" charset="0"/>
                <a:ea typeface="굴림" charset="-127"/>
                <a:cs typeface="Times New Roman" pitchFamily="18" charset="0"/>
              </a:rPr>
              <a:t>personal</a:t>
            </a:r>
            <a:r>
              <a:rPr lang="fr-FR" altLang="ko-KR" sz="1800" dirty="0" smtClean="0">
                <a:solidFill>
                  <a:srgbClr val="FF0000"/>
                </a:solidFill>
                <a:latin typeface="Times New Roman" pitchFamily="18" charset="0"/>
                <a:ea typeface="굴림" charset="-127"/>
                <a:cs typeface="Times New Roman" pitchFamily="18" charset="0"/>
              </a:rPr>
              <a:t> </a:t>
            </a:r>
            <a:r>
              <a:rPr lang="fr-FR" altLang="ko-KR" sz="1800" dirty="0" err="1" smtClean="0">
                <a:solidFill>
                  <a:srgbClr val="FF0000"/>
                </a:solidFill>
                <a:latin typeface="Times New Roman" pitchFamily="18" charset="0"/>
                <a:ea typeface="굴림" charset="-127"/>
                <a:cs typeface="Times New Roman" pitchFamily="18" charset="0"/>
              </a:rPr>
              <a:t>environment</a:t>
            </a:r>
            <a:r>
              <a:rPr lang="fr-FR" altLang="ko-KR" sz="1800" dirty="0" smtClean="0">
                <a:solidFill>
                  <a:srgbClr val="FF0000"/>
                </a:solidFill>
                <a:latin typeface="Times New Roman" pitchFamily="18" charset="0"/>
                <a:ea typeface="굴림" charset="-127"/>
                <a:cs typeface="Times New Roman" pitchFamily="18" charset="0"/>
              </a:rPr>
              <a:t> service</a:t>
            </a:r>
            <a:r>
              <a:rPr lang="fr-FR" altLang="ko-KR" sz="1800" dirty="0" smtClean="0">
                <a:latin typeface="Times New Roman" pitchFamily="18" charset="0"/>
                <a:ea typeface="굴림" charset="-127"/>
                <a:cs typeface="Times New Roman" pitchFamily="18" charset="0"/>
              </a:rPr>
              <a:t>. </a:t>
            </a:r>
            <a:r>
              <a:rPr lang="fr-FR" altLang="ko-KR" sz="1800" b="1" dirty="0" smtClean="0">
                <a:solidFill>
                  <a:srgbClr val="00B0F0"/>
                </a:solidFill>
                <a:latin typeface="Times New Roman" pitchFamily="18" charset="0"/>
                <a:ea typeface="굴림" charset="-127"/>
                <a:cs typeface="Times New Roman" pitchFamily="18" charset="0"/>
              </a:rPr>
              <a:t>This type of communication </a:t>
            </a:r>
            <a:r>
              <a:rPr lang="fr-FR" altLang="ko-KR" sz="1800" b="1" dirty="0" err="1" smtClean="0">
                <a:solidFill>
                  <a:srgbClr val="00B0F0"/>
                </a:solidFill>
                <a:latin typeface="Times New Roman" pitchFamily="18" charset="0"/>
                <a:ea typeface="굴림" charset="-127"/>
                <a:cs typeface="Times New Roman" pitchFamily="18" charset="0"/>
              </a:rPr>
              <a:t>is</a:t>
            </a:r>
            <a:r>
              <a:rPr lang="fr-FR" altLang="ko-KR" sz="1800" b="1" dirty="0" smtClean="0">
                <a:solidFill>
                  <a:srgbClr val="00B0F0"/>
                </a:solidFill>
                <a:latin typeface="Times New Roman" pitchFamily="18" charset="0"/>
                <a:ea typeface="굴림" charset="-127"/>
                <a:cs typeface="Times New Roman" pitchFamily="18" charset="0"/>
              </a:rPr>
              <a:t> an important part of PSC applications and services. </a:t>
            </a:r>
          </a:p>
          <a:p>
            <a:r>
              <a:rPr lang="en-US" altLang="ko-KR" sz="2000" dirty="0" smtClean="0">
                <a:solidFill>
                  <a:srgbClr val="FF0000"/>
                </a:solidFill>
                <a:latin typeface="Times New Roman" pitchFamily="18" charset="0"/>
                <a:ea typeface="굴림" charset="-127"/>
                <a:cs typeface="Times New Roman" pitchFamily="18" charset="0"/>
              </a:rPr>
              <a:t>Personal environment service (PES)</a:t>
            </a:r>
            <a:endParaRPr lang="en-US" altLang="ko-KR" sz="2000" dirty="0" smtClean="0">
              <a:latin typeface="Times New Roman" pitchFamily="18" charset="0"/>
              <a:ea typeface="굴림" charset="-127"/>
              <a:cs typeface="Times New Roman" pitchFamily="18" charset="0"/>
            </a:endParaRPr>
          </a:p>
          <a:p>
            <a:pPr lvl="1"/>
            <a:r>
              <a:rPr lang="en-US" altLang="ko-KR" sz="1800" dirty="0" smtClean="0">
                <a:ea typeface="굴림" pitchFamily="50" charset="-127"/>
              </a:rPr>
              <a:t>The </a:t>
            </a:r>
            <a:r>
              <a:rPr lang="en-US" altLang="ko-KR" sz="1800" dirty="0" smtClean="0">
                <a:solidFill>
                  <a:srgbClr val="FF0000"/>
                </a:solidFill>
                <a:ea typeface="굴림" pitchFamily="50" charset="-127"/>
              </a:rPr>
              <a:t>integrated service platform </a:t>
            </a:r>
            <a:r>
              <a:rPr lang="en-US" altLang="ko-KR" sz="1800" dirty="0" smtClean="0">
                <a:ea typeface="굴림" pitchFamily="50" charset="-127"/>
              </a:rPr>
              <a:t>of </a:t>
            </a:r>
            <a:r>
              <a:rPr lang="en-US" altLang="ko-KR" sz="1800" dirty="0" smtClean="0">
                <a:solidFill>
                  <a:srgbClr val="FF0000"/>
                </a:solidFill>
                <a:ea typeface="굴림" pitchFamily="50" charset="-127"/>
              </a:rPr>
              <a:t>open architecture </a:t>
            </a:r>
            <a:r>
              <a:rPr lang="en-US" altLang="ko-KR" sz="1800" dirty="0" smtClean="0">
                <a:ea typeface="굴림" pitchFamily="50" charset="-127"/>
              </a:rPr>
              <a:t>for the </a:t>
            </a:r>
            <a:r>
              <a:rPr lang="en-US" altLang="ko-KR" sz="1800" dirty="0" smtClean="0">
                <a:solidFill>
                  <a:srgbClr val="FF0000"/>
                </a:solidFill>
                <a:ea typeface="굴림" pitchFamily="50" charset="-127"/>
              </a:rPr>
              <a:t>customized and intelligent living environment services </a:t>
            </a:r>
            <a:r>
              <a:rPr lang="en-US" altLang="ko-KR" sz="1800" dirty="0" smtClean="0">
                <a:ea typeface="굴림" pitchFamily="50" charset="-127"/>
              </a:rPr>
              <a:t>with the convergence of mobile phone, equipments, and service server [1]</a:t>
            </a:r>
            <a:endParaRPr lang="en-US" altLang="ko-KR" sz="1800" dirty="0" smtClean="0">
              <a:latin typeface="Times New Roman" pitchFamily="18" charset="0"/>
              <a:ea typeface="굴림" charset="-127"/>
              <a:cs typeface="Times New Roman" pitchFamily="18" charset="0"/>
            </a:endParaRPr>
          </a:p>
          <a:p>
            <a:pPr lvl="1"/>
            <a:r>
              <a:rPr lang="en-US" altLang="ko-KR" sz="1800" dirty="0" smtClean="0">
                <a:latin typeface="Times New Roman" pitchFamily="18" charset="0"/>
                <a:ea typeface="굴림" charset="-127"/>
                <a:cs typeface="Times New Roman" pitchFamily="18" charset="0"/>
              </a:rPr>
              <a:t>The electric, electronic, and mechanical machines surrounding users can be </a:t>
            </a:r>
            <a:r>
              <a:rPr lang="en-US" altLang="ko-KR" sz="1800" dirty="0" smtClean="0">
                <a:solidFill>
                  <a:srgbClr val="FF0000"/>
                </a:solidFill>
                <a:latin typeface="Times New Roman" pitchFamily="18" charset="0"/>
                <a:ea typeface="굴림" charset="-127"/>
                <a:cs typeface="Times New Roman" pitchFamily="18" charset="0"/>
              </a:rPr>
              <a:t>automatically configured </a:t>
            </a:r>
            <a:r>
              <a:rPr lang="en-US" altLang="ko-KR" sz="1800" dirty="0" smtClean="0">
                <a:latin typeface="Times New Roman" pitchFamily="18" charset="0"/>
                <a:ea typeface="굴림" charset="-127"/>
                <a:cs typeface="Times New Roman" pitchFamily="18" charset="0"/>
              </a:rPr>
              <a:t>according to the pre-defined and/or self-growing user preference. [5]</a:t>
            </a:r>
          </a:p>
          <a:p>
            <a:pPr lvl="1">
              <a:defRPr/>
            </a:pPr>
            <a:r>
              <a:rPr lang="en-US" altLang="ko-KR" sz="1800" dirty="0" smtClean="0">
                <a:solidFill>
                  <a:srgbClr val="FF0000"/>
                </a:solidFill>
                <a:latin typeface="Times New Roman" pitchFamily="18" charset="0"/>
                <a:ea typeface="굴림" charset="-127"/>
                <a:cs typeface="Times New Roman" pitchFamily="18" charset="0"/>
              </a:rPr>
              <a:t>“The living environment follows when a person moves.” </a:t>
            </a:r>
            <a:r>
              <a:rPr lang="en-US" altLang="ko-KR" sz="1800" dirty="0" smtClean="0">
                <a:latin typeface="Times New Roman" pitchFamily="18" charset="0"/>
                <a:ea typeface="굴림" charset="-127"/>
                <a:cs typeface="Times New Roman" pitchFamily="18" charset="0"/>
              </a:rPr>
              <a:t>[5]</a:t>
            </a:r>
          </a:p>
          <a:p>
            <a:r>
              <a:rPr lang="en-US" altLang="ko-KR" sz="2000" b="1" dirty="0" smtClean="0">
                <a:solidFill>
                  <a:srgbClr val="00B0F0"/>
                </a:solidFill>
                <a:latin typeface="Times New Roman" pitchFamily="18" charset="0"/>
                <a:ea typeface="굴림" charset="-127"/>
                <a:cs typeface="Times New Roman" pitchFamily="18" charset="0"/>
              </a:rPr>
              <a:t>Relationship between PES and PSC defined</a:t>
            </a:r>
          </a:p>
          <a:p>
            <a:pPr lvl="1"/>
            <a:r>
              <a:rPr lang="en-US" altLang="ko-KR" sz="1600" b="1" dirty="0" smtClean="0">
                <a:solidFill>
                  <a:srgbClr val="00B0F0"/>
                </a:solidFill>
                <a:latin typeface="Times New Roman" pitchFamily="18" charset="0"/>
                <a:ea typeface="굴림" charset="-127"/>
                <a:cs typeface="Times New Roman" pitchFamily="18" charset="0"/>
              </a:rPr>
              <a:t>PES: higher, more conceptual and broader level of service platform</a:t>
            </a:r>
            <a:r>
              <a:rPr lang="en-US" altLang="ko-KR" sz="1600" b="1" dirty="0" smtClean="0">
                <a:solidFill>
                  <a:srgbClr val="00B0F0"/>
                </a:solidFill>
                <a:latin typeface="Times New Roman" pitchFamily="18" charset="0"/>
                <a:ea typeface="굴림" pitchFamily="50" charset="-127"/>
                <a:cs typeface="Times New Roman" pitchFamily="18" charset="0"/>
              </a:rPr>
              <a:t> for the customized and intelligent living environment services </a:t>
            </a:r>
            <a:endParaRPr lang="en-US" altLang="ko-KR" sz="1600" b="1" dirty="0" smtClean="0">
              <a:solidFill>
                <a:srgbClr val="00B0F0"/>
              </a:solidFill>
              <a:latin typeface="Times New Roman" pitchFamily="18" charset="0"/>
              <a:ea typeface="굴림" charset="-127"/>
              <a:cs typeface="Times New Roman" pitchFamily="18" charset="0"/>
            </a:endParaRPr>
          </a:p>
          <a:p>
            <a:pPr lvl="1"/>
            <a:r>
              <a:rPr lang="en-US" altLang="ko-KR" sz="1600" b="1" dirty="0" smtClean="0">
                <a:solidFill>
                  <a:srgbClr val="00B0F0"/>
                </a:solidFill>
                <a:latin typeface="Times New Roman" pitchFamily="18" charset="0"/>
                <a:ea typeface="굴림" charset="-127"/>
                <a:cs typeface="Times New Roman" pitchFamily="18" charset="0"/>
              </a:rPr>
              <a:t>PSC: PHY and MAC layer communication technology to realize PES. </a:t>
            </a:r>
            <a:r>
              <a:rPr lang="fr-FR" altLang="ko-KR" sz="1600" dirty="0" smtClean="0">
                <a:solidFill>
                  <a:srgbClr val="00B0F0"/>
                </a:solidFill>
                <a:latin typeface="Times New Roman" pitchFamily="18" charset="0"/>
                <a:ea typeface="굴림" charset="-127"/>
                <a:cs typeface="Times New Roman" pitchFamily="18" charset="0"/>
              </a:rPr>
              <a:t>This PSC </a:t>
            </a:r>
            <a:r>
              <a:rPr lang="fr-FR" altLang="ko-KR" sz="1600" dirty="0" err="1" smtClean="0">
                <a:solidFill>
                  <a:srgbClr val="00B0F0"/>
                </a:solidFill>
                <a:latin typeface="Times New Roman" pitchFamily="18" charset="0"/>
                <a:ea typeface="굴림" charset="-127"/>
                <a:cs typeface="Times New Roman" pitchFamily="18" charset="0"/>
              </a:rPr>
              <a:t>may</a:t>
            </a:r>
            <a:r>
              <a:rPr lang="fr-FR" altLang="ko-KR" sz="1600" dirty="0" smtClean="0">
                <a:solidFill>
                  <a:srgbClr val="00B0F0"/>
                </a:solidFill>
                <a:latin typeface="Times New Roman" pitchFamily="18" charset="0"/>
                <a:ea typeface="굴림" charset="-127"/>
                <a:cs typeface="Times New Roman" pitchFamily="18" charset="0"/>
              </a:rPr>
              <a:t> </a:t>
            </a:r>
            <a:r>
              <a:rPr lang="fr-FR" altLang="ko-KR" sz="1600" dirty="0" err="1" smtClean="0">
                <a:solidFill>
                  <a:srgbClr val="00B0F0"/>
                </a:solidFill>
                <a:latin typeface="Times New Roman" pitchFamily="18" charset="0"/>
                <a:ea typeface="굴림" charset="-127"/>
                <a:cs typeface="Times New Roman" pitchFamily="18" charset="0"/>
              </a:rPr>
              <a:t>transfer</a:t>
            </a:r>
            <a:r>
              <a:rPr lang="fr-FR" altLang="ko-KR" sz="1600" dirty="0" smtClean="0">
                <a:solidFill>
                  <a:srgbClr val="00B0F0"/>
                </a:solidFill>
                <a:latin typeface="Times New Roman" pitchFamily="18" charset="0"/>
                <a:ea typeface="굴림" charset="-127"/>
                <a:cs typeface="Times New Roman" pitchFamily="18" charset="0"/>
              </a:rPr>
              <a:t> a </a:t>
            </a:r>
            <a:r>
              <a:rPr lang="fr-FR" altLang="ko-KR" sz="1600" dirty="0" err="1" smtClean="0">
                <a:solidFill>
                  <a:srgbClr val="00B0F0"/>
                </a:solidFill>
                <a:latin typeface="Times New Roman" pitchFamily="18" charset="0"/>
                <a:ea typeface="굴림" charset="-127"/>
                <a:cs typeface="Times New Roman" pitchFamily="18" charset="0"/>
              </a:rPr>
              <a:t>small</a:t>
            </a:r>
            <a:r>
              <a:rPr lang="fr-FR" altLang="ko-KR" sz="1600" dirty="0" smtClean="0">
                <a:solidFill>
                  <a:srgbClr val="00B0F0"/>
                </a:solidFill>
                <a:latin typeface="Times New Roman" pitchFamily="18" charset="0"/>
                <a:ea typeface="굴림" charset="-127"/>
                <a:cs typeface="Times New Roman" pitchFamily="18" charset="0"/>
              </a:rPr>
              <a:t> size of data </a:t>
            </a:r>
            <a:r>
              <a:rPr lang="fr-FR" altLang="ko-KR" sz="1600" dirty="0" err="1" smtClean="0">
                <a:solidFill>
                  <a:srgbClr val="00B0F0"/>
                </a:solidFill>
                <a:latin typeface="Times New Roman" pitchFamily="18" charset="0"/>
                <a:ea typeface="굴림" charset="-127"/>
                <a:cs typeface="Times New Roman" pitchFamily="18" charset="0"/>
              </a:rPr>
              <a:t>traffic</a:t>
            </a:r>
            <a:r>
              <a:rPr lang="fr-FR" altLang="ko-KR" sz="1600" dirty="0" smtClean="0">
                <a:solidFill>
                  <a:srgbClr val="00B0F0"/>
                </a:solidFill>
                <a:latin typeface="Times New Roman" pitchFamily="18" charset="0"/>
                <a:ea typeface="굴림" charset="-127"/>
                <a:cs typeface="Times New Roman" pitchFamily="18" charset="0"/>
              </a:rPr>
              <a:t> in a large </a:t>
            </a:r>
            <a:r>
              <a:rPr lang="fr-FR" altLang="ko-KR" sz="1600" dirty="0" err="1" smtClean="0">
                <a:solidFill>
                  <a:srgbClr val="00B0F0"/>
                </a:solidFill>
                <a:latin typeface="Times New Roman" pitchFamily="18" charset="0"/>
                <a:ea typeface="굴림" charset="-127"/>
                <a:cs typeface="Times New Roman" pitchFamily="18" charset="0"/>
              </a:rPr>
              <a:t>number</a:t>
            </a:r>
            <a:r>
              <a:rPr lang="fr-FR" altLang="ko-KR" sz="1600" dirty="0" smtClean="0">
                <a:solidFill>
                  <a:srgbClr val="00B0F0"/>
                </a:solidFill>
                <a:latin typeface="Times New Roman" pitchFamily="18" charset="0"/>
                <a:ea typeface="굴림" charset="-127"/>
                <a:cs typeface="Times New Roman" pitchFamily="18" charset="0"/>
              </a:rPr>
              <a:t> of sessions or a large </a:t>
            </a:r>
            <a:r>
              <a:rPr lang="fr-FR" altLang="ko-KR" sz="1600" dirty="0" err="1" smtClean="0">
                <a:solidFill>
                  <a:srgbClr val="00B0F0"/>
                </a:solidFill>
                <a:latin typeface="Times New Roman" pitchFamily="18" charset="0"/>
                <a:ea typeface="굴림" charset="-127"/>
                <a:cs typeface="Times New Roman" pitchFamily="18" charset="0"/>
              </a:rPr>
              <a:t>amount</a:t>
            </a:r>
            <a:r>
              <a:rPr lang="fr-FR" altLang="ko-KR" sz="1600" dirty="0" smtClean="0">
                <a:solidFill>
                  <a:srgbClr val="00B0F0"/>
                </a:solidFill>
                <a:latin typeface="Times New Roman" pitchFamily="18" charset="0"/>
                <a:ea typeface="굴림" charset="-127"/>
                <a:cs typeface="Times New Roman" pitchFamily="18" charset="0"/>
              </a:rPr>
              <a:t> of real time </a:t>
            </a:r>
            <a:r>
              <a:rPr lang="fr-FR" altLang="ko-KR" sz="1600" dirty="0" err="1" smtClean="0">
                <a:solidFill>
                  <a:srgbClr val="00B0F0"/>
                </a:solidFill>
                <a:latin typeface="Times New Roman" pitchFamily="18" charset="0"/>
                <a:ea typeface="굴림" charset="-127"/>
                <a:cs typeface="Times New Roman" pitchFamily="18" charset="0"/>
              </a:rPr>
              <a:t>video</a:t>
            </a:r>
            <a:r>
              <a:rPr lang="fr-FR" altLang="ko-KR" sz="1600" dirty="0" smtClean="0">
                <a:solidFill>
                  <a:srgbClr val="00B0F0"/>
                </a:solidFill>
                <a:latin typeface="Times New Roman" pitchFamily="18" charset="0"/>
                <a:ea typeface="굴림" charset="-127"/>
                <a:cs typeface="Times New Roman" pitchFamily="18" charset="0"/>
              </a:rPr>
              <a:t> streaming </a:t>
            </a:r>
            <a:r>
              <a:rPr lang="fr-FR" altLang="ko-KR" sz="1600" dirty="0" err="1" smtClean="0">
                <a:solidFill>
                  <a:srgbClr val="00B0F0"/>
                </a:solidFill>
                <a:latin typeface="Times New Roman" pitchFamily="18" charset="0"/>
                <a:ea typeface="굴림" charset="-127"/>
                <a:cs typeface="Times New Roman" pitchFamily="18" charset="0"/>
              </a:rPr>
              <a:t>among</a:t>
            </a:r>
            <a:r>
              <a:rPr lang="fr-FR" altLang="ko-KR" sz="1600" dirty="0" smtClean="0">
                <a:solidFill>
                  <a:srgbClr val="00B0F0"/>
                </a:solidFill>
                <a:latin typeface="Times New Roman" pitchFamily="18" charset="0"/>
                <a:ea typeface="굴림" charset="-127"/>
                <a:cs typeface="Times New Roman" pitchFamily="18" charset="0"/>
              </a:rPr>
              <a:t> multiple </a:t>
            </a:r>
            <a:r>
              <a:rPr lang="fr-FR" altLang="ko-KR" sz="1600" dirty="0" err="1" smtClean="0">
                <a:solidFill>
                  <a:srgbClr val="00B0F0"/>
                </a:solidFill>
                <a:latin typeface="Times New Roman" pitchFamily="18" charset="0"/>
                <a:ea typeface="굴림" charset="-127"/>
                <a:cs typeface="Times New Roman" pitchFamily="18" charset="0"/>
              </a:rPr>
              <a:t>devices</a:t>
            </a:r>
            <a:r>
              <a:rPr lang="fr-FR" altLang="ko-KR" sz="1600" dirty="0" smtClean="0">
                <a:solidFill>
                  <a:srgbClr val="00B0F0"/>
                </a:solidFill>
                <a:latin typeface="Times New Roman" pitchFamily="18" charset="0"/>
                <a:ea typeface="굴림" charset="-127"/>
                <a:cs typeface="Times New Roman" pitchFamily="18" charset="0"/>
              </a:rPr>
              <a:t>/machines</a:t>
            </a:r>
            <a:r>
              <a:rPr lang="fr-FR" altLang="ko-KR" sz="1600" dirty="0" smtClean="0">
                <a:latin typeface="Times New Roman" pitchFamily="18" charset="0"/>
                <a:ea typeface="굴림" charset="-127"/>
                <a:cs typeface="Times New Roman" pitchFamily="18" charset="0"/>
              </a:rPr>
              <a:t>. </a:t>
            </a:r>
            <a:endParaRPr lang="en-US" sz="1800" dirty="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TYPES OF PSC APPLICATIONS </a:t>
            </a:r>
            <a:r>
              <a:rPr lang="en-US" sz="2000" dirty="0" smtClean="0">
                <a:cs typeface="Times New Roman" pitchFamily="18" charset="0"/>
              </a:rPr>
              <a:t>[2]</a:t>
            </a:r>
            <a:endParaRPr lang="en-US" sz="2000" dirty="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22</a:t>
            </a:r>
            <a:endParaRPr lang="en-US" sz="1400" dirty="0">
              <a:latin typeface="Times New Roman" pitchFamily="18" charset="0"/>
              <a:cs typeface="Times New Roman" pitchFamily="18" charset="0"/>
            </a:endParaRPr>
          </a:p>
        </p:txBody>
      </p:sp>
      <p:pic>
        <p:nvPicPr>
          <p:cNvPr id="269313" name="Picture 1"/>
          <p:cNvPicPr>
            <a:picLocks noChangeAspect="1" noChangeArrowheads="1"/>
          </p:cNvPicPr>
          <p:nvPr/>
        </p:nvPicPr>
        <p:blipFill>
          <a:blip r:embed="rId3" cstate="print"/>
          <a:srcRect/>
          <a:stretch>
            <a:fillRect/>
          </a:stretch>
        </p:blipFill>
        <p:spPr bwMode="auto">
          <a:xfrm>
            <a:off x="2438400" y="1600200"/>
            <a:ext cx="6486525" cy="4533900"/>
          </a:xfrm>
          <a:prstGeom prst="rect">
            <a:avLst/>
          </a:prstGeom>
          <a:noFill/>
          <a:ln w="9525">
            <a:noFill/>
            <a:miter lim="800000"/>
            <a:headEnd/>
            <a:tailEnd/>
          </a:ln>
        </p:spPr>
      </p:pic>
      <p:sp>
        <p:nvSpPr>
          <p:cNvPr id="11" name="Content Placeholder 2"/>
          <p:cNvSpPr txBox="1">
            <a:spLocks/>
          </p:cNvSpPr>
          <p:nvPr/>
        </p:nvSpPr>
        <p:spPr>
          <a:xfrm>
            <a:off x="457200" y="1600200"/>
            <a:ext cx="2286000" cy="4800600"/>
          </a:xfrm>
          <a:prstGeom prst="rect">
            <a:avLst/>
          </a:prstGeom>
        </p:spPr>
        <p:txBody>
          <a:bodyPr vert="horz" lIns="91440" tIns="45720" rIns="91440" bIns="45720" rtlCol="0">
            <a:normAutofit/>
          </a:bodyPr>
          <a:lstStyle/>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Communication</a:t>
            </a:r>
          </a:p>
          <a:p>
            <a:pPr marL="74295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Broadcasting</a:t>
            </a:r>
          </a:p>
          <a:p>
            <a:pPr marL="74295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Broadcasting among devices</a:t>
            </a:r>
          </a:p>
          <a:p>
            <a:pPr marL="120015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Education</a:t>
            </a:r>
          </a:p>
          <a:p>
            <a:pPr marL="74295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Entertainment</a:t>
            </a:r>
          </a:p>
          <a:p>
            <a:pPr marL="74295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Multi peer group game</a:t>
            </a:r>
            <a:endParaRPr kumimoji="0" lang="en-US"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3" name="TextBox 12"/>
          <p:cNvSpPr txBox="1"/>
          <p:nvPr/>
        </p:nvSpPr>
        <p:spPr>
          <a:xfrm>
            <a:off x="8458200" y="1524000"/>
            <a:ext cx="442750" cy="369332"/>
          </a:xfrm>
          <a:prstGeom prst="rect">
            <a:avLst/>
          </a:prstGeom>
          <a:noFill/>
        </p:spPr>
        <p:txBody>
          <a:bodyPr wrap="none" rtlCol="0">
            <a:spAutoFit/>
          </a:bodyPr>
          <a:lstStyle/>
          <a:p>
            <a:r>
              <a:rPr lang="en-US" dirty="0" smtClean="0"/>
              <a:t>[9]</a:t>
            </a:r>
            <a:endParaRPr lang="en-US" dirty="0"/>
          </a:p>
        </p:txBody>
      </p:sp>
      <p:sp>
        <p:nvSpPr>
          <p:cNvPr id="14" name="TextBox 13"/>
          <p:cNvSpPr txBox="1"/>
          <p:nvPr/>
        </p:nvSpPr>
        <p:spPr>
          <a:xfrm>
            <a:off x="5334000" y="5867400"/>
            <a:ext cx="547009" cy="292388"/>
          </a:xfrm>
          <a:prstGeom prst="rect">
            <a:avLst/>
          </a:prstGeom>
          <a:noFill/>
        </p:spPr>
        <p:txBody>
          <a:bodyPr wrap="none" rtlCol="0">
            <a:spAutoFit/>
          </a:bodyPr>
          <a:lstStyle/>
          <a:p>
            <a:r>
              <a:rPr lang="en-US" sz="1300" b="1" dirty="0" smtClean="0"/>
              <a:t> Data</a:t>
            </a:r>
            <a:endParaRPr lang="en-US" sz="1300" b="1" dirty="0"/>
          </a:p>
        </p:txBody>
      </p:sp>
      <p:sp>
        <p:nvSpPr>
          <p:cNvPr id="15" name="Rectangle 14"/>
          <p:cNvSpPr/>
          <p:nvPr/>
        </p:nvSpPr>
        <p:spPr>
          <a:xfrm>
            <a:off x="4724400" y="1524000"/>
            <a:ext cx="4191000" cy="4724400"/>
          </a:xfrm>
          <a:prstGeom prst="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315200" y="5943600"/>
            <a:ext cx="1599990" cy="369332"/>
          </a:xfrm>
          <a:prstGeom prst="rect">
            <a:avLst/>
          </a:prstGeom>
          <a:noFill/>
        </p:spPr>
        <p:txBody>
          <a:bodyPr wrap="none" rtlCol="0">
            <a:spAutoFit/>
          </a:bodyPr>
          <a:lstStyle/>
          <a:p>
            <a:r>
              <a:rPr lang="en-US" b="1" dirty="0" smtClean="0">
                <a:solidFill>
                  <a:srgbClr val="FF0000"/>
                </a:solidFill>
              </a:rPr>
              <a:t>Personal space</a:t>
            </a:r>
            <a:endParaRPr lang="en-US" b="1" dirty="0">
              <a:solidFill>
                <a:srgbClr val="FF0000"/>
              </a:solidFill>
            </a:endParaRPr>
          </a:p>
        </p:txBody>
      </p:sp>
      <p:sp>
        <p:nvSpPr>
          <p:cNvPr id="17" name="TextBox 16"/>
          <p:cNvSpPr txBox="1"/>
          <p:nvPr/>
        </p:nvSpPr>
        <p:spPr>
          <a:xfrm>
            <a:off x="3276600" y="1600200"/>
            <a:ext cx="2971800" cy="489878"/>
          </a:xfrm>
          <a:prstGeom prst="rect">
            <a:avLst/>
          </a:prstGeom>
          <a:solidFill>
            <a:schemeClr val="accent3">
              <a:lumMod val="60000"/>
              <a:lumOff val="40000"/>
            </a:schemeClr>
          </a:solidFill>
        </p:spPr>
        <p:txBody>
          <a:bodyPr wrap="square" rtlCol="0">
            <a:spAutoFit/>
          </a:bodyPr>
          <a:lstStyle/>
          <a:p>
            <a:pPr algn="ctr">
              <a:lnSpc>
                <a:spcPts val="1500"/>
              </a:lnSpc>
            </a:pPr>
            <a:r>
              <a:rPr lang="en-US" b="1" dirty="0" smtClean="0">
                <a:solidFill>
                  <a:srgbClr val="FF0000"/>
                </a:solidFill>
              </a:rPr>
              <a:t>Various content formats in a user’s personal space</a:t>
            </a:r>
            <a:endParaRPr lang="en-US" b="1" dirty="0">
              <a:solidFill>
                <a:srgbClr val="FF0000"/>
              </a:solidFill>
            </a:endParaRPr>
          </a:p>
        </p:txBody>
      </p:sp>
      <p:pic>
        <p:nvPicPr>
          <p:cNvPr id="12" name="Picture 6"/>
          <p:cNvPicPr>
            <a:picLocks noChangeAspect="1" noChangeArrowheads="1"/>
          </p:cNvPicPr>
          <p:nvPr/>
        </p:nvPicPr>
        <p:blipFill>
          <a:blip r:embed="rId4" cstate="print"/>
          <a:srcRect/>
          <a:stretch>
            <a:fillRect/>
          </a:stretch>
        </p:blipFill>
        <p:spPr bwMode="auto">
          <a:xfrm rot="16699126">
            <a:off x="7848600" y="2819400"/>
            <a:ext cx="356840" cy="609601"/>
          </a:xfrm>
          <a:prstGeom prst="rect">
            <a:avLst/>
          </a:prstGeom>
          <a:noFill/>
          <a:ln w="9525">
            <a:noFill/>
            <a:miter lim="800000"/>
            <a:headEnd/>
            <a:tailEnd/>
          </a:ln>
        </p:spPr>
      </p:pic>
      <p:pic>
        <p:nvPicPr>
          <p:cNvPr id="18" name="Picture 6"/>
          <p:cNvPicPr>
            <a:picLocks noChangeAspect="1" noChangeArrowheads="1"/>
          </p:cNvPicPr>
          <p:nvPr/>
        </p:nvPicPr>
        <p:blipFill>
          <a:blip r:embed="rId4" cstate="print"/>
          <a:srcRect/>
          <a:stretch>
            <a:fillRect/>
          </a:stretch>
        </p:blipFill>
        <p:spPr bwMode="auto">
          <a:xfrm>
            <a:off x="3429000" y="5257800"/>
            <a:ext cx="334297" cy="609600"/>
          </a:xfrm>
          <a:prstGeom prst="rect">
            <a:avLst/>
          </a:prstGeom>
          <a:noFill/>
          <a:ln w="9525">
            <a:noFill/>
            <a:miter lim="800000"/>
            <a:headEnd/>
            <a:tailEnd/>
          </a:ln>
        </p:spPr>
      </p:pic>
      <p:pic>
        <p:nvPicPr>
          <p:cNvPr id="19" name="Picture 6"/>
          <p:cNvPicPr>
            <a:picLocks noChangeAspect="1" noChangeArrowheads="1"/>
          </p:cNvPicPr>
          <p:nvPr/>
        </p:nvPicPr>
        <p:blipFill>
          <a:blip r:embed="rId4" cstate="print"/>
          <a:srcRect/>
          <a:stretch>
            <a:fillRect/>
          </a:stretch>
        </p:blipFill>
        <p:spPr bwMode="auto">
          <a:xfrm>
            <a:off x="7924800" y="5029200"/>
            <a:ext cx="334297"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PSC OPERATION SCENARIO (1) </a:t>
            </a:r>
            <a:r>
              <a:rPr lang="en-US" sz="2000" dirty="0" smtClean="0">
                <a:cs typeface="Times New Roman" pitchFamily="18" charset="0"/>
              </a:rPr>
              <a:t>[9]</a:t>
            </a:r>
            <a:endParaRPr lang="en-US" sz="3200" b="1" i="1" dirty="0">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23</a:t>
            </a:r>
            <a:endParaRPr lang="en-US" sz="1400" dirty="0">
              <a:latin typeface="Times New Roman" pitchFamily="18" charset="0"/>
              <a:cs typeface="Times New Roman" pitchFamily="18" charset="0"/>
            </a:endParaRPr>
          </a:p>
        </p:txBody>
      </p:sp>
      <p:pic>
        <p:nvPicPr>
          <p:cNvPr id="6" name="Picture 26" descr="UNI00000e400007"/>
          <p:cNvPicPr>
            <a:picLocks noChangeAspect="1" noChangeArrowheads="1"/>
          </p:cNvPicPr>
          <p:nvPr/>
        </p:nvPicPr>
        <p:blipFill>
          <a:blip r:embed="rId3" cstate="print"/>
          <a:srcRect/>
          <a:stretch>
            <a:fillRect/>
          </a:stretch>
        </p:blipFill>
        <p:spPr bwMode="auto">
          <a:xfrm>
            <a:off x="4419600" y="1163910"/>
            <a:ext cx="1876425" cy="1618978"/>
          </a:xfrm>
          <a:prstGeom prst="rect">
            <a:avLst/>
          </a:prstGeom>
          <a:noFill/>
          <a:ln w="9525">
            <a:noFill/>
            <a:miter lim="800000"/>
            <a:headEnd/>
            <a:tailEnd/>
          </a:ln>
        </p:spPr>
      </p:pic>
      <p:pic>
        <p:nvPicPr>
          <p:cNvPr id="7" name="Picture 26" descr="UNI00000e400007"/>
          <p:cNvPicPr>
            <a:picLocks noChangeAspect="1" noChangeArrowheads="1"/>
          </p:cNvPicPr>
          <p:nvPr/>
        </p:nvPicPr>
        <p:blipFill>
          <a:blip r:embed="rId3" cstate="print"/>
          <a:srcRect/>
          <a:stretch>
            <a:fillRect/>
          </a:stretch>
        </p:blipFill>
        <p:spPr bwMode="auto">
          <a:xfrm>
            <a:off x="5257800" y="4572000"/>
            <a:ext cx="1905000" cy="1643632"/>
          </a:xfrm>
          <a:prstGeom prst="rect">
            <a:avLst/>
          </a:prstGeom>
          <a:noFill/>
          <a:ln w="9525">
            <a:noFill/>
            <a:miter lim="800000"/>
            <a:headEnd/>
            <a:tailEnd/>
          </a:ln>
        </p:spPr>
      </p:pic>
      <p:pic>
        <p:nvPicPr>
          <p:cNvPr id="8" name="Picture 26" descr="UNI00000e400007"/>
          <p:cNvPicPr>
            <a:picLocks noChangeAspect="1" noChangeArrowheads="1"/>
          </p:cNvPicPr>
          <p:nvPr/>
        </p:nvPicPr>
        <p:blipFill>
          <a:blip r:embed="rId3" cstate="print"/>
          <a:srcRect/>
          <a:stretch>
            <a:fillRect/>
          </a:stretch>
        </p:blipFill>
        <p:spPr bwMode="auto">
          <a:xfrm>
            <a:off x="6629400" y="2133600"/>
            <a:ext cx="1828800" cy="1577887"/>
          </a:xfrm>
          <a:prstGeom prst="rect">
            <a:avLst/>
          </a:prstGeom>
          <a:noFill/>
          <a:ln w="9525">
            <a:noFill/>
            <a:miter lim="800000"/>
            <a:headEnd/>
            <a:tailEnd/>
          </a:ln>
        </p:spPr>
      </p:pic>
      <p:pic>
        <p:nvPicPr>
          <p:cNvPr id="10" name="Picture 26" descr="UNI00000e400007"/>
          <p:cNvPicPr>
            <a:picLocks noChangeAspect="1" noChangeArrowheads="1"/>
          </p:cNvPicPr>
          <p:nvPr/>
        </p:nvPicPr>
        <p:blipFill>
          <a:blip r:embed="rId3" cstate="print"/>
          <a:srcRect/>
          <a:stretch>
            <a:fillRect/>
          </a:stretch>
        </p:blipFill>
        <p:spPr bwMode="auto">
          <a:xfrm>
            <a:off x="637332" y="3124200"/>
            <a:ext cx="2207930" cy="1905000"/>
          </a:xfrm>
          <a:prstGeom prst="rect">
            <a:avLst/>
          </a:prstGeom>
          <a:noFill/>
          <a:ln w="9525">
            <a:noFill/>
            <a:miter lim="800000"/>
            <a:headEnd/>
            <a:tailEnd/>
          </a:ln>
        </p:spPr>
      </p:pic>
      <p:grpSp>
        <p:nvGrpSpPr>
          <p:cNvPr id="3" name="Group 51"/>
          <p:cNvGrpSpPr>
            <a:grpSpLocks/>
          </p:cNvGrpSpPr>
          <p:nvPr/>
        </p:nvGrpSpPr>
        <p:grpSpPr bwMode="auto">
          <a:xfrm>
            <a:off x="3048000" y="2819400"/>
            <a:ext cx="3048000" cy="1981200"/>
            <a:chOff x="1632" y="1872"/>
            <a:chExt cx="1584" cy="737"/>
          </a:xfrm>
        </p:grpSpPr>
        <p:pic>
          <p:nvPicPr>
            <p:cNvPr id="12" name="Picture 52" descr="Lcloud"/>
            <p:cNvPicPr>
              <a:picLocks noChangeAspect="1" noChangeArrowheads="1"/>
            </p:cNvPicPr>
            <p:nvPr/>
          </p:nvPicPr>
          <p:blipFill>
            <a:blip r:embed="rId4" cstate="print"/>
            <a:srcRect/>
            <a:stretch>
              <a:fillRect/>
            </a:stretch>
          </p:blipFill>
          <p:spPr bwMode="auto">
            <a:xfrm>
              <a:off x="1632" y="1872"/>
              <a:ext cx="1584" cy="737"/>
            </a:xfrm>
            <a:prstGeom prst="rect">
              <a:avLst/>
            </a:prstGeom>
            <a:noFill/>
            <a:ln w="9525">
              <a:noFill/>
              <a:miter lim="800000"/>
              <a:headEnd/>
              <a:tailEnd/>
            </a:ln>
          </p:spPr>
        </p:pic>
        <p:sp>
          <p:nvSpPr>
            <p:cNvPr id="13" name="Text Box 53"/>
            <p:cNvSpPr txBox="1">
              <a:spLocks noChangeArrowheads="1"/>
            </p:cNvSpPr>
            <p:nvPr/>
          </p:nvSpPr>
          <p:spPr bwMode="auto">
            <a:xfrm>
              <a:off x="1838" y="2290"/>
              <a:ext cx="873" cy="156"/>
            </a:xfrm>
            <a:prstGeom prst="rect">
              <a:avLst/>
            </a:prstGeom>
            <a:noFill/>
            <a:ln w="6350">
              <a:noFill/>
              <a:miter lim="800000"/>
              <a:headEnd type="none" w="sm" len="sm"/>
              <a:tailEnd type="none" w="sm" len="sm"/>
            </a:ln>
          </p:spPr>
          <p:txBody>
            <a:bodyPr>
              <a:spAutoFit/>
            </a:bodyPr>
            <a:lstStyle/>
            <a:p>
              <a:pPr>
                <a:buFontTx/>
                <a:buChar char="•"/>
              </a:pPr>
              <a:endParaRPr lang="ko-KR" altLang="en-US" sz="900" b="1">
                <a:solidFill>
                  <a:srgbClr val="000000"/>
                </a:solidFill>
                <a:latin typeface="Arial" charset="0"/>
              </a:endParaRPr>
            </a:p>
          </p:txBody>
        </p:sp>
      </p:grpSp>
      <p:sp>
        <p:nvSpPr>
          <p:cNvPr id="14" name="Left-Right Arrow 13"/>
          <p:cNvSpPr/>
          <p:nvPr/>
        </p:nvSpPr>
        <p:spPr>
          <a:xfrm rot="20900456">
            <a:off x="2590800" y="3733800"/>
            <a:ext cx="762000" cy="484632"/>
          </a:xfrm>
          <a:prstGeom prst="leftRightArrow">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rot="18222333">
            <a:off x="4460708" y="2586597"/>
            <a:ext cx="762000" cy="484632"/>
          </a:xfrm>
          <a:prstGeom prst="leftRightArrow">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p:cNvSpPr/>
          <p:nvPr/>
        </p:nvSpPr>
        <p:spPr>
          <a:xfrm rot="3130591">
            <a:off x="5298909" y="4186796"/>
            <a:ext cx="762000" cy="484632"/>
          </a:xfrm>
          <a:prstGeom prst="leftRightArrow">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p:cNvSpPr/>
          <p:nvPr/>
        </p:nvSpPr>
        <p:spPr>
          <a:xfrm rot="20325651">
            <a:off x="5903872" y="3019071"/>
            <a:ext cx="898508" cy="484632"/>
          </a:xfrm>
          <a:prstGeom prst="leftRightArrow">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181600" y="2438400"/>
            <a:ext cx="2036968" cy="369332"/>
          </a:xfrm>
          <a:prstGeom prst="rect">
            <a:avLst/>
          </a:prstGeom>
          <a:solidFill>
            <a:srgbClr val="FFC000"/>
          </a:solidFill>
        </p:spPr>
        <p:txBody>
          <a:bodyPr wrap="none" rtlCol="0">
            <a:spAutoFit/>
          </a:bodyPr>
          <a:lstStyle/>
          <a:p>
            <a:r>
              <a:rPr lang="en-US" dirty="0" smtClean="0"/>
              <a:t>PSC personal space</a:t>
            </a:r>
            <a:endParaRPr lang="en-US" dirty="0"/>
          </a:p>
        </p:txBody>
      </p:sp>
      <p:sp>
        <p:nvSpPr>
          <p:cNvPr id="19" name="TextBox 18"/>
          <p:cNvSpPr txBox="1"/>
          <p:nvPr/>
        </p:nvSpPr>
        <p:spPr>
          <a:xfrm>
            <a:off x="7010400" y="3429000"/>
            <a:ext cx="1984069" cy="369332"/>
          </a:xfrm>
          <a:prstGeom prst="rect">
            <a:avLst/>
          </a:prstGeom>
          <a:solidFill>
            <a:srgbClr val="FFC000"/>
          </a:solidFill>
        </p:spPr>
        <p:txBody>
          <a:bodyPr wrap="none" rtlCol="0">
            <a:spAutoFit/>
          </a:bodyPr>
          <a:lstStyle/>
          <a:p>
            <a:r>
              <a:rPr lang="en-US" dirty="0" smtClean="0"/>
              <a:t>PSC personal space</a:t>
            </a:r>
            <a:endParaRPr lang="en-US" dirty="0"/>
          </a:p>
        </p:txBody>
      </p:sp>
      <p:sp>
        <p:nvSpPr>
          <p:cNvPr id="20" name="TextBox 19"/>
          <p:cNvSpPr txBox="1"/>
          <p:nvPr/>
        </p:nvSpPr>
        <p:spPr>
          <a:xfrm>
            <a:off x="5791200" y="5943600"/>
            <a:ext cx="1984069" cy="369332"/>
          </a:xfrm>
          <a:prstGeom prst="rect">
            <a:avLst/>
          </a:prstGeom>
          <a:solidFill>
            <a:srgbClr val="FFC000"/>
          </a:solidFill>
        </p:spPr>
        <p:txBody>
          <a:bodyPr wrap="none" rtlCol="0">
            <a:spAutoFit/>
          </a:bodyPr>
          <a:lstStyle/>
          <a:p>
            <a:r>
              <a:rPr lang="en-US" dirty="0" smtClean="0"/>
              <a:t>PSC personal space</a:t>
            </a:r>
            <a:endParaRPr lang="en-US" dirty="0"/>
          </a:p>
        </p:txBody>
      </p:sp>
      <p:sp>
        <p:nvSpPr>
          <p:cNvPr id="21" name="TextBox 20"/>
          <p:cNvSpPr txBox="1"/>
          <p:nvPr/>
        </p:nvSpPr>
        <p:spPr>
          <a:xfrm>
            <a:off x="1143000" y="4724400"/>
            <a:ext cx="1984069" cy="369332"/>
          </a:xfrm>
          <a:prstGeom prst="rect">
            <a:avLst/>
          </a:prstGeom>
          <a:solidFill>
            <a:srgbClr val="FFC000"/>
          </a:solidFill>
        </p:spPr>
        <p:txBody>
          <a:bodyPr wrap="none" rtlCol="0">
            <a:spAutoFit/>
          </a:bodyPr>
          <a:lstStyle/>
          <a:p>
            <a:r>
              <a:rPr lang="en-US" dirty="0" smtClean="0"/>
              <a:t>PSC personal space</a:t>
            </a:r>
            <a:endParaRPr lang="en-US" dirty="0"/>
          </a:p>
        </p:txBody>
      </p:sp>
      <p:sp>
        <p:nvSpPr>
          <p:cNvPr id="22" name="Rectangle 45"/>
          <p:cNvSpPr>
            <a:spLocks noChangeArrowheads="1"/>
          </p:cNvSpPr>
          <p:nvPr/>
        </p:nvSpPr>
        <p:spPr bwMode="auto">
          <a:xfrm>
            <a:off x="3733800" y="3124200"/>
            <a:ext cx="1655763" cy="1727200"/>
          </a:xfrm>
          <a:prstGeom prst="rect">
            <a:avLst/>
          </a:prstGeom>
          <a:noFill/>
          <a:ln w="9525">
            <a:noFill/>
            <a:miter lim="800000"/>
            <a:headEnd/>
            <a:tailEnd/>
          </a:ln>
        </p:spPr>
        <p:txBody>
          <a:bodyPr wrap="none" lIns="79352" tIns="39676" rIns="79352" bIns="39676" anchor="ctr"/>
          <a:lstStyle/>
          <a:p>
            <a:pPr algn="ctr"/>
            <a:r>
              <a:rPr lang="en-US" altLang="ko-KR" sz="1400" b="1" dirty="0">
                <a:latin typeface="Arial" charset="0"/>
              </a:rPr>
              <a:t>Cell Phone</a:t>
            </a:r>
          </a:p>
          <a:p>
            <a:pPr algn="ctr"/>
            <a:r>
              <a:rPr lang="en-US" altLang="ko-KR" sz="1400" b="1" dirty="0" err="1">
                <a:latin typeface="Arial" charset="0"/>
              </a:rPr>
              <a:t>WiMAX</a:t>
            </a:r>
            <a:endParaRPr lang="en-US" altLang="ko-KR" sz="1400" b="1" dirty="0">
              <a:latin typeface="Arial" charset="0"/>
            </a:endParaRPr>
          </a:p>
          <a:p>
            <a:pPr algn="ctr"/>
            <a:r>
              <a:rPr lang="en-US" altLang="ko-KR" sz="1400" b="1" dirty="0">
                <a:latin typeface="Arial" charset="0"/>
              </a:rPr>
              <a:t>Cable</a:t>
            </a:r>
          </a:p>
          <a:p>
            <a:pPr algn="ctr"/>
            <a:r>
              <a:rPr lang="en-US" altLang="ko-KR" sz="1400" b="1" dirty="0">
                <a:latin typeface="Arial" charset="0"/>
              </a:rPr>
              <a:t>PBX</a:t>
            </a:r>
          </a:p>
          <a:p>
            <a:pPr algn="ctr"/>
            <a:r>
              <a:rPr lang="en-US" altLang="ko-KR" sz="1400" b="1" dirty="0">
                <a:latin typeface="Arial" charset="0"/>
              </a:rPr>
              <a:t>HSDPA</a:t>
            </a:r>
          </a:p>
          <a:p>
            <a:pPr algn="ctr"/>
            <a:r>
              <a:rPr lang="en-US" altLang="ko-KR" sz="1400" b="1" dirty="0">
                <a:latin typeface="Arial" charset="0"/>
              </a:rPr>
              <a:t>LTE</a:t>
            </a:r>
          </a:p>
          <a:p>
            <a:pPr algn="ctr"/>
            <a:r>
              <a:rPr lang="en-US" altLang="ko-KR" sz="1400" b="1" dirty="0">
                <a:latin typeface="Arial" charset="0"/>
              </a:rPr>
              <a:t>etc.</a:t>
            </a:r>
          </a:p>
        </p:txBody>
      </p:sp>
      <p:pic>
        <p:nvPicPr>
          <p:cNvPr id="23" name="Picture 2"/>
          <p:cNvPicPr>
            <a:picLocks noChangeAspect="1" noChangeArrowheads="1"/>
          </p:cNvPicPr>
          <p:nvPr/>
        </p:nvPicPr>
        <p:blipFill>
          <a:blip r:embed="rId5" cstate="print"/>
          <a:srcRect/>
          <a:stretch>
            <a:fillRect/>
          </a:stretch>
        </p:blipFill>
        <p:spPr bwMode="auto">
          <a:xfrm>
            <a:off x="1600200" y="3733800"/>
            <a:ext cx="408924" cy="609600"/>
          </a:xfrm>
          <a:prstGeom prst="rect">
            <a:avLst/>
          </a:prstGeom>
          <a:noFill/>
          <a:ln w="9525">
            <a:noFill/>
            <a:miter lim="800000"/>
            <a:headEnd/>
            <a:tailEnd/>
          </a:ln>
        </p:spPr>
      </p:pic>
      <p:pic>
        <p:nvPicPr>
          <p:cNvPr id="24" name="Picture 2"/>
          <p:cNvPicPr>
            <a:picLocks noChangeAspect="1" noChangeArrowheads="1"/>
          </p:cNvPicPr>
          <p:nvPr/>
        </p:nvPicPr>
        <p:blipFill>
          <a:blip r:embed="rId5" cstate="print"/>
          <a:srcRect/>
          <a:stretch>
            <a:fillRect/>
          </a:stretch>
        </p:blipFill>
        <p:spPr bwMode="auto">
          <a:xfrm>
            <a:off x="5181600" y="1676400"/>
            <a:ext cx="408924" cy="609600"/>
          </a:xfrm>
          <a:prstGeom prst="rect">
            <a:avLst/>
          </a:prstGeom>
          <a:noFill/>
          <a:ln w="9525">
            <a:noFill/>
            <a:miter lim="800000"/>
            <a:headEnd/>
            <a:tailEnd/>
          </a:ln>
        </p:spPr>
      </p:pic>
      <p:pic>
        <p:nvPicPr>
          <p:cNvPr id="25" name="Picture 2"/>
          <p:cNvPicPr>
            <a:picLocks noChangeAspect="1" noChangeArrowheads="1"/>
          </p:cNvPicPr>
          <p:nvPr/>
        </p:nvPicPr>
        <p:blipFill>
          <a:blip r:embed="rId5" cstate="print"/>
          <a:srcRect/>
          <a:stretch>
            <a:fillRect/>
          </a:stretch>
        </p:blipFill>
        <p:spPr bwMode="auto">
          <a:xfrm>
            <a:off x="7391400" y="2667000"/>
            <a:ext cx="408924" cy="609600"/>
          </a:xfrm>
          <a:prstGeom prst="rect">
            <a:avLst/>
          </a:prstGeom>
          <a:noFill/>
          <a:ln w="9525">
            <a:noFill/>
            <a:miter lim="800000"/>
            <a:headEnd/>
            <a:tailEnd/>
          </a:ln>
        </p:spPr>
      </p:pic>
      <p:pic>
        <p:nvPicPr>
          <p:cNvPr id="26" name="Picture 2"/>
          <p:cNvPicPr>
            <a:picLocks noChangeAspect="1" noChangeArrowheads="1"/>
          </p:cNvPicPr>
          <p:nvPr/>
        </p:nvPicPr>
        <p:blipFill>
          <a:blip r:embed="rId5" cstate="print"/>
          <a:srcRect/>
          <a:stretch>
            <a:fillRect/>
          </a:stretch>
        </p:blipFill>
        <p:spPr bwMode="auto">
          <a:xfrm>
            <a:off x="6019800" y="5029200"/>
            <a:ext cx="408924" cy="609600"/>
          </a:xfrm>
          <a:prstGeom prst="rect">
            <a:avLst/>
          </a:prstGeom>
          <a:noFill/>
          <a:ln w="9525">
            <a:noFill/>
            <a:miter lim="800000"/>
            <a:headEnd/>
            <a:tailEnd/>
          </a:ln>
        </p:spPr>
      </p:pic>
      <p:pic>
        <p:nvPicPr>
          <p:cNvPr id="27" name="Picture 6"/>
          <p:cNvPicPr>
            <a:picLocks noChangeAspect="1" noChangeArrowheads="1"/>
          </p:cNvPicPr>
          <p:nvPr/>
        </p:nvPicPr>
        <p:blipFill>
          <a:blip r:embed="rId6" cstate="print"/>
          <a:srcRect/>
          <a:stretch>
            <a:fillRect/>
          </a:stretch>
        </p:blipFill>
        <p:spPr bwMode="auto">
          <a:xfrm>
            <a:off x="1600200" y="3733800"/>
            <a:ext cx="334297" cy="609600"/>
          </a:xfrm>
          <a:prstGeom prst="rect">
            <a:avLst/>
          </a:prstGeom>
          <a:noFill/>
          <a:ln w="9525">
            <a:noFill/>
            <a:miter lim="800000"/>
            <a:headEnd/>
            <a:tailEnd/>
          </a:ln>
        </p:spPr>
      </p:pic>
      <p:pic>
        <p:nvPicPr>
          <p:cNvPr id="28" name="Picture 6"/>
          <p:cNvPicPr>
            <a:picLocks noChangeAspect="1" noChangeArrowheads="1"/>
          </p:cNvPicPr>
          <p:nvPr/>
        </p:nvPicPr>
        <p:blipFill>
          <a:blip r:embed="rId6" cstate="print"/>
          <a:srcRect/>
          <a:stretch>
            <a:fillRect/>
          </a:stretch>
        </p:blipFill>
        <p:spPr bwMode="auto">
          <a:xfrm>
            <a:off x="6019800" y="5029200"/>
            <a:ext cx="334297" cy="609600"/>
          </a:xfrm>
          <a:prstGeom prst="rect">
            <a:avLst/>
          </a:prstGeom>
          <a:noFill/>
          <a:ln w="9525">
            <a:noFill/>
            <a:miter lim="800000"/>
            <a:headEnd/>
            <a:tailEnd/>
          </a:ln>
        </p:spPr>
      </p:pic>
      <p:pic>
        <p:nvPicPr>
          <p:cNvPr id="29" name="Picture 6"/>
          <p:cNvPicPr>
            <a:picLocks noChangeAspect="1" noChangeArrowheads="1"/>
          </p:cNvPicPr>
          <p:nvPr/>
        </p:nvPicPr>
        <p:blipFill>
          <a:blip r:embed="rId6" cstate="print"/>
          <a:srcRect/>
          <a:stretch>
            <a:fillRect/>
          </a:stretch>
        </p:blipFill>
        <p:spPr bwMode="auto">
          <a:xfrm>
            <a:off x="7467600" y="2667000"/>
            <a:ext cx="334297" cy="609600"/>
          </a:xfrm>
          <a:prstGeom prst="rect">
            <a:avLst/>
          </a:prstGeom>
          <a:noFill/>
          <a:ln w="9525">
            <a:noFill/>
            <a:miter lim="800000"/>
            <a:headEnd/>
            <a:tailEnd/>
          </a:ln>
        </p:spPr>
      </p:pic>
      <p:pic>
        <p:nvPicPr>
          <p:cNvPr id="30" name="Picture 6"/>
          <p:cNvPicPr>
            <a:picLocks noChangeAspect="1" noChangeArrowheads="1"/>
          </p:cNvPicPr>
          <p:nvPr/>
        </p:nvPicPr>
        <p:blipFill>
          <a:blip r:embed="rId6" cstate="print"/>
          <a:srcRect/>
          <a:stretch>
            <a:fillRect/>
          </a:stretch>
        </p:blipFill>
        <p:spPr bwMode="auto">
          <a:xfrm>
            <a:off x="5257800" y="1676400"/>
            <a:ext cx="334297"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PSC OPERATION SCENARIO (2) </a:t>
            </a:r>
            <a:r>
              <a:rPr lang="en-US" sz="2000" dirty="0" smtClean="0">
                <a:cs typeface="Times New Roman" pitchFamily="18" charset="0"/>
              </a:rPr>
              <a:t>[9]</a:t>
            </a:r>
            <a:endParaRPr lang="en-US" sz="2000" dirty="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24</a:t>
            </a:r>
            <a:endParaRPr lang="en-US" sz="1400" dirty="0">
              <a:latin typeface="Times New Roman" pitchFamily="18" charset="0"/>
              <a:cs typeface="Times New Roman" pitchFamily="18" charset="0"/>
            </a:endParaRPr>
          </a:p>
        </p:txBody>
      </p:sp>
      <p:pic>
        <p:nvPicPr>
          <p:cNvPr id="174082" name="Picture 2"/>
          <p:cNvPicPr>
            <a:picLocks noChangeAspect="1" noChangeArrowheads="1"/>
          </p:cNvPicPr>
          <p:nvPr/>
        </p:nvPicPr>
        <p:blipFill>
          <a:blip r:embed="rId3" cstate="print"/>
          <a:srcRect/>
          <a:stretch>
            <a:fillRect/>
          </a:stretch>
        </p:blipFill>
        <p:spPr bwMode="auto">
          <a:xfrm>
            <a:off x="457200" y="2234970"/>
            <a:ext cx="8229600" cy="4003905"/>
          </a:xfrm>
          <a:prstGeom prst="rect">
            <a:avLst/>
          </a:prstGeom>
          <a:noFill/>
          <a:ln w="9525">
            <a:noFill/>
            <a:miter lim="800000"/>
            <a:headEnd/>
            <a:tailEnd/>
          </a:ln>
        </p:spPr>
      </p:pic>
      <p:sp>
        <p:nvSpPr>
          <p:cNvPr id="23" name="Rectangle 22"/>
          <p:cNvSpPr/>
          <p:nvPr/>
        </p:nvSpPr>
        <p:spPr>
          <a:xfrm>
            <a:off x="457200" y="1524000"/>
            <a:ext cx="8305800" cy="646331"/>
          </a:xfrm>
          <a:prstGeom prst="rect">
            <a:avLst/>
          </a:prstGeom>
          <a:solidFill>
            <a:srgbClr val="FFFF00"/>
          </a:solidFill>
        </p:spPr>
        <p:txBody>
          <a:bodyPr wrap="square">
            <a:spAutoFit/>
          </a:bodyPr>
          <a:lstStyle/>
          <a:p>
            <a:r>
              <a:rPr lang="en-US" dirty="0" smtClean="0">
                <a:latin typeface="Times New Roman" pitchFamily="18" charset="0"/>
                <a:cs typeface="Times New Roman" pitchFamily="18" charset="0"/>
              </a:rPr>
              <a:t>In the future, the user will be the center of the services and the Personal Space Communications will be the common interface to the environments the user moves into.</a:t>
            </a:r>
            <a:endParaRPr lang="en-US" dirty="0">
              <a:latin typeface="Times New Roman" pitchFamily="18" charset="0"/>
              <a:cs typeface="Times New Roman" pitchFamily="18" charset="0"/>
            </a:endParaRPr>
          </a:p>
        </p:txBody>
      </p:sp>
      <p:sp>
        <p:nvSpPr>
          <p:cNvPr id="6" name="TextBox 5"/>
          <p:cNvSpPr txBox="1"/>
          <p:nvPr/>
        </p:nvSpPr>
        <p:spPr>
          <a:xfrm>
            <a:off x="5257800" y="3352800"/>
            <a:ext cx="1607556" cy="307777"/>
          </a:xfrm>
          <a:prstGeom prst="rect">
            <a:avLst/>
          </a:prstGeom>
          <a:solidFill>
            <a:srgbClr val="FFC000"/>
          </a:solidFill>
        </p:spPr>
        <p:txBody>
          <a:bodyPr wrap="none" rtlCol="0">
            <a:spAutoFit/>
          </a:bodyPr>
          <a:lstStyle/>
          <a:p>
            <a:r>
              <a:rPr lang="en-US" sz="1400" b="1" dirty="0" smtClean="0">
                <a:solidFill>
                  <a:srgbClr val="FF0000"/>
                </a:solidFill>
              </a:rPr>
              <a:t>PSC personal space</a:t>
            </a:r>
            <a:endParaRPr lang="en-US" sz="1400" b="1" dirty="0">
              <a:solidFill>
                <a:srgbClr val="FF0000"/>
              </a:solidFill>
            </a:endParaRPr>
          </a:p>
        </p:txBody>
      </p:sp>
      <p:sp>
        <p:nvSpPr>
          <p:cNvPr id="7" name="TextBox 6"/>
          <p:cNvSpPr txBox="1"/>
          <p:nvPr/>
        </p:nvSpPr>
        <p:spPr>
          <a:xfrm>
            <a:off x="6934200" y="5029200"/>
            <a:ext cx="1607556" cy="307777"/>
          </a:xfrm>
          <a:prstGeom prst="rect">
            <a:avLst/>
          </a:prstGeom>
          <a:solidFill>
            <a:srgbClr val="FFC000"/>
          </a:solidFill>
        </p:spPr>
        <p:txBody>
          <a:bodyPr wrap="none" rtlCol="0">
            <a:spAutoFit/>
          </a:bodyPr>
          <a:lstStyle/>
          <a:p>
            <a:r>
              <a:rPr lang="en-US" sz="1400" b="1" dirty="0" smtClean="0">
                <a:solidFill>
                  <a:srgbClr val="FF0000"/>
                </a:solidFill>
              </a:rPr>
              <a:t>PSC personal space</a:t>
            </a:r>
            <a:endParaRPr lang="en-US" sz="1400" b="1" dirty="0">
              <a:solidFill>
                <a:srgbClr val="FF0000"/>
              </a:solidFill>
            </a:endParaRPr>
          </a:p>
        </p:txBody>
      </p:sp>
      <p:sp>
        <p:nvSpPr>
          <p:cNvPr id="8" name="TextBox 7"/>
          <p:cNvSpPr txBox="1"/>
          <p:nvPr/>
        </p:nvSpPr>
        <p:spPr>
          <a:xfrm>
            <a:off x="3886200" y="4953000"/>
            <a:ext cx="1607556" cy="307777"/>
          </a:xfrm>
          <a:prstGeom prst="rect">
            <a:avLst/>
          </a:prstGeom>
          <a:solidFill>
            <a:srgbClr val="FFC000"/>
          </a:solidFill>
        </p:spPr>
        <p:txBody>
          <a:bodyPr wrap="square" rtlCol="0">
            <a:spAutoFit/>
          </a:bodyPr>
          <a:lstStyle/>
          <a:p>
            <a:r>
              <a:rPr lang="en-US" sz="1400" b="1" dirty="0" smtClean="0">
                <a:solidFill>
                  <a:srgbClr val="FF0000"/>
                </a:solidFill>
              </a:rPr>
              <a:t>PSC personal space</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HOME/INDOOR ENVIRONMENT (1)</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lnSpcReduction="10000"/>
          </a:bodyPr>
          <a:lstStyle/>
          <a:p>
            <a:pPr marL="342900" lvl="1" indent="-342900">
              <a:buFont typeface="Arial" pitchFamily="34" charset="0"/>
              <a:buChar char="•"/>
            </a:pPr>
            <a:r>
              <a:rPr lang="en-US" sz="2000" dirty="0" smtClean="0">
                <a:latin typeface="Times New Roman" pitchFamily="18" charset="0"/>
                <a:cs typeface="Times New Roman" pitchFamily="18" charset="0"/>
              </a:rPr>
              <a:t>Sensors:</a:t>
            </a:r>
            <a:r>
              <a:rPr lang="en-US" altLang="ko-KR" sz="2000" dirty="0" smtClean="0">
                <a:latin typeface="Times New Roman" pitchFamily="18" charset="0"/>
                <a:ea typeface="굴림" charset="-127"/>
                <a:cs typeface="Times New Roman" pitchFamily="18" charset="0"/>
              </a:rPr>
              <a:t> favorite group selection</a:t>
            </a:r>
            <a:endParaRPr lang="en-US" sz="2000" dirty="0" smtClean="0">
              <a:latin typeface="Times New Roman" pitchFamily="18" charset="0"/>
              <a:cs typeface="Times New Roman" pitchFamily="18" charset="0"/>
            </a:endParaRPr>
          </a:p>
          <a:p>
            <a:pPr marL="742950" lvl="2" indent="-342900"/>
            <a:r>
              <a:rPr lang="en-US" sz="1800" dirty="0" smtClean="0">
                <a:latin typeface="Times New Roman" pitchFamily="18" charset="0"/>
                <a:cs typeface="Times New Roman" pitchFamily="18" charset="0"/>
              </a:rPr>
              <a:t>Automatic doors [1]</a:t>
            </a:r>
          </a:p>
          <a:p>
            <a:pPr marL="742950" lvl="2" indent="-342900"/>
            <a:r>
              <a:rPr lang="en-US" sz="1800" dirty="0" smtClean="0">
                <a:latin typeface="Times New Roman" pitchFamily="18" charset="0"/>
                <a:cs typeface="Times New Roman" pitchFamily="18" charset="0"/>
              </a:rPr>
              <a:t>Automatic air conditioning [1]</a:t>
            </a:r>
          </a:p>
          <a:p>
            <a:pPr marL="742950" lvl="2" indent="-342900"/>
            <a:r>
              <a:rPr lang="en-US" sz="1800" dirty="0" smtClean="0">
                <a:latin typeface="Times New Roman" pitchFamily="18" charset="0"/>
                <a:cs typeface="Times New Roman" pitchFamily="18" charset="0"/>
              </a:rPr>
              <a:t>Home appliances control including TV, music, and other home appliances</a:t>
            </a:r>
          </a:p>
          <a:p>
            <a:pPr marL="342900" lvl="1" indent="-342900">
              <a:buFont typeface="Arial" pitchFamily="34" charset="0"/>
              <a:buChar char="•"/>
            </a:pPr>
            <a:r>
              <a:rPr lang="en-US" sz="2000" dirty="0" smtClean="0">
                <a:latin typeface="Times New Roman" pitchFamily="18" charset="0"/>
                <a:cs typeface="Times New Roman" pitchFamily="18" charset="0"/>
              </a:rPr>
              <a:t>Automatic telephone forwarding [1]</a:t>
            </a:r>
          </a:p>
          <a:p>
            <a:pPr marL="342900" lvl="1" indent="-342900">
              <a:buFont typeface="Arial" pitchFamily="34" charset="0"/>
              <a:buChar char="•"/>
            </a:pPr>
            <a:r>
              <a:rPr lang="en-US" sz="2000" dirty="0" smtClean="0">
                <a:latin typeface="Times New Roman" pitchFamily="18" charset="0"/>
                <a:cs typeface="Times New Roman" pitchFamily="18" charset="0"/>
              </a:rPr>
              <a:t>Customized computer setting [1, 2]</a:t>
            </a:r>
          </a:p>
          <a:p>
            <a:pPr marL="742950" lvl="2" indent="-342900"/>
            <a:r>
              <a:rPr lang="en-US" altLang="ko-KR" sz="1800" dirty="0" smtClean="0">
                <a:latin typeface="Times New Roman" pitchFamily="18" charset="0"/>
                <a:ea typeface="굴림" charset="-127"/>
                <a:cs typeface="Times New Roman" pitchFamily="18" charset="0"/>
              </a:rPr>
              <a:t>Auto configuration of computer</a:t>
            </a:r>
            <a:endParaRPr lang="en-US" sz="1800" dirty="0" smtClean="0">
              <a:latin typeface="Times New Roman" pitchFamily="18" charset="0"/>
              <a:cs typeface="Times New Roman" pitchFamily="18" charset="0"/>
            </a:endParaRPr>
          </a:p>
          <a:p>
            <a:pPr marL="342900" lvl="1" indent="-342900">
              <a:buFont typeface="Arial" pitchFamily="34" charset="0"/>
              <a:buChar char="•"/>
            </a:pPr>
            <a:r>
              <a:rPr lang="en-US" sz="2000" dirty="0" smtClean="0">
                <a:latin typeface="Times New Roman" pitchFamily="18" charset="0"/>
                <a:cs typeface="Times New Roman" pitchFamily="18" charset="0"/>
              </a:rPr>
              <a:t>Local advertisement/information system [2]</a:t>
            </a:r>
          </a:p>
          <a:p>
            <a:r>
              <a:rPr lang="en-US" altLang="ko-KR" sz="2000" dirty="0" smtClean="0">
                <a:latin typeface="Times New Roman" pitchFamily="18" charset="0"/>
                <a:ea typeface="굴림" charset="-127"/>
                <a:cs typeface="Times New Roman" pitchFamily="18" charset="0"/>
              </a:rPr>
              <a:t>Automatic recognition: attendance check, entrance control, automatic PC lock/unlock [1]</a:t>
            </a:r>
          </a:p>
          <a:p>
            <a:r>
              <a:rPr lang="en-US" altLang="ko-KR" sz="2000" dirty="0" smtClean="0">
                <a:latin typeface="Times New Roman" pitchFamily="18" charset="0"/>
                <a:ea typeface="굴림" charset="-127"/>
                <a:cs typeface="Times New Roman" pitchFamily="18" charset="0"/>
              </a:rPr>
              <a:t>Private assistant: pulling conference material from user’s computer to the meeting place, personal gateway [1]</a:t>
            </a:r>
          </a:p>
          <a:p>
            <a:r>
              <a:rPr lang="en-US" altLang="ko-KR" sz="2000" dirty="0" smtClean="0">
                <a:latin typeface="Times New Roman" pitchFamily="18" charset="0"/>
                <a:ea typeface="굴림" charset="-127"/>
                <a:cs typeface="Times New Roman" pitchFamily="18" charset="0"/>
              </a:rPr>
              <a:t>Location identification: indoor location identification, automatic destination guide from the display at the entrance or corridor, elevator control, LBS [1]</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Amusement park [9]</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25</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HOME/INDOOR ENVIRONMENT (2)</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648200"/>
          </a:xfrm>
        </p:spPr>
        <p:txBody>
          <a:bodyPr>
            <a:normAutofit fontScale="92500" lnSpcReduction="10000"/>
          </a:bodyPr>
          <a:lstStyle/>
          <a:p>
            <a:pPr marL="342900" lvl="1" indent="-342900">
              <a:buFont typeface="Arial" pitchFamily="34" charset="0"/>
              <a:buChar char="•"/>
            </a:pPr>
            <a:r>
              <a:rPr lang="en-US" sz="2000" dirty="0" smtClean="0">
                <a:latin typeface="Times New Roman" pitchFamily="18" charset="0"/>
                <a:cs typeface="Times New Roman" pitchFamily="18" charset="0"/>
              </a:rPr>
              <a:t>Mobile VOIP or wireless VOIP [2]: refer to following slides</a:t>
            </a:r>
          </a:p>
          <a:p>
            <a:pPr marL="342900" lvl="1" indent="-342900">
              <a:buFont typeface="Arial" pitchFamily="34" charset="0"/>
              <a:buChar char="•"/>
            </a:pPr>
            <a:r>
              <a:rPr lang="en-US" sz="2000" dirty="0" smtClean="0">
                <a:latin typeface="Times New Roman" pitchFamily="18" charset="0"/>
                <a:cs typeface="Times New Roman" pitchFamily="18" charset="0"/>
              </a:rPr>
              <a:t>Two way graphic remote control [2]: refer to following slides</a:t>
            </a:r>
          </a:p>
          <a:p>
            <a:pPr marL="342900" lvl="1" indent="-342900">
              <a:buFont typeface="Arial" pitchFamily="34" charset="0"/>
              <a:buChar char="•"/>
            </a:pPr>
            <a:r>
              <a:rPr lang="en-US" sz="2000" dirty="0" smtClean="0">
                <a:latin typeface="Times New Roman" pitchFamily="18" charset="0"/>
                <a:cs typeface="Times New Roman" pitchFamily="18" charset="0"/>
              </a:rPr>
              <a:t>Two way Conferencing and one way seminar[2]: refer to following slides</a:t>
            </a:r>
          </a:p>
          <a:p>
            <a:r>
              <a:rPr lang="en-US" sz="2000" dirty="0" smtClean="0">
                <a:latin typeface="Times New Roman" pitchFamily="18" charset="0"/>
                <a:cs typeface="Times New Roman" pitchFamily="18" charset="0"/>
              </a:rPr>
              <a:t>Multi Lingual Interpretation System: refer to following slides</a:t>
            </a:r>
          </a:p>
          <a:p>
            <a:pPr marL="342900" lvl="1" indent="-342900">
              <a:buFont typeface="Arial" pitchFamily="34" charset="0"/>
              <a:buChar char="•"/>
            </a:pPr>
            <a:r>
              <a:rPr lang="en-US" sz="2000" dirty="0" smtClean="0">
                <a:latin typeface="Times New Roman" pitchFamily="18" charset="0"/>
                <a:cs typeface="Times New Roman" pitchFamily="18" charset="0"/>
              </a:rPr>
              <a:t>Microphone [2]: secured</a:t>
            </a:r>
          </a:p>
          <a:p>
            <a:pPr marL="342900" lvl="1" indent="-342900">
              <a:buFont typeface="Arial" pitchFamily="34" charset="0"/>
              <a:buChar char="•"/>
            </a:pPr>
            <a:r>
              <a:rPr lang="en-US" sz="2000" dirty="0" smtClean="0">
                <a:latin typeface="Times New Roman" pitchFamily="18" charset="0"/>
                <a:cs typeface="Times New Roman" pitchFamily="18" charset="0"/>
              </a:rPr>
              <a:t>Stereo ear set [2]</a:t>
            </a:r>
          </a:p>
          <a:p>
            <a:pPr marL="342900" lvl="1" indent="-342900">
              <a:buFont typeface="Arial" pitchFamily="34" charset="0"/>
              <a:buChar char="•"/>
            </a:pPr>
            <a:r>
              <a:rPr lang="en-US" sz="2000" dirty="0" smtClean="0">
                <a:latin typeface="Times New Roman" pitchFamily="18" charset="0"/>
                <a:cs typeface="Times New Roman" pitchFamily="18" charset="0"/>
              </a:rPr>
              <a:t>TV/game headset [2]</a:t>
            </a:r>
          </a:p>
          <a:p>
            <a:pPr marL="342900" lvl="1" indent="-342900">
              <a:buFont typeface="Arial" pitchFamily="34" charset="0"/>
              <a:buChar char="•"/>
            </a:pPr>
            <a:r>
              <a:rPr lang="en-US" sz="2000" dirty="0" smtClean="0">
                <a:latin typeface="Times New Roman" pitchFamily="18" charset="0"/>
                <a:cs typeface="Times New Roman" pitchFamily="18" charset="0"/>
              </a:rPr>
              <a:t>Smarter Phone which support Group game</a:t>
            </a:r>
          </a:p>
          <a:p>
            <a:pPr marL="342900" lvl="1" indent="-342900">
              <a:buFont typeface="Arial" pitchFamily="34" charset="0"/>
              <a:buChar char="•"/>
            </a:pPr>
            <a:r>
              <a:rPr lang="en-US" sz="2000" dirty="0" smtClean="0">
                <a:latin typeface="Times New Roman" pitchFamily="18" charset="0"/>
                <a:cs typeface="Times New Roman" pitchFamily="18" charset="0"/>
              </a:rPr>
              <a:t>Mobile video [2]</a:t>
            </a:r>
          </a:p>
          <a:p>
            <a:pPr marL="342900" lvl="1" indent="-342900">
              <a:buFont typeface="Arial" pitchFamily="34" charset="0"/>
              <a:buChar char="•"/>
            </a:pPr>
            <a:r>
              <a:rPr lang="en-US" sz="2000" dirty="0" smtClean="0">
                <a:latin typeface="Times New Roman" pitchFamily="18" charset="0"/>
                <a:cs typeface="Times New Roman" pitchFamily="18" charset="0"/>
              </a:rPr>
              <a:t>x.1 channel audio [2]</a:t>
            </a:r>
          </a:p>
          <a:p>
            <a:pPr marL="342900" lvl="1" indent="-342900">
              <a:buFont typeface="Arial" pitchFamily="34" charset="0"/>
              <a:buChar char="•"/>
            </a:pPr>
            <a:r>
              <a:rPr lang="en-US" sz="2000" dirty="0" smtClean="0">
                <a:latin typeface="Times New Roman" pitchFamily="18" charset="0"/>
                <a:cs typeface="Times New Roman" pitchFamily="18" charset="0"/>
              </a:rPr>
              <a:t>Medical applications</a:t>
            </a:r>
          </a:p>
          <a:p>
            <a:pPr marL="742950" lvl="2" indent="-342900"/>
            <a:r>
              <a:rPr lang="en-US" sz="2000" dirty="0" smtClean="0">
                <a:latin typeface="Times New Roman" pitchFamily="18" charset="0"/>
                <a:cs typeface="Times New Roman" pitchFamily="18" charset="0"/>
              </a:rPr>
              <a:t>Hospital environment and Doctor’s office</a:t>
            </a:r>
          </a:p>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Customer management: restaurant, store, theater, and etc. [1]</a:t>
            </a:r>
          </a:p>
          <a:p>
            <a:pPr marL="342900" lvl="1" indent="-342900">
              <a:buFont typeface="Arial" pitchFamily="34" charset="0"/>
              <a:buChar char="•"/>
            </a:pPr>
            <a:r>
              <a:rPr lang="en-US" sz="2000" dirty="0" smtClean="0">
                <a:latin typeface="Times New Roman" pitchFamily="18" charset="0"/>
                <a:ea typeface="굴림" charset="-127"/>
                <a:cs typeface="Times New Roman" pitchFamily="18" charset="0"/>
              </a:rPr>
              <a:t>Public place broadcasting [2]</a:t>
            </a:r>
            <a:endParaRPr lang="en-US" sz="2000" dirty="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26</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HOME/INDOOR ENVIRONMENT (3)</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pPr marL="342900" lvl="1" indent="-342900">
              <a:buFont typeface="Arial" pitchFamily="34" charset="0"/>
              <a:buChar char="•"/>
            </a:pPr>
            <a:r>
              <a:rPr lang="en-US" sz="2000" dirty="0" smtClean="0">
                <a:latin typeface="Times New Roman" pitchFamily="18" charset="0"/>
                <a:cs typeface="Times New Roman" pitchFamily="18" charset="0"/>
              </a:rPr>
              <a:t>Data transfer to picture frame</a:t>
            </a:r>
          </a:p>
          <a:p>
            <a:pPr marL="342900" lvl="1" indent="-342900">
              <a:buFont typeface="Arial" pitchFamily="34" charset="0"/>
              <a:buChar char="•"/>
            </a:pPr>
            <a:r>
              <a:rPr lang="en-US" altLang="ko-KR" sz="2000" dirty="0" smtClean="0">
                <a:latin typeface="Times New Roman" pitchFamily="18" charset="0"/>
                <a:ea typeface="굴림" pitchFamily="50" charset="-127"/>
                <a:cs typeface="Times New Roman" pitchFamily="18" charset="0"/>
              </a:rPr>
              <a:t>Food selection and cooking method are configured automatically and properly</a:t>
            </a:r>
          </a:p>
          <a:p>
            <a:pPr marL="342900" lvl="1" indent="-342900">
              <a:buFont typeface="Arial" pitchFamily="34" charset="0"/>
              <a:buChar char="•"/>
            </a:pPr>
            <a:r>
              <a:rPr lang="en-US" sz="2000" dirty="0" smtClean="0">
                <a:latin typeface="Times New Roman" pitchFamily="18" charset="0"/>
                <a:cs typeface="Times New Roman" pitchFamily="18" charset="0"/>
              </a:rPr>
              <a:t>Broadcasting with interactive communications [9]</a:t>
            </a:r>
          </a:p>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Personal media [9]</a:t>
            </a:r>
          </a:p>
          <a:p>
            <a:pPr marL="342900" lvl="1" indent="-342900">
              <a:buFont typeface="Arial" pitchFamily="34" charset="0"/>
              <a:buChar char="•"/>
            </a:pPr>
            <a:r>
              <a:rPr lang="en-US" sz="2000" dirty="0" smtClean="0">
                <a:latin typeface="Times New Roman" pitchFamily="18" charset="0"/>
                <a:cs typeface="Times New Roman" pitchFamily="18" charset="0"/>
              </a:rPr>
              <a:t>M2M (Sensor network) [9]</a:t>
            </a:r>
          </a:p>
          <a:p>
            <a:r>
              <a:rPr lang="en-US" sz="2000" dirty="0" smtClean="0">
                <a:latin typeface="Times New Roman" pitchFamily="18" charset="0"/>
                <a:cs typeface="Times New Roman" pitchFamily="18" charset="0"/>
              </a:rPr>
              <a:t>Group games [9]: </a:t>
            </a:r>
          </a:p>
          <a:p>
            <a:pPr lvl="1"/>
            <a:r>
              <a:rPr lang="en-US" sz="1800" dirty="0" smtClean="0">
                <a:latin typeface="Times New Roman" pitchFamily="18" charset="0"/>
                <a:cs typeface="Times New Roman" pitchFamily="18" charset="0"/>
              </a:rPr>
              <a:t>Latency: &lt; 16ms, Wired Voice quality, Channel capacity: Concurrent active channels</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Wireless audio [9]: Cordless microphones, headset, wireless speakers, distributed speakers</a:t>
            </a:r>
          </a:p>
          <a:p>
            <a:pPr lvl="1"/>
            <a:r>
              <a:rPr lang="en-US" sz="1800" dirty="0" smtClean="0">
                <a:latin typeface="Times New Roman" pitchFamily="18" charset="0"/>
                <a:cs typeface="Times New Roman" pitchFamily="18" charset="0"/>
              </a:rPr>
              <a:t>Latency: &lt; 16ms, Data rate: &lt; 2M bps, Channel capacity: Concurrent active channels</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27</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VEHICULAR ENVIRONMENT</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r>
              <a:rPr lang="en-US" altLang="ko-KR" sz="2000" dirty="0" smtClean="0">
                <a:latin typeface="Times New Roman" pitchFamily="18" charset="0"/>
                <a:ea typeface="굴림" charset="-127"/>
                <a:cs typeface="Times New Roman" pitchFamily="18" charset="0"/>
              </a:rPr>
              <a:t>Automatic air conditioning: temperature, ventilation for each passenger [1]</a:t>
            </a:r>
            <a:endParaRPr lang="ko-KR" altLang="en-US" sz="2000" dirty="0" smtClean="0">
              <a:latin typeface="Times New Roman" pitchFamily="18" charset="0"/>
              <a:ea typeface="굴림" charset="-127"/>
              <a:cs typeface="Times New Roman" pitchFamily="18" charset="0"/>
            </a:endParaRPr>
          </a:p>
          <a:p>
            <a:r>
              <a:rPr lang="en-US" altLang="ko-KR" sz="2000" dirty="0" smtClean="0">
                <a:latin typeface="Times New Roman" pitchFamily="18" charset="0"/>
                <a:ea typeface="굴림" charset="-127"/>
                <a:cs typeface="Times New Roman" pitchFamily="18" charset="0"/>
              </a:rPr>
              <a:t>Automatic driving mode control: seat position, handle position, mirror angle, pedal sensitivity, maximum speed alarm [1]</a:t>
            </a:r>
            <a:endParaRPr lang="ko-KR" altLang="en-US" sz="2000" dirty="0" smtClean="0">
              <a:latin typeface="Times New Roman" pitchFamily="18" charset="0"/>
              <a:ea typeface="굴림" charset="-127"/>
              <a:cs typeface="Times New Roman" pitchFamily="18" charset="0"/>
            </a:endParaRPr>
          </a:p>
          <a:p>
            <a:r>
              <a:rPr lang="en-US" altLang="ko-KR" sz="2000" dirty="0" smtClean="0">
                <a:latin typeface="Times New Roman" pitchFamily="18" charset="0"/>
                <a:ea typeface="굴림" charset="-127"/>
                <a:cs typeface="Times New Roman" pitchFamily="18" charset="0"/>
              </a:rPr>
              <a:t>Favorite music or broadcasting station selection [1]</a:t>
            </a:r>
            <a:endParaRPr lang="ko-KR" altLang="en-US" sz="2000" dirty="0" smtClean="0">
              <a:latin typeface="Times New Roman" pitchFamily="18" charset="0"/>
              <a:ea typeface="굴림" charset="-127"/>
              <a:cs typeface="Times New Roman" pitchFamily="18" charset="0"/>
            </a:endParaRPr>
          </a:p>
          <a:p>
            <a:r>
              <a:rPr lang="en-US" altLang="ko-KR" sz="2000" dirty="0" smtClean="0">
                <a:latin typeface="Times New Roman" pitchFamily="18" charset="0"/>
                <a:ea typeface="굴림" charset="-127"/>
                <a:cs typeface="Times New Roman" pitchFamily="18" charset="0"/>
              </a:rPr>
              <a:t>In-vehicle navigator configuration: menu configuration, favorite geography information, geography information update and </a:t>
            </a:r>
            <a:r>
              <a:rPr lang="en-US" altLang="ko-KR" sz="2000" dirty="0" err="1" smtClean="0">
                <a:latin typeface="Times New Roman" pitchFamily="18" charset="0"/>
                <a:ea typeface="굴림" charset="-127"/>
                <a:cs typeface="Times New Roman" pitchFamily="18" charset="0"/>
              </a:rPr>
              <a:t>Telematics</a:t>
            </a:r>
            <a:r>
              <a:rPr lang="en-US" altLang="ko-KR" sz="2000" dirty="0" smtClean="0">
                <a:latin typeface="Times New Roman" pitchFamily="18" charset="0"/>
                <a:ea typeface="굴림" charset="-127"/>
                <a:cs typeface="Times New Roman" pitchFamily="18" charset="0"/>
              </a:rPr>
              <a:t> services through the mobile phone and WLAN [1]</a:t>
            </a:r>
          </a:p>
          <a:p>
            <a:pPr marL="342900" lvl="1" indent="-342900">
              <a:buFont typeface="Arial" pitchFamily="34" charset="0"/>
              <a:buChar char="•"/>
            </a:pPr>
            <a:r>
              <a:rPr lang="en-US" sz="2000" dirty="0" smtClean="0">
                <a:latin typeface="Times New Roman" pitchFamily="18" charset="0"/>
                <a:cs typeface="Times New Roman" pitchFamily="18" charset="0"/>
              </a:rPr>
              <a:t>Hands free set [2]</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28</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OUTDOOR APPLICATIONS</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pPr marL="342900" lvl="1" indent="-342900">
              <a:buFont typeface="Arial" pitchFamily="34" charset="0"/>
              <a:buChar char="•"/>
            </a:pPr>
            <a:r>
              <a:rPr lang="en-US" sz="2000" dirty="0" smtClean="0">
                <a:latin typeface="Times New Roman" pitchFamily="18" charset="0"/>
                <a:cs typeface="Times New Roman" pitchFamily="18" charset="0"/>
              </a:rPr>
              <a:t>Obtaining information from outside screens/monitors/roadside units</a:t>
            </a:r>
          </a:p>
          <a:p>
            <a:pPr marL="342900" lvl="1" indent="-342900">
              <a:buFont typeface="Arial" pitchFamily="34" charset="0"/>
              <a:buChar char="•"/>
            </a:pPr>
            <a:r>
              <a:rPr lang="en-US" sz="2000" dirty="0" smtClean="0">
                <a:latin typeface="Times New Roman" pitchFamily="18" charset="0"/>
                <a:cs typeface="Times New Roman" pitchFamily="18" charset="0"/>
              </a:rPr>
              <a:t>Stadium game broadcast</a:t>
            </a:r>
          </a:p>
          <a:p>
            <a:r>
              <a:rPr lang="en-US" altLang="ko-KR" sz="2000" dirty="0" smtClean="0">
                <a:latin typeface="Times New Roman" pitchFamily="18" charset="0"/>
                <a:ea typeface="굴림" charset="-127"/>
                <a:cs typeface="Times New Roman" pitchFamily="18" charset="0"/>
              </a:rPr>
              <a:t>Travel and location information service [1]</a:t>
            </a:r>
          </a:p>
          <a:p>
            <a:pPr lvl="1"/>
            <a:r>
              <a:rPr lang="en-US" altLang="ko-KR" sz="1800" dirty="0" smtClean="0">
                <a:latin typeface="Times New Roman" pitchFamily="18" charset="0"/>
                <a:ea typeface="굴림" charset="-127"/>
                <a:cs typeface="Times New Roman" pitchFamily="18" charset="0"/>
              </a:rPr>
              <a:t>When user stands in front of the electric display guide, it shows the information about destination, geography, transportation, and shopping in user’s language. </a:t>
            </a:r>
            <a:endParaRPr lang="ko-KR" altLang="en-US" sz="1800" dirty="0" smtClean="0">
              <a:latin typeface="Times New Roman" pitchFamily="18" charset="0"/>
              <a:ea typeface="굴림" charset="-127"/>
              <a:cs typeface="Times New Roman" pitchFamily="18" charset="0"/>
            </a:endParaRPr>
          </a:p>
          <a:p>
            <a:r>
              <a:rPr lang="en-US" altLang="ko-KR" sz="2000" dirty="0" smtClean="0">
                <a:latin typeface="Times New Roman" pitchFamily="18" charset="0"/>
                <a:ea typeface="굴림" charset="-127"/>
                <a:cs typeface="Times New Roman" pitchFamily="18" charset="0"/>
              </a:rPr>
              <a:t>Automatic street lamp control [1]</a:t>
            </a:r>
          </a:p>
          <a:p>
            <a:r>
              <a:rPr lang="en-US" altLang="ko-KR" sz="2000" dirty="0" smtClean="0">
                <a:latin typeface="Times New Roman" pitchFamily="18" charset="0"/>
                <a:ea typeface="굴림" charset="-127"/>
                <a:cs typeface="Times New Roman" pitchFamily="18" charset="0"/>
              </a:rPr>
              <a:t>Electronic payment [1]</a:t>
            </a:r>
          </a:p>
          <a:p>
            <a:pPr lvl="1"/>
            <a:r>
              <a:rPr lang="en-US" altLang="ko-KR" sz="1800" dirty="0" smtClean="0">
                <a:latin typeface="Times New Roman" pitchFamily="18" charset="0"/>
                <a:ea typeface="굴림" charset="-127"/>
                <a:cs typeface="Times New Roman" pitchFamily="18" charset="0"/>
              </a:rPr>
              <a:t>Mobile communication provider could participate in E-Commerce business, and provide personalized marketing considering time and location information of users, using mobile communications network. </a:t>
            </a:r>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29</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smtClean="0">
                <a:solidFill>
                  <a:srgbClr val="FF0000"/>
                </a:solidFill>
                <a:cs typeface="Times New Roman" pitchFamily="18" charset="0"/>
              </a:rPr>
              <a:t>INTRODUCTION</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648200"/>
          </a:xfrm>
        </p:spPr>
        <p:txBody>
          <a:bodyPr>
            <a:normAutofit/>
          </a:bodyPr>
          <a:lstStyle/>
          <a:p>
            <a:pPr marL="342900" lvl="1" indent="-342900">
              <a:buFont typeface="Arial" pitchFamily="34" charset="0"/>
              <a:buChar char="•"/>
            </a:pPr>
            <a:r>
              <a:rPr lang="en-US" sz="2000" dirty="0" smtClean="0">
                <a:latin typeface="Times New Roman" pitchFamily="18" charset="0"/>
                <a:cs typeface="Times New Roman" pitchFamily="18" charset="0"/>
              </a:rPr>
              <a:t>This presentation is prepared to introduce </a:t>
            </a:r>
          </a:p>
          <a:p>
            <a:pPr marL="742950" lvl="2" indent="-342900"/>
            <a:r>
              <a:rPr lang="en-US" sz="1800" dirty="0" smtClean="0">
                <a:latin typeface="Times New Roman" pitchFamily="18" charset="0"/>
                <a:cs typeface="Times New Roman" pitchFamily="18" charset="0"/>
              </a:rPr>
              <a:t>Overview of PSC concepts and its uniqueness and</a:t>
            </a:r>
          </a:p>
          <a:p>
            <a:pPr marL="742950" lvl="2" indent="-342900"/>
            <a:r>
              <a:rPr lang="en-US" sz="1800" dirty="0" smtClean="0">
                <a:latin typeface="Times New Roman" pitchFamily="18" charset="0"/>
                <a:cs typeface="Times New Roman" pitchFamily="18" charset="0"/>
              </a:rPr>
              <a:t>Some key technical issues to show the necessity of and technical feasibility for the PSC standard.</a:t>
            </a:r>
          </a:p>
          <a:p>
            <a:pPr marL="342900" lvl="1" indent="-342900">
              <a:buFont typeface="Arial" pitchFamily="34" charset="0"/>
              <a:buChar char="•"/>
            </a:pPr>
            <a:endParaRPr lang="en-US" sz="2000" dirty="0" smtClean="0">
              <a:latin typeface="Times New Roman" pitchFamily="18" charset="0"/>
              <a:cs typeface="Times New Roman" pitchFamily="18" charset="0"/>
            </a:endParaRPr>
          </a:p>
          <a:p>
            <a:pPr marL="342900" lvl="1" indent="-342900">
              <a:buFont typeface="Arial" pitchFamily="34" charset="0"/>
              <a:buChar char="•"/>
            </a:pPr>
            <a:r>
              <a:rPr lang="en-US" sz="2000" dirty="0" smtClean="0">
                <a:latin typeface="Times New Roman" pitchFamily="18" charset="0"/>
                <a:cs typeface="Times New Roman" pitchFamily="18" charset="0"/>
              </a:rPr>
              <a:t>The following issues are addressed:</a:t>
            </a:r>
          </a:p>
          <a:p>
            <a:pPr marL="742950" lvl="2" indent="-342900"/>
            <a:r>
              <a:rPr lang="en-US" sz="1800" dirty="0" smtClean="0">
                <a:latin typeface="Times New Roman" pitchFamily="18" charset="0"/>
                <a:cs typeface="Times New Roman" pitchFamily="18" charset="0"/>
              </a:rPr>
              <a:t>Introduction of new spaces –public space and personal space</a:t>
            </a:r>
          </a:p>
          <a:p>
            <a:pPr marL="742950" lvl="2" indent="-342900"/>
            <a:r>
              <a:rPr lang="en-US" sz="1800" dirty="0" smtClean="0">
                <a:latin typeface="Times New Roman" pitchFamily="18" charset="0"/>
                <a:cs typeface="Times New Roman" pitchFamily="18" charset="0"/>
              </a:rPr>
              <a:t>Definition of PSC</a:t>
            </a:r>
          </a:p>
          <a:p>
            <a:pPr marL="742950" lvl="2" indent="-342900"/>
            <a:r>
              <a:rPr lang="en-US" sz="1800" dirty="0" smtClean="0">
                <a:latin typeface="Times New Roman" pitchFamily="18" charset="0"/>
                <a:cs typeface="Times New Roman" pitchFamily="18" charset="0"/>
              </a:rPr>
              <a:t>Brief list of use cases identified so far and introduction of new use cases</a:t>
            </a:r>
          </a:p>
          <a:p>
            <a:pPr marL="742950" lvl="2" indent="-342900"/>
            <a:r>
              <a:rPr lang="en-US" sz="1800" dirty="0" smtClean="0">
                <a:latin typeface="Times New Roman" pitchFamily="18" charset="0"/>
                <a:cs typeface="Times New Roman" pitchFamily="18" charset="0"/>
              </a:rPr>
              <a:t>Technical requirements identified from these use cases</a:t>
            </a:r>
          </a:p>
          <a:p>
            <a:pPr marL="742950" lvl="2" indent="-342900"/>
            <a:r>
              <a:rPr lang="en-US" sz="1800" dirty="0" smtClean="0">
                <a:latin typeface="Times New Roman" pitchFamily="18" charset="0"/>
                <a:cs typeface="Times New Roman" pitchFamily="18" charset="0"/>
              </a:rPr>
              <a:t>Review of some key technical issues for the standard and </a:t>
            </a:r>
          </a:p>
          <a:p>
            <a:pPr marL="742950" lvl="2" indent="-342900"/>
            <a:r>
              <a:rPr lang="en-US" sz="1800" dirty="0" smtClean="0">
                <a:latin typeface="Times New Roman" pitchFamily="18" charset="0"/>
                <a:cs typeface="Times New Roman" pitchFamily="18" charset="0"/>
              </a:rPr>
              <a:t>Comparison with similar technologies.</a:t>
            </a:r>
          </a:p>
        </p:txBody>
      </p:sp>
      <p:sp>
        <p:nvSpPr>
          <p:cNvPr id="9" name="TextBox 8"/>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USE CASES, PUBLIC SECTOR</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pPr>
              <a:lnSpc>
                <a:spcPct val="100000"/>
              </a:lnSpc>
            </a:pPr>
            <a:r>
              <a:rPr lang="en-US" altLang="ko-KR" sz="2000" dirty="0" smtClean="0">
                <a:latin typeface="Times New Roman" pitchFamily="18" charset="0"/>
                <a:ea typeface="굴림" charset="-127"/>
                <a:cs typeface="Times New Roman" pitchFamily="18" charset="0"/>
              </a:rPr>
              <a:t>Energy &amp; CO</a:t>
            </a:r>
            <a:r>
              <a:rPr lang="en-US" altLang="ko-KR" sz="2000" baseline="-25000" dirty="0" smtClean="0">
                <a:latin typeface="Times New Roman" pitchFamily="18" charset="0"/>
                <a:ea typeface="굴림" charset="-127"/>
                <a:cs typeface="Times New Roman" pitchFamily="18" charset="0"/>
              </a:rPr>
              <a:t>2</a:t>
            </a:r>
            <a:r>
              <a:rPr lang="en-US" altLang="ko-KR" sz="2000" dirty="0" smtClean="0">
                <a:latin typeface="Times New Roman" pitchFamily="18" charset="0"/>
                <a:ea typeface="굴림" charset="-127"/>
                <a:cs typeface="Times New Roman" pitchFamily="18" charset="0"/>
              </a:rPr>
              <a:t> saving</a:t>
            </a:r>
          </a:p>
          <a:p>
            <a:pPr lvl="1"/>
            <a:r>
              <a:rPr lang="en-US" altLang="ko-KR" sz="1800" dirty="0" smtClean="0">
                <a:latin typeface="Times New Roman" pitchFamily="18" charset="0"/>
                <a:ea typeface="굴림" charset="-127"/>
                <a:cs typeface="Times New Roman" pitchFamily="18" charset="0"/>
              </a:rPr>
              <a:t>Light off in the place where no one exists, and optimal control for air conditioner, heater, TV, PC, etc. [1]</a:t>
            </a:r>
            <a:endParaRPr lang="ko-KR" altLang="en-US" sz="1800" dirty="0" smtClean="0">
              <a:latin typeface="Times New Roman" pitchFamily="18" charset="0"/>
              <a:ea typeface="굴림" charset="-127"/>
              <a:cs typeface="Times New Roman" pitchFamily="18" charset="0"/>
            </a:endParaRPr>
          </a:p>
          <a:p>
            <a:pPr>
              <a:lnSpc>
                <a:spcPct val="100000"/>
              </a:lnSpc>
            </a:pPr>
            <a:r>
              <a:rPr lang="en-US" altLang="ko-KR" sz="2000" dirty="0" smtClean="0">
                <a:latin typeface="Times New Roman" pitchFamily="18" charset="0"/>
                <a:ea typeface="굴림" charset="-127"/>
                <a:cs typeface="Times New Roman" pitchFamily="18" charset="0"/>
              </a:rPr>
              <a:t>Safety service</a:t>
            </a:r>
          </a:p>
          <a:p>
            <a:pPr lvl="1"/>
            <a:r>
              <a:rPr lang="en-US" altLang="ko-KR" sz="1800" dirty="0" smtClean="0">
                <a:latin typeface="Times New Roman" pitchFamily="18" charset="0"/>
                <a:ea typeface="굴림" charset="-127"/>
                <a:cs typeface="Times New Roman" pitchFamily="18" charset="0"/>
              </a:rPr>
              <a:t>Acquisition of information about people passing by a check point, like caretaker, bus stop, lobby, etc., using </a:t>
            </a:r>
            <a:r>
              <a:rPr lang="en-US" altLang="ko-KR" sz="1800" dirty="0" smtClean="0">
                <a:solidFill>
                  <a:srgbClr val="00B0F0"/>
                </a:solidFill>
                <a:latin typeface="Times New Roman" pitchFamily="18" charset="0"/>
                <a:ea typeface="굴림" charset="-127"/>
                <a:cs typeface="Times New Roman" pitchFamily="18" charset="0"/>
              </a:rPr>
              <a:t>PSC manager </a:t>
            </a:r>
            <a:r>
              <a:rPr lang="en-US" altLang="ko-KR" sz="1800" dirty="0" smtClean="0">
                <a:latin typeface="Times New Roman" pitchFamily="18" charset="0"/>
                <a:ea typeface="굴림" charset="-127"/>
                <a:cs typeface="Times New Roman" pitchFamily="18" charset="0"/>
              </a:rPr>
              <a:t>equipped at the post, for checking pedestrians to protect from criminals, and provisioning of alarm information to them [1]</a:t>
            </a:r>
            <a:endParaRPr lang="ko-KR" altLang="en-US" sz="1800" dirty="0" smtClean="0">
              <a:latin typeface="Times New Roman" pitchFamily="18" charset="0"/>
              <a:ea typeface="굴림" charset="-127"/>
              <a:cs typeface="Times New Roman" pitchFamily="18" charset="0"/>
            </a:endParaRPr>
          </a:p>
          <a:p>
            <a:pPr>
              <a:lnSpc>
                <a:spcPct val="100000"/>
              </a:lnSpc>
            </a:pPr>
            <a:r>
              <a:rPr lang="en-US" altLang="ko-KR" sz="2000" dirty="0" smtClean="0">
                <a:latin typeface="Times New Roman" pitchFamily="18" charset="0"/>
                <a:ea typeface="굴림" charset="-127"/>
                <a:cs typeface="Times New Roman" pitchFamily="18" charset="0"/>
              </a:rPr>
              <a:t>Traffic information gathering</a:t>
            </a:r>
          </a:p>
          <a:p>
            <a:pPr lvl="1"/>
            <a:r>
              <a:rPr lang="en-US" altLang="ko-KR" sz="1800" dirty="0" smtClean="0">
                <a:latin typeface="Times New Roman" pitchFamily="18" charset="0"/>
                <a:ea typeface="굴림" charset="-127"/>
                <a:cs typeface="Times New Roman" pitchFamily="18" charset="0"/>
              </a:rPr>
              <a:t>Gathering traffic information from the mobile </a:t>
            </a:r>
            <a:r>
              <a:rPr lang="en-US" altLang="ko-KR" sz="1800" dirty="0" smtClean="0">
                <a:solidFill>
                  <a:srgbClr val="00B0F0"/>
                </a:solidFill>
                <a:latin typeface="Times New Roman" pitchFamily="18" charset="0"/>
                <a:ea typeface="굴림" charset="-127"/>
                <a:cs typeface="Times New Roman" pitchFamily="18" charset="0"/>
              </a:rPr>
              <a:t>PSC devices </a:t>
            </a:r>
            <a:r>
              <a:rPr lang="en-US" altLang="ko-KR" sz="1800" dirty="0" smtClean="0">
                <a:latin typeface="Times New Roman" pitchFamily="18" charset="0"/>
                <a:ea typeface="굴림" charset="-127"/>
                <a:cs typeface="Times New Roman" pitchFamily="18" charset="0"/>
              </a:rPr>
              <a:t>of drivers and passengers and </a:t>
            </a:r>
            <a:r>
              <a:rPr lang="en-US" altLang="ko-KR" sz="1800" dirty="0" smtClean="0">
                <a:solidFill>
                  <a:srgbClr val="00B0F0"/>
                </a:solidFill>
                <a:latin typeface="Times New Roman" pitchFamily="18" charset="0"/>
                <a:ea typeface="굴림" charset="-127"/>
                <a:cs typeface="Times New Roman" pitchFamily="18" charset="0"/>
              </a:rPr>
              <a:t>PSC</a:t>
            </a:r>
            <a:r>
              <a:rPr lang="en-US" altLang="ko-KR" sz="1800" dirty="0" smtClean="0">
                <a:latin typeface="Times New Roman" pitchFamily="18" charset="0"/>
                <a:ea typeface="굴림" charset="-127"/>
                <a:cs typeface="Times New Roman" pitchFamily="18" charset="0"/>
              </a:rPr>
              <a:t> modules equipped at roadside [1]</a:t>
            </a:r>
            <a:endParaRPr lang="ko-KR" altLang="en-US" sz="1800" dirty="0" smtClean="0">
              <a:latin typeface="Times New Roman" pitchFamily="18" charset="0"/>
              <a:ea typeface="굴림" charset="-127"/>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30</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pPr>
              <a:lnSpc>
                <a:spcPts val="3000"/>
              </a:lnSpc>
            </a:pPr>
            <a:r>
              <a:rPr lang="en-US" altLang="ko-KR" sz="3200" b="1" i="1" dirty="0" smtClean="0">
                <a:solidFill>
                  <a:srgbClr val="FF0000"/>
                </a:solidFill>
              </a:rPr>
              <a:t>COMMUNICATIONS FOR PERSONAL SPACES (1)</a:t>
            </a:r>
            <a:endParaRPr lang="en-US" sz="2000" dirty="0">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fontScale="92500" lnSpcReduction="20000"/>
          </a:bodyPr>
          <a:lstStyle/>
          <a:p>
            <a:pPr marL="349250" lvl="2" indent="-349250"/>
            <a:r>
              <a:rPr lang="en-US" sz="2200" b="1" dirty="0" smtClean="0">
                <a:solidFill>
                  <a:srgbClr val="00B0F0"/>
                </a:solidFill>
                <a:latin typeface="Times New Roman" pitchFamily="18" charset="0"/>
                <a:cs typeface="Times New Roman" pitchFamily="18" charset="0"/>
              </a:rPr>
              <a:t>PSC manager </a:t>
            </a:r>
            <a:r>
              <a:rPr lang="en-US" sz="2200" dirty="0" smtClean="0">
                <a:latin typeface="Times New Roman" pitchFamily="18" charset="0"/>
                <a:cs typeface="Times New Roman" pitchFamily="18" charset="0"/>
              </a:rPr>
              <a:t>of a public space</a:t>
            </a:r>
          </a:p>
          <a:p>
            <a:pPr marL="631825" lvl="3" indent="-174625"/>
            <a:r>
              <a:rPr lang="en-US" sz="1900" b="1" dirty="0" smtClean="0">
                <a:solidFill>
                  <a:srgbClr val="FF0000"/>
                </a:solidFill>
                <a:latin typeface="Times New Roman" pitchFamily="18" charset="0"/>
                <a:cs typeface="Times New Roman" pitchFamily="18" charset="0"/>
              </a:rPr>
              <a:t>Device or function of a device </a:t>
            </a:r>
            <a:r>
              <a:rPr lang="en-US" sz="1900" dirty="0" smtClean="0">
                <a:latin typeface="Times New Roman" pitchFamily="18" charset="0"/>
                <a:cs typeface="Times New Roman" pitchFamily="18" charset="0"/>
              </a:rPr>
              <a:t>whose main roles are </a:t>
            </a:r>
          </a:p>
          <a:p>
            <a:pPr marL="1089025" lvl="4" indent="-174625">
              <a:buFont typeface="Arial" pitchFamily="34" charset="0"/>
              <a:buChar char="•"/>
            </a:pPr>
            <a:r>
              <a:rPr lang="en-US" sz="1900" dirty="0" smtClean="0">
                <a:latin typeface="Times New Roman" pitchFamily="18" charset="0"/>
                <a:cs typeface="Times New Roman" pitchFamily="18" charset="0"/>
              </a:rPr>
              <a:t>to provide sync signals to devices in a public space</a:t>
            </a:r>
          </a:p>
          <a:p>
            <a:pPr marL="1089025" lvl="4" indent="-174625">
              <a:buFont typeface="Arial" pitchFamily="34" charset="0"/>
              <a:buChar char="•"/>
            </a:pPr>
            <a:r>
              <a:rPr lang="en-US" sz="1900" dirty="0" smtClean="0">
                <a:latin typeface="Times New Roman" pitchFamily="18" charset="0"/>
                <a:cs typeface="Times New Roman" pitchFamily="18" charset="0"/>
              </a:rPr>
              <a:t>to maintain sync with all other public spaces </a:t>
            </a:r>
            <a:r>
              <a:rPr lang="en-US" sz="1900" dirty="0" smtClean="0">
                <a:solidFill>
                  <a:srgbClr val="FF0000"/>
                </a:solidFill>
                <a:latin typeface="Times New Roman" pitchFamily="18" charset="0"/>
                <a:cs typeface="Times New Roman" pitchFamily="18" charset="0"/>
              </a:rPr>
              <a:t>in the same region</a:t>
            </a:r>
          </a:p>
          <a:p>
            <a:pPr marL="1089025" lvl="4" indent="-174625">
              <a:buFont typeface="Arial" pitchFamily="34" charset="0"/>
              <a:buChar char="•"/>
            </a:pPr>
            <a:r>
              <a:rPr lang="en-US" sz="1900" dirty="0" smtClean="0">
                <a:latin typeface="Times New Roman" pitchFamily="18" charset="0"/>
                <a:cs typeface="Times New Roman" pitchFamily="18" charset="0"/>
              </a:rPr>
              <a:t>to communicate with other PSC managers of adjacent public spaces for hand-over and exchange of data/information and </a:t>
            </a:r>
            <a:r>
              <a:rPr lang="en-US" sz="1900" b="1" dirty="0" smtClean="0">
                <a:solidFill>
                  <a:srgbClr val="FF0000"/>
                </a:solidFill>
                <a:latin typeface="Times New Roman" pitchFamily="18" charset="0"/>
                <a:cs typeface="Times New Roman" pitchFamily="18" charset="0"/>
              </a:rPr>
              <a:t>for data relay among public spaces</a:t>
            </a:r>
          </a:p>
          <a:p>
            <a:pPr marL="631825" lvl="3" indent="-174625"/>
            <a:r>
              <a:rPr lang="en-US" sz="1900" dirty="0" smtClean="0">
                <a:solidFill>
                  <a:srgbClr val="0070C0"/>
                </a:solidFill>
                <a:latin typeface="Times New Roman" pitchFamily="18" charset="0"/>
                <a:cs typeface="Times New Roman" pitchFamily="18" charset="0"/>
              </a:rPr>
              <a:t>Only one device among devices including PSC terminals in a public space can be a </a:t>
            </a:r>
            <a:r>
              <a:rPr lang="en-US" sz="1900" b="1" dirty="0" smtClean="0">
                <a:solidFill>
                  <a:srgbClr val="00B0F0"/>
                </a:solidFill>
                <a:latin typeface="Times New Roman" pitchFamily="18" charset="0"/>
                <a:cs typeface="Times New Roman" pitchFamily="18" charset="0"/>
              </a:rPr>
              <a:t>PSC manager</a:t>
            </a:r>
            <a:r>
              <a:rPr lang="en-US" sz="1900" dirty="0" smtClean="0">
                <a:solidFill>
                  <a:srgbClr val="0070C0"/>
                </a:solidFill>
                <a:latin typeface="Times New Roman" pitchFamily="18" charset="0"/>
                <a:cs typeface="Times New Roman" pitchFamily="18" charset="0"/>
              </a:rPr>
              <a:t>. </a:t>
            </a:r>
          </a:p>
          <a:p>
            <a:pPr marL="631825" lvl="3" indent="-174625"/>
            <a:endParaRPr lang="en-US" altLang="ko-KR" sz="1600" dirty="0" smtClean="0">
              <a:latin typeface="Times New Roman" pitchFamily="18" charset="0"/>
              <a:cs typeface="Times New Roman" pitchFamily="18" charset="0"/>
            </a:endParaRPr>
          </a:p>
          <a:p>
            <a:r>
              <a:rPr lang="en-US" altLang="ko-KR" sz="2200" dirty="0" smtClean="0">
                <a:solidFill>
                  <a:srgbClr val="FF0000"/>
                </a:solidFill>
                <a:latin typeface="Times New Roman" pitchFamily="18" charset="0"/>
                <a:cs typeface="Times New Roman" pitchFamily="18" charset="0"/>
              </a:rPr>
              <a:t>Types of communications </a:t>
            </a:r>
            <a:r>
              <a:rPr lang="en-US" altLang="ko-KR" sz="2200" dirty="0" smtClean="0">
                <a:latin typeface="Times New Roman" pitchFamily="18" charset="0"/>
                <a:cs typeface="Times New Roman" pitchFamily="18" charset="0"/>
              </a:rPr>
              <a:t>for a personal space</a:t>
            </a:r>
          </a:p>
          <a:p>
            <a:pPr marL="914400" lvl="1" indent="-457200">
              <a:buFont typeface="+mj-lt"/>
              <a:buAutoNum type="arabicPeriod"/>
            </a:pPr>
            <a:r>
              <a:rPr lang="en-US" altLang="ko-KR" sz="1900" dirty="0" smtClean="0">
                <a:latin typeface="Times New Roman" pitchFamily="18" charset="0"/>
                <a:cs typeface="Times New Roman" pitchFamily="18" charset="0"/>
              </a:rPr>
              <a:t>Communications among devices (or machines) in a public space</a:t>
            </a:r>
          </a:p>
          <a:p>
            <a:pPr marL="914400" lvl="1" indent="-457200">
              <a:buFont typeface="+mj-lt"/>
              <a:buAutoNum type="arabicPeriod"/>
            </a:pPr>
            <a:r>
              <a:rPr lang="en-US" altLang="ko-KR" sz="1900" dirty="0" smtClean="0">
                <a:latin typeface="Times New Roman" pitchFamily="18" charset="0"/>
                <a:cs typeface="Times New Roman" pitchFamily="18" charset="0"/>
              </a:rPr>
              <a:t>Communications between PSC managers of adjacent public spaces for hand-over and exchange of implicit information regarding the individual and for data relay between public spaces in a region</a:t>
            </a:r>
          </a:p>
          <a:p>
            <a:pPr marL="914400" lvl="1" indent="-457200">
              <a:buFont typeface="+mj-lt"/>
              <a:buAutoNum type="arabicPeriod"/>
            </a:pPr>
            <a:r>
              <a:rPr lang="en-US" altLang="ko-KR" sz="1900" dirty="0" smtClean="0">
                <a:latin typeface="Times New Roman" pitchFamily="18" charset="0"/>
                <a:cs typeface="Times New Roman" pitchFamily="18" charset="0"/>
              </a:rPr>
              <a:t>Communications between a device in a public space and a device (or machine) in a remote outside world</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pPr>
              <a:lnSpc>
                <a:spcPts val="3000"/>
              </a:lnSpc>
            </a:pPr>
            <a:r>
              <a:rPr lang="en-US" altLang="ko-KR" sz="3200" b="1" i="1" dirty="0" smtClean="0">
                <a:solidFill>
                  <a:srgbClr val="FF0000"/>
                </a:solidFill>
              </a:rPr>
              <a:t>COMMUNICATIONS FOR PERSONAL SPACES (2)</a:t>
            </a:r>
            <a:endParaRPr lang="en-US" sz="2000" dirty="0">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fontScale="55000" lnSpcReduction="20000"/>
          </a:bodyPr>
          <a:lstStyle/>
          <a:p>
            <a:pPr>
              <a:buNone/>
            </a:pPr>
            <a:r>
              <a:rPr lang="en-US" altLang="ko-KR" b="1" dirty="0" smtClean="0">
                <a:solidFill>
                  <a:srgbClr val="00B0F0"/>
                </a:solidFill>
                <a:latin typeface="Times New Roman" pitchFamily="18" charset="0"/>
                <a:cs typeface="Times New Roman" pitchFamily="18" charset="0"/>
              </a:rPr>
              <a:t>1. 	Communication within a public space: </a:t>
            </a:r>
            <a:r>
              <a:rPr lang="en-US" altLang="ko-KR" u="sng" dirty="0" smtClean="0">
                <a:solidFill>
                  <a:srgbClr val="FF0000"/>
                </a:solidFill>
                <a:latin typeface="Times New Roman" pitchFamily="18" charset="0"/>
                <a:cs typeface="Times New Roman" pitchFamily="18" charset="0"/>
              </a:rPr>
              <a:t>intra public space communications</a:t>
            </a:r>
            <a:endParaRPr lang="en-US" altLang="ko-KR" dirty="0" smtClean="0">
              <a:latin typeface="Times New Roman" pitchFamily="18" charset="0"/>
              <a:cs typeface="Times New Roman" pitchFamily="18" charset="0"/>
            </a:endParaRPr>
          </a:p>
          <a:p>
            <a:pPr lvl="1"/>
            <a:r>
              <a:rPr lang="en-US" altLang="ko-KR" sz="2900" dirty="0" smtClean="0">
                <a:latin typeface="Times New Roman" pitchFamily="18" charset="0"/>
                <a:cs typeface="Times New Roman" pitchFamily="18" charset="0"/>
              </a:rPr>
              <a:t>1-1, 1-</a:t>
            </a:r>
            <a:r>
              <a:rPr lang="en-US" altLang="ko-KR" sz="2900" i="1" dirty="0" smtClean="0">
                <a:latin typeface="Times New Roman" pitchFamily="18" charset="0"/>
                <a:cs typeface="Times New Roman" pitchFamily="18" charset="0"/>
              </a:rPr>
              <a:t>n</a:t>
            </a:r>
            <a:r>
              <a:rPr lang="en-US" altLang="ko-KR" sz="2900" dirty="0" smtClean="0">
                <a:latin typeface="Times New Roman" pitchFamily="18" charset="0"/>
                <a:cs typeface="Times New Roman" pitchFamily="18" charset="0"/>
              </a:rPr>
              <a:t>, and </a:t>
            </a:r>
            <a:r>
              <a:rPr lang="en-US" altLang="ko-KR" sz="2900" i="1" dirty="0" smtClean="0">
                <a:latin typeface="Times New Roman" pitchFamily="18" charset="0"/>
                <a:cs typeface="Times New Roman" pitchFamily="18" charset="0"/>
              </a:rPr>
              <a:t>n</a:t>
            </a:r>
            <a:r>
              <a:rPr lang="en-US" altLang="ko-KR" sz="2900" dirty="0" smtClean="0">
                <a:latin typeface="Times New Roman" pitchFamily="18" charset="0"/>
                <a:cs typeface="Times New Roman" pitchFamily="18" charset="0"/>
              </a:rPr>
              <a:t>-</a:t>
            </a:r>
            <a:r>
              <a:rPr lang="en-US" altLang="ko-KR" sz="2900" i="1" dirty="0" smtClean="0">
                <a:latin typeface="Times New Roman" pitchFamily="18" charset="0"/>
                <a:cs typeface="Times New Roman" pitchFamily="18" charset="0"/>
              </a:rPr>
              <a:t>m</a:t>
            </a:r>
            <a:r>
              <a:rPr lang="en-US" altLang="ko-KR" sz="2900" dirty="0" smtClean="0">
                <a:latin typeface="Times New Roman" pitchFamily="18" charset="0"/>
                <a:cs typeface="Times New Roman" pitchFamily="18" charset="0"/>
              </a:rPr>
              <a:t> group-cast possible</a:t>
            </a:r>
          </a:p>
          <a:p>
            <a:pPr lvl="1"/>
            <a:r>
              <a:rPr lang="en-US" altLang="ko-KR" sz="2900" dirty="0" smtClean="0">
                <a:latin typeface="Times New Roman" pitchFamily="18" charset="0"/>
                <a:cs typeface="Times New Roman" pitchFamily="18" charset="0"/>
              </a:rPr>
              <a:t>Max.  100 feet range</a:t>
            </a:r>
          </a:p>
          <a:p>
            <a:pPr lvl="1"/>
            <a:r>
              <a:rPr lang="en-US" altLang="ko-KR" sz="2900" dirty="0" smtClean="0">
                <a:latin typeface="Times New Roman" pitchFamily="18" charset="0"/>
                <a:cs typeface="Times New Roman" pitchFamily="18" charset="0"/>
              </a:rPr>
              <a:t>10kbps ~ 55Mbps throughput</a:t>
            </a:r>
          </a:p>
          <a:p>
            <a:pPr lvl="1"/>
            <a:r>
              <a:rPr lang="en-US" altLang="ko-KR" sz="2900" dirty="0" smtClean="0">
                <a:latin typeface="Times New Roman" pitchFamily="18" charset="0"/>
                <a:cs typeface="Times New Roman" pitchFamily="18" charset="0"/>
              </a:rPr>
              <a:t>Less than 20 ms latency</a:t>
            </a:r>
          </a:p>
          <a:p>
            <a:pPr>
              <a:buNone/>
            </a:pPr>
            <a:r>
              <a:rPr lang="en-US" altLang="ko-KR" b="1" dirty="0" smtClean="0">
                <a:solidFill>
                  <a:srgbClr val="00B0F0"/>
                </a:solidFill>
                <a:latin typeface="Times New Roman" pitchFamily="18" charset="0"/>
                <a:cs typeface="Times New Roman" pitchFamily="18" charset="0"/>
              </a:rPr>
              <a:t>2.	Inter-public space communication: </a:t>
            </a:r>
            <a:r>
              <a:rPr lang="en-US" altLang="ko-KR" u="sng" dirty="0" smtClean="0">
                <a:solidFill>
                  <a:srgbClr val="FF0000"/>
                </a:solidFill>
                <a:latin typeface="Times New Roman" pitchFamily="18" charset="0"/>
                <a:cs typeface="Times New Roman" pitchFamily="18" charset="0"/>
              </a:rPr>
              <a:t>inter public space communications through PSC managers</a:t>
            </a:r>
            <a:endParaRPr lang="en-US" altLang="ko-KR" dirty="0" smtClean="0">
              <a:latin typeface="Times New Roman" pitchFamily="18" charset="0"/>
              <a:cs typeface="Times New Roman" pitchFamily="18" charset="0"/>
            </a:endParaRPr>
          </a:p>
          <a:p>
            <a:pPr lvl="1"/>
            <a:r>
              <a:rPr lang="en-US" altLang="ko-KR" sz="2900" dirty="0" smtClean="0">
                <a:latin typeface="Times New Roman" pitchFamily="18" charset="0"/>
                <a:cs typeface="Times New Roman" pitchFamily="18" charset="0"/>
              </a:rPr>
              <a:t>Interconnection between two physically adjacent public spaces</a:t>
            </a:r>
          </a:p>
          <a:p>
            <a:pPr lvl="1"/>
            <a:r>
              <a:rPr lang="en-US" altLang="ko-KR" sz="2900" dirty="0" smtClean="0">
                <a:latin typeface="Times New Roman" pitchFamily="18" charset="0"/>
                <a:cs typeface="Times New Roman" pitchFamily="18" charset="0"/>
              </a:rPr>
              <a:t>10kbps ~ 55Mbps throughput</a:t>
            </a:r>
          </a:p>
          <a:p>
            <a:pPr lvl="1"/>
            <a:r>
              <a:rPr lang="en-US" altLang="ko-KR" sz="2900" dirty="0" smtClean="0">
                <a:latin typeface="Times New Roman" pitchFamily="18" charset="0"/>
                <a:cs typeface="Times New Roman" pitchFamily="18" charset="0"/>
              </a:rPr>
              <a:t>Less than 20 ms latency</a:t>
            </a:r>
          </a:p>
          <a:p>
            <a:pPr lvl="1"/>
            <a:r>
              <a:rPr lang="en-US" altLang="ko-KR" sz="2900" dirty="0" smtClean="0">
                <a:latin typeface="Times New Roman" pitchFamily="18" charset="0"/>
                <a:cs typeface="Times New Roman" pitchFamily="18" charset="0"/>
              </a:rPr>
              <a:t>Needs hand-over between two adjacent public spaces for mobile individuals and range extension</a:t>
            </a:r>
          </a:p>
          <a:p>
            <a:pPr lvl="1"/>
            <a:r>
              <a:rPr lang="en-US" altLang="ko-KR" sz="2900" dirty="0" smtClean="0">
                <a:latin typeface="Times New Roman" pitchFamily="18" charset="0"/>
                <a:cs typeface="Times New Roman" pitchFamily="18" charset="0"/>
              </a:rPr>
              <a:t>Managed on MAC layer</a:t>
            </a:r>
          </a:p>
          <a:p>
            <a:pPr>
              <a:buNone/>
            </a:pPr>
            <a:r>
              <a:rPr lang="en-US" altLang="ko-KR" b="1" dirty="0" smtClean="0">
                <a:solidFill>
                  <a:srgbClr val="00B0F0"/>
                </a:solidFill>
                <a:latin typeface="Times New Roman" pitchFamily="18" charset="0"/>
                <a:cs typeface="Times New Roman" pitchFamily="18" charset="0"/>
              </a:rPr>
              <a:t>3.	Remote area access communication: </a:t>
            </a:r>
            <a:r>
              <a:rPr lang="en-US" altLang="ko-KR" u="sng" dirty="0" smtClean="0">
                <a:solidFill>
                  <a:srgbClr val="FF0000"/>
                </a:solidFill>
                <a:latin typeface="Times New Roman" pitchFamily="18" charset="0"/>
                <a:cs typeface="Times New Roman" pitchFamily="18" charset="0"/>
              </a:rPr>
              <a:t>inter public space communications through outside network</a:t>
            </a:r>
            <a:r>
              <a:rPr lang="en-US" altLang="ko-KR" dirty="0" smtClean="0">
                <a:latin typeface="Times New Roman" pitchFamily="18" charset="0"/>
                <a:cs typeface="Times New Roman" pitchFamily="18" charset="0"/>
              </a:rPr>
              <a:t>.</a:t>
            </a:r>
          </a:p>
          <a:p>
            <a:pPr lvl="1"/>
            <a:r>
              <a:rPr lang="en-US" altLang="ko-KR" sz="2900" dirty="0" smtClean="0">
                <a:latin typeface="Times New Roman" pitchFamily="18" charset="0"/>
                <a:cs typeface="Times New Roman" pitchFamily="18" charset="0"/>
              </a:rPr>
              <a:t>Access to database or exchange of information data through a core (outside) network</a:t>
            </a:r>
          </a:p>
          <a:p>
            <a:pPr lvl="1"/>
            <a:r>
              <a:rPr lang="en-US" altLang="ko-KR" sz="2900" dirty="0" smtClean="0">
                <a:latin typeface="Times New Roman" pitchFamily="18" charset="0"/>
                <a:cs typeface="Times New Roman" pitchFamily="18" charset="0"/>
              </a:rPr>
              <a:t>Wide area wired or wireless network: cable network, telephone network, WLAN, cellular network, etc.</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32</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FF0000"/>
                </a:solidFill>
              </a:rPr>
              <a:t>COMMUNICATIONS FOR PERSONAL SPACES (3)</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447800"/>
            <a:ext cx="4953000" cy="4800600"/>
          </a:xfrm>
        </p:spPr>
        <p:txBody>
          <a:bodyPr>
            <a:normAutofit/>
          </a:bodyPr>
          <a:lstStyle/>
          <a:p>
            <a:pPr marL="342900" lvl="1" indent="-342900">
              <a:buFont typeface="Arial" pitchFamily="34" charset="0"/>
              <a:buChar char="•"/>
            </a:pPr>
            <a:r>
              <a:rPr lang="en-US" sz="2000" dirty="0" smtClean="0">
                <a:latin typeface="Times New Roman" pitchFamily="18" charset="0"/>
                <a:cs typeface="Times New Roman" pitchFamily="18" charset="0"/>
              </a:rPr>
              <a:t>PSC needs three types of connections.</a:t>
            </a:r>
          </a:p>
          <a:p>
            <a:pPr marL="742950" lvl="2" indent="-342900">
              <a:buFont typeface="+mj-lt"/>
              <a:buAutoNum type="arabicPeriod"/>
            </a:pPr>
            <a:r>
              <a:rPr lang="en-US" sz="1800" dirty="0" smtClean="0">
                <a:latin typeface="Times New Roman" pitchFamily="18" charset="0"/>
                <a:cs typeface="Times New Roman" pitchFamily="18" charset="0"/>
              </a:rPr>
              <a:t>Communication inside a public space</a:t>
            </a:r>
          </a:p>
          <a:p>
            <a:pPr marL="742950" lvl="2" indent="-342900">
              <a:buFont typeface="+mj-lt"/>
              <a:buAutoNum type="arabicPeriod"/>
            </a:pPr>
            <a:r>
              <a:rPr lang="en-US" sz="1800" dirty="0" smtClean="0">
                <a:latin typeface="Times New Roman" pitchFamily="18" charset="0"/>
                <a:cs typeface="Times New Roman" pitchFamily="18" charset="0"/>
              </a:rPr>
              <a:t>Communication between two adjacent public spaces</a:t>
            </a:r>
          </a:p>
          <a:p>
            <a:pPr marL="742950" lvl="2" indent="-342900">
              <a:buFont typeface="+mj-lt"/>
              <a:buAutoNum type="arabicPeriod"/>
            </a:pPr>
            <a:r>
              <a:rPr lang="en-US" sz="1800" dirty="0" smtClean="0">
                <a:latin typeface="Times New Roman" pitchFamily="18" charset="0"/>
                <a:cs typeface="Times New Roman" pitchFamily="18" charset="0"/>
              </a:rPr>
              <a:t>Connection to outside world </a:t>
            </a:r>
          </a:p>
          <a:p>
            <a:pPr>
              <a:buNone/>
            </a:pPr>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33</a:t>
            </a:r>
            <a:endParaRPr lang="en-US" sz="1400" dirty="0">
              <a:latin typeface="Times New Roman" pitchFamily="18" charset="0"/>
              <a:cs typeface="Times New Roman" pitchFamily="18" charset="0"/>
            </a:endParaRPr>
          </a:p>
        </p:txBody>
      </p:sp>
      <p:sp>
        <p:nvSpPr>
          <p:cNvPr id="72" name="Oval 71"/>
          <p:cNvSpPr/>
          <p:nvPr/>
        </p:nvSpPr>
        <p:spPr>
          <a:xfrm>
            <a:off x="3551698" y="2666999"/>
            <a:ext cx="2895600" cy="28956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724400" y="5638800"/>
            <a:ext cx="1981201" cy="682238"/>
          </a:xfrm>
          <a:prstGeom prst="rect">
            <a:avLst/>
          </a:prstGeom>
          <a:noFill/>
        </p:spPr>
        <p:txBody>
          <a:bodyPr wrap="square" rtlCol="0">
            <a:spAutoFit/>
          </a:bodyPr>
          <a:lstStyle/>
          <a:p>
            <a:pPr algn="ctr">
              <a:lnSpc>
                <a:spcPts val="1500"/>
              </a:lnSpc>
            </a:pPr>
            <a:r>
              <a:rPr lang="en-US" b="1" dirty="0" smtClean="0">
                <a:solidFill>
                  <a:srgbClr val="00B0F0"/>
                </a:solidFill>
              </a:rPr>
              <a:t>1. Communication</a:t>
            </a:r>
          </a:p>
          <a:p>
            <a:pPr algn="ctr">
              <a:lnSpc>
                <a:spcPts val="1500"/>
              </a:lnSpc>
            </a:pPr>
            <a:r>
              <a:rPr lang="en-US" b="1" dirty="0" smtClean="0">
                <a:solidFill>
                  <a:srgbClr val="00B0F0"/>
                </a:solidFill>
              </a:rPr>
              <a:t>inside a PSC public space</a:t>
            </a:r>
            <a:endParaRPr lang="en-US" b="1" dirty="0">
              <a:solidFill>
                <a:srgbClr val="00B0F0"/>
              </a:solidFill>
            </a:endParaRPr>
          </a:p>
        </p:txBody>
      </p:sp>
      <p:sp>
        <p:nvSpPr>
          <p:cNvPr id="83" name="Rectangle 82"/>
          <p:cNvSpPr/>
          <p:nvPr/>
        </p:nvSpPr>
        <p:spPr>
          <a:xfrm>
            <a:off x="3704098" y="4343399"/>
            <a:ext cx="914400" cy="3810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Game </a:t>
            </a:r>
            <a:endParaRPr lang="en-US"/>
          </a:p>
        </p:txBody>
      </p:sp>
      <p:sp>
        <p:nvSpPr>
          <p:cNvPr id="85" name="Rectangle 84"/>
          <p:cNvSpPr/>
          <p:nvPr/>
        </p:nvSpPr>
        <p:spPr>
          <a:xfrm>
            <a:off x="3704098" y="3733799"/>
            <a:ext cx="1295400" cy="4572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mtClean="0"/>
              <a:t>Home appliances </a:t>
            </a:r>
            <a:endParaRPr lang="en-US"/>
          </a:p>
        </p:txBody>
      </p:sp>
      <p:sp>
        <p:nvSpPr>
          <p:cNvPr id="86" name="Rectangle 85"/>
          <p:cNvSpPr/>
          <p:nvPr/>
        </p:nvSpPr>
        <p:spPr>
          <a:xfrm>
            <a:off x="5105400" y="4876800"/>
            <a:ext cx="914400" cy="3810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audio </a:t>
            </a:r>
            <a:endParaRPr lang="en-US"/>
          </a:p>
        </p:txBody>
      </p:sp>
      <p:sp>
        <p:nvSpPr>
          <p:cNvPr id="87" name="Rectangle 86"/>
          <p:cNvSpPr/>
          <p:nvPr/>
        </p:nvSpPr>
        <p:spPr>
          <a:xfrm>
            <a:off x="3856498" y="4800599"/>
            <a:ext cx="1143000" cy="3810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computer </a:t>
            </a:r>
            <a:endParaRPr lang="en-US"/>
          </a:p>
        </p:txBody>
      </p:sp>
      <p:sp>
        <p:nvSpPr>
          <p:cNvPr id="88" name="Rectangle 87"/>
          <p:cNvSpPr/>
          <p:nvPr/>
        </p:nvSpPr>
        <p:spPr>
          <a:xfrm>
            <a:off x="5380498" y="3733799"/>
            <a:ext cx="914400" cy="4572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TV</a:t>
            </a:r>
            <a:endParaRPr lang="en-US"/>
          </a:p>
        </p:txBody>
      </p:sp>
      <p:sp>
        <p:nvSpPr>
          <p:cNvPr id="89" name="Rectangle 88"/>
          <p:cNvSpPr/>
          <p:nvPr/>
        </p:nvSpPr>
        <p:spPr>
          <a:xfrm>
            <a:off x="5181600" y="3200400"/>
            <a:ext cx="914400" cy="4572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Phone </a:t>
            </a:r>
            <a:endParaRPr lang="en-US"/>
          </a:p>
        </p:txBody>
      </p:sp>
      <p:sp>
        <p:nvSpPr>
          <p:cNvPr id="90" name="Rectangle 89"/>
          <p:cNvSpPr/>
          <p:nvPr/>
        </p:nvSpPr>
        <p:spPr>
          <a:xfrm>
            <a:off x="5151898" y="4267199"/>
            <a:ext cx="1524000" cy="4572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mtClean="0"/>
              <a:t>Environment control </a:t>
            </a:r>
            <a:endParaRPr lang="en-US"/>
          </a:p>
        </p:txBody>
      </p:sp>
      <p:sp>
        <p:nvSpPr>
          <p:cNvPr id="91" name="Rectangle 90"/>
          <p:cNvSpPr/>
          <p:nvPr/>
        </p:nvSpPr>
        <p:spPr>
          <a:xfrm>
            <a:off x="1600200" y="3505200"/>
            <a:ext cx="914400" cy="4572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WLAN</a:t>
            </a:r>
            <a:r>
              <a:rPr lang="en-US" dirty="0" smtClean="0"/>
              <a:t> </a:t>
            </a:r>
            <a:endParaRPr lang="en-US" dirty="0"/>
          </a:p>
        </p:txBody>
      </p:sp>
      <p:sp>
        <p:nvSpPr>
          <p:cNvPr id="92" name="Rectangle 91"/>
          <p:cNvSpPr/>
          <p:nvPr/>
        </p:nvSpPr>
        <p:spPr>
          <a:xfrm>
            <a:off x="1143000" y="4038600"/>
            <a:ext cx="1600200" cy="4572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Cable network</a:t>
            </a:r>
            <a:r>
              <a:rPr lang="en-US" dirty="0" smtClean="0"/>
              <a:t> </a:t>
            </a:r>
            <a:endParaRPr lang="en-US" dirty="0"/>
          </a:p>
        </p:txBody>
      </p:sp>
      <p:sp>
        <p:nvSpPr>
          <p:cNvPr id="93" name="Rectangle 92"/>
          <p:cNvSpPr/>
          <p:nvPr/>
        </p:nvSpPr>
        <p:spPr>
          <a:xfrm>
            <a:off x="1951498" y="4571999"/>
            <a:ext cx="914400" cy="4572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MAN</a:t>
            </a:r>
            <a:r>
              <a:rPr lang="en-US" smtClean="0"/>
              <a:t> </a:t>
            </a:r>
            <a:endParaRPr lang="en-US"/>
          </a:p>
        </p:txBody>
      </p:sp>
      <p:sp>
        <p:nvSpPr>
          <p:cNvPr id="95" name="Rectangle 94"/>
          <p:cNvSpPr/>
          <p:nvPr/>
        </p:nvSpPr>
        <p:spPr>
          <a:xfrm>
            <a:off x="2332498" y="5105399"/>
            <a:ext cx="914400" cy="4572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WAN</a:t>
            </a:r>
            <a:r>
              <a:rPr lang="en-US" smtClean="0"/>
              <a:t> </a:t>
            </a:r>
            <a:endParaRPr lang="en-US"/>
          </a:p>
        </p:txBody>
      </p:sp>
      <p:sp>
        <p:nvSpPr>
          <p:cNvPr id="96" name="Rectangle 95"/>
          <p:cNvSpPr/>
          <p:nvPr/>
        </p:nvSpPr>
        <p:spPr>
          <a:xfrm>
            <a:off x="2637298" y="5638799"/>
            <a:ext cx="1752600" cy="4572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Mobile network</a:t>
            </a:r>
            <a:r>
              <a:rPr lang="en-US" smtClean="0"/>
              <a:t> </a:t>
            </a:r>
            <a:endParaRPr lang="en-US"/>
          </a:p>
        </p:txBody>
      </p:sp>
      <p:sp>
        <p:nvSpPr>
          <p:cNvPr id="19" name="TextBox 18"/>
          <p:cNvSpPr txBox="1"/>
          <p:nvPr/>
        </p:nvSpPr>
        <p:spPr>
          <a:xfrm>
            <a:off x="0" y="5257800"/>
            <a:ext cx="2133600" cy="1066959"/>
          </a:xfrm>
          <a:prstGeom prst="rect">
            <a:avLst/>
          </a:prstGeom>
          <a:noFill/>
        </p:spPr>
        <p:txBody>
          <a:bodyPr wrap="square" rtlCol="0">
            <a:spAutoFit/>
          </a:bodyPr>
          <a:lstStyle/>
          <a:p>
            <a:pPr algn="ctr">
              <a:lnSpc>
                <a:spcPts val="1500"/>
              </a:lnSpc>
            </a:pPr>
            <a:r>
              <a:rPr lang="en-US" b="1" dirty="0" smtClean="0">
                <a:solidFill>
                  <a:srgbClr val="00B0F0"/>
                </a:solidFill>
              </a:rPr>
              <a:t>3. Communication through wide area networks for</a:t>
            </a:r>
          </a:p>
          <a:p>
            <a:pPr algn="ctr">
              <a:lnSpc>
                <a:spcPts val="1500"/>
              </a:lnSpc>
            </a:pPr>
            <a:r>
              <a:rPr lang="en-US" b="1" dirty="0" smtClean="0">
                <a:solidFill>
                  <a:srgbClr val="00B0F0"/>
                </a:solidFill>
              </a:rPr>
              <a:t>connection to </a:t>
            </a:r>
          </a:p>
          <a:p>
            <a:pPr algn="ctr">
              <a:lnSpc>
                <a:spcPts val="1500"/>
              </a:lnSpc>
            </a:pPr>
            <a:r>
              <a:rPr lang="en-US" b="1" dirty="0" smtClean="0">
                <a:solidFill>
                  <a:srgbClr val="00B0F0"/>
                </a:solidFill>
              </a:rPr>
              <a:t>outside world</a:t>
            </a:r>
            <a:endParaRPr lang="en-US" b="1" dirty="0">
              <a:solidFill>
                <a:srgbClr val="00B0F0"/>
              </a:solidFill>
            </a:endParaRPr>
          </a:p>
        </p:txBody>
      </p:sp>
      <p:sp>
        <p:nvSpPr>
          <p:cNvPr id="21" name="Oval 50"/>
          <p:cNvSpPr>
            <a:spLocks noChangeArrowheads="1"/>
          </p:cNvSpPr>
          <p:nvPr/>
        </p:nvSpPr>
        <p:spPr bwMode="auto">
          <a:xfrm rot="19730387">
            <a:off x="1579027" y="3057145"/>
            <a:ext cx="1862138" cy="3382692"/>
          </a:xfrm>
          <a:prstGeom prst="ellipse">
            <a:avLst/>
          </a:prstGeom>
          <a:noFill/>
          <a:ln w="38100">
            <a:solidFill>
              <a:srgbClr val="00B050"/>
            </a:solidFill>
            <a:prstDash val="dash"/>
            <a:round/>
            <a:headEnd/>
            <a:tailEnd/>
          </a:ln>
        </p:spPr>
        <p:txBody>
          <a:bodyPr wrap="none" anchor="ctr"/>
          <a:lstStyle/>
          <a:p>
            <a:endParaRPr kumimoji="0" lang="ko-KR" altLang="en-US" sz="3200">
              <a:solidFill>
                <a:srgbClr val="095091"/>
              </a:solidFill>
              <a:latin typeface="Arial" charset="0"/>
              <a:ea typeface="돋움" pitchFamily="50" charset="-127"/>
            </a:endParaRPr>
          </a:p>
        </p:txBody>
      </p:sp>
      <p:sp>
        <p:nvSpPr>
          <p:cNvPr id="22" name="Rectangle 21"/>
          <p:cNvSpPr/>
          <p:nvPr/>
        </p:nvSpPr>
        <p:spPr>
          <a:xfrm>
            <a:off x="3886200" y="3200400"/>
            <a:ext cx="1143000" cy="4572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mtClean="0"/>
              <a:t>PSC device</a:t>
            </a:r>
            <a:endParaRPr lang="en-US"/>
          </a:p>
        </p:txBody>
      </p:sp>
      <p:sp>
        <p:nvSpPr>
          <p:cNvPr id="23" name="Left-Right Arrow 22"/>
          <p:cNvSpPr/>
          <p:nvPr/>
        </p:nvSpPr>
        <p:spPr>
          <a:xfrm rot="20320904">
            <a:off x="2921944" y="3988490"/>
            <a:ext cx="820670" cy="452247"/>
          </a:xfrm>
          <a:prstGeom prst="lef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19800" y="1143000"/>
            <a:ext cx="2895600" cy="28956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324600" y="2743200"/>
            <a:ext cx="914400" cy="3810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Game </a:t>
            </a:r>
            <a:endParaRPr lang="en-US"/>
          </a:p>
        </p:txBody>
      </p:sp>
      <p:sp>
        <p:nvSpPr>
          <p:cNvPr id="26" name="Rectangle 25"/>
          <p:cNvSpPr/>
          <p:nvPr/>
        </p:nvSpPr>
        <p:spPr>
          <a:xfrm>
            <a:off x="6172200" y="2209800"/>
            <a:ext cx="1295400" cy="4572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mtClean="0"/>
              <a:t>Home appliances </a:t>
            </a:r>
            <a:endParaRPr lang="en-US"/>
          </a:p>
        </p:txBody>
      </p:sp>
      <p:sp>
        <p:nvSpPr>
          <p:cNvPr id="27" name="Rectangle 26"/>
          <p:cNvSpPr/>
          <p:nvPr/>
        </p:nvSpPr>
        <p:spPr>
          <a:xfrm>
            <a:off x="7543800" y="3429000"/>
            <a:ext cx="914400" cy="3810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audio </a:t>
            </a:r>
            <a:endParaRPr lang="en-US"/>
          </a:p>
        </p:txBody>
      </p:sp>
      <p:sp>
        <p:nvSpPr>
          <p:cNvPr id="28" name="Rectangle 27"/>
          <p:cNvSpPr/>
          <p:nvPr/>
        </p:nvSpPr>
        <p:spPr>
          <a:xfrm>
            <a:off x="6324600" y="3276600"/>
            <a:ext cx="1143000" cy="3810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computer </a:t>
            </a:r>
            <a:endParaRPr lang="en-US"/>
          </a:p>
        </p:txBody>
      </p:sp>
      <p:sp>
        <p:nvSpPr>
          <p:cNvPr id="29" name="Rectangle 28"/>
          <p:cNvSpPr/>
          <p:nvPr/>
        </p:nvSpPr>
        <p:spPr>
          <a:xfrm>
            <a:off x="7848600" y="2209800"/>
            <a:ext cx="914400" cy="4572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TV</a:t>
            </a:r>
            <a:endParaRPr lang="en-US"/>
          </a:p>
        </p:txBody>
      </p:sp>
      <p:sp>
        <p:nvSpPr>
          <p:cNvPr id="30" name="Rectangle 29"/>
          <p:cNvSpPr/>
          <p:nvPr/>
        </p:nvSpPr>
        <p:spPr>
          <a:xfrm>
            <a:off x="7772400" y="1676400"/>
            <a:ext cx="914400" cy="4572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Phone </a:t>
            </a:r>
            <a:endParaRPr lang="en-US"/>
          </a:p>
        </p:txBody>
      </p:sp>
      <p:sp>
        <p:nvSpPr>
          <p:cNvPr id="31" name="Rectangle 30"/>
          <p:cNvSpPr/>
          <p:nvPr/>
        </p:nvSpPr>
        <p:spPr>
          <a:xfrm>
            <a:off x="7467600" y="2743200"/>
            <a:ext cx="1524000" cy="4572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mtClean="0"/>
              <a:t>Environment control </a:t>
            </a:r>
            <a:endParaRPr lang="en-US"/>
          </a:p>
        </p:txBody>
      </p:sp>
      <p:sp>
        <p:nvSpPr>
          <p:cNvPr id="32" name="Rectangle 31"/>
          <p:cNvSpPr/>
          <p:nvPr/>
        </p:nvSpPr>
        <p:spPr>
          <a:xfrm>
            <a:off x="6400800" y="1676400"/>
            <a:ext cx="1143000" cy="4572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mtClean="0"/>
              <a:t>PSC device</a:t>
            </a:r>
            <a:endParaRPr lang="en-US"/>
          </a:p>
        </p:txBody>
      </p:sp>
      <p:sp>
        <p:nvSpPr>
          <p:cNvPr id="33" name="TextBox 32"/>
          <p:cNvSpPr txBox="1"/>
          <p:nvPr/>
        </p:nvSpPr>
        <p:spPr>
          <a:xfrm>
            <a:off x="6629400" y="4267200"/>
            <a:ext cx="2514600" cy="682238"/>
          </a:xfrm>
          <a:prstGeom prst="rect">
            <a:avLst/>
          </a:prstGeom>
          <a:noFill/>
        </p:spPr>
        <p:txBody>
          <a:bodyPr wrap="square" rtlCol="0">
            <a:spAutoFit/>
          </a:bodyPr>
          <a:lstStyle/>
          <a:p>
            <a:pPr algn="ctr">
              <a:lnSpc>
                <a:spcPts val="1500"/>
              </a:lnSpc>
            </a:pPr>
            <a:r>
              <a:rPr lang="en-US" b="1" dirty="0" smtClean="0">
                <a:solidFill>
                  <a:srgbClr val="00B0F0"/>
                </a:solidFill>
              </a:rPr>
              <a:t>2. Communication between two adjacent PSC public spaces</a:t>
            </a:r>
            <a:endParaRPr lang="en-US" b="1" dirty="0">
              <a:solidFill>
                <a:srgbClr val="00B0F0"/>
              </a:solidFill>
            </a:endParaRPr>
          </a:p>
        </p:txBody>
      </p:sp>
      <p:sp>
        <p:nvSpPr>
          <p:cNvPr id="34" name="Left-Right Arrow 33"/>
          <p:cNvSpPr/>
          <p:nvPr/>
        </p:nvSpPr>
        <p:spPr>
          <a:xfrm rot="19809237">
            <a:off x="6242980" y="3591472"/>
            <a:ext cx="784452" cy="493508"/>
          </a:xfrm>
          <a:prstGeom prst="lef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086600" y="1219200"/>
            <a:ext cx="956479" cy="489878"/>
          </a:xfrm>
          <a:prstGeom prst="rect">
            <a:avLst/>
          </a:prstGeom>
          <a:noFill/>
        </p:spPr>
        <p:txBody>
          <a:bodyPr wrap="square" rtlCol="0">
            <a:spAutoFit/>
          </a:bodyPr>
          <a:lstStyle/>
          <a:p>
            <a:pPr algn="ctr">
              <a:lnSpc>
                <a:spcPts val="1500"/>
              </a:lnSpc>
            </a:pPr>
            <a:r>
              <a:rPr lang="en-US" b="1" smtClean="0"/>
              <a:t>Public space 2</a:t>
            </a:r>
            <a:endParaRPr lang="en-US" b="1"/>
          </a:p>
        </p:txBody>
      </p:sp>
      <p:sp>
        <p:nvSpPr>
          <p:cNvPr id="36" name="TextBox 35"/>
          <p:cNvSpPr txBox="1"/>
          <p:nvPr/>
        </p:nvSpPr>
        <p:spPr>
          <a:xfrm>
            <a:off x="4495800" y="2667000"/>
            <a:ext cx="956479" cy="489878"/>
          </a:xfrm>
          <a:prstGeom prst="rect">
            <a:avLst/>
          </a:prstGeom>
          <a:noFill/>
        </p:spPr>
        <p:txBody>
          <a:bodyPr wrap="square" rtlCol="0">
            <a:spAutoFit/>
          </a:bodyPr>
          <a:lstStyle/>
          <a:p>
            <a:pPr algn="ctr">
              <a:lnSpc>
                <a:spcPts val="1500"/>
              </a:lnSpc>
            </a:pPr>
            <a:r>
              <a:rPr lang="en-US" b="1" smtClean="0"/>
              <a:t>Public space 1</a:t>
            </a:r>
            <a:endParaRPr lang="en-US"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pPr>
              <a:lnSpc>
                <a:spcPts val="3000"/>
              </a:lnSpc>
            </a:pPr>
            <a:r>
              <a:rPr lang="en-US" altLang="ko-KR" sz="3200" b="1" i="1" smtClean="0">
                <a:solidFill>
                  <a:srgbClr val="FF0000"/>
                </a:solidFill>
              </a:rPr>
              <a:t>COMMUNICATIONS FOR PERSONAL SPACE (4)</a:t>
            </a:r>
            <a:endParaRPr lang="en-US" sz="2000">
              <a:cs typeface="Times New Roman" pitchFamily="18" charset="0"/>
            </a:endParaRPr>
          </a:p>
        </p:txBody>
      </p:sp>
      <p:sp>
        <p:nvSpPr>
          <p:cNvPr id="9" name="TextBox 8"/>
          <p:cNvSpPr txBox="1"/>
          <p:nvPr/>
        </p:nvSpPr>
        <p:spPr>
          <a:xfrm>
            <a:off x="4267200" y="6400800"/>
            <a:ext cx="838199"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Slide 34</a:t>
            </a:r>
            <a:endParaRPr lang="en-US" sz="1400" dirty="0">
              <a:latin typeface="Times New Roman" pitchFamily="18" charset="0"/>
              <a:cs typeface="Times New Roman" pitchFamily="18" charset="0"/>
            </a:endParaRPr>
          </a:p>
        </p:txBody>
      </p:sp>
      <p:sp>
        <p:nvSpPr>
          <p:cNvPr id="40" name="타원 38"/>
          <p:cNvSpPr/>
          <p:nvPr/>
        </p:nvSpPr>
        <p:spPr bwMode="auto">
          <a:xfrm>
            <a:off x="381000" y="1905000"/>
            <a:ext cx="7162800" cy="4343400"/>
          </a:xfrm>
          <a:prstGeom prst="ellipse">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a:xfrm>
            <a:off x="457200" y="3200399"/>
            <a:ext cx="3646516" cy="2286000"/>
          </a:xfrm>
          <a:prstGeom prst="ellipse">
            <a:avLst/>
          </a:prstGeom>
          <a:noFill/>
          <a:ln>
            <a:solidFill>
              <a:srgbClr val="D46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286000" y="1904999"/>
            <a:ext cx="3735010" cy="3657600"/>
          </a:xfrm>
          <a:prstGeom prst="ellipse">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981200" y="3657599"/>
            <a:ext cx="5050692" cy="2438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9600" y="2438400"/>
            <a:ext cx="1634710" cy="284693"/>
          </a:xfrm>
          <a:prstGeom prst="rect">
            <a:avLst/>
          </a:prstGeom>
          <a:noFill/>
        </p:spPr>
        <p:txBody>
          <a:bodyPr wrap="square" rtlCol="0">
            <a:spAutoFit/>
          </a:bodyPr>
          <a:lstStyle/>
          <a:p>
            <a:pPr algn="ctr">
              <a:lnSpc>
                <a:spcPts val="1500"/>
              </a:lnSpc>
            </a:pPr>
            <a:r>
              <a:rPr lang="en-US" b="1" smtClean="0"/>
              <a:t>Public space 1</a:t>
            </a:r>
            <a:endParaRPr lang="en-US" b="1"/>
          </a:p>
        </p:txBody>
      </p:sp>
      <p:sp>
        <p:nvSpPr>
          <p:cNvPr id="45" name="TextBox 44"/>
          <p:cNvSpPr txBox="1"/>
          <p:nvPr/>
        </p:nvSpPr>
        <p:spPr>
          <a:xfrm>
            <a:off x="838200" y="3505199"/>
            <a:ext cx="1524001" cy="477054"/>
          </a:xfrm>
          <a:prstGeom prst="rect">
            <a:avLst/>
          </a:prstGeom>
          <a:noFill/>
        </p:spPr>
        <p:txBody>
          <a:bodyPr wrap="square" rtlCol="0">
            <a:spAutoFit/>
          </a:bodyPr>
          <a:lstStyle/>
          <a:p>
            <a:pPr algn="ctr">
              <a:lnSpc>
                <a:spcPts val="1500"/>
              </a:lnSpc>
            </a:pPr>
            <a:r>
              <a:rPr lang="en-US" b="1" smtClean="0">
                <a:solidFill>
                  <a:schemeClr val="accent6">
                    <a:lumMod val="75000"/>
                  </a:schemeClr>
                </a:solidFill>
              </a:rPr>
              <a:t>Personal space B</a:t>
            </a:r>
            <a:endParaRPr lang="en-US" b="1">
              <a:solidFill>
                <a:schemeClr val="accent6">
                  <a:lumMod val="75000"/>
                </a:schemeClr>
              </a:solidFill>
            </a:endParaRPr>
          </a:p>
        </p:txBody>
      </p:sp>
      <p:sp>
        <p:nvSpPr>
          <p:cNvPr id="47" name="TextBox 46"/>
          <p:cNvSpPr txBox="1"/>
          <p:nvPr/>
        </p:nvSpPr>
        <p:spPr>
          <a:xfrm>
            <a:off x="3810000" y="5714999"/>
            <a:ext cx="2160011" cy="284693"/>
          </a:xfrm>
          <a:prstGeom prst="rect">
            <a:avLst/>
          </a:prstGeom>
          <a:noFill/>
        </p:spPr>
        <p:txBody>
          <a:bodyPr wrap="square" rtlCol="0">
            <a:spAutoFit/>
          </a:bodyPr>
          <a:lstStyle/>
          <a:p>
            <a:pPr algn="ctr">
              <a:lnSpc>
                <a:spcPts val="1500"/>
              </a:lnSpc>
            </a:pPr>
            <a:r>
              <a:rPr lang="en-US" b="1" smtClean="0">
                <a:solidFill>
                  <a:srgbClr val="0070C0"/>
                </a:solidFill>
              </a:rPr>
              <a:t>Personal space C</a:t>
            </a:r>
            <a:endParaRPr lang="en-US" b="1">
              <a:solidFill>
                <a:srgbClr val="0070C0"/>
              </a:solidFill>
            </a:endParaRPr>
          </a:p>
        </p:txBody>
      </p:sp>
      <p:sp>
        <p:nvSpPr>
          <p:cNvPr id="48" name="TextBox 47"/>
          <p:cNvSpPr txBox="1"/>
          <p:nvPr/>
        </p:nvSpPr>
        <p:spPr>
          <a:xfrm>
            <a:off x="2971800" y="2743199"/>
            <a:ext cx="1169411" cy="477054"/>
          </a:xfrm>
          <a:prstGeom prst="rect">
            <a:avLst/>
          </a:prstGeom>
          <a:noFill/>
        </p:spPr>
        <p:txBody>
          <a:bodyPr wrap="square" rtlCol="0">
            <a:spAutoFit/>
          </a:bodyPr>
          <a:lstStyle/>
          <a:p>
            <a:pPr algn="ctr">
              <a:lnSpc>
                <a:spcPts val="1500"/>
              </a:lnSpc>
            </a:pPr>
            <a:r>
              <a:rPr lang="en-US" b="1" smtClean="0">
                <a:solidFill>
                  <a:srgbClr val="FF0000"/>
                </a:solidFill>
              </a:rPr>
              <a:t>Personal space A</a:t>
            </a:r>
            <a:endParaRPr lang="en-US" b="1">
              <a:solidFill>
                <a:srgbClr val="FF0000"/>
              </a:solidFill>
            </a:endParaRPr>
          </a:p>
        </p:txBody>
      </p:sp>
      <p:sp>
        <p:nvSpPr>
          <p:cNvPr id="49" name="TextBox 48"/>
          <p:cNvSpPr txBox="1"/>
          <p:nvPr/>
        </p:nvSpPr>
        <p:spPr>
          <a:xfrm>
            <a:off x="6629400" y="4191000"/>
            <a:ext cx="1066800" cy="489878"/>
          </a:xfrm>
          <a:prstGeom prst="rect">
            <a:avLst/>
          </a:prstGeom>
          <a:noFill/>
        </p:spPr>
        <p:txBody>
          <a:bodyPr wrap="square" rtlCol="0">
            <a:spAutoFit/>
          </a:bodyPr>
          <a:lstStyle/>
          <a:p>
            <a:pPr>
              <a:lnSpc>
                <a:spcPts val="1500"/>
              </a:lnSpc>
            </a:pPr>
            <a:r>
              <a:rPr lang="en-US" i="1" smtClean="0"/>
              <a:t>PSC manager</a:t>
            </a:r>
            <a:endParaRPr lang="en-US" i="1"/>
          </a:p>
        </p:txBody>
      </p:sp>
      <p:sp>
        <p:nvSpPr>
          <p:cNvPr id="55" name="Oval 54"/>
          <p:cNvSpPr/>
          <p:nvPr/>
        </p:nvSpPr>
        <p:spPr>
          <a:xfrm>
            <a:off x="6324600" y="4267199"/>
            <a:ext cx="304801"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p:nvPr/>
        </p:nvCxnSpPr>
        <p:spPr>
          <a:xfrm>
            <a:off x="7848600" y="5562600"/>
            <a:ext cx="990600" cy="1588"/>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553200" y="5715000"/>
            <a:ext cx="2438400" cy="489878"/>
          </a:xfrm>
          <a:prstGeom prst="rect">
            <a:avLst/>
          </a:prstGeom>
          <a:noFill/>
        </p:spPr>
        <p:txBody>
          <a:bodyPr wrap="square" rtlCol="0">
            <a:spAutoFit/>
          </a:bodyPr>
          <a:lstStyle/>
          <a:p>
            <a:pPr algn="r">
              <a:lnSpc>
                <a:spcPts val="1500"/>
              </a:lnSpc>
            </a:pPr>
            <a:r>
              <a:rPr lang="en-US" b="1" smtClean="0">
                <a:solidFill>
                  <a:srgbClr val="FF0000"/>
                </a:solidFill>
              </a:rPr>
              <a:t>Comm. among devices in a personal space</a:t>
            </a:r>
            <a:endParaRPr lang="en-US" b="1">
              <a:solidFill>
                <a:srgbClr val="FF0000"/>
              </a:solidFill>
            </a:endParaRPr>
          </a:p>
        </p:txBody>
      </p:sp>
      <p:sp>
        <p:nvSpPr>
          <p:cNvPr id="66" name="TextBox 65"/>
          <p:cNvSpPr txBox="1"/>
          <p:nvPr/>
        </p:nvSpPr>
        <p:spPr>
          <a:xfrm>
            <a:off x="457200" y="1371600"/>
            <a:ext cx="5676234" cy="400110"/>
          </a:xfrm>
          <a:prstGeom prst="rect">
            <a:avLst/>
          </a:prstGeom>
          <a:solidFill>
            <a:schemeClr val="accent3">
              <a:lumMod val="40000"/>
              <a:lumOff val="60000"/>
            </a:schemeClr>
          </a:solidFill>
        </p:spPr>
        <p:txBody>
          <a:bodyPr wrap="none" rtlCol="0">
            <a:spAutoFit/>
          </a:bodyPr>
          <a:lstStyle/>
          <a:p>
            <a:r>
              <a:rPr lang="en-US" sz="2000" b="1" dirty="0" smtClean="0">
                <a:solidFill>
                  <a:srgbClr val="0070C0"/>
                </a:solidFill>
              </a:rPr>
              <a:t>1. Communications among devices in a public space</a:t>
            </a:r>
            <a:endParaRPr lang="en-US" dirty="0"/>
          </a:p>
        </p:txBody>
      </p:sp>
      <p:pic>
        <p:nvPicPr>
          <p:cNvPr id="54" name="Picture 6"/>
          <p:cNvPicPr>
            <a:picLocks noChangeAspect="1" noChangeArrowheads="1"/>
          </p:cNvPicPr>
          <p:nvPr/>
        </p:nvPicPr>
        <p:blipFill>
          <a:blip r:embed="rId4" cstate="print"/>
          <a:srcRect/>
          <a:stretch>
            <a:fillRect/>
          </a:stretch>
        </p:blipFill>
        <p:spPr bwMode="auto">
          <a:xfrm>
            <a:off x="3962400" y="3200399"/>
            <a:ext cx="457200" cy="781050"/>
          </a:xfrm>
          <a:prstGeom prst="rect">
            <a:avLst/>
          </a:prstGeom>
          <a:noFill/>
          <a:ln w="9525">
            <a:noFill/>
            <a:miter lim="800000"/>
            <a:headEnd/>
            <a:tailEnd/>
          </a:ln>
        </p:spPr>
      </p:pic>
      <p:pic>
        <p:nvPicPr>
          <p:cNvPr id="57" name="Picture 6"/>
          <p:cNvPicPr>
            <a:picLocks noChangeAspect="1" noChangeArrowheads="1"/>
          </p:cNvPicPr>
          <p:nvPr/>
        </p:nvPicPr>
        <p:blipFill>
          <a:blip r:embed="rId4" cstate="print"/>
          <a:srcRect/>
          <a:stretch>
            <a:fillRect/>
          </a:stretch>
        </p:blipFill>
        <p:spPr bwMode="auto">
          <a:xfrm>
            <a:off x="5715000" y="4800599"/>
            <a:ext cx="457200" cy="781050"/>
          </a:xfrm>
          <a:prstGeom prst="rect">
            <a:avLst/>
          </a:prstGeom>
          <a:noFill/>
          <a:ln w="9525">
            <a:noFill/>
            <a:miter lim="800000"/>
            <a:headEnd/>
            <a:tailEnd/>
          </a:ln>
        </p:spPr>
      </p:pic>
      <p:cxnSp>
        <p:nvCxnSpPr>
          <p:cNvPr id="86" name="직선 화살표 연결선 96"/>
          <p:cNvCxnSpPr/>
          <p:nvPr/>
        </p:nvCxnSpPr>
        <p:spPr bwMode="auto">
          <a:xfrm rot="16200000" flipV="1">
            <a:off x="3657600" y="2666999"/>
            <a:ext cx="838200" cy="76200"/>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87" name="직선 화살표 연결선 97"/>
          <p:cNvCxnSpPr/>
          <p:nvPr/>
        </p:nvCxnSpPr>
        <p:spPr bwMode="auto">
          <a:xfrm rot="10800000" flipV="1">
            <a:off x="3429000" y="1981199"/>
            <a:ext cx="499864" cy="152400"/>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88" name="직선 화살표 연결선 100"/>
          <p:cNvCxnSpPr>
            <a:stCxn id="236" idx="1"/>
          </p:cNvCxnSpPr>
          <p:nvPr/>
        </p:nvCxnSpPr>
        <p:spPr bwMode="auto">
          <a:xfrm rot="10800000" flipV="1">
            <a:off x="2657526" y="2013202"/>
            <a:ext cx="1304875" cy="1075596"/>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89" name="직선 화살표 연결선 103"/>
          <p:cNvCxnSpPr/>
          <p:nvPr/>
        </p:nvCxnSpPr>
        <p:spPr bwMode="auto">
          <a:xfrm rot="16200000" flipV="1">
            <a:off x="4057103" y="4209501"/>
            <a:ext cx="771504" cy="258291"/>
          </a:xfrm>
          <a:prstGeom prst="straightConnector1">
            <a:avLst/>
          </a:prstGeom>
          <a:solidFill>
            <a:schemeClr val="accent1"/>
          </a:solidFill>
          <a:ln w="57150" cap="flat" cmpd="sng" algn="ctr">
            <a:solidFill>
              <a:srgbClr val="FF0000"/>
            </a:solidFill>
            <a:prstDash val="solid"/>
            <a:round/>
            <a:headEnd type="triangle" w="med" len="med"/>
            <a:tailEnd type="triangle" w="med" len="med"/>
          </a:ln>
          <a:effectLst/>
        </p:spPr>
      </p:cxnSp>
      <p:cxnSp>
        <p:nvCxnSpPr>
          <p:cNvPr id="90" name="직선 화살표 연결선 105"/>
          <p:cNvCxnSpPr/>
          <p:nvPr/>
        </p:nvCxnSpPr>
        <p:spPr bwMode="auto">
          <a:xfrm rot="5400000" flipH="1" flipV="1">
            <a:off x="4169693" y="2593127"/>
            <a:ext cx="656456" cy="495672"/>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91" name="직선 화살표 연결선 107"/>
          <p:cNvCxnSpPr/>
          <p:nvPr/>
        </p:nvCxnSpPr>
        <p:spPr bwMode="auto">
          <a:xfrm>
            <a:off x="5181600" y="2362199"/>
            <a:ext cx="504056" cy="432048"/>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92" name="직선 화살표 연결선 111"/>
          <p:cNvCxnSpPr/>
          <p:nvPr/>
        </p:nvCxnSpPr>
        <p:spPr bwMode="auto">
          <a:xfrm rot="5400000">
            <a:off x="5465837" y="3736871"/>
            <a:ext cx="504056" cy="72008"/>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93" name="직선 화살표 연결선 117"/>
          <p:cNvCxnSpPr/>
          <p:nvPr/>
        </p:nvCxnSpPr>
        <p:spPr bwMode="auto">
          <a:xfrm rot="5400000" flipH="1" flipV="1">
            <a:off x="3305597" y="4168919"/>
            <a:ext cx="864096" cy="576064"/>
          </a:xfrm>
          <a:prstGeom prst="straightConnector1">
            <a:avLst/>
          </a:prstGeom>
          <a:solidFill>
            <a:schemeClr val="accent1"/>
          </a:solidFill>
          <a:ln w="57150" cap="flat" cmpd="sng" algn="ctr">
            <a:solidFill>
              <a:srgbClr val="FF0000"/>
            </a:solidFill>
            <a:prstDash val="solid"/>
            <a:round/>
            <a:headEnd type="triangle" w="med" len="med"/>
            <a:tailEnd type="triangle" w="med" len="med"/>
          </a:ln>
          <a:effectLst/>
        </p:spPr>
      </p:cxnSp>
      <p:cxnSp>
        <p:nvCxnSpPr>
          <p:cNvPr id="94" name="직선 화살표 연결선 120"/>
          <p:cNvCxnSpPr/>
          <p:nvPr/>
        </p:nvCxnSpPr>
        <p:spPr bwMode="auto">
          <a:xfrm rot="16200000" flipH="1">
            <a:off x="4587480" y="3002529"/>
            <a:ext cx="1405937" cy="494793"/>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95" name="직선 화살표 연결선 123"/>
          <p:cNvCxnSpPr/>
          <p:nvPr/>
        </p:nvCxnSpPr>
        <p:spPr bwMode="auto">
          <a:xfrm rot="10800000" flipV="1">
            <a:off x="2801542" y="3505199"/>
            <a:ext cx="1084659" cy="735728"/>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pic>
        <p:nvPicPr>
          <p:cNvPr id="96" name="Picture 6"/>
          <p:cNvPicPr>
            <a:picLocks noChangeAspect="1" noChangeArrowheads="1"/>
          </p:cNvPicPr>
          <p:nvPr/>
        </p:nvPicPr>
        <p:blipFill>
          <a:blip r:embed="rId4" cstate="print"/>
          <a:srcRect/>
          <a:stretch>
            <a:fillRect/>
          </a:stretch>
        </p:blipFill>
        <p:spPr bwMode="auto">
          <a:xfrm>
            <a:off x="1143000" y="4343399"/>
            <a:ext cx="428318" cy="781050"/>
          </a:xfrm>
          <a:prstGeom prst="rect">
            <a:avLst/>
          </a:prstGeom>
          <a:noFill/>
          <a:ln w="9525">
            <a:noFill/>
            <a:miter lim="800000"/>
            <a:headEnd/>
            <a:tailEnd/>
          </a:ln>
        </p:spPr>
      </p:pic>
      <p:pic>
        <p:nvPicPr>
          <p:cNvPr id="202" name="Picture 27"/>
          <p:cNvPicPr>
            <a:picLocks noChangeAspect="1" noChangeArrowheads="1"/>
          </p:cNvPicPr>
          <p:nvPr/>
        </p:nvPicPr>
        <p:blipFill>
          <a:blip r:embed="rId5" cstate="print"/>
          <a:srcRect t="4359" r="-682" b="3391"/>
          <a:stretch>
            <a:fillRect/>
          </a:stretch>
        </p:blipFill>
        <p:spPr bwMode="auto">
          <a:xfrm>
            <a:off x="5562600" y="2819399"/>
            <a:ext cx="358621" cy="615031"/>
          </a:xfrm>
          <a:prstGeom prst="rect">
            <a:avLst/>
          </a:prstGeom>
          <a:noFill/>
          <a:ln w="9525">
            <a:noFill/>
            <a:miter lim="800000"/>
            <a:headEnd/>
            <a:tailEnd/>
          </a:ln>
          <a:effectLst>
            <a:outerShdw dist="107763" dir="2700000" algn="ctr" rotWithShape="0">
              <a:schemeClr val="bg2"/>
            </a:outerShdw>
          </a:effectLst>
        </p:spPr>
      </p:pic>
      <p:pic>
        <p:nvPicPr>
          <p:cNvPr id="203" name="Picture 39" descr="weekly_digital_timer_IP20"/>
          <p:cNvPicPr>
            <a:picLocks noChangeAspect="1" noChangeArrowheads="1"/>
          </p:cNvPicPr>
          <p:nvPr/>
        </p:nvPicPr>
        <p:blipFill>
          <a:blip r:embed="rId6" cstate="print"/>
          <a:srcRect/>
          <a:stretch>
            <a:fillRect/>
          </a:stretch>
        </p:blipFill>
        <p:spPr bwMode="auto">
          <a:xfrm>
            <a:off x="4800600" y="1904999"/>
            <a:ext cx="389643" cy="676534"/>
          </a:xfrm>
          <a:prstGeom prst="rect">
            <a:avLst/>
          </a:prstGeom>
          <a:noFill/>
        </p:spPr>
      </p:pic>
      <p:pic>
        <p:nvPicPr>
          <p:cNvPr id="204" name="Picture 65"/>
          <p:cNvPicPr>
            <a:picLocks noChangeAspect="1" noChangeArrowheads="1"/>
          </p:cNvPicPr>
          <p:nvPr/>
        </p:nvPicPr>
        <p:blipFill>
          <a:blip r:embed="rId7" cstate="print">
            <a:clrChange>
              <a:clrFrom>
                <a:srgbClr val="0068E8"/>
              </a:clrFrom>
              <a:clrTo>
                <a:srgbClr val="0068E8">
                  <a:alpha val="0"/>
                </a:srgbClr>
              </a:clrTo>
            </a:clrChange>
          </a:blip>
          <a:srcRect/>
          <a:stretch>
            <a:fillRect/>
          </a:stretch>
        </p:blipFill>
        <p:spPr bwMode="auto">
          <a:xfrm>
            <a:off x="4876800" y="3124199"/>
            <a:ext cx="265349" cy="492194"/>
          </a:xfrm>
          <a:prstGeom prst="rect">
            <a:avLst/>
          </a:prstGeom>
          <a:noFill/>
          <a:ln w="9525">
            <a:noFill/>
            <a:miter lim="800000"/>
            <a:headEnd/>
            <a:tailEnd/>
          </a:ln>
        </p:spPr>
      </p:pic>
      <p:pic>
        <p:nvPicPr>
          <p:cNvPr id="205" name="Picture 56" descr="gvp4000i_2"/>
          <p:cNvPicPr>
            <a:picLocks noChangeAspect="1" noChangeArrowheads="1"/>
          </p:cNvPicPr>
          <p:nvPr/>
        </p:nvPicPr>
        <p:blipFill>
          <a:blip r:embed="rId8" cstate="print"/>
          <a:srcRect/>
          <a:stretch>
            <a:fillRect/>
          </a:stretch>
        </p:blipFill>
        <p:spPr bwMode="auto">
          <a:xfrm flipH="1">
            <a:off x="3124200" y="4038599"/>
            <a:ext cx="520792" cy="492024"/>
          </a:xfrm>
          <a:prstGeom prst="rect">
            <a:avLst/>
          </a:prstGeom>
          <a:noFill/>
          <a:ln w="9525">
            <a:noFill/>
            <a:miter lim="800000"/>
            <a:headEnd/>
            <a:tailEnd/>
          </a:ln>
        </p:spPr>
      </p:pic>
      <p:pic>
        <p:nvPicPr>
          <p:cNvPr id="206" name="Picture 24" descr="douche"/>
          <p:cNvPicPr>
            <a:picLocks noChangeAspect="1" noChangeArrowheads="1"/>
          </p:cNvPicPr>
          <p:nvPr/>
        </p:nvPicPr>
        <p:blipFill>
          <a:blip r:embed="rId9" cstate="print"/>
          <a:srcRect/>
          <a:stretch>
            <a:fillRect/>
          </a:stretch>
        </p:blipFill>
        <p:spPr bwMode="auto">
          <a:xfrm>
            <a:off x="2133600" y="4114799"/>
            <a:ext cx="694121" cy="553527"/>
          </a:xfrm>
          <a:prstGeom prst="rect">
            <a:avLst/>
          </a:prstGeom>
          <a:noFill/>
        </p:spPr>
      </p:pic>
      <p:pic>
        <p:nvPicPr>
          <p:cNvPr id="207" name="Picture 8" descr="helice-pour-bateaux-3-pales-49131"/>
          <p:cNvPicPr>
            <a:picLocks noChangeAspect="1" noChangeArrowheads="1"/>
          </p:cNvPicPr>
          <p:nvPr/>
        </p:nvPicPr>
        <p:blipFill>
          <a:blip r:embed="rId10" cstate="print">
            <a:clrChange>
              <a:clrFrom>
                <a:srgbClr val="FFFFFF"/>
              </a:clrFrom>
              <a:clrTo>
                <a:srgbClr val="FFFFFF">
                  <a:alpha val="0"/>
                </a:srgbClr>
              </a:clrTo>
            </a:clrChange>
            <a:lum bright="-20000"/>
            <a:grayscl/>
          </a:blip>
          <a:srcRect/>
          <a:stretch>
            <a:fillRect/>
          </a:stretch>
        </p:blipFill>
        <p:spPr bwMode="auto">
          <a:xfrm>
            <a:off x="2209800" y="2819399"/>
            <a:ext cx="705074" cy="615031"/>
          </a:xfrm>
          <a:prstGeom prst="rect">
            <a:avLst/>
          </a:prstGeom>
          <a:noFill/>
          <a:ln w="9525">
            <a:noFill/>
            <a:miter lim="800000"/>
            <a:headEnd/>
            <a:tailEnd/>
          </a:ln>
        </p:spPr>
      </p:pic>
      <p:pic>
        <p:nvPicPr>
          <p:cNvPr id="208" name="Picture 25" descr="radiateur"/>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819400" y="1904999"/>
            <a:ext cx="636523" cy="789566"/>
          </a:xfrm>
          <a:prstGeom prst="rect">
            <a:avLst/>
          </a:prstGeom>
          <a:noFill/>
        </p:spPr>
      </p:pic>
      <p:pic>
        <p:nvPicPr>
          <p:cNvPr id="233" name="Picture 3" descr="hd tv"/>
          <p:cNvPicPr>
            <a:picLocks noChangeAspect="1" noChangeArrowheads="1"/>
          </p:cNvPicPr>
          <p:nvPr/>
        </p:nvPicPr>
        <p:blipFill>
          <a:blip r:embed="rId12" cstate="print"/>
          <a:srcRect/>
          <a:stretch>
            <a:fillRect/>
          </a:stretch>
        </p:blipFill>
        <p:spPr bwMode="auto">
          <a:xfrm>
            <a:off x="2971800" y="4876799"/>
            <a:ext cx="810120" cy="554502"/>
          </a:xfrm>
          <a:prstGeom prst="rect">
            <a:avLst/>
          </a:prstGeom>
          <a:noFill/>
          <a:ln w="9525">
            <a:noFill/>
            <a:miter lim="800000"/>
            <a:headEnd/>
            <a:tailEnd/>
          </a:ln>
        </p:spPr>
      </p:pic>
      <p:pic>
        <p:nvPicPr>
          <p:cNvPr id="234" name="Picture 12" descr="audio"/>
          <p:cNvPicPr>
            <a:picLocks noChangeAspect="1" noChangeArrowheads="1"/>
          </p:cNvPicPr>
          <p:nvPr/>
        </p:nvPicPr>
        <p:blipFill>
          <a:blip r:embed="rId13" cstate="print"/>
          <a:srcRect/>
          <a:stretch>
            <a:fillRect/>
          </a:stretch>
        </p:blipFill>
        <p:spPr bwMode="auto">
          <a:xfrm>
            <a:off x="4343400" y="4800599"/>
            <a:ext cx="810120" cy="813280"/>
          </a:xfrm>
          <a:prstGeom prst="rect">
            <a:avLst/>
          </a:prstGeom>
          <a:noFill/>
          <a:ln w="9525">
            <a:noFill/>
            <a:miter lim="800000"/>
            <a:headEnd/>
            <a:tailEnd/>
          </a:ln>
        </p:spPr>
      </p:pic>
      <p:graphicFrame>
        <p:nvGraphicFramePr>
          <p:cNvPr id="235" name="Object 2"/>
          <p:cNvGraphicFramePr>
            <a:graphicFrameLocks noChangeAspect="1"/>
          </p:cNvGraphicFramePr>
          <p:nvPr/>
        </p:nvGraphicFramePr>
        <p:xfrm>
          <a:off x="5257800" y="4038599"/>
          <a:ext cx="578657" cy="615030"/>
        </p:xfrm>
        <a:graphic>
          <a:graphicData uri="http://schemas.openxmlformats.org/presentationml/2006/ole">
            <p:oleObj spid="_x0000_s373766" name="Photo Editor Photo" r:id="rId14" imgW="2381582" imgH="2381582" progId="">
              <p:embed/>
            </p:oleObj>
          </a:graphicData>
        </a:graphic>
      </p:graphicFrame>
      <p:pic>
        <p:nvPicPr>
          <p:cNvPr id="236" name="Picture 7" descr="744px-ThermometerSymbol"/>
          <p:cNvPicPr>
            <a:picLocks noChangeAspect="1" noChangeArrowheads="1"/>
          </p:cNvPicPr>
          <p:nvPr/>
        </p:nvPicPr>
        <p:blipFill>
          <a:blip r:embed="rId15" cstate="print"/>
          <a:srcRect l="43907" t="21152" r="48991" b="24046"/>
          <a:stretch>
            <a:fillRect/>
          </a:stretch>
        </p:blipFill>
        <p:spPr bwMode="auto">
          <a:xfrm>
            <a:off x="3962400" y="1828799"/>
            <a:ext cx="150534" cy="368805"/>
          </a:xfrm>
          <a:prstGeom prst="rect">
            <a:avLst/>
          </a:prstGeom>
          <a:noFill/>
        </p:spPr>
      </p:pic>
      <p:sp>
        <p:nvSpPr>
          <p:cNvPr id="239" name="Oval 238"/>
          <p:cNvSpPr/>
          <p:nvPr/>
        </p:nvSpPr>
        <p:spPr>
          <a:xfrm>
            <a:off x="457200" y="3200399"/>
            <a:ext cx="3646516" cy="2286000"/>
          </a:xfrm>
          <a:prstGeom prst="ellipse">
            <a:avLst/>
          </a:prstGeom>
          <a:noFill/>
          <a:ln>
            <a:solidFill>
              <a:srgbClr val="D46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4" name="직선 화살표 연결선 103"/>
          <p:cNvCxnSpPr>
            <a:stCxn id="54" idx="3"/>
          </p:cNvCxnSpPr>
          <p:nvPr/>
        </p:nvCxnSpPr>
        <p:spPr bwMode="auto">
          <a:xfrm flipV="1">
            <a:off x="4419600" y="3352800"/>
            <a:ext cx="457199" cy="238124"/>
          </a:xfrm>
          <a:prstGeom prst="straightConnector1">
            <a:avLst/>
          </a:prstGeom>
          <a:solidFill>
            <a:schemeClr val="accent1"/>
          </a:solidFill>
          <a:ln w="57150" cap="flat" cmpd="sng" algn="ctr">
            <a:solidFill>
              <a:srgbClr val="FF0000"/>
            </a:solidFill>
            <a:prstDash val="solid"/>
            <a:round/>
            <a:headEnd type="triangle" w="med" len="med"/>
            <a:tailEnd type="triangle" w="med" len="med"/>
          </a:ln>
          <a:effectLst/>
        </p:spPr>
      </p:cxnSp>
      <p:cxnSp>
        <p:nvCxnSpPr>
          <p:cNvPr id="248" name="직선 화살표 연결선 103"/>
          <p:cNvCxnSpPr>
            <a:endCxn id="54" idx="1"/>
          </p:cNvCxnSpPr>
          <p:nvPr/>
        </p:nvCxnSpPr>
        <p:spPr bwMode="auto">
          <a:xfrm rot="5400000" flipH="1" flipV="1">
            <a:off x="3548063" y="3624262"/>
            <a:ext cx="447675" cy="381000"/>
          </a:xfrm>
          <a:prstGeom prst="straightConnector1">
            <a:avLst/>
          </a:prstGeom>
          <a:solidFill>
            <a:schemeClr val="accent1"/>
          </a:solidFill>
          <a:ln w="57150" cap="flat" cmpd="sng" algn="ctr">
            <a:solidFill>
              <a:srgbClr val="FF0000"/>
            </a:solidFill>
            <a:prstDash val="solid"/>
            <a:round/>
            <a:headEnd type="triangle" w="med" len="med"/>
            <a:tailEnd type="triangle" w="med" len="med"/>
          </a:ln>
          <a:effectLst/>
        </p:spPr>
      </p:cxnSp>
      <p:cxnSp>
        <p:nvCxnSpPr>
          <p:cNvPr id="46" name="Straight Arrow Connector 45"/>
          <p:cNvCxnSpPr/>
          <p:nvPr/>
        </p:nvCxnSpPr>
        <p:spPr>
          <a:xfrm>
            <a:off x="7924800" y="3124200"/>
            <a:ext cx="990600" cy="1588"/>
          </a:xfrm>
          <a:prstGeom prst="straightConnector1">
            <a:avLst/>
          </a:prstGeom>
          <a:ln w="57150">
            <a:solidFill>
              <a:srgbClr val="00B05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495800" y="3733799"/>
            <a:ext cx="1828800" cy="611188"/>
          </a:xfrm>
          <a:prstGeom prst="straightConnector1">
            <a:avLst/>
          </a:prstGeom>
          <a:ln w="57150">
            <a:solidFill>
              <a:srgbClr val="00B05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886200" y="4497387"/>
            <a:ext cx="2438400" cy="531812"/>
          </a:xfrm>
          <a:prstGeom prst="straightConnector1">
            <a:avLst/>
          </a:prstGeom>
          <a:ln w="57150">
            <a:solidFill>
              <a:srgbClr val="00B05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010400" y="3276600"/>
            <a:ext cx="1981200" cy="861774"/>
          </a:xfrm>
          <a:prstGeom prst="rect">
            <a:avLst/>
          </a:prstGeom>
          <a:noFill/>
        </p:spPr>
        <p:txBody>
          <a:bodyPr wrap="square" rtlCol="0">
            <a:spAutoFit/>
          </a:bodyPr>
          <a:lstStyle/>
          <a:p>
            <a:pPr algn="r">
              <a:lnSpc>
                <a:spcPts val="1500"/>
              </a:lnSpc>
            </a:pPr>
            <a:r>
              <a:rPr lang="en-US" b="1" smtClean="0">
                <a:solidFill>
                  <a:srgbClr val="00B050"/>
                </a:solidFill>
              </a:rPr>
              <a:t>Comm. between a device in a personal space and PSC manager</a:t>
            </a:r>
            <a:endParaRPr lang="en-US" b="1">
              <a:solidFill>
                <a:srgbClr val="00B050"/>
              </a:solidFill>
            </a:endParaRPr>
          </a:p>
        </p:txBody>
      </p:sp>
      <p:cxnSp>
        <p:nvCxnSpPr>
          <p:cNvPr id="62" name="Straight Arrow Connector 61"/>
          <p:cNvCxnSpPr/>
          <p:nvPr/>
        </p:nvCxnSpPr>
        <p:spPr>
          <a:xfrm>
            <a:off x="7848600" y="1981200"/>
            <a:ext cx="990600" cy="1588"/>
          </a:xfrm>
          <a:prstGeom prst="straightConnector1">
            <a:avLst/>
          </a:prstGeom>
          <a:ln w="76200">
            <a:solidFill>
              <a:srgbClr val="7030A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934200" y="2133600"/>
            <a:ext cx="1981200" cy="682238"/>
          </a:xfrm>
          <a:prstGeom prst="rect">
            <a:avLst/>
          </a:prstGeom>
          <a:noFill/>
        </p:spPr>
        <p:txBody>
          <a:bodyPr wrap="square" rtlCol="0">
            <a:spAutoFit/>
          </a:bodyPr>
          <a:lstStyle/>
          <a:p>
            <a:pPr algn="r">
              <a:lnSpc>
                <a:spcPts val="1500"/>
              </a:lnSpc>
            </a:pPr>
            <a:r>
              <a:rPr lang="en-US" b="1" smtClean="0">
                <a:solidFill>
                  <a:srgbClr val="7030A0"/>
                </a:solidFill>
              </a:rPr>
              <a:t>Sync broadcast to all devices in a public space</a:t>
            </a:r>
            <a:endParaRPr lang="en-US" b="1">
              <a:solidFill>
                <a:srgbClr val="7030A0"/>
              </a:solidFill>
            </a:endParaRPr>
          </a:p>
        </p:txBody>
      </p:sp>
      <p:cxnSp>
        <p:nvCxnSpPr>
          <p:cNvPr id="64" name="Straight Arrow Connector 63"/>
          <p:cNvCxnSpPr/>
          <p:nvPr/>
        </p:nvCxnSpPr>
        <p:spPr>
          <a:xfrm>
            <a:off x="5029200" y="4419600"/>
            <a:ext cx="1295400" cy="1588"/>
          </a:xfrm>
          <a:prstGeom prst="straightConnector1">
            <a:avLst/>
          </a:prstGeom>
          <a:ln w="76200">
            <a:solidFill>
              <a:srgbClr val="7030A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6200000" flipV="1">
            <a:off x="6210300" y="4914900"/>
            <a:ext cx="609600" cy="76200"/>
          </a:xfrm>
          <a:prstGeom prst="straightConnector1">
            <a:avLst/>
          </a:prstGeom>
          <a:ln w="76200">
            <a:solidFill>
              <a:srgbClr val="7030A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6019800" y="3657600"/>
            <a:ext cx="762000" cy="1588"/>
          </a:xfrm>
          <a:prstGeom prst="straightConnector1">
            <a:avLst/>
          </a:prstGeom>
          <a:ln w="76200">
            <a:solidFill>
              <a:srgbClr val="7030A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H="1">
            <a:off x="4914106" y="2782094"/>
            <a:ext cx="1754188" cy="1219200"/>
          </a:xfrm>
          <a:prstGeom prst="straightConnector1">
            <a:avLst/>
          </a:prstGeom>
          <a:ln w="57150">
            <a:solidFill>
              <a:srgbClr val="00B05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pPr>
              <a:lnSpc>
                <a:spcPts val="3000"/>
              </a:lnSpc>
            </a:pPr>
            <a:r>
              <a:rPr lang="en-US" altLang="ko-KR" sz="3200" b="1" i="1" smtClean="0">
                <a:solidFill>
                  <a:srgbClr val="FF0000"/>
                </a:solidFill>
              </a:rPr>
              <a:t>COMMUNICATIONS FOR PERSONAL SPACE (5)</a:t>
            </a:r>
            <a:endParaRPr lang="en-US" sz="2000">
              <a:cs typeface="Times New Roman" pitchFamily="18" charset="0"/>
            </a:endParaRPr>
          </a:p>
        </p:txBody>
      </p:sp>
      <p:sp>
        <p:nvSpPr>
          <p:cNvPr id="9" name="TextBox 8"/>
          <p:cNvSpPr txBox="1"/>
          <p:nvPr/>
        </p:nvSpPr>
        <p:spPr>
          <a:xfrm>
            <a:off x="4267200" y="6400800"/>
            <a:ext cx="8382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Slide 35</a:t>
            </a:r>
            <a:endParaRPr lang="en-US" sz="1400" dirty="0">
              <a:latin typeface="Times New Roman" pitchFamily="18" charset="0"/>
              <a:cs typeface="Times New Roman" pitchFamily="18" charset="0"/>
            </a:endParaRPr>
          </a:p>
        </p:txBody>
      </p:sp>
      <p:sp>
        <p:nvSpPr>
          <p:cNvPr id="8" name="타원 38"/>
          <p:cNvSpPr/>
          <p:nvPr/>
        </p:nvSpPr>
        <p:spPr bwMode="auto">
          <a:xfrm>
            <a:off x="4572000" y="1676400"/>
            <a:ext cx="4191000" cy="4415517"/>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Oval 15"/>
          <p:cNvSpPr/>
          <p:nvPr/>
        </p:nvSpPr>
        <p:spPr>
          <a:xfrm>
            <a:off x="4648200" y="2971800"/>
            <a:ext cx="2133600" cy="2286000"/>
          </a:xfrm>
          <a:prstGeom prst="ellipse">
            <a:avLst/>
          </a:prstGeom>
          <a:noFill/>
          <a:ln>
            <a:solidFill>
              <a:srgbClr val="D46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334000" y="1828800"/>
            <a:ext cx="2185378" cy="3657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79207" y="3352800"/>
            <a:ext cx="2955192" cy="2438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467600" y="2514600"/>
            <a:ext cx="956479" cy="489878"/>
          </a:xfrm>
          <a:prstGeom prst="rect">
            <a:avLst/>
          </a:prstGeom>
          <a:noFill/>
        </p:spPr>
        <p:txBody>
          <a:bodyPr wrap="square" rtlCol="0">
            <a:spAutoFit/>
          </a:bodyPr>
          <a:lstStyle/>
          <a:p>
            <a:pPr algn="ctr">
              <a:lnSpc>
                <a:spcPts val="1500"/>
              </a:lnSpc>
            </a:pPr>
            <a:r>
              <a:rPr lang="en-US" b="1" smtClean="0"/>
              <a:t>Public space 2</a:t>
            </a:r>
            <a:endParaRPr lang="en-US" b="1"/>
          </a:p>
        </p:txBody>
      </p:sp>
      <p:sp>
        <p:nvSpPr>
          <p:cNvPr id="32" name="TextBox 31"/>
          <p:cNvSpPr txBox="1"/>
          <p:nvPr/>
        </p:nvSpPr>
        <p:spPr>
          <a:xfrm>
            <a:off x="4648200" y="4419600"/>
            <a:ext cx="1263836" cy="489878"/>
          </a:xfrm>
          <a:prstGeom prst="rect">
            <a:avLst/>
          </a:prstGeom>
          <a:noFill/>
        </p:spPr>
        <p:txBody>
          <a:bodyPr wrap="square" rtlCol="0">
            <a:spAutoFit/>
          </a:bodyPr>
          <a:lstStyle/>
          <a:p>
            <a:pPr algn="ctr">
              <a:lnSpc>
                <a:spcPts val="1500"/>
              </a:lnSpc>
            </a:pPr>
            <a:r>
              <a:rPr lang="en-US" b="1" dirty="0" smtClean="0">
                <a:solidFill>
                  <a:schemeClr val="accent6">
                    <a:lumMod val="75000"/>
                  </a:schemeClr>
                </a:solidFill>
              </a:rPr>
              <a:t>Personal space B’</a:t>
            </a:r>
            <a:endParaRPr lang="en-US" b="1" dirty="0">
              <a:solidFill>
                <a:schemeClr val="accent6">
                  <a:lumMod val="75000"/>
                </a:schemeClr>
              </a:solidFill>
            </a:endParaRPr>
          </a:p>
        </p:txBody>
      </p:sp>
      <p:sp>
        <p:nvSpPr>
          <p:cNvPr id="36" name="TextBox 35"/>
          <p:cNvSpPr txBox="1"/>
          <p:nvPr/>
        </p:nvSpPr>
        <p:spPr>
          <a:xfrm>
            <a:off x="7234113" y="4953000"/>
            <a:ext cx="1263836" cy="489878"/>
          </a:xfrm>
          <a:prstGeom prst="rect">
            <a:avLst/>
          </a:prstGeom>
          <a:noFill/>
        </p:spPr>
        <p:txBody>
          <a:bodyPr wrap="square" rtlCol="0">
            <a:spAutoFit/>
          </a:bodyPr>
          <a:lstStyle/>
          <a:p>
            <a:pPr algn="ctr">
              <a:lnSpc>
                <a:spcPts val="1500"/>
              </a:lnSpc>
            </a:pPr>
            <a:r>
              <a:rPr lang="en-US" b="1" smtClean="0">
                <a:solidFill>
                  <a:srgbClr val="0070C0"/>
                </a:solidFill>
              </a:rPr>
              <a:t>Personal space C’</a:t>
            </a:r>
            <a:endParaRPr lang="en-US" b="1">
              <a:solidFill>
                <a:srgbClr val="0070C0"/>
              </a:solidFill>
            </a:endParaRPr>
          </a:p>
        </p:txBody>
      </p:sp>
      <p:sp>
        <p:nvSpPr>
          <p:cNvPr id="37" name="TextBox 36"/>
          <p:cNvSpPr txBox="1"/>
          <p:nvPr/>
        </p:nvSpPr>
        <p:spPr>
          <a:xfrm>
            <a:off x="5791200" y="2057400"/>
            <a:ext cx="1263836" cy="489878"/>
          </a:xfrm>
          <a:prstGeom prst="rect">
            <a:avLst/>
          </a:prstGeom>
          <a:noFill/>
        </p:spPr>
        <p:txBody>
          <a:bodyPr wrap="square" rtlCol="0">
            <a:spAutoFit/>
          </a:bodyPr>
          <a:lstStyle/>
          <a:p>
            <a:pPr algn="ctr">
              <a:lnSpc>
                <a:spcPts val="1500"/>
              </a:lnSpc>
            </a:pPr>
            <a:r>
              <a:rPr lang="en-US" b="1" smtClean="0">
                <a:solidFill>
                  <a:srgbClr val="FF0000"/>
                </a:solidFill>
              </a:rPr>
              <a:t>Personal space A’</a:t>
            </a:r>
            <a:endParaRPr lang="en-US" b="1">
              <a:solidFill>
                <a:srgbClr val="FF0000"/>
              </a:solidFill>
            </a:endParaRPr>
          </a:p>
        </p:txBody>
      </p:sp>
      <p:sp>
        <p:nvSpPr>
          <p:cNvPr id="39" name="TextBox 38"/>
          <p:cNvSpPr txBox="1"/>
          <p:nvPr/>
        </p:nvSpPr>
        <p:spPr>
          <a:xfrm>
            <a:off x="6934200" y="3429000"/>
            <a:ext cx="1143000" cy="489878"/>
          </a:xfrm>
          <a:prstGeom prst="rect">
            <a:avLst/>
          </a:prstGeom>
          <a:noFill/>
        </p:spPr>
        <p:txBody>
          <a:bodyPr wrap="square" rtlCol="0">
            <a:spAutoFit/>
          </a:bodyPr>
          <a:lstStyle/>
          <a:p>
            <a:pPr algn="ctr">
              <a:lnSpc>
                <a:spcPts val="1500"/>
              </a:lnSpc>
            </a:pPr>
            <a:r>
              <a:rPr lang="en-US" i="1" smtClean="0"/>
              <a:t>PSC manager</a:t>
            </a:r>
            <a:endParaRPr lang="en-US" i="1"/>
          </a:p>
        </p:txBody>
      </p:sp>
      <p:sp>
        <p:nvSpPr>
          <p:cNvPr id="40" name="타원 38"/>
          <p:cNvSpPr/>
          <p:nvPr/>
        </p:nvSpPr>
        <p:spPr bwMode="auto">
          <a:xfrm>
            <a:off x="228600" y="1905000"/>
            <a:ext cx="4191000" cy="4415517"/>
          </a:xfrm>
          <a:prstGeom prst="ellipse">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a:xfrm>
            <a:off x="304800" y="3200400"/>
            <a:ext cx="2133600" cy="2286000"/>
          </a:xfrm>
          <a:prstGeom prst="ellipse">
            <a:avLst/>
          </a:prstGeom>
          <a:noFill/>
          <a:ln>
            <a:solidFill>
              <a:srgbClr val="D46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15022" y="1981200"/>
            <a:ext cx="2185378" cy="3657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35807" y="3581400"/>
            <a:ext cx="2955192" cy="2438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124200" y="2743200"/>
            <a:ext cx="956479" cy="489878"/>
          </a:xfrm>
          <a:prstGeom prst="rect">
            <a:avLst/>
          </a:prstGeom>
          <a:noFill/>
        </p:spPr>
        <p:txBody>
          <a:bodyPr wrap="square" rtlCol="0">
            <a:spAutoFit/>
          </a:bodyPr>
          <a:lstStyle/>
          <a:p>
            <a:pPr algn="ctr">
              <a:lnSpc>
                <a:spcPts val="1500"/>
              </a:lnSpc>
            </a:pPr>
            <a:r>
              <a:rPr lang="en-US" b="1" smtClean="0"/>
              <a:t>Public space 1</a:t>
            </a:r>
            <a:endParaRPr lang="en-US" b="1"/>
          </a:p>
        </p:txBody>
      </p:sp>
      <p:sp>
        <p:nvSpPr>
          <p:cNvPr id="45" name="TextBox 44"/>
          <p:cNvSpPr txBox="1"/>
          <p:nvPr/>
        </p:nvSpPr>
        <p:spPr>
          <a:xfrm>
            <a:off x="304800" y="3581400"/>
            <a:ext cx="1263836" cy="489878"/>
          </a:xfrm>
          <a:prstGeom prst="rect">
            <a:avLst/>
          </a:prstGeom>
          <a:noFill/>
        </p:spPr>
        <p:txBody>
          <a:bodyPr wrap="square" rtlCol="0">
            <a:spAutoFit/>
          </a:bodyPr>
          <a:lstStyle/>
          <a:p>
            <a:pPr algn="ctr">
              <a:lnSpc>
                <a:spcPts val="1500"/>
              </a:lnSpc>
            </a:pPr>
            <a:r>
              <a:rPr lang="en-US" b="1" smtClean="0">
                <a:solidFill>
                  <a:schemeClr val="accent6">
                    <a:lumMod val="75000"/>
                  </a:schemeClr>
                </a:solidFill>
              </a:rPr>
              <a:t>Personal space B</a:t>
            </a:r>
            <a:endParaRPr lang="en-US" b="1">
              <a:solidFill>
                <a:schemeClr val="accent6">
                  <a:lumMod val="75000"/>
                </a:schemeClr>
              </a:solidFill>
            </a:endParaRPr>
          </a:p>
        </p:txBody>
      </p:sp>
      <p:sp>
        <p:nvSpPr>
          <p:cNvPr id="47" name="TextBox 46"/>
          <p:cNvSpPr txBox="1"/>
          <p:nvPr/>
        </p:nvSpPr>
        <p:spPr>
          <a:xfrm>
            <a:off x="2438400" y="5410200"/>
            <a:ext cx="1263836" cy="489878"/>
          </a:xfrm>
          <a:prstGeom prst="rect">
            <a:avLst/>
          </a:prstGeom>
          <a:noFill/>
        </p:spPr>
        <p:txBody>
          <a:bodyPr wrap="square" rtlCol="0">
            <a:spAutoFit/>
          </a:bodyPr>
          <a:lstStyle/>
          <a:p>
            <a:pPr algn="ctr">
              <a:lnSpc>
                <a:spcPts val="1500"/>
              </a:lnSpc>
            </a:pPr>
            <a:r>
              <a:rPr lang="en-US" b="1" smtClean="0">
                <a:solidFill>
                  <a:srgbClr val="0070C0"/>
                </a:solidFill>
              </a:rPr>
              <a:t>Personal space C</a:t>
            </a:r>
            <a:endParaRPr lang="en-US" b="1">
              <a:solidFill>
                <a:srgbClr val="0070C0"/>
              </a:solidFill>
            </a:endParaRPr>
          </a:p>
        </p:txBody>
      </p:sp>
      <p:sp>
        <p:nvSpPr>
          <p:cNvPr id="48" name="TextBox 47"/>
          <p:cNvSpPr txBox="1"/>
          <p:nvPr/>
        </p:nvSpPr>
        <p:spPr>
          <a:xfrm>
            <a:off x="1447800" y="2286000"/>
            <a:ext cx="1263836" cy="489878"/>
          </a:xfrm>
          <a:prstGeom prst="rect">
            <a:avLst/>
          </a:prstGeom>
          <a:noFill/>
        </p:spPr>
        <p:txBody>
          <a:bodyPr wrap="square" rtlCol="0">
            <a:spAutoFit/>
          </a:bodyPr>
          <a:lstStyle/>
          <a:p>
            <a:pPr algn="ctr">
              <a:lnSpc>
                <a:spcPts val="1500"/>
              </a:lnSpc>
            </a:pPr>
            <a:r>
              <a:rPr lang="en-US" b="1" smtClean="0">
                <a:solidFill>
                  <a:srgbClr val="FF0000"/>
                </a:solidFill>
              </a:rPr>
              <a:t>Personal space A</a:t>
            </a:r>
            <a:endParaRPr lang="en-US" b="1">
              <a:solidFill>
                <a:srgbClr val="FF0000"/>
              </a:solidFill>
            </a:endParaRPr>
          </a:p>
        </p:txBody>
      </p:sp>
      <p:sp>
        <p:nvSpPr>
          <p:cNvPr id="49" name="TextBox 48"/>
          <p:cNvSpPr txBox="1"/>
          <p:nvPr/>
        </p:nvSpPr>
        <p:spPr>
          <a:xfrm>
            <a:off x="2286000" y="4419600"/>
            <a:ext cx="1143000" cy="489878"/>
          </a:xfrm>
          <a:prstGeom prst="rect">
            <a:avLst/>
          </a:prstGeom>
          <a:noFill/>
        </p:spPr>
        <p:txBody>
          <a:bodyPr wrap="square" rtlCol="0">
            <a:spAutoFit/>
          </a:bodyPr>
          <a:lstStyle/>
          <a:p>
            <a:pPr algn="ctr">
              <a:lnSpc>
                <a:spcPts val="1500"/>
              </a:lnSpc>
            </a:pPr>
            <a:r>
              <a:rPr lang="en-US" i="1" smtClean="0"/>
              <a:t>PSC manager</a:t>
            </a:r>
            <a:endParaRPr lang="en-US" i="1"/>
          </a:p>
        </p:txBody>
      </p:sp>
      <p:sp>
        <p:nvSpPr>
          <p:cNvPr id="55" name="Oval 54"/>
          <p:cNvSpPr/>
          <p:nvPr/>
        </p:nvSpPr>
        <p:spPr>
          <a:xfrm>
            <a:off x="2819400" y="40386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705600" y="35052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p:nvPr/>
        </p:nvCxnSpPr>
        <p:spPr>
          <a:xfrm flipV="1">
            <a:off x="3200400" y="3810000"/>
            <a:ext cx="3429000" cy="457200"/>
          </a:xfrm>
          <a:prstGeom prst="straightConnector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21155320">
            <a:off x="3362934" y="4019785"/>
            <a:ext cx="3276600" cy="369332"/>
          </a:xfrm>
          <a:prstGeom prst="rect">
            <a:avLst/>
          </a:prstGeom>
          <a:noFill/>
        </p:spPr>
        <p:txBody>
          <a:bodyPr wrap="square" rtlCol="0">
            <a:spAutoFit/>
          </a:bodyPr>
          <a:lstStyle/>
          <a:p>
            <a:pPr algn="ctr"/>
            <a:r>
              <a:rPr lang="en-US" b="1" smtClean="0">
                <a:solidFill>
                  <a:srgbClr val="FF0000"/>
                </a:solidFill>
              </a:rPr>
              <a:t>Comm. Between PSC managers</a:t>
            </a:r>
            <a:endParaRPr lang="en-US" b="1">
              <a:solidFill>
                <a:srgbClr val="FF0000"/>
              </a:solidFill>
            </a:endParaRPr>
          </a:p>
        </p:txBody>
      </p:sp>
      <p:sp>
        <p:nvSpPr>
          <p:cNvPr id="66" name="TextBox 65"/>
          <p:cNvSpPr txBox="1"/>
          <p:nvPr/>
        </p:nvSpPr>
        <p:spPr>
          <a:xfrm>
            <a:off x="457200" y="1371600"/>
            <a:ext cx="6365461" cy="400110"/>
          </a:xfrm>
          <a:prstGeom prst="rect">
            <a:avLst/>
          </a:prstGeom>
          <a:solidFill>
            <a:schemeClr val="accent3">
              <a:lumMod val="40000"/>
              <a:lumOff val="60000"/>
            </a:schemeClr>
          </a:solidFill>
        </p:spPr>
        <p:txBody>
          <a:bodyPr wrap="none" rtlCol="0">
            <a:spAutoFit/>
          </a:bodyPr>
          <a:lstStyle/>
          <a:p>
            <a:r>
              <a:rPr lang="en-US" sz="2000" b="1" dirty="0" smtClean="0">
                <a:solidFill>
                  <a:srgbClr val="0070C0"/>
                </a:solidFill>
              </a:rPr>
              <a:t>2. Communications between two PSC managers in a region</a:t>
            </a:r>
            <a:endParaRPr lang="en-US" dirty="0"/>
          </a:p>
        </p:txBody>
      </p:sp>
      <p:pic>
        <p:nvPicPr>
          <p:cNvPr id="34" name="Picture 6"/>
          <p:cNvPicPr>
            <a:picLocks noChangeAspect="1" noChangeArrowheads="1"/>
          </p:cNvPicPr>
          <p:nvPr/>
        </p:nvPicPr>
        <p:blipFill>
          <a:blip r:embed="rId3" cstate="print"/>
          <a:srcRect/>
          <a:stretch>
            <a:fillRect/>
          </a:stretch>
        </p:blipFill>
        <p:spPr bwMode="auto">
          <a:xfrm>
            <a:off x="7620000" y="4114800"/>
            <a:ext cx="428318" cy="781050"/>
          </a:xfrm>
          <a:prstGeom prst="rect">
            <a:avLst/>
          </a:prstGeom>
          <a:noFill/>
          <a:ln w="9525">
            <a:noFill/>
            <a:miter lim="800000"/>
            <a:headEnd/>
            <a:tailEnd/>
          </a:ln>
        </p:spPr>
      </p:pic>
      <p:pic>
        <p:nvPicPr>
          <p:cNvPr id="35" name="Picture 6"/>
          <p:cNvPicPr>
            <a:picLocks noChangeAspect="1" noChangeArrowheads="1"/>
          </p:cNvPicPr>
          <p:nvPr/>
        </p:nvPicPr>
        <p:blipFill>
          <a:blip r:embed="rId3" cstate="print"/>
          <a:srcRect/>
          <a:stretch>
            <a:fillRect/>
          </a:stretch>
        </p:blipFill>
        <p:spPr bwMode="auto">
          <a:xfrm>
            <a:off x="6019800" y="4191000"/>
            <a:ext cx="428318" cy="781050"/>
          </a:xfrm>
          <a:prstGeom prst="rect">
            <a:avLst/>
          </a:prstGeom>
          <a:noFill/>
          <a:ln w="9525">
            <a:noFill/>
            <a:miter lim="800000"/>
            <a:headEnd/>
            <a:tailEnd/>
          </a:ln>
        </p:spPr>
      </p:pic>
      <p:pic>
        <p:nvPicPr>
          <p:cNvPr id="38" name="Picture 6"/>
          <p:cNvPicPr>
            <a:picLocks noChangeAspect="1" noChangeArrowheads="1"/>
          </p:cNvPicPr>
          <p:nvPr/>
        </p:nvPicPr>
        <p:blipFill>
          <a:blip r:embed="rId3" cstate="print"/>
          <a:srcRect/>
          <a:stretch>
            <a:fillRect/>
          </a:stretch>
        </p:blipFill>
        <p:spPr bwMode="auto">
          <a:xfrm>
            <a:off x="5791200" y="2667000"/>
            <a:ext cx="428318" cy="781050"/>
          </a:xfrm>
          <a:prstGeom prst="rect">
            <a:avLst/>
          </a:prstGeom>
          <a:noFill/>
          <a:ln w="9525">
            <a:noFill/>
            <a:miter lim="800000"/>
            <a:headEnd/>
            <a:tailEnd/>
          </a:ln>
        </p:spPr>
      </p:pic>
      <p:pic>
        <p:nvPicPr>
          <p:cNvPr id="54" name="Picture 6"/>
          <p:cNvPicPr>
            <a:picLocks noChangeAspect="1" noChangeArrowheads="1"/>
          </p:cNvPicPr>
          <p:nvPr/>
        </p:nvPicPr>
        <p:blipFill>
          <a:blip r:embed="rId3" cstate="print"/>
          <a:srcRect/>
          <a:stretch>
            <a:fillRect/>
          </a:stretch>
        </p:blipFill>
        <p:spPr bwMode="auto">
          <a:xfrm>
            <a:off x="2362200" y="3200400"/>
            <a:ext cx="428318" cy="781050"/>
          </a:xfrm>
          <a:prstGeom prst="rect">
            <a:avLst/>
          </a:prstGeom>
          <a:noFill/>
          <a:ln w="9525">
            <a:noFill/>
            <a:miter lim="800000"/>
            <a:headEnd/>
            <a:tailEnd/>
          </a:ln>
        </p:spPr>
      </p:pic>
      <p:pic>
        <p:nvPicPr>
          <p:cNvPr id="57" name="Picture 6"/>
          <p:cNvPicPr>
            <a:picLocks noChangeAspect="1" noChangeArrowheads="1"/>
          </p:cNvPicPr>
          <p:nvPr/>
        </p:nvPicPr>
        <p:blipFill>
          <a:blip r:embed="rId3" cstate="print"/>
          <a:srcRect/>
          <a:stretch>
            <a:fillRect/>
          </a:stretch>
        </p:blipFill>
        <p:spPr bwMode="auto">
          <a:xfrm>
            <a:off x="3505200" y="4648200"/>
            <a:ext cx="428318" cy="781050"/>
          </a:xfrm>
          <a:prstGeom prst="rect">
            <a:avLst/>
          </a:prstGeom>
          <a:noFill/>
          <a:ln w="9525">
            <a:noFill/>
            <a:miter lim="800000"/>
            <a:headEnd/>
            <a:tailEnd/>
          </a:ln>
        </p:spPr>
      </p:pic>
      <p:pic>
        <p:nvPicPr>
          <p:cNvPr id="59" name="Picture 6"/>
          <p:cNvPicPr>
            <a:picLocks noChangeAspect="1" noChangeArrowheads="1"/>
          </p:cNvPicPr>
          <p:nvPr/>
        </p:nvPicPr>
        <p:blipFill>
          <a:blip r:embed="rId3" cstate="print"/>
          <a:srcRect/>
          <a:stretch>
            <a:fillRect/>
          </a:stretch>
        </p:blipFill>
        <p:spPr bwMode="auto">
          <a:xfrm>
            <a:off x="1752600" y="4114800"/>
            <a:ext cx="428318" cy="781050"/>
          </a:xfrm>
          <a:prstGeom prst="rect">
            <a:avLst/>
          </a:prstGeom>
          <a:noFill/>
          <a:ln w="9525">
            <a:noFill/>
            <a:miter lim="800000"/>
            <a:headEnd/>
            <a:tailEnd/>
          </a:ln>
        </p:spPr>
      </p:pic>
      <p:sp>
        <p:nvSpPr>
          <p:cNvPr id="33" name="TextBox 32"/>
          <p:cNvSpPr txBox="1"/>
          <p:nvPr/>
        </p:nvSpPr>
        <p:spPr>
          <a:xfrm>
            <a:off x="4114800" y="5486400"/>
            <a:ext cx="1008418" cy="369332"/>
          </a:xfrm>
          <a:prstGeom prst="rect">
            <a:avLst/>
          </a:prstGeom>
          <a:noFill/>
        </p:spPr>
        <p:txBody>
          <a:bodyPr wrap="none" rtlCol="0">
            <a:spAutoFit/>
          </a:bodyPr>
          <a:lstStyle/>
          <a:p>
            <a:r>
              <a:rPr lang="en-US" b="1" smtClean="0">
                <a:solidFill>
                  <a:srgbClr val="00B0F0"/>
                </a:solidFill>
              </a:rPr>
              <a:t>Region 1</a:t>
            </a:r>
            <a:endParaRPr lang="en-US" b="1">
              <a:solidFill>
                <a:srgbClr val="00B0F0"/>
              </a:solidFill>
            </a:endParaRPr>
          </a:p>
        </p:txBody>
      </p:sp>
      <p:cxnSp>
        <p:nvCxnSpPr>
          <p:cNvPr id="46" name="Straight Arrow Connector 45"/>
          <p:cNvCxnSpPr/>
          <p:nvPr/>
        </p:nvCxnSpPr>
        <p:spPr>
          <a:xfrm rot="10800000" flipV="1">
            <a:off x="3200400" y="3657600"/>
            <a:ext cx="3429000" cy="457200"/>
          </a:xfrm>
          <a:prstGeom prst="straightConnector1">
            <a:avLst/>
          </a:prstGeom>
          <a:ln w="76200">
            <a:solidFill>
              <a:srgbClr val="7030A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21155320">
            <a:off x="3134335" y="3486385"/>
            <a:ext cx="3276600" cy="369332"/>
          </a:xfrm>
          <a:prstGeom prst="rect">
            <a:avLst/>
          </a:prstGeom>
          <a:noFill/>
        </p:spPr>
        <p:txBody>
          <a:bodyPr wrap="square" rtlCol="0">
            <a:spAutoFit/>
          </a:bodyPr>
          <a:lstStyle/>
          <a:p>
            <a:pPr algn="ctr"/>
            <a:r>
              <a:rPr lang="en-US" b="1" smtClean="0">
                <a:solidFill>
                  <a:srgbClr val="7030A0"/>
                </a:solidFill>
              </a:rPr>
              <a:t>Sync broadcast to PSC managers</a:t>
            </a:r>
            <a:endParaRPr lang="en-US" b="1">
              <a:solidFill>
                <a:srgbClr val="7030A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pPr>
              <a:lnSpc>
                <a:spcPts val="3000"/>
              </a:lnSpc>
            </a:pPr>
            <a:r>
              <a:rPr lang="en-US" altLang="ko-KR" sz="3200" b="1" i="1" smtClean="0">
                <a:solidFill>
                  <a:srgbClr val="FF0000"/>
                </a:solidFill>
              </a:rPr>
              <a:t>COMMUNICATIONS FOR PERSONAL SPACE (6)</a:t>
            </a:r>
            <a:endParaRPr lang="en-US" sz="2000">
              <a:cs typeface="Times New Roman" pitchFamily="18" charset="0"/>
            </a:endParaRPr>
          </a:p>
        </p:txBody>
      </p:sp>
      <p:sp>
        <p:nvSpPr>
          <p:cNvPr id="9" name="TextBox 8"/>
          <p:cNvSpPr txBox="1"/>
          <p:nvPr/>
        </p:nvSpPr>
        <p:spPr>
          <a:xfrm>
            <a:off x="4267200" y="6400800"/>
            <a:ext cx="8382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Slide 36</a:t>
            </a:r>
            <a:endParaRPr lang="en-US" sz="1400" dirty="0">
              <a:latin typeface="Times New Roman" pitchFamily="18" charset="0"/>
              <a:cs typeface="Times New Roman" pitchFamily="18" charset="0"/>
            </a:endParaRPr>
          </a:p>
        </p:txBody>
      </p:sp>
      <p:sp>
        <p:nvSpPr>
          <p:cNvPr id="40" name="타원 38"/>
          <p:cNvSpPr/>
          <p:nvPr/>
        </p:nvSpPr>
        <p:spPr bwMode="auto">
          <a:xfrm>
            <a:off x="228600" y="1905000"/>
            <a:ext cx="4191000" cy="4415517"/>
          </a:xfrm>
          <a:prstGeom prst="ellipse">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a:xfrm>
            <a:off x="304800" y="3200400"/>
            <a:ext cx="2133600" cy="2286000"/>
          </a:xfrm>
          <a:prstGeom prst="ellipse">
            <a:avLst/>
          </a:prstGeom>
          <a:noFill/>
          <a:ln>
            <a:solidFill>
              <a:srgbClr val="D46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15022" y="1981200"/>
            <a:ext cx="2185378" cy="3657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35807" y="3581400"/>
            <a:ext cx="2955192" cy="2438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124200" y="2743200"/>
            <a:ext cx="956479" cy="489878"/>
          </a:xfrm>
          <a:prstGeom prst="rect">
            <a:avLst/>
          </a:prstGeom>
          <a:noFill/>
        </p:spPr>
        <p:txBody>
          <a:bodyPr wrap="square" rtlCol="0">
            <a:spAutoFit/>
          </a:bodyPr>
          <a:lstStyle/>
          <a:p>
            <a:pPr algn="ctr">
              <a:lnSpc>
                <a:spcPts val="1500"/>
              </a:lnSpc>
            </a:pPr>
            <a:r>
              <a:rPr lang="en-US" b="1" smtClean="0"/>
              <a:t>Public space 1</a:t>
            </a:r>
            <a:endParaRPr lang="en-US" b="1"/>
          </a:p>
        </p:txBody>
      </p:sp>
      <p:sp>
        <p:nvSpPr>
          <p:cNvPr id="45" name="TextBox 44"/>
          <p:cNvSpPr txBox="1"/>
          <p:nvPr/>
        </p:nvSpPr>
        <p:spPr>
          <a:xfrm>
            <a:off x="304800" y="3581400"/>
            <a:ext cx="1263836" cy="489878"/>
          </a:xfrm>
          <a:prstGeom prst="rect">
            <a:avLst/>
          </a:prstGeom>
          <a:noFill/>
        </p:spPr>
        <p:txBody>
          <a:bodyPr wrap="square" rtlCol="0">
            <a:spAutoFit/>
          </a:bodyPr>
          <a:lstStyle/>
          <a:p>
            <a:pPr algn="ctr">
              <a:lnSpc>
                <a:spcPts val="1500"/>
              </a:lnSpc>
            </a:pPr>
            <a:r>
              <a:rPr lang="en-US" b="1" smtClean="0">
                <a:solidFill>
                  <a:srgbClr val="D46C2C"/>
                </a:solidFill>
              </a:rPr>
              <a:t>Personal space B</a:t>
            </a:r>
            <a:endParaRPr lang="en-US" b="1">
              <a:solidFill>
                <a:srgbClr val="D46C2C"/>
              </a:solidFill>
            </a:endParaRPr>
          </a:p>
        </p:txBody>
      </p:sp>
      <p:sp>
        <p:nvSpPr>
          <p:cNvPr id="47" name="TextBox 46"/>
          <p:cNvSpPr txBox="1"/>
          <p:nvPr/>
        </p:nvSpPr>
        <p:spPr>
          <a:xfrm>
            <a:off x="2890713" y="5181600"/>
            <a:ext cx="1263836" cy="489878"/>
          </a:xfrm>
          <a:prstGeom prst="rect">
            <a:avLst/>
          </a:prstGeom>
          <a:noFill/>
        </p:spPr>
        <p:txBody>
          <a:bodyPr wrap="square" rtlCol="0">
            <a:spAutoFit/>
          </a:bodyPr>
          <a:lstStyle/>
          <a:p>
            <a:pPr algn="ctr">
              <a:lnSpc>
                <a:spcPts val="1500"/>
              </a:lnSpc>
            </a:pPr>
            <a:r>
              <a:rPr lang="en-US" b="1" dirty="0" smtClean="0">
                <a:solidFill>
                  <a:srgbClr val="0070C0"/>
                </a:solidFill>
              </a:rPr>
              <a:t>Personal space C</a:t>
            </a:r>
            <a:endParaRPr lang="en-US" b="1" dirty="0">
              <a:solidFill>
                <a:srgbClr val="0070C0"/>
              </a:solidFill>
            </a:endParaRPr>
          </a:p>
        </p:txBody>
      </p:sp>
      <p:sp>
        <p:nvSpPr>
          <p:cNvPr id="48" name="TextBox 47"/>
          <p:cNvSpPr txBox="1"/>
          <p:nvPr/>
        </p:nvSpPr>
        <p:spPr>
          <a:xfrm>
            <a:off x="1447800" y="2286000"/>
            <a:ext cx="1263836" cy="489878"/>
          </a:xfrm>
          <a:prstGeom prst="rect">
            <a:avLst/>
          </a:prstGeom>
          <a:noFill/>
        </p:spPr>
        <p:txBody>
          <a:bodyPr wrap="square" rtlCol="0">
            <a:spAutoFit/>
          </a:bodyPr>
          <a:lstStyle/>
          <a:p>
            <a:pPr algn="ctr">
              <a:lnSpc>
                <a:spcPts val="1500"/>
              </a:lnSpc>
            </a:pPr>
            <a:r>
              <a:rPr lang="en-US" b="1" smtClean="0">
                <a:solidFill>
                  <a:srgbClr val="FF0000"/>
                </a:solidFill>
              </a:rPr>
              <a:t>Personal space A</a:t>
            </a:r>
            <a:endParaRPr lang="en-US" b="1">
              <a:solidFill>
                <a:srgbClr val="FF0000"/>
              </a:solidFill>
            </a:endParaRPr>
          </a:p>
        </p:txBody>
      </p:sp>
      <p:sp>
        <p:nvSpPr>
          <p:cNvPr id="49" name="TextBox 48"/>
          <p:cNvSpPr txBox="1"/>
          <p:nvPr/>
        </p:nvSpPr>
        <p:spPr>
          <a:xfrm>
            <a:off x="3733800" y="3276600"/>
            <a:ext cx="1143000" cy="489878"/>
          </a:xfrm>
          <a:prstGeom prst="rect">
            <a:avLst/>
          </a:prstGeom>
          <a:noFill/>
        </p:spPr>
        <p:txBody>
          <a:bodyPr wrap="square" rtlCol="0">
            <a:spAutoFit/>
          </a:bodyPr>
          <a:lstStyle/>
          <a:p>
            <a:pPr algn="ctr">
              <a:lnSpc>
                <a:spcPts val="1500"/>
              </a:lnSpc>
            </a:pPr>
            <a:r>
              <a:rPr lang="en-US" i="1" dirty="0" smtClean="0"/>
              <a:t>PSC manager</a:t>
            </a:r>
            <a:endParaRPr lang="en-US" i="1" dirty="0"/>
          </a:p>
        </p:txBody>
      </p:sp>
      <p:sp>
        <p:nvSpPr>
          <p:cNvPr id="55" name="Oval 54"/>
          <p:cNvSpPr/>
          <p:nvPr/>
        </p:nvSpPr>
        <p:spPr>
          <a:xfrm>
            <a:off x="3505200" y="33528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p:nvPr/>
        </p:nvCxnSpPr>
        <p:spPr>
          <a:xfrm flipV="1">
            <a:off x="3657600" y="3657600"/>
            <a:ext cx="2971800" cy="381000"/>
          </a:xfrm>
          <a:prstGeom prst="straightConnector1">
            <a:avLst/>
          </a:prstGeom>
          <a:ln w="762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21155320">
            <a:off x="3840314" y="3866077"/>
            <a:ext cx="3276600" cy="682238"/>
          </a:xfrm>
          <a:prstGeom prst="rect">
            <a:avLst/>
          </a:prstGeom>
          <a:noFill/>
        </p:spPr>
        <p:txBody>
          <a:bodyPr wrap="square" rtlCol="0">
            <a:spAutoFit/>
          </a:bodyPr>
          <a:lstStyle/>
          <a:p>
            <a:pPr algn="ctr">
              <a:lnSpc>
                <a:spcPts val="1500"/>
              </a:lnSpc>
            </a:pPr>
            <a:r>
              <a:rPr lang="en-US" b="1" dirty="0" smtClean="0">
                <a:solidFill>
                  <a:srgbClr val="FF0000"/>
                </a:solidFill>
              </a:rPr>
              <a:t>Comm. between a device in a public space and an outside device through a core network</a:t>
            </a:r>
            <a:endParaRPr lang="en-US" b="1" dirty="0">
              <a:solidFill>
                <a:srgbClr val="FF0000"/>
              </a:solidFill>
            </a:endParaRPr>
          </a:p>
        </p:txBody>
      </p:sp>
      <p:sp>
        <p:nvSpPr>
          <p:cNvPr id="34" name="구름 229"/>
          <p:cNvSpPr/>
          <p:nvPr/>
        </p:nvSpPr>
        <p:spPr bwMode="auto">
          <a:xfrm>
            <a:off x="6629400" y="3352800"/>
            <a:ext cx="1977499" cy="563116"/>
          </a:xfrm>
          <a:prstGeom prst="cloud">
            <a:avLst/>
          </a:prstGeom>
          <a:solidFill>
            <a:schemeClr val="accent5">
              <a:lumMod val="20000"/>
              <a:lumOff val="80000"/>
            </a:schemeClr>
          </a:solidFill>
          <a:ln w="12700" cap="flat" cmpd="sng" algn="ctr">
            <a:solidFill>
              <a:schemeClr val="bg1">
                <a:lumMod val="8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cxnSp>
        <p:nvCxnSpPr>
          <p:cNvPr id="35" name="직선 연결선 235"/>
          <p:cNvCxnSpPr>
            <a:stCxn id="34" idx="1"/>
          </p:cNvCxnSpPr>
          <p:nvPr/>
        </p:nvCxnSpPr>
        <p:spPr bwMode="auto">
          <a:xfrm rot="16200000" flipH="1">
            <a:off x="7519333" y="4014133"/>
            <a:ext cx="885284" cy="687650"/>
          </a:xfrm>
          <a:prstGeom prst="line">
            <a:avLst/>
          </a:prstGeom>
          <a:solidFill>
            <a:schemeClr val="accent1"/>
          </a:solidFill>
          <a:ln w="57150" cap="flat" cmpd="sng" algn="ctr">
            <a:solidFill>
              <a:schemeClr val="tx1"/>
            </a:solidFill>
            <a:prstDash val="solid"/>
            <a:round/>
            <a:headEnd type="none" w="sm" len="sm"/>
            <a:tailEnd type="none" w="sm" len="sm"/>
          </a:ln>
          <a:effectLst/>
        </p:spPr>
      </p:cxnSp>
      <p:pic>
        <p:nvPicPr>
          <p:cNvPr id="38" name="Picture 30"/>
          <p:cNvPicPr>
            <a:picLocks noChangeAspect="1" noChangeArrowheads="1"/>
          </p:cNvPicPr>
          <p:nvPr/>
        </p:nvPicPr>
        <p:blipFill>
          <a:blip r:embed="rId4" cstate="print"/>
          <a:srcRect/>
          <a:stretch>
            <a:fillRect/>
          </a:stretch>
        </p:blipFill>
        <p:spPr bwMode="auto">
          <a:xfrm>
            <a:off x="7620000" y="2590800"/>
            <a:ext cx="733995" cy="635624"/>
          </a:xfrm>
          <a:prstGeom prst="rect">
            <a:avLst/>
          </a:prstGeom>
          <a:noFill/>
          <a:ln w="9525">
            <a:noFill/>
            <a:miter lim="800000"/>
            <a:headEnd/>
            <a:tailEnd/>
          </a:ln>
        </p:spPr>
      </p:pic>
      <p:cxnSp>
        <p:nvCxnSpPr>
          <p:cNvPr id="54" name="직선 연결선 237"/>
          <p:cNvCxnSpPr/>
          <p:nvPr/>
        </p:nvCxnSpPr>
        <p:spPr bwMode="auto">
          <a:xfrm rot="16200000" flipV="1">
            <a:off x="7615493" y="3204906"/>
            <a:ext cx="333173" cy="19360"/>
          </a:xfrm>
          <a:prstGeom prst="line">
            <a:avLst/>
          </a:prstGeom>
          <a:solidFill>
            <a:schemeClr val="accent1"/>
          </a:solidFill>
          <a:ln w="57150" cap="flat" cmpd="sng" algn="ctr">
            <a:solidFill>
              <a:schemeClr val="tx1"/>
            </a:solidFill>
            <a:prstDash val="solid"/>
            <a:round/>
            <a:headEnd type="none" w="sm" len="sm"/>
            <a:tailEnd type="none" w="sm" len="sm"/>
          </a:ln>
          <a:effectLst/>
        </p:spPr>
      </p:cxnSp>
      <p:sp>
        <p:nvSpPr>
          <p:cNvPr id="60" name="TextBox 59"/>
          <p:cNvSpPr txBox="1"/>
          <p:nvPr/>
        </p:nvSpPr>
        <p:spPr>
          <a:xfrm>
            <a:off x="7848600" y="4876800"/>
            <a:ext cx="1295400" cy="489878"/>
          </a:xfrm>
          <a:prstGeom prst="rect">
            <a:avLst/>
          </a:prstGeom>
          <a:noFill/>
        </p:spPr>
        <p:txBody>
          <a:bodyPr wrap="square" rtlCol="0">
            <a:spAutoFit/>
          </a:bodyPr>
          <a:lstStyle/>
          <a:p>
            <a:pPr algn="ctr">
              <a:lnSpc>
                <a:spcPts val="1500"/>
              </a:lnSpc>
            </a:pPr>
            <a:r>
              <a:rPr lang="en-US" b="1" dirty="0" smtClean="0"/>
              <a:t>Remote device</a:t>
            </a:r>
            <a:endParaRPr lang="en-US" b="1" dirty="0"/>
          </a:p>
        </p:txBody>
      </p:sp>
      <p:sp>
        <p:nvSpPr>
          <p:cNvPr id="63" name="TextBox 62"/>
          <p:cNvSpPr txBox="1"/>
          <p:nvPr/>
        </p:nvSpPr>
        <p:spPr>
          <a:xfrm>
            <a:off x="228600" y="1371600"/>
            <a:ext cx="8696099" cy="400110"/>
          </a:xfrm>
          <a:prstGeom prst="rect">
            <a:avLst/>
          </a:prstGeom>
          <a:solidFill>
            <a:schemeClr val="accent3">
              <a:lumMod val="40000"/>
              <a:lumOff val="60000"/>
            </a:schemeClr>
          </a:solidFill>
        </p:spPr>
        <p:txBody>
          <a:bodyPr wrap="none" rtlCol="0">
            <a:spAutoFit/>
          </a:bodyPr>
          <a:lstStyle/>
          <a:p>
            <a:r>
              <a:rPr lang="en-US" sz="2000" b="1" dirty="0" smtClean="0">
                <a:solidFill>
                  <a:srgbClr val="0070C0"/>
                </a:solidFill>
              </a:rPr>
              <a:t>3. Communications between a device in a public space and an outside device (1)</a:t>
            </a:r>
            <a:endParaRPr lang="en-US" dirty="0"/>
          </a:p>
        </p:txBody>
      </p:sp>
      <p:graphicFrame>
        <p:nvGraphicFramePr>
          <p:cNvPr id="28" name="Object 2"/>
          <p:cNvGraphicFramePr>
            <a:graphicFrameLocks noChangeAspect="1"/>
          </p:cNvGraphicFramePr>
          <p:nvPr/>
        </p:nvGraphicFramePr>
        <p:xfrm>
          <a:off x="3352800" y="3886200"/>
          <a:ext cx="346832" cy="356270"/>
        </p:xfrm>
        <a:graphic>
          <a:graphicData uri="http://schemas.openxmlformats.org/presentationml/2006/ole">
            <p:oleObj spid="_x0000_s371714" name="Photo Editor Photo" r:id="rId5" imgW="2381582" imgH="2381582" progId="">
              <p:embed/>
            </p:oleObj>
          </a:graphicData>
        </a:graphic>
      </p:graphicFrame>
      <p:graphicFrame>
        <p:nvGraphicFramePr>
          <p:cNvPr id="29" name="Object 2"/>
          <p:cNvGraphicFramePr>
            <a:graphicFrameLocks noChangeAspect="1"/>
          </p:cNvGraphicFramePr>
          <p:nvPr/>
        </p:nvGraphicFramePr>
        <p:xfrm>
          <a:off x="8229600" y="4572000"/>
          <a:ext cx="346832" cy="356270"/>
        </p:xfrm>
        <a:graphic>
          <a:graphicData uri="http://schemas.openxmlformats.org/presentationml/2006/ole">
            <p:oleObj spid="_x0000_s371715" name="Photo Editor Photo" r:id="rId6" imgW="2381582" imgH="2381582" progId="">
              <p:embed/>
            </p:oleObj>
          </a:graphicData>
        </a:graphic>
      </p:graphicFrame>
      <p:pic>
        <p:nvPicPr>
          <p:cNvPr id="27" name="Picture 6"/>
          <p:cNvPicPr>
            <a:picLocks noChangeAspect="1" noChangeArrowheads="1"/>
          </p:cNvPicPr>
          <p:nvPr/>
        </p:nvPicPr>
        <p:blipFill>
          <a:blip r:embed="rId7" cstate="print"/>
          <a:srcRect/>
          <a:stretch>
            <a:fillRect/>
          </a:stretch>
        </p:blipFill>
        <p:spPr bwMode="auto">
          <a:xfrm>
            <a:off x="1676400" y="4114800"/>
            <a:ext cx="428318" cy="781050"/>
          </a:xfrm>
          <a:prstGeom prst="rect">
            <a:avLst/>
          </a:prstGeom>
          <a:noFill/>
          <a:ln w="9525">
            <a:noFill/>
            <a:miter lim="800000"/>
            <a:headEnd/>
            <a:tailEnd/>
          </a:ln>
        </p:spPr>
      </p:pic>
      <p:pic>
        <p:nvPicPr>
          <p:cNvPr id="30" name="Picture 6"/>
          <p:cNvPicPr>
            <a:picLocks noChangeAspect="1" noChangeArrowheads="1"/>
          </p:cNvPicPr>
          <p:nvPr/>
        </p:nvPicPr>
        <p:blipFill>
          <a:blip r:embed="rId7" cstate="print"/>
          <a:srcRect/>
          <a:stretch>
            <a:fillRect/>
          </a:stretch>
        </p:blipFill>
        <p:spPr bwMode="auto">
          <a:xfrm>
            <a:off x="3352800" y="4419600"/>
            <a:ext cx="428318" cy="781050"/>
          </a:xfrm>
          <a:prstGeom prst="rect">
            <a:avLst/>
          </a:prstGeom>
          <a:noFill/>
          <a:ln w="9525">
            <a:noFill/>
            <a:miter lim="800000"/>
            <a:headEnd/>
            <a:tailEnd/>
          </a:ln>
        </p:spPr>
      </p:pic>
      <p:pic>
        <p:nvPicPr>
          <p:cNvPr id="31" name="Picture 6"/>
          <p:cNvPicPr>
            <a:picLocks noChangeAspect="1" noChangeArrowheads="1"/>
          </p:cNvPicPr>
          <p:nvPr/>
        </p:nvPicPr>
        <p:blipFill>
          <a:blip r:embed="rId7" cstate="print"/>
          <a:srcRect/>
          <a:stretch>
            <a:fillRect/>
          </a:stretch>
        </p:blipFill>
        <p:spPr bwMode="auto">
          <a:xfrm>
            <a:off x="2438400" y="3124200"/>
            <a:ext cx="428318" cy="781050"/>
          </a:xfrm>
          <a:prstGeom prst="rect">
            <a:avLst/>
          </a:prstGeom>
          <a:noFill/>
          <a:ln w="9525">
            <a:noFill/>
            <a:miter lim="800000"/>
            <a:headEnd/>
            <a:tailEnd/>
          </a:ln>
        </p:spPr>
      </p:pic>
      <p:sp>
        <p:nvSpPr>
          <p:cNvPr id="32" name="Freeform 31"/>
          <p:cNvSpPr/>
          <p:nvPr/>
        </p:nvSpPr>
        <p:spPr>
          <a:xfrm>
            <a:off x="6562165" y="3637745"/>
            <a:ext cx="1506070" cy="1159552"/>
          </a:xfrm>
          <a:custGeom>
            <a:avLst/>
            <a:gdLst>
              <a:gd name="connsiteX0" fmla="*/ 0 w 1506070"/>
              <a:gd name="connsiteY0" fmla="*/ 33302 h 1159552"/>
              <a:gd name="connsiteX1" fmla="*/ 403411 w 1506070"/>
              <a:gd name="connsiteY1" fmla="*/ 33302 h 1159552"/>
              <a:gd name="connsiteX2" fmla="*/ 605117 w 1506070"/>
              <a:gd name="connsiteY2" fmla="*/ 73643 h 1159552"/>
              <a:gd name="connsiteX3" fmla="*/ 672353 w 1506070"/>
              <a:gd name="connsiteY3" fmla="*/ 140879 h 1159552"/>
              <a:gd name="connsiteX4" fmla="*/ 699247 w 1506070"/>
              <a:gd name="connsiteY4" fmla="*/ 181220 h 1159552"/>
              <a:gd name="connsiteX5" fmla="*/ 739588 w 1506070"/>
              <a:gd name="connsiteY5" fmla="*/ 208114 h 1159552"/>
              <a:gd name="connsiteX6" fmla="*/ 766482 w 1506070"/>
              <a:gd name="connsiteY6" fmla="*/ 248455 h 1159552"/>
              <a:gd name="connsiteX7" fmla="*/ 806823 w 1506070"/>
              <a:gd name="connsiteY7" fmla="*/ 275349 h 1159552"/>
              <a:gd name="connsiteX8" fmla="*/ 860611 w 1506070"/>
              <a:gd name="connsiteY8" fmla="*/ 342584 h 1159552"/>
              <a:gd name="connsiteX9" fmla="*/ 927847 w 1506070"/>
              <a:gd name="connsiteY9" fmla="*/ 409820 h 1159552"/>
              <a:gd name="connsiteX10" fmla="*/ 995082 w 1506070"/>
              <a:gd name="connsiteY10" fmla="*/ 477055 h 1159552"/>
              <a:gd name="connsiteX11" fmla="*/ 1062317 w 1506070"/>
              <a:gd name="connsiteY11" fmla="*/ 557737 h 1159552"/>
              <a:gd name="connsiteX12" fmla="*/ 1089211 w 1506070"/>
              <a:gd name="connsiteY12" fmla="*/ 598079 h 1159552"/>
              <a:gd name="connsiteX13" fmla="*/ 1116106 w 1506070"/>
              <a:gd name="connsiteY13" fmla="*/ 624973 h 1159552"/>
              <a:gd name="connsiteX14" fmla="*/ 1143000 w 1506070"/>
              <a:gd name="connsiteY14" fmla="*/ 665314 h 1159552"/>
              <a:gd name="connsiteX15" fmla="*/ 1183341 w 1506070"/>
              <a:gd name="connsiteY15" fmla="*/ 692208 h 1159552"/>
              <a:gd name="connsiteX16" fmla="*/ 1223682 w 1506070"/>
              <a:gd name="connsiteY16" fmla="*/ 732549 h 1159552"/>
              <a:gd name="connsiteX17" fmla="*/ 1250576 w 1506070"/>
              <a:gd name="connsiteY17" fmla="*/ 772890 h 1159552"/>
              <a:gd name="connsiteX18" fmla="*/ 1290917 w 1506070"/>
              <a:gd name="connsiteY18" fmla="*/ 786337 h 1159552"/>
              <a:gd name="connsiteX19" fmla="*/ 1304364 w 1506070"/>
              <a:gd name="connsiteY19" fmla="*/ 826679 h 1159552"/>
              <a:gd name="connsiteX20" fmla="*/ 1331259 w 1506070"/>
              <a:gd name="connsiteY20" fmla="*/ 853573 h 1159552"/>
              <a:gd name="connsiteX21" fmla="*/ 1385047 w 1506070"/>
              <a:gd name="connsiteY21" fmla="*/ 934255 h 1159552"/>
              <a:gd name="connsiteX22" fmla="*/ 1411941 w 1506070"/>
              <a:gd name="connsiteY22" fmla="*/ 974596 h 1159552"/>
              <a:gd name="connsiteX23" fmla="*/ 1438835 w 1506070"/>
              <a:gd name="connsiteY23" fmla="*/ 1014937 h 1159552"/>
              <a:gd name="connsiteX24" fmla="*/ 1452282 w 1506070"/>
              <a:gd name="connsiteY24" fmla="*/ 1055279 h 1159552"/>
              <a:gd name="connsiteX25" fmla="*/ 1492623 w 1506070"/>
              <a:gd name="connsiteY25" fmla="*/ 1135961 h 1159552"/>
              <a:gd name="connsiteX26" fmla="*/ 1506070 w 1506070"/>
              <a:gd name="connsiteY26" fmla="*/ 1095620 h 1159552"/>
              <a:gd name="connsiteX27" fmla="*/ 1479176 w 1506070"/>
              <a:gd name="connsiteY27" fmla="*/ 1028384 h 115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06070" h="1159552">
                <a:moveTo>
                  <a:pt x="0" y="33302"/>
                </a:moveTo>
                <a:cubicBezTo>
                  <a:pt x="166512" y="0"/>
                  <a:pt x="96869" y="8447"/>
                  <a:pt x="403411" y="33302"/>
                </a:cubicBezTo>
                <a:cubicBezTo>
                  <a:pt x="519266" y="42696"/>
                  <a:pt x="528508" y="48107"/>
                  <a:pt x="605117" y="73643"/>
                </a:cubicBezTo>
                <a:cubicBezTo>
                  <a:pt x="627529" y="96055"/>
                  <a:pt x="654772" y="114507"/>
                  <a:pt x="672353" y="140879"/>
                </a:cubicBezTo>
                <a:cubicBezTo>
                  <a:pt x="681318" y="154326"/>
                  <a:pt x="687819" y="169792"/>
                  <a:pt x="699247" y="181220"/>
                </a:cubicBezTo>
                <a:cubicBezTo>
                  <a:pt x="710675" y="192648"/>
                  <a:pt x="726141" y="199149"/>
                  <a:pt x="739588" y="208114"/>
                </a:cubicBezTo>
                <a:cubicBezTo>
                  <a:pt x="748553" y="221561"/>
                  <a:pt x="755054" y="237027"/>
                  <a:pt x="766482" y="248455"/>
                </a:cubicBezTo>
                <a:cubicBezTo>
                  <a:pt x="777910" y="259883"/>
                  <a:pt x="796727" y="262729"/>
                  <a:pt x="806823" y="275349"/>
                </a:cubicBezTo>
                <a:cubicBezTo>
                  <a:pt x="881054" y="368137"/>
                  <a:pt x="744999" y="265510"/>
                  <a:pt x="860611" y="342584"/>
                </a:cubicBezTo>
                <a:cubicBezTo>
                  <a:pt x="932332" y="450164"/>
                  <a:pt x="838198" y="320171"/>
                  <a:pt x="927847" y="409820"/>
                </a:cubicBezTo>
                <a:cubicBezTo>
                  <a:pt x="1017494" y="499467"/>
                  <a:pt x="887506" y="405338"/>
                  <a:pt x="995082" y="477055"/>
                </a:cubicBezTo>
                <a:cubicBezTo>
                  <a:pt x="1061858" y="577219"/>
                  <a:pt x="976031" y="454193"/>
                  <a:pt x="1062317" y="557737"/>
                </a:cubicBezTo>
                <a:cubicBezTo>
                  <a:pt x="1072663" y="570153"/>
                  <a:pt x="1079115" y="585459"/>
                  <a:pt x="1089211" y="598079"/>
                </a:cubicBezTo>
                <a:cubicBezTo>
                  <a:pt x="1097131" y="607979"/>
                  <a:pt x="1108186" y="615073"/>
                  <a:pt x="1116106" y="624973"/>
                </a:cubicBezTo>
                <a:cubicBezTo>
                  <a:pt x="1126202" y="637593"/>
                  <a:pt x="1131572" y="653886"/>
                  <a:pt x="1143000" y="665314"/>
                </a:cubicBezTo>
                <a:cubicBezTo>
                  <a:pt x="1154428" y="676742"/>
                  <a:pt x="1170926" y="681862"/>
                  <a:pt x="1183341" y="692208"/>
                </a:cubicBezTo>
                <a:cubicBezTo>
                  <a:pt x="1197950" y="704382"/>
                  <a:pt x="1211508" y="717940"/>
                  <a:pt x="1223682" y="732549"/>
                </a:cubicBezTo>
                <a:cubicBezTo>
                  <a:pt x="1234028" y="744964"/>
                  <a:pt x="1237956" y="762794"/>
                  <a:pt x="1250576" y="772890"/>
                </a:cubicBezTo>
                <a:cubicBezTo>
                  <a:pt x="1261644" y="781745"/>
                  <a:pt x="1277470" y="781855"/>
                  <a:pt x="1290917" y="786337"/>
                </a:cubicBezTo>
                <a:cubicBezTo>
                  <a:pt x="1295399" y="799784"/>
                  <a:pt x="1297071" y="814524"/>
                  <a:pt x="1304364" y="826679"/>
                </a:cubicBezTo>
                <a:cubicBezTo>
                  <a:pt x="1310887" y="837550"/>
                  <a:pt x="1323652" y="843430"/>
                  <a:pt x="1331259" y="853573"/>
                </a:cubicBezTo>
                <a:cubicBezTo>
                  <a:pt x="1350653" y="879431"/>
                  <a:pt x="1367118" y="907361"/>
                  <a:pt x="1385047" y="934255"/>
                </a:cubicBezTo>
                <a:lnTo>
                  <a:pt x="1411941" y="974596"/>
                </a:lnTo>
                <a:lnTo>
                  <a:pt x="1438835" y="1014937"/>
                </a:lnTo>
                <a:cubicBezTo>
                  <a:pt x="1443317" y="1028384"/>
                  <a:pt x="1445943" y="1042601"/>
                  <a:pt x="1452282" y="1055279"/>
                </a:cubicBezTo>
                <a:cubicBezTo>
                  <a:pt x="1504418" y="1159552"/>
                  <a:pt x="1458822" y="1034559"/>
                  <a:pt x="1492623" y="1135961"/>
                </a:cubicBezTo>
                <a:cubicBezTo>
                  <a:pt x="1497105" y="1122514"/>
                  <a:pt x="1506070" y="1109794"/>
                  <a:pt x="1506070" y="1095620"/>
                </a:cubicBezTo>
                <a:cubicBezTo>
                  <a:pt x="1506070" y="1079005"/>
                  <a:pt x="1487212" y="1044456"/>
                  <a:pt x="1479176" y="1028384"/>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8036953" y="4495800"/>
            <a:ext cx="45719" cy="277906"/>
          </a:xfrm>
          <a:custGeom>
            <a:avLst/>
            <a:gdLst>
              <a:gd name="connsiteX0" fmla="*/ 0 w 14437"/>
              <a:gd name="connsiteY0" fmla="*/ 147918 h 147918"/>
              <a:gd name="connsiteX1" fmla="*/ 13447 w 14437"/>
              <a:gd name="connsiteY1" fmla="*/ 0 h 147918"/>
            </a:gdLst>
            <a:ahLst/>
            <a:cxnLst>
              <a:cxn ang="0">
                <a:pos x="connsiteX0" y="connsiteY0"/>
              </a:cxn>
              <a:cxn ang="0">
                <a:pos x="connsiteX1" y="connsiteY1"/>
              </a:cxn>
            </a:cxnLst>
            <a:rect l="l" t="t" r="r" b="b"/>
            <a:pathLst>
              <a:path w="14437" h="147918">
                <a:moveTo>
                  <a:pt x="0" y="147918"/>
                </a:moveTo>
                <a:cubicBezTo>
                  <a:pt x="14437" y="17984"/>
                  <a:pt x="13447" y="67484"/>
                  <a:pt x="13447" y="0"/>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7812741" y="4691607"/>
            <a:ext cx="255494" cy="95546"/>
          </a:xfrm>
          <a:custGeom>
            <a:avLst/>
            <a:gdLst>
              <a:gd name="connsiteX0" fmla="*/ 255494 w 255494"/>
              <a:gd name="connsiteY0" fmla="*/ 95546 h 95546"/>
              <a:gd name="connsiteX1" fmla="*/ 215153 w 255494"/>
              <a:gd name="connsiteY1" fmla="*/ 82099 h 95546"/>
              <a:gd name="connsiteX2" fmla="*/ 174812 w 255494"/>
              <a:gd name="connsiteY2" fmla="*/ 55205 h 95546"/>
              <a:gd name="connsiteX3" fmla="*/ 53788 w 255494"/>
              <a:gd name="connsiteY3" fmla="*/ 14864 h 95546"/>
              <a:gd name="connsiteX4" fmla="*/ 0 w 255494"/>
              <a:gd name="connsiteY4" fmla="*/ 1417 h 9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94" h="95546">
                <a:moveTo>
                  <a:pt x="255494" y="95546"/>
                </a:moveTo>
                <a:cubicBezTo>
                  <a:pt x="242047" y="91064"/>
                  <a:pt x="227831" y="88438"/>
                  <a:pt x="215153" y="82099"/>
                </a:cubicBezTo>
                <a:cubicBezTo>
                  <a:pt x="200698" y="74871"/>
                  <a:pt x="189580" y="61769"/>
                  <a:pt x="174812" y="55205"/>
                </a:cubicBezTo>
                <a:cubicBezTo>
                  <a:pt x="174804" y="55201"/>
                  <a:pt x="73963" y="21589"/>
                  <a:pt x="53788" y="14864"/>
                </a:cubicBezTo>
                <a:cubicBezTo>
                  <a:pt x="9194" y="0"/>
                  <a:pt x="27622" y="1417"/>
                  <a:pt x="0" y="141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3505200" y="5791200"/>
            <a:ext cx="1008418" cy="369332"/>
          </a:xfrm>
          <a:prstGeom prst="rect">
            <a:avLst/>
          </a:prstGeom>
          <a:noFill/>
        </p:spPr>
        <p:txBody>
          <a:bodyPr wrap="none" rtlCol="0">
            <a:spAutoFit/>
          </a:bodyPr>
          <a:lstStyle/>
          <a:p>
            <a:r>
              <a:rPr lang="en-US" b="1" dirty="0" smtClean="0">
                <a:solidFill>
                  <a:srgbClr val="00B0F0"/>
                </a:solidFill>
              </a:rPr>
              <a:t>Region 1</a:t>
            </a:r>
            <a:endParaRPr lang="en-US" b="1" dirty="0">
              <a:solidFill>
                <a:srgbClr val="00B0F0"/>
              </a:solidFill>
            </a:endParaRPr>
          </a:p>
        </p:txBody>
      </p:sp>
      <p:sp>
        <p:nvSpPr>
          <p:cNvPr id="39" name="TextBox 38"/>
          <p:cNvSpPr txBox="1"/>
          <p:nvPr/>
        </p:nvSpPr>
        <p:spPr>
          <a:xfrm>
            <a:off x="7924800" y="5334000"/>
            <a:ext cx="1008418" cy="369332"/>
          </a:xfrm>
          <a:prstGeom prst="rect">
            <a:avLst/>
          </a:prstGeom>
          <a:noFill/>
        </p:spPr>
        <p:txBody>
          <a:bodyPr wrap="none" rtlCol="0">
            <a:spAutoFit/>
          </a:bodyPr>
          <a:lstStyle/>
          <a:p>
            <a:r>
              <a:rPr lang="en-US" b="1" dirty="0" smtClean="0">
                <a:solidFill>
                  <a:srgbClr val="00B0F0"/>
                </a:solidFill>
              </a:rPr>
              <a:t>Region 2</a:t>
            </a:r>
            <a:endParaRPr lang="en-US" b="1" dirty="0">
              <a:solidFill>
                <a:srgbClr val="00B0F0"/>
              </a:solidFill>
            </a:endParaRPr>
          </a:p>
        </p:txBody>
      </p:sp>
      <p:sp>
        <p:nvSpPr>
          <p:cNvPr id="46" name="TextBox 45"/>
          <p:cNvSpPr txBox="1"/>
          <p:nvPr/>
        </p:nvSpPr>
        <p:spPr>
          <a:xfrm>
            <a:off x="4191000" y="1828800"/>
            <a:ext cx="3048000" cy="1400383"/>
          </a:xfrm>
          <a:prstGeom prst="rect">
            <a:avLst/>
          </a:prstGeom>
          <a:solidFill>
            <a:srgbClr val="FFFF00"/>
          </a:solidFill>
        </p:spPr>
        <p:txBody>
          <a:bodyPr wrap="square" rtlCol="0">
            <a:spAutoFit/>
          </a:bodyPr>
          <a:lstStyle/>
          <a:p>
            <a:pPr>
              <a:lnSpc>
                <a:spcPts val="1700"/>
              </a:lnSpc>
            </a:pPr>
            <a:r>
              <a:rPr lang="en-US" sz="1600" b="1" dirty="0" smtClean="0">
                <a:solidFill>
                  <a:srgbClr val="FF0000"/>
                </a:solidFill>
              </a:rPr>
              <a:t>Only devices in a public space which have capability to communicate with outside remote devices can have this type of communications, e.g. WLAN AP and computer with </a:t>
            </a:r>
            <a:r>
              <a:rPr lang="en-US" sz="1600" b="1" dirty="0" err="1" smtClean="0">
                <a:solidFill>
                  <a:srgbClr val="FF0000"/>
                </a:solidFill>
              </a:rPr>
              <a:t>WiFi</a:t>
            </a:r>
            <a:r>
              <a:rPr lang="en-US" sz="1600" b="1" dirty="0" smtClean="0">
                <a:solidFill>
                  <a:srgbClr val="FF0000"/>
                </a:solidFill>
              </a:rPr>
              <a:t>.</a:t>
            </a:r>
            <a:endParaRPr lang="en-US" sz="1600" b="1" dirty="0">
              <a:solidFill>
                <a:srgbClr val="FF0000"/>
              </a:solidFill>
            </a:endParaRPr>
          </a:p>
        </p:txBody>
      </p:sp>
      <p:sp>
        <p:nvSpPr>
          <p:cNvPr id="50" name="TextBox 49"/>
          <p:cNvSpPr txBox="1"/>
          <p:nvPr/>
        </p:nvSpPr>
        <p:spPr>
          <a:xfrm>
            <a:off x="4648200" y="4648200"/>
            <a:ext cx="3276600" cy="1618392"/>
          </a:xfrm>
          <a:prstGeom prst="rect">
            <a:avLst/>
          </a:prstGeom>
          <a:solidFill>
            <a:srgbClr val="FFFF00"/>
          </a:solidFill>
        </p:spPr>
        <p:txBody>
          <a:bodyPr wrap="square" rtlCol="0">
            <a:spAutoFit/>
          </a:bodyPr>
          <a:lstStyle/>
          <a:p>
            <a:pPr algn="r">
              <a:lnSpc>
                <a:spcPts val="1700"/>
              </a:lnSpc>
            </a:pPr>
            <a:r>
              <a:rPr lang="en-US" sz="1600" b="1" dirty="0" smtClean="0">
                <a:solidFill>
                  <a:srgbClr val="FF0000"/>
                </a:solidFill>
              </a:rPr>
              <a:t>Remote devices are also members of the personal space, but do not maintain sync with other devices in the personal space of another region. A remote device only sets up a link through a designated channel to a device in another region.</a:t>
            </a:r>
            <a:endParaRPr lang="en-US" sz="1600" b="1" dirty="0">
              <a:solidFill>
                <a:srgbClr val="FF0000"/>
              </a:solidFill>
            </a:endParaRPr>
          </a:p>
        </p:txBody>
      </p:sp>
      <p:sp>
        <p:nvSpPr>
          <p:cNvPr id="51" name="Oval 50"/>
          <p:cNvSpPr/>
          <p:nvPr/>
        </p:nvSpPr>
        <p:spPr>
          <a:xfrm>
            <a:off x="7239000" y="3886200"/>
            <a:ext cx="1676400" cy="1447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880164" y="3886200"/>
            <a:ext cx="1263836" cy="682238"/>
          </a:xfrm>
          <a:prstGeom prst="rect">
            <a:avLst/>
          </a:prstGeom>
          <a:noFill/>
        </p:spPr>
        <p:txBody>
          <a:bodyPr wrap="square" rtlCol="0">
            <a:spAutoFit/>
          </a:bodyPr>
          <a:lstStyle/>
          <a:p>
            <a:pPr algn="ctr">
              <a:lnSpc>
                <a:spcPts val="1500"/>
              </a:lnSpc>
            </a:pPr>
            <a:r>
              <a:rPr lang="en-US" b="1" dirty="0" smtClean="0">
                <a:solidFill>
                  <a:srgbClr val="0070C0"/>
                </a:solidFill>
              </a:rPr>
              <a:t>Personal space C</a:t>
            </a:r>
          </a:p>
          <a:p>
            <a:pPr algn="ctr">
              <a:lnSpc>
                <a:spcPts val="1500"/>
              </a:lnSpc>
            </a:pPr>
            <a:r>
              <a:rPr lang="en-US" b="1" dirty="0" smtClean="0">
                <a:solidFill>
                  <a:srgbClr val="0070C0"/>
                </a:solidFill>
              </a:rPr>
              <a:t>(extended)</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FF0000"/>
                </a:solidFill>
              </a:rPr>
              <a:t>COMMUNICATIONS FOR PERSONAL SPACE (7)</a:t>
            </a:r>
            <a:endParaRPr lang="en-US" sz="3200" b="1" i="1" dirty="0">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37</a:t>
            </a:r>
            <a:endParaRPr lang="en-US" sz="1400" dirty="0">
              <a:latin typeface="Times New Roman" pitchFamily="18" charset="0"/>
              <a:cs typeface="Times New Roman" pitchFamily="18" charset="0"/>
            </a:endParaRPr>
          </a:p>
        </p:txBody>
      </p:sp>
      <p:sp>
        <p:nvSpPr>
          <p:cNvPr id="72" name="Oval 71"/>
          <p:cNvSpPr/>
          <p:nvPr/>
        </p:nvSpPr>
        <p:spPr>
          <a:xfrm>
            <a:off x="5562600" y="2362200"/>
            <a:ext cx="3124200" cy="3733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6172200" y="1905000"/>
            <a:ext cx="1984069" cy="369332"/>
          </a:xfrm>
          <a:prstGeom prst="rect">
            <a:avLst/>
          </a:prstGeom>
          <a:solidFill>
            <a:srgbClr val="92D050"/>
          </a:solidFill>
        </p:spPr>
        <p:txBody>
          <a:bodyPr wrap="none" rtlCol="0">
            <a:spAutoFit/>
          </a:bodyPr>
          <a:lstStyle/>
          <a:p>
            <a:r>
              <a:rPr lang="en-US" smtClean="0"/>
              <a:t>PSC personal space</a:t>
            </a:r>
            <a:endParaRPr lang="en-US"/>
          </a:p>
        </p:txBody>
      </p:sp>
      <p:sp>
        <p:nvSpPr>
          <p:cNvPr id="83" name="Rectangle 82"/>
          <p:cNvSpPr/>
          <p:nvPr/>
        </p:nvSpPr>
        <p:spPr>
          <a:xfrm>
            <a:off x="5638800" y="4267200"/>
            <a:ext cx="9144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Game </a:t>
            </a:r>
            <a:endParaRPr lang="en-US"/>
          </a:p>
        </p:txBody>
      </p:sp>
      <p:sp>
        <p:nvSpPr>
          <p:cNvPr id="85" name="Rectangle 84"/>
          <p:cNvSpPr/>
          <p:nvPr/>
        </p:nvSpPr>
        <p:spPr>
          <a:xfrm>
            <a:off x="5562600" y="3276600"/>
            <a:ext cx="12954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t>Home appliances </a:t>
            </a:r>
            <a:endParaRPr lang="en-US"/>
          </a:p>
        </p:txBody>
      </p:sp>
      <p:sp>
        <p:nvSpPr>
          <p:cNvPr id="86" name="Rectangle 85"/>
          <p:cNvSpPr/>
          <p:nvPr/>
        </p:nvSpPr>
        <p:spPr>
          <a:xfrm>
            <a:off x="7696200" y="4724400"/>
            <a:ext cx="9144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t>Audio/video </a:t>
            </a:r>
            <a:endParaRPr lang="en-US"/>
          </a:p>
        </p:txBody>
      </p:sp>
      <p:sp>
        <p:nvSpPr>
          <p:cNvPr id="87" name="Rectangle 86"/>
          <p:cNvSpPr/>
          <p:nvPr/>
        </p:nvSpPr>
        <p:spPr>
          <a:xfrm>
            <a:off x="5562600" y="4800600"/>
            <a:ext cx="11430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computer </a:t>
            </a:r>
            <a:endParaRPr lang="en-US"/>
          </a:p>
        </p:txBody>
      </p:sp>
      <p:sp>
        <p:nvSpPr>
          <p:cNvPr id="88" name="Rectangle 87"/>
          <p:cNvSpPr/>
          <p:nvPr/>
        </p:nvSpPr>
        <p:spPr>
          <a:xfrm>
            <a:off x="5638800" y="3810000"/>
            <a:ext cx="914400" cy="381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TV</a:t>
            </a:r>
            <a:endParaRPr lang="en-US"/>
          </a:p>
        </p:txBody>
      </p:sp>
      <p:sp>
        <p:nvSpPr>
          <p:cNvPr id="89" name="Rectangle 88"/>
          <p:cNvSpPr/>
          <p:nvPr/>
        </p:nvSpPr>
        <p:spPr>
          <a:xfrm>
            <a:off x="5715000" y="2667000"/>
            <a:ext cx="8382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Phone </a:t>
            </a:r>
            <a:endParaRPr lang="en-US"/>
          </a:p>
        </p:txBody>
      </p:sp>
      <p:sp>
        <p:nvSpPr>
          <p:cNvPr id="90" name="Rectangle 89"/>
          <p:cNvSpPr/>
          <p:nvPr/>
        </p:nvSpPr>
        <p:spPr>
          <a:xfrm>
            <a:off x="7467600" y="3657600"/>
            <a:ext cx="15240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t>Environment control </a:t>
            </a:r>
            <a:endParaRPr lang="en-US"/>
          </a:p>
        </p:txBody>
      </p:sp>
      <p:sp>
        <p:nvSpPr>
          <p:cNvPr id="91" name="Rectangle 90"/>
          <p:cNvSpPr/>
          <p:nvPr/>
        </p:nvSpPr>
        <p:spPr>
          <a:xfrm>
            <a:off x="3276600" y="2438400"/>
            <a:ext cx="914400" cy="381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WLAN</a:t>
            </a:r>
            <a:r>
              <a:rPr lang="en-US" smtClean="0"/>
              <a:t> </a:t>
            </a:r>
            <a:endParaRPr lang="en-US"/>
          </a:p>
        </p:txBody>
      </p:sp>
      <p:sp>
        <p:nvSpPr>
          <p:cNvPr id="92" name="Rectangle 91"/>
          <p:cNvSpPr/>
          <p:nvPr/>
        </p:nvSpPr>
        <p:spPr>
          <a:xfrm>
            <a:off x="3048000" y="2895600"/>
            <a:ext cx="1600200" cy="381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Wired LAN</a:t>
            </a:r>
            <a:r>
              <a:rPr lang="en-US" smtClean="0"/>
              <a:t> </a:t>
            </a:r>
            <a:endParaRPr lang="en-US"/>
          </a:p>
        </p:txBody>
      </p:sp>
      <p:sp>
        <p:nvSpPr>
          <p:cNvPr id="93" name="Rectangle 92"/>
          <p:cNvSpPr/>
          <p:nvPr/>
        </p:nvSpPr>
        <p:spPr>
          <a:xfrm>
            <a:off x="990600" y="2514600"/>
            <a:ext cx="914400" cy="5334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PSTN</a:t>
            </a:r>
            <a:r>
              <a:rPr lang="en-US" smtClean="0"/>
              <a:t> </a:t>
            </a:r>
            <a:endParaRPr lang="en-US"/>
          </a:p>
        </p:txBody>
      </p:sp>
      <p:sp>
        <p:nvSpPr>
          <p:cNvPr id="95" name="Rectangle 94"/>
          <p:cNvSpPr/>
          <p:nvPr/>
        </p:nvSpPr>
        <p:spPr>
          <a:xfrm>
            <a:off x="990600" y="3276600"/>
            <a:ext cx="914400" cy="5334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LAN</a:t>
            </a:r>
            <a:r>
              <a:rPr lang="en-US" smtClean="0"/>
              <a:t> </a:t>
            </a:r>
            <a:endParaRPr lang="en-US"/>
          </a:p>
        </p:txBody>
      </p:sp>
      <p:sp>
        <p:nvSpPr>
          <p:cNvPr id="96" name="Rectangle 95"/>
          <p:cNvSpPr/>
          <p:nvPr/>
        </p:nvSpPr>
        <p:spPr>
          <a:xfrm>
            <a:off x="2971800" y="5410200"/>
            <a:ext cx="1752600" cy="381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Mobile channel</a:t>
            </a:r>
            <a:r>
              <a:rPr lang="en-US" smtClean="0"/>
              <a:t> </a:t>
            </a:r>
            <a:endParaRPr lang="en-US"/>
          </a:p>
        </p:txBody>
      </p:sp>
      <p:sp>
        <p:nvSpPr>
          <p:cNvPr id="20" name="Rectangle 19"/>
          <p:cNvSpPr/>
          <p:nvPr/>
        </p:nvSpPr>
        <p:spPr>
          <a:xfrm>
            <a:off x="2743200" y="2362200"/>
            <a:ext cx="2209800" cy="396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33400" y="1905000"/>
            <a:ext cx="1838324" cy="369332"/>
          </a:xfrm>
          <a:prstGeom prst="rect">
            <a:avLst/>
          </a:prstGeom>
          <a:solidFill>
            <a:srgbClr val="92D050"/>
          </a:solidFill>
        </p:spPr>
        <p:txBody>
          <a:bodyPr wrap="none" rtlCol="0">
            <a:spAutoFit/>
          </a:bodyPr>
          <a:lstStyle/>
          <a:p>
            <a:r>
              <a:rPr lang="en-US" smtClean="0"/>
              <a:t>Outside networks</a:t>
            </a:r>
            <a:endParaRPr lang="en-US"/>
          </a:p>
        </p:txBody>
      </p:sp>
      <p:sp>
        <p:nvSpPr>
          <p:cNvPr id="22" name="TextBox 21"/>
          <p:cNvSpPr txBox="1"/>
          <p:nvPr/>
        </p:nvSpPr>
        <p:spPr>
          <a:xfrm>
            <a:off x="2971800" y="1905000"/>
            <a:ext cx="1741182" cy="369332"/>
          </a:xfrm>
          <a:prstGeom prst="rect">
            <a:avLst/>
          </a:prstGeom>
          <a:solidFill>
            <a:srgbClr val="92D050"/>
          </a:solidFill>
        </p:spPr>
        <p:txBody>
          <a:bodyPr wrap="none" rtlCol="0">
            <a:spAutoFit/>
          </a:bodyPr>
          <a:lstStyle/>
          <a:p>
            <a:r>
              <a:rPr lang="en-US" smtClean="0"/>
              <a:t>Comm. channels</a:t>
            </a:r>
            <a:endParaRPr lang="en-US"/>
          </a:p>
        </p:txBody>
      </p:sp>
      <p:sp>
        <p:nvSpPr>
          <p:cNvPr id="23" name="Rectangle 22"/>
          <p:cNvSpPr/>
          <p:nvPr/>
        </p:nvSpPr>
        <p:spPr>
          <a:xfrm>
            <a:off x="457200" y="2362200"/>
            <a:ext cx="1905000" cy="396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048000" y="3352800"/>
            <a:ext cx="1600200" cy="381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Wired PSTN</a:t>
            </a:r>
            <a:r>
              <a:rPr lang="en-US" smtClean="0"/>
              <a:t> </a:t>
            </a:r>
            <a:endParaRPr lang="en-US"/>
          </a:p>
        </p:txBody>
      </p:sp>
      <p:sp>
        <p:nvSpPr>
          <p:cNvPr id="25" name="Rectangle 24"/>
          <p:cNvSpPr/>
          <p:nvPr/>
        </p:nvSpPr>
        <p:spPr>
          <a:xfrm>
            <a:off x="2819400" y="3810000"/>
            <a:ext cx="1981200" cy="381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High speed optical</a:t>
            </a:r>
            <a:endParaRPr lang="en-US"/>
          </a:p>
        </p:txBody>
      </p:sp>
      <p:sp>
        <p:nvSpPr>
          <p:cNvPr id="26" name="Rectangle 25"/>
          <p:cNvSpPr/>
          <p:nvPr/>
        </p:nvSpPr>
        <p:spPr>
          <a:xfrm>
            <a:off x="2971800" y="4495800"/>
            <a:ext cx="1600200" cy="381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smtClean="0">
                <a:solidFill>
                  <a:srgbClr val="00B050"/>
                </a:solidFill>
              </a:rPr>
              <a:t>xDSL</a:t>
            </a:r>
            <a:r>
              <a:rPr lang="en-US" smtClean="0"/>
              <a:t> </a:t>
            </a:r>
            <a:endParaRPr lang="en-US"/>
          </a:p>
        </p:txBody>
      </p:sp>
      <p:sp>
        <p:nvSpPr>
          <p:cNvPr id="27" name="Rectangle 26"/>
          <p:cNvSpPr/>
          <p:nvPr/>
        </p:nvSpPr>
        <p:spPr>
          <a:xfrm>
            <a:off x="609600" y="5638800"/>
            <a:ext cx="1600200" cy="5334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Internet</a:t>
            </a:r>
            <a:r>
              <a:rPr lang="en-US" smtClean="0"/>
              <a:t> </a:t>
            </a:r>
            <a:endParaRPr lang="en-US"/>
          </a:p>
        </p:txBody>
      </p:sp>
      <p:sp>
        <p:nvSpPr>
          <p:cNvPr id="28" name="Rectangle 27"/>
          <p:cNvSpPr/>
          <p:nvPr/>
        </p:nvSpPr>
        <p:spPr>
          <a:xfrm>
            <a:off x="3352800" y="4953000"/>
            <a:ext cx="914400" cy="381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WPAN</a:t>
            </a:r>
            <a:r>
              <a:rPr lang="en-US" smtClean="0"/>
              <a:t> </a:t>
            </a:r>
            <a:endParaRPr lang="en-US"/>
          </a:p>
        </p:txBody>
      </p:sp>
      <p:sp>
        <p:nvSpPr>
          <p:cNvPr id="29" name="Left-Right Arrow 28"/>
          <p:cNvSpPr/>
          <p:nvPr/>
        </p:nvSpPr>
        <p:spPr>
          <a:xfrm>
            <a:off x="2209800" y="4191000"/>
            <a:ext cx="3276600" cy="381000"/>
          </a:xfrm>
          <a:prstGeom prst="lef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52" descr="j0228120[1]"/>
          <p:cNvPicPr>
            <a:picLocks noChangeAspect="1" noChangeArrowheads="1"/>
          </p:cNvPicPr>
          <p:nvPr/>
        </p:nvPicPr>
        <p:blipFill>
          <a:blip r:embed="rId3" cstate="print"/>
          <a:srcRect/>
          <a:stretch>
            <a:fillRect/>
          </a:stretch>
        </p:blipFill>
        <p:spPr bwMode="auto">
          <a:xfrm>
            <a:off x="6934200" y="3505200"/>
            <a:ext cx="312738" cy="1011238"/>
          </a:xfrm>
          <a:prstGeom prst="rect">
            <a:avLst/>
          </a:prstGeom>
          <a:solidFill>
            <a:srgbClr val="92D050"/>
          </a:solidFill>
          <a:ln w="9525">
            <a:noFill/>
            <a:miter lim="800000"/>
            <a:headEnd/>
            <a:tailEnd/>
          </a:ln>
        </p:spPr>
      </p:pic>
      <p:sp>
        <p:nvSpPr>
          <p:cNvPr id="31" name="TextBox 30"/>
          <p:cNvSpPr txBox="1"/>
          <p:nvPr/>
        </p:nvSpPr>
        <p:spPr>
          <a:xfrm>
            <a:off x="6553200" y="4343400"/>
            <a:ext cx="1143000" cy="682238"/>
          </a:xfrm>
          <a:prstGeom prst="rect">
            <a:avLst/>
          </a:prstGeom>
          <a:noFill/>
        </p:spPr>
        <p:txBody>
          <a:bodyPr wrap="square" rtlCol="0">
            <a:spAutoFit/>
          </a:bodyPr>
          <a:lstStyle/>
          <a:p>
            <a:pPr algn="ctr">
              <a:lnSpc>
                <a:spcPts val="1500"/>
              </a:lnSpc>
            </a:pPr>
            <a:r>
              <a:rPr lang="en-US" b="1" smtClean="0">
                <a:solidFill>
                  <a:srgbClr val="FF0000"/>
                </a:solidFill>
              </a:rPr>
              <a:t>User </a:t>
            </a:r>
          </a:p>
          <a:p>
            <a:pPr algn="ctr">
              <a:lnSpc>
                <a:spcPts val="1500"/>
              </a:lnSpc>
            </a:pPr>
            <a:r>
              <a:rPr lang="en-US" b="1" smtClean="0">
                <a:solidFill>
                  <a:srgbClr val="FF0000"/>
                </a:solidFill>
              </a:rPr>
              <a:t>PSC </a:t>
            </a:r>
          </a:p>
          <a:p>
            <a:pPr algn="ctr">
              <a:lnSpc>
                <a:spcPts val="1500"/>
              </a:lnSpc>
            </a:pPr>
            <a:r>
              <a:rPr lang="en-US" b="1" smtClean="0">
                <a:solidFill>
                  <a:srgbClr val="FF0000"/>
                </a:solidFill>
              </a:rPr>
              <a:t>terminal</a:t>
            </a:r>
            <a:endParaRPr lang="en-US" b="1">
              <a:solidFill>
                <a:srgbClr val="FF0000"/>
              </a:solidFill>
            </a:endParaRPr>
          </a:p>
        </p:txBody>
      </p:sp>
      <p:sp>
        <p:nvSpPr>
          <p:cNvPr id="32" name="Rectangle 31"/>
          <p:cNvSpPr/>
          <p:nvPr/>
        </p:nvSpPr>
        <p:spPr>
          <a:xfrm>
            <a:off x="5867400" y="5334000"/>
            <a:ext cx="9144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t>Internal radio </a:t>
            </a:r>
            <a:endParaRPr lang="en-US"/>
          </a:p>
        </p:txBody>
      </p:sp>
      <p:sp>
        <p:nvSpPr>
          <p:cNvPr id="33" name="Rectangle 32"/>
          <p:cNvSpPr/>
          <p:nvPr/>
        </p:nvSpPr>
        <p:spPr>
          <a:xfrm>
            <a:off x="7467600" y="3124200"/>
            <a:ext cx="15240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t>Agriculture control </a:t>
            </a:r>
            <a:endParaRPr lang="en-US"/>
          </a:p>
        </p:txBody>
      </p:sp>
      <p:sp>
        <p:nvSpPr>
          <p:cNvPr id="34" name="Rectangle 33"/>
          <p:cNvSpPr/>
          <p:nvPr/>
        </p:nvSpPr>
        <p:spPr>
          <a:xfrm>
            <a:off x="7620000" y="4191000"/>
            <a:ext cx="9906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t>Mobile phone </a:t>
            </a:r>
            <a:endParaRPr lang="en-US"/>
          </a:p>
        </p:txBody>
      </p:sp>
      <p:sp>
        <p:nvSpPr>
          <p:cNvPr id="35" name="Rectangle 34"/>
          <p:cNvSpPr/>
          <p:nvPr/>
        </p:nvSpPr>
        <p:spPr>
          <a:xfrm>
            <a:off x="838200" y="4038600"/>
            <a:ext cx="1143000" cy="5334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solidFill>
                  <a:srgbClr val="00B050"/>
                </a:solidFill>
              </a:rPr>
              <a:t>Mobile networks</a:t>
            </a:r>
            <a:r>
              <a:rPr lang="en-US" smtClean="0"/>
              <a:t> </a:t>
            </a:r>
            <a:endParaRPr lang="en-US"/>
          </a:p>
        </p:txBody>
      </p:sp>
      <p:sp>
        <p:nvSpPr>
          <p:cNvPr id="36" name="Oval 81"/>
          <p:cNvSpPr>
            <a:spLocks noChangeArrowheads="1"/>
          </p:cNvSpPr>
          <p:nvPr/>
        </p:nvSpPr>
        <p:spPr bwMode="auto">
          <a:xfrm>
            <a:off x="6934200" y="3886200"/>
            <a:ext cx="293688" cy="312737"/>
          </a:xfrm>
          <a:prstGeom prst="ellipse">
            <a:avLst/>
          </a:prstGeom>
          <a:solidFill>
            <a:srgbClr val="006600"/>
          </a:solidFill>
          <a:ln w="28575" algn="ctr">
            <a:solidFill>
              <a:srgbClr val="FF3300"/>
            </a:solidFill>
            <a:round/>
            <a:headEnd/>
            <a:tailEnd/>
          </a:ln>
        </p:spPr>
        <p:txBody>
          <a:bodyPr wrap="none" anchor="ctr"/>
          <a:lstStyle/>
          <a:p>
            <a:endParaRPr lang="ko-KR" altLang="en-US"/>
          </a:p>
        </p:txBody>
      </p:sp>
      <p:sp>
        <p:nvSpPr>
          <p:cNvPr id="37" name="Rectangle 36"/>
          <p:cNvSpPr/>
          <p:nvPr/>
        </p:nvSpPr>
        <p:spPr>
          <a:xfrm>
            <a:off x="7620000" y="2590800"/>
            <a:ext cx="11430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t>Other PSC terminal </a:t>
            </a:r>
            <a:endParaRPr lang="en-US"/>
          </a:p>
        </p:txBody>
      </p:sp>
      <p:sp>
        <p:nvSpPr>
          <p:cNvPr id="38" name="Rectangle 37"/>
          <p:cNvSpPr/>
          <p:nvPr/>
        </p:nvSpPr>
        <p:spPr>
          <a:xfrm>
            <a:off x="7086600" y="5257800"/>
            <a:ext cx="16002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t>WLAN router /other modem</a:t>
            </a:r>
            <a:endParaRPr lang="en-US"/>
          </a:p>
        </p:txBody>
      </p:sp>
      <p:sp>
        <p:nvSpPr>
          <p:cNvPr id="39" name="Rounded Rectangle 38"/>
          <p:cNvSpPr/>
          <p:nvPr/>
        </p:nvSpPr>
        <p:spPr>
          <a:xfrm>
            <a:off x="6553200" y="2667000"/>
            <a:ext cx="1066800" cy="457200"/>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solidFill>
                  <a:srgbClr val="0070C0"/>
                </a:solidFill>
              </a:rPr>
              <a:t>PSC manager</a:t>
            </a:r>
            <a:endParaRPr lang="en-US">
              <a:solidFill>
                <a:srgbClr val="0070C0"/>
              </a:solidFill>
            </a:endParaRPr>
          </a:p>
        </p:txBody>
      </p:sp>
      <p:sp>
        <p:nvSpPr>
          <p:cNvPr id="40" name="Rectangle 39"/>
          <p:cNvSpPr/>
          <p:nvPr/>
        </p:nvSpPr>
        <p:spPr>
          <a:xfrm>
            <a:off x="6781800" y="5791200"/>
            <a:ext cx="11430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mtClean="0"/>
              <a:t>Medical control </a:t>
            </a:r>
            <a:endParaRPr lang="en-US"/>
          </a:p>
        </p:txBody>
      </p:sp>
      <p:sp>
        <p:nvSpPr>
          <p:cNvPr id="41" name="Rectangle 40"/>
          <p:cNvSpPr/>
          <p:nvPr/>
        </p:nvSpPr>
        <p:spPr>
          <a:xfrm>
            <a:off x="2819400" y="5867400"/>
            <a:ext cx="1981200" cy="381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Broadcast, public</a:t>
            </a:r>
            <a:r>
              <a:rPr lang="en-US" smtClean="0"/>
              <a:t> </a:t>
            </a:r>
            <a:endParaRPr lang="en-US"/>
          </a:p>
        </p:txBody>
      </p:sp>
      <p:sp>
        <p:nvSpPr>
          <p:cNvPr id="42" name="Rectangle 41"/>
          <p:cNvSpPr/>
          <p:nvPr/>
        </p:nvSpPr>
        <p:spPr>
          <a:xfrm>
            <a:off x="533400" y="4800600"/>
            <a:ext cx="1752600" cy="5334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B050"/>
                </a:solidFill>
              </a:rPr>
              <a:t>Public broadcast</a:t>
            </a:r>
            <a:endParaRPr lang="en-US"/>
          </a:p>
        </p:txBody>
      </p:sp>
      <p:pic>
        <p:nvPicPr>
          <p:cNvPr id="43" name="Picture 6"/>
          <p:cNvPicPr>
            <a:picLocks noChangeAspect="1" noChangeArrowheads="1"/>
          </p:cNvPicPr>
          <p:nvPr/>
        </p:nvPicPr>
        <p:blipFill>
          <a:blip r:embed="rId4" cstate="print"/>
          <a:srcRect/>
          <a:stretch>
            <a:fillRect/>
          </a:stretch>
        </p:blipFill>
        <p:spPr bwMode="auto">
          <a:xfrm rot="16200000">
            <a:off x="6805766" y="3709834"/>
            <a:ext cx="428318" cy="781050"/>
          </a:xfrm>
          <a:prstGeom prst="rect">
            <a:avLst/>
          </a:prstGeom>
          <a:noFill/>
          <a:ln w="9525">
            <a:noFill/>
            <a:miter lim="800000"/>
            <a:headEnd/>
            <a:tailEnd/>
          </a:ln>
        </p:spPr>
      </p:pic>
      <p:sp>
        <p:nvSpPr>
          <p:cNvPr id="44" name="TextBox 43"/>
          <p:cNvSpPr txBox="1"/>
          <p:nvPr/>
        </p:nvSpPr>
        <p:spPr>
          <a:xfrm>
            <a:off x="228600" y="1371600"/>
            <a:ext cx="8696099" cy="400110"/>
          </a:xfrm>
          <a:prstGeom prst="rect">
            <a:avLst/>
          </a:prstGeom>
          <a:solidFill>
            <a:schemeClr val="accent3">
              <a:lumMod val="40000"/>
              <a:lumOff val="60000"/>
            </a:schemeClr>
          </a:solidFill>
        </p:spPr>
        <p:txBody>
          <a:bodyPr wrap="none" rtlCol="0">
            <a:spAutoFit/>
          </a:bodyPr>
          <a:lstStyle/>
          <a:p>
            <a:r>
              <a:rPr lang="en-US" sz="2000" b="1" dirty="0" smtClean="0">
                <a:solidFill>
                  <a:srgbClr val="0070C0"/>
                </a:solidFill>
              </a:rPr>
              <a:t>3. Communications between a device in a public space and an outside device (2)</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FF0000"/>
                </a:solidFill>
              </a:rPr>
              <a:t>COMMUNICATIONS FOR PERSONAL SPACE (8)</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r>
              <a:rPr lang="fr-FR" altLang="ko-KR" sz="2000" dirty="0" err="1" smtClean="0">
                <a:latin typeface="Times New Roman" pitchFamily="18" charset="0"/>
                <a:ea typeface="굴림" charset="-127"/>
                <a:cs typeface="Times New Roman" pitchFamily="18" charset="0"/>
              </a:rPr>
              <a:t>Two</a:t>
            </a:r>
            <a:r>
              <a:rPr lang="fr-FR" altLang="ko-KR" sz="2000" dirty="0" smtClean="0">
                <a:latin typeface="Times New Roman" pitchFamily="18" charset="0"/>
                <a:ea typeface="굴림" charset="-127"/>
                <a:cs typeface="Times New Roman" pitchFamily="18" charset="0"/>
              </a:rPr>
              <a:t>-</a:t>
            </a:r>
            <a:r>
              <a:rPr lang="fr-FR" altLang="ko-KR" sz="2000" dirty="0" err="1" smtClean="0">
                <a:latin typeface="Times New Roman" pitchFamily="18" charset="0"/>
                <a:ea typeface="굴림" charset="-127"/>
                <a:cs typeface="Times New Roman" pitchFamily="18" charset="0"/>
              </a:rPr>
              <a:t>way</a:t>
            </a:r>
            <a:r>
              <a:rPr lang="fr-FR" altLang="ko-KR" sz="2000" dirty="0" smtClean="0">
                <a:latin typeface="Times New Roman" pitchFamily="18" charset="0"/>
                <a:ea typeface="굴림" charset="-127"/>
                <a:cs typeface="Times New Roman" pitchFamily="18" charset="0"/>
              </a:rPr>
              <a:t> </a:t>
            </a:r>
            <a:r>
              <a:rPr lang="fr-FR" altLang="ko-KR" sz="2000" dirty="0" err="1" smtClean="0">
                <a:latin typeface="Times New Roman" pitchFamily="18" charset="0"/>
                <a:ea typeface="굴림" charset="-127"/>
                <a:cs typeface="Times New Roman" pitchFamily="18" charset="0"/>
              </a:rPr>
              <a:t>remote</a:t>
            </a:r>
            <a:r>
              <a:rPr lang="fr-FR" altLang="ko-KR" sz="2000" dirty="0" smtClean="0">
                <a:latin typeface="Times New Roman" pitchFamily="18" charset="0"/>
                <a:ea typeface="굴림" charset="-127"/>
                <a:cs typeface="Times New Roman" pitchFamily="18" charset="0"/>
              </a:rPr>
              <a:t> control/monitoring of a </a:t>
            </a:r>
            <a:r>
              <a:rPr lang="fr-FR" altLang="ko-KR" sz="2000" dirty="0" err="1" smtClean="0">
                <a:latin typeface="Times New Roman" pitchFamily="18" charset="0"/>
                <a:ea typeface="굴림" charset="-127"/>
                <a:cs typeface="Times New Roman" pitchFamily="18" charset="0"/>
              </a:rPr>
              <a:t>device</a:t>
            </a:r>
            <a:r>
              <a:rPr lang="fr-FR" altLang="ko-KR" sz="2000" dirty="0" smtClean="0">
                <a:latin typeface="Times New Roman" pitchFamily="18" charset="0"/>
                <a:ea typeface="굴림" charset="-127"/>
                <a:cs typeface="Times New Roman" pitchFamily="18" charset="0"/>
              </a:rPr>
              <a:t> (or machine) </a:t>
            </a:r>
            <a:r>
              <a:rPr lang="fr-FR" altLang="ko-KR" sz="2000" dirty="0" err="1" smtClean="0">
                <a:latin typeface="Times New Roman" pitchFamily="18" charset="0"/>
                <a:ea typeface="굴림" charset="-127"/>
                <a:cs typeface="Times New Roman" pitchFamily="18" charset="0"/>
              </a:rPr>
              <a:t>at</a:t>
            </a:r>
            <a:r>
              <a:rPr lang="fr-FR" altLang="ko-KR" sz="2000" dirty="0" smtClean="0">
                <a:latin typeface="Times New Roman" pitchFamily="18" charset="0"/>
                <a:ea typeface="굴림" charset="-127"/>
                <a:cs typeface="Times New Roman" pitchFamily="18" charset="0"/>
              </a:rPr>
              <a:t> a </a:t>
            </a:r>
            <a:r>
              <a:rPr lang="fr-FR" altLang="ko-KR" sz="2000" dirty="0" err="1" smtClean="0">
                <a:latin typeface="Times New Roman" pitchFamily="18" charset="0"/>
                <a:ea typeface="굴림" charset="-127"/>
                <a:cs typeface="Times New Roman" pitchFamily="18" charset="0"/>
              </a:rPr>
              <a:t>remote</a:t>
            </a:r>
            <a:r>
              <a:rPr lang="fr-FR" altLang="ko-KR" sz="2000" dirty="0" smtClean="0">
                <a:latin typeface="Times New Roman" pitchFamily="18" charset="0"/>
                <a:ea typeface="굴림" charset="-127"/>
                <a:cs typeface="Times New Roman" pitchFamily="18" charset="0"/>
              </a:rPr>
              <a:t> location </a:t>
            </a:r>
          </a:p>
          <a:p>
            <a:pPr lvl="1"/>
            <a:endParaRPr lang="fr-FR" altLang="ko-KR" sz="1800" dirty="0" smtClean="0">
              <a:latin typeface="Times New Roman" pitchFamily="18" charset="0"/>
              <a:ea typeface="굴림" charset="-127"/>
              <a:cs typeface="Times New Roman" pitchFamily="18" charset="0"/>
            </a:endParaRPr>
          </a:p>
          <a:p>
            <a:pPr lvl="1"/>
            <a:endParaRPr lang="fr-FR" altLang="ko-KR" sz="1800" dirty="0" smtClean="0">
              <a:latin typeface="Times New Roman" pitchFamily="18" charset="0"/>
              <a:ea typeface="굴림" charset="-127"/>
              <a:cs typeface="Times New Roman" pitchFamily="18" charset="0"/>
            </a:endParaRPr>
          </a:p>
          <a:p>
            <a:pPr lvl="1"/>
            <a:endParaRPr lang="fr-FR" altLang="ko-KR" sz="1800" dirty="0" smtClean="0">
              <a:latin typeface="Times New Roman" pitchFamily="18" charset="0"/>
              <a:ea typeface="굴림" charset="-127"/>
              <a:cs typeface="Times New Roman" pitchFamily="18" charset="0"/>
            </a:endParaRPr>
          </a:p>
          <a:p>
            <a:pPr lvl="1"/>
            <a:endParaRPr lang="ko-KR" altLang="en-US" sz="1800" dirty="0" smtClean="0">
              <a:latin typeface="Times New Roman" pitchFamily="18" charset="0"/>
              <a:ea typeface="굴림" charset="-127"/>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sp>
        <p:nvSpPr>
          <p:cNvPr id="9" name="TextBox 8"/>
          <p:cNvSpPr txBox="1"/>
          <p:nvPr/>
        </p:nvSpPr>
        <p:spPr>
          <a:xfrm>
            <a:off x="4191000" y="6400800"/>
            <a:ext cx="732893"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Slide38</a:t>
            </a:r>
            <a:endParaRPr lang="en-US" sz="1400" dirty="0">
              <a:latin typeface="Times New Roman" pitchFamily="18" charset="0"/>
              <a:cs typeface="Times New Roman" pitchFamily="18" charset="0"/>
            </a:endParaRPr>
          </a:p>
        </p:txBody>
      </p:sp>
      <p:pic>
        <p:nvPicPr>
          <p:cNvPr id="22" name="Picture 26" descr="UNI00000e400007"/>
          <p:cNvPicPr>
            <a:picLocks noChangeAspect="1" noChangeArrowheads="1"/>
          </p:cNvPicPr>
          <p:nvPr/>
        </p:nvPicPr>
        <p:blipFill>
          <a:blip r:embed="rId3" cstate="print"/>
          <a:srcRect/>
          <a:stretch>
            <a:fillRect/>
          </a:stretch>
        </p:blipFill>
        <p:spPr bwMode="auto">
          <a:xfrm>
            <a:off x="5257800" y="4572000"/>
            <a:ext cx="1905000" cy="1643632"/>
          </a:xfrm>
          <a:prstGeom prst="rect">
            <a:avLst/>
          </a:prstGeom>
          <a:noFill/>
          <a:ln w="9525">
            <a:noFill/>
            <a:miter lim="800000"/>
            <a:headEnd/>
            <a:tailEnd/>
          </a:ln>
        </p:spPr>
      </p:pic>
      <p:pic>
        <p:nvPicPr>
          <p:cNvPr id="23" name="Picture 26" descr="UNI00000e400007"/>
          <p:cNvPicPr>
            <a:picLocks noChangeAspect="1" noChangeArrowheads="1"/>
          </p:cNvPicPr>
          <p:nvPr/>
        </p:nvPicPr>
        <p:blipFill>
          <a:blip r:embed="rId3" cstate="print"/>
          <a:srcRect/>
          <a:stretch>
            <a:fillRect/>
          </a:stretch>
        </p:blipFill>
        <p:spPr bwMode="auto">
          <a:xfrm>
            <a:off x="6629400" y="2133600"/>
            <a:ext cx="1828800" cy="1577887"/>
          </a:xfrm>
          <a:prstGeom prst="rect">
            <a:avLst/>
          </a:prstGeom>
          <a:noFill/>
          <a:ln w="9525">
            <a:noFill/>
            <a:miter lim="800000"/>
            <a:headEnd/>
            <a:tailEnd/>
          </a:ln>
        </p:spPr>
      </p:pic>
      <p:pic>
        <p:nvPicPr>
          <p:cNvPr id="24" name="Picture 26" descr="UNI00000e400007"/>
          <p:cNvPicPr>
            <a:picLocks noChangeAspect="1" noChangeArrowheads="1"/>
          </p:cNvPicPr>
          <p:nvPr/>
        </p:nvPicPr>
        <p:blipFill>
          <a:blip r:embed="rId3" cstate="print"/>
          <a:srcRect/>
          <a:stretch>
            <a:fillRect/>
          </a:stretch>
        </p:blipFill>
        <p:spPr bwMode="auto">
          <a:xfrm>
            <a:off x="609600" y="3124200"/>
            <a:ext cx="2207930" cy="1905000"/>
          </a:xfrm>
          <a:prstGeom prst="rect">
            <a:avLst/>
          </a:prstGeom>
          <a:noFill/>
          <a:ln w="9525">
            <a:noFill/>
            <a:miter lim="800000"/>
            <a:headEnd/>
            <a:tailEnd/>
          </a:ln>
        </p:spPr>
      </p:pic>
      <p:grpSp>
        <p:nvGrpSpPr>
          <p:cNvPr id="25" name="Group 51"/>
          <p:cNvGrpSpPr>
            <a:grpSpLocks/>
          </p:cNvGrpSpPr>
          <p:nvPr/>
        </p:nvGrpSpPr>
        <p:grpSpPr bwMode="auto">
          <a:xfrm>
            <a:off x="3048000" y="2819400"/>
            <a:ext cx="3048000" cy="1981200"/>
            <a:chOff x="1632" y="1872"/>
            <a:chExt cx="1584" cy="737"/>
          </a:xfrm>
        </p:grpSpPr>
        <p:pic>
          <p:nvPicPr>
            <p:cNvPr id="26" name="Picture 52" descr="Lcloud"/>
            <p:cNvPicPr>
              <a:picLocks noChangeAspect="1" noChangeArrowheads="1"/>
            </p:cNvPicPr>
            <p:nvPr/>
          </p:nvPicPr>
          <p:blipFill>
            <a:blip r:embed="rId4" cstate="print"/>
            <a:srcRect/>
            <a:stretch>
              <a:fillRect/>
            </a:stretch>
          </p:blipFill>
          <p:spPr bwMode="auto">
            <a:xfrm>
              <a:off x="1632" y="1872"/>
              <a:ext cx="1584" cy="737"/>
            </a:xfrm>
            <a:prstGeom prst="rect">
              <a:avLst/>
            </a:prstGeom>
            <a:noFill/>
            <a:ln w="9525">
              <a:noFill/>
              <a:miter lim="800000"/>
              <a:headEnd/>
              <a:tailEnd/>
            </a:ln>
          </p:spPr>
        </p:pic>
        <p:sp>
          <p:nvSpPr>
            <p:cNvPr id="27" name="Text Box 53"/>
            <p:cNvSpPr txBox="1">
              <a:spLocks noChangeArrowheads="1"/>
            </p:cNvSpPr>
            <p:nvPr/>
          </p:nvSpPr>
          <p:spPr bwMode="auto">
            <a:xfrm>
              <a:off x="1838" y="2290"/>
              <a:ext cx="873" cy="156"/>
            </a:xfrm>
            <a:prstGeom prst="rect">
              <a:avLst/>
            </a:prstGeom>
            <a:noFill/>
            <a:ln w="6350">
              <a:noFill/>
              <a:miter lim="800000"/>
              <a:headEnd type="none" w="sm" len="sm"/>
              <a:tailEnd type="none" w="sm" len="sm"/>
            </a:ln>
          </p:spPr>
          <p:txBody>
            <a:bodyPr>
              <a:spAutoFit/>
            </a:bodyPr>
            <a:lstStyle/>
            <a:p>
              <a:pPr>
                <a:buFontTx/>
                <a:buChar char="•"/>
              </a:pPr>
              <a:endParaRPr lang="ko-KR" altLang="en-US" sz="900" b="1">
                <a:solidFill>
                  <a:srgbClr val="000000"/>
                </a:solidFill>
                <a:latin typeface="Arial" charset="0"/>
              </a:endParaRPr>
            </a:p>
          </p:txBody>
        </p:sp>
      </p:grpSp>
      <p:sp>
        <p:nvSpPr>
          <p:cNvPr id="33" name="TextBox 32"/>
          <p:cNvSpPr txBox="1"/>
          <p:nvPr/>
        </p:nvSpPr>
        <p:spPr>
          <a:xfrm>
            <a:off x="6172200" y="3505200"/>
            <a:ext cx="2769412" cy="646331"/>
          </a:xfrm>
          <a:prstGeom prst="rect">
            <a:avLst/>
          </a:prstGeom>
          <a:solidFill>
            <a:srgbClr val="FFC000"/>
          </a:solidFill>
        </p:spPr>
        <p:txBody>
          <a:bodyPr wrap="none" rtlCol="0">
            <a:spAutoFit/>
          </a:bodyPr>
          <a:lstStyle/>
          <a:p>
            <a:r>
              <a:rPr lang="en-US" dirty="0" smtClean="0"/>
              <a:t>Remote PSC personal space</a:t>
            </a:r>
          </a:p>
          <a:p>
            <a:pPr algn="ctr"/>
            <a:r>
              <a:rPr lang="en-US" dirty="0" smtClean="0"/>
              <a:t>(extended)</a:t>
            </a:r>
            <a:endParaRPr lang="en-US" dirty="0"/>
          </a:p>
        </p:txBody>
      </p:sp>
      <p:sp>
        <p:nvSpPr>
          <p:cNvPr id="34" name="TextBox 33"/>
          <p:cNvSpPr txBox="1"/>
          <p:nvPr/>
        </p:nvSpPr>
        <p:spPr>
          <a:xfrm>
            <a:off x="1143000" y="4724400"/>
            <a:ext cx="1984069" cy="369332"/>
          </a:xfrm>
          <a:prstGeom prst="rect">
            <a:avLst/>
          </a:prstGeom>
          <a:solidFill>
            <a:srgbClr val="FFC000"/>
          </a:solidFill>
        </p:spPr>
        <p:txBody>
          <a:bodyPr wrap="none" rtlCol="0">
            <a:spAutoFit/>
          </a:bodyPr>
          <a:lstStyle/>
          <a:p>
            <a:r>
              <a:rPr lang="en-US" smtClean="0"/>
              <a:t>PSC personal space</a:t>
            </a:r>
            <a:endParaRPr lang="en-US"/>
          </a:p>
        </p:txBody>
      </p:sp>
      <p:sp>
        <p:nvSpPr>
          <p:cNvPr id="35" name="Rectangle 45"/>
          <p:cNvSpPr>
            <a:spLocks noChangeArrowheads="1"/>
          </p:cNvSpPr>
          <p:nvPr/>
        </p:nvSpPr>
        <p:spPr bwMode="auto">
          <a:xfrm>
            <a:off x="3733800" y="3124200"/>
            <a:ext cx="1655763" cy="1727200"/>
          </a:xfrm>
          <a:prstGeom prst="rect">
            <a:avLst/>
          </a:prstGeom>
          <a:noFill/>
          <a:ln w="9525">
            <a:noFill/>
            <a:miter lim="800000"/>
            <a:headEnd/>
            <a:tailEnd/>
          </a:ln>
        </p:spPr>
        <p:txBody>
          <a:bodyPr wrap="none" lIns="79352" tIns="39676" rIns="79352" bIns="39676" anchor="ctr"/>
          <a:lstStyle/>
          <a:p>
            <a:pPr algn="ctr"/>
            <a:r>
              <a:rPr lang="en-US" altLang="ko-KR" sz="1400" b="1">
                <a:latin typeface="Arial" charset="0"/>
              </a:rPr>
              <a:t>Cell Phone</a:t>
            </a:r>
          </a:p>
          <a:p>
            <a:pPr algn="ctr"/>
            <a:r>
              <a:rPr lang="en-US" altLang="ko-KR" sz="1400" b="1" err="1">
                <a:latin typeface="Arial" charset="0"/>
              </a:rPr>
              <a:t>WiMAX</a:t>
            </a:r>
            <a:endParaRPr lang="en-US" altLang="ko-KR" sz="1400" b="1">
              <a:latin typeface="Arial" charset="0"/>
            </a:endParaRPr>
          </a:p>
          <a:p>
            <a:pPr algn="ctr"/>
            <a:r>
              <a:rPr lang="en-US" altLang="ko-KR" sz="1400" b="1">
                <a:latin typeface="Arial" charset="0"/>
              </a:rPr>
              <a:t>Cable</a:t>
            </a:r>
          </a:p>
          <a:p>
            <a:pPr algn="ctr"/>
            <a:r>
              <a:rPr lang="en-US" altLang="ko-KR" sz="1400" b="1">
                <a:latin typeface="Arial" charset="0"/>
              </a:rPr>
              <a:t>PBX</a:t>
            </a:r>
          </a:p>
          <a:p>
            <a:pPr algn="ctr"/>
            <a:r>
              <a:rPr lang="en-US" altLang="ko-KR" sz="1400" b="1">
                <a:latin typeface="Arial" charset="0"/>
              </a:rPr>
              <a:t>HSDPA</a:t>
            </a:r>
          </a:p>
          <a:p>
            <a:pPr algn="ctr"/>
            <a:r>
              <a:rPr lang="en-US" altLang="ko-KR" sz="1400" b="1">
                <a:latin typeface="Arial" charset="0"/>
              </a:rPr>
              <a:t>LTE</a:t>
            </a:r>
          </a:p>
          <a:p>
            <a:pPr algn="ctr"/>
            <a:r>
              <a:rPr lang="en-US" altLang="ko-KR" sz="1400" b="1">
                <a:latin typeface="Arial" charset="0"/>
              </a:rPr>
              <a:t>etc.</a:t>
            </a:r>
          </a:p>
        </p:txBody>
      </p:sp>
      <p:sp>
        <p:nvSpPr>
          <p:cNvPr id="36" name="TextBox 35"/>
          <p:cNvSpPr txBox="1"/>
          <p:nvPr/>
        </p:nvSpPr>
        <p:spPr>
          <a:xfrm>
            <a:off x="5410200" y="5943600"/>
            <a:ext cx="2369431" cy="369332"/>
          </a:xfrm>
          <a:prstGeom prst="rect">
            <a:avLst/>
          </a:prstGeom>
          <a:solidFill>
            <a:srgbClr val="92D050"/>
          </a:solidFill>
        </p:spPr>
        <p:txBody>
          <a:bodyPr wrap="none" rtlCol="0">
            <a:spAutoFit/>
          </a:bodyPr>
          <a:lstStyle/>
          <a:p>
            <a:r>
              <a:rPr lang="en-US" smtClean="0"/>
              <a:t>Remote Non-PSC space</a:t>
            </a:r>
            <a:endParaRPr lang="en-US"/>
          </a:p>
        </p:txBody>
      </p:sp>
      <p:pic>
        <p:nvPicPr>
          <p:cNvPr id="39" name="Picture 27"/>
          <p:cNvPicPr>
            <a:picLocks noChangeAspect="1" noChangeArrowheads="1"/>
          </p:cNvPicPr>
          <p:nvPr/>
        </p:nvPicPr>
        <p:blipFill>
          <a:blip r:embed="rId5" cstate="print"/>
          <a:srcRect t="4359" r="-682" b="3391"/>
          <a:stretch>
            <a:fillRect/>
          </a:stretch>
        </p:blipFill>
        <p:spPr bwMode="auto">
          <a:xfrm>
            <a:off x="7315200" y="2133600"/>
            <a:ext cx="214948" cy="356271"/>
          </a:xfrm>
          <a:prstGeom prst="rect">
            <a:avLst/>
          </a:prstGeom>
          <a:noFill/>
          <a:ln w="9525">
            <a:noFill/>
            <a:miter lim="800000"/>
            <a:headEnd/>
            <a:tailEnd/>
          </a:ln>
          <a:effectLst>
            <a:outerShdw dist="107763" dir="2700000" algn="ctr" rotWithShape="0">
              <a:schemeClr val="bg2"/>
            </a:outerShdw>
          </a:effectLst>
        </p:spPr>
      </p:pic>
      <p:pic>
        <p:nvPicPr>
          <p:cNvPr id="40" name="Picture 27"/>
          <p:cNvPicPr>
            <a:picLocks noChangeAspect="1" noChangeArrowheads="1"/>
          </p:cNvPicPr>
          <p:nvPr/>
        </p:nvPicPr>
        <p:blipFill>
          <a:blip r:embed="rId5" cstate="print"/>
          <a:srcRect t="4359" r="-682" b="3391"/>
          <a:stretch>
            <a:fillRect/>
          </a:stretch>
        </p:blipFill>
        <p:spPr bwMode="auto">
          <a:xfrm>
            <a:off x="6705600" y="4800600"/>
            <a:ext cx="214948" cy="356271"/>
          </a:xfrm>
          <a:prstGeom prst="rect">
            <a:avLst/>
          </a:prstGeom>
          <a:noFill/>
          <a:ln w="9525">
            <a:noFill/>
            <a:miter lim="800000"/>
            <a:headEnd/>
            <a:tailEnd/>
          </a:ln>
          <a:effectLst>
            <a:outerShdw dist="107763" dir="2700000" algn="ctr" rotWithShape="0">
              <a:schemeClr val="bg2"/>
            </a:outerShdw>
          </a:effectLst>
        </p:spPr>
      </p:pic>
      <p:pic>
        <p:nvPicPr>
          <p:cNvPr id="41" name="Picture 5"/>
          <p:cNvPicPr>
            <a:picLocks noChangeAspect="1" noChangeArrowheads="1"/>
          </p:cNvPicPr>
          <p:nvPr/>
        </p:nvPicPr>
        <p:blipFill>
          <a:blip r:embed="rId6" cstate="print"/>
          <a:srcRect/>
          <a:stretch>
            <a:fillRect/>
          </a:stretch>
        </p:blipFill>
        <p:spPr bwMode="auto">
          <a:xfrm>
            <a:off x="2209800" y="3429000"/>
            <a:ext cx="471931" cy="304800"/>
          </a:xfrm>
          <a:prstGeom prst="rect">
            <a:avLst/>
          </a:prstGeom>
          <a:noFill/>
          <a:ln w="9525">
            <a:solidFill>
              <a:srgbClr val="FF0000"/>
            </a:solidFill>
            <a:miter lim="800000"/>
            <a:headEnd/>
            <a:tailEnd/>
          </a:ln>
        </p:spPr>
      </p:pic>
      <p:sp>
        <p:nvSpPr>
          <p:cNvPr id="42" name="Left-Right Arrow 41"/>
          <p:cNvSpPr/>
          <p:nvPr/>
        </p:nvSpPr>
        <p:spPr>
          <a:xfrm rot="247421">
            <a:off x="2607238" y="3379570"/>
            <a:ext cx="762000" cy="484632"/>
          </a:xfrm>
          <a:prstGeom prst="leftRightArrow">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5"/>
          <p:cNvPicPr>
            <a:picLocks noChangeAspect="1" noChangeArrowheads="1"/>
          </p:cNvPicPr>
          <p:nvPr/>
        </p:nvPicPr>
        <p:blipFill>
          <a:blip r:embed="rId6" cstate="print"/>
          <a:srcRect/>
          <a:stretch>
            <a:fillRect/>
          </a:stretch>
        </p:blipFill>
        <p:spPr bwMode="auto">
          <a:xfrm>
            <a:off x="6629400" y="2667000"/>
            <a:ext cx="471931" cy="304800"/>
          </a:xfrm>
          <a:prstGeom prst="rect">
            <a:avLst/>
          </a:prstGeom>
          <a:solidFill>
            <a:schemeClr val="accent6">
              <a:lumMod val="40000"/>
              <a:lumOff val="60000"/>
            </a:schemeClr>
          </a:solidFill>
          <a:ln w="9525">
            <a:solidFill>
              <a:srgbClr val="FF0000"/>
            </a:solidFill>
            <a:miter lim="800000"/>
            <a:headEnd/>
            <a:tailEnd/>
          </a:ln>
        </p:spPr>
      </p:pic>
      <p:sp>
        <p:nvSpPr>
          <p:cNvPr id="44" name="Left-Right Arrow 43"/>
          <p:cNvSpPr/>
          <p:nvPr/>
        </p:nvSpPr>
        <p:spPr>
          <a:xfrm rot="19438710">
            <a:off x="5835967" y="2921274"/>
            <a:ext cx="1022316" cy="484632"/>
          </a:xfrm>
          <a:prstGeom prst="leftRightArrow">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5"/>
          <p:cNvPicPr>
            <a:picLocks noChangeAspect="1" noChangeArrowheads="1"/>
          </p:cNvPicPr>
          <p:nvPr/>
        </p:nvPicPr>
        <p:blipFill>
          <a:blip r:embed="rId6" cstate="print"/>
          <a:srcRect/>
          <a:stretch>
            <a:fillRect/>
          </a:stretch>
        </p:blipFill>
        <p:spPr bwMode="auto">
          <a:xfrm>
            <a:off x="5867400" y="4572000"/>
            <a:ext cx="471931" cy="304800"/>
          </a:xfrm>
          <a:prstGeom prst="rect">
            <a:avLst/>
          </a:prstGeom>
          <a:noFill/>
          <a:ln w="9525">
            <a:solidFill>
              <a:srgbClr val="FF0000"/>
            </a:solidFill>
            <a:miter lim="800000"/>
            <a:headEnd/>
            <a:tailEnd/>
          </a:ln>
        </p:spPr>
      </p:pic>
      <p:sp>
        <p:nvSpPr>
          <p:cNvPr id="46" name="Left-Right Arrow 45"/>
          <p:cNvSpPr/>
          <p:nvPr/>
        </p:nvSpPr>
        <p:spPr>
          <a:xfrm rot="3130591">
            <a:off x="5298909" y="4186796"/>
            <a:ext cx="762000" cy="484632"/>
          </a:xfrm>
          <a:prstGeom prst="leftRightArrow">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1921079" y="2380129"/>
            <a:ext cx="5394121" cy="1358153"/>
          </a:xfrm>
          <a:custGeom>
            <a:avLst/>
            <a:gdLst>
              <a:gd name="connsiteX0" fmla="*/ 1850 w 5273097"/>
              <a:gd name="connsiteY0" fmla="*/ 1358153 h 1358153"/>
              <a:gd name="connsiteX1" fmla="*/ 42192 w 5273097"/>
              <a:gd name="connsiteY1" fmla="*/ 1290918 h 1358153"/>
              <a:gd name="connsiteX2" fmla="*/ 69086 w 5273097"/>
              <a:gd name="connsiteY2" fmla="*/ 1250577 h 1358153"/>
              <a:gd name="connsiteX3" fmla="*/ 109427 w 5273097"/>
              <a:gd name="connsiteY3" fmla="*/ 1237130 h 1358153"/>
              <a:gd name="connsiteX4" fmla="*/ 190109 w 5273097"/>
              <a:gd name="connsiteY4" fmla="*/ 1183342 h 1358153"/>
              <a:gd name="connsiteX5" fmla="*/ 217003 w 5273097"/>
              <a:gd name="connsiteY5" fmla="*/ 1156447 h 1358153"/>
              <a:gd name="connsiteX6" fmla="*/ 270792 w 5273097"/>
              <a:gd name="connsiteY6" fmla="*/ 1075765 h 1358153"/>
              <a:gd name="connsiteX7" fmla="*/ 324580 w 5273097"/>
              <a:gd name="connsiteY7" fmla="*/ 995083 h 1358153"/>
              <a:gd name="connsiteX8" fmla="*/ 405262 w 5273097"/>
              <a:gd name="connsiteY8" fmla="*/ 968189 h 1358153"/>
              <a:gd name="connsiteX9" fmla="*/ 472497 w 5273097"/>
              <a:gd name="connsiteY9" fmla="*/ 981636 h 1358153"/>
              <a:gd name="connsiteX10" fmla="*/ 526286 w 5273097"/>
              <a:gd name="connsiteY10" fmla="*/ 995083 h 1358153"/>
              <a:gd name="connsiteX11" fmla="*/ 620415 w 5273097"/>
              <a:gd name="connsiteY11" fmla="*/ 1008530 h 1358153"/>
              <a:gd name="connsiteX12" fmla="*/ 781780 w 5273097"/>
              <a:gd name="connsiteY12" fmla="*/ 1035424 h 1358153"/>
              <a:gd name="connsiteX13" fmla="*/ 983486 w 5273097"/>
              <a:gd name="connsiteY13" fmla="*/ 1048871 h 1358153"/>
              <a:gd name="connsiteX14" fmla="*/ 1064168 w 5273097"/>
              <a:gd name="connsiteY14" fmla="*/ 1062318 h 1358153"/>
              <a:gd name="connsiteX15" fmla="*/ 1642392 w 5273097"/>
              <a:gd name="connsiteY15" fmla="*/ 1089212 h 1358153"/>
              <a:gd name="connsiteX16" fmla="*/ 1696180 w 5273097"/>
              <a:gd name="connsiteY16" fmla="*/ 1102659 h 1358153"/>
              <a:gd name="connsiteX17" fmla="*/ 1938227 w 5273097"/>
              <a:gd name="connsiteY17" fmla="*/ 1129553 h 1358153"/>
              <a:gd name="connsiteX18" fmla="*/ 2005462 w 5273097"/>
              <a:gd name="connsiteY18" fmla="*/ 1143000 h 1358153"/>
              <a:gd name="connsiteX19" fmla="*/ 2180274 w 5273097"/>
              <a:gd name="connsiteY19" fmla="*/ 1169895 h 1358153"/>
              <a:gd name="connsiteX20" fmla="*/ 2570239 w 5273097"/>
              <a:gd name="connsiteY20" fmla="*/ 1143000 h 1358153"/>
              <a:gd name="connsiteX21" fmla="*/ 2758497 w 5273097"/>
              <a:gd name="connsiteY21" fmla="*/ 1116106 h 1358153"/>
              <a:gd name="connsiteX22" fmla="*/ 3013992 w 5273097"/>
              <a:gd name="connsiteY22" fmla="*/ 1089212 h 1358153"/>
              <a:gd name="connsiteX23" fmla="*/ 3094674 w 5273097"/>
              <a:gd name="connsiteY23" fmla="*/ 1062318 h 1358153"/>
              <a:gd name="connsiteX24" fmla="*/ 3161909 w 5273097"/>
              <a:gd name="connsiteY24" fmla="*/ 1048871 h 1358153"/>
              <a:gd name="connsiteX25" fmla="*/ 3282933 w 5273097"/>
              <a:gd name="connsiteY25" fmla="*/ 1008530 h 1358153"/>
              <a:gd name="connsiteX26" fmla="*/ 3323274 w 5273097"/>
              <a:gd name="connsiteY26" fmla="*/ 995083 h 1358153"/>
              <a:gd name="connsiteX27" fmla="*/ 3444297 w 5273097"/>
              <a:gd name="connsiteY27" fmla="*/ 968189 h 1358153"/>
              <a:gd name="connsiteX28" fmla="*/ 3498086 w 5273097"/>
              <a:gd name="connsiteY28" fmla="*/ 954742 h 1358153"/>
              <a:gd name="connsiteX29" fmla="*/ 3538427 w 5273097"/>
              <a:gd name="connsiteY29" fmla="*/ 941295 h 1358153"/>
              <a:gd name="connsiteX30" fmla="*/ 3619109 w 5273097"/>
              <a:gd name="connsiteY30" fmla="*/ 927847 h 1358153"/>
              <a:gd name="connsiteX31" fmla="*/ 3767027 w 5273097"/>
              <a:gd name="connsiteY31" fmla="*/ 887506 h 1358153"/>
              <a:gd name="connsiteX32" fmla="*/ 3820815 w 5273097"/>
              <a:gd name="connsiteY32" fmla="*/ 874059 h 1358153"/>
              <a:gd name="connsiteX33" fmla="*/ 3888050 w 5273097"/>
              <a:gd name="connsiteY33" fmla="*/ 860612 h 1358153"/>
              <a:gd name="connsiteX34" fmla="*/ 3968733 w 5273097"/>
              <a:gd name="connsiteY34" fmla="*/ 833718 h 1358153"/>
              <a:gd name="connsiteX35" fmla="*/ 4009074 w 5273097"/>
              <a:gd name="connsiteY35" fmla="*/ 820271 h 1358153"/>
              <a:gd name="connsiteX36" fmla="*/ 4049415 w 5273097"/>
              <a:gd name="connsiteY36" fmla="*/ 806824 h 1358153"/>
              <a:gd name="connsiteX37" fmla="*/ 4130097 w 5273097"/>
              <a:gd name="connsiteY37" fmla="*/ 753036 h 1358153"/>
              <a:gd name="connsiteX38" fmla="*/ 4183886 w 5273097"/>
              <a:gd name="connsiteY38" fmla="*/ 699247 h 1358153"/>
              <a:gd name="connsiteX39" fmla="*/ 4318356 w 5273097"/>
              <a:gd name="connsiteY39" fmla="*/ 618565 h 1358153"/>
              <a:gd name="connsiteX40" fmla="*/ 4358697 w 5273097"/>
              <a:gd name="connsiteY40" fmla="*/ 591671 h 1358153"/>
              <a:gd name="connsiteX41" fmla="*/ 4385592 w 5273097"/>
              <a:gd name="connsiteY41" fmla="*/ 564777 h 1358153"/>
              <a:gd name="connsiteX42" fmla="*/ 4425933 w 5273097"/>
              <a:gd name="connsiteY42" fmla="*/ 551330 h 1358153"/>
              <a:gd name="connsiteX43" fmla="*/ 4506615 w 5273097"/>
              <a:gd name="connsiteY43" fmla="*/ 497542 h 1358153"/>
              <a:gd name="connsiteX44" fmla="*/ 4546956 w 5273097"/>
              <a:gd name="connsiteY44" fmla="*/ 470647 h 1358153"/>
              <a:gd name="connsiteX45" fmla="*/ 4587297 w 5273097"/>
              <a:gd name="connsiteY45" fmla="*/ 457200 h 1358153"/>
              <a:gd name="connsiteX46" fmla="*/ 4614192 w 5273097"/>
              <a:gd name="connsiteY46" fmla="*/ 430306 h 1358153"/>
              <a:gd name="connsiteX47" fmla="*/ 4654533 w 5273097"/>
              <a:gd name="connsiteY47" fmla="*/ 416859 h 1358153"/>
              <a:gd name="connsiteX48" fmla="*/ 4721768 w 5273097"/>
              <a:gd name="connsiteY48" fmla="*/ 363071 h 1358153"/>
              <a:gd name="connsiteX49" fmla="*/ 4762109 w 5273097"/>
              <a:gd name="connsiteY49" fmla="*/ 282389 h 1358153"/>
              <a:gd name="connsiteX50" fmla="*/ 4802450 w 5273097"/>
              <a:gd name="connsiteY50" fmla="*/ 255495 h 1358153"/>
              <a:gd name="connsiteX51" fmla="*/ 4829345 w 5273097"/>
              <a:gd name="connsiteY51" fmla="*/ 228600 h 1358153"/>
              <a:gd name="connsiteX52" fmla="*/ 4842792 w 5273097"/>
              <a:gd name="connsiteY52" fmla="*/ 188259 h 1358153"/>
              <a:gd name="connsiteX53" fmla="*/ 4896580 w 5273097"/>
              <a:gd name="connsiteY53" fmla="*/ 107577 h 1358153"/>
              <a:gd name="connsiteX54" fmla="*/ 5098286 w 5273097"/>
              <a:gd name="connsiteY54" fmla="*/ 67236 h 1358153"/>
              <a:gd name="connsiteX55" fmla="*/ 5259650 w 5273097"/>
              <a:gd name="connsiteY55" fmla="*/ 26895 h 1358153"/>
              <a:gd name="connsiteX56" fmla="*/ 5273097 w 5273097"/>
              <a:gd name="connsiteY56" fmla="*/ 0 h 135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273097" h="1358153">
                <a:moveTo>
                  <a:pt x="1850" y="1358153"/>
                </a:moveTo>
                <a:cubicBezTo>
                  <a:pt x="25203" y="1288094"/>
                  <a:pt x="0" y="1343657"/>
                  <a:pt x="42192" y="1290918"/>
                </a:cubicBezTo>
                <a:cubicBezTo>
                  <a:pt x="52288" y="1278298"/>
                  <a:pt x="56466" y="1260673"/>
                  <a:pt x="69086" y="1250577"/>
                </a:cubicBezTo>
                <a:cubicBezTo>
                  <a:pt x="80154" y="1241722"/>
                  <a:pt x="97036" y="1244014"/>
                  <a:pt x="109427" y="1237130"/>
                </a:cubicBezTo>
                <a:cubicBezTo>
                  <a:pt x="137682" y="1221433"/>
                  <a:pt x="167254" y="1206198"/>
                  <a:pt x="190109" y="1183342"/>
                </a:cubicBezTo>
                <a:cubicBezTo>
                  <a:pt x="199074" y="1174377"/>
                  <a:pt x="209396" y="1166590"/>
                  <a:pt x="217003" y="1156447"/>
                </a:cubicBezTo>
                <a:cubicBezTo>
                  <a:pt x="236397" y="1130589"/>
                  <a:pt x="270792" y="1075765"/>
                  <a:pt x="270792" y="1075765"/>
                </a:cubicBezTo>
                <a:cubicBezTo>
                  <a:pt x="284176" y="1022227"/>
                  <a:pt x="272344" y="1018299"/>
                  <a:pt x="324580" y="995083"/>
                </a:cubicBezTo>
                <a:cubicBezTo>
                  <a:pt x="350485" y="983569"/>
                  <a:pt x="405262" y="968189"/>
                  <a:pt x="405262" y="968189"/>
                </a:cubicBezTo>
                <a:cubicBezTo>
                  <a:pt x="427674" y="972671"/>
                  <a:pt x="450186" y="976678"/>
                  <a:pt x="472497" y="981636"/>
                </a:cubicBezTo>
                <a:cubicBezTo>
                  <a:pt x="490538" y="985645"/>
                  <a:pt x="508103" y="991777"/>
                  <a:pt x="526286" y="995083"/>
                </a:cubicBezTo>
                <a:cubicBezTo>
                  <a:pt x="557470" y="1000753"/>
                  <a:pt x="589039" y="1004048"/>
                  <a:pt x="620415" y="1008530"/>
                </a:cubicBezTo>
                <a:cubicBezTo>
                  <a:pt x="694020" y="1033065"/>
                  <a:pt x="661680" y="1025416"/>
                  <a:pt x="781780" y="1035424"/>
                </a:cubicBezTo>
                <a:cubicBezTo>
                  <a:pt x="848932" y="1041020"/>
                  <a:pt x="916251" y="1044389"/>
                  <a:pt x="983486" y="1048871"/>
                </a:cubicBezTo>
                <a:cubicBezTo>
                  <a:pt x="1010380" y="1053353"/>
                  <a:pt x="1036954" y="1060652"/>
                  <a:pt x="1064168" y="1062318"/>
                </a:cubicBezTo>
                <a:cubicBezTo>
                  <a:pt x="1256757" y="1074109"/>
                  <a:pt x="1642392" y="1089212"/>
                  <a:pt x="1642392" y="1089212"/>
                </a:cubicBezTo>
                <a:cubicBezTo>
                  <a:pt x="1660321" y="1093694"/>
                  <a:pt x="1677950" y="1099621"/>
                  <a:pt x="1696180" y="1102659"/>
                </a:cubicBezTo>
                <a:cubicBezTo>
                  <a:pt x="1753284" y="1112176"/>
                  <a:pt x="1886432" y="1124374"/>
                  <a:pt x="1938227" y="1129553"/>
                </a:cubicBezTo>
                <a:cubicBezTo>
                  <a:pt x="1960639" y="1134035"/>
                  <a:pt x="1982836" y="1139768"/>
                  <a:pt x="2005462" y="1143000"/>
                </a:cubicBezTo>
                <a:cubicBezTo>
                  <a:pt x="2186148" y="1168812"/>
                  <a:pt x="2068306" y="1141901"/>
                  <a:pt x="2180274" y="1169895"/>
                </a:cubicBezTo>
                <a:cubicBezTo>
                  <a:pt x="2284204" y="1163399"/>
                  <a:pt x="2461680" y="1153339"/>
                  <a:pt x="2570239" y="1143000"/>
                </a:cubicBezTo>
                <a:cubicBezTo>
                  <a:pt x="2992086" y="1102824"/>
                  <a:pt x="2425471" y="1153109"/>
                  <a:pt x="2758497" y="1116106"/>
                </a:cubicBezTo>
                <a:cubicBezTo>
                  <a:pt x="3120286" y="1075907"/>
                  <a:pt x="2767284" y="1124456"/>
                  <a:pt x="3013992" y="1089212"/>
                </a:cubicBezTo>
                <a:cubicBezTo>
                  <a:pt x="3040886" y="1080247"/>
                  <a:pt x="3066876" y="1067878"/>
                  <a:pt x="3094674" y="1062318"/>
                </a:cubicBezTo>
                <a:cubicBezTo>
                  <a:pt x="3117086" y="1057836"/>
                  <a:pt x="3139859" y="1054885"/>
                  <a:pt x="3161909" y="1048871"/>
                </a:cubicBezTo>
                <a:lnTo>
                  <a:pt x="3282933" y="1008530"/>
                </a:lnTo>
                <a:cubicBezTo>
                  <a:pt x="3296380" y="1004048"/>
                  <a:pt x="3309523" y="998521"/>
                  <a:pt x="3323274" y="995083"/>
                </a:cubicBezTo>
                <a:cubicBezTo>
                  <a:pt x="3454443" y="962291"/>
                  <a:pt x="3290664" y="1002329"/>
                  <a:pt x="3444297" y="968189"/>
                </a:cubicBezTo>
                <a:cubicBezTo>
                  <a:pt x="3462338" y="964180"/>
                  <a:pt x="3480316" y="959819"/>
                  <a:pt x="3498086" y="954742"/>
                </a:cubicBezTo>
                <a:cubicBezTo>
                  <a:pt x="3511715" y="950848"/>
                  <a:pt x="3524590" y="944370"/>
                  <a:pt x="3538427" y="941295"/>
                </a:cubicBezTo>
                <a:cubicBezTo>
                  <a:pt x="3565043" y="935380"/>
                  <a:pt x="3592449" y="933560"/>
                  <a:pt x="3619109" y="927847"/>
                </a:cubicBezTo>
                <a:cubicBezTo>
                  <a:pt x="3810881" y="886752"/>
                  <a:pt x="3664607" y="916769"/>
                  <a:pt x="3767027" y="887506"/>
                </a:cubicBezTo>
                <a:cubicBezTo>
                  <a:pt x="3784797" y="882429"/>
                  <a:pt x="3802774" y="878068"/>
                  <a:pt x="3820815" y="874059"/>
                </a:cubicBezTo>
                <a:cubicBezTo>
                  <a:pt x="3843126" y="869101"/>
                  <a:pt x="3866000" y="866626"/>
                  <a:pt x="3888050" y="860612"/>
                </a:cubicBezTo>
                <a:cubicBezTo>
                  <a:pt x="3915400" y="853153"/>
                  <a:pt x="3941839" y="842683"/>
                  <a:pt x="3968733" y="833718"/>
                </a:cubicBezTo>
                <a:lnTo>
                  <a:pt x="4009074" y="820271"/>
                </a:lnTo>
                <a:cubicBezTo>
                  <a:pt x="4022521" y="815789"/>
                  <a:pt x="4037621" y="814687"/>
                  <a:pt x="4049415" y="806824"/>
                </a:cubicBezTo>
                <a:cubicBezTo>
                  <a:pt x="4076309" y="788895"/>
                  <a:pt x="4107241" y="775892"/>
                  <a:pt x="4130097" y="753036"/>
                </a:cubicBezTo>
                <a:cubicBezTo>
                  <a:pt x="4148027" y="735106"/>
                  <a:pt x="4162788" y="713312"/>
                  <a:pt x="4183886" y="699247"/>
                </a:cubicBezTo>
                <a:cubicBezTo>
                  <a:pt x="4381257" y="567666"/>
                  <a:pt x="4173634" y="701263"/>
                  <a:pt x="4318356" y="618565"/>
                </a:cubicBezTo>
                <a:cubicBezTo>
                  <a:pt x="4332388" y="610547"/>
                  <a:pt x="4346077" y="601767"/>
                  <a:pt x="4358697" y="591671"/>
                </a:cubicBezTo>
                <a:cubicBezTo>
                  <a:pt x="4368597" y="583751"/>
                  <a:pt x="4374720" y="571300"/>
                  <a:pt x="4385592" y="564777"/>
                </a:cubicBezTo>
                <a:cubicBezTo>
                  <a:pt x="4397746" y="557484"/>
                  <a:pt x="4413542" y="558214"/>
                  <a:pt x="4425933" y="551330"/>
                </a:cubicBezTo>
                <a:cubicBezTo>
                  <a:pt x="4454188" y="535633"/>
                  <a:pt x="4479721" y="515471"/>
                  <a:pt x="4506615" y="497542"/>
                </a:cubicBezTo>
                <a:cubicBezTo>
                  <a:pt x="4520062" y="488577"/>
                  <a:pt x="4531624" y="475758"/>
                  <a:pt x="4546956" y="470647"/>
                </a:cubicBezTo>
                <a:lnTo>
                  <a:pt x="4587297" y="457200"/>
                </a:lnTo>
                <a:cubicBezTo>
                  <a:pt x="4596262" y="448235"/>
                  <a:pt x="4603320" y="436829"/>
                  <a:pt x="4614192" y="430306"/>
                </a:cubicBezTo>
                <a:cubicBezTo>
                  <a:pt x="4626346" y="423013"/>
                  <a:pt x="4643465" y="425714"/>
                  <a:pt x="4654533" y="416859"/>
                </a:cubicBezTo>
                <a:cubicBezTo>
                  <a:pt x="4741424" y="347346"/>
                  <a:pt x="4620370" y="396870"/>
                  <a:pt x="4721768" y="363071"/>
                </a:cubicBezTo>
                <a:cubicBezTo>
                  <a:pt x="4732705" y="330261"/>
                  <a:pt x="4736042" y="308456"/>
                  <a:pt x="4762109" y="282389"/>
                </a:cubicBezTo>
                <a:cubicBezTo>
                  <a:pt x="4773537" y="270961"/>
                  <a:pt x="4789830" y="265591"/>
                  <a:pt x="4802450" y="255495"/>
                </a:cubicBezTo>
                <a:cubicBezTo>
                  <a:pt x="4812350" y="247575"/>
                  <a:pt x="4820380" y="237565"/>
                  <a:pt x="4829345" y="228600"/>
                </a:cubicBezTo>
                <a:cubicBezTo>
                  <a:pt x="4833827" y="215153"/>
                  <a:pt x="4835908" y="200650"/>
                  <a:pt x="4842792" y="188259"/>
                </a:cubicBezTo>
                <a:cubicBezTo>
                  <a:pt x="4858489" y="160004"/>
                  <a:pt x="4865916" y="117798"/>
                  <a:pt x="4896580" y="107577"/>
                </a:cubicBezTo>
                <a:cubicBezTo>
                  <a:pt x="5027347" y="63988"/>
                  <a:pt x="4932509" y="89340"/>
                  <a:pt x="5098286" y="67236"/>
                </a:cubicBezTo>
                <a:cubicBezTo>
                  <a:pt x="5113496" y="65208"/>
                  <a:pt x="5250252" y="45692"/>
                  <a:pt x="5259650" y="26895"/>
                </a:cubicBezTo>
                <a:lnTo>
                  <a:pt x="5273097" y="0"/>
                </a:lnTo>
              </a:path>
            </a:pathLst>
          </a:custGeom>
          <a:ln w="76200">
            <a:solidFill>
              <a:srgbClr val="00B0F0"/>
            </a:solidFill>
            <a:prstDash val="sysDot"/>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48" name="Freeform 47"/>
          <p:cNvSpPr/>
          <p:nvPr/>
        </p:nvSpPr>
        <p:spPr>
          <a:xfrm>
            <a:off x="1976718" y="3724835"/>
            <a:ext cx="4719917" cy="1089212"/>
          </a:xfrm>
          <a:custGeom>
            <a:avLst/>
            <a:gdLst>
              <a:gd name="connsiteX0" fmla="*/ 0 w 4719917"/>
              <a:gd name="connsiteY0" fmla="*/ 336177 h 1089212"/>
              <a:gd name="connsiteX1" fmla="*/ 94129 w 4719917"/>
              <a:gd name="connsiteY1" fmla="*/ 228600 h 1089212"/>
              <a:gd name="connsiteX2" fmla="*/ 121023 w 4719917"/>
              <a:gd name="connsiteY2" fmla="*/ 188259 h 1089212"/>
              <a:gd name="connsiteX3" fmla="*/ 201706 w 4719917"/>
              <a:gd name="connsiteY3" fmla="*/ 147918 h 1089212"/>
              <a:gd name="connsiteX4" fmla="*/ 282388 w 4719917"/>
              <a:gd name="connsiteY4" fmla="*/ 94130 h 1089212"/>
              <a:gd name="connsiteX5" fmla="*/ 309282 w 4719917"/>
              <a:gd name="connsiteY5" fmla="*/ 53789 h 1089212"/>
              <a:gd name="connsiteX6" fmla="*/ 389964 w 4719917"/>
              <a:gd name="connsiteY6" fmla="*/ 13447 h 1089212"/>
              <a:gd name="connsiteX7" fmla="*/ 753035 w 4719917"/>
              <a:gd name="connsiteY7" fmla="*/ 40341 h 1089212"/>
              <a:gd name="connsiteX8" fmla="*/ 806823 w 4719917"/>
              <a:gd name="connsiteY8" fmla="*/ 53789 h 1089212"/>
              <a:gd name="connsiteX9" fmla="*/ 927847 w 4719917"/>
              <a:gd name="connsiteY9" fmla="*/ 40341 h 1089212"/>
              <a:gd name="connsiteX10" fmla="*/ 995082 w 4719917"/>
              <a:gd name="connsiteY10" fmla="*/ 26894 h 1089212"/>
              <a:gd name="connsiteX11" fmla="*/ 1116106 w 4719917"/>
              <a:gd name="connsiteY11" fmla="*/ 13447 h 1089212"/>
              <a:gd name="connsiteX12" fmla="*/ 1210235 w 4719917"/>
              <a:gd name="connsiteY12" fmla="*/ 0 h 1089212"/>
              <a:gd name="connsiteX13" fmla="*/ 1573306 w 4719917"/>
              <a:gd name="connsiteY13" fmla="*/ 26894 h 1089212"/>
              <a:gd name="connsiteX14" fmla="*/ 1761564 w 4719917"/>
              <a:gd name="connsiteY14" fmla="*/ 53789 h 1089212"/>
              <a:gd name="connsiteX15" fmla="*/ 1936376 w 4719917"/>
              <a:gd name="connsiteY15" fmla="*/ 40341 h 1089212"/>
              <a:gd name="connsiteX16" fmla="*/ 2111188 w 4719917"/>
              <a:gd name="connsiteY16" fmla="*/ 53789 h 1089212"/>
              <a:gd name="connsiteX17" fmla="*/ 2407023 w 4719917"/>
              <a:gd name="connsiteY17" fmla="*/ 80683 h 1089212"/>
              <a:gd name="connsiteX18" fmla="*/ 2541494 w 4719917"/>
              <a:gd name="connsiteY18" fmla="*/ 94130 h 1089212"/>
              <a:gd name="connsiteX19" fmla="*/ 2662517 w 4719917"/>
              <a:gd name="connsiteY19" fmla="*/ 121024 h 1089212"/>
              <a:gd name="connsiteX20" fmla="*/ 2823882 w 4719917"/>
              <a:gd name="connsiteY20" fmla="*/ 147918 h 1089212"/>
              <a:gd name="connsiteX21" fmla="*/ 2998694 w 4719917"/>
              <a:gd name="connsiteY21" fmla="*/ 188259 h 1089212"/>
              <a:gd name="connsiteX22" fmla="*/ 3119717 w 4719917"/>
              <a:gd name="connsiteY22" fmla="*/ 228600 h 1089212"/>
              <a:gd name="connsiteX23" fmla="*/ 3160058 w 4719917"/>
              <a:gd name="connsiteY23" fmla="*/ 242047 h 1089212"/>
              <a:gd name="connsiteX24" fmla="*/ 3294529 w 4719917"/>
              <a:gd name="connsiteY24" fmla="*/ 349624 h 1089212"/>
              <a:gd name="connsiteX25" fmla="*/ 3334870 w 4719917"/>
              <a:gd name="connsiteY25" fmla="*/ 376518 h 1089212"/>
              <a:gd name="connsiteX26" fmla="*/ 3402106 w 4719917"/>
              <a:gd name="connsiteY26" fmla="*/ 443753 h 1089212"/>
              <a:gd name="connsiteX27" fmla="*/ 3482788 w 4719917"/>
              <a:gd name="connsiteY27" fmla="*/ 497541 h 1089212"/>
              <a:gd name="connsiteX28" fmla="*/ 3550023 w 4719917"/>
              <a:gd name="connsiteY28" fmla="*/ 564777 h 1089212"/>
              <a:gd name="connsiteX29" fmla="*/ 3576917 w 4719917"/>
              <a:gd name="connsiteY29" fmla="*/ 605118 h 1089212"/>
              <a:gd name="connsiteX30" fmla="*/ 3684494 w 4719917"/>
              <a:gd name="connsiteY30" fmla="*/ 699247 h 1089212"/>
              <a:gd name="connsiteX31" fmla="*/ 3778623 w 4719917"/>
              <a:gd name="connsiteY31" fmla="*/ 793377 h 1089212"/>
              <a:gd name="connsiteX32" fmla="*/ 3792070 w 4719917"/>
              <a:gd name="connsiteY32" fmla="*/ 833718 h 1089212"/>
              <a:gd name="connsiteX33" fmla="*/ 3872753 w 4719917"/>
              <a:gd name="connsiteY33" fmla="*/ 874059 h 1089212"/>
              <a:gd name="connsiteX34" fmla="*/ 3939988 w 4719917"/>
              <a:gd name="connsiteY34" fmla="*/ 887506 h 1089212"/>
              <a:gd name="connsiteX35" fmla="*/ 3980329 w 4719917"/>
              <a:gd name="connsiteY35" fmla="*/ 900953 h 1089212"/>
              <a:gd name="connsiteX36" fmla="*/ 4047564 w 4719917"/>
              <a:gd name="connsiteY36" fmla="*/ 914400 h 1089212"/>
              <a:gd name="connsiteX37" fmla="*/ 4128247 w 4719917"/>
              <a:gd name="connsiteY37" fmla="*/ 941294 h 1089212"/>
              <a:gd name="connsiteX38" fmla="*/ 4262717 w 4719917"/>
              <a:gd name="connsiteY38" fmla="*/ 968189 h 1089212"/>
              <a:gd name="connsiteX39" fmla="*/ 4356847 w 4719917"/>
              <a:gd name="connsiteY39" fmla="*/ 995083 h 1089212"/>
              <a:gd name="connsiteX40" fmla="*/ 4437529 w 4719917"/>
              <a:gd name="connsiteY40" fmla="*/ 1008530 h 1089212"/>
              <a:gd name="connsiteX41" fmla="*/ 4477870 w 4719917"/>
              <a:gd name="connsiteY41" fmla="*/ 1021977 h 1089212"/>
              <a:gd name="connsiteX42" fmla="*/ 4612341 w 4719917"/>
              <a:gd name="connsiteY42" fmla="*/ 1048871 h 1089212"/>
              <a:gd name="connsiteX43" fmla="*/ 4719917 w 4719917"/>
              <a:gd name="connsiteY43" fmla="*/ 1089212 h 108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19917" h="1089212">
                <a:moveTo>
                  <a:pt x="0" y="336177"/>
                </a:moveTo>
                <a:cubicBezTo>
                  <a:pt x="67235" y="291353"/>
                  <a:pt x="31376" y="322730"/>
                  <a:pt x="94129" y="228600"/>
                </a:cubicBezTo>
                <a:cubicBezTo>
                  <a:pt x="103094" y="215153"/>
                  <a:pt x="107576" y="197224"/>
                  <a:pt x="121023" y="188259"/>
                </a:cubicBezTo>
                <a:cubicBezTo>
                  <a:pt x="173158" y="153502"/>
                  <a:pt x="146032" y="166476"/>
                  <a:pt x="201706" y="147918"/>
                </a:cubicBezTo>
                <a:cubicBezTo>
                  <a:pt x="228600" y="129989"/>
                  <a:pt x="264459" y="121024"/>
                  <a:pt x="282388" y="94130"/>
                </a:cubicBezTo>
                <a:cubicBezTo>
                  <a:pt x="291353" y="80683"/>
                  <a:pt x="297854" y="65217"/>
                  <a:pt x="309282" y="53789"/>
                </a:cubicBezTo>
                <a:cubicBezTo>
                  <a:pt x="335351" y="27720"/>
                  <a:pt x="357152" y="24384"/>
                  <a:pt x="389964" y="13447"/>
                </a:cubicBezTo>
                <a:cubicBezTo>
                  <a:pt x="498252" y="19463"/>
                  <a:pt x="639243" y="22834"/>
                  <a:pt x="753035" y="40341"/>
                </a:cubicBezTo>
                <a:cubicBezTo>
                  <a:pt x="771301" y="43151"/>
                  <a:pt x="788894" y="49306"/>
                  <a:pt x="806823" y="53789"/>
                </a:cubicBezTo>
                <a:cubicBezTo>
                  <a:pt x="847164" y="49306"/>
                  <a:pt x="887665" y="46081"/>
                  <a:pt x="927847" y="40341"/>
                </a:cubicBezTo>
                <a:cubicBezTo>
                  <a:pt x="950473" y="37109"/>
                  <a:pt x="972456" y="30126"/>
                  <a:pt x="995082" y="26894"/>
                </a:cubicBezTo>
                <a:cubicBezTo>
                  <a:pt x="1035264" y="21154"/>
                  <a:pt x="1075830" y="18481"/>
                  <a:pt x="1116106" y="13447"/>
                </a:cubicBezTo>
                <a:cubicBezTo>
                  <a:pt x="1147556" y="9516"/>
                  <a:pt x="1178859" y="4482"/>
                  <a:pt x="1210235" y="0"/>
                </a:cubicBezTo>
                <a:cubicBezTo>
                  <a:pt x="1331259" y="8965"/>
                  <a:pt x="1453171" y="9731"/>
                  <a:pt x="1573306" y="26894"/>
                </a:cubicBezTo>
                <a:lnTo>
                  <a:pt x="1761564" y="53789"/>
                </a:lnTo>
                <a:cubicBezTo>
                  <a:pt x="1819835" y="49306"/>
                  <a:pt x="1877933" y="40341"/>
                  <a:pt x="1936376" y="40341"/>
                </a:cubicBezTo>
                <a:cubicBezTo>
                  <a:pt x="1994819" y="40341"/>
                  <a:pt x="2052959" y="48798"/>
                  <a:pt x="2111188" y="53789"/>
                </a:cubicBezTo>
                <a:lnTo>
                  <a:pt x="2407023" y="80683"/>
                </a:lnTo>
                <a:cubicBezTo>
                  <a:pt x="2451874" y="84888"/>
                  <a:pt x="2497060" y="86724"/>
                  <a:pt x="2541494" y="94130"/>
                </a:cubicBezTo>
                <a:cubicBezTo>
                  <a:pt x="2763516" y="131134"/>
                  <a:pt x="2530100" y="87920"/>
                  <a:pt x="2662517" y="121024"/>
                </a:cubicBezTo>
                <a:cubicBezTo>
                  <a:pt x="2714950" y="134132"/>
                  <a:pt x="2770753" y="140328"/>
                  <a:pt x="2823882" y="147918"/>
                </a:cubicBezTo>
                <a:cubicBezTo>
                  <a:pt x="2934633" y="184835"/>
                  <a:pt x="2876500" y="170803"/>
                  <a:pt x="2998694" y="188259"/>
                </a:cubicBezTo>
                <a:lnTo>
                  <a:pt x="3119717" y="228600"/>
                </a:lnTo>
                <a:lnTo>
                  <a:pt x="3160058" y="242047"/>
                </a:lnTo>
                <a:cubicBezTo>
                  <a:pt x="3236703" y="318692"/>
                  <a:pt x="3192749" y="281771"/>
                  <a:pt x="3294529" y="349624"/>
                </a:cubicBezTo>
                <a:lnTo>
                  <a:pt x="3334870" y="376518"/>
                </a:lnTo>
                <a:cubicBezTo>
                  <a:pt x="3384176" y="450477"/>
                  <a:pt x="3334869" y="387723"/>
                  <a:pt x="3402106" y="443753"/>
                </a:cubicBezTo>
                <a:cubicBezTo>
                  <a:pt x="3469259" y="499713"/>
                  <a:pt x="3411892" y="473909"/>
                  <a:pt x="3482788" y="497541"/>
                </a:cubicBezTo>
                <a:cubicBezTo>
                  <a:pt x="3505200" y="519953"/>
                  <a:pt x="3532442" y="538405"/>
                  <a:pt x="3550023" y="564777"/>
                </a:cubicBezTo>
                <a:cubicBezTo>
                  <a:pt x="3558988" y="578224"/>
                  <a:pt x="3565489" y="593690"/>
                  <a:pt x="3576917" y="605118"/>
                </a:cubicBezTo>
                <a:cubicBezTo>
                  <a:pt x="3647992" y="676193"/>
                  <a:pt x="3597276" y="568418"/>
                  <a:pt x="3684494" y="699247"/>
                </a:cubicBezTo>
                <a:cubicBezTo>
                  <a:pt x="3746144" y="791724"/>
                  <a:pt x="3707618" y="769709"/>
                  <a:pt x="3778623" y="793377"/>
                </a:cubicBezTo>
                <a:cubicBezTo>
                  <a:pt x="3783105" y="806824"/>
                  <a:pt x="3783215" y="822650"/>
                  <a:pt x="3792070" y="833718"/>
                </a:cubicBezTo>
                <a:cubicBezTo>
                  <a:pt x="3808504" y="854260"/>
                  <a:pt x="3848392" y="867969"/>
                  <a:pt x="3872753" y="874059"/>
                </a:cubicBezTo>
                <a:cubicBezTo>
                  <a:pt x="3894926" y="879602"/>
                  <a:pt x="3917815" y="881963"/>
                  <a:pt x="3939988" y="887506"/>
                </a:cubicBezTo>
                <a:cubicBezTo>
                  <a:pt x="3953739" y="890944"/>
                  <a:pt x="3966578" y="897515"/>
                  <a:pt x="3980329" y="900953"/>
                </a:cubicBezTo>
                <a:cubicBezTo>
                  <a:pt x="4002502" y="906496"/>
                  <a:pt x="4025514" y="908386"/>
                  <a:pt x="4047564" y="914400"/>
                </a:cubicBezTo>
                <a:cubicBezTo>
                  <a:pt x="4074914" y="921859"/>
                  <a:pt x="4100284" y="936633"/>
                  <a:pt x="4128247" y="941294"/>
                </a:cubicBezTo>
                <a:cubicBezTo>
                  <a:pt x="4191657" y="951862"/>
                  <a:pt x="4206542" y="952138"/>
                  <a:pt x="4262717" y="968189"/>
                </a:cubicBezTo>
                <a:cubicBezTo>
                  <a:pt x="4322521" y="985277"/>
                  <a:pt x="4286790" y="981072"/>
                  <a:pt x="4356847" y="995083"/>
                </a:cubicBezTo>
                <a:cubicBezTo>
                  <a:pt x="4383583" y="1000430"/>
                  <a:pt x="4410913" y="1002615"/>
                  <a:pt x="4437529" y="1008530"/>
                </a:cubicBezTo>
                <a:cubicBezTo>
                  <a:pt x="4451366" y="1011605"/>
                  <a:pt x="4464059" y="1018790"/>
                  <a:pt x="4477870" y="1021977"/>
                </a:cubicBezTo>
                <a:cubicBezTo>
                  <a:pt x="4522411" y="1032256"/>
                  <a:pt x="4568975" y="1034416"/>
                  <a:pt x="4612341" y="1048871"/>
                </a:cubicBezTo>
                <a:cubicBezTo>
                  <a:pt x="4702531" y="1078934"/>
                  <a:pt x="4667667" y="1063087"/>
                  <a:pt x="4719917" y="1089212"/>
                </a:cubicBezTo>
              </a:path>
            </a:pathLst>
          </a:custGeom>
          <a:noFill/>
          <a:ln w="76200">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8" name="Picture 6"/>
          <p:cNvPicPr>
            <a:picLocks noChangeAspect="1" noChangeArrowheads="1"/>
          </p:cNvPicPr>
          <p:nvPr/>
        </p:nvPicPr>
        <p:blipFill>
          <a:blip r:embed="rId7" cstate="print"/>
          <a:srcRect/>
          <a:stretch>
            <a:fillRect/>
          </a:stretch>
        </p:blipFill>
        <p:spPr bwMode="auto">
          <a:xfrm>
            <a:off x="1524000" y="3657600"/>
            <a:ext cx="376084" cy="685800"/>
          </a:xfrm>
          <a:prstGeom prst="rect">
            <a:avLst/>
          </a:prstGeom>
          <a:noFill/>
          <a:ln w="9525">
            <a:noFill/>
            <a:miter lim="800000"/>
            <a:headEnd/>
            <a:tailEnd/>
          </a:ln>
        </p:spPr>
      </p:pic>
      <p:pic>
        <p:nvPicPr>
          <p:cNvPr id="29" name="Picture 6"/>
          <p:cNvPicPr>
            <a:picLocks noChangeAspect="1" noChangeArrowheads="1"/>
          </p:cNvPicPr>
          <p:nvPr/>
        </p:nvPicPr>
        <p:blipFill>
          <a:blip r:embed="rId7" cstate="print"/>
          <a:srcRect/>
          <a:stretch>
            <a:fillRect/>
          </a:stretch>
        </p:blipFill>
        <p:spPr bwMode="auto">
          <a:xfrm>
            <a:off x="7391400" y="2667000"/>
            <a:ext cx="334297" cy="609600"/>
          </a:xfrm>
          <a:prstGeom prst="rect">
            <a:avLst/>
          </a:prstGeom>
          <a:noFill/>
          <a:ln w="9525">
            <a:noFill/>
            <a:miter lim="800000"/>
            <a:headEnd/>
            <a:tailEnd/>
          </a:ln>
        </p:spPr>
      </p:pic>
      <p:sp>
        <p:nvSpPr>
          <p:cNvPr id="30" name="TextBox 29"/>
          <p:cNvSpPr txBox="1"/>
          <p:nvPr/>
        </p:nvSpPr>
        <p:spPr>
          <a:xfrm>
            <a:off x="533400" y="5486400"/>
            <a:ext cx="4572000" cy="710707"/>
          </a:xfrm>
          <a:prstGeom prst="rect">
            <a:avLst/>
          </a:prstGeom>
          <a:solidFill>
            <a:srgbClr val="FFFF00"/>
          </a:solidFill>
        </p:spPr>
        <p:txBody>
          <a:bodyPr wrap="square" rtlCol="0">
            <a:spAutoFit/>
          </a:bodyPr>
          <a:lstStyle/>
          <a:p>
            <a:pPr>
              <a:lnSpc>
                <a:spcPts val="1600"/>
              </a:lnSpc>
            </a:pPr>
            <a:r>
              <a:rPr lang="en-US" sz="1600" b="1" dirty="0" smtClean="0">
                <a:solidFill>
                  <a:srgbClr val="0070C0"/>
                </a:solidFill>
              </a:rPr>
              <a:t>Remote association </a:t>
            </a:r>
            <a:r>
              <a:rPr lang="en-US" sz="1600" b="1" dirty="0" smtClean="0">
                <a:solidFill>
                  <a:srgbClr val="FF0000"/>
                </a:solidFill>
              </a:rPr>
              <a:t>is needed for remote devices to be members of this personal space. </a:t>
            </a:r>
            <a:r>
              <a:rPr lang="en-US" sz="1600" b="1" dirty="0" smtClean="0">
                <a:solidFill>
                  <a:srgbClr val="FF0000"/>
                </a:solidFill>
                <a:sym typeface="Wingdings" pitchFamily="2" charset="2"/>
              </a:rPr>
              <a:t> remote association: association to a remote personal space</a:t>
            </a:r>
            <a:endParaRPr lang="en-US" sz="1600" b="1" dirty="0">
              <a:solidFill>
                <a:srgbClr val="FF0000"/>
              </a:solidFill>
            </a:endParaRPr>
          </a:p>
        </p:txBody>
      </p:sp>
      <p:sp>
        <p:nvSpPr>
          <p:cNvPr id="31" name="TextBox 30"/>
          <p:cNvSpPr txBox="1"/>
          <p:nvPr/>
        </p:nvSpPr>
        <p:spPr>
          <a:xfrm>
            <a:off x="4876800" y="2057400"/>
            <a:ext cx="2133600" cy="502702"/>
          </a:xfrm>
          <a:prstGeom prst="rect">
            <a:avLst/>
          </a:prstGeom>
          <a:solidFill>
            <a:schemeClr val="accent2">
              <a:lumMod val="20000"/>
              <a:lumOff val="80000"/>
            </a:schemeClr>
          </a:solidFill>
        </p:spPr>
        <p:txBody>
          <a:bodyPr wrap="square" rtlCol="0">
            <a:spAutoFit/>
          </a:bodyPr>
          <a:lstStyle/>
          <a:p>
            <a:pPr>
              <a:lnSpc>
                <a:spcPts val="1600"/>
              </a:lnSpc>
            </a:pPr>
            <a:r>
              <a:rPr lang="en-US" sz="1600" b="1" dirty="0" smtClean="0">
                <a:solidFill>
                  <a:srgbClr val="0070C0"/>
                </a:solidFill>
              </a:rPr>
              <a:t>1. A device in a remote personal space</a:t>
            </a:r>
            <a:endParaRPr lang="en-US" sz="1600" b="1" dirty="0">
              <a:solidFill>
                <a:srgbClr val="0070C0"/>
              </a:solidFill>
            </a:endParaRPr>
          </a:p>
        </p:txBody>
      </p:sp>
      <p:sp>
        <p:nvSpPr>
          <p:cNvPr id="32" name="TextBox 31"/>
          <p:cNvSpPr txBox="1"/>
          <p:nvPr/>
        </p:nvSpPr>
        <p:spPr>
          <a:xfrm>
            <a:off x="7010400" y="4800600"/>
            <a:ext cx="2133600" cy="502702"/>
          </a:xfrm>
          <a:prstGeom prst="rect">
            <a:avLst/>
          </a:prstGeom>
          <a:solidFill>
            <a:schemeClr val="accent2">
              <a:lumMod val="20000"/>
              <a:lumOff val="80000"/>
            </a:schemeClr>
          </a:solidFill>
        </p:spPr>
        <p:txBody>
          <a:bodyPr wrap="square" rtlCol="0">
            <a:spAutoFit/>
          </a:bodyPr>
          <a:lstStyle/>
          <a:p>
            <a:pPr>
              <a:lnSpc>
                <a:spcPts val="1600"/>
              </a:lnSpc>
            </a:pPr>
            <a:r>
              <a:rPr lang="en-US" sz="1600" b="1" dirty="0" smtClean="0">
                <a:solidFill>
                  <a:srgbClr val="0070C0"/>
                </a:solidFill>
              </a:rPr>
              <a:t>2. A device in a remote non PSC space</a:t>
            </a:r>
            <a:endParaRPr lang="en-US" sz="1600" b="1" dirty="0">
              <a:solidFill>
                <a:srgbClr val="0070C0"/>
              </a:solidFill>
            </a:endParaRPr>
          </a:p>
        </p:txBody>
      </p:sp>
      <p:sp>
        <p:nvSpPr>
          <p:cNvPr id="37" name="TextBox 36"/>
          <p:cNvSpPr txBox="1"/>
          <p:nvPr/>
        </p:nvSpPr>
        <p:spPr>
          <a:xfrm>
            <a:off x="228600" y="1295400"/>
            <a:ext cx="8696099" cy="400110"/>
          </a:xfrm>
          <a:prstGeom prst="rect">
            <a:avLst/>
          </a:prstGeom>
          <a:solidFill>
            <a:schemeClr val="accent3">
              <a:lumMod val="40000"/>
              <a:lumOff val="60000"/>
            </a:schemeClr>
          </a:solidFill>
        </p:spPr>
        <p:txBody>
          <a:bodyPr wrap="none" rtlCol="0">
            <a:spAutoFit/>
          </a:bodyPr>
          <a:lstStyle/>
          <a:p>
            <a:r>
              <a:rPr lang="en-US" sz="2000" b="1" dirty="0" smtClean="0">
                <a:solidFill>
                  <a:srgbClr val="0070C0"/>
                </a:solidFill>
              </a:rPr>
              <a:t>3. Communications between a device in a public space and an outside device (3)</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800600"/>
          </a:xfrm>
        </p:spPr>
        <p:txBody>
          <a:bodyPr>
            <a:normAutofit/>
          </a:bodyPr>
          <a:lstStyle/>
          <a:p>
            <a:endParaRPr lang="ko-KR" altLang="en-US" sz="2000" smtClean="0">
              <a:ea typeface="굴림" charset="-127"/>
            </a:endParaRPr>
          </a:p>
          <a:p>
            <a:pPr marL="342900" lvl="1" indent="-342900">
              <a:buFont typeface="Arial" pitchFamily="34" charset="0"/>
              <a:buChar char="•"/>
            </a:pPr>
            <a:endParaRPr lang="en-US" sz="2000" smtClean="0">
              <a:latin typeface="Times New Roman" pitchFamily="18" charset="0"/>
              <a:cs typeface="Times New Roman" pitchFamily="18" charset="0"/>
            </a:endParaRPr>
          </a:p>
          <a:p>
            <a:pPr marL="742950" lvl="2" indent="-342900"/>
            <a:endParaRPr lang="en-US" sz="16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39</a:t>
            </a:r>
            <a:endParaRPr lang="en-US" sz="1400" dirty="0">
              <a:latin typeface="Times New Roman" pitchFamily="18" charset="0"/>
              <a:cs typeface="Times New Roman" pitchFamily="18" charset="0"/>
            </a:endParaRPr>
          </a:p>
        </p:txBody>
      </p:sp>
      <p:graphicFrame>
        <p:nvGraphicFramePr>
          <p:cNvPr id="5" name="표 6"/>
          <p:cNvGraphicFramePr>
            <a:graphicFrameLocks noGrp="1"/>
          </p:cNvGraphicFramePr>
          <p:nvPr/>
        </p:nvGraphicFramePr>
        <p:xfrm>
          <a:off x="457200" y="1447800"/>
          <a:ext cx="8305800" cy="4746000"/>
        </p:xfrm>
        <a:graphic>
          <a:graphicData uri="http://schemas.openxmlformats.org/drawingml/2006/table">
            <a:tbl>
              <a:tblPr/>
              <a:tblGrid>
                <a:gridCol w="2438400"/>
                <a:gridCol w="1754052"/>
                <a:gridCol w="2373086"/>
                <a:gridCol w="1740262"/>
              </a:tblGrid>
              <a:tr h="228599">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rgbClr val="FFFFFF"/>
                          </a:solidFill>
                          <a:effectLst/>
                          <a:latin typeface="Arial" charset="0"/>
                          <a:ea typeface="굴림" pitchFamily="50" charset="-127"/>
                        </a:rPr>
                        <a:t>Function</a:t>
                      </a:r>
                      <a:endParaRPr kumimoji="0" lang="ko-KR" altLang="en-US" sz="1400" b="1" i="0" u="none" strike="noStrike" cap="none" normalizeH="0" baseline="0" dirty="0" smtClean="0">
                        <a:ln>
                          <a:noFill/>
                        </a:ln>
                        <a:solidFill>
                          <a:srgbClr val="FFFFFF"/>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rgbClr val="FFFFFF"/>
                          </a:solidFill>
                          <a:effectLst/>
                          <a:latin typeface="Arial" charset="0"/>
                          <a:ea typeface="굴림" pitchFamily="50" charset="-127"/>
                        </a:rPr>
                        <a:t>Freq. (Duration)</a:t>
                      </a:r>
                      <a:endParaRPr kumimoji="0" lang="ko-KR" altLang="en-US" sz="1400" b="1" i="0" u="none" strike="noStrike" cap="none" normalizeH="0" baseline="0" smtClean="0">
                        <a:ln>
                          <a:noFill/>
                        </a:ln>
                        <a:solidFill>
                          <a:srgbClr val="FFFFFF"/>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rgbClr val="FFFFFF"/>
                          </a:solidFill>
                          <a:effectLst/>
                          <a:latin typeface="Arial" charset="0"/>
                          <a:ea typeface="굴림" pitchFamily="50" charset="-127"/>
                        </a:rPr>
                        <a:t>Function</a:t>
                      </a:r>
                      <a:endParaRPr kumimoji="0" lang="ko-KR" altLang="en-US" sz="1400" b="1" i="0" u="none" strike="noStrike" cap="none" normalizeH="0" baseline="0" smtClean="0">
                        <a:ln>
                          <a:noFill/>
                        </a:ln>
                        <a:solidFill>
                          <a:srgbClr val="FFFFFF"/>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rgbClr val="FFFFFF"/>
                          </a:solidFill>
                          <a:effectLst/>
                          <a:latin typeface="Arial" charset="0"/>
                          <a:ea typeface="굴림" pitchFamily="50" charset="-127"/>
                        </a:rPr>
                        <a:t>Freq. (Duration)</a:t>
                      </a:r>
                      <a:endParaRPr kumimoji="0" lang="ko-KR" altLang="en-US" sz="1400" b="1" i="0" u="none" strike="noStrike" cap="none" normalizeH="0" baseline="0" smtClean="0">
                        <a:ln>
                          <a:noFill/>
                        </a:ln>
                        <a:solidFill>
                          <a:srgbClr val="FFFFFF"/>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852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Configure indoor equipment</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3/1hr (3sec)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PC security for departing</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1/3hrs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0480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Configure vehicle equipment</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1/24hrs (3sec)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Customer management</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1/12hrs (5sec)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2860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0000"/>
                          </a:solidFill>
                          <a:effectLst/>
                          <a:latin typeface="Arial" charset="0"/>
                          <a:ea typeface="굴림" pitchFamily="50" charset="-127"/>
                        </a:rPr>
                        <a:t>Configure road equipment</a:t>
                      </a:r>
                      <a:endParaRPr kumimoji="0" lang="ko-KR" altLang="en-US" sz="1400" b="0" i="0" u="none" strike="noStrike" cap="none" normalizeH="0" baseline="0" dirty="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1/12hrs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Customized marketing</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1/12hrs (5sec)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7852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Electric frame data </a:t>
                      </a:r>
                      <a:r>
                        <a:rPr kumimoji="0" lang="en-US" altLang="ko-KR" sz="1400" b="0" i="0" u="none" strike="noStrike" cap="none" normalizeH="0" baseline="0" err="1" smtClean="0">
                          <a:ln>
                            <a:noFill/>
                          </a:ln>
                          <a:solidFill>
                            <a:srgbClr val="000000"/>
                          </a:solidFill>
                          <a:effectLst/>
                          <a:latin typeface="Arial" charset="0"/>
                          <a:ea typeface="굴림" pitchFamily="50" charset="-127"/>
                        </a:rPr>
                        <a:t>Tx</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3*1MB/day (33sec)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Menu guidance</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1/2days (3sec)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2860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Location finding in office/home</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1/4hrs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Pedestrian check</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1/2hrs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0232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Elevator floor selection</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1/6hrs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TV, audio play</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1/2days (1hr)</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5224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Travel information</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1/12hrs (5sec)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TV game play</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1/2days (30mins)</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836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Public transportation getting on/off notification</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1/day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Messaging </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1/3hrs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4540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Facility guidance</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1/6hrs (3sec)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Business card exchanging</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1/2days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1912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Data retrieving</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1*1MB/6hrs (11sec)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Paging CUG/friends</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1/12hrs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6904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Traffic information gathering</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1/hr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Caring child/pet</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1/day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0480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Toll collection</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1/2days (3sec)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Gateway service</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2*2/day (20mins)</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2860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Electric payment</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1/8hrs (3sec)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Equipment manage</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1*10/week (10sec)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12612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Entrance control</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1/3hrs (2sec)</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Arial" charset="0"/>
                          <a:ea typeface="굴림" pitchFamily="50" charset="-127"/>
                        </a:rPr>
                        <a:t>Health care</a:t>
                      </a:r>
                      <a:endParaRPr kumimoji="0" lang="ko-KR" altLang="en-US" sz="1400" b="0" i="0" u="none" strike="noStrike" cap="none" normalizeH="0" baseline="0" smtClean="0">
                        <a:ln>
                          <a:noFill/>
                        </a:ln>
                        <a:solidFill>
                          <a:srgbClr val="000000"/>
                        </a:solidFill>
                        <a:effectLst/>
                        <a:latin typeface="Arial" charset="0"/>
                        <a:ea typeface="굴림" pitchFamily="50" charset="-127"/>
                      </a:endParaRPr>
                    </a:p>
                  </a:txBody>
                  <a:tcPr marT="36000" marB="36000"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0000"/>
                          </a:solidFill>
                          <a:effectLst/>
                          <a:latin typeface="Arial" charset="0"/>
                          <a:ea typeface="굴림" pitchFamily="50" charset="-127"/>
                        </a:rPr>
                        <a:t>1/2hrs (3sec)</a:t>
                      </a:r>
                      <a:endParaRPr kumimoji="0" lang="ko-KR" altLang="en-US" sz="1400" b="0" i="0" u="none" strike="noStrike" cap="none" normalizeH="0" baseline="0" dirty="0" smtClean="0">
                        <a:ln>
                          <a:noFill/>
                        </a:ln>
                        <a:solidFill>
                          <a:srgbClr val="000000"/>
                        </a:solidFill>
                        <a:effectLst/>
                        <a:latin typeface="Arial" charset="0"/>
                        <a:ea typeface="굴림" pitchFamily="50" charset="-127"/>
                      </a:endParaRPr>
                    </a:p>
                  </a:txBody>
                  <a:tcPr marT="36000" marB="36000"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6EF"/>
                    </a:solidFill>
                  </a:tcPr>
                </a:tc>
              </a:tr>
            </a:tbl>
          </a:graphicData>
        </a:graphic>
      </p:graphicFrame>
      <p:sp>
        <p:nvSpPr>
          <p:cNvPr id="7" name="Title 1"/>
          <p:cNvSpPr>
            <a:spLocks noGrp="1"/>
          </p:cNvSpPr>
          <p:nvPr>
            <p:ph type="title"/>
          </p:nvPr>
        </p:nvSpPr>
        <p:spPr>
          <a:xfrm>
            <a:off x="457200" y="274638"/>
            <a:ext cx="8305800" cy="1143000"/>
          </a:xfrm>
        </p:spPr>
        <p:txBody>
          <a:bodyPr>
            <a:normAutofit/>
          </a:bodyPr>
          <a:lstStyle/>
          <a:p>
            <a:pPr>
              <a:lnSpc>
                <a:spcPts val="3000"/>
              </a:lnSpc>
            </a:pPr>
            <a:r>
              <a:rPr lang="en-US" sz="3200" b="1" i="1" dirty="0" smtClean="0">
                <a:solidFill>
                  <a:srgbClr val="FF0000"/>
                </a:solidFill>
                <a:cs typeface="Times New Roman" pitchFamily="18" charset="0"/>
              </a:rPr>
              <a:t>FREQUENCIES AND DURATIONS OF USE CASES </a:t>
            </a:r>
            <a:r>
              <a:rPr lang="en-US" sz="2000" dirty="0" smtClean="0">
                <a:cs typeface="Times New Roman" pitchFamily="18" charset="0"/>
              </a:rPr>
              <a:t>[1]</a:t>
            </a:r>
            <a:endParaRPr lang="en-US" sz="2000" dirty="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Definition of Personal Space Communications (PSC)</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REQUIRED FEATURES FOR SUGGESTED USE CASES (1)</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229600" cy="4724400"/>
          </a:xfrm>
        </p:spPr>
        <p:txBody>
          <a:bodyPr>
            <a:normAutofit/>
          </a:bodyPr>
          <a:lstStyle/>
          <a:p>
            <a:pPr marL="342900" lvl="1" indent="-342900">
              <a:lnSpc>
                <a:spcPct val="110000"/>
              </a:lnSpc>
              <a:buFont typeface="Arial" pitchFamily="34" charset="0"/>
              <a:buChar char="•"/>
            </a:pPr>
            <a:r>
              <a:rPr lang="en-US" altLang="ko-KR" sz="1800" b="1" dirty="0" smtClean="0">
                <a:solidFill>
                  <a:srgbClr val="00B0F0"/>
                </a:solidFill>
                <a:latin typeface="Times New Roman" pitchFamily="18" charset="0"/>
                <a:ea typeface="굴림" charset="-127"/>
                <a:cs typeface="Times New Roman" pitchFamily="18" charset="0"/>
              </a:rPr>
              <a:t>One PHY and MAC solution </a:t>
            </a:r>
            <a:r>
              <a:rPr lang="en-US" altLang="ko-KR" sz="1800" dirty="0" smtClean="0">
                <a:latin typeface="Times New Roman" pitchFamily="18" charset="0"/>
                <a:ea typeface="굴림" charset="-127"/>
                <a:cs typeface="Times New Roman" pitchFamily="18" charset="0"/>
              </a:rPr>
              <a:t>for integrated service platform of </a:t>
            </a:r>
            <a:r>
              <a:rPr lang="en-US" altLang="ko-KR" sz="1800" b="1" dirty="0" smtClean="0">
                <a:solidFill>
                  <a:srgbClr val="FF0000"/>
                </a:solidFill>
                <a:latin typeface="Times New Roman" pitchFamily="18" charset="0"/>
                <a:ea typeface="굴림" charset="-127"/>
                <a:cs typeface="Times New Roman" pitchFamily="18" charset="0"/>
              </a:rPr>
              <a:t>open architecture</a:t>
            </a:r>
            <a:r>
              <a:rPr lang="en-US" altLang="ko-KR" sz="1800" b="1" dirty="0" smtClean="0">
                <a:solidFill>
                  <a:srgbClr val="00B0F0"/>
                </a:solidFill>
                <a:latin typeface="Times New Roman" pitchFamily="18" charset="0"/>
                <a:ea typeface="굴림" charset="-127"/>
                <a:cs typeface="Times New Roman" pitchFamily="18" charset="0"/>
              </a:rPr>
              <a:t> </a:t>
            </a:r>
            <a:r>
              <a:rPr lang="en-US" altLang="ko-KR" sz="1800" dirty="0" smtClean="0">
                <a:latin typeface="Times New Roman" pitchFamily="18" charset="0"/>
                <a:ea typeface="굴림" charset="-127"/>
                <a:cs typeface="Times New Roman" pitchFamily="18" charset="0"/>
              </a:rPr>
              <a:t>for the customized and intelligent living environment services [1]</a:t>
            </a:r>
          </a:p>
          <a:p>
            <a:pPr marL="742950" lvl="2" indent="-342900">
              <a:lnSpc>
                <a:spcPct val="110000"/>
              </a:lnSpc>
              <a:buFont typeface="Wingdings" pitchFamily="2" charset="2"/>
              <a:buChar char="§"/>
            </a:pPr>
            <a:r>
              <a:rPr lang="en-US" sz="1600" dirty="0" smtClean="0">
                <a:latin typeface="Times New Roman" pitchFamily="18" charset="0"/>
                <a:ea typeface="굴림" charset="-127"/>
                <a:cs typeface="Times New Roman" pitchFamily="18" charset="0"/>
              </a:rPr>
              <a:t>Easily adaptive to each environment/situation</a:t>
            </a:r>
            <a:endParaRPr lang="en-US" sz="1600" dirty="0" smtClean="0">
              <a:latin typeface="Times New Roman" pitchFamily="18" charset="0"/>
              <a:cs typeface="Times New Roman" pitchFamily="18" charset="0"/>
            </a:endParaRPr>
          </a:p>
          <a:p>
            <a:pPr>
              <a:lnSpc>
                <a:spcPct val="110000"/>
              </a:lnSpc>
            </a:pPr>
            <a:r>
              <a:rPr lang="en-US" sz="1800" b="1" dirty="0" smtClean="0">
                <a:solidFill>
                  <a:srgbClr val="00B0F0"/>
                </a:solidFill>
                <a:latin typeface="Times New Roman" pitchFamily="18" charset="0"/>
                <a:cs typeface="Times New Roman" pitchFamily="18" charset="0"/>
              </a:rPr>
              <a:t>Intelligent and flexible configuration </a:t>
            </a:r>
            <a:r>
              <a:rPr lang="en-US" sz="1800" dirty="0" smtClean="0">
                <a:latin typeface="Times New Roman" pitchFamily="18" charset="0"/>
                <a:cs typeface="Times New Roman" pitchFamily="18" charset="0"/>
              </a:rPr>
              <a:t>adaptive to each</a:t>
            </a:r>
            <a:r>
              <a:rPr lang="en-US" sz="1800" dirty="0" smtClean="0">
                <a:latin typeface="Times New Roman" pitchFamily="18" charset="0"/>
                <a:ea typeface="굴림" charset="-127"/>
                <a:cs typeface="Times New Roman" pitchFamily="18" charset="0"/>
              </a:rPr>
              <a:t> environment/situation</a:t>
            </a:r>
          </a:p>
          <a:p>
            <a:pPr>
              <a:lnSpc>
                <a:spcPct val="110000"/>
              </a:lnSpc>
            </a:pPr>
            <a:r>
              <a:rPr lang="en-US" sz="1800" dirty="0" smtClean="0">
                <a:latin typeface="Times New Roman" pitchFamily="18" charset="0"/>
                <a:ea typeface="굴림" charset="-127"/>
                <a:cs typeface="Times New Roman" pitchFamily="18" charset="0"/>
              </a:rPr>
              <a:t>Low power consumption for mobile/portable devices [2]</a:t>
            </a:r>
          </a:p>
          <a:p>
            <a:pPr>
              <a:lnSpc>
                <a:spcPct val="110000"/>
              </a:lnSpc>
            </a:pPr>
            <a:r>
              <a:rPr lang="en-US" sz="1800" dirty="0" smtClean="0">
                <a:latin typeface="Times New Roman" pitchFamily="18" charset="0"/>
                <a:ea typeface="굴림" charset="-127"/>
                <a:cs typeface="Times New Roman" pitchFamily="18" charset="0"/>
              </a:rPr>
              <a:t>Dynamically scalable </a:t>
            </a:r>
            <a:r>
              <a:rPr lang="en-US" sz="1800" b="1" dirty="0" smtClean="0">
                <a:solidFill>
                  <a:srgbClr val="00B0F0"/>
                </a:solidFill>
                <a:latin typeface="Times New Roman" pitchFamily="18" charset="0"/>
                <a:ea typeface="굴림" charset="-127"/>
                <a:cs typeface="Times New Roman" pitchFamily="18" charset="0"/>
              </a:rPr>
              <a:t>link</a:t>
            </a:r>
            <a:r>
              <a:rPr lang="en-US" sz="1800" dirty="0" smtClean="0">
                <a:latin typeface="Times New Roman" pitchFamily="18" charset="0"/>
                <a:ea typeface="굴림" charset="-127"/>
                <a:cs typeface="Times New Roman" pitchFamily="18" charset="0"/>
              </a:rPr>
              <a:t> </a:t>
            </a:r>
            <a:r>
              <a:rPr lang="en-US" sz="1800" b="1" dirty="0" smtClean="0">
                <a:solidFill>
                  <a:srgbClr val="00B0F0"/>
                </a:solidFill>
                <a:latin typeface="Times New Roman" pitchFamily="18" charset="0"/>
                <a:ea typeface="굴림" charset="-127"/>
                <a:cs typeface="Times New Roman" pitchFamily="18" charset="0"/>
              </a:rPr>
              <a:t>rates</a:t>
            </a:r>
            <a:r>
              <a:rPr lang="en-US" sz="1800" dirty="0" smtClean="0">
                <a:latin typeface="Times New Roman" pitchFamily="18" charset="0"/>
                <a:ea typeface="굴림" charset="-127"/>
                <a:cs typeface="Times New Roman" pitchFamily="18" charset="0"/>
              </a:rPr>
              <a:t>: from 100K to 55M</a:t>
            </a:r>
          </a:p>
          <a:p>
            <a:pPr>
              <a:lnSpc>
                <a:spcPct val="110000"/>
              </a:lnSpc>
            </a:pPr>
            <a:r>
              <a:rPr lang="en-US" sz="1800" dirty="0" smtClean="0">
                <a:latin typeface="Times New Roman" pitchFamily="18" charset="0"/>
                <a:ea typeface="굴림" charset="-127"/>
                <a:cs typeface="Times New Roman" pitchFamily="18" charset="0"/>
              </a:rPr>
              <a:t>Multiple topologies supported: 1-1, 1-</a:t>
            </a:r>
            <a:r>
              <a:rPr lang="en-US" sz="1800" i="1" dirty="0" smtClean="0">
                <a:latin typeface="Times New Roman" pitchFamily="18" charset="0"/>
                <a:ea typeface="굴림" charset="-127"/>
                <a:cs typeface="Times New Roman" pitchFamily="18" charset="0"/>
              </a:rPr>
              <a:t>n</a:t>
            </a:r>
            <a:r>
              <a:rPr lang="en-US" sz="1800" dirty="0" smtClean="0">
                <a:latin typeface="Times New Roman" pitchFamily="18" charset="0"/>
                <a:ea typeface="굴림" charset="-127"/>
                <a:cs typeface="Times New Roman" pitchFamily="18" charset="0"/>
              </a:rPr>
              <a:t>, </a:t>
            </a:r>
            <a:r>
              <a:rPr lang="en-US" sz="1800" i="1" dirty="0" smtClean="0">
                <a:latin typeface="Times New Roman" pitchFamily="18" charset="0"/>
                <a:ea typeface="굴림" charset="-127"/>
                <a:cs typeface="Times New Roman" pitchFamily="18" charset="0"/>
              </a:rPr>
              <a:t>n</a:t>
            </a:r>
            <a:r>
              <a:rPr lang="en-US" sz="1800" dirty="0" smtClean="0">
                <a:latin typeface="Times New Roman" pitchFamily="18" charset="0"/>
                <a:ea typeface="굴림" charset="-127"/>
                <a:cs typeface="Times New Roman" pitchFamily="18" charset="0"/>
              </a:rPr>
              <a:t>-</a:t>
            </a:r>
            <a:r>
              <a:rPr lang="en-US" sz="1800" i="1" dirty="0" smtClean="0">
                <a:latin typeface="Times New Roman" pitchFamily="18" charset="0"/>
                <a:ea typeface="굴림" charset="-127"/>
                <a:cs typeface="Times New Roman" pitchFamily="18" charset="0"/>
              </a:rPr>
              <a:t>m</a:t>
            </a:r>
            <a:r>
              <a:rPr lang="en-US" sz="1800" dirty="0" smtClean="0">
                <a:latin typeface="Times New Roman" pitchFamily="18" charset="0"/>
                <a:ea typeface="굴림" charset="-127"/>
                <a:cs typeface="Times New Roman" pitchFamily="18" charset="0"/>
              </a:rPr>
              <a:t>, star, </a:t>
            </a:r>
            <a:r>
              <a:rPr lang="en-US" sz="1800" b="1" dirty="0" smtClean="0">
                <a:solidFill>
                  <a:srgbClr val="00B050"/>
                </a:solidFill>
                <a:latin typeface="Times New Roman" pitchFamily="18" charset="0"/>
                <a:ea typeface="굴림" charset="-127"/>
                <a:cs typeface="Times New Roman" pitchFamily="18" charset="0"/>
              </a:rPr>
              <a:t>two-way broadcasting</a:t>
            </a:r>
            <a:r>
              <a:rPr lang="en-US" sz="1800" dirty="0" smtClean="0">
                <a:latin typeface="Times New Roman" pitchFamily="18" charset="0"/>
                <a:ea typeface="굴림" charset="-127"/>
                <a:cs typeface="Times New Roman" pitchFamily="18" charset="0"/>
              </a:rPr>
              <a:t>, </a:t>
            </a:r>
          </a:p>
          <a:p>
            <a:pPr>
              <a:lnSpc>
                <a:spcPct val="110000"/>
              </a:lnSpc>
            </a:pPr>
            <a:r>
              <a:rPr lang="en-US" sz="1800" b="1" dirty="0" smtClean="0">
                <a:solidFill>
                  <a:srgbClr val="00B0F0"/>
                </a:solidFill>
                <a:latin typeface="Times New Roman" pitchFamily="18" charset="0"/>
                <a:ea typeface="굴림" charset="-127"/>
                <a:cs typeface="Times New Roman" pitchFamily="18" charset="0"/>
              </a:rPr>
              <a:t>Synchronized relay </a:t>
            </a:r>
            <a:r>
              <a:rPr lang="en-US" altLang="ko-KR" sz="1800" dirty="0" smtClean="0">
                <a:latin typeface="Times New Roman" pitchFamily="18" charset="0"/>
                <a:cs typeface="Times New Roman" pitchFamily="18" charset="0"/>
              </a:rPr>
              <a:t>for communication between two public spaces in the same region</a:t>
            </a:r>
          </a:p>
          <a:p>
            <a:pPr>
              <a:lnSpc>
                <a:spcPct val="110000"/>
              </a:lnSpc>
            </a:pPr>
            <a:r>
              <a:rPr lang="en-US" sz="1800" dirty="0" smtClean="0">
                <a:latin typeface="Times New Roman" pitchFamily="18" charset="0"/>
                <a:ea typeface="굴림" charset="-127"/>
                <a:cs typeface="Times New Roman" pitchFamily="18" charset="0"/>
              </a:rPr>
              <a:t>High level security between nodes</a:t>
            </a:r>
          </a:p>
          <a:p>
            <a:pPr>
              <a:lnSpc>
                <a:spcPct val="110000"/>
              </a:lnSpc>
            </a:pPr>
            <a:r>
              <a:rPr lang="en-US" sz="1800" dirty="0" smtClean="0">
                <a:latin typeface="Times New Roman" pitchFamily="18" charset="0"/>
                <a:ea typeface="굴림" charset="-127"/>
                <a:cs typeface="Times New Roman" pitchFamily="18" charset="0"/>
              </a:rPr>
              <a:t>Medium range: 0.3 m to 30 m</a:t>
            </a:r>
            <a:r>
              <a:rPr lang="en-US" altLang="ko-KR" sz="1800" dirty="0" smtClean="0">
                <a:latin typeface="Times New Roman" pitchFamily="18" charset="0"/>
                <a:ea typeface="굴림" pitchFamily="50" charset="-127"/>
                <a:cs typeface="Times New Roman" pitchFamily="18" charset="0"/>
              </a:rPr>
              <a:t> with </a:t>
            </a:r>
            <a:r>
              <a:rPr lang="en-US" altLang="ko-KR" sz="1800" b="1" dirty="0" smtClean="0">
                <a:solidFill>
                  <a:srgbClr val="00B050"/>
                </a:solidFill>
                <a:latin typeface="Times New Roman" pitchFamily="18" charset="0"/>
                <a:ea typeface="굴림" pitchFamily="50" charset="-127"/>
                <a:cs typeface="Times New Roman" pitchFamily="18" charset="0"/>
              </a:rPr>
              <a:t>range-extension capability</a:t>
            </a:r>
            <a:endParaRPr lang="en-US" sz="1800" dirty="0" smtClean="0">
              <a:latin typeface="Times New Roman" pitchFamily="18" charset="0"/>
              <a:ea typeface="굴림" charset="-127"/>
              <a:cs typeface="Times New Roman" pitchFamily="18" charset="0"/>
            </a:endParaRPr>
          </a:p>
          <a:p>
            <a:pPr>
              <a:lnSpc>
                <a:spcPct val="110000"/>
              </a:lnSpc>
            </a:pPr>
            <a:r>
              <a:rPr lang="en-US" sz="1800" dirty="0" smtClean="0">
                <a:latin typeface="Times New Roman" pitchFamily="18" charset="0"/>
                <a:ea typeface="굴림" charset="-127"/>
                <a:cs typeface="Times New Roman" pitchFamily="18" charset="0"/>
              </a:rPr>
              <a:t>Low latency for audio and video synch</a:t>
            </a: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40</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REQUIRED FEATURES FOR SUGGESTED USE CASES (2)</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229600" cy="4724400"/>
          </a:xfrm>
        </p:spPr>
        <p:txBody>
          <a:bodyPr>
            <a:normAutofit lnSpcReduction="10000"/>
          </a:bodyPr>
          <a:lstStyle/>
          <a:p>
            <a:pPr>
              <a:lnSpc>
                <a:spcPct val="110000"/>
              </a:lnSpc>
            </a:pPr>
            <a:r>
              <a:rPr lang="en-US" sz="1800" b="1" dirty="0" smtClean="0">
                <a:solidFill>
                  <a:srgbClr val="00B0F0"/>
                </a:solidFill>
                <a:latin typeface="Times New Roman" pitchFamily="18" charset="0"/>
                <a:ea typeface="굴림" charset="-127"/>
                <a:cs typeface="Times New Roman" pitchFamily="18" charset="0"/>
              </a:rPr>
              <a:t>Fast synch</a:t>
            </a:r>
            <a:r>
              <a:rPr lang="en-US" sz="1800" dirty="0" smtClean="0">
                <a:latin typeface="Times New Roman" pitchFamily="18" charset="0"/>
                <a:ea typeface="굴림" charset="-127"/>
                <a:cs typeface="Times New Roman" pitchFamily="18" charset="0"/>
              </a:rPr>
              <a:t>: ready for </a:t>
            </a:r>
            <a:r>
              <a:rPr lang="en-US" sz="1800" b="1" dirty="0" smtClean="0">
                <a:solidFill>
                  <a:srgbClr val="00B0F0"/>
                </a:solidFill>
                <a:latin typeface="Times New Roman" pitchFamily="18" charset="0"/>
                <a:ea typeface="굴림" charset="-127"/>
                <a:cs typeface="Times New Roman" pitchFamily="18" charset="0"/>
              </a:rPr>
              <a:t>easy and fast association</a:t>
            </a:r>
          </a:p>
          <a:p>
            <a:pPr lvl="1">
              <a:lnSpc>
                <a:spcPct val="110000"/>
              </a:lnSpc>
              <a:buFont typeface="Wingdings" pitchFamily="2" charset="2"/>
              <a:buChar char="§"/>
            </a:pPr>
            <a:r>
              <a:rPr lang="en-US" sz="1600" dirty="0" smtClean="0">
                <a:latin typeface="Times New Roman" pitchFamily="18" charset="0"/>
                <a:ea typeface="굴림" charset="-127"/>
                <a:cs typeface="Times New Roman" pitchFamily="18" charset="0"/>
              </a:rPr>
              <a:t>Easy, simple and fast association of devices to PSC terminal by requesting association</a:t>
            </a:r>
          </a:p>
          <a:p>
            <a:pPr lvl="1">
              <a:lnSpc>
                <a:spcPct val="110000"/>
              </a:lnSpc>
              <a:buFont typeface="Wingdings" pitchFamily="2" charset="2"/>
              <a:buChar char="§"/>
            </a:pPr>
            <a:r>
              <a:rPr lang="en-US" altLang="ko-KR" sz="1600" dirty="0" smtClean="0">
                <a:latin typeface="Times New Roman" pitchFamily="18" charset="0"/>
                <a:cs typeface="Times New Roman" pitchFamily="18" charset="0"/>
              </a:rPr>
              <a:t>Well-tailored preamble for fast synch</a:t>
            </a:r>
            <a:endParaRPr lang="en-US" sz="1600" dirty="0" smtClean="0">
              <a:latin typeface="Times New Roman" pitchFamily="18" charset="0"/>
              <a:ea typeface="굴림" charset="-127"/>
              <a:cs typeface="Times New Roman" pitchFamily="18" charset="0"/>
            </a:endParaRPr>
          </a:p>
          <a:p>
            <a:pPr marL="349250" indent="-349250" eaLnBrk="0" hangingPunct="0">
              <a:buClr>
                <a:schemeClr val="tx1"/>
              </a:buClr>
              <a:buSzPct val="80000"/>
            </a:pPr>
            <a:r>
              <a:rPr lang="en-US" sz="1800" dirty="0" smtClean="0">
                <a:latin typeface="Times New Roman" pitchFamily="18" charset="0"/>
                <a:ea typeface="굴림" charset="-127"/>
                <a:cs typeface="Times New Roman" pitchFamily="18" charset="0"/>
              </a:rPr>
              <a:t>Accommodation of numerous receive-only devices: </a:t>
            </a:r>
            <a:r>
              <a:rPr lang="en-US" sz="1800" dirty="0" smtClean="0">
                <a:solidFill>
                  <a:srgbClr val="FF0000"/>
                </a:solidFill>
                <a:latin typeface="Times New Roman" pitchFamily="18" charset="0"/>
                <a:ea typeface="굴림" charset="-127"/>
                <a:cs typeface="Times New Roman" pitchFamily="18" charset="0"/>
              </a:rPr>
              <a:t>No ARQ [2]</a:t>
            </a:r>
          </a:p>
          <a:p>
            <a:pPr marL="749300" lvl="1" indent="-349250" eaLnBrk="0" hangingPunct="0">
              <a:buClr>
                <a:schemeClr val="tx1"/>
              </a:buClr>
              <a:buSzPct val="80000"/>
            </a:pPr>
            <a:r>
              <a:rPr lang="en-US" sz="1600" dirty="0" smtClean="0">
                <a:latin typeface="Times New Roman" pitchFamily="18" charset="0"/>
                <a:cs typeface="Times New Roman" pitchFamily="18" charset="0"/>
                <a:sym typeface="Wingdings" pitchFamily="2" charset="2"/>
              </a:rPr>
              <a:t>more than 16 c</a:t>
            </a:r>
            <a:r>
              <a:rPr lang="en-US" sz="1600" dirty="0" smtClean="0">
                <a:latin typeface="Times New Roman" pitchFamily="18" charset="0"/>
                <a:cs typeface="Times New Roman" pitchFamily="18" charset="0"/>
              </a:rPr>
              <a:t>oncurrent transmissions within a personal space and unlimited receive only receivers</a:t>
            </a:r>
            <a:endParaRPr lang="en-US" sz="1600" dirty="0" smtClean="0">
              <a:solidFill>
                <a:srgbClr val="FF0000"/>
              </a:solidFill>
              <a:latin typeface="Times New Roman" pitchFamily="18" charset="0"/>
              <a:cs typeface="Times New Roman" pitchFamily="18" charset="0"/>
            </a:endParaRPr>
          </a:p>
          <a:p>
            <a:pPr marL="349250" indent="-349250" eaLnBrk="0" hangingPunct="0">
              <a:buClr>
                <a:schemeClr val="tx1"/>
              </a:buClr>
              <a:buSzPct val="80000"/>
            </a:pPr>
            <a:r>
              <a:rPr lang="en-US" altLang="ko-KR" sz="1800" dirty="0" smtClean="0">
                <a:latin typeface="Times New Roman" pitchFamily="18" charset="0"/>
                <a:cs typeface="Times New Roman" pitchFamily="18" charset="0"/>
              </a:rPr>
              <a:t>High </a:t>
            </a:r>
            <a:r>
              <a:rPr lang="en-US" altLang="ko-KR" sz="1800" dirty="0" err="1" smtClean="0">
                <a:latin typeface="Times New Roman" pitchFamily="18" charset="0"/>
                <a:cs typeface="Times New Roman" pitchFamily="18" charset="0"/>
              </a:rPr>
              <a:t>QoS</a:t>
            </a:r>
            <a:r>
              <a:rPr lang="en-US" altLang="ko-KR" sz="1800" dirty="0" smtClean="0">
                <a:latin typeface="Times New Roman" pitchFamily="18" charset="0"/>
                <a:cs typeface="Times New Roman" pitchFamily="18" charset="0"/>
              </a:rPr>
              <a:t> for real time streaming data</a:t>
            </a:r>
          </a:p>
          <a:p>
            <a:pPr marL="749300" lvl="1" indent="-349250" eaLnBrk="0" hangingPunct="0">
              <a:buClr>
                <a:schemeClr val="tx1"/>
              </a:buClr>
              <a:buSzPct val="80000"/>
              <a:buFont typeface="Wingdings" pitchFamily="2" charset="2"/>
              <a:buChar char="§"/>
            </a:pPr>
            <a:r>
              <a:rPr lang="en-US" altLang="ko-KR" sz="1600" dirty="0" smtClean="0">
                <a:latin typeface="Times New Roman" pitchFamily="18" charset="0"/>
                <a:cs typeface="Times New Roman" pitchFamily="18" charset="0"/>
              </a:rPr>
              <a:t>Various diversity techniques considered for high </a:t>
            </a:r>
            <a:r>
              <a:rPr lang="en-US" altLang="ko-KR" sz="1600" dirty="0" err="1" smtClean="0">
                <a:latin typeface="Times New Roman" pitchFamily="18" charset="0"/>
                <a:cs typeface="Times New Roman" pitchFamily="18" charset="0"/>
              </a:rPr>
              <a:t>QoS</a:t>
            </a:r>
            <a:r>
              <a:rPr lang="en-US" altLang="ko-KR" sz="1600" dirty="0" smtClean="0">
                <a:latin typeface="Times New Roman" pitchFamily="18" charset="0"/>
                <a:cs typeface="Times New Roman" pitchFamily="18" charset="0"/>
              </a:rPr>
              <a:t> including </a:t>
            </a:r>
            <a:r>
              <a:rPr lang="en-US" altLang="ko-KR" sz="1600" dirty="0" err="1" smtClean="0">
                <a:latin typeface="Times New Roman" pitchFamily="18" charset="0"/>
                <a:cs typeface="Times New Roman" pitchFamily="18" charset="0"/>
              </a:rPr>
              <a:t>macrodiversity</a:t>
            </a:r>
            <a:endParaRPr lang="en-US" altLang="ko-KR" sz="1600" dirty="0" smtClean="0">
              <a:latin typeface="Times New Roman" pitchFamily="18" charset="0"/>
              <a:cs typeface="Times New Roman" pitchFamily="18" charset="0"/>
            </a:endParaRPr>
          </a:p>
          <a:p>
            <a:pPr marL="349250" indent="-349250" eaLnBrk="0" hangingPunct="0">
              <a:buClr>
                <a:schemeClr val="tx1"/>
              </a:buClr>
              <a:buSzPct val="80000"/>
            </a:pPr>
            <a:r>
              <a:rPr lang="en-US" altLang="ko-KR" sz="1800" dirty="0" smtClean="0">
                <a:latin typeface="Times New Roman" pitchFamily="18" charset="0"/>
                <a:cs typeface="Times New Roman" pitchFamily="18" charset="0"/>
              </a:rPr>
              <a:t>Seamless authentication for mobile association</a:t>
            </a:r>
          </a:p>
          <a:p>
            <a:pPr marL="749300" lvl="1" indent="-349250" eaLnBrk="0" hangingPunct="0">
              <a:buClr>
                <a:schemeClr val="tx1"/>
              </a:buClr>
              <a:buSzPct val="80000"/>
              <a:buFont typeface="Wingdings" pitchFamily="2" charset="2"/>
              <a:buChar char="§"/>
            </a:pPr>
            <a:r>
              <a:rPr lang="en-US" sz="1600" dirty="0" smtClean="0">
                <a:latin typeface="Times New Roman" pitchFamily="18" charset="0"/>
                <a:cs typeface="Times New Roman" pitchFamily="18" charset="0"/>
              </a:rPr>
              <a:t>Authentication requires that a (mobile) device establish its identity before sending frames.</a:t>
            </a:r>
            <a:endParaRPr lang="en-US" altLang="ko-KR" sz="1600" dirty="0" smtClean="0">
              <a:latin typeface="Times New Roman" pitchFamily="18" charset="0"/>
              <a:cs typeface="Times New Roman" pitchFamily="18" charset="0"/>
            </a:endParaRPr>
          </a:p>
          <a:p>
            <a:pPr marL="349250" indent="-349250" eaLnBrk="0" hangingPunct="0">
              <a:buClr>
                <a:schemeClr val="tx1"/>
              </a:buClr>
              <a:buSzPct val="80000"/>
            </a:pPr>
            <a:r>
              <a:rPr lang="en-US" altLang="ko-KR" sz="1800" b="1" dirty="0" smtClean="0">
                <a:solidFill>
                  <a:srgbClr val="00B0F0"/>
                </a:solidFill>
                <a:latin typeface="Times New Roman" pitchFamily="18" charset="0"/>
                <a:cs typeface="Times New Roman" pitchFamily="18" charset="0"/>
              </a:rPr>
              <a:t>Location / Direction finding </a:t>
            </a:r>
            <a:r>
              <a:rPr lang="en-US" altLang="ko-KR" sz="1800" dirty="0" smtClean="0">
                <a:latin typeface="Times New Roman" pitchFamily="18" charset="0"/>
                <a:cs typeface="Times New Roman" pitchFamily="18" charset="0"/>
              </a:rPr>
              <a:t>[1]</a:t>
            </a:r>
          </a:p>
          <a:p>
            <a:pPr marL="749300" lvl="2" indent="-349250" eaLnBrk="0" hangingPunct="0">
              <a:buClr>
                <a:schemeClr val="tx1"/>
              </a:buClr>
              <a:buSzPct val="80000"/>
              <a:buFont typeface="Wingdings" pitchFamily="2" charset="2"/>
              <a:buChar char="§"/>
            </a:pPr>
            <a:r>
              <a:rPr lang="en-US" altLang="ko-KR" sz="1600" dirty="0" smtClean="0">
                <a:solidFill>
                  <a:srgbClr val="FF0000"/>
                </a:solidFill>
                <a:latin typeface="Times New Roman" pitchFamily="18" charset="0"/>
                <a:ea typeface="굴림" pitchFamily="50" charset="-127"/>
                <a:cs typeface="Times New Roman" pitchFamily="18" charset="0"/>
              </a:rPr>
              <a:t>accuracy : max. ~ 50cm, rec. ~10cm</a:t>
            </a:r>
          </a:p>
          <a:p>
            <a:pPr marL="349250" indent="-349250" eaLnBrk="0" hangingPunct="0">
              <a:buClr>
                <a:schemeClr val="tx1"/>
              </a:buClr>
              <a:buSzPct val="80000"/>
            </a:pPr>
            <a:r>
              <a:rPr lang="en-US" altLang="ko-KR" sz="1800" dirty="0" smtClean="0">
                <a:latin typeface="Times New Roman" pitchFamily="18" charset="0"/>
                <a:cs typeface="Times New Roman" pitchFamily="18" charset="0"/>
              </a:rPr>
              <a:t>Roaming/Soft Hand-over</a:t>
            </a:r>
          </a:p>
          <a:p>
            <a:pPr marL="749300" lvl="1" indent="-349250" eaLnBrk="0" hangingPunct="0">
              <a:buClr>
                <a:schemeClr val="tx1"/>
              </a:buClr>
              <a:buSzPct val="80000"/>
              <a:buFont typeface="Wingdings" pitchFamily="2" charset="2"/>
              <a:buChar char="§"/>
            </a:pPr>
            <a:r>
              <a:rPr lang="en-US" altLang="ko-KR" sz="1600" dirty="0" smtClean="0">
                <a:solidFill>
                  <a:srgbClr val="FF0000"/>
                </a:solidFill>
                <a:latin typeface="Times New Roman" pitchFamily="18" charset="0"/>
                <a:cs typeface="Times New Roman" pitchFamily="18" charset="0"/>
              </a:rPr>
              <a:t>Seamless roaming </a:t>
            </a:r>
            <a:r>
              <a:rPr lang="en-US" altLang="ko-KR" sz="1600" dirty="0" smtClean="0">
                <a:latin typeface="Times New Roman" pitchFamily="18" charset="0"/>
                <a:cs typeface="Times New Roman" pitchFamily="18" charset="0"/>
              </a:rPr>
              <a:t>between two adjacent public spaces, </a:t>
            </a:r>
            <a:r>
              <a:rPr lang="en-US" altLang="ko-KR" sz="1600" dirty="0" smtClean="0">
                <a:solidFill>
                  <a:srgbClr val="FF0000"/>
                </a:solidFill>
                <a:latin typeface="Times New Roman" pitchFamily="18" charset="0"/>
                <a:cs typeface="Times New Roman" pitchFamily="18" charset="0"/>
              </a:rPr>
              <a:t>not nomadic roaming, </a:t>
            </a:r>
            <a:r>
              <a:rPr lang="en-US" altLang="ko-KR" sz="1600" dirty="0" smtClean="0">
                <a:latin typeface="Times New Roman" pitchFamily="18" charset="0"/>
                <a:cs typeface="Times New Roman" pitchFamily="18" charset="0"/>
              </a:rPr>
              <a:t>for mobile audio/video streaming: </a:t>
            </a:r>
            <a:r>
              <a:rPr lang="en-US" sz="1600" dirty="0" smtClean="0">
                <a:latin typeface="Times New Roman" pitchFamily="18" charset="0"/>
                <a:cs typeface="Times New Roman" pitchFamily="18" charset="0"/>
              </a:rPr>
              <a:t>"make before break,“ and soft handover.</a:t>
            </a:r>
            <a:endParaRPr lang="en-US" altLang="ko-KR" sz="1600" dirty="0" smtClean="0">
              <a:latin typeface="Times New Roman" pitchFamily="18" charset="0"/>
              <a:cs typeface="Times New Roman" pitchFamily="18" charset="0"/>
            </a:endParaRP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REQUIRED FEATURES FOR SUGGESTED USE CASES (3)</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229600" cy="4724400"/>
          </a:xfrm>
        </p:spPr>
        <p:txBody>
          <a:bodyPr>
            <a:normAutofit/>
          </a:bodyPr>
          <a:lstStyle/>
          <a:p>
            <a:pPr>
              <a:lnSpc>
                <a:spcPct val="110000"/>
              </a:lnSpc>
            </a:pPr>
            <a:r>
              <a:rPr lang="en-US" sz="1800" dirty="0" smtClean="0">
                <a:latin typeface="Times New Roman" pitchFamily="18" charset="0"/>
                <a:ea typeface="굴림" charset="-127"/>
                <a:cs typeface="Times New Roman" pitchFamily="18" charset="0"/>
              </a:rPr>
              <a:t>Avoidance of mutual interference: co-channel and adjacent channel interference</a:t>
            </a:r>
          </a:p>
          <a:p>
            <a:pPr lvl="1">
              <a:lnSpc>
                <a:spcPct val="110000"/>
              </a:lnSpc>
              <a:buFont typeface="Wingdings" pitchFamily="2" charset="2"/>
              <a:buChar char="§"/>
            </a:pPr>
            <a:r>
              <a:rPr lang="en-US" sz="1600" b="1" dirty="0" smtClean="0">
                <a:solidFill>
                  <a:srgbClr val="00B0F0"/>
                </a:solidFill>
                <a:latin typeface="Times New Roman" pitchFamily="18" charset="0"/>
                <a:ea typeface="굴림" charset="-127"/>
                <a:cs typeface="Times New Roman" pitchFamily="18" charset="0"/>
              </a:rPr>
              <a:t>Dynamic and Adaptive Resource Allocation (DARA)</a:t>
            </a:r>
          </a:p>
          <a:p>
            <a:pPr lvl="1" eaLnBrk="0" hangingPunct="0">
              <a:buFont typeface="Wingdings" pitchFamily="2" charset="2"/>
              <a:buChar char="§"/>
            </a:pPr>
            <a:r>
              <a:rPr lang="en-US" altLang="ko-KR" sz="1600" dirty="0" smtClean="0">
                <a:latin typeface="Times New Roman" pitchFamily="18" charset="0"/>
                <a:cs typeface="Times New Roman" pitchFamily="18" charset="0"/>
              </a:rPr>
              <a:t>Interference mitigation/avoidance structure/mechanism for simultaneous multiple transmissions from multiple transmitters at the same time in a confined area</a:t>
            </a:r>
          </a:p>
          <a:p>
            <a:pPr lvl="1" eaLnBrk="0" hangingPunct="0">
              <a:buFont typeface="Wingdings" pitchFamily="2" charset="2"/>
              <a:buChar char="§"/>
            </a:pPr>
            <a:r>
              <a:rPr lang="en-US" altLang="ko-KR" sz="1600" dirty="0" smtClean="0">
                <a:latin typeface="Times New Roman" pitchFamily="18" charset="0"/>
                <a:cs typeface="Times New Roman" pitchFamily="18" charset="0"/>
              </a:rPr>
              <a:t>Avoid or mitigate interference from adjacent transmitters in same or different channels</a:t>
            </a:r>
          </a:p>
          <a:p>
            <a:pPr eaLnBrk="0" hangingPunct="0">
              <a:buFontTx/>
              <a:buChar char="•"/>
            </a:pPr>
            <a:r>
              <a:rPr lang="en-US" altLang="ko-KR" sz="1800" dirty="0" smtClean="0">
                <a:latin typeface="Times New Roman" pitchFamily="18" charset="0"/>
                <a:cs typeface="Times New Roman" pitchFamily="18" charset="0"/>
              </a:rPr>
              <a:t>Frame structure independent of content types</a:t>
            </a:r>
          </a:p>
          <a:p>
            <a:pPr lvl="1" eaLnBrk="0" hangingPunct="0">
              <a:buFont typeface="Wingdings" pitchFamily="2" charset="2"/>
              <a:buChar char="§"/>
            </a:pPr>
            <a:r>
              <a:rPr lang="en-US" altLang="ko-KR" sz="1600" dirty="0" smtClean="0">
                <a:latin typeface="Times New Roman" pitchFamily="18" charset="0"/>
                <a:cs typeface="Times New Roman" pitchFamily="18" charset="0"/>
              </a:rPr>
              <a:t>Delivery of various types of contents in the same frame structure: data, audio, and mobile video simultaneously</a:t>
            </a:r>
          </a:p>
          <a:p>
            <a:pPr marL="349250" indent="-349250" eaLnBrk="0" hangingPunct="0">
              <a:lnSpc>
                <a:spcPct val="120000"/>
              </a:lnSpc>
              <a:buClr>
                <a:schemeClr val="tx1"/>
              </a:buClr>
              <a:buSzPct val="80000"/>
            </a:pPr>
            <a:r>
              <a:rPr lang="en-US" sz="1800" dirty="0" smtClean="0">
                <a:latin typeface="Times New Roman" pitchFamily="18" charset="0"/>
                <a:cs typeface="Times New Roman" pitchFamily="18" charset="0"/>
              </a:rPr>
              <a:t>Broadcasting with interactive communication and cell expansion</a:t>
            </a:r>
          </a:p>
          <a:p>
            <a:pPr marL="739775" lvl="1" indent="-282575" eaLnBrk="0" hangingPunct="0">
              <a:lnSpc>
                <a:spcPct val="120000"/>
              </a:lnSpc>
              <a:buClr>
                <a:schemeClr val="tx1"/>
              </a:buClr>
              <a:buSzPct val="80000"/>
              <a:buFont typeface="Wingdings" pitchFamily="2" charset="2"/>
              <a:buChar char="§"/>
            </a:pPr>
            <a:r>
              <a:rPr lang="en-US" sz="1600" dirty="0" smtClean="0">
                <a:latin typeface="Times New Roman" pitchFamily="18" charset="0"/>
                <a:cs typeface="Times New Roman" pitchFamily="18" charset="0"/>
              </a:rPr>
              <a:t>Synchronous system among personal spaces and public spaces</a:t>
            </a:r>
          </a:p>
          <a:p>
            <a:pPr marL="457200" indent="-457200" eaLnBrk="0" hangingPunct="0">
              <a:lnSpc>
                <a:spcPct val="120000"/>
              </a:lnSpc>
              <a:buClr>
                <a:schemeClr val="tx1"/>
              </a:buClr>
              <a:buSzPct val="80000"/>
            </a:pPr>
            <a:endParaRPr lang="en-US" altLang="ko-KR" sz="2200" dirty="0">
              <a:latin typeface="Times New Roman" pitchFamily="18" charset="0"/>
              <a:cs typeface="Times New Roman" pitchFamily="18" charset="0"/>
            </a:endParaRP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42</a:t>
            </a:r>
            <a:endParaRPr lang="en-US" sz="1400" dirty="0">
              <a:latin typeface="Times New Roman" pitchFamily="18" charset="0"/>
              <a:cs typeface="Times New Roman" pitchFamily="18" charset="0"/>
            </a:endParaRPr>
          </a:p>
        </p:txBody>
      </p:sp>
      <p:sp>
        <p:nvSpPr>
          <p:cNvPr id="5" name="TextBox 4"/>
          <p:cNvSpPr txBox="1"/>
          <p:nvPr/>
        </p:nvSpPr>
        <p:spPr>
          <a:xfrm>
            <a:off x="533400" y="5410200"/>
            <a:ext cx="8153400" cy="646331"/>
          </a:xfrm>
          <a:prstGeom prst="rect">
            <a:avLst/>
          </a:prstGeom>
          <a:solidFill>
            <a:schemeClr val="accent3">
              <a:lumMod val="40000"/>
              <a:lumOff val="60000"/>
            </a:schemeClr>
          </a:solidFill>
        </p:spPr>
        <p:txBody>
          <a:bodyPr wrap="square" rtlCol="0">
            <a:spAutoFit/>
          </a:bodyPr>
          <a:lstStyle/>
          <a:p>
            <a:r>
              <a:rPr lang="en-US" b="1" dirty="0" smtClean="0">
                <a:solidFill>
                  <a:srgbClr val="00B0F0"/>
                </a:solidFill>
                <a:sym typeface="Wingdings" pitchFamily="2" charset="2"/>
              </a:rPr>
              <a:t>  </a:t>
            </a:r>
            <a:r>
              <a:rPr lang="en-US" b="1" dirty="0" smtClean="0">
                <a:solidFill>
                  <a:srgbClr val="00B0F0"/>
                </a:solidFill>
              </a:rPr>
              <a:t>Single (PHY+MAC) for various types of services with various types of contents exchanged.</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PSC System Definition</a:t>
            </a:r>
            <a:endParaRPr lang="en-US" dirty="0"/>
          </a:p>
        </p:txBody>
      </p:sp>
      <p:sp>
        <p:nvSpPr>
          <p:cNvPr id="3" name="Subtitle 2"/>
          <p:cNvSpPr>
            <a:spLocks noGrp="1"/>
          </p:cNvSpPr>
          <p:nvPr>
            <p:ph type="subTitle" idx="1"/>
          </p:nvPr>
        </p:nvSpPr>
        <p:spPr/>
        <p:txBody>
          <a:bodyPr/>
          <a:lstStyle/>
          <a:p>
            <a:endParaRPr lang="en-US" dirty="0"/>
          </a:p>
        </p:txBody>
      </p:sp>
      <p:sp>
        <p:nvSpPr>
          <p:cNvPr id="4" name="TextBox 3"/>
          <p:cNvSpPr txBox="1"/>
          <p:nvPr/>
        </p:nvSpPr>
        <p:spPr>
          <a:xfrm>
            <a:off x="4191000" y="63246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43</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DEFINITION OF PSC TERMINAL</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lnSpcReduction="10000"/>
          </a:bodyPr>
          <a:lstStyle/>
          <a:p>
            <a:pPr marL="342900" lvl="1" indent="-342900">
              <a:buFont typeface="Arial" pitchFamily="34" charset="0"/>
              <a:buChar char="•"/>
            </a:pPr>
            <a:r>
              <a:rPr lang="en-US" sz="2000" dirty="0" smtClean="0">
                <a:latin typeface="Times New Roman" pitchFamily="18" charset="0"/>
                <a:cs typeface="Times New Roman" pitchFamily="18" charset="0"/>
              </a:rPr>
              <a:t>PSC featured devices (or PSC machines) can be categorized as following:</a:t>
            </a:r>
          </a:p>
          <a:p>
            <a:pPr lvl="1">
              <a:buFont typeface="Arial" pitchFamily="34" charset="0"/>
              <a:buChar char="•"/>
            </a:pPr>
            <a:r>
              <a:rPr lang="en-US" sz="1800" b="1" dirty="0" smtClean="0">
                <a:solidFill>
                  <a:srgbClr val="FF0000"/>
                </a:solidFill>
                <a:latin typeface="Times New Roman" pitchFamily="18" charset="0"/>
                <a:cs typeface="Times New Roman" pitchFamily="18" charset="0"/>
              </a:rPr>
              <a:t>PSC terminal</a:t>
            </a:r>
            <a:r>
              <a:rPr lang="en-US" sz="1800" dirty="0" smtClean="0">
                <a:latin typeface="Times New Roman" pitchFamily="18" charset="0"/>
                <a:cs typeface="Times New Roman" pitchFamily="18" charset="0"/>
              </a:rPr>
              <a:t>: associated to one individual (or user). An individual (or user) has a PSC terminal.</a:t>
            </a:r>
          </a:p>
          <a:p>
            <a:pPr marL="739775" lvl="1" indent="-282575">
              <a:buNone/>
            </a:pPr>
            <a:r>
              <a:rPr lang="en-US" altLang="ko-KR" sz="1800" dirty="0" smtClean="0">
                <a:solidFill>
                  <a:srgbClr val="00B0F0"/>
                </a:solidFill>
                <a:latin typeface="Times New Roman" pitchFamily="18" charset="0"/>
                <a:cs typeface="Times New Roman" pitchFamily="18" charset="0"/>
              </a:rPr>
              <a:t>	Two types of PSC terminals</a:t>
            </a:r>
          </a:p>
          <a:p>
            <a:pPr marL="1200150" lvl="2" indent="-342900">
              <a:buFont typeface="+mj-lt"/>
              <a:buAutoNum type="arabicPeriod"/>
            </a:pPr>
            <a:r>
              <a:rPr lang="en-US" altLang="ko-KR" sz="1800" dirty="0" smtClean="0">
                <a:solidFill>
                  <a:srgbClr val="00B0F0"/>
                </a:solidFill>
                <a:latin typeface="Times New Roman" pitchFamily="18" charset="0"/>
                <a:cs typeface="Times New Roman" pitchFamily="18" charset="0"/>
              </a:rPr>
              <a:t>PSC/cell phone device</a:t>
            </a:r>
          </a:p>
          <a:p>
            <a:pPr marL="1657350" lvl="3" indent="-342900"/>
            <a:r>
              <a:rPr lang="en-US" altLang="ko-KR" sz="1800" dirty="0" smtClean="0">
                <a:solidFill>
                  <a:srgbClr val="00B0F0"/>
                </a:solidFill>
                <a:latin typeface="Times New Roman" pitchFamily="18" charset="0"/>
                <a:cs typeface="Times New Roman" pitchFamily="18" charset="0"/>
              </a:rPr>
              <a:t>PSC functions integrated into and embedded in a cell phone</a:t>
            </a:r>
          </a:p>
          <a:p>
            <a:pPr marL="1200150" lvl="2" indent="-342900">
              <a:buFont typeface="+mj-lt"/>
              <a:buAutoNum type="arabicPeriod"/>
            </a:pPr>
            <a:r>
              <a:rPr lang="en-US" altLang="ko-KR" sz="1800" dirty="0" smtClean="0">
                <a:solidFill>
                  <a:srgbClr val="00B0F0"/>
                </a:solidFill>
                <a:latin typeface="Times New Roman" pitchFamily="18" charset="0"/>
                <a:cs typeface="Times New Roman" pitchFamily="18" charset="0"/>
              </a:rPr>
              <a:t>Stand alone PSC terminal</a:t>
            </a:r>
            <a:endParaRPr lang="ko-KR" altLang="en-US" sz="1800" dirty="0" smtClean="0">
              <a:solidFill>
                <a:srgbClr val="00B0F0"/>
              </a:solidFill>
              <a:latin typeface="Times New Roman" pitchFamily="18" charset="0"/>
              <a:cs typeface="Times New Roman" pitchFamily="18" charset="0"/>
            </a:endParaRPr>
          </a:p>
          <a:p>
            <a:pPr lvl="1">
              <a:buFont typeface="Arial" pitchFamily="34" charset="0"/>
              <a:buChar char="•"/>
            </a:pPr>
            <a:r>
              <a:rPr lang="en-US" sz="1800" b="1" dirty="0" smtClean="0">
                <a:solidFill>
                  <a:srgbClr val="FF0000"/>
                </a:solidFill>
                <a:latin typeface="Times New Roman" pitchFamily="18" charset="0"/>
                <a:cs typeface="Times New Roman" pitchFamily="18" charset="0"/>
              </a:rPr>
              <a:t>Other PSC devices </a:t>
            </a:r>
            <a:r>
              <a:rPr lang="en-US" sz="1800" dirty="0" smtClean="0">
                <a:latin typeface="Times New Roman" pitchFamily="18" charset="0"/>
                <a:cs typeface="Times New Roman" pitchFamily="18" charset="0"/>
              </a:rPr>
              <a:t>(or machines): having built-in PSC functions in them.</a:t>
            </a:r>
          </a:p>
          <a:p>
            <a:pPr lvl="1">
              <a:buFont typeface="Arial" pitchFamily="34" charset="0"/>
              <a:buChar char="•"/>
            </a:pPr>
            <a:endParaRPr lang="en-US" sz="18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Contents delivered/exchanged</a:t>
            </a:r>
          </a:p>
          <a:p>
            <a:pPr lvl="1">
              <a:buFont typeface="Arial" pitchFamily="34" charset="0"/>
              <a:buChar char="•"/>
            </a:pPr>
            <a:r>
              <a:rPr lang="en-US" altLang="ko-KR" sz="1800" dirty="0" smtClean="0">
                <a:latin typeface="Times New Roman" pitchFamily="18" charset="0"/>
                <a:cs typeface="Times New Roman" pitchFamily="18" charset="0"/>
              </a:rPr>
              <a:t>Mobile video</a:t>
            </a:r>
          </a:p>
          <a:p>
            <a:pPr lvl="1">
              <a:buFont typeface="Arial" pitchFamily="34" charset="0"/>
              <a:buChar char="•"/>
            </a:pPr>
            <a:r>
              <a:rPr lang="en-US" altLang="ko-KR" sz="1800" dirty="0" smtClean="0">
                <a:latin typeface="Times New Roman" pitchFamily="18" charset="0"/>
                <a:cs typeface="Times New Roman" pitchFamily="18" charset="0"/>
              </a:rPr>
              <a:t>Audio/voice</a:t>
            </a:r>
          </a:p>
          <a:p>
            <a:pPr lvl="1">
              <a:buFont typeface="Arial" pitchFamily="34" charset="0"/>
              <a:buChar char="•"/>
            </a:pPr>
            <a:r>
              <a:rPr lang="en-US" altLang="ko-KR" sz="1800" dirty="0" smtClean="0">
                <a:latin typeface="Times New Roman" pitchFamily="18" charset="0"/>
                <a:cs typeface="Times New Roman" pitchFamily="18" charset="0"/>
              </a:rPr>
              <a:t>Sensor data</a:t>
            </a:r>
          </a:p>
          <a:p>
            <a:pPr lvl="1">
              <a:buFont typeface="Arial" pitchFamily="34" charset="0"/>
              <a:buChar char="•"/>
            </a:pPr>
            <a:r>
              <a:rPr lang="en-US" altLang="ko-KR" sz="1800" dirty="0" smtClean="0">
                <a:latin typeface="Times New Roman" pitchFamily="18" charset="0"/>
                <a:cs typeface="Times New Roman" pitchFamily="18" charset="0"/>
              </a:rPr>
              <a:t>Location/direction information</a:t>
            </a:r>
          </a:p>
          <a:p>
            <a:pPr lvl="1">
              <a:buFont typeface="Arial" pitchFamily="34" charset="0"/>
              <a:buChar char="•"/>
            </a:pPr>
            <a:r>
              <a:rPr lang="en-US" altLang="ko-KR" sz="1800" dirty="0" smtClean="0">
                <a:latin typeface="Times New Roman" pitchFamily="18" charset="0"/>
                <a:cs typeface="Times New Roman" pitchFamily="18" charset="0"/>
              </a:rPr>
              <a:t>Control data</a:t>
            </a: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44</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TYPES OF PSC DEVICES (1)</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229600" cy="4724400"/>
          </a:xfrm>
        </p:spPr>
        <p:txBody>
          <a:bodyPr>
            <a:noAutofit/>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Categories according to forms of installation </a:t>
            </a:r>
          </a:p>
          <a:p>
            <a:pPr marL="742950" lvl="2" indent="-342900"/>
            <a:r>
              <a:rPr lang="en-US" altLang="ko-KR" sz="1800" dirty="0" smtClean="0">
                <a:latin typeface="Times New Roman" pitchFamily="18" charset="0"/>
                <a:ea typeface="굴림" charset="-127"/>
                <a:cs typeface="Times New Roman" pitchFamily="18" charset="0"/>
              </a:rPr>
              <a:t>On body device or stand-alone device</a:t>
            </a:r>
          </a:p>
          <a:p>
            <a:pPr marL="742950" lvl="2" indent="-342900"/>
            <a:r>
              <a:rPr lang="en-US" sz="1800" dirty="0" smtClean="0">
                <a:latin typeface="Times New Roman" pitchFamily="18" charset="0"/>
                <a:ea typeface="굴림" charset="-127"/>
                <a:cs typeface="Times New Roman" pitchFamily="18" charset="0"/>
              </a:rPr>
              <a:t>Device attached to an electronic machine</a:t>
            </a:r>
          </a:p>
          <a:p>
            <a:pPr marL="742950" lvl="2" indent="-342900"/>
            <a:r>
              <a:rPr lang="en-US" sz="1800" dirty="0" smtClean="0">
                <a:latin typeface="Times New Roman" pitchFamily="18" charset="0"/>
                <a:ea typeface="굴림" charset="-127"/>
                <a:cs typeface="Times New Roman" pitchFamily="18" charset="0"/>
              </a:rPr>
              <a:t>Device built in a machine such as a computer, a LAN access point, etc.</a:t>
            </a:r>
          </a:p>
          <a:p>
            <a:pPr marL="742950" lvl="2" indent="-342900"/>
            <a:r>
              <a:rPr lang="en-US" sz="1800" dirty="0" smtClean="0">
                <a:latin typeface="Times New Roman" pitchFamily="18" charset="0"/>
                <a:ea typeface="굴림" charset="-127"/>
                <a:cs typeface="Times New Roman" pitchFamily="18" charset="0"/>
              </a:rPr>
              <a:t>Device built in a cell phone</a:t>
            </a:r>
            <a:endParaRPr lang="en-US" sz="1800" dirty="0" smtClean="0">
              <a:latin typeface="Times New Roman" pitchFamily="18" charset="0"/>
              <a:cs typeface="Times New Roman" pitchFamily="18" charset="0"/>
            </a:endParaRPr>
          </a:p>
          <a:p>
            <a:pPr marL="342900" lvl="1" indent="-342900">
              <a:buFont typeface="Arial" pitchFamily="34" charset="0"/>
              <a:buChar char="•"/>
            </a:pPr>
            <a:r>
              <a:rPr lang="en-US" sz="2000" dirty="0" smtClean="0">
                <a:latin typeface="Times New Roman" pitchFamily="18" charset="0"/>
                <a:cs typeface="Times New Roman" pitchFamily="18" charset="0"/>
              </a:rPr>
              <a:t>Categories according to functions</a:t>
            </a:r>
          </a:p>
          <a:p>
            <a:pPr marL="742950" lvl="2" indent="-342900"/>
            <a:r>
              <a:rPr lang="en-US" sz="1800" dirty="0" smtClean="0">
                <a:latin typeface="Times New Roman" pitchFamily="18" charset="0"/>
                <a:cs typeface="Times New Roman" pitchFamily="18" charset="0"/>
              </a:rPr>
              <a:t>PSC terminal: can  be a two-way master device</a:t>
            </a:r>
          </a:p>
          <a:p>
            <a:pPr marL="742950" lvl="2" indent="-342900"/>
            <a:r>
              <a:rPr lang="en-US" sz="1800" dirty="0" smtClean="0">
                <a:latin typeface="Times New Roman" pitchFamily="18" charset="0"/>
                <a:cs typeface="Times New Roman" pitchFamily="18" charset="0"/>
              </a:rPr>
              <a:t>Two-way PSC device: two-way PSC featured device</a:t>
            </a:r>
          </a:p>
          <a:p>
            <a:pPr marL="742950" lvl="2" indent="-342900"/>
            <a:r>
              <a:rPr lang="en-US" sz="1800" dirty="0" smtClean="0">
                <a:latin typeface="Times New Roman" pitchFamily="18" charset="0"/>
                <a:cs typeface="Times New Roman" pitchFamily="18" charset="0"/>
              </a:rPr>
              <a:t>Listen only PSC device</a:t>
            </a:r>
          </a:p>
          <a:p>
            <a:pPr marL="342900" lvl="1" indent="-342900">
              <a:buFont typeface="Arial" pitchFamily="34" charset="0"/>
              <a:buChar char="•"/>
            </a:pPr>
            <a:r>
              <a:rPr lang="en-US" sz="2000" dirty="0" smtClean="0">
                <a:latin typeface="Times New Roman" pitchFamily="18" charset="0"/>
                <a:cs typeface="Times New Roman" pitchFamily="18" charset="0"/>
              </a:rPr>
              <a:t>Types of communications performed</a:t>
            </a:r>
          </a:p>
          <a:p>
            <a:pPr marL="742950" lvl="2" indent="-342900"/>
            <a:r>
              <a:rPr lang="en-US" sz="1800" dirty="0" smtClean="0">
                <a:latin typeface="Times New Roman" pitchFamily="18" charset="0"/>
                <a:cs typeface="Times New Roman" pitchFamily="18" charset="0"/>
              </a:rPr>
              <a:t>Point-to-point two-way communication: 1:1</a:t>
            </a:r>
          </a:p>
          <a:p>
            <a:pPr marL="742950" lvl="2" indent="-342900"/>
            <a:r>
              <a:rPr lang="en-US" sz="1800" dirty="0" smtClean="0">
                <a:latin typeface="Times New Roman" pitchFamily="18" charset="0"/>
                <a:cs typeface="Times New Roman" pitchFamily="18" charset="0"/>
              </a:rPr>
              <a:t>Point-to-multi-point two-way communication: 1:</a:t>
            </a:r>
            <a:r>
              <a:rPr lang="en-US" sz="1800" i="1" dirty="0" smtClean="0">
                <a:latin typeface="Times New Roman" pitchFamily="18" charset="0"/>
                <a:cs typeface="Times New Roman" pitchFamily="18" charset="0"/>
              </a:rPr>
              <a:t>n</a:t>
            </a:r>
          </a:p>
          <a:p>
            <a:pPr marL="742950" lvl="2" indent="-342900"/>
            <a:r>
              <a:rPr lang="en-US" sz="1800" dirty="0" smtClean="0">
                <a:latin typeface="Times New Roman" pitchFamily="18" charset="0"/>
                <a:cs typeface="Times New Roman" pitchFamily="18" charset="0"/>
              </a:rPr>
              <a:t>Multi-point-to-multi-point two-way communication: </a:t>
            </a:r>
            <a:r>
              <a:rPr lang="en-US" sz="1800" i="1" dirty="0" smtClean="0">
                <a:latin typeface="Times New Roman" pitchFamily="18" charset="0"/>
                <a:cs typeface="Times New Roman" pitchFamily="18" charset="0"/>
              </a:rPr>
              <a:t>n</a:t>
            </a:r>
            <a:r>
              <a:rPr lang="en-US" sz="1800" dirty="0" smtClean="0">
                <a:latin typeface="Times New Roman" pitchFamily="18" charset="0"/>
                <a:cs typeface="Times New Roman" pitchFamily="18" charset="0"/>
              </a:rPr>
              <a:t>:</a:t>
            </a:r>
            <a:r>
              <a:rPr lang="en-US" sz="1800" i="1" dirty="0" smtClean="0">
                <a:latin typeface="Times New Roman" pitchFamily="18" charset="0"/>
                <a:cs typeface="Times New Roman" pitchFamily="18" charset="0"/>
              </a:rPr>
              <a:t>m</a:t>
            </a:r>
          </a:p>
          <a:p>
            <a:pPr marL="742950" lvl="2" indent="-342900"/>
            <a:r>
              <a:rPr lang="en-US" sz="1800" dirty="0" smtClean="0">
                <a:latin typeface="Times New Roman" pitchFamily="18" charset="0"/>
                <a:cs typeface="Times New Roman" pitchFamily="18" charset="0"/>
              </a:rPr>
              <a:t>Broadcast transmit only / receive only</a:t>
            </a: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45</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smtClean="0">
                <a:solidFill>
                  <a:srgbClr val="FF0000"/>
                </a:solidFill>
                <a:cs typeface="Times New Roman" pitchFamily="18" charset="0"/>
              </a:rPr>
              <a:t>TYPES OF PSC DEVICES (2)</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229600" cy="4724400"/>
          </a:xfrm>
        </p:spPr>
        <p:txBody>
          <a:bodyPr>
            <a:normAutofit/>
          </a:bodyPr>
          <a:lstStyle/>
          <a:p>
            <a:pPr marL="342900" lvl="1" indent="-342900">
              <a:buFont typeface="Arial" pitchFamily="34" charset="0"/>
              <a:buChar char="•"/>
            </a:pPr>
            <a:r>
              <a:rPr lang="en-US" sz="2000" dirty="0" smtClean="0">
                <a:latin typeface="Times New Roman" pitchFamily="18" charset="0"/>
                <a:cs typeface="Times New Roman" pitchFamily="18" charset="0"/>
              </a:rPr>
              <a:t>Categories according to data rates and amount of information delivered</a:t>
            </a:r>
            <a:endParaRPr lang="en-US" sz="1800" dirty="0" smtClean="0">
              <a:latin typeface="Times New Roman" pitchFamily="18" charset="0"/>
              <a:cs typeface="Times New Roman" pitchFamily="18" charset="0"/>
            </a:endParaRPr>
          </a:p>
          <a:p>
            <a:pPr marL="742950" lvl="2" indent="-342900"/>
            <a:r>
              <a:rPr lang="en-US" sz="1800" dirty="0" smtClean="0">
                <a:latin typeface="Times New Roman" pitchFamily="18" charset="0"/>
                <a:cs typeface="Times New Roman" pitchFamily="18" charset="0"/>
              </a:rPr>
              <a:t>Low rate one way (including broadcast) only	&lt; 500 Kbps</a:t>
            </a:r>
          </a:p>
          <a:p>
            <a:pPr marL="742950" lvl="2" indent="-342900"/>
            <a:r>
              <a:rPr lang="en-US" sz="1800" dirty="0" smtClean="0">
                <a:solidFill>
                  <a:srgbClr val="00B0F0"/>
                </a:solidFill>
                <a:latin typeface="Times New Roman" pitchFamily="18" charset="0"/>
                <a:cs typeface="Times New Roman" pitchFamily="18" charset="0"/>
              </a:rPr>
              <a:t>Medium rate one way (including broadcast) only	~ 4 Mbps</a:t>
            </a:r>
          </a:p>
          <a:p>
            <a:pPr marL="742950" lvl="2" indent="-342900"/>
            <a:r>
              <a:rPr lang="en-US" sz="1800" dirty="0" smtClean="0">
                <a:latin typeface="Times New Roman" pitchFamily="18" charset="0"/>
                <a:cs typeface="Times New Roman" pitchFamily="18" charset="0"/>
              </a:rPr>
              <a:t>High rate one way (including broadcast) only	~ 55 Mbps</a:t>
            </a:r>
          </a:p>
          <a:p>
            <a:pPr marL="742950" lvl="2" indent="-342900"/>
            <a:endParaRPr lang="en-US" sz="1800" dirty="0" smtClean="0">
              <a:latin typeface="Times New Roman" pitchFamily="18" charset="0"/>
              <a:cs typeface="Times New Roman" pitchFamily="18" charset="0"/>
            </a:endParaRPr>
          </a:p>
          <a:p>
            <a:pPr marL="742950" lvl="2" indent="-342900"/>
            <a:r>
              <a:rPr lang="en-US" sz="1800" dirty="0" smtClean="0">
                <a:latin typeface="Times New Roman" pitchFamily="18" charset="0"/>
                <a:cs typeface="Times New Roman" pitchFamily="18" charset="0"/>
              </a:rPr>
              <a:t>Two way balanced low rate 			&lt; 500 Kbps</a:t>
            </a:r>
          </a:p>
          <a:p>
            <a:pPr marL="742950" lvl="2" indent="-342900"/>
            <a:r>
              <a:rPr lang="en-US" sz="1800" dirty="0" smtClean="0">
                <a:solidFill>
                  <a:srgbClr val="00B0F0"/>
                </a:solidFill>
                <a:latin typeface="Times New Roman" pitchFamily="18" charset="0"/>
                <a:cs typeface="Times New Roman" pitchFamily="18" charset="0"/>
              </a:rPr>
              <a:t>Two way balanced medium rate		~ 4 Mbps</a:t>
            </a:r>
          </a:p>
          <a:p>
            <a:pPr marL="742950" lvl="2" indent="-342900"/>
            <a:r>
              <a:rPr lang="en-US" sz="1800" dirty="0" smtClean="0">
                <a:latin typeface="Times New Roman" pitchFamily="18" charset="0"/>
                <a:cs typeface="Times New Roman" pitchFamily="18" charset="0"/>
              </a:rPr>
              <a:t>Two way balanced high rate			~ 55 Mbps</a:t>
            </a:r>
          </a:p>
          <a:p>
            <a:pPr marL="742950" lvl="2" indent="-342900"/>
            <a:endParaRPr lang="en-US" sz="1800" dirty="0" smtClean="0">
              <a:latin typeface="Times New Roman" pitchFamily="18" charset="0"/>
              <a:cs typeface="Times New Roman" pitchFamily="18" charset="0"/>
            </a:endParaRPr>
          </a:p>
          <a:p>
            <a:pPr marL="742950" lvl="2" indent="-342900"/>
            <a:r>
              <a:rPr lang="en-US" sz="1800" dirty="0" smtClean="0">
                <a:latin typeface="Times New Roman" pitchFamily="18" charset="0"/>
                <a:cs typeface="Times New Roman" pitchFamily="18" charset="0"/>
              </a:rPr>
              <a:t>Two way unbalanced low rate			 &lt; 500 Kbps</a:t>
            </a:r>
          </a:p>
          <a:p>
            <a:pPr marL="742950" lvl="2" indent="-342900"/>
            <a:r>
              <a:rPr lang="en-US" sz="1800" dirty="0" smtClean="0">
                <a:solidFill>
                  <a:srgbClr val="00B0F0"/>
                </a:solidFill>
                <a:latin typeface="Times New Roman" pitchFamily="18" charset="0"/>
                <a:cs typeface="Times New Roman" pitchFamily="18" charset="0"/>
              </a:rPr>
              <a:t>Two way unbalanced medium rate 		~ 4 Mbps</a:t>
            </a:r>
          </a:p>
          <a:p>
            <a:pPr marL="742950" lvl="2" indent="-342900"/>
            <a:r>
              <a:rPr lang="en-US" sz="1800" dirty="0" smtClean="0">
                <a:latin typeface="Times New Roman" pitchFamily="18" charset="0"/>
                <a:cs typeface="Times New Roman" pitchFamily="18" charset="0"/>
              </a:rPr>
              <a:t>Two way unbalanced high rate 			~ 55 Mbps</a:t>
            </a: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46</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LEVEL OF DEVICES (1)</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pPr marL="342900" lvl="1" indent="-342900">
              <a:buFont typeface="Arial" pitchFamily="34" charset="0"/>
              <a:buChar char="•"/>
            </a:pPr>
            <a:r>
              <a:rPr lang="en-US" altLang="ko-KR" sz="2400" dirty="0" smtClean="0">
                <a:latin typeface="Times New Roman" pitchFamily="18" charset="0"/>
                <a:ea typeface="굴림" charset="-127"/>
                <a:cs typeface="Times New Roman" pitchFamily="18" charset="0"/>
              </a:rPr>
              <a:t>Levels of devices for broad range of use cases and required features</a:t>
            </a:r>
            <a:endParaRPr lang="en-US" sz="2400" dirty="0" smtClean="0">
              <a:latin typeface="Times New Roman" pitchFamily="18" charset="0"/>
              <a:cs typeface="Times New Roman" pitchFamily="18" charset="0"/>
            </a:endParaRPr>
          </a:p>
          <a:p>
            <a:pPr marL="742950" lvl="2" indent="-342900"/>
            <a:r>
              <a:rPr lang="en-US" sz="2100" b="1" dirty="0" smtClean="0">
                <a:solidFill>
                  <a:srgbClr val="00B0F0"/>
                </a:solidFill>
                <a:latin typeface="Times New Roman" pitchFamily="18" charset="0"/>
                <a:cs typeface="Times New Roman" pitchFamily="18" charset="0"/>
              </a:rPr>
              <a:t>Level 1 device</a:t>
            </a:r>
            <a:r>
              <a:rPr lang="en-US" sz="2100" dirty="0" smtClean="0">
                <a:latin typeface="Times New Roman" pitchFamily="18" charset="0"/>
                <a:cs typeface="Times New Roman" pitchFamily="18" charset="0"/>
              </a:rPr>
              <a:t>: integrated into a machine</a:t>
            </a:r>
          </a:p>
          <a:p>
            <a:pPr marL="1200150" lvl="3" indent="-342900"/>
            <a:r>
              <a:rPr lang="en-US" sz="1900" dirty="0" smtClean="0">
                <a:solidFill>
                  <a:srgbClr val="FF0000"/>
                </a:solidFill>
                <a:latin typeface="Times New Roman" pitchFamily="18" charset="0"/>
                <a:cs typeface="Times New Roman" pitchFamily="18" charset="0"/>
              </a:rPr>
              <a:t>simplest device with low data rate and least features. Low power consumption</a:t>
            </a:r>
          </a:p>
          <a:p>
            <a:pPr marL="1200150" lvl="3" indent="-342900"/>
            <a:r>
              <a:rPr lang="en-US" sz="1900" dirty="0" smtClean="0">
                <a:latin typeface="Times New Roman" pitchFamily="18" charset="0"/>
                <a:cs typeface="Times New Roman" pitchFamily="18" charset="0"/>
              </a:rPr>
              <a:t>Simple control data exchanges</a:t>
            </a:r>
          </a:p>
          <a:p>
            <a:pPr marL="1200150" lvl="3" indent="-342900"/>
            <a:r>
              <a:rPr lang="en-US" sz="1900" dirty="0" smtClean="0">
                <a:latin typeface="Times New Roman" pitchFamily="18" charset="0"/>
                <a:cs typeface="Times New Roman" pitchFamily="18" charset="0"/>
              </a:rPr>
              <a:t>500 </a:t>
            </a:r>
            <a:r>
              <a:rPr lang="en-US" sz="1900" dirty="0" err="1" smtClean="0">
                <a:latin typeface="Times New Roman" pitchFamily="18" charset="0"/>
                <a:cs typeface="Times New Roman" pitchFamily="18" charset="0"/>
              </a:rPr>
              <a:t>Kcps</a:t>
            </a:r>
            <a:r>
              <a:rPr lang="en-US" sz="1900" dirty="0" smtClean="0">
                <a:latin typeface="Times New Roman" pitchFamily="18" charset="0"/>
                <a:cs typeface="Times New Roman" pitchFamily="18" charset="0"/>
              </a:rPr>
              <a:t> fixed clock rate</a:t>
            </a:r>
          </a:p>
          <a:p>
            <a:pPr marL="742950" lvl="2" indent="-342900"/>
            <a:r>
              <a:rPr lang="en-US" sz="2100" b="1" dirty="0" smtClean="0">
                <a:solidFill>
                  <a:srgbClr val="00B0F0"/>
                </a:solidFill>
                <a:latin typeface="Times New Roman" pitchFamily="18" charset="0"/>
                <a:cs typeface="Times New Roman" pitchFamily="18" charset="0"/>
              </a:rPr>
              <a:t>Level 2 device</a:t>
            </a:r>
            <a:r>
              <a:rPr lang="en-US" sz="2100" dirty="0" smtClean="0">
                <a:latin typeface="Times New Roman" pitchFamily="18" charset="0"/>
                <a:cs typeface="Times New Roman" pitchFamily="18" charset="0"/>
              </a:rPr>
              <a:t>: integrated into a machine</a:t>
            </a:r>
          </a:p>
          <a:p>
            <a:pPr marL="1200150" lvl="3" indent="-342900"/>
            <a:r>
              <a:rPr lang="en-US" sz="1900" dirty="0" smtClean="0">
                <a:solidFill>
                  <a:srgbClr val="FF0000"/>
                </a:solidFill>
                <a:latin typeface="Times New Roman" pitchFamily="18" charset="0"/>
                <a:cs typeface="Times New Roman" pitchFamily="18" charset="0"/>
              </a:rPr>
              <a:t>most complicated device with high data rate and full functions. Low power consumption</a:t>
            </a:r>
            <a:endParaRPr lang="en-US" sz="1900" dirty="0" smtClean="0">
              <a:latin typeface="Times New Roman" pitchFamily="18" charset="0"/>
              <a:cs typeface="Times New Roman" pitchFamily="18" charset="0"/>
            </a:endParaRPr>
          </a:p>
          <a:p>
            <a:pPr marL="1200150" lvl="3" indent="-342900"/>
            <a:r>
              <a:rPr lang="en-US" sz="1900" dirty="0" smtClean="0">
                <a:latin typeface="Times New Roman" pitchFamily="18" charset="0"/>
                <a:cs typeface="Times New Roman" pitchFamily="18" charset="0"/>
              </a:rPr>
              <a:t>Audio/video stream/control data</a:t>
            </a:r>
          </a:p>
          <a:p>
            <a:pPr marL="1200150" lvl="3" indent="-342900"/>
            <a:r>
              <a:rPr lang="en-US" sz="1900" dirty="0" smtClean="0">
                <a:latin typeface="Times New Roman" pitchFamily="18" charset="0"/>
                <a:cs typeface="Times New Roman" pitchFamily="18" charset="0"/>
              </a:rPr>
              <a:t>Up to 55 Mbps scalable data rate</a:t>
            </a:r>
          </a:p>
          <a:p>
            <a:pPr marL="1200150" lvl="3" indent="-342900"/>
            <a:r>
              <a:rPr lang="en-US" sz="1900" dirty="0" smtClean="0">
                <a:latin typeface="Times New Roman" pitchFamily="18" charset="0"/>
                <a:cs typeface="Times New Roman" pitchFamily="18" charset="0"/>
              </a:rPr>
              <a:t>PSC manager function included</a:t>
            </a:r>
          </a:p>
          <a:p>
            <a:pPr marL="742950" lvl="2" indent="-342900"/>
            <a:r>
              <a:rPr lang="en-US" sz="2100" b="1" dirty="0" smtClean="0">
                <a:solidFill>
                  <a:srgbClr val="00B0F0"/>
                </a:solidFill>
                <a:latin typeface="Times New Roman" pitchFamily="18" charset="0"/>
                <a:cs typeface="Times New Roman" pitchFamily="18" charset="0"/>
              </a:rPr>
              <a:t>User stand-alone device (PSC terminal): </a:t>
            </a:r>
          </a:p>
          <a:p>
            <a:pPr marL="1200150" lvl="3" indent="-342900"/>
            <a:r>
              <a:rPr lang="en-US" sz="1900" dirty="0" smtClean="0">
                <a:solidFill>
                  <a:srgbClr val="FF0000"/>
                </a:solidFill>
                <a:latin typeface="Times New Roman" pitchFamily="18" charset="0"/>
                <a:cs typeface="Times New Roman" pitchFamily="18" charset="0"/>
              </a:rPr>
              <a:t>most complicated device with high data rate and full functions. Low power consumption</a:t>
            </a:r>
          </a:p>
          <a:p>
            <a:pPr marL="1200150" lvl="3" indent="-342900"/>
            <a:r>
              <a:rPr lang="en-US" sz="1900" dirty="0" smtClean="0">
                <a:latin typeface="Times New Roman" pitchFamily="18" charset="0"/>
                <a:cs typeface="Times New Roman" pitchFamily="18" charset="0"/>
              </a:rPr>
              <a:t>Audio/video stream/control data</a:t>
            </a:r>
          </a:p>
          <a:p>
            <a:pPr marL="1200150" lvl="3" indent="-342900"/>
            <a:r>
              <a:rPr lang="en-US" sz="1900" dirty="0" smtClean="0">
                <a:latin typeface="Times New Roman" pitchFamily="18" charset="0"/>
                <a:cs typeface="Times New Roman" pitchFamily="18" charset="0"/>
              </a:rPr>
              <a:t>Large graphic display/speaker/microphone</a:t>
            </a:r>
          </a:p>
          <a:p>
            <a:pPr marL="1200150" lvl="3" indent="-342900"/>
            <a:r>
              <a:rPr lang="en-US" sz="1900" dirty="0" smtClean="0">
                <a:latin typeface="Times New Roman" pitchFamily="18" charset="0"/>
                <a:cs typeface="Times New Roman" pitchFamily="18" charset="0"/>
              </a:rPr>
              <a:t>Up to 55 Mbps scalable data rate</a:t>
            </a:r>
          </a:p>
          <a:p>
            <a:pPr marL="1200150" lvl="3" indent="-342900"/>
            <a:r>
              <a:rPr lang="en-US" sz="1900" dirty="0" smtClean="0">
                <a:latin typeface="Times New Roman" pitchFamily="18" charset="0"/>
                <a:cs typeface="Times New Roman" pitchFamily="18" charset="0"/>
              </a:rPr>
              <a:t>PSC manager function included</a:t>
            </a:r>
          </a:p>
          <a:p>
            <a:pPr marL="1200150" lvl="3" indent="-342900"/>
            <a:r>
              <a:rPr lang="en-US" sz="1900" dirty="0" smtClean="0">
                <a:solidFill>
                  <a:srgbClr val="FF0000"/>
                </a:solidFill>
                <a:latin typeface="Times New Roman" pitchFamily="18" charset="0"/>
                <a:cs typeface="Times New Roman" pitchFamily="18" charset="0"/>
              </a:rPr>
              <a:t>PSC featured cell phones belong to this level.</a:t>
            </a:r>
          </a:p>
          <a:p>
            <a:pPr marL="342900" lvl="1" indent="-342900">
              <a:buFont typeface="Arial" pitchFamily="34" charset="0"/>
              <a:buChar char="•"/>
            </a:pPr>
            <a:r>
              <a:rPr lang="en-US" sz="2400" dirty="0" smtClean="0">
                <a:latin typeface="Times New Roman" pitchFamily="18" charset="0"/>
                <a:cs typeface="Times New Roman" pitchFamily="18" charset="0"/>
              </a:rPr>
              <a:t>Common features to all levels</a:t>
            </a:r>
          </a:p>
          <a:p>
            <a:pPr marL="742950" lvl="2" indent="-342900"/>
            <a:r>
              <a:rPr lang="en-US" sz="2200" dirty="0" smtClean="0">
                <a:latin typeface="Times New Roman" pitchFamily="18" charset="0"/>
                <a:cs typeface="Times New Roman" pitchFamily="18" charset="0"/>
              </a:rPr>
              <a:t>Listen only mode, transmit only mode, </a:t>
            </a:r>
            <a:r>
              <a:rPr lang="en-US" sz="2200" dirty="0" err="1" smtClean="0">
                <a:latin typeface="Times New Roman" pitchFamily="18" charset="0"/>
                <a:cs typeface="Times New Roman" pitchFamily="18" charset="0"/>
              </a:rPr>
              <a:t>tx</a:t>
            </a:r>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rx</a:t>
            </a:r>
            <a:r>
              <a:rPr lang="en-US" sz="2200" dirty="0" smtClean="0">
                <a:latin typeface="Times New Roman" pitchFamily="18" charset="0"/>
                <a:cs typeface="Times New Roman" pitchFamily="18" charset="0"/>
              </a:rPr>
              <a:t> mode</a:t>
            </a: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47</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LEVEL OF DEVICES (2)</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3886200" cy="4876800"/>
          </a:xfrm>
        </p:spPr>
        <p:txBody>
          <a:bodyPr>
            <a:normAutofit fontScale="92500" lnSpcReduction="20000"/>
          </a:bodyPr>
          <a:lstStyle/>
          <a:p>
            <a:pPr marL="0" lvl="2"/>
            <a:r>
              <a:rPr lang="en-US" sz="2000" b="1" u="sng" dirty="0" smtClean="0">
                <a:solidFill>
                  <a:srgbClr val="FF0000"/>
                </a:solidFill>
                <a:latin typeface="Times New Roman" pitchFamily="18" charset="0"/>
                <a:cs typeface="Times New Roman" pitchFamily="18" charset="0"/>
              </a:rPr>
              <a:t>PSC manager </a:t>
            </a:r>
          </a:p>
          <a:p>
            <a:pPr marL="457200" lvl="3"/>
            <a:r>
              <a:rPr lang="en-US" sz="1800" b="1" dirty="0" smtClean="0">
                <a:solidFill>
                  <a:srgbClr val="FF0000"/>
                </a:solidFill>
                <a:latin typeface="Times New Roman" pitchFamily="18" charset="0"/>
                <a:cs typeface="Times New Roman" pitchFamily="18" charset="0"/>
              </a:rPr>
              <a:t>Device or function in a device </a:t>
            </a:r>
            <a:r>
              <a:rPr lang="en-US" sz="1800" dirty="0" smtClean="0">
                <a:latin typeface="Times New Roman" pitchFamily="18" charset="0"/>
                <a:cs typeface="Times New Roman" pitchFamily="18" charset="0"/>
              </a:rPr>
              <a:t>whose main roles are </a:t>
            </a:r>
          </a:p>
          <a:p>
            <a:pPr marL="685800" lvl="4">
              <a:buFont typeface="Wingdings" pitchFamily="2" charset="2"/>
              <a:buChar char="§"/>
            </a:pPr>
            <a:r>
              <a:rPr lang="en-US" sz="1700" dirty="0" smtClean="0">
                <a:latin typeface="Times New Roman" pitchFamily="18" charset="0"/>
                <a:cs typeface="Times New Roman" pitchFamily="18" charset="0"/>
              </a:rPr>
              <a:t>to provide sync signals to devices in a public space, </a:t>
            </a:r>
          </a:p>
          <a:p>
            <a:pPr marL="685800" lvl="4">
              <a:buFont typeface="Wingdings" pitchFamily="2" charset="2"/>
              <a:buChar char="§"/>
            </a:pPr>
            <a:r>
              <a:rPr lang="en-US" sz="1700" dirty="0" smtClean="0">
                <a:latin typeface="Times New Roman" pitchFamily="18" charset="0"/>
                <a:cs typeface="Times New Roman" pitchFamily="18" charset="0"/>
              </a:rPr>
              <a:t>to maintain sync with other public spaces in the same region, </a:t>
            </a:r>
          </a:p>
          <a:p>
            <a:pPr marL="685800" lvl="4">
              <a:buFont typeface="Wingdings" pitchFamily="2" charset="2"/>
              <a:buChar char="§"/>
            </a:pPr>
            <a:r>
              <a:rPr lang="en-US" sz="1700" dirty="0" smtClean="0">
                <a:latin typeface="Times New Roman" pitchFamily="18" charset="0"/>
                <a:cs typeface="Times New Roman" pitchFamily="18" charset="0"/>
              </a:rPr>
              <a:t>to communicate with PSC managers of adjacent public spaces for synchronous relay, and</a:t>
            </a:r>
          </a:p>
          <a:p>
            <a:pPr marL="685800" lvl="4">
              <a:buFont typeface="Wingdings" pitchFamily="2" charset="2"/>
              <a:buChar char="§"/>
            </a:pPr>
            <a:r>
              <a:rPr lang="en-US" sz="1700" dirty="0" smtClean="0">
                <a:latin typeface="Times New Roman" pitchFamily="18" charset="0"/>
                <a:cs typeface="Times New Roman" pitchFamily="18" charset="0"/>
              </a:rPr>
              <a:t>to provide radio resource allocation information to each personal space with cooperation of other public spaces so as to allocate radio resources to each personal space to minimize the interference with other personal spaces and public spaces.</a:t>
            </a:r>
          </a:p>
          <a:p>
            <a:pPr marL="457200" lvl="3"/>
            <a:r>
              <a:rPr lang="en-US" sz="1800" dirty="0" smtClean="0">
                <a:latin typeface="Times New Roman" pitchFamily="18" charset="0"/>
                <a:cs typeface="Times New Roman" pitchFamily="18" charset="0"/>
              </a:rPr>
              <a:t>Only one device among Level 2 devices and PSC terminals in a public space can be a PSC manager. </a:t>
            </a: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48</a:t>
            </a:r>
            <a:endParaRPr lang="en-US" sz="1400" dirty="0">
              <a:latin typeface="Times New Roman" pitchFamily="18" charset="0"/>
              <a:cs typeface="Times New Roman" pitchFamily="18" charset="0"/>
            </a:endParaRPr>
          </a:p>
        </p:txBody>
      </p:sp>
      <p:sp>
        <p:nvSpPr>
          <p:cNvPr id="5" name="타원 38"/>
          <p:cNvSpPr/>
          <p:nvPr/>
        </p:nvSpPr>
        <p:spPr bwMode="auto">
          <a:xfrm>
            <a:off x="4191000" y="1676400"/>
            <a:ext cx="4953000" cy="4415517"/>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6" name="Picture 24" descr="douche"/>
          <p:cNvPicPr>
            <a:picLocks noChangeAspect="1" noChangeArrowheads="1"/>
          </p:cNvPicPr>
          <p:nvPr/>
        </p:nvPicPr>
        <p:blipFill>
          <a:blip r:embed="rId3" cstate="print"/>
          <a:srcRect/>
          <a:stretch>
            <a:fillRect/>
          </a:stretch>
        </p:blipFill>
        <p:spPr bwMode="auto">
          <a:xfrm>
            <a:off x="4953000" y="4876800"/>
            <a:ext cx="577641" cy="543277"/>
          </a:xfrm>
          <a:prstGeom prst="rect">
            <a:avLst/>
          </a:prstGeom>
          <a:noFill/>
        </p:spPr>
      </p:pic>
      <p:grpSp>
        <p:nvGrpSpPr>
          <p:cNvPr id="7" name="Group 5"/>
          <p:cNvGrpSpPr>
            <a:grpSpLocks/>
          </p:cNvGrpSpPr>
          <p:nvPr/>
        </p:nvGrpSpPr>
        <p:grpSpPr bwMode="auto">
          <a:xfrm>
            <a:off x="7391400" y="3505200"/>
            <a:ext cx="262225" cy="361977"/>
            <a:chOff x="3667" y="2523"/>
            <a:chExt cx="247" cy="317"/>
          </a:xfrm>
        </p:grpSpPr>
        <p:sp>
          <p:nvSpPr>
            <p:cNvPr id="9"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10" name="Picture 7" descr="744px-ThermometerSymbol"/>
            <p:cNvPicPr>
              <a:picLocks noChangeAspect="1" noChangeArrowheads="1"/>
            </p:cNvPicPr>
            <p:nvPr/>
          </p:nvPicPr>
          <p:blipFill>
            <a:blip r:embed="rId4" cstate="print"/>
            <a:srcRect l="43907" t="21152" r="48991" b="24046"/>
            <a:stretch>
              <a:fillRect/>
            </a:stretch>
          </p:blipFill>
          <p:spPr bwMode="auto">
            <a:xfrm>
              <a:off x="3667" y="2523"/>
              <a:ext cx="118" cy="317"/>
            </a:xfrm>
            <a:prstGeom prst="rect">
              <a:avLst/>
            </a:prstGeom>
            <a:noFill/>
          </p:spPr>
        </p:pic>
      </p:grpSp>
      <p:pic>
        <p:nvPicPr>
          <p:cNvPr id="11" name="Picture 8" descr="helice-pour-bateaux-3-pales-49131"/>
          <p:cNvPicPr>
            <a:picLocks noChangeAspect="1" noChangeArrowheads="1"/>
          </p:cNvPicPr>
          <p:nvPr/>
        </p:nvPicPr>
        <p:blipFill>
          <a:blip r:embed="rId5" cstate="print">
            <a:clrChange>
              <a:clrFrom>
                <a:srgbClr val="FFFFFF"/>
              </a:clrFrom>
              <a:clrTo>
                <a:srgbClr val="FFFFFF">
                  <a:alpha val="0"/>
                </a:srgbClr>
              </a:clrTo>
            </a:clrChange>
            <a:lum bright="-20000"/>
            <a:grayscl/>
          </a:blip>
          <a:srcRect/>
          <a:stretch>
            <a:fillRect/>
          </a:stretch>
        </p:blipFill>
        <p:spPr bwMode="auto">
          <a:xfrm>
            <a:off x="5715000" y="3048000"/>
            <a:ext cx="586755" cy="603641"/>
          </a:xfrm>
          <a:prstGeom prst="rect">
            <a:avLst/>
          </a:prstGeom>
          <a:noFill/>
          <a:ln w="9525">
            <a:noFill/>
            <a:miter lim="800000"/>
            <a:headEnd/>
            <a:tailEnd/>
          </a:ln>
        </p:spPr>
      </p:pic>
      <p:pic>
        <p:nvPicPr>
          <p:cNvPr id="12" name="Picture 27"/>
          <p:cNvPicPr>
            <a:picLocks noChangeAspect="1" noChangeArrowheads="1"/>
          </p:cNvPicPr>
          <p:nvPr/>
        </p:nvPicPr>
        <p:blipFill>
          <a:blip r:embed="rId6" cstate="print"/>
          <a:srcRect t="4359" r="-682" b="3391"/>
          <a:stretch>
            <a:fillRect/>
          </a:stretch>
        </p:blipFill>
        <p:spPr bwMode="auto">
          <a:xfrm>
            <a:off x="8074462" y="3962400"/>
            <a:ext cx="298441" cy="603641"/>
          </a:xfrm>
          <a:prstGeom prst="rect">
            <a:avLst/>
          </a:prstGeom>
          <a:noFill/>
          <a:ln w="9525">
            <a:noFill/>
            <a:miter lim="800000"/>
            <a:headEnd/>
            <a:tailEnd/>
          </a:ln>
          <a:effectLst>
            <a:outerShdw dist="107763" dir="2700000" algn="ctr" rotWithShape="0">
              <a:schemeClr val="bg2"/>
            </a:outerShdw>
          </a:effectLst>
        </p:spPr>
      </p:pic>
      <p:sp>
        <p:nvSpPr>
          <p:cNvPr id="13" name="Oval 12"/>
          <p:cNvSpPr/>
          <p:nvPr/>
        </p:nvSpPr>
        <p:spPr>
          <a:xfrm>
            <a:off x="4343400" y="2971800"/>
            <a:ext cx="3179704" cy="2819400"/>
          </a:xfrm>
          <a:prstGeom prst="ellipse">
            <a:avLst/>
          </a:prstGeom>
          <a:noFill/>
          <a:ln>
            <a:solidFill>
              <a:srgbClr val="D46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79814" y="1752600"/>
            <a:ext cx="2292586" cy="3657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943600" y="3352800"/>
            <a:ext cx="2971800" cy="2438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5" descr="radiateu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382000" y="2895600"/>
            <a:ext cx="529708" cy="774945"/>
          </a:xfrm>
          <a:prstGeom prst="rect">
            <a:avLst/>
          </a:prstGeom>
          <a:noFill/>
        </p:spPr>
      </p:pic>
      <p:pic>
        <p:nvPicPr>
          <p:cNvPr id="17" name="Picture 39" descr="weekly_digital_timer_IP20"/>
          <p:cNvPicPr>
            <a:picLocks noChangeAspect="1" noChangeArrowheads="1"/>
          </p:cNvPicPr>
          <p:nvPr/>
        </p:nvPicPr>
        <p:blipFill>
          <a:blip r:embed="rId8" cstate="print"/>
          <a:srcRect/>
          <a:stretch>
            <a:fillRect/>
          </a:stretch>
        </p:blipFill>
        <p:spPr bwMode="auto">
          <a:xfrm>
            <a:off x="7010400" y="2438400"/>
            <a:ext cx="324257" cy="685800"/>
          </a:xfrm>
          <a:prstGeom prst="rect">
            <a:avLst/>
          </a:prstGeom>
          <a:noFill/>
        </p:spPr>
      </p:pic>
      <p:grpSp>
        <p:nvGrpSpPr>
          <p:cNvPr id="18" name="Group 5"/>
          <p:cNvGrpSpPr>
            <a:grpSpLocks/>
          </p:cNvGrpSpPr>
          <p:nvPr/>
        </p:nvGrpSpPr>
        <p:grpSpPr bwMode="auto">
          <a:xfrm>
            <a:off x="6781800" y="3657600"/>
            <a:ext cx="262225" cy="361977"/>
            <a:chOff x="3667" y="2523"/>
            <a:chExt cx="247" cy="317"/>
          </a:xfrm>
        </p:grpSpPr>
        <p:sp>
          <p:nvSpPr>
            <p:cNvPr id="19"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20" name="Picture 7" descr="744px-ThermometerSymbol"/>
            <p:cNvPicPr>
              <a:picLocks noChangeAspect="1" noChangeArrowheads="1"/>
            </p:cNvPicPr>
            <p:nvPr/>
          </p:nvPicPr>
          <p:blipFill>
            <a:blip r:embed="rId4" cstate="print"/>
            <a:srcRect l="43907" t="21152" r="48991" b="24046"/>
            <a:stretch>
              <a:fillRect/>
            </a:stretch>
          </p:blipFill>
          <p:spPr bwMode="auto">
            <a:xfrm>
              <a:off x="3667" y="2523"/>
              <a:ext cx="118" cy="317"/>
            </a:xfrm>
            <a:prstGeom prst="rect">
              <a:avLst/>
            </a:prstGeom>
            <a:noFill/>
          </p:spPr>
        </p:pic>
      </p:grpSp>
      <p:graphicFrame>
        <p:nvGraphicFramePr>
          <p:cNvPr id="21" name="Object 3"/>
          <p:cNvGraphicFramePr>
            <a:graphicFrameLocks noChangeAspect="1"/>
          </p:cNvGraphicFramePr>
          <p:nvPr/>
        </p:nvGraphicFramePr>
        <p:xfrm>
          <a:off x="6934200" y="4267200"/>
          <a:ext cx="481542" cy="603250"/>
        </p:xfrm>
        <a:graphic>
          <a:graphicData uri="http://schemas.openxmlformats.org/presentationml/2006/ole">
            <p:oleObj spid="_x0000_s493570" name="Photo Editor Photo" r:id="rId9" imgW="2381582" imgH="2381582" progId="">
              <p:embed/>
            </p:oleObj>
          </a:graphicData>
        </a:graphic>
      </p:graphicFrame>
      <p:pic>
        <p:nvPicPr>
          <p:cNvPr id="22" name="Picture 12" descr="audio"/>
          <p:cNvPicPr>
            <a:picLocks noChangeAspect="1" noChangeArrowheads="1"/>
          </p:cNvPicPr>
          <p:nvPr/>
        </p:nvPicPr>
        <p:blipFill>
          <a:blip r:embed="rId10" cstate="print"/>
          <a:srcRect/>
          <a:stretch>
            <a:fillRect/>
          </a:stretch>
        </p:blipFill>
        <p:spPr bwMode="auto">
          <a:xfrm>
            <a:off x="6248400" y="4495800"/>
            <a:ext cx="674174" cy="798220"/>
          </a:xfrm>
          <a:prstGeom prst="rect">
            <a:avLst/>
          </a:prstGeom>
          <a:noFill/>
          <a:ln w="9525">
            <a:noFill/>
            <a:miter lim="800000"/>
            <a:headEnd/>
            <a:tailEnd/>
          </a:ln>
        </p:spPr>
      </p:pic>
      <p:grpSp>
        <p:nvGrpSpPr>
          <p:cNvPr id="23" name="Group 32"/>
          <p:cNvGrpSpPr>
            <a:grpSpLocks/>
          </p:cNvGrpSpPr>
          <p:nvPr/>
        </p:nvGrpSpPr>
        <p:grpSpPr bwMode="auto">
          <a:xfrm>
            <a:off x="6096000" y="3886200"/>
            <a:ext cx="674174" cy="544233"/>
            <a:chOff x="567" y="2391"/>
            <a:chExt cx="953" cy="585"/>
          </a:xfrm>
        </p:grpSpPr>
        <p:pic>
          <p:nvPicPr>
            <p:cNvPr id="24" name="Picture 3" descr="hd tv"/>
            <p:cNvPicPr>
              <a:picLocks noChangeAspect="1" noChangeArrowheads="1"/>
            </p:cNvPicPr>
            <p:nvPr/>
          </p:nvPicPr>
          <p:blipFill>
            <a:blip r:embed="rId11" cstate="print"/>
            <a:srcRect/>
            <a:stretch>
              <a:fillRect/>
            </a:stretch>
          </p:blipFill>
          <p:spPr bwMode="auto">
            <a:xfrm>
              <a:off x="567" y="2391"/>
              <a:ext cx="953" cy="585"/>
            </a:xfrm>
            <a:prstGeom prst="rect">
              <a:avLst/>
            </a:prstGeom>
            <a:noFill/>
            <a:ln w="9525">
              <a:noFill/>
              <a:miter lim="800000"/>
              <a:headEnd/>
              <a:tailEnd/>
            </a:ln>
          </p:spPr>
        </p:pic>
        <p:grpSp>
          <p:nvGrpSpPr>
            <p:cNvPr id="25" name="Group 56"/>
            <p:cNvGrpSpPr>
              <a:grpSpLocks/>
            </p:cNvGrpSpPr>
            <p:nvPr/>
          </p:nvGrpSpPr>
          <p:grpSpPr bwMode="auto">
            <a:xfrm>
              <a:off x="672" y="2432"/>
              <a:ext cx="744" cy="479"/>
              <a:chOff x="672" y="2428"/>
              <a:chExt cx="744" cy="479"/>
            </a:xfrm>
          </p:grpSpPr>
          <p:pic>
            <p:nvPicPr>
              <p:cNvPr id="26" name="Picture 20" descr="경쟁사_그냥"/>
              <p:cNvPicPr>
                <a:picLocks noChangeAspect="1" noChangeArrowheads="1"/>
              </p:cNvPicPr>
              <p:nvPr/>
            </p:nvPicPr>
            <p:blipFill>
              <a:blip r:embed="rId12" cstate="print"/>
              <a:srcRect/>
              <a:stretch>
                <a:fillRect/>
              </a:stretch>
            </p:blipFill>
            <p:spPr bwMode="auto">
              <a:xfrm rot="-152540">
                <a:off x="692" y="2428"/>
                <a:ext cx="724" cy="457"/>
              </a:xfrm>
              <a:prstGeom prst="rect">
                <a:avLst/>
              </a:prstGeom>
              <a:noFill/>
              <a:ln w="9525">
                <a:noFill/>
                <a:miter lim="800000"/>
                <a:headEnd/>
                <a:tailEnd/>
              </a:ln>
            </p:spPr>
          </p:pic>
          <p:pic>
            <p:nvPicPr>
              <p:cNvPr id="27" name="Picture 21" descr="경쟁사인라인"/>
              <p:cNvPicPr>
                <a:picLocks noChangeAspect="1" noChangeArrowheads="1"/>
              </p:cNvPicPr>
              <p:nvPr/>
            </p:nvPicPr>
            <p:blipFill>
              <a:blip r:embed="rId13" cstate="print"/>
              <a:srcRect/>
              <a:stretch>
                <a:fillRect/>
              </a:stretch>
            </p:blipFill>
            <p:spPr bwMode="auto">
              <a:xfrm rot="-163579">
                <a:off x="672" y="2706"/>
                <a:ext cx="227" cy="201"/>
              </a:xfrm>
              <a:prstGeom prst="rect">
                <a:avLst/>
              </a:prstGeom>
              <a:noFill/>
              <a:ln w="9525">
                <a:noFill/>
                <a:miter lim="800000"/>
                <a:headEnd/>
                <a:tailEnd/>
              </a:ln>
            </p:spPr>
          </p:pic>
        </p:grpSp>
      </p:grpSp>
      <p:sp>
        <p:nvSpPr>
          <p:cNvPr id="28" name="TextBox 27"/>
          <p:cNvSpPr txBox="1"/>
          <p:nvPr/>
        </p:nvSpPr>
        <p:spPr>
          <a:xfrm>
            <a:off x="4572000" y="2057400"/>
            <a:ext cx="1088519" cy="970779"/>
          </a:xfrm>
          <a:prstGeom prst="rect">
            <a:avLst/>
          </a:prstGeom>
          <a:noFill/>
        </p:spPr>
        <p:txBody>
          <a:bodyPr wrap="square" rtlCol="0">
            <a:spAutoFit/>
          </a:bodyPr>
          <a:lstStyle/>
          <a:p>
            <a:pPr algn="ctr">
              <a:lnSpc>
                <a:spcPts val="1700"/>
              </a:lnSpc>
            </a:pPr>
            <a:r>
              <a:rPr lang="en-US" b="1" dirty="0" smtClean="0">
                <a:solidFill>
                  <a:srgbClr val="00B050"/>
                </a:solidFill>
              </a:rPr>
              <a:t>Common sync in </a:t>
            </a:r>
            <a:r>
              <a:rPr lang="en-US" b="1" dirty="0" smtClean="0"/>
              <a:t>Public space</a:t>
            </a:r>
            <a:endParaRPr lang="en-US" b="1" dirty="0"/>
          </a:p>
        </p:txBody>
      </p:sp>
      <p:sp>
        <p:nvSpPr>
          <p:cNvPr id="29" name="TextBox 28"/>
          <p:cNvSpPr txBox="1"/>
          <p:nvPr/>
        </p:nvSpPr>
        <p:spPr>
          <a:xfrm>
            <a:off x="5764244" y="2057400"/>
            <a:ext cx="1438306" cy="534762"/>
          </a:xfrm>
          <a:prstGeom prst="rect">
            <a:avLst/>
          </a:prstGeom>
          <a:noFill/>
        </p:spPr>
        <p:txBody>
          <a:bodyPr wrap="square" rtlCol="0">
            <a:spAutoFit/>
          </a:bodyPr>
          <a:lstStyle/>
          <a:p>
            <a:pPr algn="ctr">
              <a:lnSpc>
                <a:spcPts val="1700"/>
              </a:lnSpc>
            </a:pPr>
            <a:r>
              <a:rPr lang="en-US" b="1" smtClean="0">
                <a:solidFill>
                  <a:srgbClr val="FF0000"/>
                </a:solidFill>
              </a:rPr>
              <a:t>Personal space A</a:t>
            </a:r>
            <a:endParaRPr lang="en-US" b="1">
              <a:solidFill>
                <a:srgbClr val="FF0000"/>
              </a:solidFill>
            </a:endParaRPr>
          </a:p>
        </p:txBody>
      </p:sp>
      <p:sp>
        <p:nvSpPr>
          <p:cNvPr id="30" name="TextBox 29"/>
          <p:cNvSpPr txBox="1"/>
          <p:nvPr/>
        </p:nvSpPr>
        <p:spPr>
          <a:xfrm>
            <a:off x="4114800" y="4038600"/>
            <a:ext cx="1438306" cy="534762"/>
          </a:xfrm>
          <a:prstGeom prst="rect">
            <a:avLst/>
          </a:prstGeom>
          <a:noFill/>
        </p:spPr>
        <p:txBody>
          <a:bodyPr wrap="square" rtlCol="0">
            <a:spAutoFit/>
          </a:bodyPr>
          <a:lstStyle/>
          <a:p>
            <a:pPr algn="ctr">
              <a:lnSpc>
                <a:spcPts val="1700"/>
              </a:lnSpc>
            </a:pPr>
            <a:r>
              <a:rPr lang="en-US" b="1" dirty="0" smtClean="0">
                <a:solidFill>
                  <a:srgbClr val="D46C2C"/>
                </a:solidFill>
              </a:rPr>
              <a:t>Personal space B</a:t>
            </a:r>
            <a:endParaRPr lang="en-US" b="1" dirty="0">
              <a:solidFill>
                <a:srgbClr val="D46C2C"/>
              </a:solidFill>
            </a:endParaRPr>
          </a:p>
        </p:txBody>
      </p:sp>
      <p:sp>
        <p:nvSpPr>
          <p:cNvPr id="31" name="TextBox 30"/>
          <p:cNvSpPr txBox="1"/>
          <p:nvPr/>
        </p:nvSpPr>
        <p:spPr>
          <a:xfrm>
            <a:off x="7440644" y="4953000"/>
            <a:ext cx="1438306" cy="534762"/>
          </a:xfrm>
          <a:prstGeom prst="rect">
            <a:avLst/>
          </a:prstGeom>
          <a:noFill/>
        </p:spPr>
        <p:txBody>
          <a:bodyPr wrap="square" rtlCol="0">
            <a:spAutoFit/>
          </a:bodyPr>
          <a:lstStyle/>
          <a:p>
            <a:pPr algn="ctr">
              <a:lnSpc>
                <a:spcPts val="1700"/>
              </a:lnSpc>
            </a:pPr>
            <a:r>
              <a:rPr lang="en-US" b="1" smtClean="0">
                <a:solidFill>
                  <a:srgbClr val="0070C0"/>
                </a:solidFill>
              </a:rPr>
              <a:t>Personal space C</a:t>
            </a:r>
            <a:endParaRPr lang="en-US" b="1">
              <a:solidFill>
                <a:srgbClr val="0070C0"/>
              </a:solidFill>
            </a:endParaRPr>
          </a:p>
        </p:txBody>
      </p:sp>
      <p:pic>
        <p:nvPicPr>
          <p:cNvPr id="32" name="Picture 6"/>
          <p:cNvPicPr>
            <a:picLocks noChangeAspect="1" noChangeArrowheads="1"/>
          </p:cNvPicPr>
          <p:nvPr/>
        </p:nvPicPr>
        <p:blipFill>
          <a:blip r:embed="rId14" cstate="print"/>
          <a:srcRect/>
          <a:stretch>
            <a:fillRect/>
          </a:stretch>
        </p:blipFill>
        <p:spPr bwMode="auto">
          <a:xfrm>
            <a:off x="4953000" y="3352800"/>
            <a:ext cx="381000" cy="694765"/>
          </a:xfrm>
          <a:prstGeom prst="rect">
            <a:avLst/>
          </a:prstGeom>
          <a:noFill/>
          <a:ln w="9525">
            <a:noFill/>
            <a:miter lim="800000"/>
            <a:headEnd/>
            <a:tailEnd/>
          </a:ln>
        </p:spPr>
      </p:pic>
      <p:pic>
        <p:nvPicPr>
          <p:cNvPr id="33" name="Picture 6"/>
          <p:cNvPicPr>
            <a:picLocks noChangeAspect="1" noChangeArrowheads="1"/>
          </p:cNvPicPr>
          <p:nvPr/>
        </p:nvPicPr>
        <p:blipFill>
          <a:blip r:embed="rId14" cstate="print"/>
          <a:srcRect/>
          <a:stretch>
            <a:fillRect/>
          </a:stretch>
        </p:blipFill>
        <p:spPr bwMode="auto">
          <a:xfrm>
            <a:off x="7620000" y="4191000"/>
            <a:ext cx="381000" cy="694765"/>
          </a:xfrm>
          <a:prstGeom prst="rect">
            <a:avLst/>
          </a:prstGeom>
          <a:noFill/>
          <a:ln w="9525">
            <a:noFill/>
            <a:miter lim="800000"/>
            <a:headEnd/>
            <a:tailEnd/>
          </a:ln>
        </p:spPr>
      </p:pic>
      <p:pic>
        <p:nvPicPr>
          <p:cNvPr id="34" name="Picture 6"/>
          <p:cNvPicPr>
            <a:picLocks noChangeAspect="1" noChangeArrowheads="1"/>
          </p:cNvPicPr>
          <p:nvPr/>
        </p:nvPicPr>
        <p:blipFill>
          <a:blip r:embed="rId14" cstate="print"/>
          <a:srcRect/>
          <a:stretch>
            <a:fillRect/>
          </a:stretch>
        </p:blipFill>
        <p:spPr bwMode="auto">
          <a:xfrm>
            <a:off x="6477000" y="2667000"/>
            <a:ext cx="381000" cy="694765"/>
          </a:xfrm>
          <a:prstGeom prst="rect">
            <a:avLst/>
          </a:prstGeom>
          <a:noFill/>
          <a:ln w="9525">
            <a:noFill/>
            <a:miter lim="800000"/>
            <a:headEnd/>
            <a:tailEnd/>
          </a:ln>
        </p:spPr>
      </p:pic>
      <p:sp>
        <p:nvSpPr>
          <p:cNvPr id="35" name="TextBox 34"/>
          <p:cNvSpPr txBox="1"/>
          <p:nvPr/>
        </p:nvSpPr>
        <p:spPr>
          <a:xfrm>
            <a:off x="7620000" y="2133600"/>
            <a:ext cx="990600" cy="451406"/>
          </a:xfrm>
          <a:prstGeom prst="rect">
            <a:avLst/>
          </a:prstGeom>
          <a:solidFill>
            <a:srgbClr val="FFFF00"/>
          </a:solidFill>
        </p:spPr>
        <p:txBody>
          <a:bodyPr wrap="square" rtlCol="0">
            <a:spAutoFit/>
          </a:bodyPr>
          <a:lstStyle/>
          <a:p>
            <a:pPr algn="ctr">
              <a:lnSpc>
                <a:spcPts val="1400"/>
              </a:lnSpc>
            </a:pPr>
            <a:r>
              <a:rPr lang="en-US" sz="1600" b="1" dirty="0" smtClean="0">
                <a:solidFill>
                  <a:srgbClr val="00B050"/>
                </a:solidFill>
              </a:rPr>
              <a:t>PSC manager</a:t>
            </a:r>
            <a:endParaRPr lang="en-US" sz="1600" b="1" dirty="0">
              <a:solidFill>
                <a:srgbClr val="00B050"/>
              </a:solidFill>
            </a:endParaRPr>
          </a:p>
        </p:txBody>
      </p:sp>
      <p:pic>
        <p:nvPicPr>
          <p:cNvPr id="36" name="Picture 39" descr="weekly_digital_timer_IP20"/>
          <p:cNvPicPr>
            <a:picLocks noChangeAspect="1" noChangeArrowheads="1"/>
          </p:cNvPicPr>
          <p:nvPr/>
        </p:nvPicPr>
        <p:blipFill>
          <a:blip r:embed="rId8" cstate="print"/>
          <a:srcRect/>
          <a:stretch>
            <a:fillRect/>
          </a:stretch>
        </p:blipFill>
        <p:spPr bwMode="auto">
          <a:xfrm>
            <a:off x="7924800" y="2590800"/>
            <a:ext cx="324257" cy="6858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KEY REQUIREMENTS FOR PSC</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229600" cy="4724400"/>
          </a:xfrm>
        </p:spPr>
        <p:txBody>
          <a:bodyPr>
            <a:normAutofit fontScale="85000" lnSpcReduction="10000"/>
          </a:bodyPr>
          <a:lstStyle/>
          <a:p>
            <a:pPr marL="342900" lvl="1" indent="-342900">
              <a:buFont typeface="Arial" pitchFamily="34" charset="0"/>
              <a:buChar char="•"/>
            </a:pPr>
            <a:r>
              <a:rPr lang="en-US" sz="2000" dirty="0" smtClean="0">
                <a:solidFill>
                  <a:srgbClr val="000000"/>
                </a:solidFill>
                <a:latin typeface="Times New Roman" pitchFamily="18" charset="0"/>
                <a:ea typeface="굴림" charset="-127"/>
                <a:cs typeface="Times New Roman" pitchFamily="18" charset="0"/>
              </a:rPr>
              <a:t>Dynamically Scalable </a:t>
            </a:r>
            <a:r>
              <a:rPr lang="en-US" sz="2000" b="1" dirty="0" smtClean="0">
                <a:solidFill>
                  <a:srgbClr val="00B0F0"/>
                </a:solidFill>
                <a:latin typeface="Times New Roman" pitchFamily="18" charset="0"/>
                <a:ea typeface="굴림" charset="-127"/>
                <a:cs typeface="Times New Roman" pitchFamily="18" charset="0"/>
              </a:rPr>
              <a:t>link rates</a:t>
            </a:r>
            <a:r>
              <a:rPr lang="en-US" sz="2000" dirty="0" smtClean="0">
                <a:solidFill>
                  <a:srgbClr val="000000"/>
                </a:solidFill>
                <a:latin typeface="Times New Roman" pitchFamily="18" charset="0"/>
                <a:ea typeface="굴림" charset="-127"/>
                <a:cs typeface="Times New Roman" pitchFamily="18" charset="0"/>
              </a:rPr>
              <a:t>/data rates</a:t>
            </a:r>
          </a:p>
          <a:p>
            <a:pPr marL="742950" lvl="2" indent="-342900"/>
            <a:r>
              <a:rPr lang="en-US" sz="1900" dirty="0" smtClean="0">
                <a:solidFill>
                  <a:srgbClr val="00B0F0"/>
                </a:solidFill>
                <a:latin typeface="Times New Roman" pitchFamily="18" charset="0"/>
                <a:ea typeface="굴림" charset="-127"/>
                <a:cs typeface="Times New Roman" pitchFamily="18" charset="0"/>
              </a:rPr>
              <a:t>Data rates are scaled dynamically depending on types of applications.</a:t>
            </a:r>
          </a:p>
          <a:p>
            <a:pPr marL="742950" lvl="2" indent="-342900"/>
            <a:r>
              <a:rPr lang="en-US" sz="1900" dirty="0" smtClean="0">
                <a:solidFill>
                  <a:srgbClr val="00B0F0"/>
                </a:solidFill>
                <a:latin typeface="Times New Roman" pitchFamily="18" charset="0"/>
                <a:ea typeface="굴림" charset="-127"/>
                <a:cs typeface="Times New Roman" pitchFamily="18" charset="0"/>
              </a:rPr>
              <a:t>Spectral and temporal radio resource is flexibly and dynamically assigned to each device to meet its needs.</a:t>
            </a:r>
            <a:endParaRPr lang="en-US" sz="1900" dirty="0" smtClean="0">
              <a:solidFill>
                <a:srgbClr val="FF0000"/>
              </a:solidFill>
              <a:latin typeface="Times New Roman" pitchFamily="18" charset="0"/>
              <a:ea typeface="굴림" charset="-127"/>
              <a:cs typeface="Times New Roman" pitchFamily="18" charset="0"/>
            </a:endParaRPr>
          </a:p>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Fast synch for easy and simple association and high throughput &lt;500 us	</a:t>
            </a:r>
          </a:p>
          <a:p>
            <a:pPr marL="742950" lvl="2" indent="-342900"/>
            <a:r>
              <a:rPr lang="en-US" altLang="ko-KR" sz="1900" dirty="0" smtClean="0">
                <a:latin typeface="Times New Roman" pitchFamily="18" charset="0"/>
                <a:ea typeface="굴림" charset="-127"/>
                <a:cs typeface="Times New Roman" pitchFamily="18" charset="0"/>
              </a:rPr>
              <a:t>Dynamic association</a:t>
            </a:r>
          </a:p>
          <a:p>
            <a:pPr marL="342900" lvl="1" indent="-342900">
              <a:buFont typeface="Arial" pitchFamily="34" charset="0"/>
              <a:buChar char="•"/>
            </a:pPr>
            <a:r>
              <a:rPr lang="en-US" sz="2000" dirty="0" smtClean="0">
                <a:latin typeface="Times New Roman" pitchFamily="18" charset="0"/>
                <a:ea typeface="굴림" charset="-127"/>
                <a:cs typeface="Times New Roman" pitchFamily="18" charset="0"/>
              </a:rPr>
              <a:t>Low latency &lt;16 ms		</a:t>
            </a:r>
          </a:p>
          <a:p>
            <a:pPr marL="742950" lvl="2" indent="-342900"/>
            <a:r>
              <a:rPr lang="en-US" sz="1900" dirty="0" smtClean="0">
                <a:solidFill>
                  <a:srgbClr val="00B050"/>
                </a:solidFill>
                <a:latin typeface="Times New Roman" pitchFamily="18" charset="0"/>
                <a:ea typeface="굴림" charset="-127"/>
                <a:cs typeface="Times New Roman" pitchFamily="18" charset="0"/>
                <a:sym typeface="Wingdings" pitchFamily="2" charset="2"/>
              </a:rPr>
              <a:t>Periodically every less than 16 ms, a segment of information can be transmitted. </a:t>
            </a:r>
            <a:endParaRPr lang="en-US" sz="2000" dirty="0" smtClean="0">
              <a:solidFill>
                <a:srgbClr val="00B050"/>
              </a:solidFill>
              <a:latin typeface="Times New Roman" pitchFamily="18" charset="0"/>
              <a:ea typeface="굴림" charset="-127"/>
              <a:cs typeface="Times New Roman" pitchFamily="18" charset="0"/>
            </a:endParaRPr>
          </a:p>
          <a:p>
            <a:pPr marL="342900" lvl="1" indent="-342900">
              <a:buFont typeface="Arial" pitchFamily="34" charset="0"/>
              <a:buChar char="•"/>
            </a:pPr>
            <a:r>
              <a:rPr lang="en-US" sz="2000" dirty="0" smtClean="0">
                <a:latin typeface="Times New Roman" pitchFamily="18" charset="0"/>
                <a:ea typeface="굴림" charset="-127"/>
                <a:cs typeface="Times New Roman" pitchFamily="18" charset="0"/>
              </a:rPr>
              <a:t>Avoidance of mutual interference from adjacent transmitters</a:t>
            </a:r>
            <a:endParaRPr lang="en-US" sz="1900" dirty="0" smtClean="0">
              <a:solidFill>
                <a:srgbClr val="FF0000"/>
              </a:solidFill>
              <a:latin typeface="Times New Roman" pitchFamily="18" charset="0"/>
              <a:ea typeface="굴림" charset="-127"/>
              <a:cs typeface="Times New Roman" pitchFamily="18" charset="0"/>
            </a:endParaRPr>
          </a:p>
          <a:p>
            <a:pPr marL="742950" lvl="2" indent="-342900"/>
            <a:r>
              <a:rPr lang="en-US" sz="1900" dirty="0" smtClean="0">
                <a:solidFill>
                  <a:srgbClr val="FF0000"/>
                </a:solidFill>
                <a:latin typeface="Times New Roman" pitchFamily="18" charset="0"/>
                <a:ea typeface="굴림" charset="-127"/>
                <a:cs typeface="Times New Roman" pitchFamily="18" charset="0"/>
              </a:rPr>
              <a:t>Adjacent transmitters interfere with other devices with co-channel and spurious signals from these transmitters. A mitigation method should be applied. Frequency hopping is one strong scheme to mitigate this interference.</a:t>
            </a:r>
            <a:endParaRPr lang="en-US" sz="2100" dirty="0" smtClean="0">
              <a:solidFill>
                <a:srgbClr val="00B0F0"/>
              </a:solidFill>
              <a:latin typeface="Times New Roman" pitchFamily="18" charset="0"/>
              <a:ea typeface="굴림" charset="-127"/>
              <a:cs typeface="Times New Roman" pitchFamily="18" charset="0"/>
            </a:endParaRPr>
          </a:p>
          <a:p>
            <a:pPr marL="342900" lvl="1" indent="-342900">
              <a:buFont typeface="Arial" pitchFamily="34" charset="0"/>
              <a:buChar char="•"/>
            </a:pPr>
            <a:r>
              <a:rPr lang="en-US" sz="2100" dirty="0" smtClean="0">
                <a:solidFill>
                  <a:srgbClr val="00B0F0"/>
                </a:solidFill>
                <a:latin typeface="Times New Roman" pitchFamily="18" charset="0"/>
                <a:ea typeface="굴림" charset="-127"/>
                <a:cs typeface="Times New Roman" pitchFamily="18" charset="0"/>
              </a:rPr>
              <a:t>Synchronized relay between public spaces</a:t>
            </a:r>
          </a:p>
          <a:p>
            <a:pPr marL="742950" lvl="2" indent="-342900"/>
            <a:r>
              <a:rPr lang="en-US" sz="1900" dirty="0" smtClean="0">
                <a:solidFill>
                  <a:srgbClr val="00B0F0"/>
                </a:solidFill>
                <a:latin typeface="Times New Roman" pitchFamily="18" charset="0"/>
                <a:ea typeface="굴림" charset="-127"/>
                <a:cs typeface="Times New Roman" pitchFamily="18" charset="0"/>
              </a:rPr>
              <a:t>To form an ad hoc mesh network for the case that a user device moves to another public space and for range extension.</a:t>
            </a:r>
          </a:p>
          <a:p>
            <a:pPr marL="342900" lvl="1" indent="-342900">
              <a:buFont typeface="Arial" pitchFamily="34" charset="0"/>
              <a:buChar char="•"/>
            </a:pPr>
            <a:r>
              <a:rPr lang="en-US" sz="2100" dirty="0" smtClean="0">
                <a:solidFill>
                  <a:srgbClr val="00B0F0"/>
                </a:solidFill>
                <a:latin typeface="Times New Roman" pitchFamily="18" charset="0"/>
                <a:cs typeface="Times New Roman" pitchFamily="18" charset="0"/>
              </a:rPr>
              <a:t>Localization/locating/positioning</a:t>
            </a:r>
          </a:p>
          <a:p>
            <a:pPr marL="742950" lvl="2" indent="-342900"/>
            <a:r>
              <a:rPr lang="en-US" sz="1900" dirty="0" smtClean="0">
                <a:solidFill>
                  <a:srgbClr val="00B0F0"/>
                </a:solidFill>
                <a:latin typeface="Times New Roman" pitchFamily="18" charset="0"/>
                <a:cs typeface="Times New Roman" pitchFamily="18" charset="0"/>
              </a:rPr>
              <a:t>An important feature for some of PSC applications – LBS system and services</a:t>
            </a:r>
            <a:endParaRPr lang="en-US" sz="2100" dirty="0" smtClean="0">
              <a:solidFill>
                <a:srgbClr val="00B0F0"/>
              </a:solidFill>
              <a:latin typeface="Times New Roman" pitchFamily="18" charset="0"/>
              <a:ea typeface="굴림" charset="-127"/>
              <a:cs typeface="Times New Roman" pitchFamily="18" charset="0"/>
            </a:endParaRP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49</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PERSONALIZATION OF A SPACE (1)</a:t>
            </a:r>
            <a:endParaRPr lang="en-US" sz="2000" dirty="0">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r>
              <a:rPr lang="en-US" altLang="ko-KR" sz="2000" dirty="0" smtClean="0">
                <a:latin typeface="Times New Roman" pitchFamily="18" charset="0"/>
                <a:cs typeface="Times New Roman" pitchFamily="18" charset="0"/>
              </a:rPr>
              <a:t>Personalization *</a:t>
            </a:r>
          </a:p>
          <a:p>
            <a:pPr lvl="1"/>
            <a:r>
              <a:rPr lang="en-US" altLang="ko-KR" sz="1800" dirty="0" smtClean="0">
                <a:latin typeface="Times New Roman" pitchFamily="18" charset="0"/>
                <a:cs typeface="Times New Roman" pitchFamily="18" charset="0"/>
              </a:rPr>
              <a:t>“Personalization involves using technologies to accommodate </a:t>
            </a:r>
            <a:r>
              <a:rPr lang="en-US" altLang="ko-KR" sz="1800" b="1" dirty="0" smtClean="0">
                <a:solidFill>
                  <a:srgbClr val="FF0000"/>
                </a:solidFill>
                <a:latin typeface="Times New Roman" pitchFamily="18" charset="0"/>
                <a:cs typeface="Times New Roman" pitchFamily="18" charset="0"/>
              </a:rPr>
              <a:t>the differences among individuals</a:t>
            </a:r>
            <a:r>
              <a:rPr lang="en-US" altLang="ko-KR" sz="1800" dirty="0" smtClean="0">
                <a:latin typeface="Times New Roman" pitchFamily="18" charset="0"/>
                <a:cs typeface="Times New Roman" pitchFamily="18" charset="0"/>
              </a:rPr>
              <a:t>” </a:t>
            </a:r>
            <a:r>
              <a:rPr lang="en-US" altLang="ko-KR" sz="1800" b="1" dirty="0" smtClean="0">
                <a:solidFill>
                  <a:srgbClr val="FF0000"/>
                </a:solidFill>
                <a:latin typeface="Times New Roman" pitchFamily="18" charset="0"/>
                <a:cs typeface="Times New Roman" pitchFamily="18" charset="0"/>
              </a:rPr>
              <a:t>and among groups </a:t>
            </a:r>
            <a:r>
              <a:rPr lang="en-US" altLang="ko-KR" sz="1800" dirty="0" smtClean="0">
                <a:latin typeface="Times New Roman" pitchFamily="18" charset="0"/>
                <a:cs typeface="Times New Roman" pitchFamily="18" charset="0"/>
              </a:rPr>
              <a:t>formed based on corresponding individuals.</a:t>
            </a:r>
          </a:p>
          <a:p>
            <a:r>
              <a:rPr lang="en-US" altLang="ko-KR" sz="2000" dirty="0" smtClean="0">
                <a:latin typeface="Times New Roman" pitchFamily="18" charset="0"/>
                <a:cs typeface="Times New Roman" pitchFamily="18" charset="0"/>
              </a:rPr>
              <a:t>Personalization implies: </a:t>
            </a:r>
          </a:p>
          <a:p>
            <a:pPr lvl="1"/>
            <a:r>
              <a:rPr lang="en-US" altLang="ko-KR" sz="1800" dirty="0" smtClean="0">
                <a:latin typeface="Times New Roman" pitchFamily="18" charset="0"/>
                <a:cs typeface="Times New Roman" pitchFamily="18" charset="0"/>
              </a:rPr>
              <a:t>The changes based on implicit data of each individual or each group,</a:t>
            </a:r>
          </a:p>
          <a:p>
            <a:pPr lvl="1"/>
            <a:r>
              <a:rPr lang="en-US" altLang="ko-KR" sz="1800" dirty="0" smtClean="0">
                <a:latin typeface="Times New Roman" pitchFamily="18" charset="0"/>
                <a:cs typeface="Times New Roman" pitchFamily="18" charset="0"/>
              </a:rPr>
              <a:t>Elimination of repetitive tasks, recognition of personal information including habits and routine works/things to reflect this personal information to set surrounding environment with minimal human intervention, </a:t>
            </a:r>
          </a:p>
          <a:p>
            <a:pPr lvl="1"/>
            <a:r>
              <a:rPr lang="en-US" altLang="ko-KR" sz="1800" dirty="0" smtClean="0">
                <a:latin typeface="Times New Roman" pitchFamily="18" charset="0"/>
                <a:cs typeface="Times New Roman" pitchFamily="18" charset="0"/>
              </a:rPr>
              <a:t>Provision of more specific information that is increasingly relevant to an individual’s interests; replacement of “average” information with information specific to that person’s environment, and</a:t>
            </a:r>
          </a:p>
          <a:p>
            <a:pPr lvl="1"/>
            <a:r>
              <a:rPr lang="en-US" altLang="ko-KR" sz="1800" dirty="0" smtClean="0">
                <a:latin typeface="Times New Roman" pitchFamily="18" charset="0"/>
                <a:cs typeface="Times New Roman" pitchFamily="18" charset="0"/>
              </a:rPr>
              <a:t>Accommodation of unique personal preferences.</a:t>
            </a:r>
          </a:p>
        </p:txBody>
      </p:sp>
      <p:sp>
        <p:nvSpPr>
          <p:cNvPr id="9" name="TextBox 8"/>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
        <p:nvSpPr>
          <p:cNvPr id="5" name="TextBox 4"/>
          <p:cNvSpPr txBox="1"/>
          <p:nvPr/>
        </p:nvSpPr>
        <p:spPr>
          <a:xfrm>
            <a:off x="609600" y="6019800"/>
            <a:ext cx="2487476" cy="276999"/>
          </a:xfrm>
          <a:prstGeom prst="rect">
            <a:avLst/>
          </a:prstGeom>
          <a:solidFill>
            <a:srgbClr val="D7E4BD"/>
          </a:solidFill>
        </p:spPr>
        <p:txBody>
          <a:bodyPr wrap="none" rtlCol="0">
            <a:spAutoFit/>
          </a:bodyPr>
          <a:lstStyle/>
          <a:p>
            <a:r>
              <a:rPr lang="en-US" sz="1200" smtClean="0"/>
              <a:t>*  “personalization” on wikipeida.org</a:t>
            </a:r>
            <a:endParaRPr lang="en-US" sz="12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PERSONAL SPACE AND PUBLIC SPACE</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50</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3200400" cy="4785926"/>
          </a:xfrm>
          <a:prstGeom prst="rect">
            <a:avLst/>
          </a:prstGeom>
          <a:noFill/>
        </p:spPr>
        <p:txBody>
          <a:bodyPr wrap="square" rtlCol="0">
            <a:spAutoFit/>
          </a:bodyPr>
          <a:lstStyle/>
          <a:p>
            <a:r>
              <a:rPr lang="en-US" sz="2000" b="1" u="sng" dirty="0" smtClean="0"/>
              <a:t>Definition</a:t>
            </a:r>
            <a:endParaRPr lang="en-US" sz="1400" u="sng" dirty="0" smtClean="0"/>
          </a:p>
          <a:p>
            <a:r>
              <a:rPr lang="en-US" sz="1500" u="sng" dirty="0" smtClean="0"/>
              <a:t>Public space</a:t>
            </a:r>
            <a:r>
              <a:rPr lang="en-US" sz="1500" dirty="0" smtClean="0"/>
              <a:t>: space separated and isolated physically where one individual or more share various machines. A machine in this space may be controlled by more than one individual. </a:t>
            </a:r>
            <a:r>
              <a:rPr lang="en-US" sz="1500" dirty="0" smtClean="0">
                <a:solidFill>
                  <a:srgbClr val="FF0000"/>
                </a:solidFill>
              </a:rPr>
              <a:t>In a public space, there may be more than one personal space overlapping each other.</a:t>
            </a:r>
            <a:endParaRPr lang="en-US" sz="1500" u="sng" dirty="0" smtClean="0"/>
          </a:p>
          <a:p>
            <a:r>
              <a:rPr lang="en-US" sz="1500" u="sng" dirty="0" smtClean="0"/>
              <a:t>Personal space</a:t>
            </a:r>
            <a:r>
              <a:rPr lang="en-US" sz="1500" dirty="0" smtClean="0"/>
              <a:t>: logical (virtual) space associated with one individual. All machines in this space can be controlled by implicit information and explicit control relevant to this individual. This space is controlled by a</a:t>
            </a:r>
            <a:r>
              <a:rPr lang="en-US" sz="1500" b="1" dirty="0" smtClean="0">
                <a:solidFill>
                  <a:srgbClr val="FF0000"/>
                </a:solidFill>
              </a:rPr>
              <a:t> PSC terminal </a:t>
            </a:r>
            <a:r>
              <a:rPr lang="en-US" sz="1500" dirty="0" smtClean="0"/>
              <a:t>of the individual.</a:t>
            </a:r>
          </a:p>
          <a:p>
            <a:r>
              <a:rPr lang="en-US" sz="1500" dirty="0" smtClean="0">
                <a:solidFill>
                  <a:srgbClr val="FF0000"/>
                </a:solidFill>
              </a:rPr>
              <a:t>Some machines are associated with only one personal space while some of other machines are associated with more than one personal space.</a:t>
            </a:r>
          </a:p>
        </p:txBody>
      </p:sp>
      <p:sp>
        <p:nvSpPr>
          <p:cNvPr id="33" name="타원 38"/>
          <p:cNvSpPr/>
          <p:nvPr/>
        </p:nvSpPr>
        <p:spPr bwMode="auto">
          <a:xfrm>
            <a:off x="3810000" y="1828800"/>
            <a:ext cx="4953000" cy="4415517"/>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34" name="Picture 24" descr="douche"/>
          <p:cNvPicPr>
            <a:picLocks noChangeAspect="1" noChangeArrowheads="1"/>
          </p:cNvPicPr>
          <p:nvPr/>
        </p:nvPicPr>
        <p:blipFill>
          <a:blip r:embed="rId4" cstate="print"/>
          <a:srcRect/>
          <a:stretch>
            <a:fillRect/>
          </a:stretch>
        </p:blipFill>
        <p:spPr bwMode="auto">
          <a:xfrm>
            <a:off x="4572000" y="5029200"/>
            <a:ext cx="577641" cy="543277"/>
          </a:xfrm>
          <a:prstGeom prst="rect">
            <a:avLst/>
          </a:prstGeom>
          <a:noFill/>
        </p:spPr>
      </p:pic>
      <p:grpSp>
        <p:nvGrpSpPr>
          <p:cNvPr id="35" name="Group 5"/>
          <p:cNvGrpSpPr>
            <a:grpSpLocks/>
          </p:cNvGrpSpPr>
          <p:nvPr/>
        </p:nvGrpSpPr>
        <p:grpSpPr bwMode="auto">
          <a:xfrm>
            <a:off x="7010400" y="3657600"/>
            <a:ext cx="262225" cy="361977"/>
            <a:chOff x="3667" y="2523"/>
            <a:chExt cx="247" cy="317"/>
          </a:xfrm>
        </p:grpSpPr>
        <p:sp>
          <p:nvSpPr>
            <p:cNvPr id="36"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37" name="Picture 7" descr="744px-ThermometerSymbol"/>
            <p:cNvPicPr>
              <a:picLocks noChangeAspect="1" noChangeArrowheads="1"/>
            </p:cNvPicPr>
            <p:nvPr/>
          </p:nvPicPr>
          <p:blipFill>
            <a:blip r:embed="rId5" cstate="print"/>
            <a:srcRect l="43907" t="21152" r="48991" b="24046"/>
            <a:stretch>
              <a:fillRect/>
            </a:stretch>
          </p:blipFill>
          <p:spPr bwMode="auto">
            <a:xfrm>
              <a:off x="3667" y="2523"/>
              <a:ext cx="118" cy="317"/>
            </a:xfrm>
            <a:prstGeom prst="rect">
              <a:avLst/>
            </a:prstGeom>
            <a:noFill/>
          </p:spPr>
        </p:pic>
      </p:grpSp>
      <p:pic>
        <p:nvPicPr>
          <p:cNvPr id="38" name="Picture 8" descr="helice-pour-bateaux-3-pales-49131"/>
          <p:cNvPicPr>
            <a:picLocks noChangeAspect="1" noChangeArrowheads="1"/>
          </p:cNvPicPr>
          <p:nvPr/>
        </p:nvPicPr>
        <p:blipFill>
          <a:blip r:embed="rId6" cstate="print">
            <a:clrChange>
              <a:clrFrom>
                <a:srgbClr val="FFFFFF"/>
              </a:clrFrom>
              <a:clrTo>
                <a:srgbClr val="FFFFFF">
                  <a:alpha val="0"/>
                </a:srgbClr>
              </a:clrTo>
            </a:clrChange>
            <a:lum bright="-20000"/>
            <a:grayscl/>
          </a:blip>
          <a:srcRect/>
          <a:stretch>
            <a:fillRect/>
          </a:stretch>
        </p:blipFill>
        <p:spPr bwMode="auto">
          <a:xfrm>
            <a:off x="5334000" y="3200400"/>
            <a:ext cx="586755" cy="603641"/>
          </a:xfrm>
          <a:prstGeom prst="rect">
            <a:avLst/>
          </a:prstGeom>
          <a:noFill/>
          <a:ln w="9525">
            <a:noFill/>
            <a:miter lim="800000"/>
            <a:headEnd/>
            <a:tailEnd/>
          </a:ln>
        </p:spPr>
      </p:pic>
      <p:pic>
        <p:nvPicPr>
          <p:cNvPr id="39" name="Picture 27"/>
          <p:cNvPicPr>
            <a:picLocks noChangeAspect="1" noChangeArrowheads="1"/>
          </p:cNvPicPr>
          <p:nvPr/>
        </p:nvPicPr>
        <p:blipFill>
          <a:blip r:embed="rId7" cstate="print"/>
          <a:srcRect t="4359" r="-682" b="3391"/>
          <a:stretch>
            <a:fillRect/>
          </a:stretch>
        </p:blipFill>
        <p:spPr bwMode="auto">
          <a:xfrm>
            <a:off x="7693462" y="4114800"/>
            <a:ext cx="298441" cy="603641"/>
          </a:xfrm>
          <a:prstGeom prst="rect">
            <a:avLst/>
          </a:prstGeom>
          <a:noFill/>
          <a:ln w="9525">
            <a:noFill/>
            <a:miter lim="800000"/>
            <a:headEnd/>
            <a:tailEnd/>
          </a:ln>
          <a:effectLst>
            <a:outerShdw dist="107763" dir="2700000" algn="ctr" rotWithShape="0">
              <a:schemeClr val="bg2"/>
            </a:outerShdw>
          </a:effectLst>
        </p:spPr>
      </p:pic>
      <p:sp>
        <p:nvSpPr>
          <p:cNvPr id="40" name="Oval 39"/>
          <p:cNvSpPr/>
          <p:nvPr/>
        </p:nvSpPr>
        <p:spPr>
          <a:xfrm>
            <a:off x="3962400" y="3124200"/>
            <a:ext cx="3179704" cy="2819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098814" y="1905000"/>
            <a:ext cx="2292586" cy="3657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562600" y="3505200"/>
            <a:ext cx="2971800" cy="2438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5" descr="radiateu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521790" y="2819400"/>
            <a:ext cx="529708" cy="774945"/>
          </a:xfrm>
          <a:prstGeom prst="rect">
            <a:avLst/>
          </a:prstGeom>
          <a:noFill/>
        </p:spPr>
      </p:pic>
      <p:pic>
        <p:nvPicPr>
          <p:cNvPr id="45" name="Picture 39" descr="weekly_digital_timer_IP20"/>
          <p:cNvPicPr>
            <a:picLocks noChangeAspect="1" noChangeArrowheads="1"/>
          </p:cNvPicPr>
          <p:nvPr/>
        </p:nvPicPr>
        <p:blipFill>
          <a:blip r:embed="rId9" cstate="print"/>
          <a:srcRect/>
          <a:stretch>
            <a:fillRect/>
          </a:stretch>
        </p:blipFill>
        <p:spPr bwMode="auto">
          <a:xfrm>
            <a:off x="6629400" y="2590800"/>
            <a:ext cx="324257" cy="685800"/>
          </a:xfrm>
          <a:prstGeom prst="rect">
            <a:avLst/>
          </a:prstGeom>
          <a:noFill/>
        </p:spPr>
      </p:pic>
      <p:grpSp>
        <p:nvGrpSpPr>
          <p:cNvPr id="49" name="Group 5"/>
          <p:cNvGrpSpPr>
            <a:grpSpLocks/>
          </p:cNvGrpSpPr>
          <p:nvPr/>
        </p:nvGrpSpPr>
        <p:grpSpPr bwMode="auto">
          <a:xfrm>
            <a:off x="6477000" y="3657600"/>
            <a:ext cx="262225" cy="361977"/>
            <a:chOff x="3667" y="2523"/>
            <a:chExt cx="247" cy="317"/>
          </a:xfrm>
        </p:grpSpPr>
        <p:sp>
          <p:nvSpPr>
            <p:cNvPr id="51"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52" name="Picture 7" descr="744px-ThermometerSymbol"/>
            <p:cNvPicPr>
              <a:picLocks noChangeAspect="1" noChangeArrowheads="1"/>
            </p:cNvPicPr>
            <p:nvPr/>
          </p:nvPicPr>
          <p:blipFill>
            <a:blip r:embed="rId5" cstate="print"/>
            <a:srcRect l="43907" t="21152" r="48991" b="24046"/>
            <a:stretch>
              <a:fillRect/>
            </a:stretch>
          </p:blipFill>
          <p:spPr bwMode="auto">
            <a:xfrm>
              <a:off x="3667" y="2523"/>
              <a:ext cx="118" cy="317"/>
            </a:xfrm>
            <a:prstGeom prst="rect">
              <a:avLst/>
            </a:prstGeom>
            <a:noFill/>
          </p:spPr>
        </p:pic>
      </p:grpSp>
      <p:graphicFrame>
        <p:nvGraphicFramePr>
          <p:cNvPr id="53" name="Object 3"/>
          <p:cNvGraphicFramePr>
            <a:graphicFrameLocks noChangeAspect="1"/>
          </p:cNvGraphicFramePr>
          <p:nvPr/>
        </p:nvGraphicFramePr>
        <p:xfrm>
          <a:off x="6553200" y="4419600"/>
          <a:ext cx="481542" cy="603250"/>
        </p:xfrm>
        <a:graphic>
          <a:graphicData uri="http://schemas.openxmlformats.org/presentationml/2006/ole">
            <p:oleObj spid="_x0000_s307203" name="Photo Editor Photo" r:id="rId10" imgW="2381582" imgH="2381582" progId="">
              <p:embed/>
            </p:oleObj>
          </a:graphicData>
        </a:graphic>
      </p:graphicFrame>
      <p:pic>
        <p:nvPicPr>
          <p:cNvPr id="54" name="Picture 12" descr="audio"/>
          <p:cNvPicPr>
            <a:picLocks noChangeAspect="1" noChangeArrowheads="1"/>
          </p:cNvPicPr>
          <p:nvPr/>
        </p:nvPicPr>
        <p:blipFill>
          <a:blip r:embed="rId11" cstate="print"/>
          <a:srcRect/>
          <a:stretch>
            <a:fillRect/>
          </a:stretch>
        </p:blipFill>
        <p:spPr bwMode="auto">
          <a:xfrm>
            <a:off x="5867400" y="4648200"/>
            <a:ext cx="674174" cy="798220"/>
          </a:xfrm>
          <a:prstGeom prst="rect">
            <a:avLst/>
          </a:prstGeom>
          <a:noFill/>
          <a:ln w="9525">
            <a:noFill/>
            <a:miter lim="800000"/>
            <a:headEnd/>
            <a:tailEnd/>
          </a:ln>
        </p:spPr>
      </p:pic>
      <p:sp>
        <p:nvSpPr>
          <p:cNvPr id="60" name="TextBox 59"/>
          <p:cNvSpPr txBox="1"/>
          <p:nvPr/>
        </p:nvSpPr>
        <p:spPr>
          <a:xfrm>
            <a:off x="4114800" y="2514600"/>
            <a:ext cx="1088519" cy="534762"/>
          </a:xfrm>
          <a:prstGeom prst="rect">
            <a:avLst/>
          </a:prstGeom>
          <a:noFill/>
        </p:spPr>
        <p:txBody>
          <a:bodyPr wrap="square" rtlCol="0">
            <a:spAutoFit/>
          </a:bodyPr>
          <a:lstStyle/>
          <a:p>
            <a:pPr algn="ctr">
              <a:lnSpc>
                <a:spcPts val="1700"/>
              </a:lnSpc>
            </a:pPr>
            <a:r>
              <a:rPr lang="en-US" b="1" smtClean="0"/>
              <a:t>Public space</a:t>
            </a:r>
            <a:endParaRPr lang="en-US" b="1"/>
          </a:p>
        </p:txBody>
      </p:sp>
      <p:sp>
        <p:nvSpPr>
          <p:cNvPr id="61" name="TextBox 60"/>
          <p:cNvSpPr txBox="1"/>
          <p:nvPr/>
        </p:nvSpPr>
        <p:spPr>
          <a:xfrm>
            <a:off x="5486400" y="2133600"/>
            <a:ext cx="1438306" cy="534762"/>
          </a:xfrm>
          <a:prstGeom prst="rect">
            <a:avLst/>
          </a:prstGeom>
          <a:noFill/>
        </p:spPr>
        <p:txBody>
          <a:bodyPr wrap="square" rtlCol="0">
            <a:spAutoFit/>
          </a:bodyPr>
          <a:lstStyle/>
          <a:p>
            <a:pPr algn="ctr">
              <a:lnSpc>
                <a:spcPts val="1700"/>
              </a:lnSpc>
            </a:pPr>
            <a:r>
              <a:rPr lang="en-US" b="1" smtClean="0">
                <a:solidFill>
                  <a:srgbClr val="FF0000"/>
                </a:solidFill>
              </a:rPr>
              <a:t>Personal space A</a:t>
            </a:r>
            <a:endParaRPr lang="en-US" b="1">
              <a:solidFill>
                <a:srgbClr val="FF0000"/>
              </a:solidFill>
            </a:endParaRPr>
          </a:p>
        </p:txBody>
      </p:sp>
      <p:sp>
        <p:nvSpPr>
          <p:cNvPr id="62" name="TextBox 61"/>
          <p:cNvSpPr txBox="1"/>
          <p:nvPr/>
        </p:nvSpPr>
        <p:spPr>
          <a:xfrm>
            <a:off x="3733800" y="4267200"/>
            <a:ext cx="1438306" cy="534762"/>
          </a:xfrm>
          <a:prstGeom prst="rect">
            <a:avLst/>
          </a:prstGeom>
          <a:noFill/>
        </p:spPr>
        <p:txBody>
          <a:bodyPr wrap="square" rtlCol="0">
            <a:spAutoFit/>
          </a:bodyPr>
          <a:lstStyle/>
          <a:p>
            <a:pPr algn="ctr">
              <a:lnSpc>
                <a:spcPts val="1700"/>
              </a:lnSpc>
            </a:pPr>
            <a:r>
              <a:rPr lang="en-US" b="1" smtClean="0">
                <a:solidFill>
                  <a:srgbClr val="FFC000"/>
                </a:solidFill>
              </a:rPr>
              <a:t>Personal space B</a:t>
            </a:r>
            <a:endParaRPr lang="en-US" b="1">
              <a:solidFill>
                <a:srgbClr val="FFC000"/>
              </a:solidFill>
            </a:endParaRPr>
          </a:p>
        </p:txBody>
      </p:sp>
      <p:sp>
        <p:nvSpPr>
          <p:cNvPr id="63" name="TextBox 62"/>
          <p:cNvSpPr txBox="1"/>
          <p:nvPr/>
        </p:nvSpPr>
        <p:spPr>
          <a:xfrm>
            <a:off x="6934200" y="5181600"/>
            <a:ext cx="1438306" cy="534762"/>
          </a:xfrm>
          <a:prstGeom prst="rect">
            <a:avLst/>
          </a:prstGeom>
          <a:noFill/>
        </p:spPr>
        <p:txBody>
          <a:bodyPr wrap="square" rtlCol="0">
            <a:spAutoFit/>
          </a:bodyPr>
          <a:lstStyle/>
          <a:p>
            <a:pPr algn="ctr">
              <a:lnSpc>
                <a:spcPts val="1700"/>
              </a:lnSpc>
            </a:pPr>
            <a:r>
              <a:rPr lang="en-US" b="1" smtClean="0">
                <a:solidFill>
                  <a:srgbClr val="0070C0"/>
                </a:solidFill>
              </a:rPr>
              <a:t>Personal space C</a:t>
            </a:r>
            <a:endParaRPr lang="en-US" b="1">
              <a:solidFill>
                <a:srgbClr val="0070C0"/>
              </a:solidFill>
            </a:endParaRPr>
          </a:p>
        </p:txBody>
      </p:sp>
      <p:sp>
        <p:nvSpPr>
          <p:cNvPr id="64" name="TextBox 63"/>
          <p:cNvSpPr txBox="1"/>
          <p:nvPr/>
        </p:nvSpPr>
        <p:spPr>
          <a:xfrm>
            <a:off x="7086600" y="1371600"/>
            <a:ext cx="1905000" cy="1600438"/>
          </a:xfrm>
          <a:prstGeom prst="rect">
            <a:avLst/>
          </a:prstGeom>
          <a:noFill/>
          <a:ln>
            <a:solidFill>
              <a:srgbClr val="FF0000"/>
            </a:solidFill>
          </a:ln>
        </p:spPr>
        <p:txBody>
          <a:bodyPr wrap="square" rtlCol="0">
            <a:spAutoFit/>
          </a:bodyPr>
          <a:lstStyle/>
          <a:p>
            <a:pPr algn="ctr"/>
            <a:r>
              <a:rPr lang="en-US" sz="1400" dirty="0" smtClean="0"/>
              <a:t>A machine is registered as a member of one personal space or more in a public space. It knows which personal space(s) and public space it belongs to.</a:t>
            </a:r>
            <a:endParaRPr lang="en-US" sz="1400" dirty="0"/>
          </a:p>
        </p:txBody>
      </p:sp>
      <p:pic>
        <p:nvPicPr>
          <p:cNvPr id="32" name="Picture 6"/>
          <p:cNvPicPr>
            <a:picLocks noChangeAspect="1" noChangeArrowheads="1"/>
          </p:cNvPicPr>
          <p:nvPr/>
        </p:nvPicPr>
        <p:blipFill>
          <a:blip r:embed="rId12" cstate="print"/>
          <a:srcRect/>
          <a:stretch>
            <a:fillRect/>
          </a:stretch>
        </p:blipFill>
        <p:spPr bwMode="auto">
          <a:xfrm>
            <a:off x="4572000" y="3505200"/>
            <a:ext cx="381000" cy="694765"/>
          </a:xfrm>
          <a:prstGeom prst="rect">
            <a:avLst/>
          </a:prstGeom>
          <a:noFill/>
          <a:ln w="9525">
            <a:noFill/>
            <a:miter lim="800000"/>
            <a:headEnd/>
            <a:tailEnd/>
          </a:ln>
        </p:spPr>
      </p:pic>
      <p:grpSp>
        <p:nvGrpSpPr>
          <p:cNvPr id="42" name="Group 32"/>
          <p:cNvGrpSpPr>
            <a:grpSpLocks/>
          </p:cNvGrpSpPr>
          <p:nvPr/>
        </p:nvGrpSpPr>
        <p:grpSpPr bwMode="auto">
          <a:xfrm>
            <a:off x="5791200" y="4038600"/>
            <a:ext cx="674174" cy="544233"/>
            <a:chOff x="567" y="2391"/>
            <a:chExt cx="953" cy="585"/>
          </a:xfrm>
        </p:grpSpPr>
        <p:pic>
          <p:nvPicPr>
            <p:cNvPr id="46" name="Picture 3" descr="hd tv"/>
            <p:cNvPicPr>
              <a:picLocks noChangeAspect="1" noChangeArrowheads="1"/>
            </p:cNvPicPr>
            <p:nvPr/>
          </p:nvPicPr>
          <p:blipFill>
            <a:blip r:embed="rId13" cstate="print"/>
            <a:srcRect/>
            <a:stretch>
              <a:fillRect/>
            </a:stretch>
          </p:blipFill>
          <p:spPr bwMode="auto">
            <a:xfrm>
              <a:off x="567" y="2391"/>
              <a:ext cx="953" cy="585"/>
            </a:xfrm>
            <a:prstGeom prst="rect">
              <a:avLst/>
            </a:prstGeom>
            <a:noFill/>
            <a:ln w="9525">
              <a:noFill/>
              <a:miter lim="800000"/>
              <a:headEnd/>
              <a:tailEnd/>
            </a:ln>
          </p:spPr>
        </p:pic>
        <p:grpSp>
          <p:nvGrpSpPr>
            <p:cNvPr id="47" name="Group 56"/>
            <p:cNvGrpSpPr>
              <a:grpSpLocks/>
            </p:cNvGrpSpPr>
            <p:nvPr/>
          </p:nvGrpSpPr>
          <p:grpSpPr bwMode="auto">
            <a:xfrm>
              <a:off x="672" y="2432"/>
              <a:ext cx="744" cy="479"/>
              <a:chOff x="672" y="2428"/>
              <a:chExt cx="744" cy="479"/>
            </a:xfrm>
          </p:grpSpPr>
          <p:pic>
            <p:nvPicPr>
              <p:cNvPr id="48" name="Picture 20" descr="경쟁사_그냥"/>
              <p:cNvPicPr>
                <a:picLocks noChangeAspect="1" noChangeArrowheads="1"/>
              </p:cNvPicPr>
              <p:nvPr/>
            </p:nvPicPr>
            <p:blipFill>
              <a:blip r:embed="rId14" cstate="print"/>
              <a:srcRect/>
              <a:stretch>
                <a:fillRect/>
              </a:stretch>
            </p:blipFill>
            <p:spPr bwMode="auto">
              <a:xfrm rot="-152540">
                <a:off x="692" y="2428"/>
                <a:ext cx="724" cy="457"/>
              </a:xfrm>
              <a:prstGeom prst="rect">
                <a:avLst/>
              </a:prstGeom>
              <a:noFill/>
              <a:ln w="9525">
                <a:noFill/>
                <a:miter lim="800000"/>
                <a:headEnd/>
                <a:tailEnd/>
              </a:ln>
            </p:spPr>
          </p:pic>
          <p:pic>
            <p:nvPicPr>
              <p:cNvPr id="50" name="Picture 21" descr="경쟁사인라인"/>
              <p:cNvPicPr>
                <a:picLocks noChangeAspect="1" noChangeArrowheads="1"/>
              </p:cNvPicPr>
              <p:nvPr/>
            </p:nvPicPr>
            <p:blipFill>
              <a:blip r:embed="rId15" cstate="print"/>
              <a:srcRect/>
              <a:stretch>
                <a:fillRect/>
              </a:stretch>
            </p:blipFill>
            <p:spPr bwMode="auto">
              <a:xfrm rot="-163579">
                <a:off x="672" y="2706"/>
                <a:ext cx="227" cy="201"/>
              </a:xfrm>
              <a:prstGeom prst="rect">
                <a:avLst/>
              </a:prstGeom>
              <a:noFill/>
              <a:ln w="9525">
                <a:noFill/>
                <a:miter lim="800000"/>
                <a:headEnd/>
                <a:tailEnd/>
              </a:ln>
            </p:spPr>
          </p:pic>
        </p:grpSp>
      </p:grpSp>
      <p:pic>
        <p:nvPicPr>
          <p:cNvPr id="65" name="Picture 6"/>
          <p:cNvPicPr>
            <a:picLocks noChangeAspect="1" noChangeArrowheads="1"/>
          </p:cNvPicPr>
          <p:nvPr/>
        </p:nvPicPr>
        <p:blipFill>
          <a:blip r:embed="rId12" cstate="print"/>
          <a:srcRect/>
          <a:stretch>
            <a:fillRect/>
          </a:stretch>
        </p:blipFill>
        <p:spPr bwMode="auto">
          <a:xfrm>
            <a:off x="6019800" y="2667000"/>
            <a:ext cx="381000" cy="694765"/>
          </a:xfrm>
          <a:prstGeom prst="rect">
            <a:avLst/>
          </a:prstGeom>
          <a:noFill/>
          <a:ln w="9525">
            <a:noFill/>
            <a:miter lim="800000"/>
            <a:headEnd/>
            <a:tailEnd/>
          </a:ln>
        </p:spPr>
      </p:pic>
      <p:pic>
        <p:nvPicPr>
          <p:cNvPr id="66" name="Picture 6"/>
          <p:cNvPicPr>
            <a:picLocks noChangeAspect="1" noChangeArrowheads="1"/>
          </p:cNvPicPr>
          <p:nvPr/>
        </p:nvPicPr>
        <p:blipFill>
          <a:blip r:embed="rId12" cstate="print"/>
          <a:srcRect/>
          <a:stretch>
            <a:fillRect/>
          </a:stretch>
        </p:blipFill>
        <p:spPr bwMode="auto">
          <a:xfrm>
            <a:off x="7315200" y="4419600"/>
            <a:ext cx="381000" cy="694765"/>
          </a:xfrm>
          <a:prstGeom prst="rect">
            <a:avLst/>
          </a:prstGeom>
          <a:noFill/>
          <a:ln w="9525">
            <a:noFill/>
            <a:miter lim="800000"/>
            <a:headEnd/>
            <a:tailEnd/>
          </a:ln>
        </p:spPr>
      </p:pic>
      <p:pic>
        <p:nvPicPr>
          <p:cNvPr id="55" name="Picture 6"/>
          <p:cNvPicPr>
            <a:picLocks noChangeAspect="1" noChangeArrowheads="1"/>
          </p:cNvPicPr>
          <p:nvPr/>
        </p:nvPicPr>
        <p:blipFill>
          <a:blip r:embed="rId12" cstate="print"/>
          <a:srcRect/>
          <a:stretch>
            <a:fillRect/>
          </a:stretch>
        </p:blipFill>
        <p:spPr bwMode="auto">
          <a:xfrm>
            <a:off x="8534400" y="5562600"/>
            <a:ext cx="344744" cy="628650"/>
          </a:xfrm>
          <a:prstGeom prst="rect">
            <a:avLst/>
          </a:prstGeom>
          <a:noFill/>
          <a:ln w="9525">
            <a:noFill/>
            <a:miter lim="800000"/>
            <a:headEnd/>
            <a:tailEnd/>
          </a:ln>
        </p:spPr>
      </p:pic>
      <p:sp>
        <p:nvSpPr>
          <p:cNvPr id="56" name="TextBox 55"/>
          <p:cNvSpPr txBox="1"/>
          <p:nvPr/>
        </p:nvSpPr>
        <p:spPr>
          <a:xfrm>
            <a:off x="7086600" y="5943600"/>
            <a:ext cx="1403333" cy="369332"/>
          </a:xfrm>
          <a:prstGeom prst="rect">
            <a:avLst/>
          </a:prstGeom>
          <a:noFill/>
        </p:spPr>
        <p:txBody>
          <a:bodyPr wrap="none" rtlCol="0">
            <a:spAutoFit/>
          </a:bodyPr>
          <a:lstStyle/>
          <a:p>
            <a:pPr algn="r"/>
            <a:r>
              <a:rPr lang="en-US" b="1" smtClean="0">
                <a:solidFill>
                  <a:srgbClr val="FF0000"/>
                </a:solidFill>
              </a:rPr>
              <a:t>PSC terminal</a:t>
            </a:r>
            <a:endParaRPr lang="en-US" b="1">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GROUPING DEVICES IN A PERSONAL SPACE</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51</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3657600" cy="4832092"/>
          </a:xfrm>
          <a:prstGeom prst="rect">
            <a:avLst/>
          </a:prstGeom>
          <a:noFill/>
        </p:spPr>
        <p:txBody>
          <a:bodyPr wrap="square" rtlCol="0">
            <a:spAutoFit/>
          </a:bodyPr>
          <a:lstStyle/>
          <a:p>
            <a:pPr marL="228600" indent="-228600">
              <a:buFont typeface="Arial" pitchFamily="34" charset="0"/>
              <a:buChar char="•"/>
            </a:pPr>
            <a:r>
              <a:rPr lang="en-US" u="sng" dirty="0" smtClean="0"/>
              <a:t>Groups of devices in a personal space:</a:t>
            </a:r>
          </a:p>
          <a:p>
            <a:pPr lvl="1" indent="-228600">
              <a:buFont typeface="Arial" pitchFamily="34" charset="0"/>
              <a:buChar char="•"/>
            </a:pPr>
            <a:r>
              <a:rPr lang="en-US" sz="1700" dirty="0" smtClean="0"/>
              <a:t>There can be multiple device groups  commonly controlled by the personal terminal of a personal space.</a:t>
            </a:r>
          </a:p>
          <a:p>
            <a:pPr lvl="1" indent="-228600">
              <a:buFont typeface="Arial" pitchFamily="34" charset="0"/>
              <a:buChar char="•"/>
            </a:pPr>
            <a:r>
              <a:rPr lang="en-US" sz="1700" dirty="0" smtClean="0">
                <a:solidFill>
                  <a:srgbClr val="FF0000"/>
                </a:solidFill>
              </a:rPr>
              <a:t>The PSC terminal </a:t>
            </a:r>
            <a:r>
              <a:rPr lang="en-US" sz="1700" b="1" dirty="0" smtClean="0">
                <a:solidFill>
                  <a:srgbClr val="FF0000"/>
                </a:solidFill>
              </a:rPr>
              <a:t>assigns different communication resource </a:t>
            </a:r>
            <a:r>
              <a:rPr lang="en-US" sz="1700" dirty="0" smtClean="0">
                <a:solidFill>
                  <a:srgbClr val="FF0000"/>
                </a:solidFill>
              </a:rPr>
              <a:t>to each group flexibly and dynamically according to its required needs: each group may have different data rate and information delivery structure. For example, a unique FH sequence can be assigned to each group.</a:t>
            </a:r>
          </a:p>
          <a:p>
            <a:pPr lvl="1" indent="-228600"/>
            <a:r>
              <a:rPr lang="en-US" sz="1700" dirty="0" smtClean="0">
                <a:solidFill>
                  <a:srgbClr val="FF0000"/>
                </a:solidFill>
                <a:sym typeface="Wingdings" pitchFamily="2" charset="2"/>
              </a:rPr>
              <a:t>	 The PSC terminal communicates with all user groups simultaneously.</a:t>
            </a:r>
            <a:endParaRPr lang="en-US" sz="1700" dirty="0" smtClean="0">
              <a:solidFill>
                <a:srgbClr val="FF0000"/>
              </a:solidFill>
            </a:endParaRPr>
          </a:p>
        </p:txBody>
      </p:sp>
      <p:sp>
        <p:nvSpPr>
          <p:cNvPr id="33" name="타원 38"/>
          <p:cNvSpPr/>
          <p:nvPr/>
        </p:nvSpPr>
        <p:spPr bwMode="auto">
          <a:xfrm>
            <a:off x="3962400" y="1676400"/>
            <a:ext cx="4953000" cy="4415517"/>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34" name="Picture 24" descr="douche"/>
          <p:cNvPicPr>
            <a:picLocks noChangeAspect="1" noChangeArrowheads="1"/>
          </p:cNvPicPr>
          <p:nvPr/>
        </p:nvPicPr>
        <p:blipFill>
          <a:blip r:embed="rId4" cstate="print"/>
          <a:srcRect/>
          <a:stretch>
            <a:fillRect/>
          </a:stretch>
        </p:blipFill>
        <p:spPr bwMode="auto">
          <a:xfrm>
            <a:off x="5029200" y="4419600"/>
            <a:ext cx="577641" cy="543277"/>
          </a:xfrm>
          <a:prstGeom prst="rect">
            <a:avLst/>
          </a:prstGeom>
          <a:noFill/>
        </p:spPr>
      </p:pic>
      <p:grpSp>
        <p:nvGrpSpPr>
          <p:cNvPr id="3" name="Group 5"/>
          <p:cNvGrpSpPr>
            <a:grpSpLocks/>
          </p:cNvGrpSpPr>
          <p:nvPr/>
        </p:nvGrpSpPr>
        <p:grpSpPr bwMode="auto">
          <a:xfrm>
            <a:off x="7086600" y="3352800"/>
            <a:ext cx="262225" cy="361977"/>
            <a:chOff x="3667" y="2523"/>
            <a:chExt cx="247" cy="317"/>
          </a:xfrm>
        </p:grpSpPr>
        <p:sp>
          <p:nvSpPr>
            <p:cNvPr id="36"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37" name="Picture 7" descr="744px-ThermometerSymbol"/>
            <p:cNvPicPr>
              <a:picLocks noChangeAspect="1" noChangeArrowheads="1"/>
            </p:cNvPicPr>
            <p:nvPr/>
          </p:nvPicPr>
          <p:blipFill>
            <a:blip r:embed="rId5" cstate="print"/>
            <a:srcRect l="43907" t="21152" r="48991" b="24046"/>
            <a:stretch>
              <a:fillRect/>
            </a:stretch>
          </p:blipFill>
          <p:spPr bwMode="auto">
            <a:xfrm>
              <a:off x="3667" y="2523"/>
              <a:ext cx="118" cy="317"/>
            </a:xfrm>
            <a:prstGeom prst="rect">
              <a:avLst/>
            </a:prstGeom>
            <a:noFill/>
          </p:spPr>
        </p:pic>
      </p:grpSp>
      <p:pic>
        <p:nvPicPr>
          <p:cNvPr id="38" name="Picture 8" descr="helice-pour-bateaux-3-pales-49131"/>
          <p:cNvPicPr>
            <a:picLocks noChangeAspect="1" noChangeArrowheads="1"/>
          </p:cNvPicPr>
          <p:nvPr/>
        </p:nvPicPr>
        <p:blipFill>
          <a:blip r:embed="rId6" cstate="print">
            <a:clrChange>
              <a:clrFrom>
                <a:srgbClr val="FFFFFF"/>
              </a:clrFrom>
              <a:clrTo>
                <a:srgbClr val="FFFFFF">
                  <a:alpha val="0"/>
                </a:srgbClr>
              </a:clrTo>
            </a:clrChange>
            <a:lum bright="-20000"/>
            <a:grayscl/>
          </a:blip>
          <a:srcRect/>
          <a:stretch>
            <a:fillRect/>
          </a:stretch>
        </p:blipFill>
        <p:spPr bwMode="auto">
          <a:xfrm>
            <a:off x="5486400" y="3048000"/>
            <a:ext cx="586755" cy="603641"/>
          </a:xfrm>
          <a:prstGeom prst="rect">
            <a:avLst/>
          </a:prstGeom>
          <a:noFill/>
          <a:ln w="9525">
            <a:noFill/>
            <a:miter lim="800000"/>
            <a:headEnd/>
            <a:tailEnd/>
          </a:ln>
        </p:spPr>
      </p:pic>
      <p:pic>
        <p:nvPicPr>
          <p:cNvPr id="39" name="Picture 27"/>
          <p:cNvPicPr>
            <a:picLocks noChangeAspect="1" noChangeArrowheads="1"/>
          </p:cNvPicPr>
          <p:nvPr/>
        </p:nvPicPr>
        <p:blipFill>
          <a:blip r:embed="rId7" cstate="print"/>
          <a:srcRect t="4359" r="-682" b="3391"/>
          <a:stretch>
            <a:fillRect/>
          </a:stretch>
        </p:blipFill>
        <p:spPr bwMode="auto">
          <a:xfrm>
            <a:off x="7543800" y="4419600"/>
            <a:ext cx="298441" cy="603641"/>
          </a:xfrm>
          <a:prstGeom prst="rect">
            <a:avLst/>
          </a:prstGeom>
          <a:noFill/>
          <a:ln w="9525">
            <a:noFill/>
            <a:miter lim="800000"/>
            <a:headEnd/>
            <a:tailEnd/>
          </a:ln>
          <a:effectLst>
            <a:outerShdw dist="107763" dir="2700000" algn="ctr" rotWithShape="0">
              <a:schemeClr val="bg2"/>
            </a:outerShdw>
          </a:effectLst>
        </p:spPr>
      </p:pic>
      <p:sp>
        <p:nvSpPr>
          <p:cNvPr id="40" name="Oval 39"/>
          <p:cNvSpPr/>
          <p:nvPr/>
        </p:nvSpPr>
        <p:spPr>
          <a:xfrm>
            <a:off x="4800600" y="2209800"/>
            <a:ext cx="2133600" cy="3581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648200" y="1752600"/>
            <a:ext cx="3886200" cy="434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410200" y="2133600"/>
            <a:ext cx="2819400" cy="2438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5" descr="radiateu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674190" y="2667000"/>
            <a:ext cx="529708" cy="774945"/>
          </a:xfrm>
          <a:prstGeom prst="rect">
            <a:avLst/>
          </a:prstGeom>
          <a:noFill/>
        </p:spPr>
      </p:pic>
      <p:pic>
        <p:nvPicPr>
          <p:cNvPr id="45" name="Picture 39" descr="weekly_digital_timer_IP20"/>
          <p:cNvPicPr>
            <a:picLocks noChangeAspect="1" noChangeArrowheads="1"/>
          </p:cNvPicPr>
          <p:nvPr/>
        </p:nvPicPr>
        <p:blipFill>
          <a:blip r:embed="rId9" cstate="print"/>
          <a:srcRect/>
          <a:stretch>
            <a:fillRect/>
          </a:stretch>
        </p:blipFill>
        <p:spPr bwMode="auto">
          <a:xfrm>
            <a:off x="6781800" y="2438400"/>
            <a:ext cx="324257" cy="685800"/>
          </a:xfrm>
          <a:prstGeom prst="rect">
            <a:avLst/>
          </a:prstGeom>
          <a:noFill/>
        </p:spPr>
      </p:pic>
      <p:grpSp>
        <p:nvGrpSpPr>
          <p:cNvPr id="4" name="Group 5"/>
          <p:cNvGrpSpPr>
            <a:grpSpLocks/>
          </p:cNvGrpSpPr>
          <p:nvPr/>
        </p:nvGrpSpPr>
        <p:grpSpPr bwMode="auto">
          <a:xfrm>
            <a:off x="6629400" y="3505200"/>
            <a:ext cx="262225" cy="361977"/>
            <a:chOff x="3667" y="2523"/>
            <a:chExt cx="247" cy="317"/>
          </a:xfrm>
        </p:grpSpPr>
        <p:sp>
          <p:nvSpPr>
            <p:cNvPr id="51"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52" name="Picture 7" descr="744px-ThermometerSymbol"/>
            <p:cNvPicPr>
              <a:picLocks noChangeAspect="1" noChangeArrowheads="1"/>
            </p:cNvPicPr>
            <p:nvPr/>
          </p:nvPicPr>
          <p:blipFill>
            <a:blip r:embed="rId5" cstate="print"/>
            <a:srcRect l="43907" t="21152" r="48991" b="24046"/>
            <a:stretch>
              <a:fillRect/>
            </a:stretch>
          </p:blipFill>
          <p:spPr bwMode="auto">
            <a:xfrm>
              <a:off x="3667" y="2523"/>
              <a:ext cx="118" cy="317"/>
            </a:xfrm>
            <a:prstGeom prst="rect">
              <a:avLst/>
            </a:prstGeom>
            <a:noFill/>
          </p:spPr>
        </p:pic>
      </p:grpSp>
      <p:graphicFrame>
        <p:nvGraphicFramePr>
          <p:cNvPr id="53" name="Object 3"/>
          <p:cNvGraphicFramePr>
            <a:graphicFrameLocks noChangeAspect="1"/>
          </p:cNvGraphicFramePr>
          <p:nvPr/>
        </p:nvGraphicFramePr>
        <p:xfrm>
          <a:off x="7086600" y="3886200"/>
          <a:ext cx="481542" cy="603250"/>
        </p:xfrm>
        <a:graphic>
          <a:graphicData uri="http://schemas.openxmlformats.org/presentationml/2006/ole">
            <p:oleObj spid="_x0000_s428034" name="Photo Editor Photo" r:id="rId10" imgW="2381582" imgH="2381582" progId="">
              <p:embed/>
            </p:oleObj>
          </a:graphicData>
        </a:graphic>
      </p:graphicFrame>
      <p:pic>
        <p:nvPicPr>
          <p:cNvPr id="54" name="Picture 12" descr="audio"/>
          <p:cNvPicPr>
            <a:picLocks noChangeAspect="1" noChangeArrowheads="1"/>
          </p:cNvPicPr>
          <p:nvPr/>
        </p:nvPicPr>
        <p:blipFill>
          <a:blip r:embed="rId11" cstate="print"/>
          <a:srcRect/>
          <a:stretch>
            <a:fillRect/>
          </a:stretch>
        </p:blipFill>
        <p:spPr bwMode="auto">
          <a:xfrm>
            <a:off x="5715000" y="4724400"/>
            <a:ext cx="674174" cy="798220"/>
          </a:xfrm>
          <a:prstGeom prst="rect">
            <a:avLst/>
          </a:prstGeom>
          <a:noFill/>
          <a:ln w="9525">
            <a:noFill/>
            <a:miter lim="800000"/>
            <a:headEnd/>
            <a:tailEnd/>
          </a:ln>
        </p:spPr>
      </p:pic>
      <p:sp>
        <p:nvSpPr>
          <p:cNvPr id="60" name="TextBox 59"/>
          <p:cNvSpPr txBox="1"/>
          <p:nvPr/>
        </p:nvSpPr>
        <p:spPr>
          <a:xfrm>
            <a:off x="4114801" y="2362200"/>
            <a:ext cx="990600" cy="534762"/>
          </a:xfrm>
          <a:prstGeom prst="rect">
            <a:avLst/>
          </a:prstGeom>
          <a:noFill/>
        </p:spPr>
        <p:txBody>
          <a:bodyPr wrap="square" rtlCol="0">
            <a:spAutoFit/>
          </a:bodyPr>
          <a:lstStyle/>
          <a:p>
            <a:pPr algn="ctr">
              <a:lnSpc>
                <a:spcPts val="1700"/>
              </a:lnSpc>
            </a:pPr>
            <a:r>
              <a:rPr lang="en-US" b="1" smtClean="0"/>
              <a:t>Public space</a:t>
            </a:r>
            <a:endParaRPr lang="en-US" b="1"/>
          </a:p>
        </p:txBody>
      </p:sp>
      <p:sp>
        <p:nvSpPr>
          <p:cNvPr id="61" name="TextBox 60"/>
          <p:cNvSpPr txBox="1"/>
          <p:nvPr/>
        </p:nvSpPr>
        <p:spPr>
          <a:xfrm>
            <a:off x="6172200" y="5410200"/>
            <a:ext cx="1438306" cy="534762"/>
          </a:xfrm>
          <a:prstGeom prst="rect">
            <a:avLst/>
          </a:prstGeom>
          <a:noFill/>
        </p:spPr>
        <p:txBody>
          <a:bodyPr wrap="square" rtlCol="0">
            <a:spAutoFit/>
          </a:bodyPr>
          <a:lstStyle/>
          <a:p>
            <a:pPr algn="ctr">
              <a:lnSpc>
                <a:spcPts val="1700"/>
              </a:lnSpc>
            </a:pPr>
            <a:r>
              <a:rPr lang="en-US" b="1" smtClean="0">
                <a:solidFill>
                  <a:srgbClr val="FF0000"/>
                </a:solidFill>
              </a:rPr>
              <a:t>Personal space A</a:t>
            </a:r>
            <a:endParaRPr lang="en-US" b="1">
              <a:solidFill>
                <a:srgbClr val="FF0000"/>
              </a:solidFill>
            </a:endParaRPr>
          </a:p>
        </p:txBody>
      </p:sp>
      <p:sp>
        <p:nvSpPr>
          <p:cNvPr id="62" name="TextBox 61"/>
          <p:cNvSpPr txBox="1"/>
          <p:nvPr/>
        </p:nvSpPr>
        <p:spPr>
          <a:xfrm>
            <a:off x="4191000" y="4038600"/>
            <a:ext cx="1590706" cy="310341"/>
          </a:xfrm>
          <a:prstGeom prst="rect">
            <a:avLst/>
          </a:prstGeom>
          <a:noFill/>
        </p:spPr>
        <p:txBody>
          <a:bodyPr wrap="square" rtlCol="0">
            <a:spAutoFit/>
          </a:bodyPr>
          <a:lstStyle/>
          <a:p>
            <a:pPr algn="ctr">
              <a:lnSpc>
                <a:spcPts val="1700"/>
              </a:lnSpc>
            </a:pPr>
            <a:r>
              <a:rPr lang="en-US" b="1" dirty="0" smtClean="0">
                <a:solidFill>
                  <a:srgbClr val="00B0F0"/>
                </a:solidFill>
              </a:rPr>
              <a:t>Device group 1</a:t>
            </a:r>
            <a:endParaRPr lang="en-US" b="1" dirty="0">
              <a:solidFill>
                <a:srgbClr val="00B0F0"/>
              </a:solidFill>
            </a:endParaRPr>
          </a:p>
        </p:txBody>
      </p:sp>
      <p:sp>
        <p:nvSpPr>
          <p:cNvPr id="63" name="TextBox 62"/>
          <p:cNvSpPr txBox="1"/>
          <p:nvPr/>
        </p:nvSpPr>
        <p:spPr>
          <a:xfrm>
            <a:off x="7315200" y="3352800"/>
            <a:ext cx="1600200" cy="310341"/>
          </a:xfrm>
          <a:prstGeom prst="rect">
            <a:avLst/>
          </a:prstGeom>
          <a:noFill/>
        </p:spPr>
        <p:txBody>
          <a:bodyPr wrap="square" rtlCol="0">
            <a:spAutoFit/>
          </a:bodyPr>
          <a:lstStyle/>
          <a:p>
            <a:pPr algn="ctr">
              <a:lnSpc>
                <a:spcPts val="1700"/>
              </a:lnSpc>
            </a:pPr>
            <a:r>
              <a:rPr lang="en-US" b="1" dirty="0" smtClean="0">
                <a:solidFill>
                  <a:srgbClr val="92D050"/>
                </a:solidFill>
              </a:rPr>
              <a:t>Device group 3</a:t>
            </a:r>
            <a:endParaRPr lang="en-US" b="1" dirty="0">
              <a:solidFill>
                <a:srgbClr val="92D050"/>
              </a:solidFill>
            </a:endParaRPr>
          </a:p>
        </p:txBody>
      </p:sp>
      <p:grpSp>
        <p:nvGrpSpPr>
          <p:cNvPr id="5" name="Group 32"/>
          <p:cNvGrpSpPr>
            <a:grpSpLocks/>
          </p:cNvGrpSpPr>
          <p:nvPr/>
        </p:nvGrpSpPr>
        <p:grpSpPr bwMode="auto">
          <a:xfrm>
            <a:off x="5943600" y="3886200"/>
            <a:ext cx="674174" cy="544233"/>
            <a:chOff x="567" y="2391"/>
            <a:chExt cx="953" cy="585"/>
          </a:xfrm>
        </p:grpSpPr>
        <p:pic>
          <p:nvPicPr>
            <p:cNvPr id="46" name="Picture 3" descr="hd tv"/>
            <p:cNvPicPr>
              <a:picLocks noChangeAspect="1" noChangeArrowheads="1"/>
            </p:cNvPicPr>
            <p:nvPr/>
          </p:nvPicPr>
          <p:blipFill>
            <a:blip r:embed="rId12" cstate="print"/>
            <a:srcRect/>
            <a:stretch>
              <a:fillRect/>
            </a:stretch>
          </p:blipFill>
          <p:spPr bwMode="auto">
            <a:xfrm>
              <a:off x="567" y="2391"/>
              <a:ext cx="953" cy="585"/>
            </a:xfrm>
            <a:prstGeom prst="rect">
              <a:avLst/>
            </a:prstGeom>
            <a:noFill/>
            <a:ln w="9525">
              <a:noFill/>
              <a:miter lim="800000"/>
              <a:headEnd/>
              <a:tailEnd/>
            </a:ln>
          </p:spPr>
        </p:pic>
        <p:grpSp>
          <p:nvGrpSpPr>
            <p:cNvPr id="6" name="Group 56"/>
            <p:cNvGrpSpPr>
              <a:grpSpLocks/>
            </p:cNvGrpSpPr>
            <p:nvPr/>
          </p:nvGrpSpPr>
          <p:grpSpPr bwMode="auto">
            <a:xfrm>
              <a:off x="672" y="2432"/>
              <a:ext cx="744" cy="479"/>
              <a:chOff x="672" y="2428"/>
              <a:chExt cx="744" cy="479"/>
            </a:xfrm>
          </p:grpSpPr>
          <p:pic>
            <p:nvPicPr>
              <p:cNvPr id="48" name="Picture 20" descr="경쟁사_그냥"/>
              <p:cNvPicPr>
                <a:picLocks noChangeAspect="1" noChangeArrowheads="1"/>
              </p:cNvPicPr>
              <p:nvPr/>
            </p:nvPicPr>
            <p:blipFill>
              <a:blip r:embed="rId13" cstate="print"/>
              <a:srcRect/>
              <a:stretch>
                <a:fillRect/>
              </a:stretch>
            </p:blipFill>
            <p:spPr bwMode="auto">
              <a:xfrm rot="-152540">
                <a:off x="692" y="2428"/>
                <a:ext cx="724" cy="457"/>
              </a:xfrm>
              <a:prstGeom prst="rect">
                <a:avLst/>
              </a:prstGeom>
              <a:noFill/>
              <a:ln w="9525">
                <a:noFill/>
                <a:miter lim="800000"/>
                <a:headEnd/>
                <a:tailEnd/>
              </a:ln>
            </p:spPr>
          </p:pic>
          <p:pic>
            <p:nvPicPr>
              <p:cNvPr id="50" name="Picture 21" descr="경쟁사인라인"/>
              <p:cNvPicPr>
                <a:picLocks noChangeAspect="1" noChangeArrowheads="1"/>
              </p:cNvPicPr>
              <p:nvPr/>
            </p:nvPicPr>
            <p:blipFill>
              <a:blip r:embed="rId14" cstate="print"/>
              <a:srcRect/>
              <a:stretch>
                <a:fillRect/>
              </a:stretch>
            </p:blipFill>
            <p:spPr bwMode="auto">
              <a:xfrm rot="-163579">
                <a:off x="672" y="2706"/>
                <a:ext cx="227" cy="201"/>
              </a:xfrm>
              <a:prstGeom prst="rect">
                <a:avLst/>
              </a:prstGeom>
              <a:noFill/>
              <a:ln w="9525">
                <a:noFill/>
                <a:miter lim="800000"/>
                <a:headEnd/>
                <a:tailEnd/>
              </a:ln>
            </p:spPr>
          </p:pic>
        </p:grpSp>
      </p:grpSp>
      <p:pic>
        <p:nvPicPr>
          <p:cNvPr id="65" name="Picture 6"/>
          <p:cNvPicPr>
            <a:picLocks noChangeAspect="1" noChangeArrowheads="1"/>
          </p:cNvPicPr>
          <p:nvPr/>
        </p:nvPicPr>
        <p:blipFill>
          <a:blip r:embed="rId15" cstate="print"/>
          <a:srcRect/>
          <a:stretch>
            <a:fillRect/>
          </a:stretch>
        </p:blipFill>
        <p:spPr bwMode="auto">
          <a:xfrm>
            <a:off x="6172200" y="2514600"/>
            <a:ext cx="381000" cy="694765"/>
          </a:xfrm>
          <a:prstGeom prst="rect">
            <a:avLst/>
          </a:prstGeom>
          <a:noFill/>
          <a:ln w="9525">
            <a:noFill/>
            <a:miter lim="800000"/>
            <a:headEnd/>
            <a:tailEnd/>
          </a:ln>
        </p:spPr>
      </p:pic>
      <p:sp>
        <p:nvSpPr>
          <p:cNvPr id="35" name="Oval 34"/>
          <p:cNvSpPr/>
          <p:nvPr/>
        </p:nvSpPr>
        <p:spPr>
          <a:xfrm rot="19937263">
            <a:off x="5739564" y="1967092"/>
            <a:ext cx="2133600" cy="35814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553200" y="4953000"/>
            <a:ext cx="1600200" cy="310341"/>
          </a:xfrm>
          <a:prstGeom prst="rect">
            <a:avLst/>
          </a:prstGeom>
          <a:noFill/>
        </p:spPr>
        <p:txBody>
          <a:bodyPr wrap="square" rtlCol="0">
            <a:spAutoFit/>
          </a:bodyPr>
          <a:lstStyle/>
          <a:p>
            <a:pPr algn="ctr">
              <a:lnSpc>
                <a:spcPts val="1700"/>
              </a:lnSpc>
            </a:pPr>
            <a:r>
              <a:rPr lang="en-US" b="1" dirty="0" smtClean="0">
                <a:solidFill>
                  <a:srgbClr val="7030A0"/>
                </a:solidFill>
              </a:rPr>
              <a:t>Device group 2</a:t>
            </a:r>
            <a:endParaRPr lang="en-US" b="1" dirty="0">
              <a:solidFill>
                <a:srgbClr val="7030A0"/>
              </a:solidFill>
            </a:endParaRPr>
          </a:p>
        </p:txBody>
      </p:sp>
      <p:pic>
        <p:nvPicPr>
          <p:cNvPr id="47" name="Picture 39" descr="weekly_digital_timer_IP20"/>
          <p:cNvPicPr>
            <a:picLocks noChangeAspect="1" noChangeArrowheads="1"/>
          </p:cNvPicPr>
          <p:nvPr/>
        </p:nvPicPr>
        <p:blipFill>
          <a:blip r:embed="rId9" cstate="print"/>
          <a:srcRect/>
          <a:stretch>
            <a:fillRect/>
          </a:stretch>
        </p:blipFill>
        <p:spPr bwMode="auto">
          <a:xfrm>
            <a:off x="4191000" y="3276600"/>
            <a:ext cx="324257" cy="685800"/>
          </a:xfrm>
          <a:prstGeom prst="rect">
            <a:avLst/>
          </a:prstGeom>
          <a:noFill/>
        </p:spPr>
      </p:pic>
      <p:sp>
        <p:nvSpPr>
          <p:cNvPr id="49" name="Oval 48"/>
          <p:cNvSpPr/>
          <p:nvPr/>
        </p:nvSpPr>
        <p:spPr>
          <a:xfrm>
            <a:off x="4800600" y="2209800"/>
            <a:ext cx="2133600" cy="3581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4" descr="douche"/>
          <p:cNvPicPr>
            <a:picLocks noChangeAspect="1" noChangeArrowheads="1"/>
          </p:cNvPicPr>
          <p:nvPr/>
        </p:nvPicPr>
        <p:blipFill>
          <a:blip r:embed="rId4" cstate="print"/>
          <a:srcRect/>
          <a:stretch>
            <a:fillRect/>
          </a:stretch>
        </p:blipFill>
        <p:spPr bwMode="auto">
          <a:xfrm>
            <a:off x="5029200" y="4495800"/>
            <a:ext cx="577641" cy="543277"/>
          </a:xfrm>
          <a:prstGeom prst="rect">
            <a:avLst/>
          </a:prstGeom>
          <a:noFill/>
        </p:spPr>
      </p:pic>
      <p:pic>
        <p:nvPicPr>
          <p:cNvPr id="56" name="Picture 8" descr="helice-pour-bateaux-3-pales-49131"/>
          <p:cNvPicPr>
            <a:picLocks noChangeAspect="1" noChangeArrowheads="1"/>
          </p:cNvPicPr>
          <p:nvPr/>
        </p:nvPicPr>
        <p:blipFill>
          <a:blip r:embed="rId6" cstate="print">
            <a:clrChange>
              <a:clrFrom>
                <a:srgbClr val="FFFFFF"/>
              </a:clrFrom>
              <a:clrTo>
                <a:srgbClr val="FFFFFF">
                  <a:alpha val="0"/>
                </a:srgbClr>
              </a:clrTo>
            </a:clrChange>
            <a:lum bright="-20000"/>
            <a:grayscl/>
          </a:blip>
          <a:srcRect/>
          <a:stretch>
            <a:fillRect/>
          </a:stretch>
        </p:blipFill>
        <p:spPr bwMode="auto">
          <a:xfrm>
            <a:off x="5638800" y="3200400"/>
            <a:ext cx="586755" cy="603641"/>
          </a:xfrm>
          <a:prstGeom prst="rect">
            <a:avLst/>
          </a:prstGeom>
          <a:noFill/>
          <a:ln w="9525">
            <a:noFill/>
            <a:miter lim="800000"/>
            <a:headEnd/>
            <a:tailEnd/>
          </a:ln>
        </p:spPr>
      </p:pic>
      <p:pic>
        <p:nvPicPr>
          <p:cNvPr id="57" name="Picture 27"/>
          <p:cNvPicPr>
            <a:picLocks noChangeAspect="1" noChangeArrowheads="1"/>
          </p:cNvPicPr>
          <p:nvPr/>
        </p:nvPicPr>
        <p:blipFill>
          <a:blip r:embed="rId7" cstate="print"/>
          <a:srcRect t="4359" r="-682" b="3391"/>
          <a:stretch>
            <a:fillRect/>
          </a:stretch>
        </p:blipFill>
        <p:spPr bwMode="auto">
          <a:xfrm>
            <a:off x="7620000" y="4343400"/>
            <a:ext cx="298441" cy="603641"/>
          </a:xfrm>
          <a:prstGeom prst="rect">
            <a:avLst/>
          </a:prstGeom>
          <a:noFill/>
          <a:ln w="9525">
            <a:noFill/>
            <a:miter lim="800000"/>
            <a:headEnd/>
            <a:tailEnd/>
          </a:ln>
          <a:effectLst>
            <a:outerShdw dist="107763" dir="2700000" algn="ctr" rotWithShape="0">
              <a:schemeClr val="bg2"/>
            </a:outerShdw>
          </a:effectLst>
        </p:spPr>
      </p:pic>
      <p:grpSp>
        <p:nvGrpSpPr>
          <p:cNvPr id="58" name="Group 5"/>
          <p:cNvGrpSpPr>
            <a:grpSpLocks/>
          </p:cNvGrpSpPr>
          <p:nvPr/>
        </p:nvGrpSpPr>
        <p:grpSpPr bwMode="auto">
          <a:xfrm>
            <a:off x="7086600" y="3352800"/>
            <a:ext cx="262225" cy="361977"/>
            <a:chOff x="3667" y="2523"/>
            <a:chExt cx="247" cy="317"/>
          </a:xfrm>
        </p:grpSpPr>
        <p:sp>
          <p:nvSpPr>
            <p:cNvPr id="59"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64" name="Picture 7" descr="744px-ThermometerSymbol"/>
            <p:cNvPicPr>
              <a:picLocks noChangeAspect="1" noChangeArrowheads="1"/>
            </p:cNvPicPr>
            <p:nvPr/>
          </p:nvPicPr>
          <p:blipFill>
            <a:blip r:embed="rId5" cstate="print"/>
            <a:srcRect l="43907" t="21152" r="48991" b="24046"/>
            <a:stretch>
              <a:fillRect/>
            </a:stretch>
          </p:blipFill>
          <p:spPr bwMode="auto">
            <a:xfrm>
              <a:off x="3667" y="2523"/>
              <a:ext cx="118" cy="317"/>
            </a:xfrm>
            <a:prstGeom prst="rect">
              <a:avLst/>
            </a:prstGeom>
            <a:noFill/>
          </p:spPr>
        </p:pic>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altLang="ko-KR" sz="3200" b="1" i="1" dirty="0" smtClean="0">
                <a:solidFill>
                  <a:srgbClr val="00B0F0"/>
                </a:solidFill>
              </a:rPr>
              <a:t>DYNAMINC AND ADAPTIVE RESOURCE ALLOCATION (DARA) (1)</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52</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8153400" cy="2308324"/>
          </a:xfrm>
          <a:prstGeom prst="rect">
            <a:avLst/>
          </a:prstGeom>
          <a:noFill/>
        </p:spPr>
        <p:txBody>
          <a:bodyPr wrap="square" rtlCol="0">
            <a:spAutoFit/>
          </a:bodyPr>
          <a:lstStyle/>
          <a:p>
            <a:pPr marL="228600" indent="-228600"/>
            <a:r>
              <a:rPr lang="en-US" b="1" u="sng" dirty="0" smtClean="0"/>
              <a:t>Two situations that need different amounts of information to be delivered with different data rates/link rates</a:t>
            </a:r>
          </a:p>
          <a:p>
            <a:pPr marL="342900" indent="-342900">
              <a:buFont typeface="+mj-lt"/>
              <a:buAutoNum type="arabicPeriod"/>
            </a:pPr>
            <a:r>
              <a:rPr lang="en-US" b="1" dirty="0" smtClean="0">
                <a:solidFill>
                  <a:srgbClr val="FF0000"/>
                </a:solidFill>
              </a:rPr>
              <a:t>In a personal space</a:t>
            </a:r>
            <a:r>
              <a:rPr lang="en-US" dirty="0" smtClean="0"/>
              <a:t>, some devices need more resources than other devices due to more information to be delivered and/or their required higher data rates. </a:t>
            </a:r>
            <a:endParaRPr lang="en-US" b="1" dirty="0" smtClean="0">
              <a:solidFill>
                <a:srgbClr val="FF0000"/>
              </a:solidFill>
            </a:endParaRPr>
          </a:p>
          <a:p>
            <a:pPr marL="342900" indent="-342900">
              <a:buFont typeface="+mj-lt"/>
              <a:buAutoNum type="arabicPeriod"/>
            </a:pPr>
            <a:r>
              <a:rPr lang="en-US" dirty="0" smtClean="0"/>
              <a:t>Among personal spaces </a:t>
            </a:r>
            <a:r>
              <a:rPr lang="en-US" b="1" dirty="0" smtClean="0">
                <a:solidFill>
                  <a:srgbClr val="FF0000"/>
                </a:solidFill>
              </a:rPr>
              <a:t>in a public space</a:t>
            </a:r>
            <a:r>
              <a:rPr lang="en-US" dirty="0" smtClean="0"/>
              <a:t>, a personal space needs more resource than other personal spaces due to its operational characteristics (or needs). </a:t>
            </a:r>
          </a:p>
          <a:p>
            <a:pPr marL="228600" indent="-228600"/>
            <a:r>
              <a:rPr lang="en-US" b="1" dirty="0" smtClean="0">
                <a:solidFill>
                  <a:srgbClr val="FF0000"/>
                </a:solidFill>
                <a:sym typeface="Wingdings" pitchFamily="2" charset="2"/>
              </a:rPr>
              <a:t> </a:t>
            </a:r>
            <a:r>
              <a:rPr lang="en-US" b="1" dirty="0" smtClean="0">
                <a:solidFill>
                  <a:srgbClr val="FF0000"/>
                </a:solidFill>
              </a:rPr>
              <a:t>The amount of channel resource for a device or a personal space needs to be adjusted dynamically and adaptively to its needs. </a:t>
            </a:r>
            <a:endParaRPr lang="en-US" b="1" dirty="0" smtClean="0">
              <a:solidFill>
                <a:srgbClr val="FF0000"/>
              </a:solidFill>
              <a:sym typeface="Wingdings" pitchFamily="2" charset="2"/>
            </a:endParaRPr>
          </a:p>
        </p:txBody>
      </p:sp>
      <p:sp>
        <p:nvSpPr>
          <p:cNvPr id="5" name="TextBox 4"/>
          <p:cNvSpPr txBox="1"/>
          <p:nvPr/>
        </p:nvSpPr>
        <p:spPr>
          <a:xfrm>
            <a:off x="457200" y="3733800"/>
            <a:ext cx="8305800" cy="2585323"/>
          </a:xfrm>
          <a:prstGeom prst="rect">
            <a:avLst/>
          </a:prstGeom>
          <a:solidFill>
            <a:srgbClr val="FFFF00"/>
          </a:solidFill>
        </p:spPr>
        <p:txBody>
          <a:bodyPr wrap="square" rtlCol="0">
            <a:spAutoFit/>
          </a:bodyPr>
          <a:lstStyle/>
          <a:p>
            <a:pPr marL="228600" indent="-228600"/>
            <a:r>
              <a:rPr lang="en-US" dirty="0" smtClean="0"/>
              <a:t>These concepts are very important for PSC to use spectral resources more dynamically, more adaptively and more efficiently to various types of contents and communications.  </a:t>
            </a:r>
            <a:r>
              <a:rPr lang="en-US" dirty="0" smtClean="0">
                <a:sym typeface="Wingdings" pitchFamily="2" charset="2"/>
              </a:rPr>
              <a:t> These concepts should be developed more in detail. Need to develop how these requirements and concepts can be implemented.</a:t>
            </a:r>
          </a:p>
          <a:p>
            <a:r>
              <a:rPr lang="en-US" b="1" dirty="0" smtClean="0">
                <a:sym typeface="Wingdings" pitchFamily="2" charset="2"/>
              </a:rPr>
              <a:t>Types of resources</a:t>
            </a:r>
            <a:r>
              <a:rPr lang="en-US" dirty="0" smtClean="0">
                <a:sym typeface="Wingdings" pitchFamily="2" charset="2"/>
              </a:rPr>
              <a:t>: </a:t>
            </a:r>
          </a:p>
          <a:p>
            <a:pPr marL="457200" indent="-228600">
              <a:buFont typeface="Arial" pitchFamily="34" charset="0"/>
              <a:buChar char="•"/>
            </a:pPr>
            <a:r>
              <a:rPr lang="en-US" b="1" dirty="0" smtClean="0">
                <a:solidFill>
                  <a:srgbClr val="FF0000"/>
                </a:solidFill>
                <a:sym typeface="Wingdings" pitchFamily="2" charset="2"/>
              </a:rPr>
              <a:t>Frequency (or spectrum) </a:t>
            </a:r>
            <a:r>
              <a:rPr lang="en-US" dirty="0" smtClean="0">
                <a:sym typeface="Wingdings" pitchFamily="2" charset="2"/>
              </a:rPr>
              <a:t> spectrum size assigned</a:t>
            </a:r>
          </a:p>
          <a:p>
            <a:pPr marL="457200" indent="-228600">
              <a:buFont typeface="Arial" pitchFamily="34" charset="0"/>
              <a:buChar char="•"/>
            </a:pPr>
            <a:r>
              <a:rPr lang="en-US" b="1" dirty="0" smtClean="0">
                <a:solidFill>
                  <a:srgbClr val="FF0000"/>
                </a:solidFill>
                <a:sym typeface="Wingdings" pitchFamily="2" charset="2"/>
              </a:rPr>
              <a:t>Time </a:t>
            </a:r>
            <a:r>
              <a:rPr lang="en-US" dirty="0" smtClean="0">
                <a:sym typeface="Wingdings" pitchFamily="2" charset="2"/>
              </a:rPr>
              <a:t> time (or frame size or payload size in a frame) assigned</a:t>
            </a:r>
          </a:p>
          <a:p>
            <a:pPr marL="457200" indent="-228600">
              <a:buFont typeface="Arial" pitchFamily="34" charset="0"/>
              <a:buChar char="•"/>
            </a:pPr>
            <a:r>
              <a:rPr lang="en-US" b="1" dirty="0" smtClean="0">
                <a:solidFill>
                  <a:srgbClr val="FF0000"/>
                </a:solidFill>
                <a:sym typeface="Wingdings" pitchFamily="2" charset="2"/>
              </a:rPr>
              <a:t>Processing power </a:t>
            </a:r>
            <a:r>
              <a:rPr lang="en-US" dirty="0" smtClean="0">
                <a:sym typeface="Wingdings" pitchFamily="2" charset="2"/>
              </a:rPr>
              <a:t> modulation complexity to deliver more information for each symbol</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altLang="ko-KR" sz="3200" b="1" i="1" dirty="0" smtClean="0">
                <a:solidFill>
                  <a:srgbClr val="00B0F0"/>
                </a:solidFill>
              </a:rPr>
              <a:t>DYNAMINC AND ADAPTIVE RESOURCE ALLOCATION (DARA) (2)</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53</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8153400" cy="4924425"/>
          </a:xfrm>
          <a:prstGeom prst="rect">
            <a:avLst/>
          </a:prstGeom>
          <a:noFill/>
        </p:spPr>
        <p:txBody>
          <a:bodyPr wrap="square" rtlCol="0">
            <a:spAutoFit/>
          </a:bodyPr>
          <a:lstStyle/>
          <a:p>
            <a:pPr marL="228600" indent="-228600"/>
            <a:r>
              <a:rPr lang="en-US" sz="2000" b="1" u="sng" dirty="0" smtClean="0"/>
              <a:t>For two situations</a:t>
            </a:r>
          </a:p>
          <a:p>
            <a:pPr marL="228600" indent="-228600"/>
            <a:r>
              <a:rPr lang="en-US" sz="1600" b="1" dirty="0" smtClean="0">
                <a:solidFill>
                  <a:srgbClr val="00B050"/>
                </a:solidFill>
              </a:rPr>
              <a:t>Channel resource needs to be assigned to a device dynamically and adaptively to its needs. </a:t>
            </a:r>
          </a:p>
          <a:p>
            <a:pPr marL="228600" indent="-228600"/>
            <a:r>
              <a:rPr lang="en-US" sz="1600" dirty="0" smtClean="0"/>
              <a:t>In a personal space, some devices need more resources than other devices due to more information to be delivered and their required higher data rates. </a:t>
            </a:r>
            <a:endParaRPr lang="en-US" sz="1600" b="1" dirty="0" smtClean="0">
              <a:solidFill>
                <a:srgbClr val="FF0000"/>
              </a:solidFill>
            </a:endParaRPr>
          </a:p>
          <a:p>
            <a:pPr marL="228600" indent="-228600"/>
            <a:r>
              <a:rPr lang="en-US" b="1" dirty="0" smtClean="0">
                <a:solidFill>
                  <a:srgbClr val="FF0000"/>
                </a:solidFill>
                <a:sym typeface="Wingdings" pitchFamily="2" charset="2"/>
              </a:rPr>
              <a:t> dynamic resource assignment (DRA)  </a:t>
            </a:r>
            <a:r>
              <a:rPr lang="en-US" dirty="0" smtClean="0">
                <a:solidFill>
                  <a:srgbClr val="00B0F0"/>
                </a:solidFill>
              </a:rPr>
              <a:t>dynamically and adaptively to its operation </a:t>
            </a:r>
            <a:endParaRPr lang="en-US" b="1" dirty="0" smtClean="0">
              <a:solidFill>
                <a:srgbClr val="00B0F0"/>
              </a:solidFill>
            </a:endParaRPr>
          </a:p>
          <a:p>
            <a:pPr marL="228600" indent="-228600"/>
            <a:r>
              <a:rPr lang="en-US" sz="1600" dirty="0" smtClean="0"/>
              <a:t>Among personal spaces in a public space, a personal space needs more resource than other personal spaces due to its overall operational characteristics/needs. </a:t>
            </a:r>
          </a:p>
          <a:p>
            <a:pPr marL="228600" indent="-228600"/>
            <a:r>
              <a:rPr lang="en-US" b="1" dirty="0" smtClean="0">
                <a:solidFill>
                  <a:srgbClr val="FF0000"/>
                </a:solidFill>
                <a:sym typeface="Wingdings" pitchFamily="2" charset="2"/>
              </a:rPr>
              <a:t> adaptive resource assignment (ARA)  </a:t>
            </a:r>
            <a:r>
              <a:rPr lang="en-US" dirty="0" smtClean="0">
                <a:solidFill>
                  <a:srgbClr val="00B0F0"/>
                </a:solidFill>
              </a:rPr>
              <a:t>adaptively to its operation </a:t>
            </a:r>
            <a:endParaRPr lang="en-US" b="1" u="sng" dirty="0" smtClean="0">
              <a:solidFill>
                <a:srgbClr val="FF0000"/>
              </a:solidFill>
              <a:sym typeface="Wingdings" pitchFamily="2" charset="2"/>
            </a:endParaRPr>
          </a:p>
          <a:p>
            <a:pPr marL="228600" indent="-228600"/>
            <a:endParaRPr lang="en-US" sz="1400" b="1" u="sng" dirty="0" smtClean="0">
              <a:solidFill>
                <a:srgbClr val="FF0000"/>
              </a:solidFill>
              <a:sym typeface="Wingdings" pitchFamily="2" charset="2"/>
            </a:endParaRPr>
          </a:p>
          <a:p>
            <a:pPr marL="228600" indent="-228600"/>
            <a:r>
              <a:rPr lang="en-US" sz="2000" b="1" u="sng" dirty="0" smtClean="0">
                <a:solidFill>
                  <a:srgbClr val="FF0000"/>
                </a:solidFill>
                <a:sym typeface="Wingdings" pitchFamily="2" charset="2"/>
              </a:rPr>
              <a:t>Three types of resource manipulation methods</a:t>
            </a:r>
          </a:p>
          <a:p>
            <a:pPr marL="228600" indent="-228600"/>
            <a:r>
              <a:rPr lang="en-US" b="1" dirty="0" smtClean="0">
                <a:solidFill>
                  <a:srgbClr val="FF0000"/>
                </a:solidFill>
                <a:sym typeface="Wingdings" pitchFamily="2" charset="2"/>
              </a:rPr>
              <a:t>In the frequency domain: </a:t>
            </a:r>
          </a:p>
          <a:p>
            <a:pPr marL="228600" indent="-228600"/>
            <a:r>
              <a:rPr lang="en-US" b="1" dirty="0" smtClean="0">
                <a:solidFill>
                  <a:srgbClr val="FF0000"/>
                </a:solidFill>
                <a:sym typeface="Wingdings" pitchFamily="2" charset="2"/>
              </a:rPr>
              <a:t>	</a:t>
            </a:r>
            <a:r>
              <a:rPr lang="en-US" b="1" dirty="0" smtClean="0">
                <a:solidFill>
                  <a:srgbClr val="000000"/>
                </a:solidFill>
                <a:sym typeface="Wingdings" pitchFamily="2" charset="2"/>
              </a:rPr>
              <a:t>(1) </a:t>
            </a:r>
            <a:r>
              <a:rPr lang="en-US" b="1" dirty="0" smtClean="0">
                <a:sym typeface="Wingdings" pitchFamily="2" charset="2"/>
              </a:rPr>
              <a:t>spectrum management: </a:t>
            </a:r>
            <a:r>
              <a:rPr lang="en-US" dirty="0" smtClean="0">
                <a:sym typeface="Wingdings" pitchFamily="2" charset="2"/>
              </a:rPr>
              <a:t>more spectrum assigned to higher information exchange demand and/or higher data rates</a:t>
            </a:r>
          </a:p>
          <a:p>
            <a:pPr marL="228600" indent="-228600"/>
            <a:r>
              <a:rPr lang="en-US" b="1" dirty="0" smtClean="0">
                <a:solidFill>
                  <a:srgbClr val="FF0000"/>
                </a:solidFill>
                <a:sym typeface="Wingdings" pitchFamily="2" charset="2"/>
              </a:rPr>
              <a:t>In the time domain: </a:t>
            </a:r>
          </a:p>
          <a:p>
            <a:pPr marL="228600" indent="-228600"/>
            <a:r>
              <a:rPr lang="en-US" b="1" dirty="0" smtClean="0">
                <a:solidFill>
                  <a:srgbClr val="FF0000"/>
                </a:solidFill>
                <a:sym typeface="Wingdings" pitchFamily="2" charset="2"/>
              </a:rPr>
              <a:t>	</a:t>
            </a:r>
            <a:r>
              <a:rPr lang="en-US" b="1" dirty="0" smtClean="0">
                <a:sym typeface="Wingdings" pitchFamily="2" charset="2"/>
              </a:rPr>
              <a:t>(2) time management: </a:t>
            </a:r>
            <a:r>
              <a:rPr lang="en-US" dirty="0" smtClean="0">
                <a:sym typeface="Wingdings" pitchFamily="2" charset="2"/>
              </a:rPr>
              <a:t>more time assigned to higher information exchange demand for fixed data rates</a:t>
            </a:r>
          </a:p>
          <a:p>
            <a:pPr marL="228600" indent="-228600"/>
            <a:r>
              <a:rPr lang="en-US" dirty="0" smtClean="0">
                <a:sym typeface="Wingdings" pitchFamily="2" charset="2"/>
              </a:rPr>
              <a:t>	</a:t>
            </a:r>
            <a:r>
              <a:rPr lang="en-US" b="1" dirty="0" smtClean="0">
                <a:sym typeface="Wingdings" pitchFamily="2" charset="2"/>
              </a:rPr>
              <a:t>(3) adaptive modulation scheme: </a:t>
            </a:r>
            <a:r>
              <a:rPr lang="en-US" dirty="0" smtClean="0">
                <a:sym typeface="Wingdings" pitchFamily="2" charset="2"/>
              </a:rPr>
              <a:t>more constellation points assigned for higher data rates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altLang="ko-KR" sz="3200" b="1" i="1" dirty="0" smtClean="0">
                <a:solidFill>
                  <a:srgbClr val="00B0F0"/>
                </a:solidFill>
              </a:rPr>
              <a:t>DYNAMINC AND ADAPTIVE RESOURCE ALLOCATION (DARA) (3)</a:t>
            </a:r>
            <a:endParaRPr lang="en-US" sz="2000" dirty="0">
              <a:solidFill>
                <a:srgbClr val="00B0F0"/>
              </a:solidFill>
              <a:cs typeface="Times New Roman" pitchFamily="18" charset="0"/>
            </a:endParaRPr>
          </a:p>
        </p:txBody>
      </p:sp>
      <p:sp>
        <p:nvSpPr>
          <p:cNvPr id="9" name="TextBox 8"/>
          <p:cNvSpPr txBox="1"/>
          <p:nvPr/>
        </p:nvSpPr>
        <p:spPr>
          <a:xfrm>
            <a:off x="4191000" y="6400800"/>
            <a:ext cx="732893"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Slide54</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8153400" cy="4939814"/>
          </a:xfrm>
          <a:prstGeom prst="rect">
            <a:avLst/>
          </a:prstGeom>
          <a:noFill/>
        </p:spPr>
        <p:txBody>
          <a:bodyPr wrap="square" rtlCol="0">
            <a:spAutoFit/>
          </a:bodyPr>
          <a:lstStyle/>
          <a:p>
            <a:pPr marL="228600" indent="-228600">
              <a:buFont typeface="Arial" pitchFamily="34" charset="0"/>
              <a:buChar char="•"/>
            </a:pPr>
            <a:r>
              <a:rPr lang="en-US" sz="2000" b="1" u="sng" dirty="0" smtClean="0">
                <a:solidFill>
                  <a:srgbClr val="00B0F0"/>
                </a:solidFill>
              </a:rPr>
              <a:t>Dynamic resource assignment (DRA):</a:t>
            </a:r>
          </a:p>
          <a:p>
            <a:pPr lvl="1" indent="-228600">
              <a:buFont typeface="Arial" pitchFamily="34" charset="0"/>
              <a:buChar char="•"/>
            </a:pPr>
            <a:r>
              <a:rPr lang="en-US" sz="1700" dirty="0" smtClean="0"/>
              <a:t>Communication channels/resources assigned dynamically and adaptively to a device due to its needs for its data rate, amount of information delivered, type of contents delivered, etc. in a personal space</a:t>
            </a:r>
          </a:p>
          <a:p>
            <a:pPr lvl="1" indent="-228600">
              <a:buFont typeface="Arial" pitchFamily="34" charset="0"/>
              <a:buChar char="•"/>
            </a:pPr>
            <a:endParaRPr lang="en-US" sz="1700" dirty="0" smtClean="0"/>
          </a:p>
          <a:p>
            <a:pPr indent="-228600">
              <a:buFont typeface="Arial" pitchFamily="34" charset="0"/>
              <a:buChar char="•"/>
            </a:pPr>
            <a:r>
              <a:rPr lang="en-US" sz="2000" b="1" u="sng" dirty="0" smtClean="0">
                <a:solidFill>
                  <a:srgbClr val="00B0F0"/>
                </a:solidFill>
              </a:rPr>
              <a:t>Adaptive resource assignment (ARA):</a:t>
            </a:r>
          </a:p>
          <a:p>
            <a:pPr lvl="1" indent="-228600">
              <a:buFont typeface="Arial" pitchFamily="34" charset="0"/>
              <a:buChar char="•"/>
            </a:pPr>
            <a:r>
              <a:rPr lang="en-US" sz="1700" dirty="0" smtClean="0"/>
              <a:t> Communication channels/resources assigned adaptively assigned to a personal space due to its needs for type of applications, total amount of information delivered, type of contents delivered, etc. in a public space</a:t>
            </a:r>
          </a:p>
          <a:p>
            <a:pPr lvl="1" indent="-228600">
              <a:buFont typeface="Arial" pitchFamily="34" charset="0"/>
              <a:buChar char="•"/>
            </a:pPr>
            <a:endParaRPr lang="en-US" sz="1700" dirty="0" smtClean="0">
              <a:solidFill>
                <a:srgbClr val="FF0000"/>
              </a:solidFill>
            </a:endParaRPr>
          </a:p>
          <a:p>
            <a:pPr indent="-228600">
              <a:buFont typeface="Arial" pitchFamily="34" charset="0"/>
              <a:buChar char="•"/>
            </a:pPr>
            <a:r>
              <a:rPr lang="en-US" sz="2000" b="1" u="sng" dirty="0" smtClean="0">
                <a:solidFill>
                  <a:srgbClr val="00B0F0"/>
                </a:solidFill>
              </a:rPr>
              <a:t>Adaptive and dynamic resource allocation (DARA):</a:t>
            </a:r>
          </a:p>
          <a:p>
            <a:pPr lvl="1" indent="-228600">
              <a:buFont typeface="Arial" pitchFamily="34" charset="0"/>
              <a:buChar char="•"/>
            </a:pPr>
            <a:r>
              <a:rPr lang="en-US" sz="1700" dirty="0" smtClean="0"/>
              <a:t> Communication channels/resources assigned dynamically and adaptively to a personal space in a public space and to a device in a personal space due to their needs for data rates, amounts of information delivered, types of contents delivered, types of applications, etc. in a public space</a:t>
            </a:r>
          </a:p>
          <a:p>
            <a:pPr lvl="1" indent="-228600">
              <a:buFont typeface="Arial" pitchFamily="34" charset="0"/>
              <a:buChar char="•"/>
            </a:pPr>
            <a:r>
              <a:rPr lang="en-US" sz="1700" dirty="0" smtClean="0">
                <a:solidFill>
                  <a:srgbClr val="FF0000"/>
                </a:solidFill>
              </a:rPr>
              <a:t>Each personal space needs different capability/capacity in a public space. At the same time, each device in a personal space requires different capability/capacity due to its missions or roles.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altLang="ko-KR" sz="3200" b="1" i="1" dirty="0" smtClean="0">
                <a:solidFill>
                  <a:srgbClr val="00B0F0"/>
                </a:solidFill>
              </a:rPr>
              <a:t>DYNAMINC AND ADAPTIVE RESOURCE ALLOCATION (DARA) (4)</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55</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8153400" cy="4278094"/>
          </a:xfrm>
          <a:prstGeom prst="rect">
            <a:avLst/>
          </a:prstGeom>
          <a:noFill/>
        </p:spPr>
        <p:txBody>
          <a:bodyPr wrap="square" rtlCol="0">
            <a:spAutoFit/>
          </a:bodyPr>
          <a:lstStyle/>
          <a:p>
            <a:pPr marL="228600" indent="-228600"/>
            <a:r>
              <a:rPr lang="en-US" b="1" u="sng" dirty="0" smtClean="0">
                <a:solidFill>
                  <a:srgbClr val="FF0000"/>
                </a:solidFill>
                <a:sym typeface="Wingdings" pitchFamily="2" charset="2"/>
              </a:rPr>
              <a:t>Two types of resources to be manipulated</a:t>
            </a:r>
            <a:r>
              <a:rPr lang="en-US" b="1" dirty="0" smtClean="0">
                <a:solidFill>
                  <a:srgbClr val="FF0000"/>
                </a:solidFill>
                <a:sym typeface="Wingdings" pitchFamily="2" charset="2"/>
              </a:rPr>
              <a:t> in the frequency domain: </a:t>
            </a:r>
          </a:p>
          <a:p>
            <a:pPr marL="228600" indent="-228600"/>
            <a:endParaRPr lang="en-US" b="1" dirty="0" smtClean="0">
              <a:solidFill>
                <a:srgbClr val="FF0000"/>
              </a:solidFill>
              <a:sym typeface="Wingdings" pitchFamily="2" charset="2"/>
            </a:endParaRPr>
          </a:p>
          <a:p>
            <a:pPr marL="228600" indent="-228600"/>
            <a:r>
              <a:rPr lang="en-US" b="1" dirty="0" smtClean="0">
                <a:solidFill>
                  <a:srgbClr val="FF0000"/>
                </a:solidFill>
                <a:sym typeface="Wingdings" pitchFamily="2" charset="2"/>
              </a:rPr>
              <a:t>	(1)  </a:t>
            </a:r>
            <a:r>
              <a:rPr lang="en-US" dirty="0" smtClean="0">
                <a:sym typeface="Wingdings" pitchFamily="2" charset="2"/>
              </a:rPr>
              <a:t>more spectrum to a personal space of higher information exchange demand and/or higher data rate</a:t>
            </a:r>
          </a:p>
          <a:p>
            <a:pPr marL="228600" indent="-228600"/>
            <a:endParaRPr lang="en-US" dirty="0" smtClean="0">
              <a:sym typeface="Wingdings" pitchFamily="2" charset="2"/>
            </a:endParaRPr>
          </a:p>
          <a:p>
            <a:pPr marL="228600" indent="-228600"/>
            <a:endParaRPr lang="en-US" dirty="0" smtClean="0">
              <a:sym typeface="Wingdings" pitchFamily="2" charset="2"/>
            </a:endParaRPr>
          </a:p>
          <a:p>
            <a:pPr marL="228600" indent="-228600"/>
            <a:endParaRPr lang="en-US" dirty="0" smtClean="0">
              <a:sym typeface="Wingdings" pitchFamily="2" charset="2"/>
            </a:endParaRPr>
          </a:p>
          <a:p>
            <a:pPr marL="228600" indent="-228600"/>
            <a:endParaRPr lang="en-US" dirty="0" smtClean="0">
              <a:sym typeface="Wingdings" pitchFamily="2" charset="2"/>
            </a:endParaRPr>
          </a:p>
          <a:p>
            <a:pPr marL="228600" indent="-228600"/>
            <a:endParaRPr lang="en-US" dirty="0" smtClean="0">
              <a:sym typeface="Wingdings" pitchFamily="2" charset="2"/>
            </a:endParaRPr>
          </a:p>
          <a:p>
            <a:pPr marL="228600" indent="-228600"/>
            <a:endParaRPr lang="en-US" dirty="0" smtClean="0">
              <a:sym typeface="Wingdings" pitchFamily="2" charset="2"/>
            </a:endParaRPr>
          </a:p>
          <a:p>
            <a:pPr marL="228600" indent="-228600"/>
            <a:r>
              <a:rPr lang="en-US" dirty="0" smtClean="0">
                <a:sym typeface="Wingdings" pitchFamily="2" charset="2"/>
              </a:rPr>
              <a:t>	</a:t>
            </a:r>
            <a:r>
              <a:rPr lang="en-US" b="1" dirty="0" smtClean="0">
                <a:solidFill>
                  <a:srgbClr val="FF0000"/>
                </a:solidFill>
                <a:sym typeface="Wingdings" pitchFamily="2" charset="2"/>
              </a:rPr>
              <a:t>(2)  </a:t>
            </a:r>
            <a:r>
              <a:rPr lang="en-US" dirty="0" smtClean="0">
                <a:sym typeface="Wingdings" pitchFamily="2" charset="2"/>
              </a:rPr>
              <a:t>more spectrum to a device of higher information exchange demand and/or higher data rate</a:t>
            </a:r>
          </a:p>
          <a:p>
            <a:pPr marL="228600" indent="-228600"/>
            <a:endParaRPr lang="en-US" dirty="0" smtClean="0">
              <a:sym typeface="Wingdings" pitchFamily="2" charset="2"/>
            </a:endParaRPr>
          </a:p>
          <a:p>
            <a:pPr marL="228600" indent="-228600"/>
            <a:endParaRPr lang="en-US" b="1" dirty="0" smtClean="0">
              <a:solidFill>
                <a:srgbClr val="FF0000"/>
              </a:solidFill>
            </a:endParaRPr>
          </a:p>
          <a:p>
            <a:pPr marL="228600" indent="-228600">
              <a:buFont typeface="Arial" pitchFamily="34" charset="0"/>
              <a:buChar char="•"/>
            </a:pPr>
            <a:endParaRPr lang="en-US" sz="2000" u="sng" dirty="0" smtClean="0"/>
          </a:p>
        </p:txBody>
      </p:sp>
      <p:sp>
        <p:nvSpPr>
          <p:cNvPr id="59" name="Line 5"/>
          <p:cNvSpPr>
            <a:spLocks noChangeShapeType="1"/>
          </p:cNvSpPr>
          <p:nvPr/>
        </p:nvSpPr>
        <p:spPr bwMode="auto">
          <a:xfrm>
            <a:off x="457200" y="3657600"/>
            <a:ext cx="8229600" cy="0"/>
          </a:xfrm>
          <a:prstGeom prst="line">
            <a:avLst/>
          </a:prstGeom>
          <a:noFill/>
          <a:ln w="9525">
            <a:solidFill>
              <a:schemeClr val="tx1"/>
            </a:solidFill>
            <a:round/>
            <a:headEnd/>
            <a:tailEnd type="triangle" w="med" len="med"/>
          </a:ln>
          <a:effectLst/>
        </p:spPr>
        <p:txBody>
          <a:bodyPr/>
          <a:lstStyle/>
          <a:p>
            <a:endParaRPr lang="en-US"/>
          </a:p>
        </p:txBody>
      </p:sp>
      <p:sp>
        <p:nvSpPr>
          <p:cNvPr id="60" name="Line 6"/>
          <p:cNvSpPr>
            <a:spLocks noChangeShapeType="1"/>
          </p:cNvSpPr>
          <p:nvPr/>
        </p:nvSpPr>
        <p:spPr bwMode="auto">
          <a:xfrm flipV="1">
            <a:off x="1295400" y="3048000"/>
            <a:ext cx="0" cy="609600"/>
          </a:xfrm>
          <a:prstGeom prst="line">
            <a:avLst/>
          </a:prstGeom>
          <a:noFill/>
          <a:ln w="9525">
            <a:solidFill>
              <a:schemeClr val="tx1"/>
            </a:solidFill>
            <a:round/>
            <a:headEnd/>
            <a:tailEnd/>
          </a:ln>
          <a:effectLst/>
        </p:spPr>
        <p:txBody>
          <a:bodyPr/>
          <a:lstStyle/>
          <a:p>
            <a:endParaRPr lang="en-US"/>
          </a:p>
        </p:txBody>
      </p:sp>
      <p:sp>
        <p:nvSpPr>
          <p:cNvPr id="61" name="Line 8"/>
          <p:cNvSpPr>
            <a:spLocks noChangeShapeType="1"/>
          </p:cNvSpPr>
          <p:nvPr/>
        </p:nvSpPr>
        <p:spPr bwMode="auto">
          <a:xfrm>
            <a:off x="7620000" y="3048000"/>
            <a:ext cx="0" cy="609600"/>
          </a:xfrm>
          <a:prstGeom prst="line">
            <a:avLst/>
          </a:prstGeom>
          <a:noFill/>
          <a:ln w="9525">
            <a:solidFill>
              <a:schemeClr val="tx1"/>
            </a:solidFill>
            <a:round/>
            <a:headEnd/>
            <a:tailEnd/>
          </a:ln>
          <a:effectLst/>
        </p:spPr>
        <p:txBody>
          <a:bodyPr/>
          <a:lstStyle/>
          <a:p>
            <a:endParaRPr lang="en-US"/>
          </a:p>
        </p:txBody>
      </p:sp>
      <p:sp>
        <p:nvSpPr>
          <p:cNvPr id="62" name="Text Box 12"/>
          <p:cNvSpPr txBox="1">
            <a:spLocks noChangeArrowheads="1"/>
          </p:cNvSpPr>
          <p:nvPr/>
        </p:nvSpPr>
        <p:spPr bwMode="auto">
          <a:xfrm>
            <a:off x="8534400" y="3276600"/>
            <a:ext cx="241300" cy="336550"/>
          </a:xfrm>
          <a:prstGeom prst="rect">
            <a:avLst/>
          </a:prstGeom>
          <a:noFill/>
          <a:ln w="9525">
            <a:noFill/>
            <a:miter lim="800000"/>
            <a:headEnd/>
            <a:tailEnd/>
          </a:ln>
          <a:effectLst/>
        </p:spPr>
        <p:txBody>
          <a:bodyPr wrap="none">
            <a:spAutoFit/>
          </a:bodyPr>
          <a:lstStyle/>
          <a:p>
            <a:pPr algn="l" eaLnBrk="1" hangingPunct="1"/>
            <a:r>
              <a:rPr kumimoji="1" lang="en-US" sz="1600" b="0" i="1" dirty="0">
                <a:solidFill>
                  <a:schemeClr val="tx1"/>
                </a:solidFill>
                <a:ea typeface="ＭＳ Ｐゴシック" pitchFamily="34" charset="-128"/>
              </a:rPr>
              <a:t>f</a:t>
            </a:r>
          </a:p>
        </p:txBody>
      </p:sp>
      <p:sp>
        <p:nvSpPr>
          <p:cNvPr id="65" name="Text Box 16"/>
          <p:cNvSpPr txBox="1">
            <a:spLocks noChangeArrowheads="1"/>
          </p:cNvSpPr>
          <p:nvPr/>
        </p:nvSpPr>
        <p:spPr bwMode="auto">
          <a:xfrm>
            <a:off x="7010400" y="2667000"/>
            <a:ext cx="1295400" cy="34881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Personal space 5</a:t>
            </a:r>
            <a:endParaRPr kumimoji="1" lang="en-US" sz="1400" b="1" dirty="0">
              <a:solidFill>
                <a:srgbClr val="FF0000"/>
              </a:solidFill>
              <a:ea typeface="ＭＳ Ｐゴシック" pitchFamily="34" charset="-128"/>
            </a:endParaRPr>
          </a:p>
        </p:txBody>
      </p:sp>
      <p:sp>
        <p:nvSpPr>
          <p:cNvPr id="66" name="Rectangle 17"/>
          <p:cNvSpPr>
            <a:spLocks noChangeArrowheads="1"/>
          </p:cNvSpPr>
          <p:nvPr/>
        </p:nvSpPr>
        <p:spPr bwMode="auto">
          <a:xfrm>
            <a:off x="762000" y="3048000"/>
            <a:ext cx="1524000" cy="609600"/>
          </a:xfrm>
          <a:prstGeom prst="rect">
            <a:avLst/>
          </a:prstGeom>
          <a:solidFill>
            <a:schemeClr val="bg2">
              <a:lumMod val="75000"/>
            </a:schemeClr>
          </a:solidFill>
          <a:ln w="9525">
            <a:solidFill>
              <a:schemeClr val="tx1"/>
            </a:solidFill>
            <a:miter lim="800000"/>
            <a:headEnd/>
            <a:tailEnd/>
          </a:ln>
          <a:effectLst/>
        </p:spPr>
        <p:txBody>
          <a:bodyPr wrap="none" anchor="ctr"/>
          <a:lstStyle/>
          <a:p>
            <a:endParaRPr lang="en-US"/>
          </a:p>
        </p:txBody>
      </p:sp>
      <p:sp>
        <p:nvSpPr>
          <p:cNvPr id="67" name="Rectangle 18"/>
          <p:cNvSpPr>
            <a:spLocks noChangeArrowheads="1"/>
          </p:cNvSpPr>
          <p:nvPr/>
        </p:nvSpPr>
        <p:spPr bwMode="auto">
          <a:xfrm>
            <a:off x="2286000" y="3048000"/>
            <a:ext cx="2667000" cy="6096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endParaRPr lang="en-US"/>
          </a:p>
        </p:txBody>
      </p:sp>
      <p:sp>
        <p:nvSpPr>
          <p:cNvPr id="69" name="Rectangle 20"/>
          <p:cNvSpPr>
            <a:spLocks noChangeArrowheads="1"/>
          </p:cNvSpPr>
          <p:nvPr/>
        </p:nvSpPr>
        <p:spPr bwMode="auto">
          <a:xfrm>
            <a:off x="6858000" y="3048000"/>
            <a:ext cx="1524000" cy="609600"/>
          </a:xfrm>
          <a:prstGeom prst="rect">
            <a:avLst/>
          </a:prstGeom>
          <a:solidFill>
            <a:srgbClr val="FF0000"/>
          </a:solidFill>
          <a:ln w="9525">
            <a:solidFill>
              <a:schemeClr val="tx1"/>
            </a:solidFill>
            <a:miter lim="800000"/>
            <a:headEnd/>
            <a:tailEnd/>
          </a:ln>
          <a:effectLst/>
        </p:spPr>
        <p:txBody>
          <a:bodyPr wrap="none" anchor="ctr"/>
          <a:lstStyle/>
          <a:p>
            <a:pPr eaLnBrk="1" hangingPunct="1"/>
            <a:endParaRPr kumimoji="1" lang="en-US" sz="2400" b="0">
              <a:solidFill>
                <a:schemeClr val="folHlink"/>
              </a:solidFill>
              <a:ea typeface="ＭＳ Ｐゴシック" pitchFamily="34" charset="-128"/>
            </a:endParaRPr>
          </a:p>
        </p:txBody>
      </p:sp>
      <p:sp>
        <p:nvSpPr>
          <p:cNvPr id="72" name="Rectangle 18"/>
          <p:cNvSpPr>
            <a:spLocks noChangeArrowheads="1"/>
          </p:cNvSpPr>
          <p:nvPr/>
        </p:nvSpPr>
        <p:spPr bwMode="auto">
          <a:xfrm>
            <a:off x="4953000" y="3048000"/>
            <a:ext cx="1219200" cy="609600"/>
          </a:xfrm>
          <a:prstGeom prst="rect">
            <a:avLst/>
          </a:prstGeom>
          <a:solidFill>
            <a:schemeClr val="accent4">
              <a:lumMod val="60000"/>
              <a:lumOff val="40000"/>
            </a:schemeClr>
          </a:solidFill>
          <a:ln w="9525">
            <a:solidFill>
              <a:schemeClr val="tx1"/>
            </a:solidFill>
            <a:miter lim="800000"/>
            <a:headEnd/>
            <a:tailEnd/>
          </a:ln>
          <a:effectLst/>
        </p:spPr>
        <p:txBody>
          <a:bodyPr wrap="none" anchor="ctr"/>
          <a:lstStyle/>
          <a:p>
            <a:endParaRPr lang="en-US"/>
          </a:p>
        </p:txBody>
      </p:sp>
      <p:sp>
        <p:nvSpPr>
          <p:cNvPr id="73" name="Rectangle 18"/>
          <p:cNvSpPr>
            <a:spLocks noChangeArrowheads="1"/>
          </p:cNvSpPr>
          <p:nvPr/>
        </p:nvSpPr>
        <p:spPr bwMode="auto">
          <a:xfrm>
            <a:off x="6172200" y="3048000"/>
            <a:ext cx="685800" cy="609600"/>
          </a:xfrm>
          <a:prstGeom prst="rect">
            <a:avLst/>
          </a:prstGeom>
          <a:solidFill>
            <a:srgbClr val="FFC000"/>
          </a:solidFill>
          <a:ln w="9525">
            <a:solidFill>
              <a:schemeClr val="tx1"/>
            </a:solidFill>
            <a:miter lim="800000"/>
            <a:headEnd/>
            <a:tailEnd/>
          </a:ln>
          <a:effectLst/>
        </p:spPr>
        <p:txBody>
          <a:bodyPr wrap="none" anchor="ctr"/>
          <a:lstStyle/>
          <a:p>
            <a:endParaRPr lang="en-US"/>
          </a:p>
        </p:txBody>
      </p:sp>
      <p:cxnSp>
        <p:nvCxnSpPr>
          <p:cNvPr id="79" name="Straight Arrow Connector 78"/>
          <p:cNvCxnSpPr/>
          <p:nvPr/>
        </p:nvCxnSpPr>
        <p:spPr>
          <a:xfrm>
            <a:off x="762000" y="3810000"/>
            <a:ext cx="76200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0" name="Line 5"/>
          <p:cNvSpPr>
            <a:spLocks noChangeShapeType="1"/>
          </p:cNvSpPr>
          <p:nvPr/>
        </p:nvSpPr>
        <p:spPr bwMode="auto">
          <a:xfrm>
            <a:off x="609600" y="5791200"/>
            <a:ext cx="7924800" cy="0"/>
          </a:xfrm>
          <a:prstGeom prst="line">
            <a:avLst/>
          </a:prstGeom>
          <a:noFill/>
          <a:ln w="9525">
            <a:solidFill>
              <a:schemeClr val="tx1"/>
            </a:solidFill>
            <a:round/>
            <a:headEnd/>
            <a:tailEnd type="triangle" w="med" len="med"/>
          </a:ln>
          <a:effectLst/>
        </p:spPr>
        <p:txBody>
          <a:bodyPr/>
          <a:lstStyle/>
          <a:p>
            <a:endParaRPr lang="en-US"/>
          </a:p>
        </p:txBody>
      </p:sp>
      <p:sp>
        <p:nvSpPr>
          <p:cNvPr id="81" name="Line 6"/>
          <p:cNvSpPr>
            <a:spLocks noChangeShapeType="1"/>
          </p:cNvSpPr>
          <p:nvPr/>
        </p:nvSpPr>
        <p:spPr bwMode="auto">
          <a:xfrm flipV="1">
            <a:off x="1447800" y="5181600"/>
            <a:ext cx="0" cy="609600"/>
          </a:xfrm>
          <a:prstGeom prst="line">
            <a:avLst/>
          </a:prstGeom>
          <a:noFill/>
          <a:ln w="9525">
            <a:solidFill>
              <a:schemeClr val="tx1"/>
            </a:solidFill>
            <a:round/>
            <a:headEnd/>
            <a:tailEnd/>
          </a:ln>
          <a:effectLst/>
        </p:spPr>
        <p:txBody>
          <a:bodyPr/>
          <a:lstStyle/>
          <a:p>
            <a:endParaRPr lang="en-US"/>
          </a:p>
        </p:txBody>
      </p:sp>
      <p:sp>
        <p:nvSpPr>
          <p:cNvPr id="82" name="Line 8"/>
          <p:cNvSpPr>
            <a:spLocks noChangeShapeType="1"/>
          </p:cNvSpPr>
          <p:nvPr/>
        </p:nvSpPr>
        <p:spPr bwMode="auto">
          <a:xfrm>
            <a:off x="7772400" y="5181600"/>
            <a:ext cx="0" cy="609600"/>
          </a:xfrm>
          <a:prstGeom prst="line">
            <a:avLst/>
          </a:prstGeom>
          <a:noFill/>
          <a:ln w="9525">
            <a:solidFill>
              <a:schemeClr val="tx1"/>
            </a:solidFill>
            <a:round/>
            <a:headEnd/>
            <a:tailEnd/>
          </a:ln>
          <a:effectLst/>
        </p:spPr>
        <p:txBody>
          <a:bodyPr/>
          <a:lstStyle/>
          <a:p>
            <a:endParaRPr lang="en-US"/>
          </a:p>
        </p:txBody>
      </p:sp>
      <p:sp>
        <p:nvSpPr>
          <p:cNvPr id="83" name="Text Box 12"/>
          <p:cNvSpPr txBox="1">
            <a:spLocks noChangeArrowheads="1"/>
          </p:cNvSpPr>
          <p:nvPr/>
        </p:nvSpPr>
        <p:spPr bwMode="auto">
          <a:xfrm>
            <a:off x="8305800" y="5410200"/>
            <a:ext cx="241300" cy="336550"/>
          </a:xfrm>
          <a:prstGeom prst="rect">
            <a:avLst/>
          </a:prstGeom>
          <a:noFill/>
          <a:ln w="9525">
            <a:noFill/>
            <a:miter lim="800000"/>
            <a:headEnd/>
            <a:tailEnd/>
          </a:ln>
          <a:effectLst/>
        </p:spPr>
        <p:txBody>
          <a:bodyPr wrap="none">
            <a:spAutoFit/>
          </a:bodyPr>
          <a:lstStyle/>
          <a:p>
            <a:pPr algn="l" eaLnBrk="1" hangingPunct="1"/>
            <a:r>
              <a:rPr kumimoji="1" lang="en-US" sz="1600" b="0" i="1">
                <a:solidFill>
                  <a:schemeClr val="tx1"/>
                </a:solidFill>
                <a:ea typeface="ＭＳ Ｐゴシック" pitchFamily="34" charset="-128"/>
              </a:rPr>
              <a:t>f</a:t>
            </a:r>
          </a:p>
        </p:txBody>
      </p:sp>
      <p:sp>
        <p:nvSpPr>
          <p:cNvPr id="87" name="Rectangle 17"/>
          <p:cNvSpPr>
            <a:spLocks noChangeArrowheads="1"/>
          </p:cNvSpPr>
          <p:nvPr/>
        </p:nvSpPr>
        <p:spPr bwMode="auto">
          <a:xfrm>
            <a:off x="914400" y="5181600"/>
            <a:ext cx="914400" cy="609600"/>
          </a:xfrm>
          <a:prstGeom prst="rect">
            <a:avLst/>
          </a:prstGeom>
          <a:solidFill>
            <a:srgbClr val="FF99FF"/>
          </a:solidFill>
          <a:ln w="9525">
            <a:solidFill>
              <a:schemeClr val="tx1"/>
            </a:solidFill>
            <a:miter lim="800000"/>
            <a:headEnd/>
            <a:tailEnd/>
          </a:ln>
          <a:effectLst/>
        </p:spPr>
        <p:txBody>
          <a:bodyPr wrap="none" anchor="ctr"/>
          <a:lstStyle/>
          <a:p>
            <a:endParaRPr lang="en-US"/>
          </a:p>
        </p:txBody>
      </p:sp>
      <p:sp>
        <p:nvSpPr>
          <p:cNvPr id="88" name="Rectangle 18"/>
          <p:cNvSpPr>
            <a:spLocks noChangeArrowheads="1"/>
          </p:cNvSpPr>
          <p:nvPr/>
        </p:nvSpPr>
        <p:spPr bwMode="auto">
          <a:xfrm>
            <a:off x="1828800" y="5181600"/>
            <a:ext cx="228600" cy="609600"/>
          </a:xfrm>
          <a:prstGeom prst="rect">
            <a:avLst/>
          </a:prstGeom>
          <a:solidFill>
            <a:srgbClr val="EAEAEA"/>
          </a:solidFill>
          <a:ln w="9525">
            <a:solidFill>
              <a:schemeClr val="tx1"/>
            </a:solidFill>
            <a:miter lim="800000"/>
            <a:headEnd/>
            <a:tailEnd/>
          </a:ln>
          <a:effectLst/>
        </p:spPr>
        <p:txBody>
          <a:bodyPr wrap="none" anchor="ctr"/>
          <a:lstStyle/>
          <a:p>
            <a:endParaRPr lang="en-US"/>
          </a:p>
        </p:txBody>
      </p:sp>
      <p:sp>
        <p:nvSpPr>
          <p:cNvPr id="89" name="Rectangle 20"/>
          <p:cNvSpPr>
            <a:spLocks noChangeArrowheads="1"/>
          </p:cNvSpPr>
          <p:nvPr/>
        </p:nvSpPr>
        <p:spPr bwMode="auto">
          <a:xfrm>
            <a:off x="7315200" y="5181600"/>
            <a:ext cx="914400" cy="609600"/>
          </a:xfrm>
          <a:prstGeom prst="rect">
            <a:avLst/>
          </a:prstGeom>
          <a:solidFill>
            <a:srgbClr val="FFFF00"/>
          </a:solidFill>
          <a:ln w="9525">
            <a:solidFill>
              <a:schemeClr val="tx1"/>
            </a:solidFill>
            <a:miter lim="800000"/>
            <a:headEnd/>
            <a:tailEnd/>
          </a:ln>
          <a:effectLst/>
        </p:spPr>
        <p:txBody>
          <a:bodyPr wrap="none" anchor="ctr"/>
          <a:lstStyle/>
          <a:p>
            <a:pPr eaLnBrk="1" hangingPunct="1"/>
            <a:endParaRPr kumimoji="1" lang="en-US" sz="2400" b="0">
              <a:solidFill>
                <a:schemeClr val="folHlink"/>
              </a:solidFill>
              <a:ea typeface="ＭＳ Ｐゴシック" pitchFamily="34" charset="-128"/>
            </a:endParaRPr>
          </a:p>
        </p:txBody>
      </p:sp>
      <p:cxnSp>
        <p:nvCxnSpPr>
          <p:cNvPr id="90" name="Straight Connector 89"/>
          <p:cNvCxnSpPr/>
          <p:nvPr/>
        </p:nvCxnSpPr>
        <p:spPr>
          <a:xfrm>
            <a:off x="6477000" y="5486400"/>
            <a:ext cx="762000" cy="0"/>
          </a:xfrm>
          <a:prstGeom prst="line">
            <a:avLst/>
          </a:prstGeom>
          <a:ln w="5715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91" name="Rectangle 18"/>
          <p:cNvSpPr>
            <a:spLocks noChangeArrowheads="1"/>
          </p:cNvSpPr>
          <p:nvPr/>
        </p:nvSpPr>
        <p:spPr bwMode="auto">
          <a:xfrm>
            <a:off x="2057400" y="5181600"/>
            <a:ext cx="1600200" cy="609600"/>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endParaRPr lang="en-US"/>
          </a:p>
        </p:txBody>
      </p:sp>
      <p:sp>
        <p:nvSpPr>
          <p:cNvPr id="93" name="Rectangle 18"/>
          <p:cNvSpPr>
            <a:spLocks noChangeArrowheads="1"/>
          </p:cNvSpPr>
          <p:nvPr/>
        </p:nvSpPr>
        <p:spPr bwMode="auto">
          <a:xfrm>
            <a:off x="3657600" y="5181600"/>
            <a:ext cx="2743200" cy="609600"/>
          </a:xfrm>
          <a:prstGeom prst="rect">
            <a:avLst/>
          </a:prstGeom>
          <a:solidFill>
            <a:srgbClr val="00B0F0"/>
          </a:solidFill>
          <a:ln w="9525">
            <a:solidFill>
              <a:schemeClr val="tx1"/>
            </a:solidFill>
            <a:miter lim="800000"/>
            <a:headEnd/>
            <a:tailEnd/>
          </a:ln>
          <a:effectLst/>
        </p:spPr>
        <p:txBody>
          <a:bodyPr wrap="none" anchor="ctr"/>
          <a:lstStyle/>
          <a:p>
            <a:endParaRPr lang="en-US"/>
          </a:p>
        </p:txBody>
      </p:sp>
      <p:cxnSp>
        <p:nvCxnSpPr>
          <p:cNvPr id="99" name="Straight Arrow Connector 98"/>
          <p:cNvCxnSpPr/>
          <p:nvPr/>
        </p:nvCxnSpPr>
        <p:spPr>
          <a:xfrm>
            <a:off x="914400" y="5943600"/>
            <a:ext cx="73152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228600" y="5943600"/>
            <a:ext cx="8733225" cy="369332"/>
          </a:xfrm>
          <a:prstGeom prst="rect">
            <a:avLst/>
          </a:prstGeom>
          <a:noFill/>
        </p:spPr>
        <p:txBody>
          <a:bodyPr wrap="none" rtlCol="0">
            <a:spAutoFit/>
          </a:bodyPr>
          <a:lstStyle/>
          <a:p>
            <a:pPr algn="ctr"/>
            <a:r>
              <a:rPr lang="en-US" sz="1600" b="1" dirty="0" smtClean="0"/>
              <a:t>Frequency band for one personal space: </a:t>
            </a:r>
            <a:r>
              <a:rPr lang="en-US" sz="1600" b="1" dirty="0" smtClean="0">
                <a:solidFill>
                  <a:srgbClr val="00B0F0"/>
                </a:solidFill>
              </a:rPr>
              <a:t>16 </a:t>
            </a:r>
            <a:r>
              <a:rPr lang="en-US" b="1" dirty="0" smtClean="0">
                <a:solidFill>
                  <a:srgbClr val="00B0F0"/>
                </a:solidFill>
              </a:rPr>
              <a:t>frequency bins for 16 devices in a personal space</a:t>
            </a:r>
            <a:endParaRPr lang="en-US" b="1" dirty="0">
              <a:solidFill>
                <a:srgbClr val="00B0F0"/>
              </a:solidFill>
            </a:endParaRPr>
          </a:p>
        </p:txBody>
      </p:sp>
      <p:sp>
        <p:nvSpPr>
          <p:cNvPr id="102" name="TextBox 101"/>
          <p:cNvSpPr txBox="1"/>
          <p:nvPr/>
        </p:nvSpPr>
        <p:spPr>
          <a:xfrm>
            <a:off x="1219200" y="3810000"/>
            <a:ext cx="6597255" cy="369332"/>
          </a:xfrm>
          <a:prstGeom prst="rect">
            <a:avLst/>
          </a:prstGeom>
          <a:noFill/>
        </p:spPr>
        <p:txBody>
          <a:bodyPr wrap="none" rtlCol="0">
            <a:spAutoFit/>
          </a:bodyPr>
          <a:lstStyle/>
          <a:p>
            <a:r>
              <a:rPr lang="en-US" sz="1600" b="1" dirty="0" smtClean="0"/>
              <a:t>Whole frequency band available: </a:t>
            </a:r>
            <a:r>
              <a:rPr lang="en-US" sz="1600" b="1" dirty="0" smtClean="0">
                <a:solidFill>
                  <a:srgbClr val="00B0F0"/>
                </a:solidFill>
              </a:rPr>
              <a:t>5 </a:t>
            </a:r>
            <a:r>
              <a:rPr lang="en-US" b="1" dirty="0" smtClean="0">
                <a:solidFill>
                  <a:srgbClr val="00B0F0"/>
                </a:solidFill>
              </a:rPr>
              <a:t>frequency bins for 5 personal spaces</a:t>
            </a:r>
            <a:endParaRPr lang="en-US" b="1" dirty="0">
              <a:solidFill>
                <a:srgbClr val="00B0F0"/>
              </a:solidFill>
            </a:endParaRPr>
          </a:p>
        </p:txBody>
      </p:sp>
      <p:sp>
        <p:nvSpPr>
          <p:cNvPr id="103" name="Text Box 16"/>
          <p:cNvSpPr txBox="1">
            <a:spLocks noChangeArrowheads="1"/>
          </p:cNvSpPr>
          <p:nvPr/>
        </p:nvSpPr>
        <p:spPr bwMode="auto">
          <a:xfrm>
            <a:off x="3124200" y="2667000"/>
            <a:ext cx="1295400" cy="34881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Personal space 2</a:t>
            </a:r>
            <a:endParaRPr kumimoji="1" lang="en-US" sz="1400" b="1" dirty="0">
              <a:solidFill>
                <a:srgbClr val="FF0000"/>
              </a:solidFill>
              <a:ea typeface="ＭＳ Ｐゴシック" pitchFamily="34" charset="-128"/>
            </a:endParaRPr>
          </a:p>
        </p:txBody>
      </p:sp>
      <p:sp>
        <p:nvSpPr>
          <p:cNvPr id="104" name="Text Box 16"/>
          <p:cNvSpPr txBox="1">
            <a:spLocks noChangeArrowheads="1"/>
          </p:cNvSpPr>
          <p:nvPr/>
        </p:nvSpPr>
        <p:spPr bwMode="auto">
          <a:xfrm>
            <a:off x="914400" y="2667000"/>
            <a:ext cx="1295400" cy="34881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Personal space 1</a:t>
            </a:r>
            <a:endParaRPr kumimoji="1" lang="en-US" sz="1400" b="1" dirty="0">
              <a:solidFill>
                <a:srgbClr val="FF0000"/>
              </a:solidFill>
              <a:ea typeface="ＭＳ Ｐゴシック" pitchFamily="34" charset="-128"/>
            </a:endParaRPr>
          </a:p>
        </p:txBody>
      </p:sp>
      <p:sp>
        <p:nvSpPr>
          <p:cNvPr id="105" name="Text Box 16"/>
          <p:cNvSpPr txBox="1">
            <a:spLocks noChangeArrowheads="1"/>
          </p:cNvSpPr>
          <p:nvPr/>
        </p:nvSpPr>
        <p:spPr bwMode="auto">
          <a:xfrm>
            <a:off x="4876800" y="2667000"/>
            <a:ext cx="1295400" cy="34881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Personal space 3</a:t>
            </a:r>
            <a:endParaRPr kumimoji="1" lang="en-US" sz="1400" b="1" dirty="0">
              <a:solidFill>
                <a:srgbClr val="FF0000"/>
              </a:solidFill>
              <a:ea typeface="ＭＳ Ｐゴシック" pitchFamily="34" charset="-128"/>
            </a:endParaRPr>
          </a:p>
        </p:txBody>
      </p:sp>
      <p:sp>
        <p:nvSpPr>
          <p:cNvPr id="106" name="Text Box 16"/>
          <p:cNvSpPr txBox="1">
            <a:spLocks noChangeArrowheads="1"/>
          </p:cNvSpPr>
          <p:nvPr/>
        </p:nvSpPr>
        <p:spPr bwMode="auto">
          <a:xfrm>
            <a:off x="5867400" y="2667000"/>
            <a:ext cx="1295400" cy="34881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Personal space 4</a:t>
            </a:r>
            <a:endParaRPr kumimoji="1" lang="en-US" sz="1400" b="1" dirty="0">
              <a:solidFill>
                <a:srgbClr val="FF0000"/>
              </a:solidFill>
              <a:ea typeface="ＭＳ Ｐゴシック" pitchFamily="34" charset="-128"/>
            </a:endParaRPr>
          </a:p>
        </p:txBody>
      </p:sp>
      <p:sp>
        <p:nvSpPr>
          <p:cNvPr id="108" name="Text Box 16"/>
          <p:cNvSpPr txBox="1">
            <a:spLocks noChangeArrowheads="1"/>
          </p:cNvSpPr>
          <p:nvPr/>
        </p:nvSpPr>
        <p:spPr bwMode="auto">
          <a:xfrm>
            <a:off x="457200" y="4876800"/>
            <a:ext cx="1295400" cy="22057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Device 1</a:t>
            </a:r>
            <a:endParaRPr kumimoji="1" lang="en-US" sz="1400" b="1" dirty="0">
              <a:solidFill>
                <a:srgbClr val="FF0000"/>
              </a:solidFill>
              <a:ea typeface="ＭＳ Ｐゴシック" pitchFamily="34" charset="-128"/>
            </a:endParaRPr>
          </a:p>
        </p:txBody>
      </p:sp>
      <p:sp>
        <p:nvSpPr>
          <p:cNvPr id="109" name="Text Box 16"/>
          <p:cNvSpPr txBox="1">
            <a:spLocks noChangeArrowheads="1"/>
          </p:cNvSpPr>
          <p:nvPr/>
        </p:nvSpPr>
        <p:spPr bwMode="auto">
          <a:xfrm>
            <a:off x="1447800" y="4876800"/>
            <a:ext cx="1295400" cy="22057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Device 2</a:t>
            </a:r>
            <a:endParaRPr kumimoji="1" lang="en-US" sz="1400" b="1" dirty="0">
              <a:solidFill>
                <a:srgbClr val="FF0000"/>
              </a:solidFill>
              <a:ea typeface="ＭＳ Ｐゴシック" pitchFamily="34" charset="-128"/>
            </a:endParaRPr>
          </a:p>
        </p:txBody>
      </p:sp>
      <p:sp>
        <p:nvSpPr>
          <p:cNvPr id="110" name="Text Box 16"/>
          <p:cNvSpPr txBox="1">
            <a:spLocks noChangeArrowheads="1"/>
          </p:cNvSpPr>
          <p:nvPr/>
        </p:nvSpPr>
        <p:spPr bwMode="auto">
          <a:xfrm>
            <a:off x="2438400" y="4876800"/>
            <a:ext cx="1295400" cy="22057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Device 3</a:t>
            </a:r>
            <a:endParaRPr kumimoji="1" lang="en-US" sz="1400" b="1" dirty="0">
              <a:solidFill>
                <a:srgbClr val="FF0000"/>
              </a:solidFill>
              <a:ea typeface="ＭＳ Ｐゴシック" pitchFamily="34" charset="-128"/>
            </a:endParaRPr>
          </a:p>
        </p:txBody>
      </p:sp>
      <p:sp>
        <p:nvSpPr>
          <p:cNvPr id="111" name="Text Box 16"/>
          <p:cNvSpPr txBox="1">
            <a:spLocks noChangeArrowheads="1"/>
          </p:cNvSpPr>
          <p:nvPr/>
        </p:nvSpPr>
        <p:spPr bwMode="auto">
          <a:xfrm>
            <a:off x="4343400" y="4876800"/>
            <a:ext cx="1295400" cy="22057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Device 4</a:t>
            </a:r>
            <a:endParaRPr kumimoji="1" lang="en-US" sz="1400" b="1" dirty="0">
              <a:solidFill>
                <a:srgbClr val="FF0000"/>
              </a:solidFill>
              <a:ea typeface="ＭＳ Ｐゴシック" pitchFamily="34" charset="-128"/>
            </a:endParaRPr>
          </a:p>
        </p:txBody>
      </p:sp>
      <p:sp>
        <p:nvSpPr>
          <p:cNvPr id="112" name="Text Box 16"/>
          <p:cNvSpPr txBox="1">
            <a:spLocks noChangeArrowheads="1"/>
          </p:cNvSpPr>
          <p:nvPr/>
        </p:nvSpPr>
        <p:spPr bwMode="auto">
          <a:xfrm>
            <a:off x="7162800" y="4876800"/>
            <a:ext cx="1295400" cy="220573"/>
          </a:xfrm>
          <a:prstGeom prst="rect">
            <a:avLst/>
          </a:prstGeom>
          <a:noFill/>
          <a:ln w="9525">
            <a:noFill/>
            <a:miter lim="800000"/>
            <a:headEnd/>
            <a:tailEnd/>
          </a:ln>
          <a:effectLst/>
        </p:spPr>
        <p:txBody>
          <a:bodyPr wrap="square">
            <a:spAutoFit/>
          </a:bodyPr>
          <a:lstStyle/>
          <a:p>
            <a:pPr algn="ctr" eaLnBrk="1" hangingPunct="1">
              <a:lnSpc>
                <a:spcPts val="1000"/>
              </a:lnSpc>
            </a:pPr>
            <a:r>
              <a:rPr kumimoji="1" lang="en-US" sz="1400" b="1" dirty="0" smtClean="0">
                <a:solidFill>
                  <a:srgbClr val="FF0000"/>
                </a:solidFill>
                <a:ea typeface="ＭＳ Ｐゴシック" pitchFamily="34" charset="-128"/>
              </a:rPr>
              <a:t>For Device 16</a:t>
            </a:r>
            <a:endParaRPr kumimoji="1" lang="en-US" sz="1400" b="1" dirty="0">
              <a:solidFill>
                <a:srgbClr val="FF0000"/>
              </a:solidFill>
              <a:ea typeface="ＭＳ Ｐゴシック" pitchFamily="34" charset="-128"/>
            </a:endParaRPr>
          </a:p>
        </p:txBody>
      </p:sp>
      <p:cxnSp>
        <p:nvCxnSpPr>
          <p:cNvPr id="114" name="Straight Arrow Connector 113"/>
          <p:cNvCxnSpPr/>
          <p:nvPr/>
        </p:nvCxnSpPr>
        <p:spPr>
          <a:xfrm rot="5400000">
            <a:off x="838200" y="3733800"/>
            <a:ext cx="15240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4953000" y="3657600"/>
            <a:ext cx="32766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altLang="ko-KR" sz="3200" b="1" i="1" dirty="0" smtClean="0">
                <a:solidFill>
                  <a:srgbClr val="00B0F0"/>
                </a:solidFill>
              </a:rPr>
              <a:t>DYNAMINC AND ADAPTIVE RESOURCE ALLOCATION (DARA) (5)</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56</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8153400" cy="4062651"/>
          </a:xfrm>
          <a:prstGeom prst="rect">
            <a:avLst/>
          </a:prstGeom>
          <a:noFill/>
        </p:spPr>
        <p:txBody>
          <a:bodyPr wrap="square" rtlCol="0">
            <a:spAutoFit/>
          </a:bodyPr>
          <a:lstStyle/>
          <a:p>
            <a:pPr marL="228600" indent="-228600"/>
            <a:r>
              <a:rPr lang="en-US" b="1" u="sng" dirty="0" smtClean="0">
                <a:solidFill>
                  <a:srgbClr val="FF0000"/>
                </a:solidFill>
                <a:sym typeface="Wingdings" pitchFamily="2" charset="2"/>
              </a:rPr>
              <a:t>Two types of resources to be manipulated </a:t>
            </a:r>
            <a:r>
              <a:rPr lang="en-US" b="1" dirty="0" smtClean="0">
                <a:solidFill>
                  <a:srgbClr val="FF0000"/>
                </a:solidFill>
                <a:sym typeface="Wingdings" pitchFamily="2" charset="2"/>
              </a:rPr>
              <a:t>in the time domain: </a:t>
            </a:r>
          </a:p>
          <a:p>
            <a:pPr marL="228600" indent="-228600"/>
            <a:endParaRPr lang="en-US" b="1" dirty="0" smtClean="0">
              <a:solidFill>
                <a:srgbClr val="FF0000"/>
              </a:solidFill>
              <a:sym typeface="Wingdings" pitchFamily="2" charset="2"/>
            </a:endParaRPr>
          </a:p>
          <a:p>
            <a:pPr marL="228600" indent="-228600"/>
            <a:r>
              <a:rPr lang="en-US" b="1" dirty="0" smtClean="0">
                <a:solidFill>
                  <a:srgbClr val="FF0000"/>
                </a:solidFill>
                <a:sym typeface="Wingdings" pitchFamily="2" charset="2"/>
              </a:rPr>
              <a:t>	</a:t>
            </a:r>
          </a:p>
          <a:p>
            <a:pPr marL="228600" indent="-228600"/>
            <a:r>
              <a:rPr lang="en-US" b="1" dirty="0" smtClean="0">
                <a:solidFill>
                  <a:srgbClr val="FF0000"/>
                </a:solidFill>
                <a:sym typeface="Wingdings" pitchFamily="2" charset="2"/>
              </a:rPr>
              <a:t>	(1)  </a:t>
            </a:r>
            <a:r>
              <a:rPr lang="en-US" dirty="0" smtClean="0">
                <a:sym typeface="Wingdings" pitchFamily="2" charset="2"/>
              </a:rPr>
              <a:t>more time to higher information exchange demand for a fixed data rate</a:t>
            </a:r>
          </a:p>
          <a:p>
            <a:pPr marL="228600" indent="-228600"/>
            <a:endParaRPr lang="en-US" dirty="0" smtClean="0">
              <a:sym typeface="Wingdings" pitchFamily="2" charset="2"/>
            </a:endParaRPr>
          </a:p>
          <a:p>
            <a:pPr marL="228600" indent="-228600"/>
            <a:endParaRPr lang="en-US" dirty="0" smtClean="0">
              <a:sym typeface="Wingdings" pitchFamily="2" charset="2"/>
            </a:endParaRPr>
          </a:p>
          <a:p>
            <a:pPr marL="228600" indent="-228600"/>
            <a:endParaRPr lang="en-US" dirty="0" smtClean="0">
              <a:sym typeface="Wingdings" pitchFamily="2" charset="2"/>
            </a:endParaRPr>
          </a:p>
          <a:p>
            <a:pPr marL="228600" indent="-228600"/>
            <a:endParaRPr lang="en-US" dirty="0" smtClean="0">
              <a:sym typeface="Wingdings" pitchFamily="2" charset="2"/>
            </a:endParaRPr>
          </a:p>
          <a:p>
            <a:pPr marL="228600" indent="-228600"/>
            <a:endParaRPr lang="en-US" sz="2200" dirty="0" smtClean="0">
              <a:sym typeface="Wingdings" pitchFamily="2" charset="2"/>
            </a:endParaRPr>
          </a:p>
          <a:p>
            <a:pPr marL="228600" indent="-228600"/>
            <a:r>
              <a:rPr lang="en-US" dirty="0" smtClean="0">
                <a:sym typeface="Wingdings" pitchFamily="2" charset="2"/>
              </a:rPr>
              <a:t>	</a:t>
            </a:r>
            <a:r>
              <a:rPr lang="en-US" b="1" dirty="0" smtClean="0">
                <a:solidFill>
                  <a:srgbClr val="FF0000"/>
                </a:solidFill>
                <a:sym typeface="Wingdings" pitchFamily="2" charset="2"/>
              </a:rPr>
              <a:t>(2)  </a:t>
            </a:r>
            <a:r>
              <a:rPr lang="en-US" dirty="0" smtClean="0">
                <a:sym typeface="Wingdings" pitchFamily="2" charset="2"/>
              </a:rPr>
              <a:t>adaptive modulation scheme: more constellation points for higher data rates applied to each symbol </a:t>
            </a:r>
          </a:p>
          <a:p>
            <a:pPr marL="228600" indent="-228600"/>
            <a:endParaRPr lang="en-US" dirty="0" smtClean="0">
              <a:sym typeface="Wingdings" pitchFamily="2" charset="2"/>
            </a:endParaRPr>
          </a:p>
          <a:p>
            <a:pPr marL="228600" indent="-228600"/>
            <a:endParaRPr lang="en-US" b="1" dirty="0" smtClean="0">
              <a:solidFill>
                <a:srgbClr val="FF0000"/>
              </a:solidFill>
            </a:endParaRPr>
          </a:p>
          <a:p>
            <a:pPr marL="228600" indent="-228600">
              <a:buFont typeface="Arial" pitchFamily="34" charset="0"/>
              <a:buChar char="•"/>
            </a:pPr>
            <a:endParaRPr lang="en-US" sz="2000" u="sng" dirty="0" smtClean="0"/>
          </a:p>
        </p:txBody>
      </p:sp>
      <p:sp>
        <p:nvSpPr>
          <p:cNvPr id="7" name="Rectangle 6"/>
          <p:cNvSpPr/>
          <p:nvPr/>
        </p:nvSpPr>
        <p:spPr>
          <a:xfrm>
            <a:off x="1219200" y="27432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8" name="Rectangle 7"/>
          <p:cNvSpPr/>
          <p:nvPr/>
        </p:nvSpPr>
        <p:spPr>
          <a:xfrm>
            <a:off x="1752600" y="27432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0</a:t>
            </a:r>
            <a:endParaRPr lang="en-US">
              <a:solidFill>
                <a:srgbClr val="FF0000"/>
              </a:solidFill>
            </a:endParaRPr>
          </a:p>
        </p:txBody>
      </p:sp>
      <p:sp>
        <p:nvSpPr>
          <p:cNvPr id="10" name="Rectangle 9"/>
          <p:cNvSpPr/>
          <p:nvPr/>
        </p:nvSpPr>
        <p:spPr>
          <a:xfrm>
            <a:off x="3200400" y="27432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11" name="Rectangle 10"/>
          <p:cNvSpPr/>
          <p:nvPr/>
        </p:nvSpPr>
        <p:spPr>
          <a:xfrm>
            <a:off x="3733800" y="27432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a:t>
            </a:r>
            <a:endParaRPr lang="en-US">
              <a:solidFill>
                <a:srgbClr val="FF0000"/>
              </a:solidFill>
            </a:endParaRPr>
          </a:p>
        </p:txBody>
      </p:sp>
      <p:sp>
        <p:nvSpPr>
          <p:cNvPr id="12" name="Rectangle 11"/>
          <p:cNvSpPr/>
          <p:nvPr/>
        </p:nvSpPr>
        <p:spPr>
          <a:xfrm>
            <a:off x="6477000" y="27432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13" name="Rectangle 12"/>
          <p:cNvSpPr/>
          <p:nvPr/>
        </p:nvSpPr>
        <p:spPr>
          <a:xfrm>
            <a:off x="7010400" y="27432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15</a:t>
            </a:r>
            <a:endParaRPr lang="en-US">
              <a:solidFill>
                <a:srgbClr val="FF0000"/>
              </a:solidFill>
            </a:endParaRPr>
          </a:p>
        </p:txBody>
      </p:sp>
      <p:sp>
        <p:nvSpPr>
          <p:cNvPr id="15" name="Rectangle 14"/>
          <p:cNvSpPr/>
          <p:nvPr/>
        </p:nvSpPr>
        <p:spPr>
          <a:xfrm>
            <a:off x="685800" y="27432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FCH</a:t>
            </a:r>
            <a:endParaRPr lang="en-US" sz="1400">
              <a:solidFill>
                <a:srgbClr val="0070C0"/>
              </a:solidFill>
            </a:endParaRPr>
          </a:p>
        </p:txBody>
      </p:sp>
      <p:cxnSp>
        <p:nvCxnSpPr>
          <p:cNvPr id="22" name="Straight Connector 21"/>
          <p:cNvCxnSpPr/>
          <p:nvPr/>
        </p:nvCxnSpPr>
        <p:spPr>
          <a:xfrm>
            <a:off x="1752600" y="36576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638300" y="35433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3086894" y="35425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057400" y="3657600"/>
            <a:ext cx="991425" cy="369332"/>
          </a:xfrm>
          <a:prstGeom prst="rect">
            <a:avLst/>
          </a:prstGeom>
          <a:noFill/>
        </p:spPr>
        <p:txBody>
          <a:bodyPr wrap="none" rtlCol="0">
            <a:spAutoFit/>
          </a:bodyPr>
          <a:lstStyle/>
          <a:p>
            <a:r>
              <a:rPr lang="en-US" b="1" dirty="0" smtClean="0">
                <a:solidFill>
                  <a:srgbClr val="0070C0"/>
                </a:solidFill>
              </a:rPr>
              <a:t>Device 0</a:t>
            </a:r>
            <a:endParaRPr lang="en-US" b="1" dirty="0">
              <a:solidFill>
                <a:srgbClr val="0070C0"/>
              </a:solidFill>
            </a:endParaRPr>
          </a:p>
        </p:txBody>
      </p:sp>
      <p:cxnSp>
        <p:nvCxnSpPr>
          <p:cNvPr id="26" name="Straight Connector 25"/>
          <p:cNvCxnSpPr/>
          <p:nvPr/>
        </p:nvCxnSpPr>
        <p:spPr>
          <a:xfrm>
            <a:off x="3733800" y="36576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3619500" y="35433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5068094" y="35425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038600" y="3657600"/>
            <a:ext cx="991425" cy="369332"/>
          </a:xfrm>
          <a:prstGeom prst="rect">
            <a:avLst/>
          </a:prstGeom>
          <a:noFill/>
        </p:spPr>
        <p:txBody>
          <a:bodyPr wrap="none" rtlCol="0">
            <a:spAutoFit/>
          </a:bodyPr>
          <a:lstStyle/>
          <a:p>
            <a:r>
              <a:rPr lang="en-US" b="1" dirty="0" smtClean="0">
                <a:solidFill>
                  <a:srgbClr val="0070C0"/>
                </a:solidFill>
              </a:rPr>
              <a:t>Device 0</a:t>
            </a:r>
            <a:endParaRPr lang="en-US" b="1" dirty="0">
              <a:solidFill>
                <a:srgbClr val="0070C0"/>
              </a:solidFill>
            </a:endParaRPr>
          </a:p>
        </p:txBody>
      </p:sp>
      <p:cxnSp>
        <p:nvCxnSpPr>
          <p:cNvPr id="30" name="Straight Connector 29"/>
          <p:cNvCxnSpPr/>
          <p:nvPr/>
        </p:nvCxnSpPr>
        <p:spPr>
          <a:xfrm>
            <a:off x="7010400" y="36576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6896100" y="35433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8344694" y="35425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477000" y="3657600"/>
            <a:ext cx="2227789" cy="369332"/>
          </a:xfrm>
          <a:prstGeom prst="rect">
            <a:avLst/>
          </a:prstGeom>
          <a:noFill/>
        </p:spPr>
        <p:txBody>
          <a:bodyPr wrap="none" rtlCol="0">
            <a:spAutoFit/>
          </a:bodyPr>
          <a:lstStyle/>
          <a:p>
            <a:r>
              <a:rPr lang="en-US" b="1" dirty="0" smtClean="0">
                <a:solidFill>
                  <a:srgbClr val="0070C0"/>
                </a:solidFill>
              </a:rPr>
              <a:t>All short data devices</a:t>
            </a:r>
          </a:p>
        </p:txBody>
      </p:sp>
      <p:cxnSp>
        <p:nvCxnSpPr>
          <p:cNvPr id="38" name="Straight Connector 37"/>
          <p:cNvCxnSpPr/>
          <p:nvPr/>
        </p:nvCxnSpPr>
        <p:spPr>
          <a:xfrm>
            <a:off x="5257800" y="3048000"/>
            <a:ext cx="1143000"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241808" y="47244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40" name="Rectangle 39"/>
          <p:cNvSpPr/>
          <p:nvPr/>
        </p:nvSpPr>
        <p:spPr>
          <a:xfrm>
            <a:off x="1775208" y="47244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0</a:t>
            </a:r>
            <a:endParaRPr lang="en-US">
              <a:solidFill>
                <a:srgbClr val="FF0000"/>
              </a:solidFill>
            </a:endParaRPr>
          </a:p>
        </p:txBody>
      </p:sp>
      <p:sp>
        <p:nvSpPr>
          <p:cNvPr id="41" name="Rectangle 40"/>
          <p:cNvSpPr/>
          <p:nvPr/>
        </p:nvSpPr>
        <p:spPr>
          <a:xfrm>
            <a:off x="3223008" y="47244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42" name="Rectangle 41"/>
          <p:cNvSpPr/>
          <p:nvPr/>
        </p:nvSpPr>
        <p:spPr>
          <a:xfrm>
            <a:off x="3756408" y="47244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a:t>
            </a:r>
            <a:endParaRPr lang="en-US">
              <a:solidFill>
                <a:srgbClr val="FF0000"/>
              </a:solidFill>
            </a:endParaRPr>
          </a:p>
        </p:txBody>
      </p:sp>
      <p:sp>
        <p:nvSpPr>
          <p:cNvPr id="43" name="Rectangle 42"/>
          <p:cNvSpPr/>
          <p:nvPr/>
        </p:nvSpPr>
        <p:spPr>
          <a:xfrm>
            <a:off x="6499608" y="47244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44" name="Rectangle 43"/>
          <p:cNvSpPr/>
          <p:nvPr/>
        </p:nvSpPr>
        <p:spPr>
          <a:xfrm>
            <a:off x="7033008" y="47244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15</a:t>
            </a:r>
            <a:endParaRPr lang="en-US">
              <a:solidFill>
                <a:srgbClr val="FF0000"/>
              </a:solidFill>
            </a:endParaRPr>
          </a:p>
        </p:txBody>
      </p:sp>
      <p:sp>
        <p:nvSpPr>
          <p:cNvPr id="45" name="Rectangle 44"/>
          <p:cNvSpPr/>
          <p:nvPr/>
        </p:nvSpPr>
        <p:spPr>
          <a:xfrm>
            <a:off x="708408" y="47244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FCH</a:t>
            </a:r>
            <a:endParaRPr lang="en-US" sz="1400">
              <a:solidFill>
                <a:srgbClr val="0070C0"/>
              </a:solidFill>
            </a:endParaRPr>
          </a:p>
        </p:txBody>
      </p:sp>
      <p:cxnSp>
        <p:nvCxnSpPr>
          <p:cNvPr id="46" name="Straight Connector 45"/>
          <p:cNvCxnSpPr/>
          <p:nvPr/>
        </p:nvCxnSpPr>
        <p:spPr>
          <a:xfrm>
            <a:off x="1775208" y="56388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1660908" y="5524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3109502" y="55237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27608" y="5638800"/>
            <a:ext cx="1088760" cy="646331"/>
          </a:xfrm>
          <a:prstGeom prst="rect">
            <a:avLst/>
          </a:prstGeom>
          <a:noFill/>
        </p:spPr>
        <p:txBody>
          <a:bodyPr wrap="none" rtlCol="0">
            <a:spAutoFit/>
          </a:bodyPr>
          <a:lstStyle/>
          <a:p>
            <a:pPr algn="ctr"/>
            <a:r>
              <a:rPr lang="en-US" b="1" dirty="0" smtClean="0">
                <a:solidFill>
                  <a:srgbClr val="0070C0"/>
                </a:solidFill>
              </a:rPr>
              <a:t>Device 0</a:t>
            </a:r>
          </a:p>
          <a:p>
            <a:pPr algn="ctr"/>
            <a:r>
              <a:rPr lang="en-US" b="1" dirty="0" smtClean="0">
                <a:solidFill>
                  <a:srgbClr val="FF0000"/>
                </a:solidFill>
              </a:rPr>
              <a:t>256 QAM</a:t>
            </a:r>
            <a:endParaRPr lang="en-US" b="1" dirty="0">
              <a:solidFill>
                <a:srgbClr val="FF0000"/>
              </a:solidFill>
            </a:endParaRPr>
          </a:p>
        </p:txBody>
      </p:sp>
      <p:cxnSp>
        <p:nvCxnSpPr>
          <p:cNvPr id="50" name="Straight Connector 49"/>
          <p:cNvCxnSpPr/>
          <p:nvPr/>
        </p:nvCxnSpPr>
        <p:spPr>
          <a:xfrm>
            <a:off x="3756408" y="56388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3642108" y="5524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5090702" y="55237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962399" y="5638800"/>
            <a:ext cx="991426" cy="646331"/>
          </a:xfrm>
          <a:prstGeom prst="rect">
            <a:avLst/>
          </a:prstGeom>
          <a:noFill/>
        </p:spPr>
        <p:txBody>
          <a:bodyPr wrap="none" rtlCol="0">
            <a:spAutoFit/>
          </a:bodyPr>
          <a:lstStyle/>
          <a:p>
            <a:pPr algn="ctr"/>
            <a:r>
              <a:rPr lang="en-US" b="1" dirty="0" smtClean="0">
                <a:solidFill>
                  <a:srgbClr val="0070C0"/>
                </a:solidFill>
              </a:rPr>
              <a:t>Device 1</a:t>
            </a:r>
          </a:p>
          <a:p>
            <a:pPr algn="ctr"/>
            <a:r>
              <a:rPr lang="en-US" b="1" dirty="0" smtClean="0">
                <a:solidFill>
                  <a:srgbClr val="FF0000"/>
                </a:solidFill>
              </a:rPr>
              <a:t>QPSK</a:t>
            </a:r>
            <a:endParaRPr lang="en-US" b="1" dirty="0">
              <a:solidFill>
                <a:srgbClr val="FF0000"/>
              </a:solidFill>
            </a:endParaRPr>
          </a:p>
        </p:txBody>
      </p:sp>
      <p:cxnSp>
        <p:nvCxnSpPr>
          <p:cNvPr id="54" name="Straight Connector 53"/>
          <p:cNvCxnSpPr/>
          <p:nvPr/>
        </p:nvCxnSpPr>
        <p:spPr>
          <a:xfrm>
            <a:off x="7033008" y="56388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6918708" y="5524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flipH="1" flipV="1">
            <a:off x="8367302" y="55237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162800" y="5638800"/>
            <a:ext cx="1108445" cy="646331"/>
          </a:xfrm>
          <a:prstGeom prst="rect">
            <a:avLst/>
          </a:prstGeom>
          <a:noFill/>
        </p:spPr>
        <p:txBody>
          <a:bodyPr wrap="none" rtlCol="0">
            <a:spAutoFit/>
          </a:bodyPr>
          <a:lstStyle/>
          <a:p>
            <a:pPr algn="ctr"/>
            <a:r>
              <a:rPr lang="en-US" b="1" dirty="0" smtClean="0">
                <a:solidFill>
                  <a:srgbClr val="0070C0"/>
                </a:solidFill>
              </a:rPr>
              <a:t>Device 15</a:t>
            </a:r>
          </a:p>
          <a:p>
            <a:pPr algn="ctr"/>
            <a:r>
              <a:rPr lang="en-US" b="1" dirty="0" smtClean="0">
                <a:solidFill>
                  <a:srgbClr val="FF0000"/>
                </a:solidFill>
              </a:rPr>
              <a:t>BPSK</a:t>
            </a:r>
          </a:p>
        </p:txBody>
      </p:sp>
      <p:cxnSp>
        <p:nvCxnSpPr>
          <p:cNvPr id="58" name="Straight Connector 57"/>
          <p:cNvCxnSpPr/>
          <p:nvPr/>
        </p:nvCxnSpPr>
        <p:spPr>
          <a:xfrm>
            <a:off x="5280408" y="5029200"/>
            <a:ext cx="1143000"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33400" y="1828800"/>
            <a:ext cx="4819012" cy="369332"/>
          </a:xfrm>
          <a:prstGeom prst="rect">
            <a:avLst/>
          </a:prstGeom>
          <a:solidFill>
            <a:srgbClr val="FFFF00"/>
          </a:solidFill>
        </p:spPr>
        <p:txBody>
          <a:bodyPr wrap="none" rtlCol="0">
            <a:spAutoFit/>
          </a:bodyPr>
          <a:lstStyle/>
          <a:p>
            <a:r>
              <a:rPr lang="en-US" dirty="0" smtClean="0"/>
              <a:t>This concept may be applied in a frame structure.</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altLang="ko-KR" sz="3200" b="1" i="1" dirty="0" smtClean="0">
                <a:solidFill>
                  <a:srgbClr val="00B0F0"/>
                </a:solidFill>
              </a:rPr>
              <a:t>CHANNEL RESOURCE MANAGEMENT/ALLOCATION (1)</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57</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8153400" cy="4678204"/>
          </a:xfrm>
          <a:prstGeom prst="rect">
            <a:avLst/>
          </a:prstGeom>
          <a:noFill/>
        </p:spPr>
        <p:txBody>
          <a:bodyPr wrap="square" rtlCol="0">
            <a:spAutoFit/>
          </a:bodyPr>
          <a:lstStyle/>
          <a:p>
            <a:pPr marL="228600" indent="-228600">
              <a:buFont typeface="Arial" pitchFamily="34" charset="0"/>
              <a:buChar char="•"/>
            </a:pPr>
            <a:r>
              <a:rPr lang="en-US" sz="2000" u="sng" dirty="0" smtClean="0">
                <a:latin typeface="Times New Roman" pitchFamily="18" charset="0"/>
                <a:cs typeface="Times New Roman" pitchFamily="18" charset="0"/>
              </a:rPr>
              <a:t>Assumptions for resource distribution/management</a:t>
            </a:r>
            <a:r>
              <a:rPr lang="en-US" sz="1600" u="sng" dirty="0" smtClean="0">
                <a:latin typeface="Times New Roman" pitchFamily="18" charset="0"/>
                <a:cs typeface="Times New Roman" pitchFamily="18" charset="0"/>
              </a:rPr>
              <a:t> </a:t>
            </a:r>
            <a:r>
              <a:rPr lang="en-US" sz="2000" u="sng" dirty="0" smtClean="0">
                <a:latin typeface="Times New Roman" pitchFamily="18" charset="0"/>
                <a:cs typeface="Times New Roman" pitchFamily="18" charset="0"/>
              </a:rPr>
              <a:t>(an example) </a:t>
            </a:r>
            <a:endParaRPr lang="en-US" sz="2000" dirty="0" smtClean="0">
              <a:latin typeface="Times New Roman" pitchFamily="18" charset="0"/>
              <a:cs typeface="Times New Roman" pitchFamily="18" charset="0"/>
            </a:endParaRPr>
          </a:p>
          <a:p>
            <a:pPr lvl="1" indent="-228600"/>
            <a:r>
              <a:rPr lang="en-US" sz="1700" dirty="0" smtClean="0">
                <a:solidFill>
                  <a:srgbClr val="FF0000"/>
                </a:solidFill>
                <a:latin typeface="Times New Roman" pitchFamily="18" charset="0"/>
                <a:cs typeface="Times New Roman" pitchFamily="18" charset="0"/>
              </a:rPr>
              <a:t>Distribution among personal spaces</a:t>
            </a:r>
          </a:p>
          <a:p>
            <a:pPr lvl="1" indent="-228600">
              <a:buFont typeface="Arial" pitchFamily="34" charset="0"/>
              <a:buChar char="•"/>
            </a:pPr>
            <a:r>
              <a:rPr lang="en-US" sz="1600" dirty="0" smtClean="0">
                <a:solidFill>
                  <a:srgbClr val="000000"/>
                </a:solidFill>
                <a:latin typeface="Times New Roman" pitchFamily="18" charset="0"/>
                <a:cs typeface="Times New Roman" pitchFamily="18" charset="0"/>
              </a:rPr>
              <a:t>There are up to five personal spaces which share the whole radio resource:</a:t>
            </a:r>
            <a:r>
              <a:rPr lang="en-US" sz="1600" dirty="0" smtClean="0">
                <a:solidFill>
                  <a:srgbClr val="00B0F0"/>
                </a:solidFill>
                <a:latin typeface="Times New Roman" pitchFamily="18" charset="0"/>
                <a:cs typeface="Times New Roman" pitchFamily="18" charset="0"/>
              </a:rPr>
              <a:t> in the frequency domain only</a:t>
            </a:r>
            <a:r>
              <a:rPr lang="en-US" sz="1600" dirty="0" smtClean="0">
                <a:solidFill>
                  <a:srgbClr val="000000"/>
                </a:solidFill>
                <a:latin typeface="Times New Roman" pitchFamily="18" charset="0"/>
                <a:cs typeface="Times New Roman" pitchFamily="18" charset="0"/>
              </a:rPr>
              <a:t>. </a:t>
            </a:r>
            <a:r>
              <a:rPr lang="en-US" sz="1600" dirty="0" smtClean="0">
                <a:solidFill>
                  <a:srgbClr val="00B0F0"/>
                </a:solidFill>
                <a:latin typeface="Times New Roman" pitchFamily="18" charset="0"/>
                <a:cs typeface="Times New Roman" pitchFamily="18" charset="0"/>
                <a:sym typeface="Wingdings" pitchFamily="2" charset="2"/>
              </a:rPr>
              <a:t> frequency bandwidth allocation to personal spaces</a:t>
            </a:r>
            <a:endParaRPr lang="en-US" sz="1600" dirty="0" smtClean="0">
              <a:solidFill>
                <a:srgbClr val="00B0F0"/>
              </a:solidFill>
              <a:latin typeface="Times New Roman" pitchFamily="18" charset="0"/>
              <a:cs typeface="Times New Roman" pitchFamily="18" charset="0"/>
            </a:endParaRPr>
          </a:p>
          <a:p>
            <a:pPr lvl="2" indent="-228600">
              <a:buFont typeface="Arial" pitchFamily="34" charset="0"/>
              <a:buChar char="•"/>
            </a:pPr>
            <a:r>
              <a:rPr lang="en-US" sz="1600" dirty="0" smtClean="0">
                <a:solidFill>
                  <a:srgbClr val="000000"/>
                </a:solidFill>
                <a:latin typeface="Times New Roman" pitchFamily="18" charset="0"/>
                <a:cs typeface="Times New Roman" pitchFamily="18" charset="0"/>
              </a:rPr>
              <a:t>If less than five, zero is assigned for not-existing or inactive spaces.</a:t>
            </a:r>
          </a:p>
          <a:p>
            <a:pPr lvl="1" indent="-228600">
              <a:buFont typeface="Arial" pitchFamily="34" charset="0"/>
              <a:buChar char="•"/>
            </a:pPr>
            <a:r>
              <a:rPr lang="en-US" sz="1600" dirty="0" smtClean="0">
                <a:solidFill>
                  <a:srgbClr val="000000"/>
                </a:solidFill>
                <a:latin typeface="Times New Roman" pitchFamily="18" charset="0"/>
                <a:cs typeface="Times New Roman" pitchFamily="18" charset="0"/>
              </a:rPr>
              <a:t>The whole radio resource is divided into five dynamically-variable-amount resource sets: each of sets is assigned to a personal space.</a:t>
            </a:r>
          </a:p>
          <a:p>
            <a:pPr lvl="1" indent="-228600"/>
            <a:r>
              <a:rPr lang="en-US" sz="1700" dirty="0" smtClean="0">
                <a:solidFill>
                  <a:srgbClr val="FF0000"/>
                </a:solidFill>
                <a:latin typeface="Times New Roman" pitchFamily="18" charset="0"/>
                <a:cs typeface="Times New Roman" pitchFamily="18" charset="0"/>
              </a:rPr>
              <a:t>Distribution in a personal space to accommodate multiple simultaneous transmissions</a:t>
            </a:r>
          </a:p>
          <a:p>
            <a:pPr lvl="1" indent="-228600">
              <a:buFont typeface="Arial" pitchFamily="34" charset="0"/>
              <a:buChar char="•"/>
            </a:pPr>
            <a:r>
              <a:rPr lang="en-US" sz="1600" dirty="0" smtClean="0">
                <a:solidFill>
                  <a:srgbClr val="000000"/>
                </a:solidFill>
                <a:latin typeface="Times New Roman" pitchFamily="18" charset="0"/>
                <a:cs typeface="Times New Roman" pitchFamily="18" charset="0"/>
              </a:rPr>
              <a:t>In a personal space, up to 16 simultaneous transmissions are allowed by sharing a resource set: 16 variable amounts of transmitted information :</a:t>
            </a:r>
            <a:r>
              <a:rPr lang="en-US" sz="1600" dirty="0" smtClean="0">
                <a:solidFill>
                  <a:srgbClr val="00B0F0"/>
                </a:solidFill>
                <a:latin typeface="Times New Roman" pitchFamily="18" charset="0"/>
                <a:cs typeface="Times New Roman" pitchFamily="18" charset="0"/>
              </a:rPr>
              <a:t> in both the frequency and time domains</a:t>
            </a:r>
            <a:r>
              <a:rPr lang="en-US" sz="1600" dirty="0" smtClean="0">
                <a:solidFill>
                  <a:srgbClr val="000000"/>
                </a:solidFill>
                <a:latin typeface="Times New Roman" pitchFamily="18" charset="0"/>
                <a:cs typeface="Times New Roman" pitchFamily="18" charset="0"/>
              </a:rPr>
              <a:t>. </a:t>
            </a:r>
            <a:r>
              <a:rPr lang="en-US" sz="1600" dirty="0" smtClean="0">
                <a:solidFill>
                  <a:srgbClr val="00B0F0"/>
                </a:solidFill>
                <a:latin typeface="Times New Roman" pitchFamily="18" charset="0"/>
                <a:cs typeface="Times New Roman" pitchFamily="18" charset="0"/>
                <a:sym typeface="Wingdings" pitchFamily="2" charset="2"/>
              </a:rPr>
              <a:t> frequency bandwidth allocation and time slot allocation to transmitters</a:t>
            </a:r>
            <a:r>
              <a:rPr lang="en-US" sz="1600" dirty="0" smtClean="0">
                <a:solidFill>
                  <a:srgbClr val="000000"/>
                </a:solidFill>
                <a:latin typeface="Times New Roman" pitchFamily="18" charset="0"/>
                <a:cs typeface="Times New Roman" pitchFamily="18" charset="0"/>
              </a:rPr>
              <a:t>.</a:t>
            </a:r>
          </a:p>
          <a:p>
            <a:pPr lvl="1" indent="-228600">
              <a:buFont typeface="Arial" pitchFamily="34" charset="0"/>
              <a:buChar char="•"/>
            </a:pPr>
            <a:r>
              <a:rPr lang="en-US" sz="1600" dirty="0" smtClean="0">
                <a:solidFill>
                  <a:srgbClr val="000000"/>
                </a:solidFill>
                <a:latin typeface="Times New Roman" pitchFamily="18" charset="0"/>
                <a:cs typeface="Times New Roman" pitchFamily="18" charset="0"/>
              </a:rPr>
              <a:t>By combining some of these transmission shares, one device can transmit more information than others. One device can use all of 16 transmission shares while achieving “the total data rate”.</a:t>
            </a:r>
          </a:p>
          <a:p>
            <a:pPr lvl="1" indent="-228600"/>
            <a:r>
              <a:rPr lang="en-US" sz="1700" dirty="0" smtClean="0">
                <a:solidFill>
                  <a:srgbClr val="FF0000"/>
                </a:solidFill>
                <a:latin typeface="Times New Roman" pitchFamily="18" charset="0"/>
                <a:cs typeface="Times New Roman" pitchFamily="18" charset="0"/>
              </a:rPr>
              <a:t>Grouping in a personal space by assigning a part of resource to a group</a:t>
            </a:r>
          </a:p>
          <a:p>
            <a:pPr lvl="1" indent="-228600">
              <a:buFont typeface="Arial" pitchFamily="34" charset="0"/>
              <a:buChar char="•"/>
            </a:pPr>
            <a:r>
              <a:rPr lang="en-US" sz="1600" dirty="0" smtClean="0">
                <a:solidFill>
                  <a:srgbClr val="000000"/>
                </a:solidFill>
                <a:latin typeface="Times New Roman" pitchFamily="18" charset="0"/>
                <a:cs typeface="Times New Roman" pitchFamily="18" charset="0"/>
              </a:rPr>
              <a:t>These transmission shares can be grouped to form some groups among devices for group communications. Each group may have a different data rate: each group does not necessarily have the same data rate.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altLang="ko-KR" sz="3200" b="1" i="1" dirty="0" smtClean="0">
                <a:solidFill>
                  <a:srgbClr val="00B0F0"/>
                </a:solidFill>
              </a:rPr>
              <a:t>CHANNEL RESOURCE MANAGEMENT/ALLOCATION (2)</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58</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8153400" cy="4662815"/>
          </a:xfrm>
          <a:prstGeom prst="rect">
            <a:avLst/>
          </a:prstGeom>
          <a:noFill/>
        </p:spPr>
        <p:txBody>
          <a:bodyPr wrap="square" rtlCol="0">
            <a:spAutoFit/>
          </a:bodyPr>
          <a:lstStyle/>
          <a:p>
            <a:pPr marL="228600" indent="-228600">
              <a:buFont typeface="Arial" pitchFamily="34" charset="0"/>
              <a:buChar char="•"/>
            </a:pPr>
            <a:r>
              <a:rPr lang="en-US" sz="2000" u="sng" dirty="0" smtClean="0">
                <a:latin typeface="Times New Roman" pitchFamily="18" charset="0"/>
                <a:cs typeface="Times New Roman" pitchFamily="18" charset="0"/>
              </a:rPr>
              <a:t>Five basic techniques for spreading and multiple access considered</a:t>
            </a:r>
          </a:p>
          <a:p>
            <a:pPr lvl="1" indent="-228600">
              <a:buFont typeface="Arial" pitchFamily="34" charset="0"/>
              <a:buChar char="•"/>
            </a:pPr>
            <a:endParaRPr lang="en-US" sz="1700" dirty="0" smtClean="0">
              <a:latin typeface="Times New Roman" pitchFamily="18" charset="0"/>
              <a:cs typeface="Times New Roman" pitchFamily="18" charset="0"/>
            </a:endParaRPr>
          </a:p>
          <a:p>
            <a:pPr marL="571500" lvl="1" indent="-342900">
              <a:buFont typeface="+mj-lt"/>
              <a:buAutoNum type="arabicPeriod"/>
            </a:pPr>
            <a:r>
              <a:rPr lang="en-US" sz="1700" dirty="0" smtClean="0">
                <a:latin typeface="Times New Roman" pitchFamily="18" charset="0"/>
                <a:cs typeface="Times New Roman" pitchFamily="18" charset="0"/>
              </a:rPr>
              <a:t>FDM/FDMA</a:t>
            </a:r>
          </a:p>
          <a:p>
            <a:pPr marL="571500" lvl="1" indent="-342900">
              <a:buFont typeface="+mj-lt"/>
              <a:buAutoNum type="arabicPeriod"/>
            </a:pPr>
            <a:endParaRPr lang="en-US" sz="1700" dirty="0" smtClean="0">
              <a:solidFill>
                <a:srgbClr val="000000"/>
              </a:solidFill>
              <a:latin typeface="Times New Roman" pitchFamily="18" charset="0"/>
              <a:cs typeface="Times New Roman" pitchFamily="18" charset="0"/>
            </a:endParaRPr>
          </a:p>
          <a:p>
            <a:pPr marL="571500" lvl="1" indent="-342900">
              <a:buFont typeface="+mj-lt"/>
              <a:buAutoNum type="arabicPeriod"/>
            </a:pPr>
            <a:r>
              <a:rPr lang="en-US" sz="1700" dirty="0" smtClean="0">
                <a:solidFill>
                  <a:srgbClr val="000000"/>
                </a:solidFill>
                <a:latin typeface="Times New Roman" pitchFamily="18" charset="0"/>
                <a:cs typeface="Times New Roman" pitchFamily="18" charset="0"/>
              </a:rPr>
              <a:t>TDM/TDMA</a:t>
            </a:r>
          </a:p>
          <a:p>
            <a:pPr marL="571500" lvl="1" indent="-342900">
              <a:buFont typeface="+mj-lt"/>
              <a:buAutoNum type="arabicPeriod"/>
            </a:pPr>
            <a:endParaRPr lang="en-US" sz="1700" dirty="0" smtClean="0">
              <a:solidFill>
                <a:srgbClr val="000000"/>
              </a:solidFill>
              <a:latin typeface="Times New Roman" pitchFamily="18" charset="0"/>
              <a:cs typeface="Times New Roman" pitchFamily="18" charset="0"/>
            </a:endParaRPr>
          </a:p>
          <a:p>
            <a:pPr marL="571500" lvl="1" indent="-342900">
              <a:buFont typeface="+mj-lt"/>
              <a:buAutoNum type="arabicPeriod"/>
            </a:pPr>
            <a:r>
              <a:rPr lang="en-US" sz="1700" dirty="0" smtClean="0">
                <a:solidFill>
                  <a:srgbClr val="000000"/>
                </a:solidFill>
                <a:latin typeface="Times New Roman" pitchFamily="18" charset="0"/>
                <a:cs typeface="Times New Roman" pitchFamily="18" charset="0"/>
              </a:rPr>
              <a:t>Frequency hopping (FH)</a:t>
            </a:r>
          </a:p>
          <a:p>
            <a:pPr marL="571500" lvl="1" indent="-342900">
              <a:buFont typeface="+mj-lt"/>
              <a:buAutoNum type="arabicPeriod"/>
            </a:pPr>
            <a:endParaRPr lang="en-US" sz="1700" dirty="0" smtClean="0">
              <a:solidFill>
                <a:srgbClr val="000000"/>
              </a:solidFill>
              <a:latin typeface="Times New Roman" pitchFamily="18" charset="0"/>
              <a:cs typeface="Times New Roman" pitchFamily="18" charset="0"/>
            </a:endParaRPr>
          </a:p>
          <a:p>
            <a:pPr marL="571500" lvl="1" indent="-342900">
              <a:buFont typeface="+mj-lt"/>
              <a:buAutoNum type="arabicPeriod"/>
            </a:pPr>
            <a:r>
              <a:rPr lang="en-US" sz="1700" dirty="0" smtClean="0">
                <a:solidFill>
                  <a:srgbClr val="000000"/>
                </a:solidFill>
                <a:latin typeface="Times New Roman" pitchFamily="18" charset="0"/>
                <a:cs typeface="Times New Roman" pitchFamily="18" charset="0"/>
              </a:rPr>
              <a:t>Direct sequence spreading (DS)</a:t>
            </a:r>
          </a:p>
          <a:p>
            <a:pPr marL="571500" lvl="1" indent="-342900">
              <a:buFont typeface="+mj-lt"/>
              <a:buAutoNum type="arabicPeriod"/>
            </a:pPr>
            <a:endParaRPr lang="en-US" sz="1700" dirty="0" smtClean="0">
              <a:solidFill>
                <a:srgbClr val="000000"/>
              </a:solidFill>
              <a:latin typeface="Times New Roman" pitchFamily="18" charset="0"/>
              <a:cs typeface="Times New Roman" pitchFamily="18" charset="0"/>
            </a:endParaRPr>
          </a:p>
          <a:p>
            <a:pPr marL="571500" lvl="1" indent="-342900">
              <a:buFont typeface="+mj-lt"/>
              <a:buAutoNum type="arabicPeriod"/>
            </a:pPr>
            <a:r>
              <a:rPr lang="en-US" sz="1700" dirty="0" smtClean="0">
                <a:solidFill>
                  <a:srgbClr val="000000"/>
                </a:solidFill>
                <a:latin typeface="Times New Roman" pitchFamily="18" charset="0"/>
                <a:cs typeface="Times New Roman" pitchFamily="18" charset="0"/>
              </a:rPr>
              <a:t>OFDM/OFDMA</a:t>
            </a:r>
          </a:p>
          <a:p>
            <a:pPr lvl="1" indent="-228600"/>
            <a:endParaRPr lang="en-US" sz="1700" dirty="0" smtClean="0">
              <a:solidFill>
                <a:srgbClr val="000000"/>
              </a:solidFill>
              <a:latin typeface="Times New Roman" pitchFamily="18" charset="0"/>
              <a:cs typeface="Times New Roman" pitchFamily="18" charset="0"/>
            </a:endParaRPr>
          </a:p>
          <a:p>
            <a:pPr marL="228600" indent="-228600">
              <a:buFont typeface="Arial" pitchFamily="34" charset="0"/>
              <a:buChar char="•"/>
            </a:pPr>
            <a:r>
              <a:rPr lang="en-US" dirty="0" smtClean="0">
                <a:solidFill>
                  <a:srgbClr val="000000"/>
                </a:solidFill>
                <a:latin typeface="Times New Roman" pitchFamily="18" charset="0"/>
                <a:cs typeface="Times New Roman" pitchFamily="18" charset="0"/>
              </a:rPr>
              <a:t>By combining two of the above techniques, the available communication resource can be used in a more efficient manner. </a:t>
            </a:r>
          </a:p>
          <a:p>
            <a:pPr marL="571500" lvl="2" indent="-342900">
              <a:buFont typeface="+mj-lt"/>
              <a:buAutoNum type="arabicPeriod"/>
            </a:pPr>
            <a:r>
              <a:rPr lang="en-US" dirty="0" smtClean="0">
                <a:solidFill>
                  <a:srgbClr val="000000"/>
                </a:solidFill>
                <a:latin typeface="Times New Roman" pitchFamily="18" charset="0"/>
                <a:cs typeface="Times New Roman" pitchFamily="18" charset="0"/>
              </a:rPr>
              <a:t>one for resource management among personal spaces and </a:t>
            </a:r>
          </a:p>
          <a:p>
            <a:pPr marL="571500" lvl="2" indent="-342900">
              <a:buFont typeface="+mj-lt"/>
              <a:buAutoNum type="arabicPeriod"/>
            </a:pPr>
            <a:r>
              <a:rPr lang="en-US" dirty="0" smtClean="0">
                <a:solidFill>
                  <a:srgbClr val="000000"/>
                </a:solidFill>
                <a:latin typeface="Times New Roman" pitchFamily="18" charset="0"/>
                <a:cs typeface="Times New Roman" pitchFamily="18" charset="0"/>
              </a:rPr>
              <a:t>the other for resource management among devices in a personal space for multiple simultaneous transmissions and grouping.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pPr>
              <a:lnSpc>
                <a:spcPts val="3000"/>
              </a:lnSpc>
            </a:pPr>
            <a:r>
              <a:rPr lang="en-US" altLang="ko-KR" sz="3200" b="1" i="1" dirty="0" smtClean="0">
                <a:solidFill>
                  <a:srgbClr val="00B0F0"/>
                </a:solidFill>
              </a:rPr>
              <a:t>CHANNEL RESOURCE MANAGEMENT/ALLOCATION (3)</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59</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5078313"/>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Spreading</a:t>
            </a:r>
            <a:endParaRPr lang="en-US" sz="2000" dirty="0" smtClean="0"/>
          </a:p>
          <a:p>
            <a:pPr marL="228600" indent="-228600">
              <a:buFont typeface="Arial" pitchFamily="34" charset="0"/>
              <a:buChar char="•"/>
            </a:pPr>
            <a:r>
              <a:rPr lang="en-US" dirty="0" smtClean="0"/>
              <a:t>FH</a:t>
            </a:r>
          </a:p>
          <a:p>
            <a:pPr marL="685800" lvl="1" indent="-228600">
              <a:buFont typeface="Arial" pitchFamily="34" charset="0"/>
              <a:buChar char="•"/>
            </a:pPr>
            <a:r>
              <a:rPr lang="en-US" dirty="0" smtClean="0"/>
              <a:t>Spreading gain can be achieved as symbol frequency hops for every symbol.</a:t>
            </a:r>
          </a:p>
          <a:p>
            <a:pPr marL="685800" lvl="1" indent="-228600"/>
            <a:r>
              <a:rPr lang="en-US" dirty="0" smtClean="0"/>
              <a:t>	</a:t>
            </a:r>
            <a:r>
              <a:rPr lang="en-US" dirty="0" smtClean="0">
                <a:solidFill>
                  <a:srgbClr val="FF0000"/>
                </a:solidFill>
                <a:sym typeface="Wingdings" pitchFamily="2" charset="2"/>
              </a:rPr>
              <a:t> </a:t>
            </a:r>
            <a:r>
              <a:rPr lang="en-US" dirty="0" smtClean="0">
                <a:solidFill>
                  <a:srgbClr val="FF0000"/>
                </a:solidFill>
              </a:rPr>
              <a:t> BW of a frequency bin &lt;&lt; BW of the whole band </a:t>
            </a:r>
            <a:r>
              <a:rPr lang="en-US" dirty="0" smtClean="0">
                <a:solidFill>
                  <a:srgbClr val="FF0000"/>
                </a:solidFill>
                <a:sym typeface="Wingdings" pitchFamily="2" charset="2"/>
              </a:rPr>
              <a:t> spreading gain = no. of frequency bins</a:t>
            </a:r>
            <a:endParaRPr lang="en-US" dirty="0" smtClean="0">
              <a:solidFill>
                <a:srgbClr val="FF0000"/>
              </a:solidFill>
            </a:endParaRPr>
          </a:p>
          <a:p>
            <a:pPr marL="228600" indent="-228600">
              <a:buFont typeface="Arial" pitchFamily="34" charset="0"/>
              <a:buChar char="•"/>
            </a:pPr>
            <a:r>
              <a:rPr lang="en-US" dirty="0" smtClean="0"/>
              <a:t>DS</a:t>
            </a:r>
          </a:p>
          <a:p>
            <a:pPr marL="685800" lvl="1" indent="-228600">
              <a:buFont typeface="Arial" pitchFamily="34" charset="0"/>
              <a:buChar char="•"/>
            </a:pPr>
            <a:r>
              <a:rPr lang="en-US" dirty="0" smtClean="0"/>
              <a:t>Spreading gain can be achieved as a symbol is represented by multiple binary chips.</a:t>
            </a:r>
          </a:p>
          <a:p>
            <a:pPr marL="685800" lvl="1" indent="-228600"/>
            <a:r>
              <a:rPr lang="en-US" dirty="0" smtClean="0">
                <a:solidFill>
                  <a:srgbClr val="FF0000"/>
                </a:solidFill>
                <a:sym typeface="Wingdings" pitchFamily="2" charset="2"/>
              </a:rPr>
              <a:t>	  </a:t>
            </a:r>
            <a:r>
              <a:rPr lang="en-US" dirty="0" smtClean="0">
                <a:solidFill>
                  <a:srgbClr val="FF0000"/>
                </a:solidFill>
              </a:rPr>
              <a:t> BW required for a symbol &lt;&lt; BW of the whole band </a:t>
            </a:r>
            <a:r>
              <a:rPr lang="en-US" dirty="0" smtClean="0">
                <a:solidFill>
                  <a:srgbClr val="FF0000"/>
                </a:solidFill>
                <a:sym typeface="Wingdings" pitchFamily="2" charset="2"/>
              </a:rPr>
              <a:t> spreading gain = no. of  chips</a:t>
            </a:r>
            <a:endParaRPr lang="en-US" dirty="0" smtClean="0"/>
          </a:p>
          <a:p>
            <a:pPr marL="228600" indent="-228600">
              <a:buFont typeface="Arial" pitchFamily="34" charset="0"/>
              <a:buChar char="•"/>
            </a:pPr>
            <a:r>
              <a:rPr lang="en-US" dirty="0" smtClean="0"/>
              <a:t>OFDM</a:t>
            </a:r>
          </a:p>
          <a:p>
            <a:pPr marL="685800" lvl="1" indent="-228600">
              <a:buFont typeface="Arial" pitchFamily="34" charset="0"/>
              <a:buChar char="•"/>
            </a:pPr>
            <a:r>
              <a:rPr lang="en-US" dirty="0" smtClean="0"/>
              <a:t>Multiple symbols are assigned to equal number of subcarriers for spreading.</a:t>
            </a:r>
          </a:p>
          <a:p>
            <a:pPr marL="685800" lvl="1" indent="-228600">
              <a:buFont typeface="Arial" pitchFamily="34" charset="0"/>
              <a:buChar char="•"/>
            </a:pPr>
            <a:r>
              <a:rPr lang="en-US" dirty="0" smtClean="0"/>
              <a:t>Interleaving can be applied if multiple subcarriers are assigned to one user (or device) to mitigate near-far problem.</a:t>
            </a:r>
          </a:p>
          <a:p>
            <a:pPr marL="685800" lvl="1" indent="-228600">
              <a:buFont typeface="Arial" pitchFamily="34" charset="0"/>
              <a:buChar char="•"/>
            </a:pPr>
            <a:r>
              <a:rPr lang="en-US" dirty="0" smtClean="0"/>
              <a:t>The OFDM modulation is a strong candidate because of its ability to combat the frequency selective fading and inter-symbol interference (ISI) due to multipath propagation, without the need of complex equalization.</a:t>
            </a:r>
          </a:p>
          <a:p>
            <a:pPr marL="228600" indent="-228600"/>
            <a:endParaRPr lang="en-US" sz="1600" b="1" u="sng"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PERSONALIZATION OF A SPACE (2)</a:t>
            </a:r>
            <a:endParaRPr lang="en-US" sz="2000"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a:bodyPr>
          <a:lstStyle/>
          <a:p>
            <a:r>
              <a:rPr lang="en-US" altLang="ko-KR" sz="2000" dirty="0" smtClean="0">
                <a:latin typeface="Times New Roman" pitchFamily="18" charset="0"/>
                <a:cs typeface="Times New Roman" pitchFamily="18" charset="0"/>
              </a:rPr>
              <a:t>Space Identity (or Place Identity)</a:t>
            </a:r>
            <a:endParaRPr lang="en-US" altLang="ko-KR" sz="2000" dirty="0" smtClean="0">
              <a:solidFill>
                <a:srgbClr val="00B0F0"/>
              </a:solidFill>
              <a:latin typeface="Times New Roman" pitchFamily="18" charset="0"/>
              <a:cs typeface="Times New Roman" pitchFamily="18" charset="0"/>
            </a:endParaRPr>
          </a:p>
          <a:p>
            <a:pPr lvl="1"/>
            <a:r>
              <a:rPr lang="en-US" sz="1800" dirty="0" smtClean="0">
                <a:latin typeface="Times New Roman" pitchFamily="18" charset="0"/>
                <a:cs typeface="Times New Roman" pitchFamily="18" charset="0"/>
              </a:rPr>
              <a:t>A “sub-structure of the self-identity of a person consisting of broadly conceived cognitions about the physical world in which the individual lives” *</a:t>
            </a:r>
          </a:p>
          <a:p>
            <a:pPr lvl="2"/>
            <a:r>
              <a:rPr lang="en-US" sz="1600" dirty="0" smtClean="0">
                <a:solidFill>
                  <a:srgbClr val="FF0000"/>
                </a:solidFill>
                <a:latin typeface="Times New Roman" pitchFamily="18" charset="0"/>
                <a:cs typeface="Times New Roman" pitchFamily="18" charset="0"/>
              </a:rPr>
              <a:t>These cognitions define the daily experiences of every human being. </a:t>
            </a:r>
          </a:p>
          <a:p>
            <a:pPr lvl="1"/>
            <a:r>
              <a:rPr lang="en-US" sz="1800" dirty="0" smtClean="0">
                <a:latin typeface="Times New Roman" pitchFamily="18" charset="0"/>
                <a:cs typeface="Times New Roman" pitchFamily="18" charset="0"/>
              </a:rPr>
              <a:t>Through one’s attitudes, feelings, ideas, memories, personal values and preferences toward the range and type of physical settings, he/she can then understand the environment they live in and their overall experience.</a:t>
            </a:r>
          </a:p>
          <a:p>
            <a:pPr lvl="1"/>
            <a:r>
              <a:rPr lang="en-US" sz="1800" dirty="0" smtClean="0">
                <a:latin typeface="Times New Roman" pitchFamily="18" charset="0"/>
                <a:cs typeface="Times New Roman" pitchFamily="18" charset="0"/>
              </a:rPr>
              <a:t>A cognitive "database“: implicit information of the individual</a:t>
            </a:r>
          </a:p>
          <a:p>
            <a:r>
              <a:rPr lang="en-US" sz="2000" dirty="0" smtClean="0">
                <a:latin typeface="Times New Roman" pitchFamily="18" charset="0"/>
                <a:cs typeface="Times New Roman" pitchFamily="18" charset="0"/>
              </a:rPr>
              <a:t>Implicit personalization and explicit personalization</a:t>
            </a:r>
          </a:p>
          <a:p>
            <a:pPr lvl="1"/>
            <a:r>
              <a:rPr lang="en-US" sz="1800" u="sng" dirty="0" smtClean="0">
                <a:solidFill>
                  <a:srgbClr val="FF0000"/>
                </a:solidFill>
                <a:latin typeface="Times New Roman" pitchFamily="18" charset="0"/>
                <a:cs typeface="Times New Roman" pitchFamily="18" charset="0"/>
              </a:rPr>
              <a:t>Implicit personalization</a:t>
            </a:r>
            <a:r>
              <a:rPr lang="en-US" sz="1800" dirty="0" smtClean="0">
                <a:solidFill>
                  <a:srgbClr val="FF0000"/>
                </a:solidFill>
                <a:latin typeface="Times New Roman" pitchFamily="18" charset="0"/>
                <a:cs typeface="Times New Roman" pitchFamily="18" charset="0"/>
              </a:rPr>
              <a:t>: </a:t>
            </a:r>
            <a:r>
              <a:rPr lang="en-US" sz="1800" dirty="0" smtClean="0">
                <a:latin typeface="Times New Roman" pitchFamily="18" charset="0"/>
                <a:cs typeface="Times New Roman" pitchFamily="18" charset="0"/>
              </a:rPr>
              <a:t>the personalization is performed by the information stored based on the individual’s or the group’s preferences, past activities, etc.</a:t>
            </a:r>
          </a:p>
          <a:p>
            <a:pPr lvl="1"/>
            <a:r>
              <a:rPr lang="en-US" sz="1800" u="sng" dirty="0" smtClean="0">
                <a:solidFill>
                  <a:srgbClr val="FF0000"/>
                </a:solidFill>
                <a:latin typeface="Times New Roman" pitchFamily="18" charset="0"/>
                <a:cs typeface="Times New Roman" pitchFamily="18" charset="0"/>
              </a:rPr>
              <a:t>Explicit personalization: </a:t>
            </a:r>
            <a:r>
              <a:rPr lang="en-US" sz="1800" dirty="0" smtClean="0">
                <a:latin typeface="Times New Roman" pitchFamily="18" charset="0"/>
                <a:cs typeface="Times New Roman" pitchFamily="18" charset="0"/>
              </a:rPr>
              <a:t>the environment (or information stored) is changed by the individual using the features provided by the system: </a:t>
            </a:r>
            <a:r>
              <a:rPr lang="en-US" sz="1800" i="1" dirty="0" smtClean="0">
                <a:latin typeface="Times New Roman" pitchFamily="18" charset="0"/>
                <a:cs typeface="Times New Roman" pitchFamily="18" charset="0"/>
              </a:rPr>
              <a:t>customization</a:t>
            </a:r>
            <a:r>
              <a:rPr lang="en-US" sz="1800" dirty="0" smtClean="0">
                <a:latin typeface="Times New Roman" pitchFamily="18" charset="0"/>
                <a:cs typeface="Times New Roman" pitchFamily="18" charset="0"/>
              </a:rPr>
              <a:t>.</a:t>
            </a:r>
          </a:p>
        </p:txBody>
      </p:sp>
      <p:sp>
        <p:nvSpPr>
          <p:cNvPr id="9" name="TextBox 8"/>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a:t>
            </a:r>
            <a:endParaRPr lang="en-US" sz="1400" dirty="0">
              <a:latin typeface="Times New Roman" pitchFamily="18" charset="0"/>
              <a:cs typeface="Times New Roman" pitchFamily="18" charset="0"/>
            </a:endParaRPr>
          </a:p>
        </p:txBody>
      </p:sp>
      <p:sp>
        <p:nvSpPr>
          <p:cNvPr id="5" name="TextBox 4"/>
          <p:cNvSpPr txBox="1"/>
          <p:nvPr/>
        </p:nvSpPr>
        <p:spPr>
          <a:xfrm>
            <a:off x="457200" y="5791200"/>
            <a:ext cx="8305800" cy="379848"/>
          </a:xfrm>
          <a:prstGeom prst="rect">
            <a:avLst/>
          </a:prstGeom>
          <a:solidFill>
            <a:srgbClr val="D7E4BD"/>
          </a:solidFill>
        </p:spPr>
        <p:txBody>
          <a:bodyPr wrap="square" rtlCol="0">
            <a:spAutoFit/>
          </a:bodyPr>
          <a:lstStyle/>
          <a:p>
            <a:pPr>
              <a:lnSpc>
                <a:spcPts val="1100"/>
              </a:lnSpc>
            </a:pPr>
            <a:r>
              <a:rPr lang="en-US" sz="1200" dirty="0" smtClean="0"/>
              <a:t>* </a:t>
            </a:r>
            <a:r>
              <a:rPr lang="en-US" sz="1200" dirty="0" err="1" smtClean="0"/>
              <a:t>Proshansky</a:t>
            </a:r>
            <a:r>
              <a:rPr lang="en-US" sz="1200" dirty="0" smtClean="0"/>
              <a:t>, H.M. (1987). "The field of environmental psychology: securing its future." 'Handbook of environmental psychology. D. </a:t>
            </a:r>
            <a:r>
              <a:rPr lang="en-US" sz="1200" dirty="0" err="1" smtClean="0"/>
              <a:t>Stokols</a:t>
            </a:r>
            <a:r>
              <a:rPr lang="en-US" sz="1200" dirty="0" smtClean="0"/>
              <a:t> and I. Altman. New York, John Wiley &amp; Sons.</a:t>
            </a:r>
            <a:endParaRPr lang="en-US" sz="1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pPr>
              <a:lnSpc>
                <a:spcPts val="3000"/>
              </a:lnSpc>
            </a:pPr>
            <a:r>
              <a:rPr lang="en-US" altLang="ko-KR" sz="3200" b="1" i="1" dirty="0" smtClean="0">
                <a:solidFill>
                  <a:srgbClr val="00B0F0"/>
                </a:solidFill>
              </a:rPr>
              <a:t>CHANNEL RESOURCE MANAGEMENT/ALLOCATION (4)</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60</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4955203"/>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Multiple access </a:t>
            </a:r>
          </a:p>
          <a:p>
            <a:pPr marL="577850" indent="-349250">
              <a:buAutoNum type="arabicParenBoth"/>
            </a:pPr>
            <a:r>
              <a:rPr lang="en-US" sz="1600" dirty="0" smtClean="0">
                <a:latin typeface="Times New Roman" pitchFamily="18" charset="0"/>
                <a:cs typeface="Times New Roman" pitchFamily="18" charset="0"/>
              </a:rPr>
              <a:t>among personal spaces in a public space and </a:t>
            </a:r>
          </a:p>
          <a:p>
            <a:pPr marL="577850" indent="-349250">
              <a:buAutoNum type="arabicParenBoth"/>
            </a:pPr>
            <a:r>
              <a:rPr lang="en-US" sz="1600" dirty="0" smtClean="0">
                <a:latin typeface="Times New Roman" pitchFamily="18" charset="0"/>
                <a:cs typeface="Times New Roman" pitchFamily="18" charset="0"/>
              </a:rPr>
              <a:t>among devices in a personal space</a:t>
            </a:r>
            <a:endParaRPr lang="en-US" sz="1600" dirty="0" smtClean="0"/>
          </a:p>
          <a:p>
            <a:pPr marL="228600" indent="-228600">
              <a:buFont typeface="Arial" pitchFamily="34" charset="0"/>
              <a:buChar char="•"/>
            </a:pPr>
            <a:endParaRPr lang="en-US" sz="1600" dirty="0" smtClean="0"/>
          </a:p>
          <a:p>
            <a:pPr marL="228600" indent="-228600">
              <a:buFont typeface="Arial" pitchFamily="34" charset="0"/>
              <a:buChar char="•"/>
            </a:pPr>
            <a:r>
              <a:rPr lang="en-US" sz="1600" dirty="0" smtClean="0"/>
              <a:t>FH</a:t>
            </a:r>
          </a:p>
          <a:p>
            <a:pPr marL="685800" lvl="1" indent="-228600">
              <a:buFont typeface="Arial" pitchFamily="34" charset="0"/>
              <a:buChar char="•"/>
            </a:pPr>
            <a:r>
              <a:rPr lang="en-US" sz="1600" dirty="0" smtClean="0"/>
              <a:t>Using a different hopping pattern for each space or device</a:t>
            </a:r>
          </a:p>
          <a:p>
            <a:pPr marL="228600" indent="-228600">
              <a:buFont typeface="Arial" pitchFamily="34" charset="0"/>
              <a:buChar char="•"/>
            </a:pPr>
            <a:r>
              <a:rPr lang="en-US" sz="1600" dirty="0" smtClean="0"/>
              <a:t>DS</a:t>
            </a:r>
          </a:p>
          <a:p>
            <a:pPr marL="685800" lvl="1" indent="-228600">
              <a:buFont typeface="Arial" pitchFamily="34" charset="0"/>
              <a:buChar char="•"/>
            </a:pPr>
            <a:r>
              <a:rPr lang="en-US" sz="1600" dirty="0" smtClean="0"/>
              <a:t>Using a different PN sequence for each space or device</a:t>
            </a:r>
          </a:p>
          <a:p>
            <a:pPr marL="228600" indent="-228600">
              <a:buFont typeface="Arial" pitchFamily="34" charset="0"/>
              <a:buChar char="•"/>
            </a:pPr>
            <a:r>
              <a:rPr lang="en-US" sz="1600" dirty="0" smtClean="0"/>
              <a:t>OFDMA</a:t>
            </a:r>
          </a:p>
          <a:p>
            <a:pPr marL="685800" lvl="1" indent="-228600">
              <a:buFont typeface="Arial" pitchFamily="34" charset="0"/>
              <a:buChar char="•"/>
            </a:pPr>
            <a:r>
              <a:rPr lang="en-US" sz="1600" dirty="0" smtClean="0"/>
              <a:t>Using a different set of subcarriers for each space or device</a:t>
            </a:r>
          </a:p>
          <a:p>
            <a:pPr marL="685800" lvl="1" indent="-228600">
              <a:buFont typeface="Arial" pitchFamily="34" charset="0"/>
              <a:buChar char="•"/>
            </a:pPr>
            <a:endParaRPr lang="en-US" sz="1600" dirty="0" smtClean="0"/>
          </a:p>
          <a:p>
            <a:pPr marL="228600" indent="-228600"/>
            <a:r>
              <a:rPr lang="en-US" sz="2000" b="1" u="sng" dirty="0" smtClean="0">
                <a:latin typeface="Times New Roman" pitchFamily="18" charset="0"/>
                <a:cs typeface="Times New Roman" pitchFamily="18" charset="0"/>
              </a:rPr>
              <a:t>Frequency diversity</a:t>
            </a:r>
            <a:endParaRPr lang="en-US" sz="2000" dirty="0" smtClean="0"/>
          </a:p>
          <a:p>
            <a:pPr marL="228600" indent="-228600">
              <a:buFont typeface="Arial" pitchFamily="34" charset="0"/>
              <a:buChar char="•"/>
            </a:pPr>
            <a:r>
              <a:rPr lang="en-US" sz="1600" dirty="0" smtClean="0"/>
              <a:t>For all above cases, </a:t>
            </a:r>
            <a:r>
              <a:rPr lang="en-US" sz="1600" b="1" dirty="0" smtClean="0">
                <a:solidFill>
                  <a:srgbClr val="FF0000"/>
                </a:solidFill>
              </a:rPr>
              <a:t>frequency diversity </a:t>
            </a:r>
            <a:r>
              <a:rPr lang="en-US" sz="1600" dirty="0" smtClean="0"/>
              <a:t>in the whole band can be applied.</a:t>
            </a:r>
          </a:p>
          <a:p>
            <a:pPr marL="685800" lvl="1" indent="-228600">
              <a:buFont typeface="Arial" pitchFamily="34" charset="0"/>
              <a:buChar char="•"/>
            </a:pPr>
            <a:r>
              <a:rPr lang="en-US" sz="1600" dirty="0" smtClean="0"/>
              <a:t>Multiple frequency carriers or subcarriers can be used at the same time for a symbol.</a:t>
            </a:r>
          </a:p>
          <a:p>
            <a:pPr marL="685800" lvl="1" indent="-228600">
              <a:buFont typeface="Arial" pitchFamily="34" charset="0"/>
              <a:buChar char="•"/>
            </a:pPr>
            <a:endParaRPr lang="en-US" sz="1600" dirty="0" smtClean="0"/>
          </a:p>
          <a:p>
            <a:pPr marL="228600" indent="-228600"/>
            <a:r>
              <a:rPr lang="en-US" sz="2000" b="1" u="sng" dirty="0" smtClean="0">
                <a:solidFill>
                  <a:srgbClr val="FF0000"/>
                </a:solidFill>
                <a:latin typeface="Times New Roman" pitchFamily="18" charset="0"/>
                <a:cs typeface="Times New Roman" pitchFamily="18" charset="0"/>
              </a:rPr>
              <a:t>Time division in a frame with multiple payloads</a:t>
            </a:r>
            <a:endParaRPr lang="en-US" sz="2000" dirty="0" smtClean="0">
              <a:solidFill>
                <a:srgbClr val="FF0000"/>
              </a:solidFill>
            </a:endParaRPr>
          </a:p>
          <a:p>
            <a:pPr marL="228600" indent="-228600">
              <a:buFont typeface="Arial" pitchFamily="34" charset="0"/>
              <a:buChar char="•"/>
            </a:pPr>
            <a:r>
              <a:rPr lang="en-US" sz="1600" dirty="0" smtClean="0">
                <a:solidFill>
                  <a:srgbClr val="FF0000"/>
                </a:solidFill>
              </a:rPr>
              <a:t>A frame structure has multiple payloads (or slots) each of which can be assigned to different device: a kind of Time Division Multiplex (TDM). Each of these payloads can be assigned to different devices.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altLang="ko-KR" sz="3200" b="1" i="1" dirty="0" smtClean="0">
                <a:solidFill>
                  <a:srgbClr val="00B0F0"/>
                </a:solidFill>
              </a:rPr>
              <a:t>CHANNEL RESOURCE MANAGEMENT/ALLOCATION (5)</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61</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8153400" cy="615553"/>
          </a:xfrm>
          <a:prstGeom prst="rect">
            <a:avLst/>
          </a:prstGeom>
          <a:noFill/>
        </p:spPr>
        <p:txBody>
          <a:bodyPr wrap="square" rtlCol="0">
            <a:spAutoFit/>
          </a:bodyPr>
          <a:lstStyle/>
          <a:p>
            <a:pPr lvl="1" indent="-228600">
              <a:buFont typeface="Arial" pitchFamily="34" charset="0"/>
              <a:buChar char="•"/>
            </a:pPr>
            <a:endParaRPr lang="en-US" sz="1700" dirty="0" smtClean="0"/>
          </a:p>
          <a:p>
            <a:pPr lvl="1" indent="-228600">
              <a:buFont typeface="Arial" pitchFamily="34" charset="0"/>
              <a:buChar char="•"/>
            </a:pPr>
            <a:endParaRPr lang="en-US" sz="1700" dirty="0" smtClean="0"/>
          </a:p>
        </p:txBody>
      </p:sp>
      <p:graphicFrame>
        <p:nvGraphicFramePr>
          <p:cNvPr id="58" name="Table 57"/>
          <p:cNvGraphicFramePr>
            <a:graphicFrameLocks noGrp="1"/>
          </p:cNvGraphicFramePr>
          <p:nvPr/>
        </p:nvGraphicFramePr>
        <p:xfrm>
          <a:off x="228600" y="1447800"/>
          <a:ext cx="8686799" cy="4785360"/>
        </p:xfrm>
        <a:graphic>
          <a:graphicData uri="http://schemas.openxmlformats.org/drawingml/2006/table">
            <a:tbl>
              <a:tblPr firstRow="1" bandRow="1">
                <a:tableStyleId>{5C22544A-7EE6-4342-B048-85BDC9FD1C3A}</a:tableStyleId>
              </a:tblPr>
              <a:tblGrid>
                <a:gridCol w="1219199"/>
                <a:gridCol w="1447800"/>
                <a:gridCol w="2895600"/>
                <a:gridCol w="3124200"/>
              </a:tblGrid>
              <a:tr h="762000">
                <a:tc>
                  <a:txBody>
                    <a:bodyPr/>
                    <a:lstStyle/>
                    <a:p>
                      <a:pPr algn="ctr"/>
                      <a:endParaRPr lang="en-US" sz="1600" dirty="0"/>
                    </a:p>
                  </a:txBody>
                  <a:tcPr/>
                </a:tc>
                <a:tc>
                  <a:txBody>
                    <a:bodyPr/>
                    <a:lstStyle/>
                    <a:p>
                      <a:pPr algn="ctr"/>
                      <a:r>
                        <a:rPr lang="en-US" sz="1600" dirty="0" smtClean="0"/>
                        <a:t>No. of subbands in whole band</a:t>
                      </a:r>
                      <a:endParaRPr lang="en-US" sz="1600" dirty="0"/>
                    </a:p>
                  </a:txBody>
                  <a:tcPr/>
                </a:tc>
                <a:tc>
                  <a:txBody>
                    <a:bodyPr/>
                    <a:lstStyle/>
                    <a:p>
                      <a:pPr algn="ctr"/>
                      <a:r>
                        <a:rPr lang="en-US" sz="1600" dirty="0" smtClean="0"/>
                        <a:t>5 personal spaces in a public</a:t>
                      </a:r>
                      <a:r>
                        <a:rPr lang="en-US" sz="1600" baseline="0" dirty="0" smtClean="0"/>
                        <a:t> space (with or without ARA*)</a:t>
                      </a:r>
                      <a:endParaRPr lang="en-US" sz="1600" dirty="0"/>
                    </a:p>
                  </a:txBody>
                  <a:tcPr/>
                </a:tc>
                <a:tc>
                  <a:txBody>
                    <a:bodyPr/>
                    <a:lstStyle/>
                    <a:p>
                      <a:pPr algn="ctr"/>
                      <a:r>
                        <a:rPr lang="en-US" sz="1600" dirty="0" smtClean="0"/>
                        <a:t>16 simultaneous</a:t>
                      </a:r>
                      <a:r>
                        <a:rPr lang="en-US" sz="1600" baseline="0" dirty="0" smtClean="0"/>
                        <a:t> transmissions in a personal space (with or without DRA**)</a:t>
                      </a:r>
                      <a:endParaRPr lang="en-US" sz="1600" dirty="0"/>
                    </a:p>
                  </a:txBody>
                  <a:tcPr/>
                </a:tc>
              </a:tr>
              <a:tr h="472440">
                <a:tc>
                  <a:txBody>
                    <a:bodyPr/>
                    <a:lstStyle/>
                    <a:p>
                      <a:pPr marL="0" lvl="1" indent="0" algn="ctr">
                        <a:buFont typeface="Arial" pitchFamily="34" charset="0"/>
                        <a:buNone/>
                      </a:pPr>
                      <a:r>
                        <a:rPr lang="en-US" sz="1600" dirty="0" smtClean="0"/>
                        <a:t>FH</a:t>
                      </a:r>
                      <a:r>
                        <a:rPr lang="en-US" sz="1600" baseline="0" dirty="0" smtClean="0"/>
                        <a:t> in FDM</a:t>
                      </a:r>
                      <a:endParaRPr lang="en-US" sz="1600" dirty="0" smtClean="0"/>
                    </a:p>
                  </a:txBody>
                  <a:tcPr/>
                </a:tc>
                <a:tc>
                  <a:txBody>
                    <a:bodyPr/>
                    <a:lstStyle/>
                    <a:p>
                      <a:pPr marL="0" lvl="1" indent="0" algn="ctr">
                        <a:buFont typeface="Arial" pitchFamily="34" charset="0"/>
                        <a:buNone/>
                      </a:pPr>
                      <a:r>
                        <a:rPr lang="en-US" sz="1600" dirty="0" smtClean="0"/>
                        <a:t>80 with 1</a:t>
                      </a:r>
                      <a:r>
                        <a:rPr lang="en-US" sz="1600" baseline="0" dirty="0" smtClean="0"/>
                        <a:t> MHz each</a:t>
                      </a:r>
                      <a:endParaRPr lang="en-US" sz="1600" dirty="0" smtClean="0"/>
                    </a:p>
                  </a:txBody>
                  <a:tcPr/>
                </a:tc>
                <a:tc>
                  <a:txBody>
                    <a:bodyPr/>
                    <a:lstStyle/>
                    <a:p>
                      <a:pPr algn="ctr"/>
                      <a:r>
                        <a:rPr lang="en-US" sz="1600" dirty="0" smtClean="0"/>
                        <a:t>FDM: 5 sets of</a:t>
                      </a:r>
                      <a:r>
                        <a:rPr lang="en-US" sz="1600" baseline="0" dirty="0" smtClean="0"/>
                        <a:t> 16 hopping sequence segments</a:t>
                      </a:r>
                      <a:endParaRPr lang="en-US" sz="1600" dirty="0"/>
                    </a:p>
                  </a:txBody>
                  <a:tcPr/>
                </a:tc>
                <a:tc>
                  <a:txBody>
                    <a:bodyPr/>
                    <a:lstStyle/>
                    <a:p>
                      <a:pPr algn="ctr"/>
                      <a:r>
                        <a:rPr lang="en-US" sz="1600" dirty="0" smtClean="0"/>
                        <a:t>FH: 16 different</a:t>
                      </a:r>
                      <a:r>
                        <a:rPr lang="en-US" sz="1600" baseline="0" dirty="0" smtClean="0"/>
                        <a:t> hopping sequences in a set</a:t>
                      </a:r>
                      <a:endParaRPr lang="en-US" sz="1600" dirty="0"/>
                    </a:p>
                  </a:txBody>
                  <a:tcPr/>
                </a:tc>
              </a:tr>
              <a:tr h="502920">
                <a:tc>
                  <a:txBody>
                    <a:bodyPr/>
                    <a:lstStyle/>
                    <a:p>
                      <a:pPr marL="0" lvl="1" indent="0" algn="ctr">
                        <a:buFont typeface="Arial" pitchFamily="34" charset="0"/>
                        <a:buNone/>
                      </a:pPr>
                      <a:r>
                        <a:rPr lang="en-US" sz="1600" dirty="0" smtClean="0"/>
                        <a:t>FH</a:t>
                      </a:r>
                      <a:r>
                        <a:rPr lang="en-US" sz="1600" baseline="0" dirty="0" smtClean="0"/>
                        <a:t> in FH</a:t>
                      </a:r>
                      <a:endParaRPr lang="en-US" sz="1600" dirty="0" smtClean="0"/>
                    </a:p>
                  </a:txBody>
                  <a:tcPr/>
                </a:tc>
                <a:tc>
                  <a:txBody>
                    <a:bodyPr/>
                    <a:lstStyle/>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80 with 1</a:t>
                      </a:r>
                      <a:r>
                        <a:rPr lang="en-US" sz="1600" baseline="0" dirty="0" smtClean="0"/>
                        <a:t> MHz each</a:t>
                      </a: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FH: 5 sets of</a:t>
                      </a:r>
                      <a:r>
                        <a:rPr lang="en-US" sz="1600" baseline="0" dirty="0" smtClean="0"/>
                        <a:t> 16 hopping sequence segments</a:t>
                      </a:r>
                      <a:endParaRPr lang="en-US" sz="1600" dirty="0" smtClean="0"/>
                    </a:p>
                  </a:txBody>
                  <a:tcPr/>
                </a:tc>
                <a:tc>
                  <a:txBody>
                    <a:bodyPr/>
                    <a:lstStyle/>
                    <a:p>
                      <a:pPr algn="ctr"/>
                      <a:r>
                        <a:rPr lang="en-US" sz="1600" dirty="0" smtClean="0"/>
                        <a:t>FH: 16 different</a:t>
                      </a:r>
                      <a:r>
                        <a:rPr lang="en-US" sz="1600" baseline="0" dirty="0" smtClean="0"/>
                        <a:t> hopping sequences in a set</a:t>
                      </a:r>
                      <a:endParaRPr lang="en-US" sz="1600" dirty="0"/>
                    </a:p>
                  </a:txBody>
                  <a:tcPr/>
                </a:tc>
              </a:tr>
              <a:tr h="685800">
                <a:tc>
                  <a:txBody>
                    <a:bodyPr/>
                    <a:lstStyle/>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FH in OFDMA</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80 subcarriers with 1 MHz each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OFDMA: 5 sets of</a:t>
                      </a:r>
                      <a:r>
                        <a:rPr lang="en-US" sz="1600" baseline="0" dirty="0" smtClean="0"/>
                        <a:t> 16 hopping sequence subcarriers</a:t>
                      </a: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FH: 16 different</a:t>
                      </a:r>
                      <a:r>
                        <a:rPr lang="en-US" sz="1600" baseline="0" dirty="0" smtClean="0"/>
                        <a:t> hopping sequences in a set</a:t>
                      </a:r>
                      <a:endParaRPr lang="en-US" sz="1600" dirty="0" smtClean="0"/>
                    </a:p>
                  </a:txBody>
                  <a:tcPr/>
                </a:tc>
              </a:tr>
              <a:tr h="472440">
                <a:tc>
                  <a:txBody>
                    <a:bodyPr/>
                    <a:lstStyle/>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DS in FDM</a:t>
                      </a:r>
                    </a:p>
                    <a:p>
                      <a:pPr marL="0" lvl="1" indent="0" algn="ctr">
                        <a:buFont typeface="Arial" pitchFamily="34" charset="0"/>
                        <a:buNone/>
                      </a:pPr>
                      <a:endParaRPr lang="en-US" sz="1600" dirty="0" smtClean="0"/>
                    </a:p>
                  </a:txBody>
                  <a:tcPr/>
                </a:tc>
                <a:tc>
                  <a:txBody>
                    <a:bodyPr/>
                    <a:lstStyle/>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5 with 16 MHz each</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FDM: 5 subbands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DS: 16 PN codes in a subband</a:t>
                      </a:r>
                    </a:p>
                  </a:txBody>
                  <a:tcPr/>
                </a:tc>
              </a:tr>
              <a:tr h="502920">
                <a:tc>
                  <a:txBody>
                    <a:bodyPr/>
                    <a:lstStyle/>
                    <a:p>
                      <a:pPr algn="ctr"/>
                      <a:r>
                        <a:rPr lang="en-US" sz="1600" dirty="0" smtClean="0"/>
                        <a:t>DS in FH</a:t>
                      </a:r>
                      <a:endParaRPr lang="en-US" sz="1600" dirty="0"/>
                    </a:p>
                  </a:txBody>
                  <a:tcPr/>
                </a:tc>
                <a:tc>
                  <a:txBody>
                    <a:bodyPr/>
                    <a:lstStyle/>
                    <a:p>
                      <a:pPr algn="ctr"/>
                      <a:r>
                        <a:rPr lang="en-US" sz="1600" dirty="0" smtClean="0"/>
                        <a:t>5 with 16 MHz each</a:t>
                      </a:r>
                      <a:endParaRPr lang="en-US" sz="1600" dirty="0"/>
                    </a:p>
                  </a:txBody>
                  <a:tcPr/>
                </a:tc>
                <a:tc>
                  <a:txBody>
                    <a:bodyPr/>
                    <a:lstStyle/>
                    <a:p>
                      <a:pPr algn="ctr"/>
                      <a:r>
                        <a:rPr lang="en-US" sz="1600" dirty="0" smtClean="0"/>
                        <a:t>FH: 5 sets of hopping sequences with 5 subbands</a:t>
                      </a:r>
                      <a:endParaRPr lang="en-US" sz="1600" dirty="0"/>
                    </a:p>
                  </a:txBody>
                  <a:tcPr/>
                </a:tc>
                <a:tc>
                  <a:txBody>
                    <a:bodyPr/>
                    <a:lstStyle/>
                    <a:p>
                      <a:pPr algn="ctr"/>
                      <a:r>
                        <a:rPr lang="en-US" sz="1600" dirty="0" smtClean="0"/>
                        <a:t>DS: 16 PN codes in a subband</a:t>
                      </a:r>
                      <a:endParaRPr lang="en-US" sz="1600" dirty="0"/>
                    </a:p>
                  </a:txBody>
                  <a:tcPr/>
                </a:tc>
              </a:tr>
              <a:tr h="441141">
                <a:tc>
                  <a:txBody>
                    <a:bodyPr/>
                    <a:lstStyle/>
                    <a:p>
                      <a:pPr algn="ctr"/>
                      <a:r>
                        <a:rPr lang="en-US" sz="1600" dirty="0" smtClean="0"/>
                        <a:t>DS in OFDMA</a:t>
                      </a:r>
                      <a:endParaRPr lang="en-US" sz="1600" dirty="0"/>
                    </a:p>
                  </a:txBody>
                  <a:tcPr/>
                </a:tc>
                <a:tc>
                  <a:txBody>
                    <a:bodyPr/>
                    <a:lstStyle/>
                    <a:p>
                      <a:pPr algn="ctr"/>
                      <a:r>
                        <a:rPr lang="en-US" sz="1600" dirty="0" smtClean="0"/>
                        <a:t>80 subcarriers with 1 MHz each </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OFDMA: 5 sets of</a:t>
                      </a:r>
                      <a:r>
                        <a:rPr lang="en-US" sz="1600" baseline="0" dirty="0" smtClean="0"/>
                        <a:t> 16 hopping sequence subcarriers</a:t>
                      </a: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DS: 16 PN codes applied to a set</a:t>
                      </a:r>
                    </a:p>
                    <a:p>
                      <a:pPr algn="ct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altLang="ko-KR" sz="3200" b="1" i="1" dirty="0" smtClean="0">
                <a:solidFill>
                  <a:srgbClr val="00B0F0"/>
                </a:solidFill>
              </a:rPr>
              <a:t>CHANNEL RESOURCE MANAGEMENT/ALLOCATION (6)</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62</a:t>
            </a:r>
            <a:endParaRPr lang="en-US" sz="1400" dirty="0">
              <a:latin typeface="Times New Roman" pitchFamily="18" charset="0"/>
              <a:cs typeface="Times New Roman" pitchFamily="18" charset="0"/>
            </a:endParaRPr>
          </a:p>
        </p:txBody>
      </p:sp>
      <p:sp>
        <p:nvSpPr>
          <p:cNvPr id="68" name="TextBox 67"/>
          <p:cNvSpPr txBox="1"/>
          <p:nvPr/>
        </p:nvSpPr>
        <p:spPr>
          <a:xfrm>
            <a:off x="533400" y="1447800"/>
            <a:ext cx="8153400" cy="615553"/>
          </a:xfrm>
          <a:prstGeom prst="rect">
            <a:avLst/>
          </a:prstGeom>
          <a:noFill/>
        </p:spPr>
        <p:txBody>
          <a:bodyPr wrap="square" rtlCol="0">
            <a:spAutoFit/>
          </a:bodyPr>
          <a:lstStyle/>
          <a:p>
            <a:pPr lvl="1" indent="-228600">
              <a:buFont typeface="Arial" pitchFamily="34" charset="0"/>
              <a:buChar char="•"/>
            </a:pPr>
            <a:endParaRPr lang="en-US" sz="1700" dirty="0" smtClean="0"/>
          </a:p>
          <a:p>
            <a:pPr lvl="1" indent="-228600">
              <a:buFont typeface="Arial" pitchFamily="34" charset="0"/>
              <a:buChar char="•"/>
            </a:pPr>
            <a:endParaRPr lang="en-US" sz="1700" dirty="0" smtClean="0"/>
          </a:p>
        </p:txBody>
      </p:sp>
      <p:graphicFrame>
        <p:nvGraphicFramePr>
          <p:cNvPr id="58" name="Table 57"/>
          <p:cNvGraphicFramePr>
            <a:graphicFrameLocks noGrp="1"/>
          </p:cNvGraphicFramePr>
          <p:nvPr/>
        </p:nvGraphicFramePr>
        <p:xfrm>
          <a:off x="228601" y="1447800"/>
          <a:ext cx="8686799" cy="1981200"/>
        </p:xfrm>
        <a:graphic>
          <a:graphicData uri="http://schemas.openxmlformats.org/drawingml/2006/table">
            <a:tbl>
              <a:tblPr firstRow="1" bandRow="1">
                <a:tableStyleId>{5C22544A-7EE6-4342-B048-85BDC9FD1C3A}</a:tableStyleId>
              </a:tblPr>
              <a:tblGrid>
                <a:gridCol w="1219199"/>
                <a:gridCol w="1447800"/>
                <a:gridCol w="2895600"/>
                <a:gridCol w="3124200"/>
              </a:tblGrid>
              <a:tr h="762000">
                <a:tc>
                  <a:txBody>
                    <a:bodyPr/>
                    <a:lstStyle/>
                    <a:p>
                      <a:pPr algn="ctr"/>
                      <a:endParaRPr lang="en-US" sz="1600" dirty="0"/>
                    </a:p>
                  </a:txBody>
                  <a:tcPr/>
                </a:tc>
                <a:tc>
                  <a:txBody>
                    <a:bodyPr/>
                    <a:lstStyle/>
                    <a:p>
                      <a:pPr algn="ctr"/>
                      <a:r>
                        <a:rPr lang="en-US" sz="1600" dirty="0" smtClean="0"/>
                        <a:t>No of subbands in whole band</a:t>
                      </a:r>
                      <a:endParaRPr lang="en-US" sz="1600" dirty="0"/>
                    </a:p>
                  </a:txBody>
                  <a:tcPr/>
                </a:tc>
                <a:tc>
                  <a:txBody>
                    <a:bodyPr/>
                    <a:lstStyle/>
                    <a:p>
                      <a:pPr algn="ctr"/>
                      <a:r>
                        <a:rPr lang="en-US" sz="1600" dirty="0" smtClean="0"/>
                        <a:t>5 personal spaces in a public</a:t>
                      </a:r>
                      <a:r>
                        <a:rPr lang="en-US" sz="1600" baseline="0" dirty="0" smtClean="0"/>
                        <a:t> space (with or without ARA*)</a:t>
                      </a:r>
                      <a:endParaRPr lang="en-US" sz="1600" dirty="0"/>
                    </a:p>
                  </a:txBody>
                  <a:tcPr/>
                </a:tc>
                <a:tc>
                  <a:txBody>
                    <a:bodyPr/>
                    <a:lstStyle/>
                    <a:p>
                      <a:pPr algn="ctr"/>
                      <a:r>
                        <a:rPr lang="en-US" sz="1600" dirty="0" smtClean="0"/>
                        <a:t>16 simultaneous</a:t>
                      </a:r>
                      <a:r>
                        <a:rPr lang="en-US" sz="1600" baseline="0" dirty="0" smtClean="0"/>
                        <a:t> transmissions in a personal space (with or without DRA**)</a:t>
                      </a:r>
                      <a:endParaRPr lang="en-US" sz="1600" dirty="0"/>
                    </a:p>
                  </a:txBody>
                  <a:tcPr/>
                </a:tc>
              </a:tr>
              <a:tr h="441141">
                <a:tc>
                  <a:txBody>
                    <a:bodyPr/>
                    <a:lstStyle/>
                    <a:p>
                      <a:pPr algn="ctr"/>
                      <a:r>
                        <a:rPr lang="en-US" sz="1600" dirty="0" smtClean="0"/>
                        <a:t>OFDMA in FDM</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5 with 16 MHz each</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FDM: 5 subbands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OFDMA</a:t>
                      </a:r>
                      <a:r>
                        <a:rPr lang="en-US" sz="1600" baseline="0" dirty="0" smtClean="0"/>
                        <a:t> or </a:t>
                      </a:r>
                      <a:r>
                        <a:rPr lang="en-US" sz="1600" dirty="0" smtClean="0"/>
                        <a:t>OFDMA/FH</a:t>
                      </a:r>
                    </a:p>
                  </a:txBody>
                  <a:tcPr/>
                </a:tc>
              </a:tr>
              <a:tr h="441141">
                <a:tc>
                  <a:txBody>
                    <a:bodyPr/>
                    <a:lstStyle/>
                    <a:p>
                      <a:pPr algn="ctr"/>
                      <a:r>
                        <a:rPr lang="en-US" sz="1600" dirty="0" smtClean="0"/>
                        <a:t>OFDMA in FH</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5 with 16 MHz each</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FH: 5 sets of hopping sequence subcarriers</a:t>
                      </a:r>
                    </a:p>
                  </a:txBody>
                  <a:tcPr/>
                </a:tc>
                <a:tc>
                  <a:txBody>
                    <a:bodyPr/>
                    <a:lstStyle/>
                    <a:p>
                      <a:pPr algn="ctr"/>
                      <a:r>
                        <a:rPr lang="en-US" sz="1600" dirty="0" smtClean="0"/>
                        <a:t>OFDMA</a:t>
                      </a:r>
                      <a:r>
                        <a:rPr lang="en-US" sz="1600" baseline="0" dirty="0" smtClean="0"/>
                        <a:t> with or </a:t>
                      </a:r>
                      <a:r>
                        <a:rPr lang="en-US" sz="1600" dirty="0" smtClean="0"/>
                        <a:t>OFDMA/FH</a:t>
                      </a:r>
                      <a:endParaRPr lang="en-US" sz="1600" dirty="0"/>
                    </a:p>
                  </a:txBody>
                  <a:tcPr/>
                </a:tc>
              </a:tr>
            </a:tbl>
          </a:graphicData>
        </a:graphic>
      </p:graphicFrame>
      <p:sp>
        <p:nvSpPr>
          <p:cNvPr id="7" name="TextBox 6"/>
          <p:cNvSpPr txBox="1"/>
          <p:nvPr/>
        </p:nvSpPr>
        <p:spPr>
          <a:xfrm>
            <a:off x="304800" y="5562600"/>
            <a:ext cx="2590800" cy="661976"/>
          </a:xfrm>
          <a:prstGeom prst="rect">
            <a:avLst/>
          </a:prstGeom>
          <a:noFill/>
        </p:spPr>
        <p:txBody>
          <a:bodyPr wrap="square" rtlCol="0">
            <a:spAutoFit/>
          </a:bodyPr>
          <a:lstStyle/>
          <a:p>
            <a:pPr>
              <a:lnSpc>
                <a:spcPts val="1100"/>
              </a:lnSpc>
            </a:pPr>
            <a:r>
              <a:rPr lang="en-US" sz="1200" dirty="0" smtClean="0"/>
              <a:t>*    ARA: adaptive resource assignment</a:t>
            </a:r>
          </a:p>
          <a:p>
            <a:pPr>
              <a:lnSpc>
                <a:spcPts val="1100"/>
              </a:lnSpc>
            </a:pPr>
            <a:r>
              <a:rPr lang="en-US" sz="1200" dirty="0" smtClean="0"/>
              <a:t>**  DRA: dynamic resource assignment</a:t>
            </a:r>
          </a:p>
          <a:p>
            <a:pPr>
              <a:lnSpc>
                <a:spcPts val="1100"/>
              </a:lnSpc>
            </a:pPr>
            <a:r>
              <a:rPr lang="en-US" sz="1200" dirty="0" smtClean="0"/>
              <a:t>*** DARA: dynamic and adaptive resource allocation</a:t>
            </a:r>
          </a:p>
        </p:txBody>
      </p:sp>
      <p:sp>
        <p:nvSpPr>
          <p:cNvPr id="8" name="TextBox 7"/>
          <p:cNvSpPr txBox="1"/>
          <p:nvPr/>
        </p:nvSpPr>
        <p:spPr>
          <a:xfrm>
            <a:off x="304800" y="5029200"/>
            <a:ext cx="853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No DARA case with 5 sets and 16 hopping sequences. DARA can be applied  which needs some modifications in the table.</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ONE EXAMPLE, FREQUENCY HOPPING IN A PERSONAL SPACE</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63</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5791200" cy="369332"/>
          </a:xfrm>
          <a:prstGeom prst="rect">
            <a:avLst/>
          </a:prstGeom>
          <a:noFill/>
        </p:spPr>
        <p:txBody>
          <a:bodyPr wrap="square" rtlCol="0">
            <a:spAutoFit/>
          </a:bodyPr>
          <a:lstStyle/>
          <a:p>
            <a:r>
              <a:rPr lang="en-US" b="1" u="sng" dirty="0" smtClean="0">
                <a:latin typeface="Times New Roman" pitchFamily="18" charset="0"/>
                <a:cs typeface="Times New Roman" pitchFamily="18" charset="0"/>
              </a:rPr>
              <a:t>FH in FH: Frequency hopping in a personal space</a:t>
            </a:r>
          </a:p>
        </p:txBody>
      </p:sp>
      <p:sp>
        <p:nvSpPr>
          <p:cNvPr id="36" name="TextBox 35"/>
          <p:cNvSpPr txBox="1"/>
          <p:nvPr/>
        </p:nvSpPr>
        <p:spPr>
          <a:xfrm>
            <a:off x="609600" y="2438400"/>
            <a:ext cx="9144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err="1" smtClean="0">
                <a:solidFill>
                  <a:srgbClr val="00B050"/>
                </a:solidFill>
              </a:rPr>
              <a:t>i</a:t>
            </a:r>
            <a:r>
              <a:rPr lang="en-US" sz="1600" b="1" dirty="0" smtClean="0">
                <a:solidFill>
                  <a:srgbClr val="00B050"/>
                </a:solidFill>
              </a:rPr>
              <a:t> in Personal space 1</a:t>
            </a:r>
            <a:endParaRPr lang="en-US" sz="1600" b="1" dirty="0">
              <a:solidFill>
                <a:srgbClr val="00B050"/>
              </a:solidFill>
            </a:endParaRPr>
          </a:p>
        </p:txBody>
      </p:sp>
      <p:sp>
        <p:nvSpPr>
          <p:cNvPr id="38" name="TextBox 37"/>
          <p:cNvSpPr txBox="1"/>
          <p:nvPr/>
        </p:nvSpPr>
        <p:spPr>
          <a:xfrm>
            <a:off x="609600" y="3200400"/>
            <a:ext cx="9144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j</a:t>
            </a:r>
            <a:r>
              <a:rPr lang="en-US" sz="1600" b="1" dirty="0" smtClean="0">
                <a:solidFill>
                  <a:srgbClr val="00B050"/>
                </a:solidFill>
              </a:rPr>
              <a:t> in Personal space 2</a:t>
            </a:r>
            <a:endParaRPr lang="en-US" sz="1600" b="1" dirty="0">
              <a:solidFill>
                <a:srgbClr val="00B050"/>
              </a:solidFill>
            </a:endParaRPr>
          </a:p>
        </p:txBody>
      </p:sp>
      <p:sp>
        <p:nvSpPr>
          <p:cNvPr id="39" name="TextBox 38"/>
          <p:cNvSpPr txBox="1"/>
          <p:nvPr/>
        </p:nvSpPr>
        <p:spPr>
          <a:xfrm>
            <a:off x="609600" y="3886200"/>
            <a:ext cx="9906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k</a:t>
            </a:r>
            <a:r>
              <a:rPr lang="en-US" sz="1600" b="1" dirty="0" smtClean="0">
                <a:solidFill>
                  <a:srgbClr val="00B050"/>
                </a:solidFill>
              </a:rPr>
              <a:t> in Personal space 3</a:t>
            </a:r>
            <a:endParaRPr lang="en-US" sz="1600" b="1" dirty="0">
              <a:solidFill>
                <a:srgbClr val="00B050"/>
              </a:solidFill>
            </a:endParaRPr>
          </a:p>
        </p:txBody>
      </p:sp>
      <p:sp>
        <p:nvSpPr>
          <p:cNvPr id="40" name="TextBox 39"/>
          <p:cNvSpPr txBox="1"/>
          <p:nvPr/>
        </p:nvSpPr>
        <p:spPr>
          <a:xfrm>
            <a:off x="609600" y="4648200"/>
            <a:ext cx="9144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l</a:t>
            </a:r>
            <a:r>
              <a:rPr lang="en-US" sz="1600" b="1" dirty="0" smtClean="0">
                <a:solidFill>
                  <a:srgbClr val="00B050"/>
                </a:solidFill>
              </a:rPr>
              <a:t> in Personal space 4</a:t>
            </a:r>
            <a:endParaRPr lang="en-US" sz="1600" b="1" dirty="0">
              <a:solidFill>
                <a:srgbClr val="00B050"/>
              </a:solidFill>
            </a:endParaRPr>
          </a:p>
        </p:txBody>
      </p:sp>
      <p:sp>
        <p:nvSpPr>
          <p:cNvPr id="41" name="TextBox 40"/>
          <p:cNvSpPr txBox="1"/>
          <p:nvPr/>
        </p:nvSpPr>
        <p:spPr>
          <a:xfrm>
            <a:off x="609600" y="5486400"/>
            <a:ext cx="9906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m</a:t>
            </a:r>
            <a:r>
              <a:rPr lang="en-US" sz="1600" b="1" dirty="0" smtClean="0">
                <a:solidFill>
                  <a:srgbClr val="00B050"/>
                </a:solidFill>
              </a:rPr>
              <a:t> in Personal space 5</a:t>
            </a:r>
            <a:endParaRPr lang="en-US" sz="1600" b="1" dirty="0">
              <a:solidFill>
                <a:srgbClr val="00B050"/>
              </a:solidFill>
            </a:endParaRPr>
          </a:p>
        </p:txBody>
      </p:sp>
      <p:sp>
        <p:nvSpPr>
          <p:cNvPr id="43" name="TextBox 42"/>
          <p:cNvSpPr txBox="1"/>
          <p:nvPr/>
        </p:nvSpPr>
        <p:spPr>
          <a:xfrm>
            <a:off x="1828800" y="2514600"/>
            <a:ext cx="91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Set 4   </a:t>
            </a:r>
            <a:r>
              <a:rPr lang="en-US" sz="1400" b="1" dirty="0" smtClean="0">
                <a:solidFill>
                  <a:srgbClr val="FF0000"/>
                </a:solidFill>
              </a:rPr>
              <a:t>Freq. </a:t>
            </a:r>
            <a:r>
              <a:rPr lang="en-US" sz="1400" b="1" dirty="0" err="1" smtClean="0">
                <a:solidFill>
                  <a:srgbClr val="FF0000"/>
                </a:solidFill>
              </a:rPr>
              <a:t>ch</a:t>
            </a:r>
            <a:r>
              <a:rPr lang="en-US" sz="1400" b="1" dirty="0" smtClean="0">
                <a:solidFill>
                  <a:srgbClr val="FF0000"/>
                </a:solidFill>
              </a:rPr>
              <a:t> 3</a:t>
            </a:r>
            <a:endParaRPr lang="en-US" sz="1400" b="1" dirty="0">
              <a:solidFill>
                <a:srgbClr val="FF0000"/>
              </a:solidFill>
            </a:endParaRPr>
          </a:p>
        </p:txBody>
      </p:sp>
      <p:sp>
        <p:nvSpPr>
          <p:cNvPr id="44" name="TextBox 43"/>
          <p:cNvSpPr txBox="1"/>
          <p:nvPr/>
        </p:nvSpPr>
        <p:spPr>
          <a:xfrm>
            <a:off x="1828800" y="3276600"/>
            <a:ext cx="914400" cy="477054"/>
          </a:xfrm>
          <a:prstGeom prst="rect">
            <a:avLst/>
          </a:prstGeom>
          <a:solidFill>
            <a:srgbClr val="92D050"/>
          </a:solidFill>
        </p:spPr>
        <p:txBody>
          <a:bodyPr wrap="square" rtlCol="0">
            <a:spAutoFit/>
          </a:bodyPr>
          <a:lstStyle/>
          <a:p>
            <a:pPr>
              <a:lnSpc>
                <a:spcPts val="1500"/>
              </a:lnSpc>
            </a:pPr>
            <a:r>
              <a:rPr lang="en-US" sz="1600" b="1" dirty="0" smtClean="0">
                <a:solidFill>
                  <a:srgbClr val="FF0000"/>
                </a:solidFill>
              </a:rPr>
              <a:t>Set 2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14</a:t>
            </a:r>
            <a:endParaRPr lang="en-US" sz="1200" b="1" dirty="0">
              <a:solidFill>
                <a:srgbClr val="FF0000"/>
              </a:solidFill>
            </a:endParaRPr>
          </a:p>
        </p:txBody>
      </p:sp>
      <p:sp>
        <p:nvSpPr>
          <p:cNvPr id="45" name="TextBox 44"/>
          <p:cNvSpPr txBox="1"/>
          <p:nvPr/>
        </p:nvSpPr>
        <p:spPr>
          <a:xfrm>
            <a:off x="2743200" y="2514600"/>
            <a:ext cx="914400" cy="477054"/>
          </a:xfrm>
          <a:prstGeom prst="rect">
            <a:avLst/>
          </a:prstGeom>
          <a:solidFill>
            <a:srgbClr val="92D050"/>
          </a:solidFill>
        </p:spPr>
        <p:txBody>
          <a:bodyPr wrap="square" rtlCol="0">
            <a:spAutoFit/>
          </a:bodyPr>
          <a:lstStyle/>
          <a:p>
            <a:pPr>
              <a:lnSpc>
                <a:spcPts val="1500"/>
              </a:lnSpc>
            </a:pPr>
            <a:r>
              <a:rPr lang="en-US" sz="1600" b="1" dirty="0" smtClean="0">
                <a:solidFill>
                  <a:srgbClr val="FF0000"/>
                </a:solidFill>
              </a:rPr>
              <a:t>Set 2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1</a:t>
            </a:r>
            <a:endParaRPr lang="en-US" sz="1300" b="1" dirty="0">
              <a:solidFill>
                <a:srgbClr val="FF0000"/>
              </a:solidFill>
            </a:endParaRPr>
          </a:p>
        </p:txBody>
      </p:sp>
      <p:sp>
        <p:nvSpPr>
          <p:cNvPr id="49" name="TextBox 48"/>
          <p:cNvSpPr txBox="1"/>
          <p:nvPr/>
        </p:nvSpPr>
        <p:spPr>
          <a:xfrm>
            <a:off x="3657600" y="2514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600" b="1" dirty="0" smtClean="0">
                <a:solidFill>
                  <a:srgbClr val="FF0000"/>
                </a:solidFill>
              </a:rPr>
              <a:t>Set 1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15</a:t>
            </a:r>
            <a:endParaRPr lang="en-US" sz="1200" b="1" dirty="0">
              <a:solidFill>
                <a:srgbClr val="FF0000"/>
              </a:solidFill>
            </a:endParaRPr>
          </a:p>
        </p:txBody>
      </p:sp>
      <p:sp>
        <p:nvSpPr>
          <p:cNvPr id="51" name="TextBox 50"/>
          <p:cNvSpPr txBox="1"/>
          <p:nvPr/>
        </p:nvSpPr>
        <p:spPr>
          <a:xfrm>
            <a:off x="2743200" y="3276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600" b="1" dirty="0" smtClean="0">
                <a:solidFill>
                  <a:srgbClr val="FF0000"/>
                </a:solidFill>
              </a:rPr>
              <a:t>Set 5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2</a:t>
            </a:r>
            <a:endParaRPr lang="en-US" sz="1300" b="1" dirty="0">
              <a:solidFill>
                <a:srgbClr val="FF0000"/>
              </a:solidFill>
            </a:endParaRPr>
          </a:p>
        </p:txBody>
      </p:sp>
      <p:sp>
        <p:nvSpPr>
          <p:cNvPr id="52" name="TextBox 51"/>
          <p:cNvSpPr txBox="1"/>
          <p:nvPr/>
        </p:nvSpPr>
        <p:spPr>
          <a:xfrm>
            <a:off x="3657600" y="3276600"/>
            <a:ext cx="91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Set 4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1</a:t>
            </a:r>
            <a:endParaRPr lang="en-US" sz="1300" b="1" dirty="0">
              <a:solidFill>
                <a:srgbClr val="FF0000"/>
              </a:solidFill>
            </a:endParaRPr>
          </a:p>
        </p:txBody>
      </p:sp>
      <p:sp>
        <p:nvSpPr>
          <p:cNvPr id="53" name="TextBox 52"/>
          <p:cNvSpPr txBox="1"/>
          <p:nvPr/>
        </p:nvSpPr>
        <p:spPr>
          <a:xfrm>
            <a:off x="1828800" y="4038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600" b="1" dirty="0" smtClean="0">
                <a:solidFill>
                  <a:srgbClr val="FF0000"/>
                </a:solidFill>
              </a:rPr>
              <a:t>Set 1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1</a:t>
            </a:r>
            <a:endParaRPr lang="en-US" sz="1300" b="1" dirty="0">
              <a:solidFill>
                <a:srgbClr val="FF0000"/>
              </a:solidFill>
            </a:endParaRPr>
          </a:p>
        </p:txBody>
      </p:sp>
      <p:sp>
        <p:nvSpPr>
          <p:cNvPr id="57" name="TextBox 56"/>
          <p:cNvSpPr txBox="1"/>
          <p:nvPr/>
        </p:nvSpPr>
        <p:spPr>
          <a:xfrm>
            <a:off x="4572000" y="2514600"/>
            <a:ext cx="914400" cy="477054"/>
          </a:xfrm>
          <a:prstGeom prst="rect">
            <a:avLst/>
          </a:prstGeom>
          <a:solidFill>
            <a:schemeClr val="bg2">
              <a:lumMod val="75000"/>
            </a:schemeClr>
          </a:solidFill>
        </p:spPr>
        <p:txBody>
          <a:bodyPr wrap="square" rtlCol="0">
            <a:spAutoFit/>
          </a:bodyPr>
          <a:lstStyle/>
          <a:p>
            <a:pPr>
              <a:lnSpc>
                <a:spcPts val="1500"/>
              </a:lnSpc>
            </a:pPr>
            <a:r>
              <a:rPr lang="en-US" sz="1600" b="1" dirty="0" smtClean="0">
                <a:solidFill>
                  <a:srgbClr val="FF0000"/>
                </a:solidFill>
              </a:rPr>
              <a:t>Set 3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2</a:t>
            </a:r>
            <a:endParaRPr lang="en-US" sz="1300" b="1" dirty="0">
              <a:solidFill>
                <a:srgbClr val="FF0000"/>
              </a:solidFill>
            </a:endParaRPr>
          </a:p>
        </p:txBody>
      </p:sp>
      <p:sp>
        <p:nvSpPr>
          <p:cNvPr id="58" name="TextBox 57"/>
          <p:cNvSpPr txBox="1"/>
          <p:nvPr/>
        </p:nvSpPr>
        <p:spPr>
          <a:xfrm>
            <a:off x="5486400" y="2514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600" b="1" dirty="0" smtClean="0">
                <a:solidFill>
                  <a:srgbClr val="FF0000"/>
                </a:solidFill>
              </a:rPr>
              <a:t>Set 5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14</a:t>
            </a:r>
            <a:endParaRPr lang="en-US" sz="1200" b="1" dirty="0">
              <a:solidFill>
                <a:srgbClr val="FF0000"/>
              </a:solidFill>
            </a:endParaRPr>
          </a:p>
        </p:txBody>
      </p:sp>
      <p:sp>
        <p:nvSpPr>
          <p:cNvPr id="59" name="TextBox 58"/>
          <p:cNvSpPr txBox="1"/>
          <p:nvPr/>
        </p:nvSpPr>
        <p:spPr>
          <a:xfrm>
            <a:off x="7315200" y="2514600"/>
            <a:ext cx="91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Set 4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13</a:t>
            </a:r>
            <a:endParaRPr lang="en-US" sz="1200" b="1" dirty="0">
              <a:solidFill>
                <a:srgbClr val="FF0000"/>
              </a:solidFill>
            </a:endParaRPr>
          </a:p>
        </p:txBody>
      </p:sp>
      <p:sp>
        <p:nvSpPr>
          <p:cNvPr id="61" name="TextBox 60"/>
          <p:cNvSpPr txBox="1"/>
          <p:nvPr/>
        </p:nvSpPr>
        <p:spPr>
          <a:xfrm>
            <a:off x="4572000" y="3276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600" b="1" dirty="0" smtClean="0">
                <a:solidFill>
                  <a:srgbClr val="FF0000"/>
                </a:solidFill>
              </a:rPr>
              <a:t>Set 1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13</a:t>
            </a:r>
            <a:endParaRPr lang="en-US" sz="1200" b="1" dirty="0">
              <a:solidFill>
                <a:srgbClr val="FF0000"/>
              </a:solidFill>
            </a:endParaRPr>
          </a:p>
        </p:txBody>
      </p:sp>
      <p:sp>
        <p:nvSpPr>
          <p:cNvPr id="62" name="TextBox 61"/>
          <p:cNvSpPr txBox="1"/>
          <p:nvPr/>
        </p:nvSpPr>
        <p:spPr>
          <a:xfrm>
            <a:off x="5486400" y="3276600"/>
            <a:ext cx="914400" cy="477054"/>
          </a:xfrm>
          <a:prstGeom prst="rect">
            <a:avLst/>
          </a:prstGeom>
          <a:solidFill>
            <a:schemeClr val="bg2">
              <a:lumMod val="75000"/>
            </a:schemeClr>
          </a:solidFill>
        </p:spPr>
        <p:txBody>
          <a:bodyPr wrap="square" rtlCol="0">
            <a:spAutoFit/>
          </a:bodyPr>
          <a:lstStyle/>
          <a:p>
            <a:pPr>
              <a:lnSpc>
                <a:spcPts val="1500"/>
              </a:lnSpc>
            </a:pPr>
            <a:r>
              <a:rPr lang="en-US" sz="1600" b="1" dirty="0" smtClean="0">
                <a:solidFill>
                  <a:srgbClr val="FF0000"/>
                </a:solidFill>
              </a:rPr>
              <a:t>Set 3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5</a:t>
            </a:r>
            <a:endParaRPr lang="en-US" sz="1300" b="1" dirty="0">
              <a:solidFill>
                <a:srgbClr val="FF0000"/>
              </a:solidFill>
            </a:endParaRPr>
          </a:p>
        </p:txBody>
      </p:sp>
      <p:sp>
        <p:nvSpPr>
          <p:cNvPr id="63" name="TextBox 62"/>
          <p:cNvSpPr txBox="1"/>
          <p:nvPr/>
        </p:nvSpPr>
        <p:spPr>
          <a:xfrm>
            <a:off x="7315200" y="3276600"/>
            <a:ext cx="914400" cy="477054"/>
          </a:xfrm>
          <a:prstGeom prst="rect">
            <a:avLst/>
          </a:prstGeom>
          <a:solidFill>
            <a:srgbClr val="92D050"/>
          </a:solidFill>
        </p:spPr>
        <p:txBody>
          <a:bodyPr wrap="square" rtlCol="0">
            <a:spAutoFit/>
          </a:bodyPr>
          <a:lstStyle/>
          <a:p>
            <a:pPr>
              <a:lnSpc>
                <a:spcPts val="1500"/>
              </a:lnSpc>
            </a:pPr>
            <a:r>
              <a:rPr lang="en-US" sz="1600" b="1" dirty="0" smtClean="0">
                <a:solidFill>
                  <a:srgbClr val="FF0000"/>
                </a:solidFill>
              </a:rPr>
              <a:t>Set 2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4</a:t>
            </a:r>
            <a:endParaRPr lang="en-US" sz="1300" b="1" dirty="0">
              <a:solidFill>
                <a:srgbClr val="FF0000"/>
              </a:solidFill>
            </a:endParaRPr>
          </a:p>
        </p:txBody>
      </p:sp>
      <p:sp>
        <p:nvSpPr>
          <p:cNvPr id="64" name="TextBox 63"/>
          <p:cNvSpPr txBox="1"/>
          <p:nvPr/>
        </p:nvSpPr>
        <p:spPr>
          <a:xfrm>
            <a:off x="18288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600" b="1" dirty="0" smtClean="0">
                <a:solidFill>
                  <a:srgbClr val="FF0000"/>
                </a:solidFill>
              </a:rPr>
              <a:t>Set 5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4</a:t>
            </a:r>
            <a:endParaRPr lang="en-US" sz="1300" b="1" dirty="0">
              <a:solidFill>
                <a:srgbClr val="FF0000"/>
              </a:solidFill>
            </a:endParaRPr>
          </a:p>
        </p:txBody>
      </p:sp>
      <p:sp>
        <p:nvSpPr>
          <p:cNvPr id="65" name="TextBox 64"/>
          <p:cNvSpPr txBox="1"/>
          <p:nvPr/>
        </p:nvSpPr>
        <p:spPr>
          <a:xfrm>
            <a:off x="2743200" y="4038600"/>
            <a:ext cx="914400" cy="477054"/>
          </a:xfrm>
          <a:prstGeom prst="rect">
            <a:avLst/>
          </a:prstGeom>
          <a:solidFill>
            <a:schemeClr val="bg2">
              <a:lumMod val="75000"/>
            </a:schemeClr>
          </a:solidFill>
        </p:spPr>
        <p:txBody>
          <a:bodyPr wrap="square" rtlCol="0">
            <a:spAutoFit/>
          </a:bodyPr>
          <a:lstStyle/>
          <a:p>
            <a:pPr>
              <a:lnSpc>
                <a:spcPts val="1500"/>
              </a:lnSpc>
            </a:pPr>
            <a:r>
              <a:rPr lang="en-US" sz="1600" b="1" dirty="0" smtClean="0">
                <a:solidFill>
                  <a:srgbClr val="FF0000"/>
                </a:solidFill>
              </a:rPr>
              <a:t>Set 3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15</a:t>
            </a:r>
            <a:endParaRPr lang="en-US" sz="1200" b="1" dirty="0">
              <a:solidFill>
                <a:srgbClr val="FF0000"/>
              </a:solidFill>
            </a:endParaRPr>
          </a:p>
        </p:txBody>
      </p:sp>
      <p:sp>
        <p:nvSpPr>
          <p:cNvPr id="66" name="TextBox 65"/>
          <p:cNvSpPr txBox="1"/>
          <p:nvPr/>
        </p:nvSpPr>
        <p:spPr>
          <a:xfrm>
            <a:off x="3657600" y="4038600"/>
            <a:ext cx="914400" cy="477054"/>
          </a:xfrm>
          <a:prstGeom prst="rect">
            <a:avLst/>
          </a:prstGeom>
          <a:solidFill>
            <a:srgbClr val="92D050"/>
          </a:solidFill>
        </p:spPr>
        <p:txBody>
          <a:bodyPr wrap="square" rtlCol="0">
            <a:spAutoFit/>
          </a:bodyPr>
          <a:lstStyle/>
          <a:p>
            <a:pPr>
              <a:lnSpc>
                <a:spcPts val="1500"/>
              </a:lnSpc>
            </a:pPr>
            <a:r>
              <a:rPr lang="en-US" sz="1600" b="1" dirty="0" smtClean="0">
                <a:solidFill>
                  <a:srgbClr val="FF0000"/>
                </a:solidFill>
              </a:rPr>
              <a:t>Set 2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2</a:t>
            </a:r>
            <a:endParaRPr lang="en-US" sz="1200" b="1" dirty="0">
              <a:solidFill>
                <a:srgbClr val="FF0000"/>
              </a:solidFill>
            </a:endParaRPr>
          </a:p>
        </p:txBody>
      </p:sp>
      <p:sp>
        <p:nvSpPr>
          <p:cNvPr id="67" name="TextBox 66"/>
          <p:cNvSpPr txBox="1"/>
          <p:nvPr/>
        </p:nvSpPr>
        <p:spPr>
          <a:xfrm>
            <a:off x="4572000" y="4038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600" b="1" dirty="0" smtClean="0">
                <a:solidFill>
                  <a:srgbClr val="FF0000"/>
                </a:solidFill>
              </a:rPr>
              <a:t>Set 5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4</a:t>
            </a:r>
            <a:endParaRPr lang="en-US" sz="1300" b="1" dirty="0">
              <a:solidFill>
                <a:srgbClr val="FF0000"/>
              </a:solidFill>
            </a:endParaRPr>
          </a:p>
        </p:txBody>
      </p:sp>
      <p:sp>
        <p:nvSpPr>
          <p:cNvPr id="68" name="TextBox 67"/>
          <p:cNvSpPr txBox="1"/>
          <p:nvPr/>
        </p:nvSpPr>
        <p:spPr>
          <a:xfrm>
            <a:off x="5486400" y="4038600"/>
            <a:ext cx="91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Set 4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3</a:t>
            </a:r>
            <a:endParaRPr lang="en-US" sz="1300" b="1" dirty="0">
              <a:solidFill>
                <a:srgbClr val="FF0000"/>
              </a:solidFill>
            </a:endParaRPr>
          </a:p>
        </p:txBody>
      </p:sp>
      <p:sp>
        <p:nvSpPr>
          <p:cNvPr id="69" name="TextBox 68"/>
          <p:cNvSpPr txBox="1"/>
          <p:nvPr/>
        </p:nvSpPr>
        <p:spPr>
          <a:xfrm>
            <a:off x="7315200" y="4038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600" b="1" dirty="0" smtClean="0">
                <a:solidFill>
                  <a:srgbClr val="FF0000"/>
                </a:solidFill>
              </a:rPr>
              <a:t>Set 1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11</a:t>
            </a:r>
            <a:endParaRPr lang="en-US" sz="1200" b="1" dirty="0">
              <a:solidFill>
                <a:srgbClr val="FF0000"/>
              </a:solidFill>
            </a:endParaRPr>
          </a:p>
        </p:txBody>
      </p:sp>
      <p:sp>
        <p:nvSpPr>
          <p:cNvPr id="71" name="TextBox 70"/>
          <p:cNvSpPr txBox="1"/>
          <p:nvPr/>
        </p:nvSpPr>
        <p:spPr>
          <a:xfrm>
            <a:off x="2743200" y="4800600"/>
            <a:ext cx="91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Set 4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7</a:t>
            </a:r>
            <a:endParaRPr lang="en-US" sz="1300" b="1" dirty="0">
              <a:solidFill>
                <a:srgbClr val="FF0000"/>
              </a:solidFill>
            </a:endParaRPr>
          </a:p>
        </p:txBody>
      </p:sp>
      <p:sp>
        <p:nvSpPr>
          <p:cNvPr id="72" name="TextBox 71"/>
          <p:cNvSpPr txBox="1"/>
          <p:nvPr/>
        </p:nvSpPr>
        <p:spPr>
          <a:xfrm>
            <a:off x="1828800" y="5562600"/>
            <a:ext cx="914400" cy="477054"/>
          </a:xfrm>
          <a:prstGeom prst="rect">
            <a:avLst/>
          </a:prstGeom>
          <a:solidFill>
            <a:schemeClr val="bg2">
              <a:lumMod val="75000"/>
            </a:schemeClr>
          </a:solidFill>
        </p:spPr>
        <p:txBody>
          <a:bodyPr wrap="square" rtlCol="0">
            <a:spAutoFit/>
          </a:bodyPr>
          <a:lstStyle/>
          <a:p>
            <a:pPr>
              <a:lnSpc>
                <a:spcPts val="1500"/>
              </a:lnSpc>
            </a:pPr>
            <a:r>
              <a:rPr lang="en-US" sz="1600" b="1" dirty="0" smtClean="0">
                <a:solidFill>
                  <a:srgbClr val="FF0000"/>
                </a:solidFill>
              </a:rPr>
              <a:t>Set 3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12</a:t>
            </a:r>
            <a:endParaRPr lang="en-US" sz="1200" b="1" dirty="0">
              <a:solidFill>
                <a:srgbClr val="FF0000"/>
              </a:solidFill>
            </a:endParaRPr>
          </a:p>
        </p:txBody>
      </p:sp>
      <p:sp>
        <p:nvSpPr>
          <p:cNvPr id="73" name="TextBox 72"/>
          <p:cNvSpPr txBox="1"/>
          <p:nvPr/>
        </p:nvSpPr>
        <p:spPr>
          <a:xfrm>
            <a:off x="3657600" y="4800600"/>
            <a:ext cx="914400" cy="477054"/>
          </a:xfrm>
          <a:prstGeom prst="rect">
            <a:avLst/>
          </a:prstGeom>
          <a:solidFill>
            <a:schemeClr val="bg2">
              <a:lumMod val="75000"/>
            </a:schemeClr>
          </a:solidFill>
        </p:spPr>
        <p:txBody>
          <a:bodyPr wrap="square" rtlCol="0">
            <a:spAutoFit/>
          </a:bodyPr>
          <a:lstStyle/>
          <a:p>
            <a:pPr>
              <a:lnSpc>
                <a:spcPts val="1500"/>
              </a:lnSpc>
            </a:pPr>
            <a:r>
              <a:rPr lang="en-US" sz="1600" b="1" dirty="0" smtClean="0">
                <a:solidFill>
                  <a:srgbClr val="FF0000"/>
                </a:solidFill>
              </a:rPr>
              <a:t>Set 3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12</a:t>
            </a:r>
            <a:endParaRPr lang="en-US" sz="1200" b="1" dirty="0">
              <a:solidFill>
                <a:srgbClr val="FF0000"/>
              </a:solidFill>
            </a:endParaRPr>
          </a:p>
        </p:txBody>
      </p:sp>
      <p:sp>
        <p:nvSpPr>
          <p:cNvPr id="79" name="TextBox 78"/>
          <p:cNvSpPr txBox="1"/>
          <p:nvPr/>
        </p:nvSpPr>
        <p:spPr>
          <a:xfrm>
            <a:off x="4572000" y="4800600"/>
            <a:ext cx="914400" cy="477054"/>
          </a:xfrm>
          <a:prstGeom prst="rect">
            <a:avLst/>
          </a:prstGeom>
          <a:solidFill>
            <a:srgbClr val="92D050"/>
          </a:solidFill>
        </p:spPr>
        <p:txBody>
          <a:bodyPr wrap="square" rtlCol="0">
            <a:spAutoFit/>
          </a:bodyPr>
          <a:lstStyle/>
          <a:p>
            <a:pPr>
              <a:lnSpc>
                <a:spcPts val="1500"/>
              </a:lnSpc>
            </a:pPr>
            <a:r>
              <a:rPr lang="en-US" sz="1600" b="1" dirty="0" smtClean="0">
                <a:solidFill>
                  <a:srgbClr val="FF0000"/>
                </a:solidFill>
              </a:rPr>
              <a:t>Set 2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5</a:t>
            </a:r>
            <a:endParaRPr lang="en-US" sz="1300" b="1" dirty="0">
              <a:solidFill>
                <a:srgbClr val="FF0000"/>
              </a:solidFill>
            </a:endParaRPr>
          </a:p>
        </p:txBody>
      </p:sp>
      <p:sp>
        <p:nvSpPr>
          <p:cNvPr id="83" name="TextBox 82"/>
          <p:cNvSpPr txBox="1"/>
          <p:nvPr/>
        </p:nvSpPr>
        <p:spPr>
          <a:xfrm>
            <a:off x="5486400" y="4800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600" b="1" dirty="0" smtClean="0">
                <a:solidFill>
                  <a:srgbClr val="FF0000"/>
                </a:solidFill>
              </a:rPr>
              <a:t>Set 1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3</a:t>
            </a:r>
            <a:endParaRPr lang="en-US" sz="1300" b="1" dirty="0">
              <a:solidFill>
                <a:srgbClr val="FF0000"/>
              </a:solidFill>
            </a:endParaRPr>
          </a:p>
        </p:txBody>
      </p:sp>
      <p:sp>
        <p:nvSpPr>
          <p:cNvPr id="85" name="TextBox 84"/>
          <p:cNvSpPr txBox="1"/>
          <p:nvPr/>
        </p:nvSpPr>
        <p:spPr>
          <a:xfrm>
            <a:off x="73152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600" b="1" dirty="0" smtClean="0">
                <a:solidFill>
                  <a:srgbClr val="FF0000"/>
                </a:solidFill>
              </a:rPr>
              <a:t>Set 5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9</a:t>
            </a:r>
            <a:endParaRPr lang="en-US" sz="1300" b="1" dirty="0">
              <a:solidFill>
                <a:srgbClr val="FF0000"/>
              </a:solidFill>
            </a:endParaRPr>
          </a:p>
        </p:txBody>
      </p:sp>
      <p:sp>
        <p:nvSpPr>
          <p:cNvPr id="92" name="TextBox 91"/>
          <p:cNvSpPr txBox="1"/>
          <p:nvPr/>
        </p:nvSpPr>
        <p:spPr>
          <a:xfrm>
            <a:off x="2743200" y="5562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600" b="1" dirty="0" smtClean="0">
                <a:solidFill>
                  <a:srgbClr val="FF0000"/>
                </a:solidFill>
              </a:rPr>
              <a:t>Set 1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4</a:t>
            </a:r>
            <a:endParaRPr lang="en-US" sz="1300" b="1" dirty="0">
              <a:solidFill>
                <a:srgbClr val="FF0000"/>
              </a:solidFill>
            </a:endParaRPr>
          </a:p>
        </p:txBody>
      </p:sp>
      <p:sp>
        <p:nvSpPr>
          <p:cNvPr id="93" name="TextBox 92"/>
          <p:cNvSpPr txBox="1"/>
          <p:nvPr/>
        </p:nvSpPr>
        <p:spPr>
          <a:xfrm>
            <a:off x="3657600" y="5562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600" b="1" dirty="0" smtClean="0">
                <a:solidFill>
                  <a:srgbClr val="FF0000"/>
                </a:solidFill>
              </a:rPr>
              <a:t>Set 5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6</a:t>
            </a:r>
            <a:endParaRPr lang="en-US" sz="1300" b="1" dirty="0">
              <a:solidFill>
                <a:srgbClr val="FF0000"/>
              </a:solidFill>
            </a:endParaRPr>
          </a:p>
        </p:txBody>
      </p:sp>
      <p:sp>
        <p:nvSpPr>
          <p:cNvPr id="94" name="TextBox 93"/>
          <p:cNvSpPr txBox="1"/>
          <p:nvPr/>
        </p:nvSpPr>
        <p:spPr>
          <a:xfrm>
            <a:off x="4572000" y="5562600"/>
            <a:ext cx="914400" cy="477054"/>
          </a:xfrm>
          <a:prstGeom prst="rect">
            <a:avLst/>
          </a:prstGeom>
          <a:solidFill>
            <a:srgbClr val="FFFF00"/>
          </a:solidFill>
        </p:spPr>
        <p:txBody>
          <a:bodyPr wrap="square" rtlCol="0">
            <a:spAutoFit/>
          </a:bodyPr>
          <a:lstStyle/>
          <a:p>
            <a:pPr>
              <a:lnSpc>
                <a:spcPts val="1500"/>
              </a:lnSpc>
            </a:pPr>
            <a:r>
              <a:rPr lang="en-US" sz="1600" b="1" dirty="0" smtClean="0">
                <a:solidFill>
                  <a:srgbClr val="FF0000"/>
                </a:solidFill>
              </a:rPr>
              <a:t>Set 4   </a:t>
            </a:r>
            <a:r>
              <a:rPr lang="en-US" sz="1200" b="1" dirty="0" smtClean="0">
                <a:solidFill>
                  <a:srgbClr val="FF0000"/>
                </a:solidFill>
              </a:rPr>
              <a:t>Freq. </a:t>
            </a:r>
            <a:r>
              <a:rPr lang="en-US" sz="1200" b="1" dirty="0" err="1" smtClean="0">
                <a:solidFill>
                  <a:srgbClr val="FF0000"/>
                </a:solidFill>
              </a:rPr>
              <a:t>ch</a:t>
            </a:r>
            <a:r>
              <a:rPr lang="en-US" sz="1200" b="1" dirty="0" smtClean="0">
                <a:solidFill>
                  <a:srgbClr val="FF0000"/>
                </a:solidFill>
              </a:rPr>
              <a:t> 10</a:t>
            </a:r>
            <a:endParaRPr lang="en-US" sz="1200" b="1" dirty="0">
              <a:solidFill>
                <a:srgbClr val="FF0000"/>
              </a:solidFill>
            </a:endParaRPr>
          </a:p>
        </p:txBody>
      </p:sp>
      <p:sp>
        <p:nvSpPr>
          <p:cNvPr id="95" name="TextBox 94"/>
          <p:cNvSpPr txBox="1"/>
          <p:nvPr/>
        </p:nvSpPr>
        <p:spPr>
          <a:xfrm>
            <a:off x="5486400" y="5562600"/>
            <a:ext cx="914400" cy="477054"/>
          </a:xfrm>
          <a:prstGeom prst="rect">
            <a:avLst/>
          </a:prstGeom>
          <a:solidFill>
            <a:srgbClr val="92D050"/>
          </a:solidFill>
        </p:spPr>
        <p:txBody>
          <a:bodyPr wrap="square" rtlCol="0">
            <a:spAutoFit/>
          </a:bodyPr>
          <a:lstStyle/>
          <a:p>
            <a:pPr>
              <a:lnSpc>
                <a:spcPts val="1500"/>
              </a:lnSpc>
            </a:pPr>
            <a:r>
              <a:rPr lang="en-US" sz="1600" b="1" dirty="0" smtClean="0">
                <a:solidFill>
                  <a:srgbClr val="FF0000"/>
                </a:solidFill>
              </a:rPr>
              <a:t>Set 2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8</a:t>
            </a:r>
            <a:endParaRPr lang="en-US" sz="1300" b="1" dirty="0">
              <a:solidFill>
                <a:srgbClr val="FF0000"/>
              </a:solidFill>
            </a:endParaRPr>
          </a:p>
        </p:txBody>
      </p:sp>
      <p:sp>
        <p:nvSpPr>
          <p:cNvPr id="96" name="TextBox 95"/>
          <p:cNvSpPr txBox="1"/>
          <p:nvPr/>
        </p:nvSpPr>
        <p:spPr>
          <a:xfrm>
            <a:off x="7315200" y="5562600"/>
            <a:ext cx="914400" cy="477054"/>
          </a:xfrm>
          <a:prstGeom prst="rect">
            <a:avLst/>
          </a:prstGeom>
          <a:solidFill>
            <a:schemeClr val="bg2">
              <a:lumMod val="75000"/>
            </a:schemeClr>
          </a:solidFill>
        </p:spPr>
        <p:txBody>
          <a:bodyPr wrap="square" rtlCol="0">
            <a:spAutoFit/>
          </a:bodyPr>
          <a:lstStyle/>
          <a:p>
            <a:pPr>
              <a:lnSpc>
                <a:spcPts val="1500"/>
              </a:lnSpc>
            </a:pPr>
            <a:r>
              <a:rPr lang="en-US" sz="1600" b="1" dirty="0" smtClean="0">
                <a:solidFill>
                  <a:srgbClr val="FF0000"/>
                </a:solidFill>
              </a:rPr>
              <a:t>Set 5   </a:t>
            </a:r>
            <a:r>
              <a:rPr lang="en-US" sz="1300" b="1" dirty="0" smtClean="0">
                <a:solidFill>
                  <a:srgbClr val="FF0000"/>
                </a:solidFill>
              </a:rPr>
              <a:t>Freq. </a:t>
            </a:r>
            <a:r>
              <a:rPr lang="en-US" sz="1300" b="1" dirty="0" err="1" smtClean="0">
                <a:solidFill>
                  <a:srgbClr val="FF0000"/>
                </a:solidFill>
              </a:rPr>
              <a:t>ch</a:t>
            </a:r>
            <a:r>
              <a:rPr lang="en-US" sz="1300" b="1" dirty="0" smtClean="0">
                <a:solidFill>
                  <a:srgbClr val="FF0000"/>
                </a:solidFill>
              </a:rPr>
              <a:t> 7</a:t>
            </a:r>
            <a:endParaRPr lang="en-US" sz="1300" b="1" dirty="0">
              <a:solidFill>
                <a:srgbClr val="FF0000"/>
              </a:solidFill>
            </a:endParaRPr>
          </a:p>
        </p:txBody>
      </p:sp>
      <p:cxnSp>
        <p:nvCxnSpPr>
          <p:cNvPr id="98" name="Straight Connector 97"/>
          <p:cNvCxnSpPr/>
          <p:nvPr/>
        </p:nvCxnSpPr>
        <p:spPr>
          <a:xfrm>
            <a:off x="6477000" y="2743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477000" y="3505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477000" y="4267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477000" y="5029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7000" y="57150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657600" y="1828800"/>
            <a:ext cx="3095206" cy="338554"/>
          </a:xfrm>
          <a:prstGeom prst="rect">
            <a:avLst/>
          </a:prstGeom>
          <a:noFill/>
        </p:spPr>
        <p:txBody>
          <a:bodyPr wrap="none" rtlCol="0">
            <a:spAutoFit/>
          </a:bodyPr>
          <a:lstStyle/>
          <a:p>
            <a:r>
              <a:rPr lang="en-US" sz="1600" b="1" dirty="0" smtClean="0">
                <a:solidFill>
                  <a:srgbClr val="00B0F0"/>
                </a:solidFill>
              </a:rPr>
              <a:t>A set of 16 frequency </a:t>
            </a:r>
            <a:r>
              <a:rPr lang="en-US" sz="1600" b="1" dirty="0" err="1" smtClean="0">
                <a:solidFill>
                  <a:srgbClr val="00B0F0"/>
                </a:solidFill>
              </a:rPr>
              <a:t>subchannels</a:t>
            </a:r>
            <a:endParaRPr lang="en-US" sz="1600" b="1" dirty="0">
              <a:solidFill>
                <a:srgbClr val="00B0F0"/>
              </a:solidFill>
            </a:endParaRPr>
          </a:p>
        </p:txBody>
      </p:sp>
      <p:sp>
        <p:nvSpPr>
          <p:cNvPr id="48" name="Rectangle 47"/>
          <p:cNvSpPr/>
          <p:nvPr/>
        </p:nvSpPr>
        <p:spPr>
          <a:xfrm>
            <a:off x="1676400" y="2514600"/>
            <a:ext cx="152400" cy="457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676400" y="3276600"/>
            <a:ext cx="152400"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676400" y="4038600"/>
            <a:ext cx="152400" cy="4572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676400" y="4800600"/>
            <a:ext cx="152400" cy="457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676400" y="5562600"/>
            <a:ext cx="152400"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828800" y="1828800"/>
            <a:ext cx="6400800" cy="4419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828800" y="2133600"/>
            <a:ext cx="4572000" cy="403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2057400" y="2133600"/>
            <a:ext cx="4140364" cy="338554"/>
          </a:xfrm>
          <a:prstGeom prst="rect">
            <a:avLst/>
          </a:prstGeom>
          <a:noFill/>
        </p:spPr>
        <p:txBody>
          <a:bodyPr wrap="none" rtlCol="0">
            <a:spAutoFit/>
          </a:bodyPr>
          <a:lstStyle/>
          <a:p>
            <a:r>
              <a:rPr lang="en-US" sz="1600" b="1" dirty="0" smtClean="0">
                <a:solidFill>
                  <a:srgbClr val="C00000"/>
                </a:solidFill>
              </a:rPr>
              <a:t>A set of 5 hopping sets among personal spaces</a:t>
            </a:r>
            <a:endParaRPr lang="en-US" sz="1600" b="1" dirty="0">
              <a:solidFill>
                <a:srgbClr val="C00000"/>
              </a:solidFill>
            </a:endParaRPr>
          </a:p>
        </p:txBody>
      </p:sp>
      <p:cxnSp>
        <p:nvCxnSpPr>
          <p:cNvPr id="76" name="Straight Connector 75"/>
          <p:cNvCxnSpPr/>
          <p:nvPr/>
        </p:nvCxnSpPr>
        <p:spPr>
          <a:xfrm rot="5400000">
            <a:off x="5295900" y="4152900"/>
            <a:ext cx="4038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315200" y="21336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315200" y="61722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676400" y="2133600"/>
            <a:ext cx="152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676400" y="6172200"/>
            <a:ext cx="152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477000" y="2133600"/>
            <a:ext cx="762000" cy="0"/>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7000" y="6096000"/>
            <a:ext cx="762000" cy="0"/>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676400" y="18288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676400" y="62484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162800" y="18288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162800" y="62484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715000" y="1219200"/>
            <a:ext cx="3429000" cy="528350"/>
          </a:xfrm>
          <a:prstGeom prst="rect">
            <a:avLst/>
          </a:prstGeom>
          <a:solidFill>
            <a:srgbClr val="FFFF00"/>
          </a:solidFill>
        </p:spPr>
        <p:txBody>
          <a:bodyPr wrap="square" rtlCol="0">
            <a:spAutoFit/>
          </a:bodyPr>
          <a:lstStyle/>
          <a:p>
            <a:pPr>
              <a:lnSpc>
                <a:spcPts val="1700"/>
              </a:lnSpc>
            </a:pPr>
            <a:r>
              <a:rPr lang="en-US" sz="1600" dirty="0" smtClean="0">
                <a:solidFill>
                  <a:srgbClr val="0070C0"/>
                </a:solidFill>
              </a:rPr>
              <a:t>80 </a:t>
            </a:r>
            <a:r>
              <a:rPr lang="en-US" sz="1600" dirty="0" err="1" smtClean="0">
                <a:solidFill>
                  <a:srgbClr val="0070C0"/>
                </a:solidFill>
              </a:rPr>
              <a:t>subchannels</a:t>
            </a:r>
            <a:r>
              <a:rPr lang="en-US" sz="1600" dirty="0" smtClean="0">
                <a:solidFill>
                  <a:srgbClr val="0070C0"/>
                </a:solidFill>
              </a:rPr>
              <a:t> are grouped into 5 sets each of which has 16 </a:t>
            </a:r>
            <a:r>
              <a:rPr lang="en-US" sz="1600" dirty="0" err="1" smtClean="0">
                <a:solidFill>
                  <a:srgbClr val="0070C0"/>
                </a:solidFill>
              </a:rPr>
              <a:t>subchannels</a:t>
            </a:r>
            <a:r>
              <a:rPr lang="en-US" sz="1600" dirty="0" smtClean="0">
                <a:solidFill>
                  <a:srgbClr val="0070C0"/>
                </a:solidFill>
              </a:rPr>
              <a:t>.</a:t>
            </a:r>
            <a:endParaRPr lang="en-US" sz="1600" dirty="0">
              <a:solidFill>
                <a:srgbClr val="0070C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pPr>
              <a:lnSpc>
                <a:spcPts val="3000"/>
              </a:lnSpc>
            </a:pPr>
            <a:r>
              <a:rPr lang="en-US" altLang="ko-KR" sz="3200" b="1" i="1" dirty="0" smtClean="0">
                <a:solidFill>
                  <a:srgbClr val="00B0F0"/>
                </a:solidFill>
              </a:rPr>
              <a:t>ONE EXAMPLE, DIRECT SEQUENCE (DS) SPREADING IN A PERSONAL SPACE</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64</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5791200" cy="369332"/>
          </a:xfrm>
          <a:prstGeom prst="rect">
            <a:avLst/>
          </a:prstGeom>
          <a:noFill/>
        </p:spPr>
        <p:txBody>
          <a:bodyPr wrap="square" rtlCol="0">
            <a:spAutoFit/>
          </a:bodyPr>
          <a:lstStyle/>
          <a:p>
            <a:pPr marL="228600" indent="-228600"/>
            <a:r>
              <a:rPr lang="en-US" b="1" u="sng" dirty="0" smtClean="0">
                <a:latin typeface="Times New Roman" pitchFamily="18" charset="0"/>
                <a:cs typeface="Times New Roman" pitchFamily="18" charset="0"/>
              </a:rPr>
              <a:t>DS in FH: Hybrid DS in FH spreading</a:t>
            </a:r>
            <a:endParaRPr lang="en-US" dirty="0" smtClean="0"/>
          </a:p>
        </p:txBody>
      </p:sp>
      <p:sp>
        <p:nvSpPr>
          <p:cNvPr id="36" name="TextBox 35"/>
          <p:cNvSpPr txBox="1"/>
          <p:nvPr/>
        </p:nvSpPr>
        <p:spPr>
          <a:xfrm>
            <a:off x="609600" y="2438400"/>
            <a:ext cx="9144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err="1" smtClean="0">
                <a:solidFill>
                  <a:srgbClr val="00B050"/>
                </a:solidFill>
              </a:rPr>
              <a:t>i</a:t>
            </a:r>
            <a:r>
              <a:rPr lang="en-US" sz="1600" b="1" dirty="0" smtClean="0">
                <a:solidFill>
                  <a:srgbClr val="00B050"/>
                </a:solidFill>
              </a:rPr>
              <a:t> in Personal space 1</a:t>
            </a:r>
            <a:endParaRPr lang="en-US" sz="1600" b="1" dirty="0">
              <a:solidFill>
                <a:srgbClr val="00B050"/>
              </a:solidFill>
            </a:endParaRPr>
          </a:p>
        </p:txBody>
      </p:sp>
      <p:sp>
        <p:nvSpPr>
          <p:cNvPr id="38" name="TextBox 37"/>
          <p:cNvSpPr txBox="1"/>
          <p:nvPr/>
        </p:nvSpPr>
        <p:spPr>
          <a:xfrm>
            <a:off x="609600" y="3200400"/>
            <a:ext cx="9144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j</a:t>
            </a:r>
            <a:r>
              <a:rPr lang="en-US" sz="1600" b="1" dirty="0" smtClean="0">
                <a:solidFill>
                  <a:srgbClr val="00B050"/>
                </a:solidFill>
              </a:rPr>
              <a:t> in Personal space 2</a:t>
            </a:r>
            <a:endParaRPr lang="en-US" sz="1600" b="1" dirty="0">
              <a:solidFill>
                <a:srgbClr val="00B050"/>
              </a:solidFill>
            </a:endParaRPr>
          </a:p>
        </p:txBody>
      </p:sp>
      <p:sp>
        <p:nvSpPr>
          <p:cNvPr id="39" name="TextBox 38"/>
          <p:cNvSpPr txBox="1"/>
          <p:nvPr/>
        </p:nvSpPr>
        <p:spPr>
          <a:xfrm>
            <a:off x="609600" y="3886200"/>
            <a:ext cx="9906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k</a:t>
            </a:r>
            <a:r>
              <a:rPr lang="en-US" sz="1600" b="1" dirty="0" smtClean="0">
                <a:solidFill>
                  <a:srgbClr val="00B050"/>
                </a:solidFill>
              </a:rPr>
              <a:t> in Personal space 3</a:t>
            </a:r>
            <a:endParaRPr lang="en-US" sz="1600" b="1" dirty="0">
              <a:solidFill>
                <a:srgbClr val="00B050"/>
              </a:solidFill>
            </a:endParaRPr>
          </a:p>
        </p:txBody>
      </p:sp>
      <p:sp>
        <p:nvSpPr>
          <p:cNvPr id="40" name="TextBox 39"/>
          <p:cNvSpPr txBox="1"/>
          <p:nvPr/>
        </p:nvSpPr>
        <p:spPr>
          <a:xfrm>
            <a:off x="609600" y="4648200"/>
            <a:ext cx="9144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l</a:t>
            </a:r>
            <a:r>
              <a:rPr lang="en-US" sz="1600" b="1" dirty="0" smtClean="0">
                <a:solidFill>
                  <a:srgbClr val="00B050"/>
                </a:solidFill>
              </a:rPr>
              <a:t> in Personal space 4</a:t>
            </a:r>
            <a:endParaRPr lang="en-US" sz="1600" b="1" dirty="0">
              <a:solidFill>
                <a:srgbClr val="00B050"/>
              </a:solidFill>
            </a:endParaRPr>
          </a:p>
        </p:txBody>
      </p:sp>
      <p:sp>
        <p:nvSpPr>
          <p:cNvPr id="41" name="TextBox 40"/>
          <p:cNvSpPr txBox="1"/>
          <p:nvPr/>
        </p:nvSpPr>
        <p:spPr>
          <a:xfrm>
            <a:off x="609600" y="5486400"/>
            <a:ext cx="990600" cy="669414"/>
          </a:xfrm>
          <a:prstGeom prst="rect">
            <a:avLst/>
          </a:prstGeom>
          <a:noFill/>
        </p:spPr>
        <p:txBody>
          <a:bodyPr wrap="square" rtlCol="0">
            <a:spAutoFit/>
          </a:bodyPr>
          <a:lstStyle/>
          <a:p>
            <a:pPr>
              <a:lnSpc>
                <a:spcPts val="1500"/>
              </a:lnSpc>
            </a:pPr>
            <a:r>
              <a:rPr lang="en-US" sz="1600" b="1" dirty="0" smtClean="0">
                <a:solidFill>
                  <a:srgbClr val="00B050"/>
                </a:solidFill>
              </a:rPr>
              <a:t>User </a:t>
            </a:r>
            <a:r>
              <a:rPr lang="en-US" sz="1600" b="1" i="1" dirty="0" smtClean="0">
                <a:solidFill>
                  <a:srgbClr val="00B050"/>
                </a:solidFill>
              </a:rPr>
              <a:t>m</a:t>
            </a:r>
            <a:r>
              <a:rPr lang="en-US" sz="1600" b="1" dirty="0" smtClean="0">
                <a:solidFill>
                  <a:srgbClr val="00B050"/>
                </a:solidFill>
              </a:rPr>
              <a:t> in Personal space 5</a:t>
            </a:r>
            <a:endParaRPr lang="en-US" sz="1600" b="1" dirty="0">
              <a:solidFill>
                <a:srgbClr val="00B050"/>
              </a:solidFill>
            </a:endParaRPr>
          </a:p>
        </p:txBody>
      </p:sp>
      <p:sp>
        <p:nvSpPr>
          <p:cNvPr id="43" name="TextBox 42"/>
          <p:cNvSpPr txBox="1"/>
          <p:nvPr/>
        </p:nvSpPr>
        <p:spPr>
          <a:xfrm>
            <a:off x="1828800" y="2514600"/>
            <a:ext cx="914400" cy="477054"/>
          </a:xfrm>
          <a:prstGeom prst="rect">
            <a:avLst/>
          </a:prstGeom>
          <a:solidFill>
            <a:srgbClr val="FFFF00"/>
          </a:solidFill>
        </p:spPr>
        <p:txBody>
          <a:bodyPr wrap="square" rtlCol="0">
            <a:spAutoFit/>
          </a:bodyPr>
          <a:lstStyle/>
          <a:p>
            <a:pPr>
              <a:lnSpc>
                <a:spcPts val="1500"/>
              </a:lnSpc>
            </a:pPr>
            <a:r>
              <a:rPr lang="en-US" sz="1200" b="1" dirty="0" smtClean="0">
                <a:solidFill>
                  <a:srgbClr val="FF0000"/>
                </a:solidFill>
              </a:rPr>
              <a:t>Subband 4 PN code 3</a:t>
            </a:r>
            <a:endParaRPr lang="en-US" sz="1200" b="1" dirty="0">
              <a:solidFill>
                <a:srgbClr val="FF0000"/>
              </a:solidFill>
            </a:endParaRPr>
          </a:p>
        </p:txBody>
      </p:sp>
      <p:sp>
        <p:nvSpPr>
          <p:cNvPr id="44" name="TextBox 43"/>
          <p:cNvSpPr txBox="1"/>
          <p:nvPr/>
        </p:nvSpPr>
        <p:spPr>
          <a:xfrm>
            <a:off x="1828800" y="3276600"/>
            <a:ext cx="914400" cy="477054"/>
          </a:xfrm>
          <a:prstGeom prst="rect">
            <a:avLst/>
          </a:prstGeom>
          <a:solidFill>
            <a:srgbClr val="92D050"/>
          </a:solidFill>
        </p:spPr>
        <p:txBody>
          <a:bodyPr wrap="square" rtlCol="0">
            <a:spAutoFit/>
          </a:bodyPr>
          <a:lstStyle/>
          <a:p>
            <a:pPr>
              <a:lnSpc>
                <a:spcPts val="1500"/>
              </a:lnSpc>
            </a:pPr>
            <a:r>
              <a:rPr lang="en-US" sz="1200" b="1" dirty="0" smtClean="0">
                <a:solidFill>
                  <a:srgbClr val="FF0000"/>
                </a:solidFill>
              </a:rPr>
              <a:t>Subband 2 PN code 14</a:t>
            </a:r>
            <a:endParaRPr lang="en-US" sz="1200" b="1" dirty="0">
              <a:solidFill>
                <a:srgbClr val="FF0000"/>
              </a:solidFill>
            </a:endParaRPr>
          </a:p>
        </p:txBody>
      </p:sp>
      <p:sp>
        <p:nvSpPr>
          <p:cNvPr id="45" name="TextBox 44"/>
          <p:cNvSpPr txBox="1"/>
          <p:nvPr/>
        </p:nvSpPr>
        <p:spPr>
          <a:xfrm>
            <a:off x="2743200" y="2514600"/>
            <a:ext cx="914400" cy="477054"/>
          </a:xfrm>
          <a:prstGeom prst="rect">
            <a:avLst/>
          </a:prstGeom>
          <a:solidFill>
            <a:srgbClr val="92D050"/>
          </a:solidFill>
        </p:spPr>
        <p:txBody>
          <a:bodyPr wrap="square" rtlCol="0">
            <a:spAutoFit/>
          </a:bodyPr>
          <a:lstStyle/>
          <a:p>
            <a:pPr>
              <a:lnSpc>
                <a:spcPts val="1500"/>
              </a:lnSpc>
            </a:pPr>
            <a:r>
              <a:rPr lang="en-US" sz="1200" b="1" dirty="0" smtClean="0">
                <a:solidFill>
                  <a:srgbClr val="FF0000"/>
                </a:solidFill>
              </a:rPr>
              <a:t>Subband 2 PN code 1</a:t>
            </a:r>
            <a:endParaRPr lang="en-US" sz="1200" b="1" dirty="0">
              <a:solidFill>
                <a:srgbClr val="FF0000"/>
              </a:solidFill>
            </a:endParaRPr>
          </a:p>
        </p:txBody>
      </p:sp>
      <p:sp>
        <p:nvSpPr>
          <p:cNvPr id="49" name="TextBox 48"/>
          <p:cNvSpPr txBox="1"/>
          <p:nvPr/>
        </p:nvSpPr>
        <p:spPr>
          <a:xfrm>
            <a:off x="3657600" y="2514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200" b="1" dirty="0" smtClean="0">
                <a:solidFill>
                  <a:srgbClr val="FF0000"/>
                </a:solidFill>
              </a:rPr>
              <a:t>Subband 1 PN code 15</a:t>
            </a:r>
            <a:endParaRPr lang="en-US" sz="1200" b="1" dirty="0">
              <a:solidFill>
                <a:srgbClr val="FF0000"/>
              </a:solidFill>
            </a:endParaRPr>
          </a:p>
        </p:txBody>
      </p:sp>
      <p:sp>
        <p:nvSpPr>
          <p:cNvPr id="51" name="TextBox 50"/>
          <p:cNvSpPr txBox="1"/>
          <p:nvPr/>
        </p:nvSpPr>
        <p:spPr>
          <a:xfrm>
            <a:off x="2743200" y="3276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200" b="1" dirty="0" smtClean="0">
                <a:solidFill>
                  <a:srgbClr val="FF0000"/>
                </a:solidFill>
              </a:rPr>
              <a:t>Subband 5 PN code 2</a:t>
            </a:r>
            <a:endParaRPr lang="en-US" sz="1200" b="1" dirty="0">
              <a:solidFill>
                <a:srgbClr val="FF0000"/>
              </a:solidFill>
            </a:endParaRPr>
          </a:p>
        </p:txBody>
      </p:sp>
      <p:sp>
        <p:nvSpPr>
          <p:cNvPr id="52" name="TextBox 51"/>
          <p:cNvSpPr txBox="1"/>
          <p:nvPr/>
        </p:nvSpPr>
        <p:spPr>
          <a:xfrm>
            <a:off x="3657600" y="3276600"/>
            <a:ext cx="914400" cy="477054"/>
          </a:xfrm>
          <a:prstGeom prst="rect">
            <a:avLst/>
          </a:prstGeom>
          <a:solidFill>
            <a:srgbClr val="FFFF00"/>
          </a:solidFill>
        </p:spPr>
        <p:txBody>
          <a:bodyPr wrap="square" rtlCol="0">
            <a:spAutoFit/>
          </a:bodyPr>
          <a:lstStyle/>
          <a:p>
            <a:pPr>
              <a:lnSpc>
                <a:spcPts val="1500"/>
              </a:lnSpc>
            </a:pPr>
            <a:r>
              <a:rPr lang="en-US" sz="1200" b="1" dirty="0" smtClean="0">
                <a:solidFill>
                  <a:srgbClr val="FF0000"/>
                </a:solidFill>
              </a:rPr>
              <a:t>Subband 4 PN code 1</a:t>
            </a:r>
            <a:endParaRPr lang="en-US" sz="1200" b="1" dirty="0">
              <a:solidFill>
                <a:srgbClr val="FF0000"/>
              </a:solidFill>
            </a:endParaRPr>
          </a:p>
        </p:txBody>
      </p:sp>
      <p:sp>
        <p:nvSpPr>
          <p:cNvPr id="53" name="TextBox 52"/>
          <p:cNvSpPr txBox="1"/>
          <p:nvPr/>
        </p:nvSpPr>
        <p:spPr>
          <a:xfrm>
            <a:off x="1828800" y="4038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200" b="1" dirty="0" smtClean="0">
                <a:solidFill>
                  <a:srgbClr val="FF0000"/>
                </a:solidFill>
              </a:rPr>
              <a:t>Subband 1 PN code 1</a:t>
            </a:r>
            <a:endParaRPr lang="en-US" sz="1200" b="1" dirty="0">
              <a:solidFill>
                <a:srgbClr val="FF0000"/>
              </a:solidFill>
            </a:endParaRPr>
          </a:p>
        </p:txBody>
      </p:sp>
      <p:sp>
        <p:nvSpPr>
          <p:cNvPr id="57" name="TextBox 56"/>
          <p:cNvSpPr txBox="1"/>
          <p:nvPr/>
        </p:nvSpPr>
        <p:spPr>
          <a:xfrm>
            <a:off x="4572000" y="2514600"/>
            <a:ext cx="914400" cy="477054"/>
          </a:xfrm>
          <a:prstGeom prst="rect">
            <a:avLst/>
          </a:prstGeom>
          <a:solidFill>
            <a:schemeClr val="bg2">
              <a:lumMod val="75000"/>
            </a:schemeClr>
          </a:solidFill>
        </p:spPr>
        <p:txBody>
          <a:bodyPr wrap="square" rtlCol="0">
            <a:spAutoFit/>
          </a:bodyPr>
          <a:lstStyle/>
          <a:p>
            <a:pPr>
              <a:lnSpc>
                <a:spcPts val="1500"/>
              </a:lnSpc>
            </a:pPr>
            <a:r>
              <a:rPr lang="en-US" sz="1200" b="1" dirty="0" smtClean="0">
                <a:solidFill>
                  <a:srgbClr val="FF0000"/>
                </a:solidFill>
              </a:rPr>
              <a:t>Subband 3 PN code 2</a:t>
            </a:r>
            <a:endParaRPr lang="en-US" sz="1200" b="1" dirty="0">
              <a:solidFill>
                <a:srgbClr val="FF0000"/>
              </a:solidFill>
            </a:endParaRPr>
          </a:p>
        </p:txBody>
      </p:sp>
      <p:sp>
        <p:nvSpPr>
          <p:cNvPr id="58" name="TextBox 57"/>
          <p:cNvSpPr txBox="1"/>
          <p:nvPr/>
        </p:nvSpPr>
        <p:spPr>
          <a:xfrm>
            <a:off x="5486400" y="2514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200" b="1" dirty="0" smtClean="0">
                <a:solidFill>
                  <a:srgbClr val="FF0000"/>
                </a:solidFill>
              </a:rPr>
              <a:t>Subband 5 PN code 14</a:t>
            </a:r>
            <a:endParaRPr lang="en-US" sz="1200" b="1" dirty="0">
              <a:solidFill>
                <a:srgbClr val="FF0000"/>
              </a:solidFill>
            </a:endParaRPr>
          </a:p>
        </p:txBody>
      </p:sp>
      <p:sp>
        <p:nvSpPr>
          <p:cNvPr id="59" name="TextBox 58"/>
          <p:cNvSpPr txBox="1"/>
          <p:nvPr/>
        </p:nvSpPr>
        <p:spPr>
          <a:xfrm>
            <a:off x="7315200" y="2514600"/>
            <a:ext cx="914400" cy="477054"/>
          </a:xfrm>
          <a:prstGeom prst="rect">
            <a:avLst/>
          </a:prstGeom>
          <a:solidFill>
            <a:srgbClr val="FFFF00"/>
          </a:solidFill>
        </p:spPr>
        <p:txBody>
          <a:bodyPr wrap="square" rtlCol="0">
            <a:spAutoFit/>
          </a:bodyPr>
          <a:lstStyle/>
          <a:p>
            <a:pPr>
              <a:lnSpc>
                <a:spcPts val="1500"/>
              </a:lnSpc>
            </a:pPr>
            <a:r>
              <a:rPr lang="en-US" sz="1200" b="1" dirty="0" smtClean="0">
                <a:solidFill>
                  <a:srgbClr val="FF0000"/>
                </a:solidFill>
              </a:rPr>
              <a:t>Subband 4 PN code 13</a:t>
            </a:r>
            <a:endParaRPr lang="en-US" sz="1200" b="1" dirty="0">
              <a:solidFill>
                <a:srgbClr val="FF0000"/>
              </a:solidFill>
            </a:endParaRPr>
          </a:p>
        </p:txBody>
      </p:sp>
      <p:sp>
        <p:nvSpPr>
          <p:cNvPr id="61" name="TextBox 60"/>
          <p:cNvSpPr txBox="1"/>
          <p:nvPr/>
        </p:nvSpPr>
        <p:spPr>
          <a:xfrm>
            <a:off x="4572000" y="3276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200" b="1" dirty="0" smtClean="0">
                <a:solidFill>
                  <a:srgbClr val="FF0000"/>
                </a:solidFill>
              </a:rPr>
              <a:t>Subband 1 PN code 13</a:t>
            </a:r>
            <a:endParaRPr lang="en-US" sz="1200" b="1" dirty="0">
              <a:solidFill>
                <a:srgbClr val="FF0000"/>
              </a:solidFill>
            </a:endParaRPr>
          </a:p>
        </p:txBody>
      </p:sp>
      <p:sp>
        <p:nvSpPr>
          <p:cNvPr id="62" name="TextBox 61"/>
          <p:cNvSpPr txBox="1"/>
          <p:nvPr/>
        </p:nvSpPr>
        <p:spPr>
          <a:xfrm>
            <a:off x="5486400" y="3276600"/>
            <a:ext cx="914400" cy="477054"/>
          </a:xfrm>
          <a:prstGeom prst="rect">
            <a:avLst/>
          </a:prstGeom>
          <a:solidFill>
            <a:schemeClr val="bg2">
              <a:lumMod val="75000"/>
            </a:schemeClr>
          </a:solidFill>
        </p:spPr>
        <p:txBody>
          <a:bodyPr wrap="square" rtlCol="0">
            <a:spAutoFit/>
          </a:bodyPr>
          <a:lstStyle/>
          <a:p>
            <a:pPr>
              <a:lnSpc>
                <a:spcPts val="1500"/>
              </a:lnSpc>
            </a:pPr>
            <a:r>
              <a:rPr lang="en-US" sz="1200" b="1" dirty="0" smtClean="0">
                <a:solidFill>
                  <a:srgbClr val="FF0000"/>
                </a:solidFill>
              </a:rPr>
              <a:t>Subband 3 PN code 5</a:t>
            </a:r>
            <a:endParaRPr lang="en-US" sz="1200" b="1" dirty="0">
              <a:solidFill>
                <a:srgbClr val="FF0000"/>
              </a:solidFill>
            </a:endParaRPr>
          </a:p>
        </p:txBody>
      </p:sp>
      <p:sp>
        <p:nvSpPr>
          <p:cNvPr id="63" name="TextBox 62"/>
          <p:cNvSpPr txBox="1"/>
          <p:nvPr/>
        </p:nvSpPr>
        <p:spPr>
          <a:xfrm>
            <a:off x="7315200" y="3276600"/>
            <a:ext cx="914400" cy="477054"/>
          </a:xfrm>
          <a:prstGeom prst="rect">
            <a:avLst/>
          </a:prstGeom>
          <a:solidFill>
            <a:srgbClr val="92D050"/>
          </a:solidFill>
        </p:spPr>
        <p:txBody>
          <a:bodyPr wrap="square" rtlCol="0">
            <a:spAutoFit/>
          </a:bodyPr>
          <a:lstStyle/>
          <a:p>
            <a:pPr>
              <a:lnSpc>
                <a:spcPts val="1500"/>
              </a:lnSpc>
            </a:pPr>
            <a:r>
              <a:rPr lang="en-US" sz="1200" b="1" dirty="0" smtClean="0">
                <a:solidFill>
                  <a:srgbClr val="FF0000"/>
                </a:solidFill>
              </a:rPr>
              <a:t>Subband 2 PN code 4</a:t>
            </a:r>
            <a:endParaRPr lang="en-US" sz="1200" b="1" dirty="0">
              <a:solidFill>
                <a:srgbClr val="FF0000"/>
              </a:solidFill>
            </a:endParaRPr>
          </a:p>
        </p:txBody>
      </p:sp>
      <p:sp>
        <p:nvSpPr>
          <p:cNvPr id="64" name="TextBox 63"/>
          <p:cNvSpPr txBox="1"/>
          <p:nvPr/>
        </p:nvSpPr>
        <p:spPr>
          <a:xfrm>
            <a:off x="18288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200" b="1" dirty="0" smtClean="0">
                <a:solidFill>
                  <a:srgbClr val="FF0000"/>
                </a:solidFill>
              </a:rPr>
              <a:t>Subband 5 PN code 4</a:t>
            </a:r>
            <a:endParaRPr lang="en-US" sz="1200" b="1" dirty="0">
              <a:solidFill>
                <a:srgbClr val="FF0000"/>
              </a:solidFill>
            </a:endParaRPr>
          </a:p>
        </p:txBody>
      </p:sp>
      <p:sp>
        <p:nvSpPr>
          <p:cNvPr id="65" name="TextBox 64"/>
          <p:cNvSpPr txBox="1"/>
          <p:nvPr/>
        </p:nvSpPr>
        <p:spPr>
          <a:xfrm>
            <a:off x="2743200" y="4038600"/>
            <a:ext cx="914400" cy="477054"/>
          </a:xfrm>
          <a:prstGeom prst="rect">
            <a:avLst/>
          </a:prstGeom>
          <a:solidFill>
            <a:schemeClr val="bg2">
              <a:lumMod val="75000"/>
            </a:schemeClr>
          </a:solidFill>
        </p:spPr>
        <p:txBody>
          <a:bodyPr wrap="square" rtlCol="0">
            <a:spAutoFit/>
          </a:bodyPr>
          <a:lstStyle/>
          <a:p>
            <a:pPr>
              <a:lnSpc>
                <a:spcPts val="1500"/>
              </a:lnSpc>
            </a:pPr>
            <a:r>
              <a:rPr lang="en-US" sz="1200" b="1" dirty="0" smtClean="0">
                <a:solidFill>
                  <a:srgbClr val="FF0000"/>
                </a:solidFill>
              </a:rPr>
              <a:t>Subband 3 PN code 15</a:t>
            </a:r>
            <a:endParaRPr lang="en-US" sz="1200" b="1" dirty="0">
              <a:solidFill>
                <a:srgbClr val="FF0000"/>
              </a:solidFill>
            </a:endParaRPr>
          </a:p>
        </p:txBody>
      </p:sp>
      <p:sp>
        <p:nvSpPr>
          <p:cNvPr id="66" name="TextBox 65"/>
          <p:cNvSpPr txBox="1"/>
          <p:nvPr/>
        </p:nvSpPr>
        <p:spPr>
          <a:xfrm>
            <a:off x="3657600" y="4038600"/>
            <a:ext cx="914400" cy="477054"/>
          </a:xfrm>
          <a:prstGeom prst="rect">
            <a:avLst/>
          </a:prstGeom>
          <a:solidFill>
            <a:srgbClr val="92D050"/>
          </a:solidFill>
        </p:spPr>
        <p:txBody>
          <a:bodyPr wrap="square" rtlCol="0">
            <a:spAutoFit/>
          </a:bodyPr>
          <a:lstStyle/>
          <a:p>
            <a:pPr>
              <a:lnSpc>
                <a:spcPts val="1500"/>
              </a:lnSpc>
            </a:pPr>
            <a:r>
              <a:rPr lang="en-US" sz="1200" b="1" dirty="0" smtClean="0">
                <a:solidFill>
                  <a:srgbClr val="FF0000"/>
                </a:solidFill>
              </a:rPr>
              <a:t>Subband 2 PN code 2</a:t>
            </a:r>
            <a:endParaRPr lang="en-US" sz="1200" b="1" dirty="0">
              <a:solidFill>
                <a:srgbClr val="FF0000"/>
              </a:solidFill>
            </a:endParaRPr>
          </a:p>
        </p:txBody>
      </p:sp>
      <p:sp>
        <p:nvSpPr>
          <p:cNvPr id="67" name="TextBox 66"/>
          <p:cNvSpPr txBox="1"/>
          <p:nvPr/>
        </p:nvSpPr>
        <p:spPr>
          <a:xfrm>
            <a:off x="4572000" y="4038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200" b="1" dirty="0" smtClean="0">
                <a:solidFill>
                  <a:srgbClr val="FF0000"/>
                </a:solidFill>
              </a:rPr>
              <a:t>Subband 5 PN code 4</a:t>
            </a:r>
            <a:endParaRPr lang="en-US" sz="1200" b="1" dirty="0">
              <a:solidFill>
                <a:srgbClr val="FF0000"/>
              </a:solidFill>
            </a:endParaRPr>
          </a:p>
        </p:txBody>
      </p:sp>
      <p:sp>
        <p:nvSpPr>
          <p:cNvPr id="68" name="TextBox 67"/>
          <p:cNvSpPr txBox="1"/>
          <p:nvPr/>
        </p:nvSpPr>
        <p:spPr>
          <a:xfrm>
            <a:off x="5486400" y="4038600"/>
            <a:ext cx="914400" cy="477054"/>
          </a:xfrm>
          <a:prstGeom prst="rect">
            <a:avLst/>
          </a:prstGeom>
          <a:solidFill>
            <a:srgbClr val="FFFF00"/>
          </a:solidFill>
        </p:spPr>
        <p:txBody>
          <a:bodyPr wrap="square" rtlCol="0">
            <a:spAutoFit/>
          </a:bodyPr>
          <a:lstStyle/>
          <a:p>
            <a:pPr>
              <a:lnSpc>
                <a:spcPts val="1500"/>
              </a:lnSpc>
            </a:pPr>
            <a:r>
              <a:rPr lang="en-US" sz="1200" b="1" dirty="0" smtClean="0">
                <a:solidFill>
                  <a:srgbClr val="FF0000"/>
                </a:solidFill>
              </a:rPr>
              <a:t>Subband 4 PN code 7</a:t>
            </a:r>
            <a:endParaRPr lang="en-US" sz="1200" b="1" dirty="0">
              <a:solidFill>
                <a:srgbClr val="FF0000"/>
              </a:solidFill>
            </a:endParaRPr>
          </a:p>
        </p:txBody>
      </p:sp>
      <p:sp>
        <p:nvSpPr>
          <p:cNvPr id="69" name="TextBox 68"/>
          <p:cNvSpPr txBox="1"/>
          <p:nvPr/>
        </p:nvSpPr>
        <p:spPr>
          <a:xfrm>
            <a:off x="7315200" y="4038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200" b="1" dirty="0" smtClean="0">
                <a:solidFill>
                  <a:srgbClr val="FF0000"/>
                </a:solidFill>
              </a:rPr>
              <a:t>Subband 1 PN code 11</a:t>
            </a:r>
            <a:endParaRPr lang="en-US" sz="1200" b="1" dirty="0">
              <a:solidFill>
                <a:srgbClr val="FF0000"/>
              </a:solidFill>
            </a:endParaRPr>
          </a:p>
        </p:txBody>
      </p:sp>
      <p:sp>
        <p:nvSpPr>
          <p:cNvPr id="71" name="TextBox 70"/>
          <p:cNvSpPr txBox="1"/>
          <p:nvPr/>
        </p:nvSpPr>
        <p:spPr>
          <a:xfrm>
            <a:off x="2743200" y="4800600"/>
            <a:ext cx="914400" cy="477054"/>
          </a:xfrm>
          <a:prstGeom prst="rect">
            <a:avLst/>
          </a:prstGeom>
          <a:solidFill>
            <a:srgbClr val="FFFF00"/>
          </a:solidFill>
        </p:spPr>
        <p:txBody>
          <a:bodyPr wrap="square" rtlCol="0">
            <a:spAutoFit/>
          </a:bodyPr>
          <a:lstStyle/>
          <a:p>
            <a:pPr>
              <a:lnSpc>
                <a:spcPts val="1500"/>
              </a:lnSpc>
            </a:pPr>
            <a:r>
              <a:rPr lang="en-US" sz="1200" b="1" dirty="0" smtClean="0">
                <a:solidFill>
                  <a:srgbClr val="FF0000"/>
                </a:solidFill>
              </a:rPr>
              <a:t>Subband 4 PN code 7</a:t>
            </a:r>
            <a:endParaRPr lang="en-US" sz="1200" b="1" dirty="0">
              <a:solidFill>
                <a:srgbClr val="FF0000"/>
              </a:solidFill>
            </a:endParaRPr>
          </a:p>
        </p:txBody>
      </p:sp>
      <p:sp>
        <p:nvSpPr>
          <p:cNvPr id="72" name="TextBox 71"/>
          <p:cNvSpPr txBox="1"/>
          <p:nvPr/>
        </p:nvSpPr>
        <p:spPr>
          <a:xfrm>
            <a:off x="1828800" y="5562600"/>
            <a:ext cx="914400" cy="477054"/>
          </a:xfrm>
          <a:prstGeom prst="rect">
            <a:avLst/>
          </a:prstGeom>
          <a:solidFill>
            <a:schemeClr val="bg2">
              <a:lumMod val="75000"/>
            </a:schemeClr>
          </a:solidFill>
        </p:spPr>
        <p:txBody>
          <a:bodyPr wrap="square" rtlCol="0">
            <a:spAutoFit/>
          </a:bodyPr>
          <a:lstStyle/>
          <a:p>
            <a:pPr>
              <a:lnSpc>
                <a:spcPts val="1500"/>
              </a:lnSpc>
            </a:pPr>
            <a:r>
              <a:rPr lang="en-US" sz="1200" b="1" dirty="0" smtClean="0">
                <a:solidFill>
                  <a:srgbClr val="FF0000"/>
                </a:solidFill>
              </a:rPr>
              <a:t>Subband 3 PN code 12</a:t>
            </a:r>
            <a:endParaRPr lang="en-US" sz="1200" b="1" dirty="0">
              <a:solidFill>
                <a:srgbClr val="FF0000"/>
              </a:solidFill>
            </a:endParaRPr>
          </a:p>
        </p:txBody>
      </p:sp>
      <p:sp>
        <p:nvSpPr>
          <p:cNvPr id="73" name="TextBox 72"/>
          <p:cNvSpPr txBox="1"/>
          <p:nvPr/>
        </p:nvSpPr>
        <p:spPr>
          <a:xfrm>
            <a:off x="3657600" y="4800600"/>
            <a:ext cx="914400" cy="477054"/>
          </a:xfrm>
          <a:prstGeom prst="rect">
            <a:avLst/>
          </a:prstGeom>
          <a:solidFill>
            <a:schemeClr val="bg2">
              <a:lumMod val="75000"/>
            </a:schemeClr>
          </a:solidFill>
        </p:spPr>
        <p:txBody>
          <a:bodyPr wrap="square" rtlCol="0">
            <a:spAutoFit/>
          </a:bodyPr>
          <a:lstStyle/>
          <a:p>
            <a:pPr>
              <a:lnSpc>
                <a:spcPts val="1500"/>
              </a:lnSpc>
            </a:pPr>
            <a:r>
              <a:rPr lang="en-US" sz="1200" b="1" dirty="0" smtClean="0">
                <a:solidFill>
                  <a:srgbClr val="FF0000"/>
                </a:solidFill>
              </a:rPr>
              <a:t>Subband 3 PN code 12</a:t>
            </a:r>
            <a:endParaRPr lang="en-US" sz="1200" b="1" dirty="0">
              <a:solidFill>
                <a:srgbClr val="FF0000"/>
              </a:solidFill>
            </a:endParaRPr>
          </a:p>
        </p:txBody>
      </p:sp>
      <p:sp>
        <p:nvSpPr>
          <p:cNvPr id="79" name="TextBox 78"/>
          <p:cNvSpPr txBox="1"/>
          <p:nvPr/>
        </p:nvSpPr>
        <p:spPr>
          <a:xfrm>
            <a:off x="4572000" y="4800600"/>
            <a:ext cx="914400" cy="477054"/>
          </a:xfrm>
          <a:prstGeom prst="rect">
            <a:avLst/>
          </a:prstGeom>
          <a:solidFill>
            <a:srgbClr val="92D050"/>
          </a:solidFill>
        </p:spPr>
        <p:txBody>
          <a:bodyPr wrap="square" rtlCol="0">
            <a:spAutoFit/>
          </a:bodyPr>
          <a:lstStyle/>
          <a:p>
            <a:pPr>
              <a:lnSpc>
                <a:spcPts val="1500"/>
              </a:lnSpc>
            </a:pPr>
            <a:r>
              <a:rPr lang="en-US" sz="1200" b="1" dirty="0" smtClean="0">
                <a:solidFill>
                  <a:srgbClr val="FF0000"/>
                </a:solidFill>
              </a:rPr>
              <a:t>Subband 2 PN code 5</a:t>
            </a:r>
            <a:endParaRPr lang="en-US" sz="1200" b="1" dirty="0">
              <a:solidFill>
                <a:srgbClr val="FF0000"/>
              </a:solidFill>
            </a:endParaRPr>
          </a:p>
        </p:txBody>
      </p:sp>
      <p:sp>
        <p:nvSpPr>
          <p:cNvPr id="83" name="TextBox 82"/>
          <p:cNvSpPr txBox="1"/>
          <p:nvPr/>
        </p:nvSpPr>
        <p:spPr>
          <a:xfrm>
            <a:off x="5486400" y="4800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200" b="1" dirty="0" smtClean="0">
                <a:solidFill>
                  <a:srgbClr val="FF0000"/>
                </a:solidFill>
              </a:rPr>
              <a:t>Subband 1 PN code 3</a:t>
            </a:r>
            <a:endParaRPr lang="en-US" sz="1200" b="1" dirty="0">
              <a:solidFill>
                <a:srgbClr val="FF0000"/>
              </a:solidFill>
            </a:endParaRPr>
          </a:p>
        </p:txBody>
      </p:sp>
      <p:sp>
        <p:nvSpPr>
          <p:cNvPr id="85" name="TextBox 84"/>
          <p:cNvSpPr txBox="1"/>
          <p:nvPr/>
        </p:nvSpPr>
        <p:spPr>
          <a:xfrm>
            <a:off x="7315200" y="4800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200" b="1" dirty="0" smtClean="0">
                <a:solidFill>
                  <a:srgbClr val="FF0000"/>
                </a:solidFill>
              </a:rPr>
              <a:t>Subband 5 PN code 9</a:t>
            </a:r>
            <a:endParaRPr lang="en-US" sz="1200" b="1" dirty="0">
              <a:solidFill>
                <a:srgbClr val="FF0000"/>
              </a:solidFill>
            </a:endParaRPr>
          </a:p>
        </p:txBody>
      </p:sp>
      <p:sp>
        <p:nvSpPr>
          <p:cNvPr id="92" name="TextBox 91"/>
          <p:cNvSpPr txBox="1"/>
          <p:nvPr/>
        </p:nvSpPr>
        <p:spPr>
          <a:xfrm>
            <a:off x="2743200" y="5562600"/>
            <a:ext cx="914400" cy="477054"/>
          </a:xfrm>
          <a:prstGeom prst="rect">
            <a:avLst/>
          </a:prstGeom>
          <a:solidFill>
            <a:schemeClr val="accent6">
              <a:lumMod val="40000"/>
              <a:lumOff val="60000"/>
            </a:schemeClr>
          </a:solidFill>
        </p:spPr>
        <p:txBody>
          <a:bodyPr wrap="square" rtlCol="0">
            <a:spAutoFit/>
          </a:bodyPr>
          <a:lstStyle/>
          <a:p>
            <a:pPr>
              <a:lnSpc>
                <a:spcPts val="1500"/>
              </a:lnSpc>
            </a:pPr>
            <a:r>
              <a:rPr lang="en-US" sz="1200" b="1" dirty="0" smtClean="0">
                <a:solidFill>
                  <a:srgbClr val="FF0000"/>
                </a:solidFill>
              </a:rPr>
              <a:t>Subband 1 PN code 4</a:t>
            </a:r>
            <a:endParaRPr lang="en-US" sz="1200" b="1" dirty="0">
              <a:solidFill>
                <a:srgbClr val="FF0000"/>
              </a:solidFill>
            </a:endParaRPr>
          </a:p>
        </p:txBody>
      </p:sp>
      <p:sp>
        <p:nvSpPr>
          <p:cNvPr id="93" name="TextBox 92"/>
          <p:cNvSpPr txBox="1"/>
          <p:nvPr/>
        </p:nvSpPr>
        <p:spPr>
          <a:xfrm>
            <a:off x="3657600" y="5562600"/>
            <a:ext cx="914400" cy="477054"/>
          </a:xfrm>
          <a:prstGeom prst="rect">
            <a:avLst/>
          </a:prstGeom>
          <a:solidFill>
            <a:schemeClr val="tx2">
              <a:lumMod val="40000"/>
              <a:lumOff val="60000"/>
            </a:schemeClr>
          </a:solidFill>
        </p:spPr>
        <p:txBody>
          <a:bodyPr wrap="square" rtlCol="0">
            <a:spAutoFit/>
          </a:bodyPr>
          <a:lstStyle/>
          <a:p>
            <a:pPr>
              <a:lnSpc>
                <a:spcPts val="1500"/>
              </a:lnSpc>
            </a:pPr>
            <a:r>
              <a:rPr lang="en-US" sz="1200" b="1" dirty="0" smtClean="0">
                <a:solidFill>
                  <a:srgbClr val="FF0000"/>
                </a:solidFill>
              </a:rPr>
              <a:t>Subband 5 PN code 6</a:t>
            </a:r>
            <a:endParaRPr lang="en-US" sz="1200" b="1" dirty="0">
              <a:solidFill>
                <a:srgbClr val="FF0000"/>
              </a:solidFill>
            </a:endParaRPr>
          </a:p>
        </p:txBody>
      </p:sp>
      <p:sp>
        <p:nvSpPr>
          <p:cNvPr id="94" name="TextBox 93"/>
          <p:cNvSpPr txBox="1"/>
          <p:nvPr/>
        </p:nvSpPr>
        <p:spPr>
          <a:xfrm>
            <a:off x="4572000" y="5562600"/>
            <a:ext cx="914400" cy="477054"/>
          </a:xfrm>
          <a:prstGeom prst="rect">
            <a:avLst/>
          </a:prstGeom>
          <a:solidFill>
            <a:srgbClr val="FFFF00"/>
          </a:solidFill>
        </p:spPr>
        <p:txBody>
          <a:bodyPr wrap="square" rtlCol="0">
            <a:spAutoFit/>
          </a:bodyPr>
          <a:lstStyle/>
          <a:p>
            <a:pPr>
              <a:lnSpc>
                <a:spcPts val="1500"/>
              </a:lnSpc>
            </a:pPr>
            <a:r>
              <a:rPr lang="en-US" sz="1200" b="1" dirty="0" smtClean="0">
                <a:solidFill>
                  <a:srgbClr val="FF0000"/>
                </a:solidFill>
              </a:rPr>
              <a:t>Subband 4 PN code 10</a:t>
            </a:r>
            <a:endParaRPr lang="en-US" sz="1200" b="1" dirty="0">
              <a:solidFill>
                <a:srgbClr val="FF0000"/>
              </a:solidFill>
            </a:endParaRPr>
          </a:p>
        </p:txBody>
      </p:sp>
      <p:sp>
        <p:nvSpPr>
          <p:cNvPr id="95" name="TextBox 94"/>
          <p:cNvSpPr txBox="1"/>
          <p:nvPr/>
        </p:nvSpPr>
        <p:spPr>
          <a:xfrm>
            <a:off x="5486400" y="5562600"/>
            <a:ext cx="914400" cy="477054"/>
          </a:xfrm>
          <a:prstGeom prst="rect">
            <a:avLst/>
          </a:prstGeom>
          <a:solidFill>
            <a:srgbClr val="92D050"/>
          </a:solidFill>
        </p:spPr>
        <p:txBody>
          <a:bodyPr wrap="square" rtlCol="0">
            <a:spAutoFit/>
          </a:bodyPr>
          <a:lstStyle/>
          <a:p>
            <a:pPr>
              <a:lnSpc>
                <a:spcPts val="1500"/>
              </a:lnSpc>
            </a:pPr>
            <a:r>
              <a:rPr lang="en-US" sz="1200" b="1" dirty="0" smtClean="0">
                <a:solidFill>
                  <a:srgbClr val="FF0000"/>
                </a:solidFill>
              </a:rPr>
              <a:t>Subband 2 PN code 8</a:t>
            </a:r>
            <a:endParaRPr lang="en-US" sz="1200" b="1" dirty="0">
              <a:solidFill>
                <a:srgbClr val="FF0000"/>
              </a:solidFill>
            </a:endParaRPr>
          </a:p>
        </p:txBody>
      </p:sp>
      <p:sp>
        <p:nvSpPr>
          <p:cNvPr id="96" name="TextBox 95"/>
          <p:cNvSpPr txBox="1"/>
          <p:nvPr/>
        </p:nvSpPr>
        <p:spPr>
          <a:xfrm>
            <a:off x="7315200" y="5562600"/>
            <a:ext cx="914400" cy="477054"/>
          </a:xfrm>
          <a:prstGeom prst="rect">
            <a:avLst/>
          </a:prstGeom>
          <a:solidFill>
            <a:schemeClr val="bg2">
              <a:lumMod val="75000"/>
            </a:schemeClr>
          </a:solidFill>
        </p:spPr>
        <p:txBody>
          <a:bodyPr wrap="square" rtlCol="0">
            <a:spAutoFit/>
          </a:bodyPr>
          <a:lstStyle/>
          <a:p>
            <a:pPr>
              <a:lnSpc>
                <a:spcPts val="1500"/>
              </a:lnSpc>
            </a:pPr>
            <a:r>
              <a:rPr lang="en-US" sz="1200" b="1" dirty="0" smtClean="0">
                <a:solidFill>
                  <a:srgbClr val="FF0000"/>
                </a:solidFill>
              </a:rPr>
              <a:t>Subband 5 PN code 7</a:t>
            </a:r>
            <a:endParaRPr lang="en-US" sz="1200" b="1" dirty="0">
              <a:solidFill>
                <a:srgbClr val="FF0000"/>
              </a:solidFill>
            </a:endParaRPr>
          </a:p>
        </p:txBody>
      </p:sp>
      <p:cxnSp>
        <p:nvCxnSpPr>
          <p:cNvPr id="98" name="Straight Connector 97"/>
          <p:cNvCxnSpPr/>
          <p:nvPr/>
        </p:nvCxnSpPr>
        <p:spPr>
          <a:xfrm>
            <a:off x="6477000" y="2743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477000" y="3505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477000" y="4267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477000" y="50292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7000" y="5715000"/>
            <a:ext cx="7620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886200" y="1828800"/>
            <a:ext cx="2357056" cy="338554"/>
          </a:xfrm>
          <a:prstGeom prst="rect">
            <a:avLst/>
          </a:prstGeom>
          <a:noFill/>
        </p:spPr>
        <p:txBody>
          <a:bodyPr wrap="none" rtlCol="0">
            <a:spAutoFit/>
          </a:bodyPr>
          <a:lstStyle/>
          <a:p>
            <a:r>
              <a:rPr lang="en-US" sz="1600" b="1" dirty="0" smtClean="0">
                <a:solidFill>
                  <a:srgbClr val="00B0F0"/>
                </a:solidFill>
              </a:rPr>
              <a:t>A set of 16 PN </a:t>
            </a:r>
            <a:r>
              <a:rPr lang="en-US" sz="1600" b="1" dirty="0" err="1" smtClean="0">
                <a:solidFill>
                  <a:srgbClr val="00B0F0"/>
                </a:solidFill>
              </a:rPr>
              <a:t>codewords</a:t>
            </a:r>
            <a:endParaRPr lang="en-US" sz="1600" b="1" dirty="0">
              <a:solidFill>
                <a:srgbClr val="00B0F0"/>
              </a:solidFill>
            </a:endParaRPr>
          </a:p>
        </p:txBody>
      </p:sp>
      <p:sp>
        <p:nvSpPr>
          <p:cNvPr id="48" name="Rectangle 47"/>
          <p:cNvSpPr/>
          <p:nvPr/>
        </p:nvSpPr>
        <p:spPr>
          <a:xfrm>
            <a:off x="1676400" y="2514600"/>
            <a:ext cx="152400" cy="457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Rectangle 49"/>
          <p:cNvSpPr/>
          <p:nvPr/>
        </p:nvSpPr>
        <p:spPr>
          <a:xfrm>
            <a:off x="1676400" y="3276600"/>
            <a:ext cx="152400"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 name="Rectangle 53"/>
          <p:cNvSpPr/>
          <p:nvPr/>
        </p:nvSpPr>
        <p:spPr>
          <a:xfrm>
            <a:off x="1676400" y="4038600"/>
            <a:ext cx="152400" cy="4572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5" name="Rectangle 54"/>
          <p:cNvSpPr/>
          <p:nvPr/>
        </p:nvSpPr>
        <p:spPr>
          <a:xfrm>
            <a:off x="1676400" y="4800600"/>
            <a:ext cx="152400" cy="457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Rectangle 55"/>
          <p:cNvSpPr/>
          <p:nvPr/>
        </p:nvSpPr>
        <p:spPr>
          <a:xfrm>
            <a:off x="1676400" y="5562600"/>
            <a:ext cx="152400"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Rectangle 59"/>
          <p:cNvSpPr/>
          <p:nvPr/>
        </p:nvSpPr>
        <p:spPr>
          <a:xfrm>
            <a:off x="1828800" y="1828800"/>
            <a:ext cx="6400800" cy="4419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828800" y="2133600"/>
            <a:ext cx="4572000" cy="403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1828800" y="2133600"/>
            <a:ext cx="4540923" cy="338554"/>
          </a:xfrm>
          <a:prstGeom prst="rect">
            <a:avLst/>
          </a:prstGeom>
          <a:noFill/>
        </p:spPr>
        <p:txBody>
          <a:bodyPr wrap="none" rtlCol="0">
            <a:spAutoFit/>
          </a:bodyPr>
          <a:lstStyle/>
          <a:p>
            <a:r>
              <a:rPr lang="en-US" sz="1600" b="1" dirty="0" smtClean="0">
                <a:solidFill>
                  <a:srgbClr val="C00000"/>
                </a:solidFill>
              </a:rPr>
              <a:t>A set of 5 hopping subbands among personal space</a:t>
            </a:r>
            <a:endParaRPr lang="en-US" sz="1600" b="1" dirty="0">
              <a:solidFill>
                <a:srgbClr val="C00000"/>
              </a:solidFill>
            </a:endParaRPr>
          </a:p>
        </p:txBody>
      </p:sp>
      <p:cxnSp>
        <p:nvCxnSpPr>
          <p:cNvPr id="76" name="Straight Connector 75"/>
          <p:cNvCxnSpPr/>
          <p:nvPr/>
        </p:nvCxnSpPr>
        <p:spPr>
          <a:xfrm rot="5400000">
            <a:off x="5295900" y="4152900"/>
            <a:ext cx="4038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315200" y="21336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315200" y="61722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676400" y="2133600"/>
            <a:ext cx="152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676400" y="6172200"/>
            <a:ext cx="152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477000" y="2133600"/>
            <a:ext cx="762000" cy="0"/>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7000" y="6096000"/>
            <a:ext cx="762000" cy="0"/>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676400" y="18288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676400" y="62484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162800" y="18288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162800" y="6248400"/>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953000" y="1447800"/>
            <a:ext cx="3886200" cy="310341"/>
          </a:xfrm>
          <a:prstGeom prst="rect">
            <a:avLst/>
          </a:prstGeom>
          <a:solidFill>
            <a:srgbClr val="FFFF00"/>
          </a:solidFill>
        </p:spPr>
        <p:txBody>
          <a:bodyPr wrap="square" rtlCol="0">
            <a:spAutoFit/>
          </a:bodyPr>
          <a:lstStyle/>
          <a:p>
            <a:pPr>
              <a:lnSpc>
                <a:spcPts val="1700"/>
              </a:lnSpc>
            </a:pPr>
            <a:r>
              <a:rPr lang="en-US" sz="1600" dirty="0" smtClean="0">
                <a:solidFill>
                  <a:srgbClr val="0070C0"/>
                </a:solidFill>
              </a:rPr>
              <a:t>The whole band is divided into 5 subbands.</a:t>
            </a:r>
            <a:endParaRPr lang="en-US" sz="1600" dirty="0">
              <a:solidFill>
                <a:srgbClr val="0070C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ONE EXAMPLE, OFDMA IN A PERSONAL SPACE</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65</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1877437"/>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OFDMA in FH: Hybrid OFDM in FH spreading</a:t>
            </a:r>
            <a:endParaRPr lang="en-US" sz="2000" dirty="0" smtClean="0"/>
          </a:p>
          <a:p>
            <a:pPr marL="228600" indent="-228600">
              <a:buFont typeface="Arial" pitchFamily="34" charset="0"/>
              <a:buChar char="•"/>
            </a:pPr>
            <a:r>
              <a:rPr lang="en-US" sz="1600" dirty="0" smtClean="0">
                <a:solidFill>
                  <a:srgbClr val="FF0000"/>
                </a:solidFill>
              </a:rPr>
              <a:t>Hybrid OFDM in FH spreading</a:t>
            </a:r>
          </a:p>
          <a:p>
            <a:pPr marL="685800" lvl="1" indent="-228600">
              <a:buFont typeface="Arial" pitchFamily="34" charset="0"/>
              <a:buChar char="•"/>
            </a:pPr>
            <a:r>
              <a:rPr lang="en-US" sz="1600" dirty="0" smtClean="0">
                <a:solidFill>
                  <a:srgbClr val="FF0000"/>
                </a:solidFill>
              </a:rPr>
              <a:t>FH: (mitigation of near-far effect + spreading) + OFDM: for severe channel conditions</a:t>
            </a:r>
          </a:p>
          <a:p>
            <a:pPr marL="228600" indent="-228600">
              <a:buFont typeface="Arial" pitchFamily="34" charset="0"/>
              <a:buChar char="•"/>
            </a:pPr>
            <a:r>
              <a:rPr lang="en-US" sz="1600" b="1" dirty="0" smtClean="0">
                <a:solidFill>
                  <a:srgbClr val="0070C0"/>
                </a:solidFill>
              </a:rPr>
              <a:t>The whole frequency band is divided into 5 subbands. Each subband is assigned to a personal space.</a:t>
            </a:r>
            <a:r>
              <a:rPr lang="en-US" sz="1600" b="1" dirty="0" smtClean="0">
                <a:solidFill>
                  <a:srgbClr val="0070C0"/>
                </a:solidFill>
                <a:sym typeface="Wingdings" pitchFamily="2" charset="2"/>
              </a:rPr>
              <a:t> 				 ACA can be applied.</a:t>
            </a:r>
            <a:endParaRPr lang="en-US" sz="1600" b="1" dirty="0" smtClean="0">
              <a:solidFill>
                <a:srgbClr val="0070C0"/>
              </a:solidFill>
            </a:endParaRPr>
          </a:p>
          <a:p>
            <a:pPr marL="228600" indent="-228600">
              <a:buFont typeface="Arial" pitchFamily="34" charset="0"/>
              <a:buChar char="•"/>
            </a:pPr>
            <a:r>
              <a:rPr lang="en-US" sz="1600" b="1" dirty="0" smtClean="0">
                <a:solidFill>
                  <a:srgbClr val="0070C0"/>
                </a:solidFill>
              </a:rPr>
              <a:t>For each subband, OFDMA is applied for multiple links. A part of OFDM subcarriers are assigned to a link in the personal space. 		</a:t>
            </a:r>
            <a:r>
              <a:rPr lang="en-US" sz="1600" b="1" dirty="0" smtClean="0">
                <a:solidFill>
                  <a:srgbClr val="0070C0"/>
                </a:solidFill>
                <a:sym typeface="Wingdings" pitchFamily="2" charset="2"/>
              </a:rPr>
              <a:t> DCA can be applied.</a:t>
            </a:r>
            <a:r>
              <a:rPr lang="en-US" sz="1600" b="1" dirty="0" smtClean="0">
                <a:solidFill>
                  <a:srgbClr val="0070C0"/>
                </a:solidFill>
              </a:rPr>
              <a:t> </a:t>
            </a:r>
          </a:p>
        </p:txBody>
      </p:sp>
      <p:sp>
        <p:nvSpPr>
          <p:cNvPr id="18" name="TextBox 17"/>
          <p:cNvSpPr txBox="1"/>
          <p:nvPr/>
        </p:nvSpPr>
        <p:spPr>
          <a:xfrm>
            <a:off x="2514600" y="44958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1</a:t>
            </a:r>
            <a:endParaRPr lang="en-US" sz="1600" b="1" dirty="0"/>
          </a:p>
        </p:txBody>
      </p:sp>
      <p:sp>
        <p:nvSpPr>
          <p:cNvPr id="19" name="TextBox 18"/>
          <p:cNvSpPr txBox="1"/>
          <p:nvPr/>
        </p:nvSpPr>
        <p:spPr>
          <a:xfrm>
            <a:off x="3429000" y="44958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2</a:t>
            </a:r>
            <a:endParaRPr lang="en-US" sz="1600" b="1" dirty="0"/>
          </a:p>
        </p:txBody>
      </p:sp>
      <p:sp>
        <p:nvSpPr>
          <p:cNvPr id="20" name="TextBox 19"/>
          <p:cNvSpPr txBox="1"/>
          <p:nvPr/>
        </p:nvSpPr>
        <p:spPr>
          <a:xfrm>
            <a:off x="4343400" y="44958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3</a:t>
            </a:r>
            <a:endParaRPr lang="en-US" sz="1600" b="1" dirty="0"/>
          </a:p>
        </p:txBody>
      </p:sp>
      <p:sp>
        <p:nvSpPr>
          <p:cNvPr id="21" name="TextBox 20"/>
          <p:cNvSpPr txBox="1"/>
          <p:nvPr/>
        </p:nvSpPr>
        <p:spPr>
          <a:xfrm>
            <a:off x="7086600" y="44958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1</a:t>
            </a:r>
            <a:endParaRPr lang="en-US" sz="1600" b="1" dirty="0"/>
          </a:p>
        </p:txBody>
      </p:sp>
      <p:sp>
        <p:nvSpPr>
          <p:cNvPr id="22" name="TextBox 21"/>
          <p:cNvSpPr txBox="1"/>
          <p:nvPr/>
        </p:nvSpPr>
        <p:spPr>
          <a:xfrm>
            <a:off x="6172200" y="44958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5</a:t>
            </a:r>
            <a:endParaRPr lang="en-US" sz="1600" b="1" dirty="0"/>
          </a:p>
        </p:txBody>
      </p:sp>
      <p:sp>
        <p:nvSpPr>
          <p:cNvPr id="23" name="TextBox 22"/>
          <p:cNvSpPr txBox="1"/>
          <p:nvPr/>
        </p:nvSpPr>
        <p:spPr>
          <a:xfrm>
            <a:off x="5257800" y="44958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4</a:t>
            </a:r>
            <a:endParaRPr lang="en-US" sz="1600" b="1" dirty="0"/>
          </a:p>
        </p:txBody>
      </p:sp>
      <p:sp>
        <p:nvSpPr>
          <p:cNvPr id="24" name="TextBox 23"/>
          <p:cNvSpPr txBox="1"/>
          <p:nvPr/>
        </p:nvSpPr>
        <p:spPr>
          <a:xfrm>
            <a:off x="2971800" y="3581400"/>
            <a:ext cx="1871153" cy="338554"/>
          </a:xfrm>
          <a:prstGeom prst="rect">
            <a:avLst/>
          </a:prstGeom>
          <a:noFill/>
        </p:spPr>
        <p:txBody>
          <a:bodyPr wrap="none" rtlCol="0">
            <a:spAutoFit/>
          </a:bodyPr>
          <a:lstStyle/>
          <a:p>
            <a:r>
              <a:rPr lang="en-US" sz="1600" b="1" dirty="0" smtClean="0">
                <a:solidFill>
                  <a:srgbClr val="00B0F0"/>
                </a:solidFill>
              </a:rPr>
              <a:t>OFDM symbol time</a:t>
            </a:r>
            <a:endParaRPr lang="en-US" sz="1600" b="1" dirty="0">
              <a:solidFill>
                <a:srgbClr val="00B0F0"/>
              </a:solidFill>
            </a:endParaRPr>
          </a:p>
        </p:txBody>
      </p:sp>
      <p:sp>
        <p:nvSpPr>
          <p:cNvPr id="25" name="TextBox 24"/>
          <p:cNvSpPr txBox="1"/>
          <p:nvPr/>
        </p:nvSpPr>
        <p:spPr>
          <a:xfrm>
            <a:off x="2514600" y="49530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1</a:t>
            </a:r>
            <a:endParaRPr lang="en-US" sz="1600" b="1" dirty="0"/>
          </a:p>
        </p:txBody>
      </p:sp>
      <p:sp>
        <p:nvSpPr>
          <p:cNvPr id="26" name="TextBox 25"/>
          <p:cNvSpPr txBox="1"/>
          <p:nvPr/>
        </p:nvSpPr>
        <p:spPr>
          <a:xfrm>
            <a:off x="3429000" y="49530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2</a:t>
            </a:r>
            <a:endParaRPr lang="en-US" sz="1600" b="1" dirty="0"/>
          </a:p>
        </p:txBody>
      </p:sp>
      <p:sp>
        <p:nvSpPr>
          <p:cNvPr id="27" name="TextBox 26"/>
          <p:cNvSpPr txBox="1"/>
          <p:nvPr/>
        </p:nvSpPr>
        <p:spPr>
          <a:xfrm>
            <a:off x="4343400" y="49530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3</a:t>
            </a:r>
            <a:endParaRPr lang="en-US" sz="1600" b="1" dirty="0"/>
          </a:p>
        </p:txBody>
      </p:sp>
      <p:sp>
        <p:nvSpPr>
          <p:cNvPr id="28" name="TextBox 27"/>
          <p:cNvSpPr txBox="1"/>
          <p:nvPr/>
        </p:nvSpPr>
        <p:spPr>
          <a:xfrm>
            <a:off x="7086600" y="49530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1</a:t>
            </a:r>
            <a:endParaRPr lang="en-US" sz="1600" b="1" dirty="0"/>
          </a:p>
        </p:txBody>
      </p:sp>
      <p:sp>
        <p:nvSpPr>
          <p:cNvPr id="29" name="TextBox 28"/>
          <p:cNvSpPr txBox="1"/>
          <p:nvPr/>
        </p:nvSpPr>
        <p:spPr>
          <a:xfrm>
            <a:off x="6172200" y="49530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5</a:t>
            </a:r>
            <a:endParaRPr lang="en-US" sz="1600" b="1" dirty="0"/>
          </a:p>
        </p:txBody>
      </p:sp>
      <p:sp>
        <p:nvSpPr>
          <p:cNvPr id="30" name="TextBox 29"/>
          <p:cNvSpPr txBox="1"/>
          <p:nvPr/>
        </p:nvSpPr>
        <p:spPr>
          <a:xfrm>
            <a:off x="5257800" y="49530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4</a:t>
            </a:r>
            <a:endParaRPr lang="en-US" sz="1600" b="1" dirty="0"/>
          </a:p>
        </p:txBody>
      </p:sp>
      <p:sp>
        <p:nvSpPr>
          <p:cNvPr id="32" name="TextBox 31"/>
          <p:cNvSpPr txBox="1"/>
          <p:nvPr/>
        </p:nvSpPr>
        <p:spPr>
          <a:xfrm>
            <a:off x="2514600" y="54102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1</a:t>
            </a:r>
            <a:endParaRPr lang="en-US" sz="1600" b="1" dirty="0"/>
          </a:p>
        </p:txBody>
      </p:sp>
      <p:sp>
        <p:nvSpPr>
          <p:cNvPr id="33" name="TextBox 32"/>
          <p:cNvSpPr txBox="1"/>
          <p:nvPr/>
        </p:nvSpPr>
        <p:spPr>
          <a:xfrm>
            <a:off x="3429000" y="54102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2</a:t>
            </a:r>
            <a:endParaRPr lang="en-US" sz="1600" b="1" dirty="0"/>
          </a:p>
        </p:txBody>
      </p:sp>
      <p:sp>
        <p:nvSpPr>
          <p:cNvPr id="34" name="TextBox 33"/>
          <p:cNvSpPr txBox="1"/>
          <p:nvPr/>
        </p:nvSpPr>
        <p:spPr>
          <a:xfrm>
            <a:off x="4343400" y="54102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3</a:t>
            </a:r>
            <a:endParaRPr lang="en-US" sz="1600" b="1" dirty="0"/>
          </a:p>
        </p:txBody>
      </p:sp>
      <p:sp>
        <p:nvSpPr>
          <p:cNvPr id="35" name="TextBox 34"/>
          <p:cNvSpPr txBox="1"/>
          <p:nvPr/>
        </p:nvSpPr>
        <p:spPr>
          <a:xfrm>
            <a:off x="7086600" y="54102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1</a:t>
            </a:r>
            <a:endParaRPr lang="en-US" sz="1600" b="1" dirty="0"/>
          </a:p>
        </p:txBody>
      </p:sp>
      <p:sp>
        <p:nvSpPr>
          <p:cNvPr id="36" name="TextBox 35"/>
          <p:cNvSpPr txBox="1"/>
          <p:nvPr/>
        </p:nvSpPr>
        <p:spPr>
          <a:xfrm>
            <a:off x="6172200" y="54102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5</a:t>
            </a:r>
            <a:endParaRPr lang="en-US" sz="1600" b="1" dirty="0"/>
          </a:p>
        </p:txBody>
      </p:sp>
      <p:sp>
        <p:nvSpPr>
          <p:cNvPr id="37" name="TextBox 36"/>
          <p:cNvSpPr txBox="1"/>
          <p:nvPr/>
        </p:nvSpPr>
        <p:spPr>
          <a:xfrm>
            <a:off x="5257800" y="54102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4</a:t>
            </a:r>
            <a:endParaRPr lang="en-US" sz="1600" b="1" dirty="0"/>
          </a:p>
        </p:txBody>
      </p:sp>
      <p:sp>
        <p:nvSpPr>
          <p:cNvPr id="38" name="TextBox 37"/>
          <p:cNvSpPr txBox="1"/>
          <p:nvPr/>
        </p:nvSpPr>
        <p:spPr>
          <a:xfrm>
            <a:off x="2514600" y="58674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1</a:t>
            </a:r>
            <a:endParaRPr lang="en-US" sz="1600" b="1" dirty="0"/>
          </a:p>
        </p:txBody>
      </p:sp>
      <p:sp>
        <p:nvSpPr>
          <p:cNvPr id="39" name="TextBox 38"/>
          <p:cNvSpPr txBox="1"/>
          <p:nvPr/>
        </p:nvSpPr>
        <p:spPr>
          <a:xfrm>
            <a:off x="3429000" y="58674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2</a:t>
            </a:r>
            <a:endParaRPr lang="en-US" sz="1600" b="1" dirty="0"/>
          </a:p>
        </p:txBody>
      </p:sp>
      <p:sp>
        <p:nvSpPr>
          <p:cNvPr id="40" name="TextBox 39"/>
          <p:cNvSpPr txBox="1"/>
          <p:nvPr/>
        </p:nvSpPr>
        <p:spPr>
          <a:xfrm>
            <a:off x="4343400" y="58674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3</a:t>
            </a:r>
            <a:endParaRPr lang="en-US" sz="1600" b="1" dirty="0"/>
          </a:p>
        </p:txBody>
      </p:sp>
      <p:sp>
        <p:nvSpPr>
          <p:cNvPr id="41" name="TextBox 40"/>
          <p:cNvSpPr txBox="1"/>
          <p:nvPr/>
        </p:nvSpPr>
        <p:spPr>
          <a:xfrm>
            <a:off x="7086600" y="58674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1</a:t>
            </a:r>
            <a:endParaRPr lang="en-US" sz="1600" b="1" dirty="0"/>
          </a:p>
        </p:txBody>
      </p:sp>
      <p:sp>
        <p:nvSpPr>
          <p:cNvPr id="42" name="TextBox 41"/>
          <p:cNvSpPr txBox="1"/>
          <p:nvPr/>
        </p:nvSpPr>
        <p:spPr>
          <a:xfrm>
            <a:off x="6172200" y="58674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5</a:t>
            </a:r>
            <a:endParaRPr lang="en-US" sz="1600" b="1" dirty="0"/>
          </a:p>
        </p:txBody>
      </p:sp>
      <p:sp>
        <p:nvSpPr>
          <p:cNvPr id="43" name="TextBox 42"/>
          <p:cNvSpPr txBox="1"/>
          <p:nvPr/>
        </p:nvSpPr>
        <p:spPr>
          <a:xfrm>
            <a:off x="5257800" y="58674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4</a:t>
            </a:r>
            <a:endParaRPr lang="en-US" sz="1600" b="1" dirty="0"/>
          </a:p>
        </p:txBody>
      </p:sp>
      <p:sp>
        <p:nvSpPr>
          <p:cNvPr id="44" name="TextBox 43"/>
          <p:cNvSpPr txBox="1"/>
          <p:nvPr/>
        </p:nvSpPr>
        <p:spPr>
          <a:xfrm>
            <a:off x="2514600" y="40386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1</a:t>
            </a:r>
            <a:endParaRPr lang="en-US" sz="1600" b="1" dirty="0"/>
          </a:p>
        </p:txBody>
      </p:sp>
      <p:sp>
        <p:nvSpPr>
          <p:cNvPr id="45" name="TextBox 44"/>
          <p:cNvSpPr txBox="1"/>
          <p:nvPr/>
        </p:nvSpPr>
        <p:spPr>
          <a:xfrm>
            <a:off x="3429000" y="40386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2</a:t>
            </a:r>
            <a:endParaRPr lang="en-US" sz="1600" b="1" dirty="0"/>
          </a:p>
        </p:txBody>
      </p:sp>
      <p:sp>
        <p:nvSpPr>
          <p:cNvPr id="46" name="TextBox 45"/>
          <p:cNvSpPr txBox="1"/>
          <p:nvPr/>
        </p:nvSpPr>
        <p:spPr>
          <a:xfrm>
            <a:off x="4343400" y="40386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3</a:t>
            </a:r>
            <a:endParaRPr lang="en-US" sz="1600" b="1" dirty="0"/>
          </a:p>
        </p:txBody>
      </p:sp>
      <p:sp>
        <p:nvSpPr>
          <p:cNvPr id="47" name="TextBox 46"/>
          <p:cNvSpPr txBox="1"/>
          <p:nvPr/>
        </p:nvSpPr>
        <p:spPr>
          <a:xfrm>
            <a:off x="7086600" y="40386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1</a:t>
            </a:r>
            <a:endParaRPr lang="en-US" sz="1600" b="1" dirty="0"/>
          </a:p>
        </p:txBody>
      </p:sp>
      <p:sp>
        <p:nvSpPr>
          <p:cNvPr id="48" name="TextBox 47"/>
          <p:cNvSpPr txBox="1"/>
          <p:nvPr/>
        </p:nvSpPr>
        <p:spPr>
          <a:xfrm>
            <a:off x="6172200" y="40386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5</a:t>
            </a:r>
            <a:endParaRPr lang="en-US" sz="1600" b="1" dirty="0"/>
          </a:p>
        </p:txBody>
      </p:sp>
      <p:sp>
        <p:nvSpPr>
          <p:cNvPr id="49" name="TextBox 48"/>
          <p:cNvSpPr txBox="1"/>
          <p:nvPr/>
        </p:nvSpPr>
        <p:spPr>
          <a:xfrm>
            <a:off x="5257800" y="40386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4</a:t>
            </a:r>
            <a:endParaRPr lang="en-US" sz="1600" b="1" dirty="0"/>
          </a:p>
        </p:txBody>
      </p:sp>
      <p:sp>
        <p:nvSpPr>
          <p:cNvPr id="50" name="TextBox 49"/>
          <p:cNvSpPr txBox="1"/>
          <p:nvPr/>
        </p:nvSpPr>
        <p:spPr>
          <a:xfrm>
            <a:off x="457200" y="4038600"/>
            <a:ext cx="1219200" cy="338554"/>
          </a:xfrm>
          <a:prstGeom prst="rect">
            <a:avLst/>
          </a:prstGeom>
          <a:solidFill>
            <a:schemeClr val="bg1"/>
          </a:solidFill>
          <a:ln>
            <a:noFill/>
          </a:ln>
        </p:spPr>
        <p:txBody>
          <a:bodyPr wrap="square" rtlCol="0">
            <a:spAutoFit/>
          </a:bodyPr>
          <a:lstStyle/>
          <a:p>
            <a:r>
              <a:rPr lang="en-US" sz="1600" b="1" dirty="0" smtClean="0">
                <a:solidFill>
                  <a:srgbClr val="FF0000"/>
                </a:solidFill>
              </a:rPr>
              <a:t>Subband 1</a:t>
            </a:r>
            <a:endParaRPr lang="en-US" sz="1600" b="1" dirty="0">
              <a:solidFill>
                <a:srgbClr val="FF0000"/>
              </a:solidFill>
            </a:endParaRPr>
          </a:p>
        </p:txBody>
      </p:sp>
      <p:sp>
        <p:nvSpPr>
          <p:cNvPr id="51" name="TextBox 50"/>
          <p:cNvSpPr txBox="1"/>
          <p:nvPr/>
        </p:nvSpPr>
        <p:spPr>
          <a:xfrm>
            <a:off x="457200" y="4495800"/>
            <a:ext cx="1143000" cy="338554"/>
          </a:xfrm>
          <a:prstGeom prst="rect">
            <a:avLst/>
          </a:prstGeom>
          <a:solidFill>
            <a:schemeClr val="bg1"/>
          </a:solidFill>
          <a:ln>
            <a:noFill/>
          </a:ln>
        </p:spPr>
        <p:txBody>
          <a:bodyPr wrap="square" rtlCol="0">
            <a:spAutoFit/>
          </a:bodyPr>
          <a:lstStyle/>
          <a:p>
            <a:r>
              <a:rPr lang="en-US" sz="1600" b="1" dirty="0" smtClean="0">
                <a:solidFill>
                  <a:srgbClr val="FF0000"/>
                </a:solidFill>
              </a:rPr>
              <a:t>Subband 2</a:t>
            </a:r>
            <a:endParaRPr lang="en-US" sz="1600" b="1" dirty="0">
              <a:solidFill>
                <a:srgbClr val="FF0000"/>
              </a:solidFill>
            </a:endParaRPr>
          </a:p>
        </p:txBody>
      </p:sp>
      <p:sp>
        <p:nvSpPr>
          <p:cNvPr id="52" name="TextBox 51"/>
          <p:cNvSpPr txBox="1"/>
          <p:nvPr/>
        </p:nvSpPr>
        <p:spPr>
          <a:xfrm>
            <a:off x="457200" y="4953000"/>
            <a:ext cx="1143000" cy="338554"/>
          </a:xfrm>
          <a:prstGeom prst="rect">
            <a:avLst/>
          </a:prstGeom>
          <a:solidFill>
            <a:schemeClr val="bg1"/>
          </a:solidFill>
          <a:ln>
            <a:noFill/>
          </a:ln>
        </p:spPr>
        <p:txBody>
          <a:bodyPr wrap="square" rtlCol="0">
            <a:spAutoFit/>
          </a:bodyPr>
          <a:lstStyle/>
          <a:p>
            <a:r>
              <a:rPr lang="en-US" sz="1600" b="1" dirty="0" smtClean="0">
                <a:solidFill>
                  <a:srgbClr val="FF0000"/>
                </a:solidFill>
              </a:rPr>
              <a:t>Subband 3</a:t>
            </a:r>
            <a:endParaRPr lang="en-US" sz="1600" b="1" dirty="0">
              <a:solidFill>
                <a:srgbClr val="FF0000"/>
              </a:solidFill>
            </a:endParaRPr>
          </a:p>
        </p:txBody>
      </p:sp>
      <p:sp>
        <p:nvSpPr>
          <p:cNvPr id="53" name="TextBox 52"/>
          <p:cNvSpPr txBox="1"/>
          <p:nvPr/>
        </p:nvSpPr>
        <p:spPr>
          <a:xfrm>
            <a:off x="457200" y="5410200"/>
            <a:ext cx="1219200" cy="338554"/>
          </a:xfrm>
          <a:prstGeom prst="rect">
            <a:avLst/>
          </a:prstGeom>
          <a:solidFill>
            <a:schemeClr val="bg1"/>
          </a:solidFill>
          <a:ln>
            <a:noFill/>
          </a:ln>
        </p:spPr>
        <p:txBody>
          <a:bodyPr wrap="square" rtlCol="0">
            <a:spAutoFit/>
          </a:bodyPr>
          <a:lstStyle/>
          <a:p>
            <a:r>
              <a:rPr lang="en-US" sz="1600" b="1" dirty="0" smtClean="0">
                <a:solidFill>
                  <a:srgbClr val="FF0000"/>
                </a:solidFill>
              </a:rPr>
              <a:t>Subband 4</a:t>
            </a:r>
            <a:endParaRPr lang="en-US" sz="1600" b="1" dirty="0">
              <a:solidFill>
                <a:srgbClr val="FF0000"/>
              </a:solidFill>
            </a:endParaRPr>
          </a:p>
        </p:txBody>
      </p:sp>
      <p:sp>
        <p:nvSpPr>
          <p:cNvPr id="54" name="TextBox 53"/>
          <p:cNvSpPr txBox="1"/>
          <p:nvPr/>
        </p:nvSpPr>
        <p:spPr>
          <a:xfrm>
            <a:off x="457200" y="5867400"/>
            <a:ext cx="1219200" cy="338554"/>
          </a:xfrm>
          <a:prstGeom prst="rect">
            <a:avLst/>
          </a:prstGeom>
          <a:solidFill>
            <a:schemeClr val="bg1"/>
          </a:solidFill>
          <a:ln>
            <a:noFill/>
          </a:ln>
        </p:spPr>
        <p:txBody>
          <a:bodyPr wrap="square" rtlCol="0">
            <a:spAutoFit/>
          </a:bodyPr>
          <a:lstStyle/>
          <a:p>
            <a:r>
              <a:rPr lang="en-US" sz="1600" b="1" dirty="0" smtClean="0">
                <a:solidFill>
                  <a:srgbClr val="FF0000"/>
                </a:solidFill>
              </a:rPr>
              <a:t>Subband 5</a:t>
            </a:r>
            <a:endParaRPr lang="en-US" sz="1600" b="1" dirty="0">
              <a:solidFill>
                <a:srgbClr val="FF0000"/>
              </a:solidFill>
            </a:endParaRPr>
          </a:p>
        </p:txBody>
      </p:sp>
      <p:cxnSp>
        <p:nvCxnSpPr>
          <p:cNvPr id="57" name="Straight Connector 56"/>
          <p:cNvCxnSpPr/>
          <p:nvPr/>
        </p:nvCxnSpPr>
        <p:spPr>
          <a:xfrm>
            <a:off x="8077200" y="4648200"/>
            <a:ext cx="4572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077200" y="4267200"/>
            <a:ext cx="4572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077200" y="5105400"/>
            <a:ext cx="4572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077200" y="5562600"/>
            <a:ext cx="4572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8077200" y="6019800"/>
            <a:ext cx="457200"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514600" y="3505200"/>
            <a:ext cx="4572000" cy="274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5410200" y="3505200"/>
            <a:ext cx="1662635" cy="338554"/>
          </a:xfrm>
          <a:prstGeom prst="rect">
            <a:avLst/>
          </a:prstGeom>
          <a:noFill/>
        </p:spPr>
        <p:txBody>
          <a:bodyPr wrap="none" rtlCol="0">
            <a:spAutoFit/>
          </a:bodyPr>
          <a:lstStyle/>
          <a:p>
            <a:r>
              <a:rPr lang="en-US" sz="1600" b="1" dirty="0" smtClean="0">
                <a:solidFill>
                  <a:srgbClr val="FF0000"/>
                </a:solidFill>
              </a:rPr>
              <a:t>One FH sequence</a:t>
            </a:r>
            <a:endParaRPr lang="en-US" sz="1600" b="1" dirty="0">
              <a:solidFill>
                <a:srgbClr val="FF0000"/>
              </a:solidFill>
            </a:endParaRPr>
          </a:p>
        </p:txBody>
      </p:sp>
      <p:cxnSp>
        <p:nvCxnSpPr>
          <p:cNvPr id="65" name="Straight Arrow Connector 64"/>
          <p:cNvCxnSpPr/>
          <p:nvPr/>
        </p:nvCxnSpPr>
        <p:spPr>
          <a:xfrm>
            <a:off x="3429000" y="3886200"/>
            <a:ext cx="914400" cy="1588"/>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600200" y="4495800"/>
            <a:ext cx="878767" cy="338554"/>
          </a:xfrm>
          <a:prstGeom prst="rect">
            <a:avLst/>
          </a:prstGeom>
          <a:solidFill>
            <a:srgbClr val="FF99FF"/>
          </a:solidFill>
          <a:ln>
            <a:solidFill>
              <a:schemeClr val="tx1"/>
            </a:solidFill>
          </a:ln>
        </p:spPr>
        <p:txBody>
          <a:bodyPr wrap="square" rtlCol="0">
            <a:spAutoFit/>
          </a:bodyPr>
          <a:lstStyle/>
          <a:p>
            <a:r>
              <a:rPr lang="en-US" sz="1600" b="1" dirty="0" smtClean="0"/>
              <a:t>OFDM 5</a:t>
            </a:r>
            <a:endParaRPr lang="en-US" sz="1600" b="1" dirty="0"/>
          </a:p>
        </p:txBody>
      </p:sp>
      <p:sp>
        <p:nvSpPr>
          <p:cNvPr id="67" name="TextBox 66"/>
          <p:cNvSpPr txBox="1"/>
          <p:nvPr/>
        </p:nvSpPr>
        <p:spPr>
          <a:xfrm>
            <a:off x="1600200" y="4953000"/>
            <a:ext cx="878767" cy="338554"/>
          </a:xfrm>
          <a:prstGeom prst="rect">
            <a:avLst/>
          </a:prstGeom>
          <a:solidFill>
            <a:schemeClr val="tx2">
              <a:lumMod val="20000"/>
              <a:lumOff val="80000"/>
            </a:schemeClr>
          </a:solidFill>
          <a:ln>
            <a:solidFill>
              <a:schemeClr val="tx1"/>
            </a:solidFill>
          </a:ln>
        </p:spPr>
        <p:txBody>
          <a:bodyPr wrap="square" rtlCol="0">
            <a:spAutoFit/>
          </a:bodyPr>
          <a:lstStyle/>
          <a:p>
            <a:r>
              <a:rPr lang="en-US" sz="1600" b="1" dirty="0" smtClean="0"/>
              <a:t>OFDM 5</a:t>
            </a:r>
            <a:endParaRPr lang="en-US" sz="1600" b="1" dirty="0"/>
          </a:p>
        </p:txBody>
      </p:sp>
      <p:sp>
        <p:nvSpPr>
          <p:cNvPr id="68" name="TextBox 67"/>
          <p:cNvSpPr txBox="1"/>
          <p:nvPr/>
        </p:nvSpPr>
        <p:spPr>
          <a:xfrm>
            <a:off x="1600200" y="5410200"/>
            <a:ext cx="878767" cy="338554"/>
          </a:xfrm>
          <a:prstGeom prst="rect">
            <a:avLst/>
          </a:prstGeom>
          <a:solidFill>
            <a:srgbClr val="FFFF00"/>
          </a:solidFill>
          <a:ln>
            <a:solidFill>
              <a:schemeClr val="tx1"/>
            </a:solidFill>
          </a:ln>
        </p:spPr>
        <p:txBody>
          <a:bodyPr wrap="square" rtlCol="0">
            <a:spAutoFit/>
          </a:bodyPr>
          <a:lstStyle/>
          <a:p>
            <a:r>
              <a:rPr lang="en-US" sz="1600" b="1" dirty="0" smtClean="0"/>
              <a:t>OFDM 5</a:t>
            </a:r>
            <a:endParaRPr lang="en-US" sz="1600" b="1" dirty="0"/>
          </a:p>
        </p:txBody>
      </p:sp>
      <p:sp>
        <p:nvSpPr>
          <p:cNvPr id="69" name="TextBox 68"/>
          <p:cNvSpPr txBox="1"/>
          <p:nvPr/>
        </p:nvSpPr>
        <p:spPr>
          <a:xfrm>
            <a:off x="1600200" y="5867400"/>
            <a:ext cx="878767" cy="338554"/>
          </a:xfrm>
          <a:prstGeom prst="rect">
            <a:avLst/>
          </a:prstGeom>
          <a:solidFill>
            <a:srgbClr val="92D050"/>
          </a:solidFill>
          <a:ln>
            <a:solidFill>
              <a:schemeClr val="tx1"/>
            </a:solidFill>
          </a:ln>
        </p:spPr>
        <p:txBody>
          <a:bodyPr wrap="square" rtlCol="0">
            <a:spAutoFit/>
          </a:bodyPr>
          <a:lstStyle/>
          <a:p>
            <a:r>
              <a:rPr lang="en-US" sz="1600" b="1" dirty="0" smtClean="0"/>
              <a:t>OFDM 5</a:t>
            </a:r>
            <a:endParaRPr lang="en-US" sz="1600" b="1" dirty="0"/>
          </a:p>
        </p:txBody>
      </p:sp>
      <p:sp>
        <p:nvSpPr>
          <p:cNvPr id="70" name="TextBox 69"/>
          <p:cNvSpPr txBox="1"/>
          <p:nvPr/>
        </p:nvSpPr>
        <p:spPr>
          <a:xfrm>
            <a:off x="1600200" y="4038600"/>
            <a:ext cx="878767" cy="338554"/>
          </a:xfrm>
          <a:prstGeom prst="rect">
            <a:avLst/>
          </a:prstGeom>
          <a:solidFill>
            <a:srgbClr val="FFC000"/>
          </a:solidFill>
          <a:ln>
            <a:solidFill>
              <a:schemeClr val="tx1"/>
            </a:solidFill>
          </a:ln>
        </p:spPr>
        <p:txBody>
          <a:bodyPr wrap="square" rtlCol="0">
            <a:spAutoFit/>
          </a:bodyPr>
          <a:lstStyle/>
          <a:p>
            <a:r>
              <a:rPr lang="en-US" sz="1600" b="1" dirty="0" smtClean="0"/>
              <a:t>OFDM 5</a:t>
            </a:r>
            <a:endParaRPr lang="en-US" sz="1600" b="1" dirty="0"/>
          </a:p>
        </p:txBody>
      </p:sp>
      <p:sp>
        <p:nvSpPr>
          <p:cNvPr id="71" name="TextBox 70"/>
          <p:cNvSpPr txBox="1"/>
          <p:nvPr/>
        </p:nvSpPr>
        <p:spPr>
          <a:xfrm>
            <a:off x="457200" y="3429000"/>
            <a:ext cx="1295400" cy="562911"/>
          </a:xfrm>
          <a:prstGeom prst="rect">
            <a:avLst/>
          </a:prstGeom>
          <a:solidFill>
            <a:schemeClr val="accent1">
              <a:lumMod val="40000"/>
              <a:lumOff val="60000"/>
            </a:schemeClr>
          </a:solidFill>
        </p:spPr>
        <p:txBody>
          <a:bodyPr wrap="square" rtlCol="0">
            <a:spAutoFit/>
          </a:bodyPr>
          <a:lstStyle/>
          <a:p>
            <a:pPr>
              <a:lnSpc>
                <a:spcPts val="1200"/>
              </a:lnSpc>
            </a:pPr>
            <a:r>
              <a:rPr lang="en-US" sz="1400" b="1" dirty="0" smtClean="0">
                <a:solidFill>
                  <a:srgbClr val="7030A0"/>
                </a:solidFill>
              </a:rPr>
              <a:t>Each color for a different personal space </a:t>
            </a:r>
            <a:endParaRPr lang="en-US" sz="1400" b="1" dirty="0">
              <a:solidFill>
                <a:srgbClr val="7030A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smtClean="0">
                <a:solidFill>
                  <a:srgbClr val="FF0000"/>
                </a:solidFill>
                <a:cs typeface="Times New Roman" pitchFamily="18" charset="0"/>
              </a:rPr>
              <a:t>COMPARISON OF FREQUENCY SPREADING/MULTIPLE ACCESS METHODS</a:t>
            </a:r>
            <a:endParaRPr lang="en-US" sz="3200" b="1" i="1">
              <a:solidFill>
                <a:srgbClr val="FF0000"/>
              </a:solidFill>
              <a:cs typeface="Times New Roman" pitchFamily="18" charset="0"/>
            </a:endParaRPr>
          </a:p>
        </p:txBody>
      </p:sp>
      <p:graphicFrame>
        <p:nvGraphicFramePr>
          <p:cNvPr id="5" name="Content Placeholder 4"/>
          <p:cNvGraphicFramePr>
            <a:graphicFrameLocks noGrp="1"/>
          </p:cNvGraphicFramePr>
          <p:nvPr>
            <p:ph idx="1"/>
          </p:nvPr>
        </p:nvGraphicFramePr>
        <p:xfrm>
          <a:off x="0" y="1371600"/>
          <a:ext cx="9144000" cy="4848860"/>
        </p:xfrm>
        <a:graphic>
          <a:graphicData uri="http://schemas.openxmlformats.org/drawingml/2006/table">
            <a:tbl>
              <a:tblPr firstRow="1" bandRow="1">
                <a:tableStyleId>{5C22544A-7EE6-4342-B048-85BDC9FD1C3A}</a:tableStyleId>
              </a:tblPr>
              <a:tblGrid>
                <a:gridCol w="2804273"/>
                <a:gridCol w="777128"/>
                <a:gridCol w="762000"/>
                <a:gridCol w="702718"/>
                <a:gridCol w="438032"/>
                <a:gridCol w="369961"/>
                <a:gridCol w="775288"/>
                <a:gridCol w="838200"/>
                <a:gridCol w="838200"/>
                <a:gridCol w="838200"/>
              </a:tblGrid>
              <a:tr h="370840">
                <a:tc>
                  <a:txBody>
                    <a:bodyPr/>
                    <a:lstStyle/>
                    <a:p>
                      <a:pPr algn="r"/>
                      <a:r>
                        <a:rPr lang="en-US" sz="1400" dirty="0" smtClean="0"/>
                        <a:t>Multiple access for grouping</a:t>
                      </a:r>
                    </a:p>
                    <a:p>
                      <a:pPr algn="r"/>
                      <a:r>
                        <a:rPr lang="en-US" sz="1400" dirty="0" smtClean="0"/>
                        <a:t>(multiple access</a:t>
                      </a:r>
                      <a:r>
                        <a:rPr lang="en-US" sz="1400" baseline="0" dirty="0" smtClean="0"/>
                        <a:t> for personal spaces : FDM)</a:t>
                      </a:r>
                      <a:endParaRPr lang="en-US" sz="1400" dirty="0" smtClean="0"/>
                    </a:p>
                  </a:txBody>
                  <a:tcPr/>
                </a:tc>
                <a:tc>
                  <a:txBody>
                    <a:bodyPr/>
                    <a:lstStyle/>
                    <a:p>
                      <a:pPr algn="ctr"/>
                      <a:r>
                        <a:rPr lang="en-US" sz="1400" smtClean="0"/>
                        <a:t>FDMA</a:t>
                      </a:r>
                      <a:endParaRPr lang="en-US" sz="1400"/>
                    </a:p>
                  </a:txBody>
                  <a:tcPr/>
                </a:tc>
                <a:tc>
                  <a:txBody>
                    <a:bodyPr/>
                    <a:lstStyle/>
                    <a:p>
                      <a:pPr algn="ctr"/>
                      <a:r>
                        <a:rPr lang="en-US" sz="1400" smtClean="0"/>
                        <a:t>TDMA</a:t>
                      </a:r>
                      <a:endParaRPr lang="en-US" sz="1400"/>
                    </a:p>
                  </a:txBody>
                  <a:tcPr/>
                </a:tc>
                <a:tc>
                  <a:txBody>
                    <a:bodyPr/>
                    <a:lstStyle/>
                    <a:p>
                      <a:pPr algn="ctr"/>
                      <a:r>
                        <a:rPr lang="en-US" sz="1400" smtClean="0"/>
                        <a:t>FH</a:t>
                      </a:r>
                      <a:endParaRPr lang="en-US" sz="1400"/>
                    </a:p>
                  </a:txBody>
                  <a:tcPr/>
                </a:tc>
                <a:tc gridSpan="2">
                  <a:txBody>
                    <a:bodyPr/>
                    <a:lstStyle/>
                    <a:p>
                      <a:pPr algn="ctr"/>
                      <a:r>
                        <a:rPr lang="en-US" sz="1400" smtClean="0"/>
                        <a:t>DSSS</a:t>
                      </a:r>
                      <a:endParaRPr lang="en-US" sz="1400"/>
                    </a:p>
                  </a:txBody>
                  <a:tcPr/>
                </a:tc>
                <a:tc hMerge="1">
                  <a:txBody>
                    <a:bodyPr/>
                    <a:lstStyle/>
                    <a:p>
                      <a:endParaRPr lang="en-US"/>
                    </a:p>
                  </a:txBody>
                  <a:tcPr/>
                </a:tc>
                <a:tc>
                  <a:txBody>
                    <a:bodyPr/>
                    <a:lstStyle/>
                    <a:p>
                      <a:pPr algn="ctr"/>
                      <a:r>
                        <a:rPr lang="en-US" sz="1400" smtClean="0"/>
                        <a:t>DS in FH</a:t>
                      </a:r>
                      <a:endParaRPr lang="en-US" sz="1400"/>
                    </a:p>
                  </a:txBody>
                  <a:tcPr/>
                </a:tc>
                <a:tc>
                  <a:txBody>
                    <a:bodyPr/>
                    <a:lstStyle/>
                    <a:p>
                      <a:pPr algn="ctr"/>
                      <a:r>
                        <a:rPr lang="en-US" sz="1400" smtClean="0"/>
                        <a:t>OFDM in FH</a:t>
                      </a:r>
                      <a:endParaRPr lang="en-US" sz="1400"/>
                    </a:p>
                  </a:txBody>
                  <a:tcPr/>
                </a:tc>
                <a:tc>
                  <a:txBody>
                    <a:bodyPr/>
                    <a:lstStyle/>
                    <a:p>
                      <a:pPr algn="ctr"/>
                      <a:r>
                        <a:rPr lang="en-US" sz="1400" smtClean="0"/>
                        <a:t>FH in OFDM</a:t>
                      </a:r>
                    </a:p>
                    <a:p>
                      <a:pPr algn="ctr"/>
                      <a:r>
                        <a:rPr lang="en-US" sz="1400" smtClean="0"/>
                        <a:t>FFT=16</a:t>
                      </a:r>
                      <a:endParaRPr lang="en-US" sz="1400"/>
                    </a:p>
                  </a:txBody>
                  <a:tcPr/>
                </a:tc>
                <a:tc>
                  <a:txBody>
                    <a:bodyPr/>
                    <a:lstStyle/>
                    <a:p>
                      <a:pPr algn="ctr"/>
                      <a:r>
                        <a:rPr lang="en-US" sz="1400" smtClean="0"/>
                        <a:t>FH in OFDM</a:t>
                      </a:r>
                    </a:p>
                    <a:p>
                      <a:pPr algn="ctr"/>
                      <a:r>
                        <a:rPr lang="en-US" sz="1400" smtClean="0"/>
                        <a:t>FFT=32</a:t>
                      </a:r>
                      <a:endParaRPr lang="en-US" sz="1400"/>
                    </a:p>
                  </a:txBody>
                  <a:tcPr/>
                </a:tc>
              </a:tr>
              <a:tr h="259080">
                <a:tc>
                  <a:txBody>
                    <a:bodyPr/>
                    <a:lstStyle/>
                    <a:p>
                      <a:pPr algn="l"/>
                      <a:r>
                        <a:rPr lang="en-US" sz="1400" b="0" dirty="0" smtClean="0">
                          <a:solidFill>
                            <a:schemeClr val="tx1"/>
                          </a:solidFill>
                        </a:rPr>
                        <a:t>Multiple access in a group</a:t>
                      </a:r>
                      <a:endParaRPr lang="en-US" sz="1400" b="0" dirty="0">
                        <a:solidFill>
                          <a:schemeClr val="tx1"/>
                        </a:solidFill>
                      </a:endParaRPr>
                    </a:p>
                  </a:txBody>
                  <a:tcPr/>
                </a:tc>
                <a:tc>
                  <a:txBody>
                    <a:bodyPr/>
                    <a:lstStyle/>
                    <a:p>
                      <a:pPr algn="ctr"/>
                      <a:r>
                        <a:rPr lang="en-US" sz="1400" smtClean="0"/>
                        <a:t>TDMA</a:t>
                      </a:r>
                      <a:endParaRPr lang="en-US" sz="1400"/>
                    </a:p>
                  </a:txBody>
                  <a:tcPr/>
                </a:tc>
                <a:tc>
                  <a:txBody>
                    <a:bodyPr/>
                    <a:lstStyle/>
                    <a:p>
                      <a:pPr algn="ctr"/>
                      <a:r>
                        <a:rPr lang="en-US" sz="1400" smtClean="0"/>
                        <a:t>TDMA</a:t>
                      </a:r>
                      <a:endParaRPr lang="en-US" sz="140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smtClean="0"/>
                        <a:t>TDMA</a:t>
                      </a:r>
                    </a:p>
                  </a:txBody>
                  <a:tcPr/>
                </a:tc>
                <a:tc>
                  <a:txBody>
                    <a:bodyPr/>
                    <a:lstStyle/>
                    <a:p>
                      <a:pPr algn="ctr"/>
                      <a:r>
                        <a:rPr lang="en-US" sz="1400" smtClean="0"/>
                        <a:t>DS</a:t>
                      </a:r>
                      <a:endParaRPr lang="en-US" sz="1400"/>
                    </a:p>
                  </a:txBody>
                  <a:tcPr/>
                </a:tc>
                <a:tc>
                  <a:txBody>
                    <a:bodyPr/>
                    <a:lstStyle/>
                    <a:p>
                      <a:pPr algn="ctr"/>
                      <a:r>
                        <a:rPr lang="en-US" sz="1200" smtClean="0"/>
                        <a:t>TD</a:t>
                      </a:r>
                      <a:endParaRPr lang="en-US" sz="1200"/>
                    </a:p>
                  </a:txBody>
                  <a:tcPr/>
                </a:tc>
                <a:tc>
                  <a:txBody>
                    <a:bodyPr/>
                    <a:lstStyle/>
                    <a:p>
                      <a:pPr algn="ctr"/>
                      <a:r>
                        <a:rPr lang="en-US" sz="1400" smtClean="0"/>
                        <a:t>DS</a:t>
                      </a:r>
                      <a:endParaRPr lang="en-US" sz="1400"/>
                    </a:p>
                  </a:txBody>
                  <a:tcPr/>
                </a:tc>
                <a:tc>
                  <a:txBody>
                    <a:bodyPr/>
                    <a:lstStyle/>
                    <a:p>
                      <a:pPr algn="ctr"/>
                      <a:r>
                        <a:rPr lang="en-US" sz="1400" dirty="0" smtClean="0"/>
                        <a:t>OFDMA</a:t>
                      </a:r>
                      <a:endParaRPr lang="en-US" sz="1400" dirty="0"/>
                    </a:p>
                  </a:txBody>
                  <a:tcPr/>
                </a:tc>
                <a:tc>
                  <a:txBody>
                    <a:bodyPr/>
                    <a:lstStyle/>
                    <a:p>
                      <a:pPr algn="ctr"/>
                      <a:r>
                        <a:rPr lang="en-US" sz="1400" dirty="0" smtClean="0"/>
                        <a:t>FH</a:t>
                      </a:r>
                      <a:endParaRPr lang="en-US" sz="1400" dirty="0"/>
                    </a:p>
                  </a:txBody>
                  <a:tcPr/>
                </a:tc>
                <a:tc>
                  <a:txBody>
                    <a:bodyPr/>
                    <a:lstStyle/>
                    <a:p>
                      <a:pPr algn="ctr"/>
                      <a:r>
                        <a:rPr lang="en-US" sz="1400" dirty="0" smtClean="0"/>
                        <a:t>FH</a:t>
                      </a:r>
                      <a:endParaRPr lang="en-US" sz="1400" dirty="0"/>
                    </a:p>
                  </a:txBody>
                  <a:tcPr/>
                </a:tc>
              </a:tr>
              <a:tr h="259080">
                <a:tc>
                  <a:txBody>
                    <a:bodyPr/>
                    <a:lstStyle/>
                    <a:p>
                      <a:pPr algn="l"/>
                      <a:r>
                        <a:rPr lang="en-US" sz="1400" dirty="0" smtClean="0"/>
                        <a:t>Symbol length (us) </a:t>
                      </a:r>
                      <a:r>
                        <a:rPr lang="en-US" sz="1400" dirty="0" smtClean="0">
                          <a:solidFill>
                            <a:srgbClr val="FF0000"/>
                          </a:solidFill>
                          <a:sym typeface="Wingdings" pitchFamily="2" charset="2"/>
                        </a:rPr>
                        <a:t> </a:t>
                      </a:r>
                      <a:r>
                        <a:rPr lang="en-US" sz="1400" b="1" dirty="0" smtClean="0">
                          <a:solidFill>
                            <a:srgbClr val="FF0000"/>
                          </a:solidFill>
                          <a:sym typeface="Wingdings" pitchFamily="2" charset="2"/>
                        </a:rPr>
                        <a:t>ISI resistance</a:t>
                      </a:r>
                      <a:endParaRPr lang="en-US" sz="1400" b="1" dirty="0">
                        <a:solidFill>
                          <a:srgbClr val="FF0000"/>
                        </a:solidFill>
                      </a:endParaRPr>
                    </a:p>
                  </a:txBody>
                  <a:tcPr/>
                </a:tc>
                <a:tc>
                  <a:txBody>
                    <a:bodyPr/>
                    <a:lstStyle/>
                    <a:p>
                      <a:pPr algn="ctr"/>
                      <a:r>
                        <a:rPr lang="en-US" sz="1400" dirty="0" smtClean="0"/>
                        <a:t>1/3</a:t>
                      </a:r>
                      <a:endParaRPr lang="en-US" sz="1400" dirty="0"/>
                    </a:p>
                  </a:txBody>
                  <a:tcPr/>
                </a:tc>
                <a:tc>
                  <a:txBody>
                    <a:bodyPr/>
                    <a:lstStyle/>
                    <a:p>
                      <a:pPr algn="ctr"/>
                      <a:r>
                        <a:rPr lang="en-US" sz="1400" dirty="0" smtClean="0"/>
                        <a:t>1/16</a:t>
                      </a:r>
                      <a:endParaRPr lang="en-US" sz="1400" dirty="0"/>
                    </a:p>
                  </a:txBody>
                  <a:tcPr/>
                </a:tc>
                <a:tc>
                  <a:txBody>
                    <a:bodyPr/>
                    <a:lstStyle/>
                    <a:p>
                      <a:pPr algn="ctr"/>
                      <a:r>
                        <a:rPr lang="en-US" sz="1400" dirty="0" smtClean="0"/>
                        <a:t>1</a:t>
                      </a:r>
                      <a:endParaRPr lang="en-US" sz="1400" dirty="0"/>
                    </a:p>
                  </a:txBody>
                  <a:tcPr/>
                </a:tc>
                <a:tc gridSpan="2">
                  <a:txBody>
                    <a:bodyPr/>
                    <a:lstStyle/>
                    <a:p>
                      <a:pPr algn="ctr"/>
                      <a:r>
                        <a:rPr lang="en-US" sz="1400" dirty="0" smtClean="0"/>
                        <a:t>1</a:t>
                      </a:r>
                      <a:endParaRPr lang="en-US" sz="1400" dirty="0"/>
                    </a:p>
                  </a:txBody>
                  <a:tcPr/>
                </a:tc>
                <a:tc hMerge="1">
                  <a:txBody>
                    <a:bodyPr/>
                    <a:lstStyle/>
                    <a:p>
                      <a:endParaRPr lang="en-US"/>
                    </a:p>
                  </a:txBody>
                  <a:tcPr/>
                </a:tc>
                <a:tc>
                  <a:txBody>
                    <a:bodyPr/>
                    <a:lstStyle/>
                    <a:p>
                      <a:pPr algn="ctr"/>
                      <a:r>
                        <a:rPr lang="en-US" sz="1400" smtClean="0"/>
                        <a:t>1</a:t>
                      </a:r>
                      <a:endParaRPr lang="en-US" sz="1400"/>
                    </a:p>
                  </a:txBody>
                  <a:tcPr/>
                </a:tc>
                <a:tc>
                  <a:txBody>
                    <a:bodyPr/>
                    <a:lstStyle/>
                    <a:p>
                      <a:pPr algn="ctr"/>
                      <a:r>
                        <a:rPr lang="en-US" sz="1400" smtClean="0"/>
                        <a:t>18</a:t>
                      </a:r>
                      <a:endParaRPr lang="en-US" sz="1400"/>
                    </a:p>
                  </a:txBody>
                  <a:tcPr/>
                </a:tc>
                <a:tc>
                  <a:txBody>
                    <a:bodyPr/>
                    <a:lstStyle/>
                    <a:p>
                      <a:pPr algn="ctr"/>
                      <a:r>
                        <a:rPr lang="en-US" sz="1400" smtClean="0"/>
                        <a:t>1.125</a:t>
                      </a:r>
                      <a:endParaRPr lang="en-US" sz="1400"/>
                    </a:p>
                  </a:txBody>
                  <a:tcPr/>
                </a:tc>
                <a:tc>
                  <a:txBody>
                    <a:bodyPr/>
                    <a:lstStyle/>
                    <a:p>
                      <a:pPr algn="ctr"/>
                      <a:r>
                        <a:rPr lang="en-US" sz="1400" smtClean="0"/>
                        <a:t>2.25</a:t>
                      </a:r>
                      <a:endParaRPr lang="en-US" sz="1400"/>
                    </a:p>
                  </a:txBody>
                  <a:tcPr/>
                </a:tc>
              </a:tr>
              <a:tr h="370840">
                <a:tc>
                  <a:txBody>
                    <a:bodyPr/>
                    <a:lstStyle/>
                    <a:p>
                      <a:pPr algn="l"/>
                      <a:r>
                        <a:rPr lang="en-US" sz="1400" dirty="0" smtClean="0"/>
                        <a:t>Chip length (us)</a:t>
                      </a:r>
                      <a:endParaRPr lang="en-US" sz="1400" dirty="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tc gridSpan="2">
                  <a:txBody>
                    <a:bodyPr/>
                    <a:lstStyle/>
                    <a:p>
                      <a:pPr algn="ctr"/>
                      <a:r>
                        <a:rPr lang="en-US" sz="1400" dirty="0" smtClean="0"/>
                        <a:t>1/16</a:t>
                      </a:r>
                      <a:endParaRPr lang="en-US" sz="1400" dirty="0"/>
                    </a:p>
                  </a:txBody>
                  <a:tcPr/>
                </a:tc>
                <a:tc hMerge="1">
                  <a:txBody>
                    <a:bodyPr/>
                    <a:lstStyle/>
                    <a:p>
                      <a:endParaRPr lang="en-US"/>
                    </a:p>
                  </a:txBody>
                  <a:tcPr/>
                </a:tc>
                <a:tc>
                  <a:txBody>
                    <a:bodyPr/>
                    <a:lstStyle/>
                    <a:p>
                      <a:pPr algn="ctr"/>
                      <a:r>
                        <a:rPr lang="en-US" sz="1400" smtClean="0"/>
                        <a:t>1/16</a:t>
                      </a:r>
                      <a:endParaRPr lang="en-US" sz="140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tr>
              <a:tr h="269240">
                <a:tc>
                  <a:txBody>
                    <a:bodyPr/>
                    <a:lstStyle/>
                    <a:p>
                      <a:pPr algn="l"/>
                      <a:r>
                        <a:rPr lang="en-US" sz="1400" dirty="0" smtClean="0"/>
                        <a:t>Total BW of a personal space (MHz)</a:t>
                      </a:r>
                      <a:endParaRPr lang="en-US" sz="1400" dirty="0"/>
                    </a:p>
                  </a:txBody>
                  <a:tcPr/>
                </a:tc>
                <a:tc>
                  <a:txBody>
                    <a:bodyPr/>
                    <a:lstStyle/>
                    <a:p>
                      <a:pPr algn="ctr"/>
                      <a:r>
                        <a:rPr lang="en-US" sz="1400" smtClean="0"/>
                        <a:t>16</a:t>
                      </a:r>
                      <a:endParaRPr lang="en-US" sz="1400"/>
                    </a:p>
                  </a:txBody>
                  <a:tcPr/>
                </a:tc>
                <a:tc>
                  <a:txBody>
                    <a:bodyPr/>
                    <a:lstStyle/>
                    <a:p>
                      <a:pPr algn="ctr"/>
                      <a:r>
                        <a:rPr lang="en-US" sz="1400" smtClean="0"/>
                        <a:t>16</a:t>
                      </a:r>
                      <a:endParaRPr lang="en-US" sz="1400"/>
                    </a:p>
                  </a:txBody>
                  <a:tcPr/>
                </a:tc>
                <a:tc>
                  <a:txBody>
                    <a:bodyPr/>
                    <a:lstStyle/>
                    <a:p>
                      <a:pPr algn="ctr"/>
                      <a:r>
                        <a:rPr lang="en-US" sz="1400" smtClean="0"/>
                        <a:t>16</a:t>
                      </a:r>
                      <a:endParaRPr lang="en-US" sz="1400"/>
                    </a:p>
                  </a:txBody>
                  <a:tcPr/>
                </a:tc>
                <a:tc gridSpan="2">
                  <a:txBody>
                    <a:bodyPr/>
                    <a:lstStyle/>
                    <a:p>
                      <a:pPr algn="ctr"/>
                      <a:r>
                        <a:rPr lang="en-US" sz="1400" smtClean="0"/>
                        <a:t>16</a:t>
                      </a:r>
                      <a:endParaRPr lang="en-US" sz="1400"/>
                    </a:p>
                  </a:txBody>
                  <a:tcPr/>
                </a:tc>
                <a:tc hMerge="1">
                  <a:txBody>
                    <a:bodyPr/>
                    <a:lstStyle/>
                    <a:p>
                      <a:endParaRPr lang="en-US"/>
                    </a:p>
                  </a:txBody>
                  <a:tcPr/>
                </a:tc>
                <a:tc>
                  <a:txBody>
                    <a:bodyPr/>
                    <a:lstStyle/>
                    <a:p>
                      <a:pPr algn="ctr"/>
                      <a:r>
                        <a:rPr lang="en-US" sz="1400" smtClean="0"/>
                        <a:t>16</a:t>
                      </a:r>
                      <a:endParaRPr lang="en-US" sz="1400"/>
                    </a:p>
                  </a:txBody>
                  <a:tcPr/>
                </a:tc>
                <a:tc>
                  <a:txBody>
                    <a:bodyPr/>
                    <a:lstStyle/>
                    <a:p>
                      <a:pPr algn="ctr"/>
                      <a:r>
                        <a:rPr lang="en-US" sz="1400" smtClean="0"/>
                        <a:t>16</a:t>
                      </a:r>
                      <a:endParaRPr lang="en-US" sz="1400"/>
                    </a:p>
                  </a:txBody>
                  <a:tcPr/>
                </a:tc>
                <a:tc>
                  <a:txBody>
                    <a:bodyPr/>
                    <a:lstStyle/>
                    <a:p>
                      <a:pPr algn="ctr"/>
                      <a:r>
                        <a:rPr lang="en-US" sz="1400" smtClean="0"/>
                        <a:t>16</a:t>
                      </a:r>
                      <a:endParaRPr lang="en-US" sz="1400"/>
                    </a:p>
                  </a:txBody>
                  <a:tcPr/>
                </a:tc>
                <a:tc>
                  <a:txBody>
                    <a:bodyPr/>
                    <a:lstStyle/>
                    <a:p>
                      <a:pPr algn="ctr"/>
                      <a:r>
                        <a:rPr lang="en-US" sz="1400" smtClean="0"/>
                        <a:t>16</a:t>
                      </a:r>
                      <a:endParaRPr lang="en-US" sz="1400"/>
                    </a:p>
                  </a:txBody>
                  <a:tcPr/>
                </a:tc>
              </a:tr>
              <a:tr h="370840">
                <a:tc>
                  <a:txBody>
                    <a:bodyPr/>
                    <a:lstStyle/>
                    <a:p>
                      <a:pPr algn="l"/>
                      <a:r>
                        <a:rPr lang="en-US" sz="1400" smtClean="0"/>
                        <a:t>BW per user group (MHz)</a:t>
                      </a:r>
                      <a:endParaRPr lang="en-US" sz="1400"/>
                    </a:p>
                  </a:txBody>
                  <a:tcPr/>
                </a:tc>
                <a:tc>
                  <a:txBody>
                    <a:bodyPr/>
                    <a:lstStyle/>
                    <a:p>
                      <a:pPr algn="ctr"/>
                      <a:r>
                        <a:rPr lang="en-US" sz="1400" dirty="0" smtClean="0"/>
                        <a:t>3</a:t>
                      </a:r>
                      <a:endParaRPr lang="en-US" sz="1400" dirty="0"/>
                    </a:p>
                  </a:txBody>
                  <a:tcPr/>
                </a:tc>
                <a:tc>
                  <a:txBody>
                    <a:bodyPr/>
                    <a:lstStyle/>
                    <a:p>
                      <a:pPr algn="ctr"/>
                      <a:r>
                        <a:rPr lang="en-US" sz="1400" smtClean="0"/>
                        <a:t>16</a:t>
                      </a:r>
                      <a:endParaRPr lang="en-US" sz="1400"/>
                    </a:p>
                  </a:txBody>
                  <a:tcPr/>
                </a:tc>
                <a:tc>
                  <a:txBody>
                    <a:bodyPr/>
                    <a:lstStyle/>
                    <a:p>
                      <a:pPr algn="ctr"/>
                      <a:r>
                        <a:rPr lang="en-US" sz="1400" smtClean="0"/>
                        <a:t>1</a:t>
                      </a:r>
                      <a:endParaRPr lang="en-US" sz="1400"/>
                    </a:p>
                  </a:txBody>
                  <a:tcPr/>
                </a:tc>
                <a:tc>
                  <a:txBody>
                    <a:bodyPr/>
                    <a:lstStyle/>
                    <a:p>
                      <a:pPr algn="ctr"/>
                      <a:r>
                        <a:rPr lang="en-US" sz="1400" smtClean="0"/>
                        <a:t>16</a:t>
                      </a:r>
                      <a:endParaRPr lang="en-US" sz="1400"/>
                    </a:p>
                  </a:txBody>
                  <a:tcPr/>
                </a:tc>
                <a:tc>
                  <a:txBody>
                    <a:bodyPr/>
                    <a:lstStyle/>
                    <a:p>
                      <a:pPr algn="ctr"/>
                      <a:r>
                        <a:rPr lang="en-US" sz="1400" smtClean="0"/>
                        <a:t>16</a:t>
                      </a:r>
                      <a:endParaRPr lang="en-US" sz="1400"/>
                    </a:p>
                  </a:txBody>
                  <a:tcPr/>
                </a:tc>
                <a:tc>
                  <a:txBody>
                    <a:bodyPr/>
                    <a:lstStyle/>
                    <a:p>
                      <a:pPr algn="ctr"/>
                      <a:r>
                        <a:rPr lang="en-US" sz="1400" smtClean="0"/>
                        <a:t>1</a:t>
                      </a:r>
                      <a:endParaRPr lang="en-US" sz="1400"/>
                    </a:p>
                  </a:txBody>
                  <a:tcPr/>
                </a:tc>
                <a:tc>
                  <a:txBody>
                    <a:bodyPr/>
                    <a:lstStyle/>
                    <a:p>
                      <a:pPr algn="ctr"/>
                      <a:r>
                        <a:rPr lang="en-US" sz="1400" smtClean="0"/>
                        <a:t>1</a:t>
                      </a:r>
                      <a:endParaRPr lang="en-US" sz="1400"/>
                    </a:p>
                  </a:txBody>
                  <a:tcPr/>
                </a:tc>
                <a:tc>
                  <a:txBody>
                    <a:bodyPr/>
                    <a:lstStyle/>
                    <a:p>
                      <a:pPr algn="ctr"/>
                      <a:r>
                        <a:rPr lang="en-US" sz="1400" smtClean="0"/>
                        <a:t>1</a:t>
                      </a:r>
                      <a:endParaRPr lang="en-US" sz="1400"/>
                    </a:p>
                  </a:txBody>
                  <a:tcPr/>
                </a:tc>
                <a:tc>
                  <a:txBody>
                    <a:bodyPr/>
                    <a:lstStyle/>
                    <a:p>
                      <a:pPr algn="ctr"/>
                      <a:r>
                        <a:rPr lang="en-US" sz="1400" smtClean="0"/>
                        <a:t>0.5</a:t>
                      </a:r>
                      <a:endParaRPr lang="en-US" sz="1400"/>
                    </a:p>
                  </a:txBody>
                  <a:tcPr/>
                </a:tc>
              </a:tr>
              <a:tr h="370840">
                <a:tc>
                  <a:txBody>
                    <a:bodyPr/>
                    <a:lstStyle/>
                    <a:p>
                      <a:pPr algn="l"/>
                      <a:r>
                        <a:rPr lang="en-US" sz="1400" dirty="0" smtClean="0"/>
                        <a:t>Max. No. device groups</a:t>
                      </a:r>
                      <a:endParaRPr lang="en-US" sz="1400" dirty="0"/>
                    </a:p>
                  </a:txBody>
                  <a:tcPr/>
                </a:tc>
                <a:tc>
                  <a:txBody>
                    <a:bodyPr/>
                    <a:lstStyle/>
                    <a:p>
                      <a:pPr algn="ctr"/>
                      <a:r>
                        <a:rPr lang="en-US" sz="1400" dirty="0" smtClean="0"/>
                        <a:t>5</a:t>
                      </a:r>
                      <a:endParaRPr lang="en-US" sz="1400" dirty="0"/>
                    </a:p>
                  </a:txBody>
                  <a:tcPr/>
                </a:tc>
                <a:tc>
                  <a:txBody>
                    <a:bodyPr/>
                    <a:lstStyle/>
                    <a:p>
                      <a:pPr algn="ctr"/>
                      <a:r>
                        <a:rPr lang="en-US" sz="1400" smtClean="0"/>
                        <a:t>5</a:t>
                      </a:r>
                      <a:endParaRPr lang="en-US" sz="1400"/>
                    </a:p>
                  </a:txBody>
                  <a:tcPr/>
                </a:tc>
                <a:tc>
                  <a:txBody>
                    <a:bodyPr/>
                    <a:lstStyle/>
                    <a:p>
                      <a:pPr algn="ctr"/>
                      <a:r>
                        <a:rPr lang="en-US" sz="1400" smtClean="0"/>
                        <a:t>16</a:t>
                      </a:r>
                      <a:endParaRPr lang="en-US" sz="1400"/>
                    </a:p>
                  </a:txBody>
                  <a:tcPr/>
                </a:tc>
                <a:tc>
                  <a:txBody>
                    <a:bodyPr/>
                    <a:lstStyle/>
                    <a:p>
                      <a:pPr algn="ctr"/>
                      <a:r>
                        <a:rPr lang="en-US" sz="1400" smtClean="0"/>
                        <a:t>8</a:t>
                      </a:r>
                      <a:endParaRPr lang="en-US" sz="1400"/>
                    </a:p>
                  </a:txBody>
                  <a:tcPr/>
                </a:tc>
                <a:tc>
                  <a:txBody>
                    <a:bodyPr/>
                    <a:lstStyle/>
                    <a:p>
                      <a:r>
                        <a:rPr lang="en-US" sz="1400" smtClean="0"/>
                        <a:t>64</a:t>
                      </a:r>
                      <a:endParaRPr lang="en-US" sz="1400"/>
                    </a:p>
                  </a:txBody>
                  <a:tcPr/>
                </a:tc>
                <a:tc>
                  <a:txBody>
                    <a:bodyPr/>
                    <a:lstStyle/>
                    <a:p>
                      <a:pPr algn="ctr"/>
                      <a:r>
                        <a:rPr lang="en-US" sz="1400" smtClean="0"/>
                        <a:t>16</a:t>
                      </a:r>
                      <a:endParaRPr lang="en-US" sz="1400"/>
                    </a:p>
                  </a:txBody>
                  <a:tcPr/>
                </a:tc>
                <a:tc>
                  <a:txBody>
                    <a:bodyPr/>
                    <a:lstStyle/>
                    <a:p>
                      <a:pPr algn="ctr"/>
                      <a:r>
                        <a:rPr lang="en-US" sz="1400" smtClean="0"/>
                        <a:t>16</a:t>
                      </a:r>
                      <a:endParaRPr lang="en-US" sz="1400"/>
                    </a:p>
                  </a:txBody>
                  <a:tcPr/>
                </a:tc>
                <a:tc>
                  <a:txBody>
                    <a:bodyPr/>
                    <a:lstStyle/>
                    <a:p>
                      <a:pPr algn="ctr"/>
                      <a:r>
                        <a:rPr lang="en-US" sz="1400" smtClean="0"/>
                        <a:t>16</a:t>
                      </a:r>
                      <a:endParaRPr lang="en-US" sz="1400"/>
                    </a:p>
                  </a:txBody>
                  <a:tcPr/>
                </a:tc>
                <a:tc>
                  <a:txBody>
                    <a:bodyPr/>
                    <a:lstStyle/>
                    <a:p>
                      <a:pPr algn="ctr"/>
                      <a:r>
                        <a:rPr lang="en-US" sz="1400" smtClean="0"/>
                        <a:t>16</a:t>
                      </a:r>
                      <a:endParaRPr lang="en-US" sz="1400"/>
                    </a:p>
                  </a:txBody>
                  <a:tcPr/>
                </a:tc>
              </a:tr>
              <a:tr h="370840">
                <a:tc>
                  <a:txBody>
                    <a:bodyPr/>
                    <a:lstStyle/>
                    <a:p>
                      <a:pPr algn="l"/>
                      <a:r>
                        <a:rPr lang="en-US" sz="1400" dirty="0" smtClean="0"/>
                        <a:t>No. concurrent transmitters per group</a:t>
                      </a:r>
                      <a:endParaRPr lang="en-US" sz="1400" dirty="0"/>
                    </a:p>
                  </a:txBody>
                  <a:tcPr/>
                </a:tc>
                <a:tc>
                  <a:txBody>
                    <a:bodyPr/>
                    <a:lstStyle/>
                    <a:p>
                      <a:pPr algn="ctr"/>
                      <a:r>
                        <a:rPr lang="en-US" sz="1400" dirty="0" smtClean="0"/>
                        <a:t>16</a:t>
                      </a:r>
                      <a:endParaRPr lang="en-US" sz="1400" dirty="0"/>
                    </a:p>
                  </a:txBody>
                  <a:tcPr/>
                </a:tc>
                <a:tc>
                  <a:txBody>
                    <a:bodyPr/>
                    <a:lstStyle/>
                    <a:p>
                      <a:pPr algn="ctr"/>
                      <a:r>
                        <a:rPr lang="en-US" sz="1400" dirty="0" smtClean="0"/>
                        <a:t>16</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smtClean="0"/>
                        <a:t>8</a:t>
                      </a:r>
                      <a:endParaRPr lang="en-US" sz="1400"/>
                    </a:p>
                  </a:txBody>
                  <a:tcPr/>
                </a:tc>
                <a:tc>
                  <a:txBody>
                    <a:bodyPr/>
                    <a:lstStyle/>
                    <a:p>
                      <a:pPr algn="ctr"/>
                      <a:r>
                        <a:rPr lang="en-US" sz="1400" dirty="0" smtClean="0"/>
                        <a:t>1</a:t>
                      </a:r>
                      <a:endParaRPr lang="en-US" sz="1400" dirty="0"/>
                    </a:p>
                  </a:txBody>
                  <a:tcPr/>
                </a:tc>
                <a:tc>
                  <a:txBody>
                    <a:bodyPr/>
                    <a:lstStyle/>
                    <a:p>
                      <a:pPr algn="ctr"/>
                      <a:r>
                        <a:rPr lang="en-US" sz="1400" smtClean="0"/>
                        <a:t>64</a:t>
                      </a:r>
                      <a:endParaRPr lang="en-US" sz="1400"/>
                    </a:p>
                  </a:txBody>
                  <a:tcPr/>
                </a:tc>
                <a:tc>
                  <a:txBody>
                    <a:bodyPr/>
                    <a:lstStyle/>
                    <a:p>
                      <a:pPr algn="ctr"/>
                      <a:r>
                        <a:rPr lang="en-US" sz="1400" dirty="0" smtClean="0"/>
                        <a:t>1</a:t>
                      </a:r>
                      <a:endParaRPr lang="en-US" sz="1400" dirty="0"/>
                    </a:p>
                  </a:txBody>
                  <a:tcPr/>
                </a:tc>
                <a:tc>
                  <a:txBody>
                    <a:bodyPr/>
                    <a:lstStyle/>
                    <a:p>
                      <a:pPr algn="ctr"/>
                      <a:r>
                        <a:rPr lang="en-US" sz="1400" dirty="0" smtClean="0"/>
                        <a:t>16</a:t>
                      </a:r>
                      <a:endParaRPr lang="en-US" sz="1400" dirty="0"/>
                    </a:p>
                  </a:txBody>
                  <a:tcPr/>
                </a:tc>
                <a:tc>
                  <a:txBody>
                    <a:bodyPr/>
                    <a:lstStyle/>
                    <a:p>
                      <a:pPr algn="ctr"/>
                      <a:r>
                        <a:rPr lang="en-US" sz="1400" dirty="0" smtClean="0"/>
                        <a:t>16</a:t>
                      </a:r>
                      <a:endParaRPr lang="en-US" sz="1400" dirty="0"/>
                    </a:p>
                  </a:txBody>
                  <a:tcPr/>
                </a:tc>
              </a:tr>
              <a:tr h="370840">
                <a:tc>
                  <a:txBody>
                    <a:bodyPr/>
                    <a:lstStyle/>
                    <a:p>
                      <a:pPr algn="l"/>
                      <a:r>
                        <a:rPr lang="en-US" sz="1400" dirty="0" smtClean="0"/>
                        <a:t>Total</a:t>
                      </a:r>
                      <a:r>
                        <a:rPr lang="en-US" sz="1400" baseline="0" dirty="0" smtClean="0"/>
                        <a:t> </a:t>
                      </a:r>
                      <a:r>
                        <a:rPr lang="en-US" sz="1400" dirty="0" smtClean="0"/>
                        <a:t>symbol rate per group (</a:t>
                      </a:r>
                      <a:r>
                        <a:rPr lang="en-US" sz="1400" dirty="0" err="1" smtClean="0"/>
                        <a:t>Msps</a:t>
                      </a:r>
                      <a:r>
                        <a:rPr lang="en-US" sz="1400" dirty="0" smtClean="0"/>
                        <a:t>)</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3.2</a:t>
                      </a:r>
                      <a:endParaRPr lang="en-US" sz="1400" dirty="0"/>
                    </a:p>
                  </a:txBody>
                  <a:tcPr/>
                </a:tc>
                <a:tc>
                  <a:txBody>
                    <a:bodyPr/>
                    <a:lstStyle/>
                    <a:p>
                      <a:pPr algn="ctr"/>
                      <a:r>
                        <a:rPr lang="en-US" sz="1400" dirty="0" smtClean="0"/>
                        <a:t>1</a:t>
                      </a:r>
                      <a:endParaRPr lang="en-US" sz="1400" dirty="0"/>
                    </a:p>
                  </a:txBody>
                  <a:tcPr/>
                </a:tc>
                <a:tc gridSpan="2">
                  <a:txBody>
                    <a:bodyPr/>
                    <a:lstStyle/>
                    <a:p>
                      <a:pPr algn="ctr"/>
                      <a:r>
                        <a:rPr lang="en-US" sz="1400" smtClean="0"/>
                        <a:t>16</a:t>
                      </a:r>
                      <a:endParaRPr lang="en-US" sz="1400"/>
                    </a:p>
                  </a:txBody>
                  <a:tcPr/>
                </a:tc>
                <a:tc hMerge="1">
                  <a:txBody>
                    <a:bodyPr/>
                    <a:lstStyle/>
                    <a:p>
                      <a:endParaRPr lang="en-US"/>
                    </a:p>
                  </a:txBody>
                  <a:tcPr/>
                </a:tc>
                <a:tc>
                  <a:txBody>
                    <a:bodyPr/>
                    <a:lstStyle/>
                    <a:p>
                      <a:pPr algn="ctr"/>
                      <a:r>
                        <a:rPr lang="en-US" sz="1400" smtClean="0"/>
                        <a:t>1</a:t>
                      </a:r>
                      <a:endParaRPr lang="en-US" sz="1400"/>
                    </a:p>
                  </a:txBody>
                  <a:tcPr/>
                </a:tc>
                <a:tc>
                  <a:txBody>
                    <a:bodyPr/>
                    <a:lstStyle/>
                    <a:p>
                      <a:pPr algn="ctr"/>
                      <a:r>
                        <a:rPr lang="en-US" sz="1400" smtClean="0"/>
                        <a:t>0.89</a:t>
                      </a:r>
                      <a:endParaRPr lang="en-US" sz="1400"/>
                    </a:p>
                  </a:txBody>
                  <a:tcPr/>
                </a:tc>
                <a:tc>
                  <a:txBody>
                    <a:bodyPr/>
                    <a:lstStyle/>
                    <a:p>
                      <a:pPr algn="ctr">
                        <a:lnSpc>
                          <a:spcPts val="1700"/>
                        </a:lnSpc>
                      </a:pPr>
                      <a:r>
                        <a:rPr lang="en-US" sz="1400" smtClean="0"/>
                        <a:t>14.2</a:t>
                      </a:r>
                      <a:endParaRPr lang="en-US" sz="1400"/>
                    </a:p>
                  </a:txBody>
                  <a:tcPr/>
                </a:tc>
                <a:tc>
                  <a:txBody>
                    <a:bodyPr/>
                    <a:lstStyle/>
                    <a:p>
                      <a:pPr algn="ctr">
                        <a:lnSpc>
                          <a:spcPts val="1700"/>
                        </a:lnSpc>
                      </a:pPr>
                      <a:r>
                        <a:rPr lang="en-US" sz="1400" smtClean="0"/>
                        <a:t>7.1</a:t>
                      </a:r>
                      <a:endParaRPr lang="en-US" sz="1400"/>
                    </a:p>
                  </a:txBody>
                  <a:tcPr/>
                </a:tc>
              </a:tr>
              <a:tr h="269240">
                <a:tc>
                  <a:txBody>
                    <a:bodyPr/>
                    <a:lstStyle/>
                    <a:p>
                      <a:pPr algn="l"/>
                      <a:r>
                        <a:rPr lang="en-US" sz="1400" smtClean="0"/>
                        <a:t>chip rate (</a:t>
                      </a:r>
                      <a:r>
                        <a:rPr lang="en-US" sz="1400" err="1" smtClean="0"/>
                        <a:t>Mcps</a:t>
                      </a:r>
                      <a:r>
                        <a:rPr lang="en-US" sz="1400" smtClean="0"/>
                        <a:t>)</a:t>
                      </a:r>
                      <a:endParaRPr lang="en-US" sz="140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tc gridSpan="2">
                  <a:txBody>
                    <a:bodyPr/>
                    <a:lstStyle/>
                    <a:p>
                      <a:pPr algn="ctr"/>
                      <a:r>
                        <a:rPr lang="en-US" sz="1400" smtClean="0"/>
                        <a:t>256</a:t>
                      </a:r>
                      <a:endParaRPr lang="en-US" sz="1400"/>
                    </a:p>
                  </a:txBody>
                  <a:tcPr/>
                </a:tc>
                <a:tc hMerge="1">
                  <a:txBody>
                    <a:bodyPr/>
                    <a:lstStyle/>
                    <a:p>
                      <a:endParaRPr lang="en-US"/>
                    </a:p>
                  </a:txBody>
                  <a:tcPr/>
                </a:tc>
                <a:tc>
                  <a:txBody>
                    <a:bodyPr/>
                    <a:lstStyle/>
                    <a:p>
                      <a:pPr algn="ctr"/>
                      <a:r>
                        <a:rPr lang="en-US" sz="1400" smtClean="0"/>
                        <a:t>16</a:t>
                      </a:r>
                      <a:endParaRPr lang="en-US" sz="1400"/>
                    </a:p>
                  </a:txBody>
                  <a:tcPr/>
                </a:tc>
                <a:tc>
                  <a:txBody>
                    <a:bodyPr/>
                    <a:lstStyle/>
                    <a:p>
                      <a:pPr algn="ctr"/>
                      <a:endParaRPr lang="en-US" sz="1400"/>
                    </a:p>
                  </a:txBody>
                  <a:tcPr/>
                </a:tc>
                <a:tc>
                  <a:txBody>
                    <a:bodyPr/>
                    <a:lstStyle/>
                    <a:p>
                      <a:pPr algn="ctr">
                        <a:lnSpc>
                          <a:spcPts val="1700"/>
                        </a:lnSpc>
                      </a:pPr>
                      <a:endParaRPr lang="en-US" sz="1400"/>
                    </a:p>
                  </a:txBody>
                  <a:tcPr/>
                </a:tc>
                <a:tc>
                  <a:txBody>
                    <a:bodyPr/>
                    <a:lstStyle/>
                    <a:p>
                      <a:pPr algn="ctr">
                        <a:lnSpc>
                          <a:spcPts val="1700"/>
                        </a:lnSpc>
                      </a:pPr>
                      <a:endParaRPr lang="en-US" sz="1400"/>
                    </a:p>
                  </a:txBody>
                  <a:tcPr/>
                </a:tc>
              </a:tr>
              <a:tr h="370840">
                <a:tc>
                  <a:txBody>
                    <a:bodyPr/>
                    <a:lstStyle/>
                    <a:p>
                      <a:pPr algn="l">
                        <a:lnSpc>
                          <a:spcPts val="1700"/>
                        </a:lnSpc>
                      </a:pPr>
                      <a:r>
                        <a:rPr lang="en-US" sz="1400" smtClean="0"/>
                        <a:t>freq</a:t>
                      </a:r>
                      <a:r>
                        <a:rPr lang="en-US" sz="1400" baseline="0" smtClean="0"/>
                        <a:t> synthesizer change period (us) </a:t>
                      </a:r>
                      <a:r>
                        <a:rPr lang="en-US" sz="1400" b="1" baseline="0" smtClean="0">
                          <a:solidFill>
                            <a:srgbClr val="FF0000"/>
                          </a:solidFill>
                          <a:sym typeface="Wingdings" pitchFamily="2" charset="2"/>
                        </a:rPr>
                        <a:t> resistance to RF spill</a:t>
                      </a:r>
                      <a:endParaRPr lang="en-US" sz="1400" b="1">
                        <a:solidFill>
                          <a:srgbClr val="FF0000"/>
                        </a:solidFill>
                      </a:endParaRPr>
                    </a:p>
                  </a:txBody>
                  <a:tcPr/>
                </a:tc>
                <a:tc>
                  <a:txBody>
                    <a:bodyPr/>
                    <a:lstStyle/>
                    <a:p>
                      <a:pPr algn="ctr">
                        <a:lnSpc>
                          <a:spcPts val="1700"/>
                        </a:lnSpc>
                      </a:pPr>
                      <a:r>
                        <a:rPr lang="en-US" sz="1400" smtClean="0"/>
                        <a:t>No change</a:t>
                      </a:r>
                      <a:endParaRPr lang="en-US" sz="1400"/>
                    </a:p>
                  </a:txBody>
                  <a:tcPr/>
                </a:tc>
                <a:tc>
                  <a:txBody>
                    <a:bodyPr/>
                    <a:lstStyle/>
                    <a:p>
                      <a:pPr algn="ctr">
                        <a:lnSpc>
                          <a:spcPts val="1700"/>
                        </a:lnSpc>
                      </a:pPr>
                      <a:r>
                        <a:rPr lang="en-US" sz="1400" smtClean="0"/>
                        <a:t>No change</a:t>
                      </a:r>
                      <a:endParaRPr lang="en-US" sz="1400"/>
                    </a:p>
                  </a:txBody>
                  <a:tcPr/>
                </a:tc>
                <a:tc>
                  <a:txBody>
                    <a:bodyPr/>
                    <a:lstStyle/>
                    <a:p>
                      <a:pPr algn="ctr">
                        <a:lnSpc>
                          <a:spcPts val="1700"/>
                        </a:lnSpc>
                      </a:pPr>
                      <a:r>
                        <a:rPr lang="en-US" sz="1400" dirty="0" smtClean="0"/>
                        <a:t>1, flex</a:t>
                      </a:r>
                      <a:endParaRPr lang="en-US" sz="1400" dirty="0"/>
                    </a:p>
                  </a:txBody>
                  <a:tcPr/>
                </a:tc>
                <a:tc gridSpan="2">
                  <a:txBody>
                    <a:bodyPr/>
                    <a:lstStyle/>
                    <a:p>
                      <a:pPr algn="ctr">
                        <a:lnSpc>
                          <a:spcPts val="1700"/>
                        </a:lnSpc>
                      </a:pPr>
                      <a:r>
                        <a:rPr lang="en-US" sz="1400" dirty="0" smtClean="0"/>
                        <a:t>No change</a:t>
                      </a:r>
                      <a:endParaRPr lang="en-US" sz="1400" dirty="0"/>
                    </a:p>
                  </a:txBody>
                  <a:tcPr/>
                </a:tc>
                <a:tc hMerge="1">
                  <a:txBody>
                    <a:bodyPr/>
                    <a:lstStyle/>
                    <a:p>
                      <a:endParaRPr lang="en-US"/>
                    </a:p>
                  </a:txBody>
                  <a:tcPr/>
                </a:tc>
                <a:tc>
                  <a:txBody>
                    <a:bodyPr/>
                    <a:lstStyle/>
                    <a:p>
                      <a:pPr algn="ctr">
                        <a:lnSpc>
                          <a:spcPts val="1700"/>
                        </a:lnSpc>
                      </a:pPr>
                      <a:r>
                        <a:rPr lang="en-US" sz="1400" smtClean="0"/>
                        <a:t>1,flex</a:t>
                      </a:r>
                      <a:endParaRPr lang="en-US" sz="1400"/>
                    </a:p>
                  </a:txBody>
                  <a:tcPr/>
                </a:tc>
                <a:tc>
                  <a:txBody>
                    <a:bodyPr/>
                    <a:lstStyle/>
                    <a:p>
                      <a:pPr algn="ctr">
                        <a:lnSpc>
                          <a:spcPts val="1700"/>
                        </a:lnSpc>
                      </a:pPr>
                      <a:r>
                        <a:rPr lang="en-US" sz="1400" smtClean="0"/>
                        <a:t>18</a:t>
                      </a:r>
                      <a:endParaRPr lang="en-US" sz="1400"/>
                    </a:p>
                  </a:txBody>
                  <a:tcPr/>
                </a:tc>
                <a:tc>
                  <a:txBody>
                    <a:bodyPr/>
                    <a:lstStyle/>
                    <a:p>
                      <a:pPr algn="ctr">
                        <a:lnSpc>
                          <a:spcPts val="1700"/>
                        </a:lnSpc>
                      </a:pPr>
                      <a:r>
                        <a:rPr lang="en-US" sz="1400" dirty="0" smtClean="0"/>
                        <a:t>No</a:t>
                      </a:r>
                      <a:r>
                        <a:rPr lang="en-US" sz="1400" baseline="0" dirty="0" smtClean="0"/>
                        <a:t> change</a:t>
                      </a:r>
                      <a:endParaRPr lang="en-US" sz="1400" dirty="0"/>
                    </a:p>
                  </a:txBody>
                  <a:tcPr/>
                </a:tc>
                <a:tc>
                  <a:txBody>
                    <a:bodyPr/>
                    <a:lstStyle/>
                    <a:p>
                      <a:pPr algn="ctr">
                        <a:lnSpc>
                          <a:spcPts val="1700"/>
                        </a:lnSpc>
                      </a:pPr>
                      <a:r>
                        <a:rPr lang="en-US" sz="1400" smtClean="0"/>
                        <a:t>No change</a:t>
                      </a:r>
                      <a:endParaRPr lang="en-US" sz="1400"/>
                    </a:p>
                  </a:txBody>
                  <a:tcPr/>
                </a:tc>
              </a:tr>
              <a:tr h="370840">
                <a:tc>
                  <a:txBody>
                    <a:bodyPr/>
                    <a:lstStyle/>
                    <a:p>
                      <a:pPr algn="l">
                        <a:lnSpc>
                          <a:spcPts val="1700"/>
                        </a:lnSpc>
                      </a:pPr>
                      <a:r>
                        <a:rPr lang="en-US" sz="1400" b="0" smtClean="0">
                          <a:solidFill>
                            <a:schemeClr val="tx1"/>
                          </a:solidFill>
                        </a:rPr>
                        <a:t>Hoping rate (</a:t>
                      </a:r>
                      <a:r>
                        <a:rPr lang="en-US" sz="1400" b="0" err="1" smtClean="0">
                          <a:solidFill>
                            <a:schemeClr val="tx1"/>
                          </a:solidFill>
                        </a:rPr>
                        <a:t>Mhops</a:t>
                      </a:r>
                      <a:r>
                        <a:rPr lang="en-US" sz="1400" b="0" smtClean="0">
                          <a:solidFill>
                            <a:schemeClr val="tx1"/>
                          </a:solidFill>
                        </a:rPr>
                        <a:t>/sec)</a:t>
                      </a:r>
                      <a:endParaRPr lang="en-US" sz="1400" b="0">
                        <a:solidFill>
                          <a:schemeClr val="tx1"/>
                        </a:solidFill>
                      </a:endParaRPr>
                    </a:p>
                  </a:txBody>
                  <a:tcPr/>
                </a:tc>
                <a:tc>
                  <a:txBody>
                    <a:bodyPr/>
                    <a:lstStyle/>
                    <a:p>
                      <a:pPr algn="ctr">
                        <a:lnSpc>
                          <a:spcPts val="1700"/>
                        </a:lnSpc>
                      </a:pPr>
                      <a:endParaRPr lang="en-US" sz="1400"/>
                    </a:p>
                  </a:txBody>
                  <a:tcPr/>
                </a:tc>
                <a:tc>
                  <a:txBody>
                    <a:bodyPr/>
                    <a:lstStyle/>
                    <a:p>
                      <a:pPr algn="ctr">
                        <a:lnSpc>
                          <a:spcPts val="1700"/>
                        </a:lnSpc>
                      </a:pPr>
                      <a:endParaRPr lang="en-US" sz="1400"/>
                    </a:p>
                  </a:txBody>
                  <a:tcPr/>
                </a:tc>
                <a:tc>
                  <a:txBody>
                    <a:bodyPr/>
                    <a:lstStyle/>
                    <a:p>
                      <a:pPr algn="ctr">
                        <a:lnSpc>
                          <a:spcPts val="1700"/>
                        </a:lnSpc>
                      </a:pPr>
                      <a:r>
                        <a:rPr lang="en-US" sz="1400" dirty="0" smtClean="0"/>
                        <a:t>1</a:t>
                      </a:r>
                      <a:endParaRPr lang="en-US" sz="1400" dirty="0"/>
                    </a:p>
                  </a:txBody>
                  <a:tcPr/>
                </a:tc>
                <a:tc gridSpan="2">
                  <a:txBody>
                    <a:bodyPr/>
                    <a:lstStyle/>
                    <a:p>
                      <a:pPr algn="ctr">
                        <a:lnSpc>
                          <a:spcPts val="1700"/>
                        </a:lnSpc>
                      </a:pPr>
                      <a:endParaRPr lang="en-US" sz="1400"/>
                    </a:p>
                  </a:txBody>
                  <a:tcPr/>
                </a:tc>
                <a:tc hMerge="1">
                  <a:txBody>
                    <a:bodyPr/>
                    <a:lstStyle/>
                    <a:p>
                      <a:endParaRPr lang="en-US"/>
                    </a:p>
                  </a:txBody>
                  <a:tcPr/>
                </a:tc>
                <a:tc>
                  <a:txBody>
                    <a:bodyPr/>
                    <a:lstStyle/>
                    <a:p>
                      <a:pPr algn="ctr">
                        <a:lnSpc>
                          <a:spcPts val="1700"/>
                        </a:lnSpc>
                      </a:pPr>
                      <a:r>
                        <a:rPr lang="en-US" sz="1400" smtClean="0"/>
                        <a:t>1</a:t>
                      </a:r>
                      <a:endParaRPr lang="en-US" sz="1400"/>
                    </a:p>
                  </a:txBody>
                  <a:tcPr/>
                </a:tc>
                <a:tc>
                  <a:txBody>
                    <a:bodyPr/>
                    <a:lstStyle/>
                    <a:p>
                      <a:pPr algn="ctr">
                        <a:lnSpc>
                          <a:spcPts val="1700"/>
                        </a:lnSpc>
                      </a:pPr>
                      <a:r>
                        <a:rPr lang="en-US" sz="1400" smtClean="0"/>
                        <a:t>0.89</a:t>
                      </a:r>
                      <a:endParaRPr lang="en-US" sz="1400"/>
                    </a:p>
                  </a:txBody>
                  <a:tcPr/>
                </a:tc>
                <a:tc>
                  <a:txBody>
                    <a:bodyPr/>
                    <a:lstStyle/>
                    <a:p>
                      <a:pPr algn="ctr">
                        <a:lnSpc>
                          <a:spcPts val="1700"/>
                        </a:lnSpc>
                      </a:pPr>
                      <a:r>
                        <a:rPr lang="en-US" sz="1400" smtClean="0"/>
                        <a:t>14.2</a:t>
                      </a:r>
                      <a:endParaRPr lang="en-US" sz="1400"/>
                    </a:p>
                  </a:txBody>
                  <a:tcPr/>
                </a:tc>
                <a:tc>
                  <a:txBody>
                    <a:bodyPr/>
                    <a:lstStyle/>
                    <a:p>
                      <a:pPr algn="ctr">
                        <a:lnSpc>
                          <a:spcPts val="1700"/>
                        </a:lnSpc>
                      </a:pPr>
                      <a:r>
                        <a:rPr lang="en-US" sz="1400" dirty="0" smtClean="0"/>
                        <a:t>7.1</a:t>
                      </a:r>
                      <a:endParaRPr lang="en-US" sz="1400" dirty="0"/>
                    </a:p>
                  </a:txBody>
                  <a:tcPr/>
                </a:tc>
              </a:tr>
            </a:tbl>
          </a:graphicData>
        </a:graphic>
      </p:graphicFrame>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66</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pPr marL="228600" indent="-228600"/>
            <a:r>
              <a:rPr lang="en-US" altLang="ko-KR" sz="3200" b="1" i="1" dirty="0" smtClean="0">
                <a:solidFill>
                  <a:srgbClr val="00B0F0"/>
                </a:solidFill>
              </a:rPr>
              <a:t>RANGE EXTENSION AND SOFT HANDOVER (1)</a:t>
            </a:r>
            <a:endParaRPr lang="en-US" sz="3200" dirty="0" smtClean="0"/>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67</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3970318"/>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Dynamic single frequency network (DSFN) (1)</a:t>
            </a:r>
            <a:endParaRPr lang="en-US" sz="2000" dirty="0" smtClean="0"/>
          </a:p>
          <a:p>
            <a:pPr marL="228600" indent="-228600">
              <a:buFont typeface="Arial" pitchFamily="34" charset="0"/>
              <a:buChar char="•"/>
            </a:pPr>
            <a:endParaRPr lang="en-US" b="1" dirty="0" smtClean="0">
              <a:solidFill>
                <a:srgbClr val="FF0000"/>
              </a:solidFill>
              <a:sym typeface="Wingdings" pitchFamily="2" charset="2"/>
            </a:endParaRPr>
          </a:p>
          <a:p>
            <a:pPr marL="228600" indent="-228600">
              <a:buFont typeface="Arial" pitchFamily="34" charset="0"/>
              <a:buChar char="•"/>
            </a:pPr>
            <a:r>
              <a:rPr lang="en-US" b="1" dirty="0" smtClean="0">
                <a:solidFill>
                  <a:srgbClr val="FF0000"/>
                </a:solidFill>
                <a:sym typeface="Wingdings" pitchFamily="2" charset="2"/>
              </a:rPr>
              <a:t>Conditions of DSFN</a:t>
            </a:r>
          </a:p>
          <a:p>
            <a:pPr marL="685800" lvl="1" indent="-228600">
              <a:buFont typeface="Arial" pitchFamily="34" charset="0"/>
              <a:buChar char="•"/>
            </a:pPr>
            <a:r>
              <a:rPr lang="en-US" dirty="0" smtClean="0">
                <a:sym typeface="Wingdings" pitchFamily="2" charset="2"/>
              </a:rPr>
              <a:t>One way with DSFN: downlink only: simulcast</a:t>
            </a:r>
          </a:p>
          <a:p>
            <a:pPr marL="1143000" lvl="2" indent="-228600">
              <a:buFont typeface="Arial" pitchFamily="34" charset="0"/>
              <a:buChar char="•"/>
            </a:pPr>
            <a:r>
              <a:rPr lang="en-US" dirty="0" smtClean="0">
                <a:sym typeface="Wingdings" pitchFamily="2" charset="2"/>
              </a:rPr>
              <a:t>Uplink can be implemented through communications with the PSC manager. </a:t>
            </a:r>
          </a:p>
          <a:p>
            <a:pPr marL="685800" lvl="1" indent="-228600">
              <a:buFont typeface="Arial" pitchFamily="34" charset="0"/>
              <a:buChar char="•"/>
            </a:pPr>
            <a:r>
              <a:rPr lang="en-US" dirty="0" smtClean="0">
                <a:sym typeface="Wingdings" pitchFamily="2" charset="2"/>
              </a:rPr>
              <a:t>Need a central system controller for scheduling</a:t>
            </a:r>
          </a:p>
          <a:p>
            <a:pPr marL="1143000" lvl="2" indent="-228600">
              <a:buFont typeface="Arial" pitchFamily="34" charset="0"/>
              <a:buChar char="•"/>
            </a:pPr>
            <a:r>
              <a:rPr lang="en-US" dirty="0" smtClean="0">
                <a:sym typeface="Wingdings" pitchFamily="2" charset="2"/>
              </a:rPr>
              <a:t>PSC manager can be a system controller.</a:t>
            </a:r>
          </a:p>
          <a:p>
            <a:pPr marL="1143000" lvl="2" indent="-228600">
              <a:buFont typeface="Arial" pitchFamily="34" charset="0"/>
              <a:buChar char="•"/>
            </a:pPr>
            <a:endParaRPr lang="en-US" dirty="0" smtClean="0">
              <a:sym typeface="Wingdings" pitchFamily="2" charset="2"/>
            </a:endParaRPr>
          </a:p>
          <a:p>
            <a:pPr marL="228600" indent="-228600">
              <a:buFont typeface="Arial" pitchFamily="34" charset="0"/>
              <a:buChar char="•"/>
            </a:pPr>
            <a:r>
              <a:rPr lang="en-US" b="1" dirty="0" smtClean="0">
                <a:solidFill>
                  <a:srgbClr val="FF0000"/>
                </a:solidFill>
                <a:sym typeface="Wingdings" pitchFamily="2" charset="2"/>
              </a:rPr>
              <a:t>DSFN concept can be applied for range extension and hand-over</a:t>
            </a:r>
          </a:p>
          <a:p>
            <a:pPr marL="685800" lvl="1" indent="-228600">
              <a:buFont typeface="Arial" pitchFamily="34" charset="0"/>
              <a:buChar char="•"/>
            </a:pPr>
            <a:r>
              <a:rPr lang="en-US" dirty="0" smtClean="0"/>
              <a:t>Multi language interpretation system</a:t>
            </a:r>
          </a:p>
          <a:p>
            <a:pPr marL="685800" lvl="1" indent="-228600">
              <a:buFont typeface="Arial" pitchFamily="34" charset="0"/>
              <a:buChar char="•"/>
            </a:pPr>
            <a:r>
              <a:rPr lang="en-US" dirty="0" smtClean="0"/>
              <a:t>Personal media</a:t>
            </a:r>
          </a:p>
          <a:p>
            <a:pPr marL="685800" lvl="1" indent="-228600">
              <a:buFont typeface="Arial" pitchFamily="34" charset="0"/>
              <a:buChar char="•"/>
            </a:pPr>
            <a:r>
              <a:rPr lang="en-US" dirty="0" smtClean="0"/>
              <a:t>Wireless (mobile) VoIP</a:t>
            </a:r>
          </a:p>
          <a:p>
            <a:pPr marL="685800" lvl="1" indent="-228600">
              <a:buFont typeface="Arial" pitchFamily="34" charset="0"/>
              <a:buChar char="•"/>
            </a:pPr>
            <a:endParaRPr lang="en-US" sz="1600" b="1" dirty="0" smtClean="0">
              <a:solidFill>
                <a:srgbClr val="FF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pPr marL="228600" indent="-228600"/>
            <a:r>
              <a:rPr lang="en-US" altLang="ko-KR" sz="3200" b="1" i="1" dirty="0" smtClean="0">
                <a:solidFill>
                  <a:srgbClr val="00B0F0"/>
                </a:solidFill>
              </a:rPr>
              <a:t>RANGE EXTENSION AND SOFT HANDOVER (2)</a:t>
            </a:r>
            <a:endParaRPr lang="en-US" sz="3200" dirty="0" smtClean="0"/>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68</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4001095"/>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Dynamic single frequency network (DSFN) (2)</a:t>
            </a:r>
            <a:endParaRPr lang="en-US" sz="2000" dirty="0" smtClean="0"/>
          </a:p>
          <a:p>
            <a:pPr marL="228600" indent="-228600">
              <a:buFont typeface="Arial" pitchFamily="34" charset="0"/>
              <a:buChar char="•"/>
            </a:pPr>
            <a:endParaRPr lang="en-US" b="1" dirty="0" smtClean="0"/>
          </a:p>
          <a:p>
            <a:pPr marL="228600" indent="-228600">
              <a:buFont typeface="Arial" pitchFamily="34" charset="0"/>
              <a:buChar char="•"/>
            </a:pPr>
            <a:r>
              <a:rPr lang="en-US" b="1" dirty="0" smtClean="0"/>
              <a:t>Dynamic Single Frequency Networks</a:t>
            </a:r>
            <a:r>
              <a:rPr lang="en-US" dirty="0" smtClean="0"/>
              <a:t> (</a:t>
            </a:r>
            <a:r>
              <a:rPr lang="en-US" b="1" dirty="0" smtClean="0"/>
              <a:t>DSFN</a:t>
            </a:r>
            <a:r>
              <a:rPr lang="en-US" dirty="0" smtClean="0"/>
              <a:t>) is a transmitter </a:t>
            </a:r>
            <a:r>
              <a:rPr lang="en-US" dirty="0" err="1" smtClean="0"/>
              <a:t>macrodiversity</a:t>
            </a:r>
            <a:r>
              <a:rPr lang="en-US" dirty="0" smtClean="0"/>
              <a:t> technique for OFDM based networks. Digital wireless communication systems based on the OFDM modulation scheme are well-suited to DSFN operation, since OFDM in combination with some forward error correction scheme can eliminate </a:t>
            </a:r>
            <a:r>
              <a:rPr lang="en-US" dirty="0" err="1" smtClean="0"/>
              <a:t>intersymbol</a:t>
            </a:r>
            <a:r>
              <a:rPr lang="en-US" dirty="0" smtClean="0"/>
              <a:t> interference and fading caused by multipath propagation without the use of complex equalization. </a:t>
            </a:r>
          </a:p>
          <a:p>
            <a:pPr marL="228600" indent="-228600">
              <a:buFont typeface="Arial" pitchFamily="34" charset="0"/>
              <a:buChar char="•"/>
            </a:pPr>
            <a:r>
              <a:rPr lang="en-US" dirty="0" smtClean="0"/>
              <a:t>However, other modulation scheme can be considered if the above problems can be overcome.</a:t>
            </a:r>
            <a:endParaRPr lang="en-US" dirty="0" smtClean="0">
              <a:solidFill>
                <a:srgbClr val="FF0000"/>
              </a:solidFill>
            </a:endParaRPr>
          </a:p>
          <a:p>
            <a:endParaRPr lang="en-US" b="1" dirty="0" smtClean="0">
              <a:solidFill>
                <a:srgbClr val="FF0000"/>
              </a:solidFill>
              <a:effectLst>
                <a:outerShdw blurRad="38100" dist="38100" dir="2700000" algn="tl">
                  <a:srgbClr val="000000">
                    <a:alpha val="43137"/>
                  </a:srgbClr>
                </a:outerShdw>
              </a:effectLst>
              <a:sym typeface="Wingdings" pitchFamily="2" charset="2"/>
            </a:endParaRPr>
          </a:p>
          <a:p>
            <a:pPr marL="228600" indent="-228600"/>
            <a:r>
              <a:rPr lang="en-US" b="1" dirty="0" smtClean="0">
                <a:solidFill>
                  <a:srgbClr val="FF0000"/>
                </a:solidFill>
                <a:effectLst>
                  <a:outerShdw blurRad="38100" dist="38100" dir="2700000" algn="tl">
                    <a:srgbClr val="000000">
                      <a:alpha val="43137"/>
                    </a:srgbClr>
                  </a:outerShdw>
                </a:effectLst>
                <a:sym typeface="Wingdings" pitchFamily="2" charset="2"/>
              </a:rPr>
              <a:t> </a:t>
            </a:r>
            <a:r>
              <a:rPr lang="en-US" b="1" dirty="0" smtClean="0">
                <a:solidFill>
                  <a:srgbClr val="FF0000"/>
                </a:solidFill>
                <a:effectLst>
                  <a:outerShdw blurRad="38100" dist="38100" dir="2700000" algn="tl">
                    <a:srgbClr val="000000">
                      <a:alpha val="43137"/>
                    </a:srgbClr>
                  </a:outerShdw>
                </a:effectLst>
              </a:rPr>
              <a:t>DSFN can be considered as a combination of packet scheduling, macro-diversity and dynamic resource allocation (DRA). </a:t>
            </a:r>
            <a:endParaRPr lang="en-US" b="1" dirty="0" smtClean="0">
              <a:solidFill>
                <a:srgbClr val="FF0000"/>
              </a:solidFill>
              <a:effectLst>
                <a:outerShdw blurRad="38100" dist="38100" dir="2700000" algn="tl">
                  <a:srgbClr val="000000">
                    <a:alpha val="43137"/>
                  </a:srgbClr>
                </a:outerShdw>
              </a:effectLst>
              <a:sym typeface="Wingdings" pitchFamily="2" charset="2"/>
            </a:endParaRPr>
          </a:p>
          <a:p>
            <a:r>
              <a:rPr lang="en-US" b="1" dirty="0" smtClean="0">
                <a:solidFill>
                  <a:srgbClr val="FF0000"/>
                </a:solidFill>
                <a:effectLst>
                  <a:outerShdw blurRad="38100" dist="38100" dir="2700000" algn="tl">
                    <a:srgbClr val="000000">
                      <a:alpha val="43137"/>
                    </a:srgbClr>
                  </a:outerShdw>
                </a:effectLst>
                <a:sym typeface="Wingdings" pitchFamily="2" charset="2"/>
              </a:rPr>
              <a:t> DSFN concept can be applied for range extension and hand-over.</a:t>
            </a:r>
            <a:endParaRPr lang="en-US" b="1" dirty="0" smtClean="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RANGE EXTENSION AND SOFT HANDOVER (3)</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69</a:t>
            </a:r>
            <a:endParaRPr lang="en-US" sz="1400" dirty="0">
              <a:latin typeface="Times New Roman" pitchFamily="18" charset="0"/>
              <a:cs typeface="Times New Roman" pitchFamily="18" charset="0"/>
            </a:endParaRPr>
          </a:p>
        </p:txBody>
      </p:sp>
      <p:sp>
        <p:nvSpPr>
          <p:cNvPr id="7" name="TextBox 6"/>
          <p:cNvSpPr txBox="1"/>
          <p:nvPr/>
        </p:nvSpPr>
        <p:spPr>
          <a:xfrm>
            <a:off x="1981200" y="5105400"/>
            <a:ext cx="3276600" cy="1200329"/>
          </a:xfrm>
          <a:prstGeom prst="rect">
            <a:avLst/>
          </a:prstGeom>
          <a:noFill/>
        </p:spPr>
        <p:txBody>
          <a:bodyPr wrap="square" rtlCol="0">
            <a:spAutoFit/>
          </a:bodyPr>
          <a:lstStyle/>
          <a:p>
            <a:r>
              <a:rPr lang="en-US" b="1" dirty="0" smtClean="0"/>
              <a:t>A simple SFN network:</a:t>
            </a:r>
          </a:p>
          <a:p>
            <a:r>
              <a:rPr lang="en-US" b="1" dirty="0" smtClean="0"/>
              <a:t>Providing synchronization and all transmission information to transmitters</a:t>
            </a:r>
          </a:p>
        </p:txBody>
      </p:sp>
      <p:sp>
        <p:nvSpPr>
          <p:cNvPr id="10" name="Rectangle 9"/>
          <p:cNvSpPr/>
          <p:nvPr/>
        </p:nvSpPr>
        <p:spPr>
          <a:xfrm>
            <a:off x="533400" y="1981200"/>
            <a:ext cx="4419600" cy="3139321"/>
          </a:xfrm>
          <a:prstGeom prst="rect">
            <a:avLst/>
          </a:prstGeom>
          <a:solidFill>
            <a:srgbClr val="FFFF00"/>
          </a:solidFill>
        </p:spPr>
        <p:txBody>
          <a:bodyPr wrap="square">
            <a:spAutoFit/>
          </a:bodyPr>
          <a:lstStyle/>
          <a:p>
            <a:r>
              <a:rPr lang="en-US" b="1" u="sng" dirty="0" smtClean="0">
                <a:solidFill>
                  <a:srgbClr val="0070C0"/>
                </a:solidFill>
              </a:rPr>
              <a:t>Transmission parameters</a:t>
            </a:r>
            <a:r>
              <a:rPr lang="en-US" b="1" dirty="0" smtClean="0">
                <a:solidFill>
                  <a:srgbClr val="0070C0"/>
                </a:solidFill>
              </a:rPr>
              <a:t>:</a:t>
            </a:r>
          </a:p>
          <a:p>
            <a:r>
              <a:rPr lang="fr-FR" dirty="0" err="1" smtClean="0"/>
              <a:t>Guard</a:t>
            </a:r>
            <a:r>
              <a:rPr lang="fr-FR" dirty="0" smtClean="0"/>
              <a:t> </a:t>
            </a:r>
            <a:r>
              <a:rPr lang="fr-FR" dirty="0" err="1" smtClean="0"/>
              <a:t>interval</a:t>
            </a:r>
            <a:r>
              <a:rPr lang="fr-FR" dirty="0" smtClean="0"/>
              <a:t>, </a:t>
            </a:r>
            <a:r>
              <a:rPr lang="fr-FR" dirty="0" err="1" smtClean="0"/>
              <a:t>bandwidth</a:t>
            </a:r>
            <a:r>
              <a:rPr lang="fr-FR" dirty="0" smtClean="0"/>
              <a:t>, FFT mode etc.</a:t>
            </a:r>
          </a:p>
          <a:p>
            <a:endParaRPr lang="fr-FR" u="sng" dirty="0" smtClean="0"/>
          </a:p>
          <a:p>
            <a:r>
              <a:rPr lang="fr-FR" b="1" u="sng" dirty="0" err="1" smtClean="0">
                <a:solidFill>
                  <a:srgbClr val="0070C0"/>
                </a:solidFill>
              </a:rPr>
              <a:t>Synchronization</a:t>
            </a:r>
            <a:r>
              <a:rPr lang="fr-FR" b="1" u="sng" dirty="0" smtClean="0">
                <a:solidFill>
                  <a:srgbClr val="0070C0"/>
                </a:solidFill>
              </a:rPr>
              <a:t> information:</a:t>
            </a:r>
          </a:p>
          <a:p>
            <a:r>
              <a:rPr lang="fr-FR" dirty="0" smtClean="0"/>
              <a:t>Temporal </a:t>
            </a:r>
            <a:r>
              <a:rPr lang="fr-FR" dirty="0" err="1" smtClean="0"/>
              <a:t>sync</a:t>
            </a:r>
            <a:r>
              <a:rPr lang="fr-FR" dirty="0" smtClean="0"/>
              <a:t>: Time </a:t>
            </a:r>
            <a:r>
              <a:rPr lang="fr-FR" dirty="0" err="1" smtClean="0"/>
              <a:t>stamp</a:t>
            </a:r>
            <a:r>
              <a:rPr lang="fr-FR" dirty="0" smtClean="0"/>
              <a:t> and time budget (max. network </a:t>
            </a:r>
            <a:r>
              <a:rPr lang="fr-FR" dirty="0" err="1" smtClean="0"/>
              <a:t>delay</a:t>
            </a:r>
            <a:r>
              <a:rPr lang="fr-FR" dirty="0" smtClean="0"/>
              <a:t>, etc.)</a:t>
            </a:r>
          </a:p>
          <a:p>
            <a:r>
              <a:rPr lang="fr-FR" dirty="0" err="1" smtClean="0"/>
              <a:t>Frequency</a:t>
            </a:r>
            <a:r>
              <a:rPr lang="fr-FR" dirty="0" smtClean="0"/>
              <a:t> </a:t>
            </a:r>
            <a:r>
              <a:rPr lang="fr-FR" dirty="0" err="1" smtClean="0"/>
              <a:t>Sync</a:t>
            </a:r>
            <a:r>
              <a:rPr lang="fr-FR" dirty="0" smtClean="0"/>
              <a:t>: </a:t>
            </a:r>
            <a:r>
              <a:rPr lang="fr-FR" dirty="0" err="1" smtClean="0"/>
              <a:t>using</a:t>
            </a:r>
            <a:r>
              <a:rPr lang="fr-FR" dirty="0" smtClean="0"/>
              <a:t> a </a:t>
            </a:r>
            <a:r>
              <a:rPr lang="fr-FR" dirty="0" err="1" smtClean="0"/>
              <a:t>fixed</a:t>
            </a:r>
            <a:r>
              <a:rPr lang="fr-FR" dirty="0" smtClean="0"/>
              <a:t> </a:t>
            </a:r>
            <a:r>
              <a:rPr lang="fr-FR" dirty="0" err="1" smtClean="0"/>
              <a:t>frequency</a:t>
            </a:r>
            <a:r>
              <a:rPr lang="fr-FR" dirty="0" smtClean="0"/>
              <a:t> </a:t>
            </a:r>
            <a:r>
              <a:rPr lang="fr-FR" dirty="0" err="1" smtClean="0"/>
              <a:t>clock</a:t>
            </a:r>
            <a:r>
              <a:rPr lang="fr-FR" dirty="0" smtClean="0"/>
              <a:t> signal</a:t>
            </a:r>
          </a:p>
          <a:p>
            <a:endParaRPr lang="fr-FR" dirty="0" smtClean="0">
              <a:sym typeface="Wingdings" pitchFamily="2" charset="2"/>
            </a:endParaRPr>
          </a:p>
          <a:p>
            <a:r>
              <a:rPr lang="fr-FR" dirty="0" smtClean="0">
                <a:sym typeface="Wingdings" pitchFamily="2" charset="2"/>
              </a:rPr>
              <a:t> </a:t>
            </a:r>
            <a:r>
              <a:rPr lang="en-US" b="1" dirty="0" smtClean="0">
                <a:solidFill>
                  <a:srgbClr val="FF0000"/>
                </a:solidFill>
                <a:effectLst>
                  <a:outerShdw blurRad="38100" dist="38100" dir="2700000" algn="tl">
                    <a:srgbClr val="000000">
                      <a:alpha val="43137"/>
                    </a:srgbClr>
                  </a:outerShdw>
                </a:effectLst>
                <a:sym typeface="Wingdings" pitchFamily="2" charset="2"/>
              </a:rPr>
              <a:t>DSFN concept can be applied for range extension and hand-over.</a:t>
            </a:r>
            <a:endParaRPr lang="fr-FR" dirty="0" smtClean="0"/>
          </a:p>
        </p:txBody>
      </p:sp>
      <p:pic>
        <p:nvPicPr>
          <p:cNvPr id="8" name="Picture 2"/>
          <p:cNvPicPr>
            <a:picLocks noChangeAspect="1" noChangeArrowheads="1"/>
          </p:cNvPicPr>
          <p:nvPr/>
        </p:nvPicPr>
        <p:blipFill>
          <a:blip r:embed="rId3" cstate="print"/>
          <a:srcRect/>
          <a:stretch>
            <a:fillRect/>
          </a:stretch>
        </p:blipFill>
        <p:spPr bwMode="auto">
          <a:xfrm>
            <a:off x="5334000" y="1600200"/>
            <a:ext cx="3419475" cy="4724400"/>
          </a:xfrm>
          <a:prstGeom prst="rect">
            <a:avLst/>
          </a:prstGeom>
          <a:noFill/>
          <a:ln w="9525">
            <a:noFill/>
            <a:miter lim="800000"/>
            <a:headEnd/>
            <a:tailEnd/>
          </a:ln>
        </p:spPr>
      </p:pic>
      <p:sp>
        <p:nvSpPr>
          <p:cNvPr id="11" name="TextBox 10"/>
          <p:cNvSpPr txBox="1"/>
          <p:nvPr/>
        </p:nvSpPr>
        <p:spPr>
          <a:xfrm>
            <a:off x="533400" y="1447800"/>
            <a:ext cx="8077200" cy="400110"/>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Dynamic single frequency network (DSFN) (3) </a:t>
            </a:r>
            <a:endParaRPr lang="en-US" sz="2000" u="sng"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FF0000"/>
                </a:solidFill>
              </a:rPr>
              <a:t>PERSONAL SPACE AND PUBLIC SPACE (1)</a:t>
            </a:r>
            <a:endParaRPr lang="en-US" sz="2000"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lnSpcReduction="10000"/>
          </a:bodyPr>
          <a:lstStyle/>
          <a:p>
            <a:r>
              <a:rPr lang="en-US" altLang="ko-KR" sz="2000" dirty="0" smtClean="0">
                <a:latin typeface="Times New Roman" pitchFamily="18" charset="0"/>
                <a:cs typeface="Times New Roman" pitchFamily="18" charset="0"/>
              </a:rPr>
              <a:t>Personal space</a:t>
            </a:r>
            <a:endParaRPr lang="en-US" altLang="ko-KR" sz="2000" dirty="0" smtClean="0">
              <a:solidFill>
                <a:srgbClr val="00B0F0"/>
              </a:solidFill>
              <a:latin typeface="Times New Roman" pitchFamily="18" charset="0"/>
              <a:cs typeface="Times New Roman" pitchFamily="18" charset="0"/>
            </a:endParaRPr>
          </a:p>
          <a:p>
            <a:pPr lvl="1"/>
            <a:r>
              <a:rPr lang="en-US" altLang="ko-KR" sz="1800" dirty="0" smtClean="0">
                <a:latin typeface="Times New Roman" pitchFamily="18" charset="0"/>
                <a:cs typeface="Times New Roman" pitchFamily="18" charset="0"/>
              </a:rPr>
              <a:t>Logical (virtual) space which contains devices associated to an individual </a:t>
            </a:r>
          </a:p>
          <a:p>
            <a:pPr lvl="1"/>
            <a:r>
              <a:rPr lang="en-US" altLang="ko-KR" sz="1800" dirty="0" smtClean="0">
                <a:latin typeface="Times New Roman" pitchFamily="18" charset="0"/>
                <a:cs typeface="Times New Roman" pitchFamily="18" charset="0"/>
              </a:rPr>
              <a:t>Exchanging implicit data without human intervention and/or explicit control between a human being and a device or among devices in this space of an individual</a:t>
            </a:r>
          </a:p>
          <a:p>
            <a:pPr lvl="1"/>
            <a:r>
              <a:rPr lang="en-US" altLang="ko-KR" sz="1800" dirty="0" smtClean="0">
                <a:latin typeface="Times New Roman" pitchFamily="18" charset="0"/>
                <a:cs typeface="Times New Roman" pitchFamily="18" charset="0"/>
              </a:rPr>
              <a:t>Profile/group based, behavior based, and collaboration based</a:t>
            </a:r>
          </a:p>
          <a:p>
            <a:r>
              <a:rPr lang="en-US" altLang="ko-KR" sz="2000" dirty="0" smtClean="0">
                <a:latin typeface="Times New Roman" pitchFamily="18" charset="0"/>
                <a:cs typeface="Times New Roman" pitchFamily="18" charset="0"/>
              </a:rPr>
              <a:t>Public space </a:t>
            </a:r>
            <a:r>
              <a:rPr lang="en-US" altLang="ko-KR" sz="2000" dirty="0" smtClean="0">
                <a:solidFill>
                  <a:srgbClr val="00B0F0"/>
                </a:solidFill>
                <a:latin typeface="Times New Roman" pitchFamily="18" charset="0"/>
                <a:cs typeface="Times New Roman" pitchFamily="18" charset="0"/>
              </a:rPr>
              <a:t>containing personal space(s)</a:t>
            </a:r>
          </a:p>
          <a:p>
            <a:pPr lvl="1"/>
            <a:r>
              <a:rPr lang="en-US" altLang="ko-KR" sz="1800" dirty="0" smtClean="0">
                <a:latin typeface="Times New Roman" pitchFamily="18" charset="0"/>
                <a:cs typeface="Times New Roman" pitchFamily="18" charset="0"/>
              </a:rPr>
              <a:t>Physical space where an individual can reach such as each room of a building </a:t>
            </a:r>
          </a:p>
          <a:p>
            <a:pPr lvl="1"/>
            <a:r>
              <a:rPr lang="en-US" altLang="ko-KR" sz="1800" dirty="0" smtClean="0">
                <a:latin typeface="Times New Roman" pitchFamily="18" charset="0"/>
                <a:cs typeface="Times New Roman" pitchFamily="18" charset="0"/>
              </a:rPr>
              <a:t>Exchanging explicit control among devices in the public space, only for support of communications in the public space </a:t>
            </a:r>
            <a:r>
              <a:rPr lang="en-US" altLang="ko-KR" sz="1800" dirty="0" smtClean="0">
                <a:solidFill>
                  <a:srgbClr val="00B0F0"/>
                </a:solidFill>
                <a:latin typeface="Times New Roman" pitchFamily="18" charset="0"/>
                <a:cs typeface="Times New Roman" pitchFamily="18" charset="0"/>
              </a:rPr>
              <a:t>or with other public spaces</a:t>
            </a:r>
          </a:p>
          <a:p>
            <a:r>
              <a:rPr lang="en-US" altLang="ko-KR" sz="2000" dirty="0" smtClean="0">
                <a:latin typeface="Times New Roman" pitchFamily="18" charset="0"/>
                <a:cs typeface="Times New Roman" pitchFamily="18" charset="0"/>
              </a:rPr>
              <a:t>Personalization of a space </a:t>
            </a:r>
          </a:p>
          <a:p>
            <a:pPr lvl="1"/>
            <a:r>
              <a:rPr lang="en-US" altLang="ko-KR" sz="1800" dirty="0" smtClean="0">
                <a:latin typeface="Times New Roman" pitchFamily="18" charset="0"/>
                <a:cs typeface="Times New Roman" pitchFamily="18" charset="0"/>
              </a:rPr>
              <a:t>To make devices in a public space react differently corresponding to each individual based on implicit data </a:t>
            </a:r>
            <a:r>
              <a:rPr lang="en-US" altLang="ko-KR" sz="1800" dirty="0" smtClean="0">
                <a:solidFill>
                  <a:srgbClr val="00B0F0"/>
                </a:solidFill>
                <a:latin typeface="Times New Roman" pitchFamily="18" charset="0"/>
                <a:cs typeface="Times New Roman" pitchFamily="18" charset="0"/>
              </a:rPr>
              <a:t>stored or explicit control inputted by the individual</a:t>
            </a:r>
          </a:p>
          <a:p>
            <a:pPr lvl="1"/>
            <a:r>
              <a:rPr lang="en-US" altLang="ko-KR" sz="1800" dirty="0" smtClean="0">
                <a:latin typeface="Times New Roman" pitchFamily="18" charset="0"/>
                <a:cs typeface="Times New Roman" pitchFamily="18" charset="0"/>
              </a:rPr>
              <a:t>To feel the space within reach of any limb of an individual.</a:t>
            </a:r>
          </a:p>
        </p:txBody>
      </p:sp>
      <p:sp>
        <p:nvSpPr>
          <p:cNvPr id="9" name="TextBox 8"/>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7</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RANGE EXTENSION AND SOFT HANDOVER (4)</a:t>
            </a:r>
            <a:endParaRPr lang="en-US" sz="2000" dirty="0">
              <a:solidFill>
                <a:srgbClr val="00B0F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70</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4038600" cy="3662541"/>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Dynamic single frequency network (DSFN) (4)</a:t>
            </a:r>
            <a:r>
              <a:rPr lang="en-US" sz="20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[14]</a:t>
            </a:r>
            <a:endParaRPr lang="en-US" sz="1600" b="1" u="sng" dirty="0" smtClean="0">
              <a:latin typeface="Times New Roman" pitchFamily="18" charset="0"/>
              <a:cs typeface="Times New Roman" pitchFamily="18" charset="0"/>
            </a:endParaRPr>
          </a:p>
          <a:p>
            <a:pPr marL="228600" indent="-228600">
              <a:buFont typeface="Arial" pitchFamily="34" charset="0"/>
              <a:buChar char="•"/>
            </a:pPr>
            <a:endParaRPr lang="en-US" sz="1600" dirty="0" smtClean="0">
              <a:latin typeface="Times New Roman" pitchFamily="18" charset="0"/>
              <a:cs typeface="Times New Roman" pitchFamily="18" charset="0"/>
            </a:endParaRPr>
          </a:p>
          <a:p>
            <a:pPr marL="228600" indent="-228600">
              <a:buFont typeface="Arial" pitchFamily="34" charset="0"/>
              <a:buChar char="•"/>
            </a:pPr>
            <a:r>
              <a:rPr lang="en-US" sz="1600" dirty="0" smtClean="0">
                <a:latin typeface="Times New Roman" pitchFamily="18" charset="0"/>
                <a:cs typeface="Times New Roman" pitchFamily="18" charset="0"/>
              </a:rPr>
              <a:t>DSFN enables </a:t>
            </a:r>
            <a:r>
              <a:rPr lang="en-US" sz="1600" b="1" i="1" dirty="0" smtClean="0">
                <a:solidFill>
                  <a:srgbClr val="FF0000"/>
                </a:solidFill>
                <a:latin typeface="Times New Roman" pitchFamily="18" charset="0"/>
                <a:cs typeface="Times New Roman" pitchFamily="18" charset="0"/>
              </a:rPr>
              <a:t>soft handover</a:t>
            </a:r>
            <a:r>
              <a:rPr lang="en-US" sz="1600" i="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meaning that when a receiver terminal moves from one base station transmitter toward another, both transmitters send to the receiver awhile instead of abruptly switching from the first to the second transmitter. Soft handover is robust toward sudden shadow fading of one of the transmitters.</a:t>
            </a:r>
            <a:r>
              <a:rPr lang="en-US" sz="1600" b="1" dirty="0" smtClean="0">
                <a:latin typeface="Times New Roman" pitchFamily="18" charset="0"/>
                <a:cs typeface="Times New Roman" pitchFamily="18" charset="0"/>
              </a:rPr>
              <a:t> </a:t>
            </a:r>
            <a:r>
              <a:rPr lang="en-US" sz="1600" b="1" dirty="0" smtClean="0">
                <a:solidFill>
                  <a:srgbClr val="FF0000"/>
                </a:solidFill>
                <a:latin typeface="Times New Roman" pitchFamily="18" charset="0"/>
                <a:cs typeface="Times New Roman" pitchFamily="18" charset="0"/>
              </a:rPr>
              <a:t> </a:t>
            </a:r>
          </a:p>
          <a:p>
            <a:pPr marL="228600" indent="-228600"/>
            <a:r>
              <a:rPr lang="en-US" sz="1600" b="1" dirty="0" smtClean="0">
                <a:solidFill>
                  <a:srgbClr val="FF0000"/>
                </a:solidFill>
                <a:latin typeface="Times New Roman" pitchFamily="18" charset="0"/>
                <a:cs typeface="Times New Roman" pitchFamily="18" charset="0"/>
                <a:sym typeface="Wingdings" pitchFamily="2" charset="2"/>
              </a:rPr>
              <a:t>	</a:t>
            </a:r>
          </a:p>
          <a:p>
            <a:pPr marL="228600" indent="-228600"/>
            <a:r>
              <a:rPr lang="en-US" sz="1600" b="1" dirty="0" smtClean="0">
                <a:solidFill>
                  <a:srgbClr val="FF0000"/>
                </a:solidFill>
                <a:latin typeface="Times New Roman" pitchFamily="18" charset="0"/>
                <a:cs typeface="Times New Roman" pitchFamily="18" charset="0"/>
                <a:sym typeface="Wingdings" pitchFamily="2" charset="2"/>
              </a:rPr>
              <a:t> DSFN can be applied for coverage extension and relay using soft handover.</a:t>
            </a:r>
            <a:endParaRPr lang="en-US" sz="1600" dirty="0" smtClean="0">
              <a:solidFill>
                <a:srgbClr val="FF0000"/>
              </a:solidFill>
              <a:latin typeface="Times New Roman" pitchFamily="18" charset="0"/>
              <a:cs typeface="Times New Roman" pitchFamily="18" charset="0"/>
            </a:endParaRPr>
          </a:p>
        </p:txBody>
      </p:sp>
      <p:pic>
        <p:nvPicPr>
          <p:cNvPr id="494594" name="Picture 2"/>
          <p:cNvPicPr>
            <a:picLocks noChangeAspect="1" noChangeArrowheads="1"/>
          </p:cNvPicPr>
          <p:nvPr/>
        </p:nvPicPr>
        <p:blipFill>
          <a:blip r:embed="rId3" cstate="print"/>
          <a:srcRect/>
          <a:stretch>
            <a:fillRect/>
          </a:stretch>
        </p:blipFill>
        <p:spPr bwMode="auto">
          <a:xfrm>
            <a:off x="4608327" y="1676400"/>
            <a:ext cx="4225335" cy="4305301"/>
          </a:xfrm>
          <a:prstGeom prst="rect">
            <a:avLst/>
          </a:prstGeom>
          <a:noFill/>
          <a:ln w="9525">
            <a:noFill/>
            <a:miter lim="800000"/>
            <a:headEnd/>
            <a:tailEnd/>
          </a:ln>
        </p:spPr>
      </p:pic>
      <p:sp>
        <p:nvSpPr>
          <p:cNvPr id="11" name="Rectangle 10"/>
          <p:cNvSpPr/>
          <p:nvPr/>
        </p:nvSpPr>
        <p:spPr>
          <a:xfrm>
            <a:off x="304800" y="5410200"/>
            <a:ext cx="4267200" cy="830997"/>
          </a:xfrm>
          <a:prstGeom prst="rect">
            <a:avLst/>
          </a:prstGeom>
          <a:solidFill>
            <a:srgbClr val="FFFF00"/>
          </a:solidFill>
        </p:spPr>
        <p:txBody>
          <a:bodyPr wrap="square">
            <a:spAutoFit/>
          </a:bodyPr>
          <a:lstStyle/>
          <a:p>
            <a:pPr algn="r"/>
            <a:r>
              <a:rPr lang="en-US" sz="1600" dirty="0" smtClean="0"/>
              <a:t>A simple example of dynamic single frequency networks. Top: Coverage map. Below: Data packet schedule, stating the packet destinations.</a:t>
            </a:r>
            <a:endParaRPr lang="en-US" sz="16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RANGE EXTENSION AND SOFT HANDOVER (5)</a:t>
            </a:r>
            <a:endParaRPr lang="en-US" sz="3200" b="1" i="1" dirty="0">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71</a:t>
            </a:r>
            <a:endParaRPr lang="en-US" sz="1400" dirty="0">
              <a:latin typeface="Times New Roman" pitchFamily="18" charset="0"/>
              <a:cs typeface="Times New Roman" pitchFamily="18" charset="0"/>
            </a:endParaRPr>
          </a:p>
        </p:txBody>
      </p:sp>
      <p:sp>
        <p:nvSpPr>
          <p:cNvPr id="7" name="TextBox 6"/>
          <p:cNvSpPr txBox="1"/>
          <p:nvPr/>
        </p:nvSpPr>
        <p:spPr>
          <a:xfrm>
            <a:off x="533401" y="1371600"/>
            <a:ext cx="7848599" cy="400110"/>
          </a:xfrm>
          <a:prstGeom prst="rect">
            <a:avLst/>
          </a:prstGeom>
          <a:solidFill>
            <a:schemeClr val="accent3">
              <a:lumMod val="40000"/>
              <a:lumOff val="60000"/>
            </a:schemeClr>
          </a:solidFill>
        </p:spPr>
        <p:txBody>
          <a:bodyPr wrap="square" rtlCol="0">
            <a:spAutoFit/>
          </a:bodyPr>
          <a:lstStyle/>
          <a:p>
            <a:r>
              <a:rPr lang="en-US" sz="2000" b="1" dirty="0" smtClean="0">
                <a:solidFill>
                  <a:srgbClr val="0070C0"/>
                </a:solidFill>
              </a:rPr>
              <a:t>Use Case 1: Multi Lingual Interpretation System </a:t>
            </a:r>
            <a:r>
              <a:rPr lang="en-US" dirty="0" smtClean="0"/>
              <a:t>[4] </a:t>
            </a:r>
            <a:r>
              <a:rPr lang="en-US" sz="2000" b="1" dirty="0" smtClean="0">
                <a:solidFill>
                  <a:srgbClr val="0070C0"/>
                </a:solidFill>
              </a:rPr>
              <a:t>with Range Extension</a:t>
            </a:r>
            <a:endParaRPr lang="en-US" dirty="0"/>
          </a:p>
        </p:txBody>
      </p:sp>
      <p:pic>
        <p:nvPicPr>
          <p:cNvPr id="230401" name="Picture 1"/>
          <p:cNvPicPr>
            <a:picLocks noChangeAspect="1" noChangeArrowheads="1"/>
          </p:cNvPicPr>
          <p:nvPr/>
        </p:nvPicPr>
        <p:blipFill>
          <a:blip r:embed="rId3" cstate="print"/>
          <a:srcRect/>
          <a:stretch>
            <a:fillRect/>
          </a:stretch>
        </p:blipFill>
        <p:spPr bwMode="auto">
          <a:xfrm>
            <a:off x="381000" y="2133600"/>
            <a:ext cx="7181180" cy="3024187"/>
          </a:xfrm>
          <a:prstGeom prst="rect">
            <a:avLst/>
          </a:prstGeom>
          <a:noFill/>
          <a:ln w="9525">
            <a:noFill/>
            <a:miter lim="800000"/>
            <a:headEnd/>
            <a:tailEnd/>
          </a:ln>
        </p:spPr>
      </p:pic>
      <p:sp>
        <p:nvSpPr>
          <p:cNvPr id="18" name="Oval 50"/>
          <p:cNvSpPr>
            <a:spLocks noChangeArrowheads="1"/>
          </p:cNvSpPr>
          <p:nvPr/>
        </p:nvSpPr>
        <p:spPr bwMode="auto">
          <a:xfrm>
            <a:off x="609600" y="1828800"/>
            <a:ext cx="3886200" cy="4419600"/>
          </a:xfrm>
          <a:prstGeom prst="ellipse">
            <a:avLst/>
          </a:prstGeom>
          <a:noFill/>
          <a:ln w="38100">
            <a:solidFill>
              <a:srgbClr val="FF0000"/>
            </a:solidFill>
            <a:prstDash val="dash"/>
            <a:round/>
            <a:headEnd/>
            <a:tailEnd/>
          </a:ln>
        </p:spPr>
        <p:txBody>
          <a:bodyPr wrap="none" anchor="ctr"/>
          <a:lstStyle/>
          <a:p>
            <a:endParaRPr kumimoji="0" lang="ko-KR" altLang="en-US" sz="3200">
              <a:solidFill>
                <a:srgbClr val="095091"/>
              </a:solidFill>
              <a:latin typeface="Arial" charset="0"/>
              <a:ea typeface="돋움" pitchFamily="50" charset="-127"/>
            </a:endParaRPr>
          </a:p>
        </p:txBody>
      </p:sp>
      <p:sp>
        <p:nvSpPr>
          <p:cNvPr id="19" name="Oval 50"/>
          <p:cNvSpPr>
            <a:spLocks noChangeArrowheads="1"/>
          </p:cNvSpPr>
          <p:nvPr/>
        </p:nvSpPr>
        <p:spPr bwMode="auto">
          <a:xfrm>
            <a:off x="4495800" y="1828800"/>
            <a:ext cx="2590800" cy="4419600"/>
          </a:xfrm>
          <a:prstGeom prst="ellipse">
            <a:avLst/>
          </a:prstGeom>
          <a:noFill/>
          <a:ln w="38100">
            <a:solidFill>
              <a:srgbClr val="FF0000"/>
            </a:solidFill>
            <a:prstDash val="dash"/>
            <a:round/>
            <a:headEnd/>
            <a:tailEnd/>
          </a:ln>
        </p:spPr>
        <p:txBody>
          <a:bodyPr wrap="none" anchor="ctr"/>
          <a:lstStyle/>
          <a:p>
            <a:endParaRPr kumimoji="0" lang="ko-KR" altLang="en-US" sz="3200">
              <a:solidFill>
                <a:srgbClr val="095091"/>
              </a:solidFill>
              <a:latin typeface="Arial" charset="0"/>
              <a:ea typeface="돋움" pitchFamily="50" charset="-127"/>
            </a:endParaRPr>
          </a:p>
        </p:txBody>
      </p:sp>
      <p:sp>
        <p:nvSpPr>
          <p:cNvPr id="20" name="TextBox 19"/>
          <p:cNvSpPr txBox="1"/>
          <p:nvPr/>
        </p:nvSpPr>
        <p:spPr>
          <a:xfrm>
            <a:off x="5029200" y="5257800"/>
            <a:ext cx="1526380" cy="615553"/>
          </a:xfrm>
          <a:prstGeom prst="rect">
            <a:avLst/>
          </a:prstGeom>
          <a:solidFill>
            <a:srgbClr val="FFFF00"/>
          </a:solidFill>
        </p:spPr>
        <p:txBody>
          <a:bodyPr wrap="none" rtlCol="0">
            <a:spAutoFit/>
          </a:bodyPr>
          <a:lstStyle/>
          <a:p>
            <a:pPr algn="ctr"/>
            <a:r>
              <a:rPr lang="en-US" b="1" dirty="0" smtClean="0">
                <a:solidFill>
                  <a:srgbClr val="FF0000"/>
                </a:solidFill>
              </a:rPr>
              <a:t>Public space 2</a:t>
            </a:r>
          </a:p>
          <a:p>
            <a:pPr algn="ctr"/>
            <a:r>
              <a:rPr lang="en-US" sz="1600" b="1" dirty="0" smtClean="0"/>
              <a:t>Area 2: 30-60 m</a:t>
            </a:r>
            <a:endParaRPr lang="en-US" sz="1600" b="1" dirty="0"/>
          </a:p>
        </p:txBody>
      </p:sp>
      <p:sp>
        <p:nvSpPr>
          <p:cNvPr id="21" name="TextBox 20"/>
          <p:cNvSpPr txBox="1"/>
          <p:nvPr/>
        </p:nvSpPr>
        <p:spPr>
          <a:xfrm>
            <a:off x="1905000" y="5257800"/>
            <a:ext cx="1526380" cy="615553"/>
          </a:xfrm>
          <a:prstGeom prst="rect">
            <a:avLst/>
          </a:prstGeom>
          <a:solidFill>
            <a:srgbClr val="FFFF00"/>
          </a:solidFill>
        </p:spPr>
        <p:txBody>
          <a:bodyPr wrap="none" rtlCol="0">
            <a:spAutoFit/>
          </a:bodyPr>
          <a:lstStyle/>
          <a:p>
            <a:pPr algn="ctr"/>
            <a:r>
              <a:rPr lang="en-US" b="1" dirty="0" smtClean="0">
                <a:solidFill>
                  <a:srgbClr val="FF0000"/>
                </a:solidFill>
              </a:rPr>
              <a:t>Public space 1</a:t>
            </a:r>
          </a:p>
          <a:p>
            <a:pPr algn="ctr"/>
            <a:r>
              <a:rPr lang="en-US" sz="1600" b="1" dirty="0" smtClean="0"/>
              <a:t>Area 1: 0-30 m</a:t>
            </a:r>
            <a:endParaRPr lang="en-US" sz="1600" b="1" dirty="0"/>
          </a:p>
        </p:txBody>
      </p:sp>
      <p:sp>
        <p:nvSpPr>
          <p:cNvPr id="22" name="TextBox 21"/>
          <p:cNvSpPr txBox="1"/>
          <p:nvPr/>
        </p:nvSpPr>
        <p:spPr>
          <a:xfrm>
            <a:off x="7239000" y="3200400"/>
            <a:ext cx="1752600" cy="2964914"/>
          </a:xfrm>
          <a:prstGeom prst="rect">
            <a:avLst/>
          </a:prstGeom>
          <a:solidFill>
            <a:srgbClr val="FFFF00"/>
          </a:solidFill>
        </p:spPr>
        <p:txBody>
          <a:bodyPr wrap="square" rtlCol="0">
            <a:spAutoFit/>
          </a:bodyPr>
          <a:lstStyle/>
          <a:p>
            <a:pPr algn="ctr">
              <a:lnSpc>
                <a:spcPts val="1600"/>
              </a:lnSpc>
            </a:pPr>
            <a:r>
              <a:rPr lang="en-US" b="1" dirty="0" smtClean="0">
                <a:solidFill>
                  <a:srgbClr val="00B0F0"/>
                </a:solidFill>
              </a:rPr>
              <a:t>PSC manager</a:t>
            </a:r>
            <a:r>
              <a:rPr lang="en-US" dirty="0" smtClean="0"/>
              <a:t>: range extender: Synchronous system with robust sync</a:t>
            </a:r>
          </a:p>
          <a:p>
            <a:pPr algn="ctr">
              <a:lnSpc>
                <a:spcPts val="1600"/>
              </a:lnSpc>
            </a:pPr>
            <a:endParaRPr lang="en-US" dirty="0" smtClean="0"/>
          </a:p>
          <a:p>
            <a:pPr algn="ctr">
              <a:lnSpc>
                <a:spcPts val="1600"/>
              </a:lnSpc>
            </a:pPr>
            <a:r>
              <a:rPr lang="en-US" b="1" dirty="0" smtClean="0">
                <a:solidFill>
                  <a:srgbClr val="00B050"/>
                </a:solidFill>
              </a:rPr>
              <a:t>How to communicate between two PSC managers? </a:t>
            </a:r>
            <a:r>
              <a:rPr lang="en-US" b="1" dirty="0" smtClean="0">
                <a:solidFill>
                  <a:srgbClr val="00B050"/>
                </a:solidFill>
                <a:sym typeface="Wingdings" pitchFamily="2" charset="2"/>
              </a:rPr>
              <a:t> using a set of or a part of frequency band as a channel</a:t>
            </a:r>
            <a:endParaRPr lang="en-US" b="1" dirty="0">
              <a:solidFill>
                <a:srgbClr val="00B050"/>
              </a:solidFill>
            </a:endParaRPr>
          </a:p>
        </p:txBody>
      </p:sp>
      <p:sp>
        <p:nvSpPr>
          <p:cNvPr id="23" name="TextBox 22"/>
          <p:cNvSpPr txBox="1"/>
          <p:nvPr/>
        </p:nvSpPr>
        <p:spPr>
          <a:xfrm>
            <a:off x="2971800" y="2133600"/>
            <a:ext cx="1066800" cy="489878"/>
          </a:xfrm>
          <a:prstGeom prst="rect">
            <a:avLst/>
          </a:prstGeom>
          <a:noFill/>
        </p:spPr>
        <p:txBody>
          <a:bodyPr wrap="square" rtlCol="0">
            <a:spAutoFit/>
          </a:bodyPr>
          <a:lstStyle/>
          <a:p>
            <a:pPr algn="ctr">
              <a:lnSpc>
                <a:spcPts val="1500"/>
              </a:lnSpc>
            </a:pPr>
            <a:r>
              <a:rPr lang="en-US" b="1" dirty="0" smtClean="0">
                <a:solidFill>
                  <a:srgbClr val="00B0F0"/>
                </a:solidFill>
              </a:rPr>
              <a:t>PSC manager</a:t>
            </a:r>
            <a:endParaRPr lang="en-US" dirty="0"/>
          </a:p>
        </p:txBody>
      </p:sp>
      <p:sp>
        <p:nvSpPr>
          <p:cNvPr id="24" name="TextBox 23"/>
          <p:cNvSpPr txBox="1"/>
          <p:nvPr/>
        </p:nvSpPr>
        <p:spPr>
          <a:xfrm>
            <a:off x="5486400" y="2133600"/>
            <a:ext cx="1066800" cy="489878"/>
          </a:xfrm>
          <a:prstGeom prst="rect">
            <a:avLst/>
          </a:prstGeom>
          <a:noFill/>
        </p:spPr>
        <p:txBody>
          <a:bodyPr wrap="square" rtlCol="0">
            <a:spAutoFit/>
          </a:bodyPr>
          <a:lstStyle/>
          <a:p>
            <a:pPr algn="ctr">
              <a:lnSpc>
                <a:spcPts val="1500"/>
              </a:lnSpc>
            </a:pPr>
            <a:r>
              <a:rPr lang="en-US" b="1" dirty="0" smtClean="0">
                <a:solidFill>
                  <a:srgbClr val="00B0F0"/>
                </a:solidFill>
              </a:rPr>
              <a:t>PSC manager</a:t>
            </a:r>
            <a:endParaRPr lang="en-US" dirty="0"/>
          </a:p>
        </p:txBody>
      </p:sp>
      <p:sp>
        <p:nvSpPr>
          <p:cNvPr id="26" name="TextBox 25"/>
          <p:cNvSpPr txBox="1"/>
          <p:nvPr/>
        </p:nvSpPr>
        <p:spPr>
          <a:xfrm>
            <a:off x="3276600" y="4267200"/>
            <a:ext cx="937180" cy="338554"/>
          </a:xfrm>
          <a:prstGeom prst="rect">
            <a:avLst/>
          </a:prstGeom>
          <a:noFill/>
        </p:spPr>
        <p:txBody>
          <a:bodyPr wrap="none" rtlCol="0">
            <a:spAutoFit/>
          </a:bodyPr>
          <a:lstStyle/>
          <a:p>
            <a:r>
              <a:rPr lang="en-US" sz="1600" b="1" dirty="0" smtClean="0"/>
              <a:t>Listeners</a:t>
            </a:r>
            <a:endParaRPr lang="en-US" sz="1600" b="1" dirty="0"/>
          </a:p>
        </p:txBody>
      </p:sp>
      <p:sp>
        <p:nvSpPr>
          <p:cNvPr id="28" name="TextBox 27"/>
          <p:cNvSpPr txBox="1"/>
          <p:nvPr/>
        </p:nvSpPr>
        <p:spPr>
          <a:xfrm>
            <a:off x="5486400" y="4419600"/>
            <a:ext cx="937180" cy="338554"/>
          </a:xfrm>
          <a:prstGeom prst="rect">
            <a:avLst/>
          </a:prstGeom>
          <a:noFill/>
        </p:spPr>
        <p:txBody>
          <a:bodyPr wrap="none" rtlCol="0">
            <a:spAutoFit/>
          </a:bodyPr>
          <a:lstStyle/>
          <a:p>
            <a:r>
              <a:rPr lang="en-US" sz="1600" b="1" dirty="0" smtClean="0"/>
              <a:t>Listeners</a:t>
            </a:r>
            <a:endParaRPr lang="en-US" sz="1600" b="1" dirty="0"/>
          </a:p>
        </p:txBody>
      </p:sp>
      <p:pic>
        <p:nvPicPr>
          <p:cNvPr id="16" name="Picture 6"/>
          <p:cNvPicPr>
            <a:picLocks noChangeAspect="1" noChangeArrowheads="1"/>
          </p:cNvPicPr>
          <p:nvPr/>
        </p:nvPicPr>
        <p:blipFill>
          <a:blip r:embed="rId4" cstate="print"/>
          <a:srcRect/>
          <a:stretch>
            <a:fillRect/>
          </a:stretch>
        </p:blipFill>
        <p:spPr bwMode="auto">
          <a:xfrm>
            <a:off x="1523999" y="4191000"/>
            <a:ext cx="417871" cy="762000"/>
          </a:xfrm>
          <a:prstGeom prst="rect">
            <a:avLst/>
          </a:prstGeom>
          <a:noFill/>
          <a:ln w="9525">
            <a:noFill/>
            <a:miter lim="800000"/>
            <a:headEnd/>
            <a:tailEnd/>
          </a:ln>
        </p:spPr>
      </p:pic>
      <p:pic>
        <p:nvPicPr>
          <p:cNvPr id="17" name="Picture 6"/>
          <p:cNvPicPr>
            <a:picLocks noChangeAspect="1" noChangeArrowheads="1"/>
          </p:cNvPicPr>
          <p:nvPr/>
        </p:nvPicPr>
        <p:blipFill>
          <a:blip r:embed="rId4" cstate="print"/>
          <a:srcRect/>
          <a:stretch>
            <a:fillRect/>
          </a:stretch>
        </p:blipFill>
        <p:spPr bwMode="auto">
          <a:xfrm>
            <a:off x="1524000" y="3200399"/>
            <a:ext cx="417872" cy="762001"/>
          </a:xfrm>
          <a:prstGeom prst="rect">
            <a:avLst/>
          </a:prstGeom>
          <a:noFill/>
          <a:ln w="9525">
            <a:noFill/>
            <a:miter lim="800000"/>
            <a:headEnd/>
            <a:tailEnd/>
          </a:ln>
        </p:spPr>
      </p:pic>
      <p:pic>
        <p:nvPicPr>
          <p:cNvPr id="25" name="Picture 6"/>
          <p:cNvPicPr>
            <a:picLocks noChangeAspect="1" noChangeArrowheads="1"/>
          </p:cNvPicPr>
          <p:nvPr/>
        </p:nvPicPr>
        <p:blipFill>
          <a:blip r:embed="rId4" cstate="print"/>
          <a:srcRect/>
          <a:stretch>
            <a:fillRect/>
          </a:stretch>
        </p:blipFill>
        <p:spPr bwMode="auto">
          <a:xfrm>
            <a:off x="3352800" y="2590799"/>
            <a:ext cx="417872" cy="762001"/>
          </a:xfrm>
          <a:prstGeom prst="rect">
            <a:avLst/>
          </a:prstGeom>
          <a:noFill/>
          <a:ln w="9525">
            <a:noFill/>
            <a:miter lim="800000"/>
            <a:headEnd/>
            <a:tailEnd/>
          </a:ln>
        </p:spPr>
      </p:pic>
      <p:pic>
        <p:nvPicPr>
          <p:cNvPr id="27" name="Picture 6"/>
          <p:cNvPicPr>
            <a:picLocks noChangeAspect="1" noChangeArrowheads="1"/>
          </p:cNvPicPr>
          <p:nvPr/>
        </p:nvPicPr>
        <p:blipFill>
          <a:blip r:embed="rId4" cstate="print"/>
          <a:srcRect/>
          <a:stretch>
            <a:fillRect/>
          </a:stretch>
        </p:blipFill>
        <p:spPr bwMode="auto">
          <a:xfrm>
            <a:off x="5867400" y="2514600"/>
            <a:ext cx="417871" cy="762000"/>
          </a:xfrm>
          <a:prstGeom prst="rect">
            <a:avLst/>
          </a:prstGeom>
          <a:noFill/>
          <a:ln w="9525">
            <a:noFill/>
            <a:miter lim="800000"/>
            <a:headEnd/>
            <a:tailEnd/>
          </a:ln>
        </p:spPr>
      </p:pic>
      <p:sp>
        <p:nvSpPr>
          <p:cNvPr id="30" name="TextBox 29"/>
          <p:cNvSpPr txBox="1"/>
          <p:nvPr/>
        </p:nvSpPr>
        <p:spPr>
          <a:xfrm>
            <a:off x="228600" y="1905000"/>
            <a:ext cx="2590800" cy="874598"/>
          </a:xfrm>
          <a:prstGeom prst="rect">
            <a:avLst/>
          </a:prstGeom>
          <a:solidFill>
            <a:srgbClr val="FFFF00"/>
          </a:solidFill>
        </p:spPr>
        <p:txBody>
          <a:bodyPr wrap="square" rtlCol="0">
            <a:spAutoFit/>
          </a:bodyPr>
          <a:lstStyle/>
          <a:p>
            <a:pPr>
              <a:lnSpc>
                <a:spcPts val="1500"/>
              </a:lnSpc>
            </a:pPr>
            <a:r>
              <a:rPr lang="en-US" b="1" dirty="0" smtClean="0">
                <a:solidFill>
                  <a:srgbClr val="FF0000"/>
                </a:solidFill>
              </a:rPr>
              <a:t>Need relay among public spaces: some listeners move to other public spaces.</a:t>
            </a:r>
            <a:endParaRPr lang="en-US" b="1" dirty="0">
              <a:solidFill>
                <a:srgbClr val="FF0000"/>
              </a:solidFill>
            </a:endParaRPr>
          </a:p>
        </p:txBody>
      </p:sp>
      <p:sp>
        <p:nvSpPr>
          <p:cNvPr id="29" name="TextBox 28"/>
          <p:cNvSpPr txBox="1"/>
          <p:nvPr/>
        </p:nvSpPr>
        <p:spPr>
          <a:xfrm>
            <a:off x="7467601" y="1905000"/>
            <a:ext cx="1676399" cy="1054135"/>
          </a:xfrm>
          <a:prstGeom prst="rect">
            <a:avLst/>
          </a:prstGeom>
          <a:noFill/>
        </p:spPr>
        <p:txBody>
          <a:bodyPr wrap="square" rtlCol="0">
            <a:spAutoFit/>
          </a:bodyPr>
          <a:lstStyle/>
          <a:p>
            <a:pPr algn="ctr">
              <a:lnSpc>
                <a:spcPts val="1500"/>
              </a:lnSpc>
            </a:pPr>
            <a:r>
              <a:rPr lang="en-US" sz="1600" b="1" dirty="0" smtClean="0">
                <a:solidFill>
                  <a:srgbClr val="FF0000"/>
                </a:solidFill>
                <a:latin typeface="Times New Roman" pitchFamily="18" charset="0"/>
                <a:cs typeface="Times New Roman" pitchFamily="18" charset="0"/>
              </a:rPr>
              <a:t>Two-way communication should be better if consider Q&amp;A sessions.</a:t>
            </a:r>
            <a:endParaRPr lang="en-US" sz="1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RANGE EXTENSION AND SOFT HANDOVER (6)</a:t>
            </a:r>
            <a:endParaRPr lang="en-US" sz="3200" b="1" i="1" dirty="0">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72</a:t>
            </a:r>
            <a:endParaRPr lang="en-US" sz="1400" dirty="0">
              <a:latin typeface="Times New Roman" pitchFamily="18" charset="0"/>
              <a:cs typeface="Times New Roman" pitchFamily="18" charset="0"/>
            </a:endParaRPr>
          </a:p>
        </p:txBody>
      </p:sp>
      <p:pic>
        <p:nvPicPr>
          <p:cNvPr id="172034" name="Picture 2"/>
          <p:cNvPicPr>
            <a:picLocks noChangeAspect="1" noChangeArrowheads="1"/>
          </p:cNvPicPr>
          <p:nvPr/>
        </p:nvPicPr>
        <p:blipFill>
          <a:blip r:embed="rId3" cstate="print"/>
          <a:srcRect/>
          <a:stretch>
            <a:fillRect/>
          </a:stretch>
        </p:blipFill>
        <p:spPr bwMode="auto">
          <a:xfrm>
            <a:off x="609600" y="1752600"/>
            <a:ext cx="8077200" cy="4495800"/>
          </a:xfrm>
          <a:prstGeom prst="rect">
            <a:avLst/>
          </a:prstGeom>
          <a:noFill/>
          <a:ln w="9525">
            <a:noFill/>
            <a:miter lim="800000"/>
            <a:headEnd/>
            <a:tailEnd/>
          </a:ln>
        </p:spPr>
      </p:pic>
      <p:sp>
        <p:nvSpPr>
          <p:cNvPr id="8" name="TextBox 7"/>
          <p:cNvSpPr txBox="1"/>
          <p:nvPr/>
        </p:nvSpPr>
        <p:spPr>
          <a:xfrm>
            <a:off x="609600" y="1447800"/>
            <a:ext cx="3425105" cy="400110"/>
          </a:xfrm>
          <a:prstGeom prst="rect">
            <a:avLst/>
          </a:prstGeom>
          <a:solidFill>
            <a:schemeClr val="accent3">
              <a:lumMod val="40000"/>
              <a:lumOff val="60000"/>
            </a:schemeClr>
          </a:solidFill>
          <a:ln>
            <a:noFill/>
          </a:ln>
        </p:spPr>
        <p:txBody>
          <a:bodyPr wrap="none" rtlCol="0">
            <a:spAutoFit/>
          </a:bodyPr>
          <a:lstStyle/>
          <a:p>
            <a:r>
              <a:rPr lang="en-US" sz="2000" b="1" dirty="0" smtClean="0">
                <a:solidFill>
                  <a:srgbClr val="0070C0"/>
                </a:solidFill>
              </a:rPr>
              <a:t>Use Case 2: Personal Media</a:t>
            </a:r>
            <a:r>
              <a:rPr lang="en-US" sz="2000" dirty="0" smtClean="0">
                <a:solidFill>
                  <a:srgbClr val="0070C0"/>
                </a:solidFill>
              </a:rPr>
              <a:t> </a:t>
            </a:r>
            <a:r>
              <a:rPr lang="en-US" dirty="0" smtClean="0"/>
              <a:t>[9]</a:t>
            </a:r>
            <a:endParaRPr lang="en-US" dirty="0"/>
          </a:p>
        </p:txBody>
      </p:sp>
      <p:sp>
        <p:nvSpPr>
          <p:cNvPr id="6" name="TextBox 5"/>
          <p:cNvSpPr txBox="1"/>
          <p:nvPr/>
        </p:nvSpPr>
        <p:spPr>
          <a:xfrm>
            <a:off x="6172200" y="3124200"/>
            <a:ext cx="2819400" cy="874598"/>
          </a:xfrm>
          <a:prstGeom prst="rect">
            <a:avLst/>
          </a:prstGeom>
          <a:solidFill>
            <a:srgbClr val="FFFF00"/>
          </a:solidFill>
        </p:spPr>
        <p:txBody>
          <a:bodyPr wrap="square" rtlCol="0">
            <a:spAutoFit/>
          </a:bodyPr>
          <a:lstStyle/>
          <a:p>
            <a:pPr>
              <a:lnSpc>
                <a:spcPts val="1500"/>
              </a:lnSpc>
            </a:pPr>
            <a:r>
              <a:rPr lang="en-US" b="1" dirty="0" smtClean="0">
                <a:solidFill>
                  <a:srgbClr val="FF0000"/>
                </a:solidFill>
              </a:rPr>
              <a:t>Need relay among public spaces: for ex., one mobile device can access a media source in another room.</a:t>
            </a:r>
            <a:endParaRPr lang="en-US" b="1" dirty="0">
              <a:solidFill>
                <a:srgbClr val="FF0000"/>
              </a:solidFill>
            </a:endParaRPr>
          </a:p>
        </p:txBody>
      </p:sp>
      <p:pic>
        <p:nvPicPr>
          <p:cNvPr id="10" name="Picture 25" descr="경쟁사인라인"/>
          <p:cNvPicPr>
            <a:picLocks noChangeAspect="1" noChangeArrowheads="1"/>
          </p:cNvPicPr>
          <p:nvPr/>
        </p:nvPicPr>
        <p:blipFill>
          <a:blip r:embed="rId4" cstate="print"/>
          <a:srcRect/>
          <a:stretch>
            <a:fillRect/>
          </a:stretch>
        </p:blipFill>
        <p:spPr bwMode="auto">
          <a:xfrm rot="327524">
            <a:off x="4192192" y="5482903"/>
            <a:ext cx="688603" cy="358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066800"/>
          </a:xfrm>
        </p:spPr>
        <p:txBody>
          <a:bodyPr>
            <a:normAutofit/>
          </a:bodyPr>
          <a:lstStyle/>
          <a:p>
            <a:pPr>
              <a:lnSpc>
                <a:spcPts val="3000"/>
              </a:lnSpc>
            </a:pPr>
            <a:r>
              <a:rPr lang="en-US" altLang="ko-KR" sz="3200" b="1" i="1" dirty="0" smtClean="0">
                <a:solidFill>
                  <a:srgbClr val="00B0F0"/>
                </a:solidFill>
              </a:rPr>
              <a:t>RANGE EXTENSION AND SOFT HANDOVER (7)</a:t>
            </a:r>
            <a:endParaRPr lang="en-US" sz="3200" b="1" i="1" dirty="0">
              <a:solidFill>
                <a:srgbClr val="FF0000"/>
              </a:solidFill>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73</a:t>
            </a:r>
            <a:endParaRPr lang="en-US" sz="1400" dirty="0">
              <a:latin typeface="Times New Roman" pitchFamily="18" charset="0"/>
              <a:cs typeface="Times New Roman" pitchFamily="18" charset="0"/>
            </a:endParaRPr>
          </a:p>
        </p:txBody>
      </p:sp>
      <p:sp>
        <p:nvSpPr>
          <p:cNvPr id="72" name="TextBox 71"/>
          <p:cNvSpPr txBox="1"/>
          <p:nvPr/>
        </p:nvSpPr>
        <p:spPr>
          <a:xfrm>
            <a:off x="609600" y="1524000"/>
            <a:ext cx="4193392" cy="400110"/>
          </a:xfrm>
          <a:prstGeom prst="rect">
            <a:avLst/>
          </a:prstGeom>
          <a:solidFill>
            <a:schemeClr val="accent3">
              <a:lumMod val="40000"/>
              <a:lumOff val="60000"/>
            </a:schemeClr>
          </a:solidFill>
          <a:ln>
            <a:noFill/>
          </a:ln>
        </p:spPr>
        <p:txBody>
          <a:bodyPr wrap="none" rtlCol="0">
            <a:spAutoFit/>
          </a:bodyPr>
          <a:lstStyle/>
          <a:p>
            <a:r>
              <a:rPr lang="en-US" sz="2000" b="1" dirty="0" smtClean="0">
                <a:solidFill>
                  <a:srgbClr val="0070C0"/>
                </a:solidFill>
              </a:rPr>
              <a:t>Use Case 3: Wireless (Mobile) VoIP</a:t>
            </a:r>
            <a:r>
              <a:rPr lang="en-US" sz="2000" dirty="0" smtClean="0">
                <a:solidFill>
                  <a:srgbClr val="0070C0"/>
                </a:solidFill>
              </a:rPr>
              <a:t> </a:t>
            </a:r>
            <a:r>
              <a:rPr lang="en-US" dirty="0" smtClean="0"/>
              <a:t>[9]</a:t>
            </a:r>
            <a:endParaRPr lang="en-US" dirty="0"/>
          </a:p>
        </p:txBody>
      </p:sp>
      <p:sp>
        <p:nvSpPr>
          <p:cNvPr id="6" name="TextBox 5"/>
          <p:cNvSpPr txBox="1"/>
          <p:nvPr/>
        </p:nvSpPr>
        <p:spPr>
          <a:xfrm>
            <a:off x="5867400" y="3505200"/>
            <a:ext cx="2971800" cy="1066959"/>
          </a:xfrm>
          <a:prstGeom prst="rect">
            <a:avLst/>
          </a:prstGeom>
          <a:solidFill>
            <a:srgbClr val="FFFF00"/>
          </a:solidFill>
        </p:spPr>
        <p:txBody>
          <a:bodyPr wrap="square" rtlCol="0">
            <a:spAutoFit/>
          </a:bodyPr>
          <a:lstStyle/>
          <a:p>
            <a:pPr>
              <a:lnSpc>
                <a:spcPts val="1500"/>
              </a:lnSpc>
            </a:pPr>
            <a:r>
              <a:rPr lang="en-US" b="1" dirty="0" smtClean="0">
                <a:solidFill>
                  <a:srgbClr val="FF0000"/>
                </a:solidFill>
              </a:rPr>
              <a:t>Need relay among public spaces: for ex., a mobile VOIP device accesses the access point in another room via the PSC manager.</a:t>
            </a:r>
            <a:endParaRPr lang="en-US" b="1" dirty="0">
              <a:solidFill>
                <a:srgbClr val="FF0000"/>
              </a:solidFill>
            </a:endParaRPr>
          </a:p>
        </p:txBody>
      </p:sp>
      <p:pic>
        <p:nvPicPr>
          <p:cNvPr id="495618" name="Picture 2"/>
          <p:cNvPicPr>
            <a:picLocks noChangeAspect="1" noChangeArrowheads="1"/>
          </p:cNvPicPr>
          <p:nvPr/>
        </p:nvPicPr>
        <p:blipFill>
          <a:blip r:embed="rId3" cstate="print"/>
          <a:srcRect/>
          <a:stretch>
            <a:fillRect/>
          </a:stretch>
        </p:blipFill>
        <p:spPr bwMode="auto">
          <a:xfrm>
            <a:off x="533400" y="3276600"/>
            <a:ext cx="5238750" cy="2943225"/>
          </a:xfrm>
          <a:prstGeom prst="rect">
            <a:avLst/>
          </a:prstGeom>
          <a:noFill/>
          <a:ln w="9525">
            <a:noFill/>
            <a:miter lim="800000"/>
            <a:headEnd/>
            <a:tailEnd/>
          </a:ln>
        </p:spPr>
      </p:pic>
      <p:pic>
        <p:nvPicPr>
          <p:cNvPr id="12" name="Picture 11"/>
          <p:cNvPicPr>
            <a:picLocks noChangeAspect="1" noChangeArrowheads="1"/>
          </p:cNvPicPr>
          <p:nvPr/>
        </p:nvPicPr>
        <p:blipFill>
          <a:blip r:embed="rId4" cstate="print"/>
          <a:srcRect/>
          <a:stretch>
            <a:fillRect/>
          </a:stretch>
        </p:blipFill>
        <p:spPr bwMode="auto">
          <a:xfrm>
            <a:off x="4648200" y="5334000"/>
            <a:ext cx="334297" cy="609600"/>
          </a:xfrm>
          <a:prstGeom prst="rect">
            <a:avLst/>
          </a:prstGeom>
          <a:noFill/>
          <a:ln w="9525">
            <a:noFill/>
            <a:miter lim="800000"/>
            <a:headEnd/>
            <a:tailEnd/>
          </a:ln>
        </p:spPr>
      </p:pic>
      <p:sp>
        <p:nvSpPr>
          <p:cNvPr id="13" name="TextBox 12"/>
          <p:cNvSpPr txBox="1"/>
          <p:nvPr/>
        </p:nvSpPr>
        <p:spPr>
          <a:xfrm>
            <a:off x="5029200" y="5486400"/>
            <a:ext cx="838200" cy="386581"/>
          </a:xfrm>
          <a:prstGeom prst="rect">
            <a:avLst/>
          </a:prstGeom>
          <a:noFill/>
        </p:spPr>
        <p:txBody>
          <a:bodyPr wrap="square" rtlCol="0">
            <a:spAutoFit/>
          </a:bodyPr>
          <a:lstStyle/>
          <a:p>
            <a:pPr>
              <a:lnSpc>
                <a:spcPts val="1100"/>
              </a:lnSpc>
            </a:pPr>
            <a:r>
              <a:rPr lang="en-US" sz="1400" b="1" dirty="0" smtClean="0">
                <a:solidFill>
                  <a:srgbClr val="FF0000"/>
                </a:solidFill>
              </a:rPr>
              <a:t>PSC VoIP terminal</a:t>
            </a:r>
            <a:endParaRPr lang="en-US" sz="1400" b="1" dirty="0">
              <a:solidFill>
                <a:srgbClr val="FF0000"/>
              </a:solidFill>
            </a:endParaRPr>
          </a:p>
        </p:txBody>
      </p:sp>
      <p:pic>
        <p:nvPicPr>
          <p:cNvPr id="14" name="Picture 13"/>
          <p:cNvPicPr>
            <a:picLocks noChangeAspect="1" noChangeArrowheads="1"/>
          </p:cNvPicPr>
          <p:nvPr/>
        </p:nvPicPr>
        <p:blipFill>
          <a:blip r:embed="rId4" cstate="print"/>
          <a:srcRect/>
          <a:stretch>
            <a:fillRect/>
          </a:stretch>
        </p:blipFill>
        <p:spPr bwMode="auto">
          <a:xfrm>
            <a:off x="5334000" y="3505200"/>
            <a:ext cx="250723" cy="457200"/>
          </a:xfrm>
          <a:prstGeom prst="rect">
            <a:avLst/>
          </a:prstGeom>
          <a:noFill/>
          <a:ln w="9525">
            <a:noFill/>
            <a:miter lim="800000"/>
            <a:headEnd/>
            <a:tailEnd/>
          </a:ln>
        </p:spPr>
      </p:pic>
      <p:pic>
        <p:nvPicPr>
          <p:cNvPr id="495619" name="Picture 3"/>
          <p:cNvPicPr>
            <a:picLocks noChangeAspect="1" noChangeArrowheads="1"/>
          </p:cNvPicPr>
          <p:nvPr/>
        </p:nvPicPr>
        <p:blipFill>
          <a:blip r:embed="rId5" cstate="print"/>
          <a:srcRect/>
          <a:stretch>
            <a:fillRect/>
          </a:stretch>
        </p:blipFill>
        <p:spPr bwMode="auto">
          <a:xfrm>
            <a:off x="6248400" y="4800600"/>
            <a:ext cx="1590675" cy="1304925"/>
          </a:xfrm>
          <a:prstGeom prst="rect">
            <a:avLst/>
          </a:prstGeom>
          <a:noFill/>
          <a:ln w="9525">
            <a:noFill/>
            <a:miter lim="800000"/>
            <a:headEnd/>
            <a:tailEnd/>
          </a:ln>
        </p:spPr>
      </p:pic>
      <p:sp>
        <p:nvSpPr>
          <p:cNvPr id="16" name="Rectangle 15"/>
          <p:cNvSpPr/>
          <p:nvPr/>
        </p:nvSpPr>
        <p:spPr>
          <a:xfrm>
            <a:off x="609600" y="2209800"/>
            <a:ext cx="2514600" cy="609600"/>
          </a:xfrm>
          <a:prstGeom prst="rect">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0000"/>
                </a:solidFill>
              </a:rPr>
              <a:t>Wireless Mobile VoIP:</a:t>
            </a:r>
          </a:p>
          <a:p>
            <a:r>
              <a:rPr lang="en-US" sz="1600" dirty="0" smtClean="0">
                <a:solidFill>
                  <a:srgbClr val="000000"/>
                </a:solidFill>
              </a:rPr>
              <a:t>Mobile VoIP, Wireless PBX</a:t>
            </a:r>
            <a:endParaRPr lang="en-US" sz="1600" dirty="0">
              <a:solidFill>
                <a:srgbClr val="000000"/>
              </a:solidFill>
            </a:endParaRPr>
          </a:p>
        </p:txBody>
      </p:sp>
      <p:pic>
        <p:nvPicPr>
          <p:cNvPr id="495621" name="Picture 5"/>
          <p:cNvPicPr>
            <a:picLocks noChangeAspect="1" noChangeArrowheads="1"/>
          </p:cNvPicPr>
          <p:nvPr/>
        </p:nvPicPr>
        <p:blipFill>
          <a:blip r:embed="rId6" cstate="print"/>
          <a:srcRect/>
          <a:stretch>
            <a:fillRect/>
          </a:stretch>
        </p:blipFill>
        <p:spPr bwMode="auto">
          <a:xfrm>
            <a:off x="3352800" y="2057400"/>
            <a:ext cx="1524000" cy="847725"/>
          </a:xfrm>
          <a:prstGeom prst="rect">
            <a:avLst/>
          </a:prstGeom>
          <a:noFill/>
          <a:ln w="9525">
            <a:noFill/>
            <a:miter lim="800000"/>
            <a:headEnd/>
            <a:tailEnd/>
          </a:ln>
        </p:spPr>
      </p:pic>
      <p:sp>
        <p:nvSpPr>
          <p:cNvPr id="20" name="Rectangle 19"/>
          <p:cNvSpPr/>
          <p:nvPr/>
        </p:nvSpPr>
        <p:spPr>
          <a:xfrm>
            <a:off x="4876800" y="1752600"/>
            <a:ext cx="3124200" cy="1524000"/>
          </a:xfrm>
          <a:prstGeom prst="rect">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2000" dirty="0" smtClean="0">
                <a:solidFill>
                  <a:srgbClr val="000000"/>
                </a:solidFill>
              </a:rPr>
              <a:t>Channel capacity</a:t>
            </a:r>
          </a:p>
          <a:p>
            <a:pPr>
              <a:lnSpc>
                <a:spcPts val="1800"/>
              </a:lnSpc>
            </a:pPr>
            <a:r>
              <a:rPr lang="en-US" sz="2000" dirty="0" smtClean="0">
                <a:solidFill>
                  <a:srgbClr val="000000"/>
                </a:solidFill>
              </a:rPr>
              <a:t>     : </a:t>
            </a:r>
            <a:r>
              <a:rPr lang="en-US" dirty="0" smtClean="0">
                <a:solidFill>
                  <a:srgbClr val="000000"/>
                </a:solidFill>
              </a:rPr>
              <a:t>concurrent active channels</a:t>
            </a:r>
          </a:p>
          <a:p>
            <a:r>
              <a:rPr lang="en-US" sz="2000" dirty="0" smtClean="0">
                <a:solidFill>
                  <a:srgbClr val="000000"/>
                </a:solidFill>
              </a:rPr>
              <a:t>Soft handover</a:t>
            </a:r>
          </a:p>
          <a:p>
            <a:r>
              <a:rPr lang="en-US" sz="2000" dirty="0" smtClean="0">
                <a:solidFill>
                  <a:srgbClr val="000000"/>
                </a:solidFill>
              </a:rPr>
              <a:t>Privacy</a:t>
            </a:r>
          </a:p>
          <a:p>
            <a:r>
              <a:rPr lang="en-US" sz="2000" dirty="0" smtClean="0">
                <a:solidFill>
                  <a:srgbClr val="000000"/>
                </a:solidFill>
              </a:rPr>
              <a:t>Repeater – cell extender</a:t>
            </a:r>
            <a:endParaRPr lang="en-US" sz="1600" dirty="0">
              <a:solidFill>
                <a:srgbClr val="00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RANGE EXTENSION AND SOFT HANDOVER (8)</a:t>
            </a:r>
            <a:endParaRPr lang="en-US" sz="2000" dirty="0">
              <a:solidFill>
                <a:srgbClr val="00B0F0"/>
              </a:solidFill>
              <a:cs typeface="Times New Roman" pitchFamily="18" charset="0"/>
            </a:endParaRPr>
          </a:p>
        </p:txBody>
      </p:sp>
      <p:sp>
        <p:nvSpPr>
          <p:cNvPr id="9" name="TextBox 8"/>
          <p:cNvSpPr txBox="1"/>
          <p:nvPr/>
        </p:nvSpPr>
        <p:spPr>
          <a:xfrm>
            <a:off x="4191000" y="6400800"/>
            <a:ext cx="9144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Slide 74</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3600986"/>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PSC manager transmissions for range extension and soft handover</a:t>
            </a:r>
          </a:p>
          <a:p>
            <a:pPr marL="228600" indent="-228600"/>
            <a:endParaRPr lang="en-US" sz="1600" u="sng" dirty="0" smtClean="0">
              <a:latin typeface="Times New Roman" pitchFamily="18" charset="0"/>
              <a:cs typeface="Times New Roman" pitchFamily="18" charset="0"/>
            </a:endParaRPr>
          </a:p>
          <a:p>
            <a:pPr marL="228600" indent="-228600"/>
            <a:r>
              <a:rPr lang="en-US" sz="1600" u="sng" dirty="0" smtClean="0">
                <a:latin typeface="Times New Roman" pitchFamily="18" charset="0"/>
                <a:cs typeface="Times New Roman" pitchFamily="18" charset="0"/>
              </a:rPr>
              <a:t>CASE 1: one example </a:t>
            </a:r>
          </a:p>
          <a:p>
            <a:pPr marL="228600" indent="-228600"/>
            <a:r>
              <a:rPr lang="en-US" sz="1600" dirty="0" smtClean="0">
                <a:latin typeface="Times New Roman" pitchFamily="18" charset="0"/>
                <a:cs typeface="Times New Roman" pitchFamily="18" charset="0"/>
              </a:rPr>
              <a:t>	The PSC manager can transmit a packet using public space control group and receive another packet using another group simultaneously in a payload segment.</a:t>
            </a:r>
          </a:p>
          <a:p>
            <a:pPr marL="228600" indent="-228600">
              <a:buFont typeface="Arial" pitchFamily="34" charset="0"/>
              <a:buChar char="•"/>
            </a:pPr>
            <a:r>
              <a:rPr lang="en-US" sz="1600" dirty="0" smtClean="0">
                <a:latin typeface="Times New Roman" pitchFamily="18" charset="0"/>
                <a:cs typeface="Times New Roman" pitchFamily="18" charset="0"/>
              </a:rPr>
              <a:t>All frequency subcarriers are divided into 5 groups: Group 1, Group 2, …, Group 5.</a:t>
            </a:r>
          </a:p>
          <a:p>
            <a:pPr marL="685800" lvl="1" indent="-228600">
              <a:buFont typeface="Arial" pitchFamily="34" charset="0"/>
              <a:buChar char="•"/>
            </a:pPr>
            <a:r>
              <a:rPr lang="en-US" sz="1600" dirty="0" smtClean="0">
                <a:latin typeface="Times New Roman" pitchFamily="18" charset="0"/>
                <a:cs typeface="Times New Roman" pitchFamily="18" charset="0"/>
              </a:rPr>
              <a:t>Each group has 16 subcarriers.</a:t>
            </a:r>
          </a:p>
          <a:p>
            <a:pPr marL="685800" lvl="1" indent="-228600">
              <a:buFont typeface="Arial" pitchFamily="34" charset="0"/>
              <a:buChar char="•"/>
            </a:pPr>
            <a:r>
              <a:rPr lang="en-US" sz="1600" dirty="0" smtClean="0">
                <a:latin typeface="Times New Roman" pitchFamily="18" charset="0"/>
                <a:cs typeface="Times New Roman" pitchFamily="18" charset="0"/>
              </a:rPr>
              <a:t>Group 1 is assigned as the  public space control channel: this group provides a channel for communication among PSC managers.</a:t>
            </a:r>
          </a:p>
          <a:p>
            <a:pPr marL="685800" lvl="1" indent="-228600">
              <a:buFont typeface="Arial" pitchFamily="34" charset="0"/>
              <a:buChar char="•"/>
            </a:pPr>
            <a:r>
              <a:rPr lang="en-US" sz="1600" dirty="0" smtClean="0">
                <a:latin typeface="Times New Roman" pitchFamily="18" charset="0"/>
                <a:cs typeface="Times New Roman" pitchFamily="18" charset="0"/>
              </a:rPr>
              <a:t>Other groups are used for in-space communications.</a:t>
            </a:r>
          </a:p>
          <a:p>
            <a:pPr marL="228600" indent="-228600">
              <a:buFont typeface="Arial" pitchFamily="34" charset="0"/>
              <a:buChar char="•"/>
            </a:pPr>
            <a:r>
              <a:rPr lang="en-US" sz="1600" dirty="0" smtClean="0">
                <a:latin typeface="Times New Roman" pitchFamily="18" charset="0"/>
                <a:cs typeface="Times New Roman" pitchFamily="18" charset="0"/>
              </a:rPr>
              <a:t>A device in a public space sends a packet twice in two consecutive payload segments using another group assigned for in-space communication only for the case of necessity of relay.</a:t>
            </a:r>
          </a:p>
          <a:p>
            <a:pPr marL="228600" indent="-228600">
              <a:buFont typeface="Arial" pitchFamily="34" charset="0"/>
              <a:buChar char="•"/>
            </a:pPr>
            <a:endParaRPr lang="en-US" sz="1600" dirty="0" smtClean="0">
              <a:latin typeface="Times New Roman" pitchFamily="18" charset="0"/>
              <a:cs typeface="Times New Roman" pitchFamily="18" charset="0"/>
            </a:endParaRPr>
          </a:p>
          <a:p>
            <a:pPr marL="228600" indent="-228600"/>
            <a:endParaRPr lang="en-US" sz="1600" dirty="0" smtClean="0">
              <a:latin typeface="Times New Roman" pitchFamily="18" charset="0"/>
              <a:cs typeface="Times New Roman" pitchFamily="18" charset="0"/>
            </a:endParaRPr>
          </a:p>
        </p:txBody>
      </p:sp>
      <p:sp>
        <p:nvSpPr>
          <p:cNvPr id="23" name="TextBox 22"/>
          <p:cNvSpPr txBox="1"/>
          <p:nvPr/>
        </p:nvSpPr>
        <p:spPr>
          <a:xfrm>
            <a:off x="381000" y="4724400"/>
            <a:ext cx="8458200" cy="1528624"/>
          </a:xfrm>
          <a:prstGeom prst="rect">
            <a:avLst/>
          </a:prstGeom>
          <a:solidFill>
            <a:srgbClr val="FFFF00"/>
          </a:solidFill>
        </p:spPr>
        <p:txBody>
          <a:bodyPr wrap="square" rtlCol="0">
            <a:spAutoFit/>
          </a:bodyPr>
          <a:lstStyle/>
          <a:p>
            <a:pPr>
              <a:lnSpc>
                <a:spcPts val="1600"/>
              </a:lnSpc>
            </a:pPr>
            <a:r>
              <a:rPr lang="en-US" b="1" dirty="0" smtClean="0">
                <a:solidFill>
                  <a:srgbClr val="FF0000"/>
                </a:solidFill>
              </a:rPr>
              <a:t>Problems to be solved</a:t>
            </a:r>
          </a:p>
          <a:p>
            <a:pPr>
              <a:lnSpc>
                <a:spcPts val="1600"/>
              </a:lnSpc>
            </a:pPr>
            <a:r>
              <a:rPr lang="en-US" sz="1600" b="1" dirty="0" smtClean="0">
                <a:solidFill>
                  <a:srgbClr val="00B0F0"/>
                </a:solidFill>
              </a:rPr>
              <a:t>PSC manager</a:t>
            </a:r>
            <a:r>
              <a:rPr lang="en-US" sz="1600" dirty="0" smtClean="0"/>
              <a:t>: range extender: Synchronous system with robust sync</a:t>
            </a:r>
          </a:p>
          <a:p>
            <a:pPr>
              <a:lnSpc>
                <a:spcPts val="1600"/>
              </a:lnSpc>
              <a:buFont typeface="Arial" pitchFamily="34" charset="0"/>
              <a:buChar char="•"/>
            </a:pPr>
            <a:r>
              <a:rPr lang="en-US" sz="1600" b="1" dirty="0" smtClean="0">
                <a:solidFill>
                  <a:srgbClr val="00B050"/>
                </a:solidFill>
              </a:rPr>
              <a:t>  Need to clarify how to communicate between two PSC managers? </a:t>
            </a:r>
            <a:r>
              <a:rPr lang="en-US" sz="1600" b="1" dirty="0" smtClean="0">
                <a:solidFill>
                  <a:srgbClr val="FF0000"/>
                </a:solidFill>
                <a:sym typeface="Wingdings" pitchFamily="2" charset="2"/>
              </a:rPr>
              <a:t> through Group 1</a:t>
            </a:r>
            <a:endParaRPr lang="en-US" sz="1600" b="1" dirty="0" smtClean="0">
              <a:solidFill>
                <a:srgbClr val="FF0000"/>
              </a:solidFill>
            </a:endParaRPr>
          </a:p>
          <a:p>
            <a:pPr>
              <a:lnSpc>
                <a:spcPts val="1600"/>
              </a:lnSpc>
              <a:buFont typeface="Arial" pitchFamily="34" charset="0"/>
              <a:buChar char="•"/>
            </a:pPr>
            <a:r>
              <a:rPr lang="en-US" sz="1600" b="1" dirty="0" smtClean="0">
                <a:solidFill>
                  <a:srgbClr val="00B050"/>
                </a:solidFill>
              </a:rPr>
              <a:t>  In a frame structure of 15 segments, how can this scheme be continued to the next frame? </a:t>
            </a:r>
            <a:r>
              <a:rPr lang="en-US" sz="1600" b="1" dirty="0" smtClean="0">
                <a:solidFill>
                  <a:srgbClr val="FF0000"/>
                </a:solidFill>
                <a:sym typeface="Wingdings" pitchFamily="2" charset="2"/>
              </a:rPr>
              <a:t> continue in the next frame.</a:t>
            </a:r>
            <a:endParaRPr lang="en-US" sz="1600" b="1" dirty="0" smtClean="0">
              <a:solidFill>
                <a:srgbClr val="FF0000"/>
              </a:solidFill>
            </a:endParaRPr>
          </a:p>
          <a:p>
            <a:pPr>
              <a:lnSpc>
                <a:spcPts val="1600"/>
              </a:lnSpc>
              <a:buFont typeface="Arial" pitchFamily="34" charset="0"/>
              <a:buChar char="•"/>
            </a:pPr>
            <a:r>
              <a:rPr lang="en-US" sz="1600" b="1" dirty="0" smtClean="0">
                <a:solidFill>
                  <a:srgbClr val="00B050"/>
                </a:solidFill>
              </a:rPr>
              <a:t>  How can a device transmit and receive at the same time? Still problem with different groups for TX and RX.</a:t>
            </a:r>
            <a:r>
              <a:rPr lang="en-US" sz="1600" b="1" dirty="0" smtClean="0">
                <a:solidFill>
                  <a:srgbClr val="FF0000"/>
                </a:solidFill>
              </a:rPr>
              <a:t> </a:t>
            </a:r>
            <a:r>
              <a:rPr lang="en-US" sz="1600" b="1" dirty="0" smtClean="0">
                <a:solidFill>
                  <a:srgbClr val="FF0000"/>
                </a:solidFill>
                <a:sym typeface="Wingdings" pitchFamily="2" charset="2"/>
              </a:rPr>
              <a:t> only FDD can be applied. OFDM can be applied by assigning different groups.</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RANGE EXTENSION AND SOFT HANDOVER (9)</a:t>
            </a:r>
            <a:endParaRPr lang="en-US" sz="2000" dirty="0">
              <a:solidFill>
                <a:srgbClr val="00B0F0"/>
              </a:solidFill>
              <a:cs typeface="Times New Roman" pitchFamily="18" charset="0"/>
            </a:endParaRPr>
          </a:p>
        </p:txBody>
      </p:sp>
      <p:sp>
        <p:nvSpPr>
          <p:cNvPr id="9" name="TextBox 8"/>
          <p:cNvSpPr txBox="1"/>
          <p:nvPr/>
        </p:nvSpPr>
        <p:spPr>
          <a:xfrm>
            <a:off x="4191000" y="6400800"/>
            <a:ext cx="9144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Slide 75</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400110"/>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Down: through PSC managers for range extension and soft handover (1)</a:t>
            </a:r>
            <a:endParaRPr lang="en-US" sz="1600" dirty="0" smtClean="0">
              <a:latin typeface="Times New Roman" pitchFamily="18" charset="0"/>
              <a:cs typeface="Times New Roman" pitchFamily="18" charset="0"/>
            </a:endParaRPr>
          </a:p>
        </p:txBody>
      </p:sp>
      <p:sp>
        <p:nvSpPr>
          <p:cNvPr id="5" name="Rectangle 4"/>
          <p:cNvSpPr/>
          <p:nvPr/>
        </p:nvSpPr>
        <p:spPr>
          <a:xfrm>
            <a:off x="838200" y="3657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6" name="Rectangle 5"/>
          <p:cNvSpPr/>
          <p:nvPr/>
        </p:nvSpPr>
        <p:spPr>
          <a:xfrm>
            <a:off x="1219200" y="3657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endParaRPr lang="en-US" sz="1400" dirty="0">
              <a:solidFill>
                <a:srgbClr val="00B050"/>
              </a:solidFill>
            </a:endParaRPr>
          </a:p>
        </p:txBody>
      </p:sp>
      <p:sp>
        <p:nvSpPr>
          <p:cNvPr id="7" name="Rectangle 6"/>
          <p:cNvSpPr/>
          <p:nvPr/>
        </p:nvSpPr>
        <p:spPr>
          <a:xfrm>
            <a:off x="2209800" y="3657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8" name="Rectangle 7"/>
          <p:cNvSpPr/>
          <p:nvPr/>
        </p:nvSpPr>
        <p:spPr>
          <a:xfrm>
            <a:off x="2590800" y="3657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p>
          <a:p>
            <a:pPr algn="ctr"/>
            <a:r>
              <a:rPr lang="en-US" sz="1400" dirty="0" smtClean="0">
                <a:solidFill>
                  <a:srgbClr val="FF0000"/>
                </a:solidFill>
              </a:rPr>
              <a:t>Packet 1</a:t>
            </a:r>
            <a:endParaRPr lang="en-US" sz="1400" dirty="0">
              <a:solidFill>
                <a:srgbClr val="FF0000"/>
              </a:solidFill>
            </a:endParaRPr>
          </a:p>
        </p:txBody>
      </p:sp>
      <p:sp>
        <p:nvSpPr>
          <p:cNvPr id="10" name="Rectangle 9"/>
          <p:cNvSpPr/>
          <p:nvPr/>
        </p:nvSpPr>
        <p:spPr>
          <a:xfrm>
            <a:off x="7239000" y="3657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11" name="Rectangle 10"/>
          <p:cNvSpPr/>
          <p:nvPr/>
        </p:nvSpPr>
        <p:spPr>
          <a:xfrm>
            <a:off x="7620000" y="364867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cxnSp>
        <p:nvCxnSpPr>
          <p:cNvPr id="12" name="Straight Connector 11"/>
          <p:cNvCxnSpPr/>
          <p:nvPr/>
        </p:nvCxnSpPr>
        <p:spPr>
          <a:xfrm>
            <a:off x="6400800" y="3886200"/>
            <a:ext cx="797508"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57200" y="364867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FCH</a:t>
            </a:r>
            <a:endParaRPr lang="en-US" sz="1200" dirty="0">
              <a:solidFill>
                <a:srgbClr val="0070C0"/>
              </a:solidFill>
            </a:endParaRPr>
          </a:p>
        </p:txBody>
      </p:sp>
      <p:sp>
        <p:nvSpPr>
          <p:cNvPr id="47" name="Rectangle 46"/>
          <p:cNvSpPr/>
          <p:nvPr/>
        </p:nvSpPr>
        <p:spPr>
          <a:xfrm>
            <a:off x="3581400" y="3657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48" name="Rectangle 47"/>
          <p:cNvSpPr/>
          <p:nvPr/>
        </p:nvSpPr>
        <p:spPr>
          <a:xfrm>
            <a:off x="3962400" y="3657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2</a:t>
            </a:r>
          </a:p>
          <a:p>
            <a:pPr algn="ctr"/>
            <a:r>
              <a:rPr lang="en-US" sz="1400" dirty="0" smtClean="0">
                <a:solidFill>
                  <a:srgbClr val="FF0000"/>
                </a:solidFill>
              </a:rPr>
              <a:t>Packet 1</a:t>
            </a:r>
            <a:endParaRPr lang="en-US" sz="1400" dirty="0">
              <a:solidFill>
                <a:srgbClr val="FF0000"/>
              </a:solidFill>
            </a:endParaRPr>
          </a:p>
        </p:txBody>
      </p:sp>
      <p:sp>
        <p:nvSpPr>
          <p:cNvPr id="49" name="Rectangle 48"/>
          <p:cNvSpPr/>
          <p:nvPr/>
        </p:nvSpPr>
        <p:spPr>
          <a:xfrm>
            <a:off x="838200" y="25235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0" name="Rectangle 49"/>
          <p:cNvSpPr/>
          <p:nvPr/>
        </p:nvSpPr>
        <p:spPr>
          <a:xfrm>
            <a:off x="1219200" y="25235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Packet 1</a:t>
            </a:r>
            <a:endParaRPr lang="en-US" sz="1400" dirty="0">
              <a:solidFill>
                <a:srgbClr val="FF0000"/>
              </a:solidFill>
            </a:endParaRPr>
          </a:p>
        </p:txBody>
      </p:sp>
      <p:sp>
        <p:nvSpPr>
          <p:cNvPr id="51" name="Rectangle 50"/>
          <p:cNvSpPr/>
          <p:nvPr/>
        </p:nvSpPr>
        <p:spPr>
          <a:xfrm>
            <a:off x="2209800" y="25235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2" name="Rectangle 51"/>
          <p:cNvSpPr/>
          <p:nvPr/>
        </p:nvSpPr>
        <p:spPr>
          <a:xfrm>
            <a:off x="2590800" y="25235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Packet 1</a:t>
            </a:r>
            <a:endParaRPr lang="en-US" sz="1400" dirty="0">
              <a:solidFill>
                <a:srgbClr val="FF0000"/>
              </a:solidFill>
            </a:endParaRPr>
          </a:p>
        </p:txBody>
      </p:sp>
      <p:sp>
        <p:nvSpPr>
          <p:cNvPr id="53" name="Rectangle 52"/>
          <p:cNvSpPr/>
          <p:nvPr/>
        </p:nvSpPr>
        <p:spPr>
          <a:xfrm>
            <a:off x="7239000" y="25235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4" name="Rectangle 53"/>
          <p:cNvSpPr/>
          <p:nvPr/>
        </p:nvSpPr>
        <p:spPr>
          <a:xfrm>
            <a:off x="7620000" y="2514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cxnSp>
        <p:nvCxnSpPr>
          <p:cNvPr id="55" name="Straight Connector 54"/>
          <p:cNvCxnSpPr/>
          <p:nvPr/>
        </p:nvCxnSpPr>
        <p:spPr>
          <a:xfrm>
            <a:off x="6400800" y="2752130"/>
            <a:ext cx="797508"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57200" y="2514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FCH</a:t>
            </a:r>
            <a:endParaRPr lang="en-US" sz="1200" dirty="0">
              <a:solidFill>
                <a:srgbClr val="0070C0"/>
              </a:solidFill>
            </a:endParaRPr>
          </a:p>
        </p:txBody>
      </p:sp>
      <p:sp>
        <p:nvSpPr>
          <p:cNvPr id="57" name="Rectangle 56"/>
          <p:cNvSpPr/>
          <p:nvPr/>
        </p:nvSpPr>
        <p:spPr>
          <a:xfrm>
            <a:off x="3581400" y="25235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8" name="Rectangle 57"/>
          <p:cNvSpPr/>
          <p:nvPr/>
        </p:nvSpPr>
        <p:spPr>
          <a:xfrm>
            <a:off x="3962400" y="25235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Packet 2</a:t>
            </a:r>
            <a:endParaRPr lang="en-US" sz="1400" dirty="0">
              <a:solidFill>
                <a:srgbClr val="FF0000"/>
              </a:solidFill>
            </a:endParaRPr>
          </a:p>
        </p:txBody>
      </p:sp>
      <p:sp>
        <p:nvSpPr>
          <p:cNvPr id="59" name="TextBox 58"/>
          <p:cNvSpPr txBox="1"/>
          <p:nvPr/>
        </p:nvSpPr>
        <p:spPr>
          <a:xfrm>
            <a:off x="609600" y="2057400"/>
            <a:ext cx="4761753" cy="338554"/>
          </a:xfrm>
          <a:prstGeom prst="rect">
            <a:avLst/>
          </a:prstGeom>
          <a:solidFill>
            <a:srgbClr val="FFFF00"/>
          </a:solidFill>
        </p:spPr>
        <p:txBody>
          <a:bodyPr wrap="none" rtlCol="0">
            <a:spAutoFit/>
          </a:bodyPr>
          <a:lstStyle/>
          <a:p>
            <a:r>
              <a:rPr lang="en-US" sz="1600" dirty="0" smtClean="0">
                <a:solidFill>
                  <a:srgbClr val="FF0000"/>
                </a:solidFill>
              </a:rPr>
              <a:t>Device </a:t>
            </a:r>
            <a:r>
              <a:rPr lang="en-US" sz="1600" i="1" dirty="0" err="1" smtClean="0">
                <a:solidFill>
                  <a:srgbClr val="FF0000"/>
                </a:solidFill>
              </a:rPr>
              <a:t>i</a:t>
            </a:r>
            <a:r>
              <a:rPr lang="en-US" sz="1600" dirty="0" smtClean="0">
                <a:solidFill>
                  <a:srgbClr val="FF0000"/>
                </a:solidFill>
              </a:rPr>
              <a:t> in Public space 1: for transfer to PSC manager 1</a:t>
            </a:r>
            <a:endParaRPr lang="en-US" sz="1600" dirty="0">
              <a:solidFill>
                <a:srgbClr val="FF0000"/>
              </a:solidFill>
            </a:endParaRPr>
          </a:p>
        </p:txBody>
      </p:sp>
      <p:sp>
        <p:nvSpPr>
          <p:cNvPr id="60" name="TextBox 59"/>
          <p:cNvSpPr txBox="1"/>
          <p:nvPr/>
        </p:nvSpPr>
        <p:spPr>
          <a:xfrm>
            <a:off x="609600" y="3200400"/>
            <a:ext cx="5148974" cy="338554"/>
          </a:xfrm>
          <a:prstGeom prst="rect">
            <a:avLst/>
          </a:prstGeom>
          <a:solidFill>
            <a:srgbClr val="FFFF00"/>
          </a:solidFill>
        </p:spPr>
        <p:txBody>
          <a:bodyPr wrap="none" rtlCol="0">
            <a:spAutoFit/>
          </a:bodyPr>
          <a:lstStyle/>
          <a:p>
            <a:r>
              <a:rPr lang="en-US" sz="1600" dirty="0" smtClean="0">
                <a:solidFill>
                  <a:srgbClr val="FF0000"/>
                </a:solidFill>
              </a:rPr>
              <a:t>Public space 1 PSC manager: for transfer to PSC manager 2</a:t>
            </a:r>
            <a:endParaRPr lang="en-US" sz="1600" dirty="0">
              <a:solidFill>
                <a:srgbClr val="FF0000"/>
              </a:solidFill>
            </a:endParaRPr>
          </a:p>
        </p:txBody>
      </p:sp>
      <p:sp>
        <p:nvSpPr>
          <p:cNvPr id="61" name="Rectangle 60"/>
          <p:cNvSpPr/>
          <p:nvPr/>
        </p:nvSpPr>
        <p:spPr>
          <a:xfrm>
            <a:off x="4953000" y="364867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62" name="Rectangle 61"/>
          <p:cNvSpPr/>
          <p:nvPr/>
        </p:nvSpPr>
        <p:spPr>
          <a:xfrm>
            <a:off x="5334000" y="364867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2</a:t>
            </a:r>
          </a:p>
          <a:p>
            <a:pPr algn="ctr"/>
            <a:r>
              <a:rPr lang="en-US" sz="1400" dirty="0" smtClean="0">
                <a:solidFill>
                  <a:srgbClr val="FF0000"/>
                </a:solidFill>
              </a:rPr>
              <a:t>Packet 2</a:t>
            </a:r>
            <a:endParaRPr lang="en-US" sz="1400" dirty="0">
              <a:solidFill>
                <a:srgbClr val="FF0000"/>
              </a:solidFill>
            </a:endParaRPr>
          </a:p>
        </p:txBody>
      </p:sp>
      <p:sp>
        <p:nvSpPr>
          <p:cNvPr id="63" name="Rectangle 62"/>
          <p:cNvSpPr/>
          <p:nvPr/>
        </p:nvSpPr>
        <p:spPr>
          <a:xfrm>
            <a:off x="4953000" y="2514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64" name="Rectangle 63"/>
          <p:cNvSpPr/>
          <p:nvPr/>
        </p:nvSpPr>
        <p:spPr>
          <a:xfrm>
            <a:off x="5334000" y="2514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Packet 2</a:t>
            </a:r>
            <a:endParaRPr lang="en-US" sz="1400" dirty="0">
              <a:solidFill>
                <a:srgbClr val="FF0000"/>
              </a:solidFill>
            </a:endParaRPr>
          </a:p>
        </p:txBody>
      </p:sp>
      <p:sp>
        <p:nvSpPr>
          <p:cNvPr id="66" name="Rectangle 65"/>
          <p:cNvSpPr/>
          <p:nvPr/>
        </p:nvSpPr>
        <p:spPr>
          <a:xfrm>
            <a:off x="7620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15</a:t>
            </a:r>
            <a:endParaRPr lang="en-US" sz="1400" b="1" dirty="0">
              <a:solidFill>
                <a:srgbClr val="00B0F0"/>
              </a:solidFill>
            </a:endParaRPr>
          </a:p>
        </p:txBody>
      </p:sp>
      <p:sp>
        <p:nvSpPr>
          <p:cNvPr id="67" name="Rectangle 66"/>
          <p:cNvSpPr/>
          <p:nvPr/>
        </p:nvSpPr>
        <p:spPr>
          <a:xfrm>
            <a:off x="5334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3</a:t>
            </a:r>
            <a:endParaRPr lang="en-US" sz="1400" b="1" dirty="0">
              <a:solidFill>
                <a:srgbClr val="00B0F0"/>
              </a:solidFill>
            </a:endParaRPr>
          </a:p>
        </p:txBody>
      </p:sp>
      <p:sp>
        <p:nvSpPr>
          <p:cNvPr id="68" name="Rectangle 67"/>
          <p:cNvSpPr/>
          <p:nvPr/>
        </p:nvSpPr>
        <p:spPr>
          <a:xfrm>
            <a:off x="38862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2</a:t>
            </a:r>
            <a:endParaRPr lang="en-US" sz="1400" b="1" dirty="0">
              <a:solidFill>
                <a:srgbClr val="00B0F0"/>
              </a:solidFill>
            </a:endParaRPr>
          </a:p>
        </p:txBody>
      </p:sp>
      <p:sp>
        <p:nvSpPr>
          <p:cNvPr id="69" name="Rectangle 68"/>
          <p:cNvSpPr/>
          <p:nvPr/>
        </p:nvSpPr>
        <p:spPr>
          <a:xfrm>
            <a:off x="25146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1</a:t>
            </a:r>
            <a:endParaRPr lang="en-US" sz="1400" b="1" dirty="0">
              <a:solidFill>
                <a:srgbClr val="00B0F0"/>
              </a:solidFill>
            </a:endParaRPr>
          </a:p>
        </p:txBody>
      </p:sp>
      <p:sp>
        <p:nvSpPr>
          <p:cNvPr id="70" name="Rectangle 69"/>
          <p:cNvSpPr/>
          <p:nvPr/>
        </p:nvSpPr>
        <p:spPr>
          <a:xfrm>
            <a:off x="1143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0</a:t>
            </a:r>
            <a:endParaRPr lang="en-US" sz="1400" b="1" dirty="0">
              <a:solidFill>
                <a:srgbClr val="00B0F0"/>
              </a:solidFill>
            </a:endParaRPr>
          </a:p>
        </p:txBody>
      </p:sp>
      <p:sp>
        <p:nvSpPr>
          <p:cNvPr id="71" name="Rectangle 70"/>
          <p:cNvSpPr/>
          <p:nvPr/>
        </p:nvSpPr>
        <p:spPr>
          <a:xfrm>
            <a:off x="838200" y="47333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72" name="Rectangle 71"/>
          <p:cNvSpPr/>
          <p:nvPr/>
        </p:nvSpPr>
        <p:spPr>
          <a:xfrm>
            <a:off x="1219200" y="47333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73" name="Rectangle 72"/>
          <p:cNvSpPr/>
          <p:nvPr/>
        </p:nvSpPr>
        <p:spPr>
          <a:xfrm>
            <a:off x="2209800" y="47333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74" name="Rectangle 73"/>
          <p:cNvSpPr/>
          <p:nvPr/>
        </p:nvSpPr>
        <p:spPr>
          <a:xfrm>
            <a:off x="2590800" y="47333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endParaRPr lang="en-US" sz="1400" dirty="0">
              <a:solidFill>
                <a:srgbClr val="00B050"/>
              </a:solidFill>
            </a:endParaRPr>
          </a:p>
        </p:txBody>
      </p:sp>
      <p:sp>
        <p:nvSpPr>
          <p:cNvPr id="75" name="Rectangle 74"/>
          <p:cNvSpPr/>
          <p:nvPr/>
        </p:nvSpPr>
        <p:spPr>
          <a:xfrm>
            <a:off x="7239000" y="47333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76" name="Rectangle 75"/>
          <p:cNvSpPr/>
          <p:nvPr/>
        </p:nvSpPr>
        <p:spPr>
          <a:xfrm>
            <a:off x="7620000" y="47244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cxnSp>
        <p:nvCxnSpPr>
          <p:cNvPr id="77" name="Straight Connector 76"/>
          <p:cNvCxnSpPr/>
          <p:nvPr/>
        </p:nvCxnSpPr>
        <p:spPr>
          <a:xfrm>
            <a:off x="6400800" y="4961930"/>
            <a:ext cx="797508"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57200" y="47244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FCH</a:t>
            </a:r>
            <a:endParaRPr lang="en-US" sz="1200" dirty="0">
              <a:solidFill>
                <a:srgbClr val="0070C0"/>
              </a:solidFill>
            </a:endParaRPr>
          </a:p>
        </p:txBody>
      </p:sp>
      <p:sp>
        <p:nvSpPr>
          <p:cNvPr id="79" name="Rectangle 78"/>
          <p:cNvSpPr/>
          <p:nvPr/>
        </p:nvSpPr>
        <p:spPr>
          <a:xfrm>
            <a:off x="3581400" y="47333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80" name="Rectangle 79"/>
          <p:cNvSpPr/>
          <p:nvPr/>
        </p:nvSpPr>
        <p:spPr>
          <a:xfrm>
            <a:off x="3962400" y="47333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p>
          <a:p>
            <a:pPr algn="ctr"/>
            <a:r>
              <a:rPr lang="en-US" sz="1400" dirty="0" smtClean="0">
                <a:solidFill>
                  <a:srgbClr val="FF0000"/>
                </a:solidFill>
              </a:rPr>
              <a:t>Packet 1</a:t>
            </a:r>
            <a:endParaRPr lang="en-US" sz="1400" dirty="0">
              <a:solidFill>
                <a:srgbClr val="FF0000"/>
              </a:solidFill>
            </a:endParaRPr>
          </a:p>
        </p:txBody>
      </p:sp>
      <p:sp>
        <p:nvSpPr>
          <p:cNvPr id="81" name="TextBox 80"/>
          <p:cNvSpPr txBox="1"/>
          <p:nvPr/>
        </p:nvSpPr>
        <p:spPr>
          <a:xfrm>
            <a:off x="609600" y="4276130"/>
            <a:ext cx="2494465" cy="338554"/>
          </a:xfrm>
          <a:prstGeom prst="rect">
            <a:avLst/>
          </a:prstGeom>
          <a:solidFill>
            <a:srgbClr val="FFFF00"/>
          </a:solidFill>
        </p:spPr>
        <p:txBody>
          <a:bodyPr wrap="none" rtlCol="0">
            <a:spAutoFit/>
          </a:bodyPr>
          <a:lstStyle/>
          <a:p>
            <a:r>
              <a:rPr lang="en-US" sz="1600" dirty="0" smtClean="0">
                <a:solidFill>
                  <a:srgbClr val="FF0000"/>
                </a:solidFill>
              </a:rPr>
              <a:t>Public space 2 PSC manager</a:t>
            </a:r>
            <a:endParaRPr lang="en-US" sz="1600" dirty="0">
              <a:solidFill>
                <a:srgbClr val="FF0000"/>
              </a:solidFill>
            </a:endParaRPr>
          </a:p>
        </p:txBody>
      </p:sp>
      <p:sp>
        <p:nvSpPr>
          <p:cNvPr id="82" name="Rectangle 81"/>
          <p:cNvSpPr/>
          <p:nvPr/>
        </p:nvSpPr>
        <p:spPr>
          <a:xfrm>
            <a:off x="4953000" y="47244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83" name="Rectangle 82"/>
          <p:cNvSpPr/>
          <p:nvPr/>
        </p:nvSpPr>
        <p:spPr>
          <a:xfrm>
            <a:off x="5334000" y="47244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2</a:t>
            </a:r>
          </a:p>
          <a:p>
            <a:pPr algn="ctr"/>
            <a:r>
              <a:rPr lang="en-US" sz="1400" dirty="0" smtClean="0">
                <a:solidFill>
                  <a:srgbClr val="FF0000"/>
                </a:solidFill>
              </a:rPr>
              <a:t>Packet 1</a:t>
            </a:r>
            <a:endParaRPr lang="en-US" sz="1400" dirty="0">
              <a:solidFill>
                <a:srgbClr val="FF0000"/>
              </a:solidFill>
            </a:endParaRPr>
          </a:p>
        </p:txBody>
      </p:sp>
      <p:cxnSp>
        <p:nvCxnSpPr>
          <p:cNvPr id="85" name="Straight Connector 84"/>
          <p:cNvCxnSpPr/>
          <p:nvPr/>
        </p:nvCxnSpPr>
        <p:spPr>
          <a:xfrm rot="5400000">
            <a:off x="4191000" y="5486400"/>
            <a:ext cx="304800" cy="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324600" y="2057400"/>
            <a:ext cx="2399835" cy="338554"/>
          </a:xfrm>
          <a:prstGeom prst="rect">
            <a:avLst/>
          </a:prstGeom>
          <a:solidFill>
            <a:schemeClr val="accent3">
              <a:lumMod val="40000"/>
              <a:lumOff val="60000"/>
            </a:schemeClr>
          </a:solidFill>
        </p:spPr>
        <p:txBody>
          <a:bodyPr wrap="square" rtlCol="0">
            <a:spAutoFit/>
          </a:bodyPr>
          <a:lstStyle/>
          <a:p>
            <a:pPr algn="r"/>
            <a:r>
              <a:rPr lang="en-US" sz="1600" dirty="0" smtClean="0">
                <a:solidFill>
                  <a:srgbClr val="00B050"/>
                </a:solidFill>
              </a:rPr>
              <a:t>RX: Groups </a:t>
            </a:r>
            <a:r>
              <a:rPr lang="en-US" sz="1600" i="1" dirty="0" smtClean="0">
                <a:solidFill>
                  <a:srgbClr val="00B050"/>
                </a:solidFill>
              </a:rPr>
              <a:t>a </a:t>
            </a:r>
            <a:r>
              <a:rPr lang="en-US" sz="1600" dirty="0" smtClean="0">
                <a:solidFill>
                  <a:srgbClr val="FF0000"/>
                </a:solidFill>
              </a:rPr>
              <a:t>TX: Groups </a:t>
            </a:r>
            <a:r>
              <a:rPr lang="en-US" sz="1600" i="1" dirty="0" smtClean="0">
                <a:solidFill>
                  <a:srgbClr val="FF0000"/>
                </a:solidFill>
              </a:rPr>
              <a:t>a</a:t>
            </a:r>
            <a:endParaRPr lang="en-US" sz="1600" i="1" dirty="0">
              <a:solidFill>
                <a:srgbClr val="FF0000"/>
              </a:solidFill>
            </a:endParaRPr>
          </a:p>
        </p:txBody>
      </p:sp>
      <p:sp>
        <p:nvSpPr>
          <p:cNvPr id="88" name="TextBox 87"/>
          <p:cNvSpPr txBox="1"/>
          <p:nvPr/>
        </p:nvSpPr>
        <p:spPr>
          <a:xfrm>
            <a:off x="6423082" y="3200400"/>
            <a:ext cx="2283317" cy="338554"/>
          </a:xfrm>
          <a:prstGeom prst="rect">
            <a:avLst/>
          </a:prstGeom>
          <a:solidFill>
            <a:schemeClr val="accent3">
              <a:lumMod val="40000"/>
              <a:lumOff val="60000"/>
            </a:schemeClr>
          </a:solidFill>
        </p:spPr>
        <p:txBody>
          <a:bodyPr wrap="none" rtlCol="0">
            <a:spAutoFit/>
          </a:bodyPr>
          <a:lstStyle/>
          <a:p>
            <a:pPr algn="r"/>
            <a:r>
              <a:rPr lang="en-US" sz="1600" dirty="0" smtClean="0">
                <a:solidFill>
                  <a:srgbClr val="00B050"/>
                </a:solidFill>
              </a:rPr>
              <a:t>RX: Groups </a:t>
            </a:r>
            <a:r>
              <a:rPr lang="en-US" sz="1600" i="1" dirty="0" smtClean="0">
                <a:solidFill>
                  <a:srgbClr val="00B050"/>
                </a:solidFill>
              </a:rPr>
              <a:t>a </a:t>
            </a:r>
            <a:r>
              <a:rPr lang="en-US" sz="1600" dirty="0" smtClean="0">
                <a:solidFill>
                  <a:srgbClr val="FF0000"/>
                </a:solidFill>
              </a:rPr>
              <a:t>TX: Group 1</a:t>
            </a:r>
            <a:endParaRPr lang="en-US" sz="1600" dirty="0">
              <a:solidFill>
                <a:srgbClr val="FF0000"/>
              </a:solidFill>
            </a:endParaRPr>
          </a:p>
        </p:txBody>
      </p:sp>
      <p:sp>
        <p:nvSpPr>
          <p:cNvPr id="89" name="TextBox 88"/>
          <p:cNvSpPr txBox="1"/>
          <p:nvPr/>
        </p:nvSpPr>
        <p:spPr>
          <a:xfrm>
            <a:off x="6440141" y="4267200"/>
            <a:ext cx="2283317" cy="338554"/>
          </a:xfrm>
          <a:prstGeom prst="rect">
            <a:avLst/>
          </a:prstGeom>
          <a:solidFill>
            <a:schemeClr val="accent3">
              <a:lumMod val="40000"/>
              <a:lumOff val="60000"/>
            </a:schemeClr>
          </a:solidFill>
        </p:spPr>
        <p:txBody>
          <a:bodyPr wrap="none" rtlCol="0">
            <a:spAutoFit/>
          </a:bodyPr>
          <a:lstStyle/>
          <a:p>
            <a:pPr algn="r"/>
            <a:r>
              <a:rPr lang="en-US" sz="1600" dirty="0" smtClean="0">
                <a:solidFill>
                  <a:srgbClr val="00B050"/>
                </a:solidFill>
              </a:rPr>
              <a:t>RX: Groups 1</a:t>
            </a:r>
            <a:r>
              <a:rPr lang="en-US" sz="1600" i="1" dirty="0" smtClean="0">
                <a:solidFill>
                  <a:srgbClr val="00B050"/>
                </a:solidFill>
              </a:rPr>
              <a:t> </a:t>
            </a:r>
            <a:r>
              <a:rPr lang="en-US" sz="1600" dirty="0" smtClean="0">
                <a:solidFill>
                  <a:srgbClr val="FF0000"/>
                </a:solidFill>
              </a:rPr>
              <a:t>TX: Group 1</a:t>
            </a:r>
            <a:endParaRPr lang="en-US" sz="1600" dirty="0">
              <a:solidFill>
                <a:srgbClr val="FF0000"/>
              </a:solidFill>
            </a:endParaRPr>
          </a:p>
        </p:txBody>
      </p:sp>
      <p:sp>
        <p:nvSpPr>
          <p:cNvPr id="90" name="TextBox 89"/>
          <p:cNvSpPr txBox="1"/>
          <p:nvPr/>
        </p:nvSpPr>
        <p:spPr>
          <a:xfrm>
            <a:off x="4876800" y="5181600"/>
            <a:ext cx="4112116" cy="915892"/>
          </a:xfrm>
          <a:prstGeom prst="rect">
            <a:avLst/>
          </a:prstGeom>
          <a:solidFill>
            <a:srgbClr val="FFFF00"/>
          </a:solidFill>
        </p:spPr>
        <p:txBody>
          <a:bodyPr wrap="square" rtlCol="0">
            <a:spAutoFit/>
          </a:bodyPr>
          <a:lstStyle/>
          <a:p>
            <a:pPr algn="r">
              <a:lnSpc>
                <a:spcPts val="1600"/>
              </a:lnSpc>
            </a:pPr>
            <a:r>
              <a:rPr lang="en-US" sz="1600" b="1" dirty="0" smtClean="0">
                <a:solidFill>
                  <a:srgbClr val="0070C0"/>
                </a:solidFill>
              </a:rPr>
              <a:t>This might be the problem because of TX and RX with the same group. One possible way is to use directional antennas: </a:t>
            </a:r>
            <a:r>
              <a:rPr lang="en-US" sz="1600" b="1" i="1" dirty="0" smtClean="0">
                <a:solidFill>
                  <a:srgbClr val="FF0000"/>
                </a:solidFill>
              </a:rPr>
              <a:t>can be solved using DSFN concept, even the case of OFDM</a:t>
            </a:r>
            <a:r>
              <a:rPr lang="en-US" sz="1600" b="1" i="1" dirty="0" smtClean="0">
                <a:solidFill>
                  <a:srgbClr val="0070C0"/>
                </a:solidFill>
              </a:rPr>
              <a:t>.</a:t>
            </a:r>
            <a:endParaRPr lang="en-US" sz="1600" b="1" dirty="0">
              <a:solidFill>
                <a:srgbClr val="0070C0"/>
              </a:solidFill>
            </a:endParaRPr>
          </a:p>
        </p:txBody>
      </p:sp>
      <p:cxnSp>
        <p:nvCxnSpPr>
          <p:cNvPr id="91" name="Straight Arrow Connector 90"/>
          <p:cNvCxnSpPr/>
          <p:nvPr/>
        </p:nvCxnSpPr>
        <p:spPr>
          <a:xfrm rot="16200000" flipV="1">
            <a:off x="7467600" y="4876800"/>
            <a:ext cx="762000" cy="15240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6200000" flipV="1">
            <a:off x="4686300" y="5219700"/>
            <a:ext cx="609600" cy="53340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3733800" y="3810000"/>
            <a:ext cx="13716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1447800" y="5257800"/>
            <a:ext cx="1601977" cy="369332"/>
          </a:xfrm>
          <a:prstGeom prst="rect">
            <a:avLst/>
          </a:prstGeom>
          <a:solidFill>
            <a:schemeClr val="accent2">
              <a:lumMod val="60000"/>
              <a:lumOff val="40000"/>
            </a:schemeClr>
          </a:solidFill>
        </p:spPr>
        <p:txBody>
          <a:bodyPr wrap="none" rtlCol="0">
            <a:spAutoFit/>
          </a:bodyPr>
          <a:lstStyle/>
          <a:p>
            <a:r>
              <a:rPr lang="en-US" b="1" dirty="0" err="1" smtClean="0">
                <a:solidFill>
                  <a:srgbClr val="00B050"/>
                </a:solidFill>
              </a:rPr>
              <a:t>macrodiversity</a:t>
            </a:r>
            <a:endParaRPr lang="en-US" b="1" dirty="0">
              <a:solidFill>
                <a:srgbClr val="00B050"/>
              </a:solidFill>
            </a:endParaRPr>
          </a:p>
        </p:txBody>
      </p:sp>
      <p:cxnSp>
        <p:nvCxnSpPr>
          <p:cNvPr id="95" name="Straight Arrow Connector 94"/>
          <p:cNvCxnSpPr/>
          <p:nvPr/>
        </p:nvCxnSpPr>
        <p:spPr>
          <a:xfrm flipV="1">
            <a:off x="3049777" y="4419600"/>
            <a:ext cx="1141223" cy="1022866"/>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RANGE EXTENSION AND SOFT HANDOVER (10)</a:t>
            </a:r>
            <a:endParaRPr lang="en-US" sz="2000" dirty="0">
              <a:solidFill>
                <a:srgbClr val="00B0F0"/>
              </a:solidFill>
              <a:cs typeface="Times New Roman" pitchFamily="18" charset="0"/>
            </a:endParaRPr>
          </a:p>
        </p:txBody>
      </p:sp>
      <p:sp>
        <p:nvSpPr>
          <p:cNvPr id="9" name="TextBox 8"/>
          <p:cNvSpPr txBox="1"/>
          <p:nvPr/>
        </p:nvSpPr>
        <p:spPr>
          <a:xfrm>
            <a:off x="4191000" y="6400800"/>
            <a:ext cx="9144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Slide 76</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1877437"/>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Down: through PSC managers for range extension and soft handover (2)</a:t>
            </a:r>
          </a:p>
          <a:p>
            <a:pPr marL="228600" indent="-228600">
              <a:buFont typeface="Arial" pitchFamily="34" charset="0"/>
              <a:buChar char="•"/>
            </a:pPr>
            <a:endParaRPr lang="en-US" sz="1600" dirty="0" smtClean="0">
              <a:latin typeface="Times New Roman" pitchFamily="18" charset="0"/>
              <a:cs typeface="Times New Roman" pitchFamily="18" charset="0"/>
            </a:endParaRPr>
          </a:p>
          <a:p>
            <a:pPr marL="228600" indent="-228600">
              <a:buFont typeface="Arial" pitchFamily="34" charset="0"/>
              <a:buChar char="•"/>
            </a:pPr>
            <a:r>
              <a:rPr lang="en-US" sz="1600" dirty="0" smtClean="0">
                <a:latin typeface="Times New Roman" pitchFamily="18" charset="0"/>
                <a:cs typeface="Times New Roman" pitchFamily="18" charset="0"/>
              </a:rPr>
              <a:t>In Public space 1, </a:t>
            </a:r>
          </a:p>
          <a:p>
            <a:pPr marL="685800" lvl="1" indent="-228600">
              <a:buFont typeface="Arial" pitchFamily="34" charset="0"/>
              <a:buChar char="•"/>
            </a:pPr>
            <a:r>
              <a:rPr lang="en-US" sz="1600" dirty="0" smtClean="0">
                <a:latin typeface="Times New Roman" pitchFamily="18" charset="0"/>
                <a:cs typeface="Times New Roman" pitchFamily="18" charset="0"/>
              </a:rPr>
              <a:t>Device </a:t>
            </a:r>
            <a:r>
              <a:rPr lang="en-US" sz="1600" i="1" dirty="0" err="1" smtClean="0">
                <a:latin typeface="Times New Roman" pitchFamily="18" charset="0"/>
                <a:cs typeface="Times New Roman" pitchFamily="18" charset="0"/>
              </a:rPr>
              <a:t>i</a:t>
            </a:r>
            <a:r>
              <a:rPr lang="en-US" sz="1600" dirty="0" smtClean="0">
                <a:latin typeface="Times New Roman" pitchFamily="18" charset="0"/>
                <a:cs typeface="Times New Roman" pitchFamily="18" charset="0"/>
              </a:rPr>
              <a:t> sends Packet 1 in Payload segments 0 and 1 using Group </a:t>
            </a:r>
            <a:r>
              <a:rPr lang="en-US" sz="1600" i="1" dirty="0" smtClean="0">
                <a:latin typeface="Times New Roman" pitchFamily="18" charset="0"/>
                <a:cs typeface="Times New Roman" pitchFamily="18" charset="0"/>
              </a:rPr>
              <a:t>a</a:t>
            </a:r>
            <a:r>
              <a:rPr lang="en-US" sz="1600" dirty="0" smtClean="0">
                <a:latin typeface="Times New Roman" pitchFamily="18" charset="0"/>
                <a:cs typeface="Times New Roman" pitchFamily="18" charset="0"/>
              </a:rPr>
              <a:t>.</a:t>
            </a:r>
          </a:p>
          <a:p>
            <a:pPr marL="685800" lvl="1" indent="-228600">
              <a:buFont typeface="Arial" pitchFamily="34" charset="0"/>
              <a:buChar char="•"/>
            </a:pPr>
            <a:r>
              <a:rPr lang="en-US" sz="1600" dirty="0" smtClean="0">
                <a:latin typeface="Times New Roman" pitchFamily="18" charset="0"/>
                <a:cs typeface="Times New Roman" pitchFamily="18" charset="0"/>
              </a:rPr>
              <a:t>PSC manager 1 sends Packet 1 in Payload segments 1 and 2 using Group 1.</a:t>
            </a:r>
          </a:p>
          <a:p>
            <a:pPr marL="685800" lvl="1" indent="-228600">
              <a:buFont typeface="Arial" pitchFamily="34" charset="0"/>
              <a:buChar char="•"/>
            </a:pPr>
            <a:r>
              <a:rPr lang="en-US" sz="1600" dirty="0" smtClean="0">
                <a:latin typeface="Times New Roman" pitchFamily="18" charset="0"/>
                <a:cs typeface="Times New Roman" pitchFamily="18" charset="0"/>
              </a:rPr>
              <a:t>Devices in Public space 1 receive Packet 1 twice in Payload segments 0 and 1 using Group </a:t>
            </a:r>
            <a:r>
              <a:rPr lang="en-US" sz="1600" i="1" dirty="0" smtClean="0">
                <a:latin typeface="Times New Roman" pitchFamily="18" charset="0"/>
                <a:cs typeface="Times New Roman" pitchFamily="18" charset="0"/>
              </a:rPr>
              <a:t>a</a:t>
            </a:r>
            <a:r>
              <a:rPr lang="en-US" sz="1600" dirty="0" smtClean="0">
                <a:latin typeface="Times New Roman" pitchFamily="18" charset="0"/>
                <a:cs typeface="Times New Roman" pitchFamily="18" charset="0"/>
              </a:rPr>
              <a:t> and twice in Payload segments 1 and 2 using Group 1. </a:t>
            </a:r>
          </a:p>
        </p:txBody>
      </p:sp>
      <p:sp>
        <p:nvSpPr>
          <p:cNvPr id="49" name="Rectangle 48"/>
          <p:cNvSpPr/>
          <p:nvPr/>
        </p:nvSpPr>
        <p:spPr>
          <a:xfrm>
            <a:off x="838200" y="54191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0" name="Rectangle 49"/>
          <p:cNvSpPr/>
          <p:nvPr/>
        </p:nvSpPr>
        <p:spPr>
          <a:xfrm>
            <a:off x="1219200" y="54191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endParaRPr lang="en-US" sz="1400" dirty="0">
              <a:solidFill>
                <a:srgbClr val="00B050"/>
              </a:solidFill>
            </a:endParaRPr>
          </a:p>
        </p:txBody>
      </p:sp>
      <p:sp>
        <p:nvSpPr>
          <p:cNvPr id="51" name="Rectangle 50"/>
          <p:cNvSpPr/>
          <p:nvPr/>
        </p:nvSpPr>
        <p:spPr>
          <a:xfrm>
            <a:off x="2209800" y="54191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2" name="Rectangle 51"/>
          <p:cNvSpPr/>
          <p:nvPr/>
        </p:nvSpPr>
        <p:spPr>
          <a:xfrm>
            <a:off x="2590800" y="54191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p>
          <a:p>
            <a:pPr algn="ctr"/>
            <a:r>
              <a:rPr lang="en-US" sz="1400" dirty="0" smtClean="0">
                <a:solidFill>
                  <a:srgbClr val="FF0000"/>
                </a:solidFill>
              </a:rPr>
              <a:t>Packet 1</a:t>
            </a:r>
            <a:endParaRPr lang="en-US" sz="1400" dirty="0">
              <a:solidFill>
                <a:srgbClr val="FF0000"/>
              </a:solidFill>
            </a:endParaRPr>
          </a:p>
        </p:txBody>
      </p:sp>
      <p:sp>
        <p:nvSpPr>
          <p:cNvPr id="53" name="Rectangle 52"/>
          <p:cNvSpPr/>
          <p:nvPr/>
        </p:nvSpPr>
        <p:spPr>
          <a:xfrm>
            <a:off x="7239000" y="54191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4" name="Rectangle 53"/>
          <p:cNvSpPr/>
          <p:nvPr/>
        </p:nvSpPr>
        <p:spPr>
          <a:xfrm>
            <a:off x="7620000" y="54102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cxnSp>
        <p:nvCxnSpPr>
          <p:cNvPr id="55" name="Straight Connector 54"/>
          <p:cNvCxnSpPr/>
          <p:nvPr/>
        </p:nvCxnSpPr>
        <p:spPr>
          <a:xfrm>
            <a:off x="6400800" y="5647730"/>
            <a:ext cx="797508"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57200" y="54102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FCH</a:t>
            </a:r>
            <a:endParaRPr lang="en-US" sz="1200" dirty="0">
              <a:solidFill>
                <a:srgbClr val="0070C0"/>
              </a:solidFill>
            </a:endParaRPr>
          </a:p>
        </p:txBody>
      </p:sp>
      <p:sp>
        <p:nvSpPr>
          <p:cNvPr id="57" name="Rectangle 56"/>
          <p:cNvSpPr/>
          <p:nvPr/>
        </p:nvSpPr>
        <p:spPr>
          <a:xfrm>
            <a:off x="3581400" y="54191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8" name="Rectangle 57"/>
          <p:cNvSpPr/>
          <p:nvPr/>
        </p:nvSpPr>
        <p:spPr>
          <a:xfrm>
            <a:off x="3962400" y="54191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2</a:t>
            </a:r>
          </a:p>
          <a:p>
            <a:pPr algn="ctr"/>
            <a:r>
              <a:rPr lang="en-US" sz="1400" dirty="0" smtClean="0">
                <a:solidFill>
                  <a:srgbClr val="FF0000"/>
                </a:solidFill>
              </a:rPr>
              <a:t>Packet 1</a:t>
            </a:r>
            <a:endParaRPr lang="en-US" sz="1400" dirty="0">
              <a:solidFill>
                <a:srgbClr val="FF0000"/>
              </a:solidFill>
            </a:endParaRPr>
          </a:p>
        </p:txBody>
      </p:sp>
      <p:sp>
        <p:nvSpPr>
          <p:cNvPr id="59" name="TextBox 58"/>
          <p:cNvSpPr txBox="1"/>
          <p:nvPr/>
        </p:nvSpPr>
        <p:spPr>
          <a:xfrm>
            <a:off x="609600" y="4953000"/>
            <a:ext cx="2494465" cy="338554"/>
          </a:xfrm>
          <a:prstGeom prst="rect">
            <a:avLst/>
          </a:prstGeom>
          <a:solidFill>
            <a:srgbClr val="FFFF00"/>
          </a:solidFill>
        </p:spPr>
        <p:txBody>
          <a:bodyPr wrap="none" rtlCol="0">
            <a:spAutoFit/>
          </a:bodyPr>
          <a:lstStyle/>
          <a:p>
            <a:r>
              <a:rPr lang="en-US" sz="1600" dirty="0" smtClean="0">
                <a:solidFill>
                  <a:srgbClr val="FF0000"/>
                </a:solidFill>
              </a:rPr>
              <a:t>Public space 1 PSC manager</a:t>
            </a:r>
            <a:endParaRPr lang="en-US" sz="1600" dirty="0">
              <a:solidFill>
                <a:srgbClr val="FF0000"/>
              </a:solidFill>
            </a:endParaRPr>
          </a:p>
        </p:txBody>
      </p:sp>
      <p:sp>
        <p:nvSpPr>
          <p:cNvPr id="63" name="Rectangle 62"/>
          <p:cNvSpPr/>
          <p:nvPr/>
        </p:nvSpPr>
        <p:spPr>
          <a:xfrm>
            <a:off x="4953000" y="54102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64" name="Rectangle 63"/>
          <p:cNvSpPr/>
          <p:nvPr/>
        </p:nvSpPr>
        <p:spPr>
          <a:xfrm>
            <a:off x="5334000" y="54102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2</a:t>
            </a:r>
          </a:p>
          <a:p>
            <a:pPr algn="ctr"/>
            <a:r>
              <a:rPr lang="en-US" sz="1400" dirty="0" smtClean="0">
                <a:solidFill>
                  <a:srgbClr val="FF0000"/>
                </a:solidFill>
              </a:rPr>
              <a:t>Packet 2</a:t>
            </a:r>
            <a:endParaRPr lang="en-US" sz="1400" dirty="0">
              <a:solidFill>
                <a:srgbClr val="FF0000"/>
              </a:solidFill>
            </a:endParaRPr>
          </a:p>
        </p:txBody>
      </p:sp>
      <p:sp>
        <p:nvSpPr>
          <p:cNvPr id="66" name="Rectangle 65"/>
          <p:cNvSpPr/>
          <p:nvPr/>
        </p:nvSpPr>
        <p:spPr>
          <a:xfrm>
            <a:off x="7620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15</a:t>
            </a:r>
            <a:endParaRPr lang="en-US" sz="1400" b="1" dirty="0">
              <a:solidFill>
                <a:srgbClr val="00B0F0"/>
              </a:solidFill>
            </a:endParaRPr>
          </a:p>
        </p:txBody>
      </p:sp>
      <p:sp>
        <p:nvSpPr>
          <p:cNvPr id="67" name="Rectangle 66"/>
          <p:cNvSpPr/>
          <p:nvPr/>
        </p:nvSpPr>
        <p:spPr>
          <a:xfrm>
            <a:off x="5334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3</a:t>
            </a:r>
            <a:endParaRPr lang="en-US" sz="1400" b="1" dirty="0">
              <a:solidFill>
                <a:srgbClr val="00B0F0"/>
              </a:solidFill>
            </a:endParaRPr>
          </a:p>
        </p:txBody>
      </p:sp>
      <p:sp>
        <p:nvSpPr>
          <p:cNvPr id="68" name="Rectangle 67"/>
          <p:cNvSpPr/>
          <p:nvPr/>
        </p:nvSpPr>
        <p:spPr>
          <a:xfrm>
            <a:off x="38862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2</a:t>
            </a:r>
            <a:endParaRPr lang="en-US" sz="1400" b="1" dirty="0">
              <a:solidFill>
                <a:srgbClr val="00B0F0"/>
              </a:solidFill>
            </a:endParaRPr>
          </a:p>
        </p:txBody>
      </p:sp>
      <p:sp>
        <p:nvSpPr>
          <p:cNvPr id="69" name="Rectangle 68"/>
          <p:cNvSpPr/>
          <p:nvPr/>
        </p:nvSpPr>
        <p:spPr>
          <a:xfrm>
            <a:off x="25146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1</a:t>
            </a:r>
            <a:endParaRPr lang="en-US" sz="1400" b="1" dirty="0">
              <a:solidFill>
                <a:srgbClr val="00B0F0"/>
              </a:solidFill>
            </a:endParaRPr>
          </a:p>
        </p:txBody>
      </p:sp>
      <p:sp>
        <p:nvSpPr>
          <p:cNvPr id="70" name="Rectangle 69"/>
          <p:cNvSpPr/>
          <p:nvPr/>
        </p:nvSpPr>
        <p:spPr>
          <a:xfrm>
            <a:off x="1143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0</a:t>
            </a:r>
            <a:endParaRPr lang="en-US" sz="1400" b="1" dirty="0">
              <a:solidFill>
                <a:srgbClr val="00B0F0"/>
              </a:solidFill>
            </a:endParaRPr>
          </a:p>
        </p:txBody>
      </p:sp>
      <p:sp>
        <p:nvSpPr>
          <p:cNvPr id="23" name="TextBox 22"/>
          <p:cNvSpPr txBox="1"/>
          <p:nvPr/>
        </p:nvSpPr>
        <p:spPr>
          <a:xfrm>
            <a:off x="6463213" y="4953000"/>
            <a:ext cx="2283317" cy="338554"/>
          </a:xfrm>
          <a:prstGeom prst="rect">
            <a:avLst/>
          </a:prstGeom>
          <a:solidFill>
            <a:schemeClr val="accent3">
              <a:lumMod val="40000"/>
              <a:lumOff val="60000"/>
            </a:schemeClr>
          </a:solidFill>
        </p:spPr>
        <p:txBody>
          <a:bodyPr wrap="none" rtlCol="0">
            <a:spAutoFit/>
          </a:bodyPr>
          <a:lstStyle/>
          <a:p>
            <a:pPr algn="r"/>
            <a:r>
              <a:rPr lang="en-US" sz="1600" dirty="0" smtClean="0">
                <a:solidFill>
                  <a:srgbClr val="00B050"/>
                </a:solidFill>
              </a:rPr>
              <a:t>RX: Groups </a:t>
            </a:r>
            <a:r>
              <a:rPr lang="en-US" sz="1600" i="1" dirty="0" smtClean="0">
                <a:solidFill>
                  <a:srgbClr val="00B050"/>
                </a:solidFill>
              </a:rPr>
              <a:t>a </a:t>
            </a:r>
            <a:r>
              <a:rPr lang="en-US" sz="1600" dirty="0" smtClean="0">
                <a:solidFill>
                  <a:srgbClr val="FF0000"/>
                </a:solidFill>
              </a:rPr>
              <a:t>TX: Group 1</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RANGE EXTENSION AND SOFT HANDOVER (11)</a:t>
            </a:r>
            <a:endParaRPr lang="en-US" sz="2000" dirty="0">
              <a:solidFill>
                <a:srgbClr val="00B0F0"/>
              </a:solidFill>
              <a:cs typeface="Times New Roman" pitchFamily="18" charset="0"/>
            </a:endParaRPr>
          </a:p>
        </p:txBody>
      </p:sp>
      <p:sp>
        <p:nvSpPr>
          <p:cNvPr id="9" name="TextBox 8"/>
          <p:cNvSpPr txBox="1"/>
          <p:nvPr/>
        </p:nvSpPr>
        <p:spPr>
          <a:xfrm>
            <a:off x="4191000" y="6400800"/>
            <a:ext cx="9144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Slide 77</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2862322"/>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Down: through PSC managers for range extension and soft handover (3)</a:t>
            </a:r>
          </a:p>
          <a:p>
            <a:pPr marL="228600" indent="-228600">
              <a:buFont typeface="Arial" pitchFamily="34" charset="0"/>
              <a:buChar char="•"/>
            </a:pPr>
            <a:endParaRPr lang="en-US" sz="1600" dirty="0" smtClean="0">
              <a:latin typeface="Times New Roman" pitchFamily="18" charset="0"/>
              <a:cs typeface="Times New Roman" pitchFamily="18" charset="0"/>
            </a:endParaRPr>
          </a:p>
          <a:p>
            <a:pPr marL="228600" indent="-228600">
              <a:buFont typeface="Arial" pitchFamily="34" charset="0"/>
              <a:buChar char="•"/>
            </a:pPr>
            <a:r>
              <a:rPr lang="en-US" sz="1600" dirty="0" smtClean="0">
                <a:latin typeface="Times New Roman" pitchFamily="18" charset="0"/>
                <a:cs typeface="Times New Roman" pitchFamily="18" charset="0"/>
              </a:rPr>
              <a:t>In Public space 2, </a:t>
            </a:r>
          </a:p>
          <a:p>
            <a:pPr marL="685800" lvl="1" indent="-228600">
              <a:buFont typeface="Arial" pitchFamily="34" charset="0"/>
              <a:buChar char="•"/>
            </a:pPr>
            <a:r>
              <a:rPr lang="en-US" sz="1600" dirty="0" smtClean="0">
                <a:latin typeface="Times New Roman" pitchFamily="18" charset="0"/>
                <a:cs typeface="Times New Roman" pitchFamily="18" charset="0"/>
              </a:rPr>
              <a:t>PSC manager 2 sends Packet 1 in Payload segments 2 and 3 using Group 1.</a:t>
            </a:r>
          </a:p>
          <a:p>
            <a:pPr marL="685800" lvl="1" indent="-228600">
              <a:buFont typeface="Arial" pitchFamily="34" charset="0"/>
              <a:buChar char="•"/>
            </a:pPr>
            <a:r>
              <a:rPr lang="en-US" sz="1600" dirty="0" smtClean="0">
                <a:latin typeface="Times New Roman" pitchFamily="18" charset="0"/>
                <a:cs typeface="Times New Roman" pitchFamily="18" charset="0"/>
              </a:rPr>
              <a:t>Devices in Public space 2 receive Packet 1 twice in Payload segments 2 and 3 using Group 1. If needed, PSC manager 2 sends packets using another group.</a:t>
            </a:r>
          </a:p>
          <a:p>
            <a:pPr marL="685800" lvl="1" indent="-228600">
              <a:buFont typeface="Arial" pitchFamily="34" charset="0"/>
              <a:buChar char="•"/>
            </a:pPr>
            <a:endParaRPr lang="en-US" sz="1600" dirty="0" smtClean="0">
              <a:latin typeface="Times New Roman" pitchFamily="18" charset="0"/>
              <a:cs typeface="Times New Roman" pitchFamily="18" charset="0"/>
            </a:endParaRPr>
          </a:p>
          <a:p>
            <a:pPr marL="228600" indent="-228600">
              <a:buFont typeface="Arial" pitchFamily="34" charset="0"/>
              <a:buChar char="•"/>
            </a:pPr>
            <a:r>
              <a:rPr lang="en-US" sz="1600" dirty="0" smtClean="0">
                <a:latin typeface="Times New Roman" pitchFamily="18" charset="0"/>
                <a:cs typeface="Times New Roman" pitchFamily="18" charset="0"/>
              </a:rPr>
              <a:t>Every other payload segment a device can have soft handover by receiving a packet from two adjacent PSC managers, for ex., a device receives Packet 1 in Payload segment 2 from both PSC managers 1 and 2: </a:t>
            </a:r>
            <a:r>
              <a:rPr lang="en-US" sz="1600" b="1" dirty="0" smtClean="0">
                <a:solidFill>
                  <a:srgbClr val="FF0000"/>
                </a:solidFill>
                <a:latin typeface="Times New Roman" pitchFamily="18" charset="0"/>
                <a:cs typeface="Times New Roman" pitchFamily="18" charset="0"/>
              </a:rPr>
              <a:t>instantaneous handover</a:t>
            </a:r>
            <a:r>
              <a:rPr lang="en-US" sz="1600" dirty="0" smtClean="0">
                <a:latin typeface="Times New Roman" pitchFamily="18" charset="0"/>
                <a:cs typeface="Times New Roman" pitchFamily="18" charset="0"/>
              </a:rPr>
              <a:t>.</a:t>
            </a:r>
          </a:p>
          <a:p>
            <a:pPr marL="228600" indent="-228600">
              <a:buFont typeface="Arial" pitchFamily="34" charset="0"/>
              <a:buChar char="•"/>
            </a:pPr>
            <a:r>
              <a:rPr lang="en-US" sz="1600" b="1" dirty="0" smtClean="0">
                <a:solidFill>
                  <a:srgbClr val="FF0000"/>
                </a:solidFill>
                <a:latin typeface="Times New Roman" pitchFamily="18" charset="0"/>
                <a:cs typeface="Times New Roman" pitchFamily="18" charset="0"/>
              </a:rPr>
              <a:t>Delay due to this relay/handover is two payload segment periods: 1/2 throughput.</a:t>
            </a:r>
            <a:endParaRPr lang="en-US" sz="1600" dirty="0" smtClean="0">
              <a:latin typeface="Times New Roman" pitchFamily="18" charset="0"/>
              <a:cs typeface="Times New Roman" pitchFamily="18" charset="0"/>
            </a:endParaRPr>
          </a:p>
        </p:txBody>
      </p:sp>
      <p:sp>
        <p:nvSpPr>
          <p:cNvPr id="49" name="Rectangle 48"/>
          <p:cNvSpPr/>
          <p:nvPr/>
        </p:nvSpPr>
        <p:spPr>
          <a:xfrm>
            <a:off x="838200" y="54191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0" name="Rectangle 49"/>
          <p:cNvSpPr/>
          <p:nvPr/>
        </p:nvSpPr>
        <p:spPr>
          <a:xfrm>
            <a:off x="1219200" y="54191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B050"/>
              </a:solidFill>
            </a:endParaRPr>
          </a:p>
        </p:txBody>
      </p:sp>
      <p:sp>
        <p:nvSpPr>
          <p:cNvPr id="51" name="Rectangle 50"/>
          <p:cNvSpPr/>
          <p:nvPr/>
        </p:nvSpPr>
        <p:spPr>
          <a:xfrm>
            <a:off x="2209800" y="54191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2" name="Rectangle 51"/>
          <p:cNvSpPr/>
          <p:nvPr/>
        </p:nvSpPr>
        <p:spPr>
          <a:xfrm>
            <a:off x="2590800" y="54191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endParaRPr lang="en-US" sz="1400" dirty="0">
              <a:solidFill>
                <a:srgbClr val="00B050"/>
              </a:solidFill>
            </a:endParaRPr>
          </a:p>
        </p:txBody>
      </p:sp>
      <p:sp>
        <p:nvSpPr>
          <p:cNvPr id="53" name="Rectangle 52"/>
          <p:cNvSpPr/>
          <p:nvPr/>
        </p:nvSpPr>
        <p:spPr>
          <a:xfrm>
            <a:off x="7239000" y="54191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4" name="Rectangle 53"/>
          <p:cNvSpPr/>
          <p:nvPr/>
        </p:nvSpPr>
        <p:spPr>
          <a:xfrm>
            <a:off x="7620000" y="54102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cxnSp>
        <p:nvCxnSpPr>
          <p:cNvPr id="55" name="Straight Connector 54"/>
          <p:cNvCxnSpPr/>
          <p:nvPr/>
        </p:nvCxnSpPr>
        <p:spPr>
          <a:xfrm>
            <a:off x="6400800" y="5647730"/>
            <a:ext cx="797508"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57200" y="54102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FCH</a:t>
            </a:r>
            <a:endParaRPr lang="en-US" sz="1200" dirty="0">
              <a:solidFill>
                <a:srgbClr val="0070C0"/>
              </a:solidFill>
            </a:endParaRPr>
          </a:p>
        </p:txBody>
      </p:sp>
      <p:sp>
        <p:nvSpPr>
          <p:cNvPr id="57" name="Rectangle 56"/>
          <p:cNvSpPr/>
          <p:nvPr/>
        </p:nvSpPr>
        <p:spPr>
          <a:xfrm>
            <a:off x="3581400" y="54191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8" name="Rectangle 57"/>
          <p:cNvSpPr/>
          <p:nvPr/>
        </p:nvSpPr>
        <p:spPr>
          <a:xfrm>
            <a:off x="3962400" y="54191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p>
          <a:p>
            <a:pPr algn="ctr"/>
            <a:r>
              <a:rPr lang="en-US" sz="1400" dirty="0" smtClean="0">
                <a:solidFill>
                  <a:srgbClr val="FF0000"/>
                </a:solidFill>
              </a:rPr>
              <a:t>Packet 1</a:t>
            </a:r>
            <a:endParaRPr lang="en-US" sz="1400" dirty="0">
              <a:solidFill>
                <a:srgbClr val="FF0000"/>
              </a:solidFill>
            </a:endParaRPr>
          </a:p>
        </p:txBody>
      </p:sp>
      <p:sp>
        <p:nvSpPr>
          <p:cNvPr id="59" name="TextBox 58"/>
          <p:cNvSpPr txBox="1"/>
          <p:nvPr/>
        </p:nvSpPr>
        <p:spPr>
          <a:xfrm>
            <a:off x="609600" y="4953000"/>
            <a:ext cx="2494465" cy="338554"/>
          </a:xfrm>
          <a:prstGeom prst="rect">
            <a:avLst/>
          </a:prstGeom>
          <a:solidFill>
            <a:srgbClr val="FFFF00"/>
          </a:solidFill>
        </p:spPr>
        <p:txBody>
          <a:bodyPr wrap="none" rtlCol="0">
            <a:spAutoFit/>
          </a:bodyPr>
          <a:lstStyle/>
          <a:p>
            <a:r>
              <a:rPr lang="en-US" sz="1600" dirty="0" smtClean="0">
                <a:solidFill>
                  <a:srgbClr val="FF0000"/>
                </a:solidFill>
              </a:rPr>
              <a:t>Public space 2 PSC manager</a:t>
            </a:r>
            <a:endParaRPr lang="en-US" sz="1600" dirty="0">
              <a:solidFill>
                <a:srgbClr val="FF0000"/>
              </a:solidFill>
            </a:endParaRPr>
          </a:p>
        </p:txBody>
      </p:sp>
      <p:sp>
        <p:nvSpPr>
          <p:cNvPr id="63" name="Rectangle 62"/>
          <p:cNvSpPr/>
          <p:nvPr/>
        </p:nvSpPr>
        <p:spPr>
          <a:xfrm>
            <a:off x="4953000" y="54102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64" name="Rectangle 63"/>
          <p:cNvSpPr/>
          <p:nvPr/>
        </p:nvSpPr>
        <p:spPr>
          <a:xfrm>
            <a:off x="5334000" y="54102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2</a:t>
            </a:r>
          </a:p>
          <a:p>
            <a:pPr algn="ctr"/>
            <a:r>
              <a:rPr lang="en-US" sz="1400" dirty="0" smtClean="0">
                <a:solidFill>
                  <a:srgbClr val="FF0000"/>
                </a:solidFill>
              </a:rPr>
              <a:t>Packet 1</a:t>
            </a:r>
            <a:endParaRPr lang="en-US" sz="1400" dirty="0">
              <a:solidFill>
                <a:srgbClr val="FF0000"/>
              </a:solidFill>
            </a:endParaRPr>
          </a:p>
        </p:txBody>
      </p:sp>
      <p:sp>
        <p:nvSpPr>
          <p:cNvPr id="66" name="Rectangle 65"/>
          <p:cNvSpPr/>
          <p:nvPr/>
        </p:nvSpPr>
        <p:spPr>
          <a:xfrm>
            <a:off x="7620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15</a:t>
            </a:r>
            <a:endParaRPr lang="en-US" sz="1400" b="1" dirty="0">
              <a:solidFill>
                <a:srgbClr val="00B0F0"/>
              </a:solidFill>
            </a:endParaRPr>
          </a:p>
        </p:txBody>
      </p:sp>
      <p:sp>
        <p:nvSpPr>
          <p:cNvPr id="67" name="Rectangle 66"/>
          <p:cNvSpPr/>
          <p:nvPr/>
        </p:nvSpPr>
        <p:spPr>
          <a:xfrm>
            <a:off x="5334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3</a:t>
            </a:r>
            <a:endParaRPr lang="en-US" sz="1400" b="1" dirty="0">
              <a:solidFill>
                <a:srgbClr val="00B0F0"/>
              </a:solidFill>
            </a:endParaRPr>
          </a:p>
        </p:txBody>
      </p:sp>
      <p:sp>
        <p:nvSpPr>
          <p:cNvPr id="68" name="Rectangle 67"/>
          <p:cNvSpPr/>
          <p:nvPr/>
        </p:nvSpPr>
        <p:spPr>
          <a:xfrm>
            <a:off x="38862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2</a:t>
            </a:r>
            <a:endParaRPr lang="en-US" sz="1400" b="1" dirty="0">
              <a:solidFill>
                <a:srgbClr val="00B0F0"/>
              </a:solidFill>
            </a:endParaRPr>
          </a:p>
        </p:txBody>
      </p:sp>
      <p:sp>
        <p:nvSpPr>
          <p:cNvPr id="69" name="Rectangle 68"/>
          <p:cNvSpPr/>
          <p:nvPr/>
        </p:nvSpPr>
        <p:spPr>
          <a:xfrm>
            <a:off x="25146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1</a:t>
            </a:r>
            <a:endParaRPr lang="en-US" sz="1400" b="1" dirty="0">
              <a:solidFill>
                <a:srgbClr val="00B0F0"/>
              </a:solidFill>
            </a:endParaRPr>
          </a:p>
        </p:txBody>
      </p:sp>
      <p:sp>
        <p:nvSpPr>
          <p:cNvPr id="70" name="Rectangle 69"/>
          <p:cNvSpPr/>
          <p:nvPr/>
        </p:nvSpPr>
        <p:spPr>
          <a:xfrm>
            <a:off x="1143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0</a:t>
            </a:r>
            <a:endParaRPr lang="en-US" sz="1400" b="1" dirty="0">
              <a:solidFill>
                <a:srgbClr val="00B0F0"/>
              </a:solidFill>
            </a:endParaRPr>
          </a:p>
        </p:txBody>
      </p:sp>
      <p:sp>
        <p:nvSpPr>
          <p:cNvPr id="65" name="TextBox 64"/>
          <p:cNvSpPr txBox="1"/>
          <p:nvPr/>
        </p:nvSpPr>
        <p:spPr>
          <a:xfrm>
            <a:off x="6463213" y="4953000"/>
            <a:ext cx="2283317" cy="338554"/>
          </a:xfrm>
          <a:prstGeom prst="rect">
            <a:avLst/>
          </a:prstGeom>
          <a:solidFill>
            <a:schemeClr val="accent3">
              <a:lumMod val="40000"/>
              <a:lumOff val="60000"/>
            </a:schemeClr>
          </a:solidFill>
        </p:spPr>
        <p:txBody>
          <a:bodyPr wrap="none" rtlCol="0">
            <a:spAutoFit/>
          </a:bodyPr>
          <a:lstStyle/>
          <a:p>
            <a:pPr algn="r"/>
            <a:r>
              <a:rPr lang="en-US" sz="1600" dirty="0" smtClean="0">
                <a:solidFill>
                  <a:srgbClr val="00B050"/>
                </a:solidFill>
              </a:rPr>
              <a:t>RX: Groups 1</a:t>
            </a:r>
            <a:r>
              <a:rPr lang="en-US" sz="1600" i="1" dirty="0" smtClean="0">
                <a:solidFill>
                  <a:srgbClr val="00B050"/>
                </a:solidFill>
              </a:rPr>
              <a:t> </a:t>
            </a:r>
            <a:r>
              <a:rPr lang="en-US" sz="1600" dirty="0" smtClean="0">
                <a:solidFill>
                  <a:srgbClr val="FF0000"/>
                </a:solidFill>
              </a:rPr>
              <a:t>TX: Group 1</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00B0F0"/>
                </a:solidFill>
              </a:rPr>
              <a:t>RANGE EXTENSION AND SOFT HANDOVER (12)</a:t>
            </a:r>
            <a:endParaRPr lang="en-US" sz="2000" dirty="0">
              <a:solidFill>
                <a:srgbClr val="00B0F0"/>
              </a:solidFill>
              <a:cs typeface="Times New Roman" pitchFamily="18" charset="0"/>
            </a:endParaRPr>
          </a:p>
        </p:txBody>
      </p:sp>
      <p:sp>
        <p:nvSpPr>
          <p:cNvPr id="9" name="TextBox 8"/>
          <p:cNvSpPr txBox="1"/>
          <p:nvPr/>
        </p:nvSpPr>
        <p:spPr>
          <a:xfrm>
            <a:off x="4191000" y="6400800"/>
            <a:ext cx="9144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Slide 78</a:t>
            </a:r>
            <a:endParaRPr lang="en-US" sz="1400" dirty="0">
              <a:latin typeface="Times New Roman" pitchFamily="18" charset="0"/>
              <a:cs typeface="Times New Roman" pitchFamily="18" charset="0"/>
            </a:endParaRPr>
          </a:p>
        </p:txBody>
      </p:sp>
      <p:sp>
        <p:nvSpPr>
          <p:cNvPr id="31" name="TextBox 30"/>
          <p:cNvSpPr txBox="1"/>
          <p:nvPr/>
        </p:nvSpPr>
        <p:spPr>
          <a:xfrm>
            <a:off x="533400" y="1447800"/>
            <a:ext cx="8077200" cy="400110"/>
          </a:xfrm>
          <a:prstGeom prst="rect">
            <a:avLst/>
          </a:prstGeom>
          <a:noFill/>
        </p:spPr>
        <p:txBody>
          <a:bodyPr wrap="square" rtlCol="0">
            <a:spAutoFit/>
          </a:bodyPr>
          <a:lstStyle/>
          <a:p>
            <a:pPr marL="228600" indent="-228600"/>
            <a:r>
              <a:rPr lang="en-US" sz="2000" b="1" u="sng" dirty="0" smtClean="0">
                <a:latin typeface="Times New Roman" pitchFamily="18" charset="0"/>
                <a:cs typeface="Times New Roman" pitchFamily="18" charset="0"/>
              </a:rPr>
              <a:t>Up: through PSC managers for range extension and soft handover</a:t>
            </a:r>
            <a:endParaRPr lang="en-US" sz="1600" dirty="0" smtClean="0">
              <a:latin typeface="Times New Roman" pitchFamily="18" charset="0"/>
              <a:cs typeface="Times New Roman" pitchFamily="18" charset="0"/>
            </a:endParaRPr>
          </a:p>
        </p:txBody>
      </p:sp>
      <p:sp>
        <p:nvSpPr>
          <p:cNvPr id="5" name="Rectangle 4"/>
          <p:cNvSpPr/>
          <p:nvPr/>
        </p:nvSpPr>
        <p:spPr>
          <a:xfrm>
            <a:off x="838200" y="3657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6" name="Rectangle 5"/>
          <p:cNvSpPr/>
          <p:nvPr/>
        </p:nvSpPr>
        <p:spPr>
          <a:xfrm>
            <a:off x="1219200" y="3657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endParaRPr lang="en-US" sz="1400" dirty="0">
              <a:solidFill>
                <a:srgbClr val="00B050"/>
              </a:solidFill>
            </a:endParaRPr>
          </a:p>
        </p:txBody>
      </p:sp>
      <p:sp>
        <p:nvSpPr>
          <p:cNvPr id="7" name="Rectangle 6"/>
          <p:cNvSpPr/>
          <p:nvPr/>
        </p:nvSpPr>
        <p:spPr>
          <a:xfrm>
            <a:off x="2209800" y="3657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8" name="Rectangle 7"/>
          <p:cNvSpPr/>
          <p:nvPr/>
        </p:nvSpPr>
        <p:spPr>
          <a:xfrm>
            <a:off x="2590800" y="3657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p>
          <a:p>
            <a:pPr algn="ctr"/>
            <a:r>
              <a:rPr lang="en-US" sz="1400" dirty="0" smtClean="0">
                <a:solidFill>
                  <a:srgbClr val="FF0000"/>
                </a:solidFill>
              </a:rPr>
              <a:t>Packet 1</a:t>
            </a:r>
            <a:endParaRPr lang="en-US" sz="1400" dirty="0">
              <a:solidFill>
                <a:srgbClr val="FF0000"/>
              </a:solidFill>
            </a:endParaRPr>
          </a:p>
        </p:txBody>
      </p:sp>
      <p:sp>
        <p:nvSpPr>
          <p:cNvPr id="10" name="Rectangle 9"/>
          <p:cNvSpPr/>
          <p:nvPr/>
        </p:nvSpPr>
        <p:spPr>
          <a:xfrm>
            <a:off x="7239000" y="3657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11" name="Rectangle 10"/>
          <p:cNvSpPr/>
          <p:nvPr/>
        </p:nvSpPr>
        <p:spPr>
          <a:xfrm>
            <a:off x="7620000" y="364867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cxnSp>
        <p:nvCxnSpPr>
          <p:cNvPr id="12" name="Straight Connector 11"/>
          <p:cNvCxnSpPr/>
          <p:nvPr/>
        </p:nvCxnSpPr>
        <p:spPr>
          <a:xfrm>
            <a:off x="6400800" y="3886200"/>
            <a:ext cx="797508"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57200" y="364867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FCH</a:t>
            </a:r>
            <a:endParaRPr lang="en-US" sz="1200" dirty="0">
              <a:solidFill>
                <a:srgbClr val="0070C0"/>
              </a:solidFill>
            </a:endParaRPr>
          </a:p>
        </p:txBody>
      </p:sp>
      <p:sp>
        <p:nvSpPr>
          <p:cNvPr id="47" name="Rectangle 46"/>
          <p:cNvSpPr/>
          <p:nvPr/>
        </p:nvSpPr>
        <p:spPr>
          <a:xfrm>
            <a:off x="3581400" y="3657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48" name="Rectangle 47"/>
          <p:cNvSpPr/>
          <p:nvPr/>
        </p:nvSpPr>
        <p:spPr>
          <a:xfrm>
            <a:off x="3962400" y="3657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2</a:t>
            </a:r>
          </a:p>
          <a:p>
            <a:pPr algn="ctr"/>
            <a:r>
              <a:rPr lang="en-US" sz="1400" dirty="0" smtClean="0">
                <a:solidFill>
                  <a:srgbClr val="FF0000"/>
                </a:solidFill>
              </a:rPr>
              <a:t>Packet 1</a:t>
            </a:r>
            <a:endParaRPr lang="en-US" sz="1400" dirty="0">
              <a:solidFill>
                <a:srgbClr val="FF0000"/>
              </a:solidFill>
            </a:endParaRPr>
          </a:p>
        </p:txBody>
      </p:sp>
      <p:sp>
        <p:nvSpPr>
          <p:cNvPr id="49" name="Rectangle 48"/>
          <p:cNvSpPr/>
          <p:nvPr/>
        </p:nvSpPr>
        <p:spPr>
          <a:xfrm>
            <a:off x="838200" y="25235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0" name="Rectangle 49"/>
          <p:cNvSpPr/>
          <p:nvPr/>
        </p:nvSpPr>
        <p:spPr>
          <a:xfrm>
            <a:off x="1219200" y="25235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Packet 1</a:t>
            </a:r>
            <a:endParaRPr lang="en-US" sz="1400" dirty="0">
              <a:solidFill>
                <a:srgbClr val="FF0000"/>
              </a:solidFill>
            </a:endParaRPr>
          </a:p>
        </p:txBody>
      </p:sp>
      <p:sp>
        <p:nvSpPr>
          <p:cNvPr id="51" name="Rectangle 50"/>
          <p:cNvSpPr/>
          <p:nvPr/>
        </p:nvSpPr>
        <p:spPr>
          <a:xfrm>
            <a:off x="2209800" y="25235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2" name="Rectangle 51"/>
          <p:cNvSpPr/>
          <p:nvPr/>
        </p:nvSpPr>
        <p:spPr>
          <a:xfrm>
            <a:off x="2590800" y="25235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Packet 1</a:t>
            </a:r>
            <a:endParaRPr lang="en-US" sz="1400" dirty="0">
              <a:solidFill>
                <a:srgbClr val="FF0000"/>
              </a:solidFill>
            </a:endParaRPr>
          </a:p>
        </p:txBody>
      </p:sp>
      <p:sp>
        <p:nvSpPr>
          <p:cNvPr id="53" name="Rectangle 52"/>
          <p:cNvSpPr/>
          <p:nvPr/>
        </p:nvSpPr>
        <p:spPr>
          <a:xfrm>
            <a:off x="7239000" y="25235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4" name="Rectangle 53"/>
          <p:cNvSpPr/>
          <p:nvPr/>
        </p:nvSpPr>
        <p:spPr>
          <a:xfrm>
            <a:off x="7620000" y="2514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cxnSp>
        <p:nvCxnSpPr>
          <p:cNvPr id="55" name="Straight Connector 54"/>
          <p:cNvCxnSpPr/>
          <p:nvPr/>
        </p:nvCxnSpPr>
        <p:spPr>
          <a:xfrm>
            <a:off x="6400800" y="2752130"/>
            <a:ext cx="797508"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57200" y="2514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FCH</a:t>
            </a:r>
            <a:endParaRPr lang="en-US" sz="1200" dirty="0">
              <a:solidFill>
                <a:srgbClr val="0070C0"/>
              </a:solidFill>
            </a:endParaRPr>
          </a:p>
        </p:txBody>
      </p:sp>
      <p:sp>
        <p:nvSpPr>
          <p:cNvPr id="57" name="Rectangle 56"/>
          <p:cNvSpPr/>
          <p:nvPr/>
        </p:nvSpPr>
        <p:spPr>
          <a:xfrm>
            <a:off x="3581400" y="25235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58" name="Rectangle 57"/>
          <p:cNvSpPr/>
          <p:nvPr/>
        </p:nvSpPr>
        <p:spPr>
          <a:xfrm>
            <a:off x="3962400" y="25235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Packet 2</a:t>
            </a:r>
            <a:endParaRPr lang="en-US" sz="1400" dirty="0">
              <a:solidFill>
                <a:srgbClr val="FF0000"/>
              </a:solidFill>
            </a:endParaRPr>
          </a:p>
        </p:txBody>
      </p:sp>
      <p:sp>
        <p:nvSpPr>
          <p:cNvPr id="59" name="TextBox 58"/>
          <p:cNvSpPr txBox="1"/>
          <p:nvPr/>
        </p:nvSpPr>
        <p:spPr>
          <a:xfrm>
            <a:off x="609600" y="2057400"/>
            <a:ext cx="4761753" cy="338554"/>
          </a:xfrm>
          <a:prstGeom prst="rect">
            <a:avLst/>
          </a:prstGeom>
          <a:solidFill>
            <a:srgbClr val="FFFF00"/>
          </a:solidFill>
        </p:spPr>
        <p:txBody>
          <a:bodyPr wrap="none" rtlCol="0">
            <a:spAutoFit/>
          </a:bodyPr>
          <a:lstStyle/>
          <a:p>
            <a:r>
              <a:rPr lang="en-US" sz="1600" dirty="0" smtClean="0">
                <a:solidFill>
                  <a:srgbClr val="FF0000"/>
                </a:solidFill>
              </a:rPr>
              <a:t>Device </a:t>
            </a:r>
            <a:r>
              <a:rPr lang="en-US" sz="1600" i="1" dirty="0" smtClean="0">
                <a:solidFill>
                  <a:srgbClr val="FF0000"/>
                </a:solidFill>
              </a:rPr>
              <a:t>j</a:t>
            </a:r>
            <a:r>
              <a:rPr lang="en-US" sz="1600" dirty="0" smtClean="0">
                <a:solidFill>
                  <a:srgbClr val="FF0000"/>
                </a:solidFill>
              </a:rPr>
              <a:t> in Public space 2: for transfer to PSC manager 2</a:t>
            </a:r>
            <a:endParaRPr lang="en-US" sz="1600" dirty="0">
              <a:solidFill>
                <a:srgbClr val="FF0000"/>
              </a:solidFill>
            </a:endParaRPr>
          </a:p>
        </p:txBody>
      </p:sp>
      <p:sp>
        <p:nvSpPr>
          <p:cNvPr id="60" name="TextBox 59"/>
          <p:cNvSpPr txBox="1"/>
          <p:nvPr/>
        </p:nvSpPr>
        <p:spPr>
          <a:xfrm>
            <a:off x="609600" y="3200400"/>
            <a:ext cx="5148974" cy="338554"/>
          </a:xfrm>
          <a:prstGeom prst="rect">
            <a:avLst/>
          </a:prstGeom>
          <a:solidFill>
            <a:srgbClr val="FFFF00"/>
          </a:solidFill>
        </p:spPr>
        <p:txBody>
          <a:bodyPr wrap="none" rtlCol="0">
            <a:spAutoFit/>
          </a:bodyPr>
          <a:lstStyle/>
          <a:p>
            <a:r>
              <a:rPr lang="en-US" sz="1600" dirty="0" smtClean="0">
                <a:solidFill>
                  <a:srgbClr val="FF0000"/>
                </a:solidFill>
              </a:rPr>
              <a:t>Public space 2 PSC manager: for transfer to PSC manager 1</a:t>
            </a:r>
            <a:endParaRPr lang="en-US" sz="1600" dirty="0">
              <a:solidFill>
                <a:srgbClr val="FF0000"/>
              </a:solidFill>
            </a:endParaRPr>
          </a:p>
        </p:txBody>
      </p:sp>
      <p:sp>
        <p:nvSpPr>
          <p:cNvPr id="61" name="Rectangle 60"/>
          <p:cNvSpPr/>
          <p:nvPr/>
        </p:nvSpPr>
        <p:spPr>
          <a:xfrm>
            <a:off x="4953000" y="364867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62" name="Rectangle 61"/>
          <p:cNvSpPr/>
          <p:nvPr/>
        </p:nvSpPr>
        <p:spPr>
          <a:xfrm>
            <a:off x="5334000" y="364867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2</a:t>
            </a:r>
          </a:p>
          <a:p>
            <a:pPr algn="ctr"/>
            <a:r>
              <a:rPr lang="en-US" sz="1400" dirty="0" smtClean="0">
                <a:solidFill>
                  <a:srgbClr val="FF0000"/>
                </a:solidFill>
              </a:rPr>
              <a:t>Packet 2</a:t>
            </a:r>
            <a:endParaRPr lang="en-US" sz="1400" dirty="0">
              <a:solidFill>
                <a:srgbClr val="FF0000"/>
              </a:solidFill>
            </a:endParaRPr>
          </a:p>
        </p:txBody>
      </p:sp>
      <p:sp>
        <p:nvSpPr>
          <p:cNvPr id="63" name="Rectangle 62"/>
          <p:cNvSpPr/>
          <p:nvPr/>
        </p:nvSpPr>
        <p:spPr>
          <a:xfrm>
            <a:off x="4953000" y="25146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64" name="Rectangle 63"/>
          <p:cNvSpPr/>
          <p:nvPr/>
        </p:nvSpPr>
        <p:spPr>
          <a:xfrm>
            <a:off x="5334000" y="25146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Packet 2</a:t>
            </a:r>
            <a:endParaRPr lang="en-US" sz="1400" dirty="0">
              <a:solidFill>
                <a:srgbClr val="FF0000"/>
              </a:solidFill>
            </a:endParaRPr>
          </a:p>
        </p:txBody>
      </p:sp>
      <p:sp>
        <p:nvSpPr>
          <p:cNvPr id="66" name="Rectangle 65"/>
          <p:cNvSpPr/>
          <p:nvPr/>
        </p:nvSpPr>
        <p:spPr>
          <a:xfrm>
            <a:off x="7620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15</a:t>
            </a:r>
            <a:endParaRPr lang="en-US" sz="1400" b="1" dirty="0">
              <a:solidFill>
                <a:srgbClr val="00B0F0"/>
              </a:solidFill>
            </a:endParaRPr>
          </a:p>
        </p:txBody>
      </p:sp>
      <p:sp>
        <p:nvSpPr>
          <p:cNvPr id="67" name="Rectangle 66"/>
          <p:cNvSpPr/>
          <p:nvPr/>
        </p:nvSpPr>
        <p:spPr>
          <a:xfrm>
            <a:off x="5334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3</a:t>
            </a:r>
            <a:endParaRPr lang="en-US" sz="1400" b="1" dirty="0">
              <a:solidFill>
                <a:srgbClr val="00B0F0"/>
              </a:solidFill>
            </a:endParaRPr>
          </a:p>
        </p:txBody>
      </p:sp>
      <p:sp>
        <p:nvSpPr>
          <p:cNvPr id="68" name="Rectangle 67"/>
          <p:cNvSpPr/>
          <p:nvPr/>
        </p:nvSpPr>
        <p:spPr>
          <a:xfrm>
            <a:off x="38862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2</a:t>
            </a:r>
            <a:endParaRPr lang="en-US" sz="1400" b="1" dirty="0">
              <a:solidFill>
                <a:srgbClr val="00B0F0"/>
              </a:solidFill>
            </a:endParaRPr>
          </a:p>
        </p:txBody>
      </p:sp>
      <p:sp>
        <p:nvSpPr>
          <p:cNvPr id="69" name="Rectangle 68"/>
          <p:cNvSpPr/>
          <p:nvPr/>
        </p:nvSpPr>
        <p:spPr>
          <a:xfrm>
            <a:off x="25146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1</a:t>
            </a:r>
            <a:endParaRPr lang="en-US" sz="1400" b="1" dirty="0">
              <a:solidFill>
                <a:srgbClr val="00B0F0"/>
              </a:solidFill>
            </a:endParaRPr>
          </a:p>
        </p:txBody>
      </p:sp>
      <p:sp>
        <p:nvSpPr>
          <p:cNvPr id="70" name="Rectangle 69"/>
          <p:cNvSpPr/>
          <p:nvPr/>
        </p:nvSpPr>
        <p:spPr>
          <a:xfrm>
            <a:off x="1143000" y="5867400"/>
            <a:ext cx="1087459" cy="431465"/>
          </a:xfrm>
          <a:prstGeom prst="rect">
            <a:avLst/>
          </a:prstGeom>
        </p:spPr>
        <p:txBody>
          <a:bodyPr wrap="square">
            <a:spAutoFit/>
          </a:bodyPr>
          <a:lstStyle/>
          <a:p>
            <a:pPr algn="ctr">
              <a:lnSpc>
                <a:spcPts val="1300"/>
              </a:lnSpc>
            </a:pPr>
            <a:r>
              <a:rPr lang="en-US" sz="1400" b="1" dirty="0" smtClean="0">
                <a:solidFill>
                  <a:srgbClr val="00B0F0"/>
                </a:solidFill>
              </a:rPr>
              <a:t>Payload segment 0</a:t>
            </a:r>
            <a:endParaRPr lang="en-US" sz="1400" b="1" dirty="0">
              <a:solidFill>
                <a:srgbClr val="00B0F0"/>
              </a:solidFill>
            </a:endParaRPr>
          </a:p>
        </p:txBody>
      </p:sp>
      <p:sp>
        <p:nvSpPr>
          <p:cNvPr id="71" name="Rectangle 70"/>
          <p:cNvSpPr/>
          <p:nvPr/>
        </p:nvSpPr>
        <p:spPr>
          <a:xfrm>
            <a:off x="838200" y="47333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72" name="Rectangle 71"/>
          <p:cNvSpPr/>
          <p:nvPr/>
        </p:nvSpPr>
        <p:spPr>
          <a:xfrm>
            <a:off x="1219200" y="47333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73" name="Rectangle 72"/>
          <p:cNvSpPr/>
          <p:nvPr/>
        </p:nvSpPr>
        <p:spPr>
          <a:xfrm>
            <a:off x="2209800" y="47333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74" name="Rectangle 73"/>
          <p:cNvSpPr/>
          <p:nvPr/>
        </p:nvSpPr>
        <p:spPr>
          <a:xfrm>
            <a:off x="2590800" y="47333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endParaRPr lang="en-US" sz="1400" dirty="0">
              <a:solidFill>
                <a:srgbClr val="00B050"/>
              </a:solidFill>
            </a:endParaRPr>
          </a:p>
        </p:txBody>
      </p:sp>
      <p:sp>
        <p:nvSpPr>
          <p:cNvPr id="75" name="Rectangle 74"/>
          <p:cNvSpPr/>
          <p:nvPr/>
        </p:nvSpPr>
        <p:spPr>
          <a:xfrm>
            <a:off x="7239000" y="47333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76" name="Rectangle 75"/>
          <p:cNvSpPr/>
          <p:nvPr/>
        </p:nvSpPr>
        <p:spPr>
          <a:xfrm>
            <a:off x="7620000" y="47244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cxnSp>
        <p:nvCxnSpPr>
          <p:cNvPr id="77" name="Straight Connector 76"/>
          <p:cNvCxnSpPr/>
          <p:nvPr/>
        </p:nvCxnSpPr>
        <p:spPr>
          <a:xfrm>
            <a:off x="6400800" y="4961930"/>
            <a:ext cx="797508"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57200" y="47244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FCH</a:t>
            </a:r>
            <a:endParaRPr lang="en-US" sz="1200" dirty="0">
              <a:solidFill>
                <a:srgbClr val="0070C0"/>
              </a:solidFill>
            </a:endParaRPr>
          </a:p>
        </p:txBody>
      </p:sp>
      <p:sp>
        <p:nvSpPr>
          <p:cNvPr id="79" name="Rectangle 78"/>
          <p:cNvSpPr/>
          <p:nvPr/>
        </p:nvSpPr>
        <p:spPr>
          <a:xfrm>
            <a:off x="3581400" y="473333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80" name="Rectangle 79"/>
          <p:cNvSpPr/>
          <p:nvPr/>
        </p:nvSpPr>
        <p:spPr>
          <a:xfrm>
            <a:off x="3962400" y="473333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1</a:t>
            </a:r>
          </a:p>
          <a:p>
            <a:pPr algn="ctr"/>
            <a:r>
              <a:rPr lang="en-US" sz="1400" dirty="0" smtClean="0">
                <a:solidFill>
                  <a:srgbClr val="FF0000"/>
                </a:solidFill>
              </a:rPr>
              <a:t>Packet 1</a:t>
            </a:r>
            <a:endParaRPr lang="en-US" sz="1400" dirty="0">
              <a:solidFill>
                <a:srgbClr val="FF0000"/>
              </a:solidFill>
            </a:endParaRPr>
          </a:p>
        </p:txBody>
      </p:sp>
      <p:sp>
        <p:nvSpPr>
          <p:cNvPr id="81" name="TextBox 80"/>
          <p:cNvSpPr txBox="1"/>
          <p:nvPr/>
        </p:nvSpPr>
        <p:spPr>
          <a:xfrm>
            <a:off x="609600" y="4276130"/>
            <a:ext cx="2494465" cy="338554"/>
          </a:xfrm>
          <a:prstGeom prst="rect">
            <a:avLst/>
          </a:prstGeom>
          <a:solidFill>
            <a:srgbClr val="FFFF00"/>
          </a:solidFill>
        </p:spPr>
        <p:txBody>
          <a:bodyPr wrap="none" rtlCol="0">
            <a:spAutoFit/>
          </a:bodyPr>
          <a:lstStyle/>
          <a:p>
            <a:r>
              <a:rPr lang="en-US" sz="1600" dirty="0" smtClean="0">
                <a:solidFill>
                  <a:srgbClr val="FF0000"/>
                </a:solidFill>
              </a:rPr>
              <a:t>Public space 1 PSC manager</a:t>
            </a:r>
            <a:endParaRPr lang="en-US" sz="1600" dirty="0">
              <a:solidFill>
                <a:srgbClr val="FF0000"/>
              </a:solidFill>
            </a:endParaRPr>
          </a:p>
        </p:txBody>
      </p:sp>
      <p:sp>
        <p:nvSpPr>
          <p:cNvPr id="82" name="Rectangle 81"/>
          <p:cNvSpPr/>
          <p:nvPr/>
        </p:nvSpPr>
        <p:spPr>
          <a:xfrm>
            <a:off x="4953000" y="4724400"/>
            <a:ext cx="372170" cy="3773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sync</a:t>
            </a:r>
            <a:endParaRPr lang="en-US" sz="1200" dirty="0">
              <a:solidFill>
                <a:srgbClr val="0070C0"/>
              </a:solidFill>
            </a:endParaRPr>
          </a:p>
        </p:txBody>
      </p:sp>
      <p:sp>
        <p:nvSpPr>
          <p:cNvPr id="83" name="Rectangle 82"/>
          <p:cNvSpPr/>
          <p:nvPr/>
        </p:nvSpPr>
        <p:spPr>
          <a:xfrm>
            <a:off x="5334000" y="4724400"/>
            <a:ext cx="1010177" cy="3773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Packet 2</a:t>
            </a:r>
          </a:p>
          <a:p>
            <a:pPr algn="ctr"/>
            <a:r>
              <a:rPr lang="en-US" sz="1400" dirty="0" smtClean="0">
                <a:solidFill>
                  <a:srgbClr val="FF0000"/>
                </a:solidFill>
              </a:rPr>
              <a:t>Packet 1</a:t>
            </a:r>
            <a:endParaRPr lang="en-US" sz="1400" dirty="0">
              <a:solidFill>
                <a:srgbClr val="FF0000"/>
              </a:solidFill>
            </a:endParaRPr>
          </a:p>
        </p:txBody>
      </p:sp>
      <p:cxnSp>
        <p:nvCxnSpPr>
          <p:cNvPr id="85" name="Straight Connector 84"/>
          <p:cNvCxnSpPr/>
          <p:nvPr/>
        </p:nvCxnSpPr>
        <p:spPr>
          <a:xfrm rot="5400000">
            <a:off x="4191000" y="5486400"/>
            <a:ext cx="304800" cy="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324600" y="2057400"/>
            <a:ext cx="2399835" cy="338554"/>
          </a:xfrm>
          <a:prstGeom prst="rect">
            <a:avLst/>
          </a:prstGeom>
          <a:solidFill>
            <a:schemeClr val="accent3">
              <a:lumMod val="40000"/>
              <a:lumOff val="60000"/>
            </a:schemeClr>
          </a:solidFill>
        </p:spPr>
        <p:txBody>
          <a:bodyPr wrap="square" rtlCol="0">
            <a:spAutoFit/>
          </a:bodyPr>
          <a:lstStyle/>
          <a:p>
            <a:pPr algn="r"/>
            <a:r>
              <a:rPr lang="en-US" sz="1600" dirty="0" smtClean="0">
                <a:solidFill>
                  <a:srgbClr val="00B050"/>
                </a:solidFill>
              </a:rPr>
              <a:t>RX: Groups </a:t>
            </a:r>
            <a:r>
              <a:rPr lang="en-US" sz="1600" i="1" dirty="0" smtClean="0">
                <a:solidFill>
                  <a:srgbClr val="00B050"/>
                </a:solidFill>
              </a:rPr>
              <a:t>b </a:t>
            </a:r>
            <a:r>
              <a:rPr lang="en-US" sz="1600" dirty="0" smtClean="0">
                <a:solidFill>
                  <a:srgbClr val="FF0000"/>
                </a:solidFill>
              </a:rPr>
              <a:t>TX: Groups </a:t>
            </a:r>
            <a:r>
              <a:rPr lang="en-US" sz="1600" i="1" dirty="0" smtClean="0">
                <a:solidFill>
                  <a:srgbClr val="FF0000"/>
                </a:solidFill>
              </a:rPr>
              <a:t>b</a:t>
            </a:r>
            <a:endParaRPr lang="en-US" sz="1600" i="1" dirty="0">
              <a:solidFill>
                <a:srgbClr val="FF0000"/>
              </a:solidFill>
            </a:endParaRPr>
          </a:p>
        </p:txBody>
      </p:sp>
      <p:sp>
        <p:nvSpPr>
          <p:cNvPr id="88" name="TextBox 87"/>
          <p:cNvSpPr txBox="1"/>
          <p:nvPr/>
        </p:nvSpPr>
        <p:spPr>
          <a:xfrm>
            <a:off x="6423082" y="3200400"/>
            <a:ext cx="2283317" cy="338554"/>
          </a:xfrm>
          <a:prstGeom prst="rect">
            <a:avLst/>
          </a:prstGeom>
          <a:solidFill>
            <a:schemeClr val="accent3">
              <a:lumMod val="40000"/>
              <a:lumOff val="60000"/>
            </a:schemeClr>
          </a:solidFill>
        </p:spPr>
        <p:txBody>
          <a:bodyPr wrap="none" rtlCol="0">
            <a:spAutoFit/>
          </a:bodyPr>
          <a:lstStyle/>
          <a:p>
            <a:pPr algn="r"/>
            <a:r>
              <a:rPr lang="en-US" sz="1600" dirty="0" smtClean="0">
                <a:solidFill>
                  <a:srgbClr val="00B050"/>
                </a:solidFill>
              </a:rPr>
              <a:t>RX: Groups </a:t>
            </a:r>
            <a:r>
              <a:rPr lang="en-US" sz="1600" i="1" dirty="0" smtClean="0">
                <a:solidFill>
                  <a:srgbClr val="00B050"/>
                </a:solidFill>
              </a:rPr>
              <a:t>b </a:t>
            </a:r>
            <a:r>
              <a:rPr lang="en-US" sz="1600" dirty="0" smtClean="0">
                <a:solidFill>
                  <a:srgbClr val="FF0000"/>
                </a:solidFill>
              </a:rPr>
              <a:t>TX: Group 1</a:t>
            </a:r>
            <a:endParaRPr lang="en-US" sz="1600" dirty="0">
              <a:solidFill>
                <a:srgbClr val="FF0000"/>
              </a:solidFill>
            </a:endParaRPr>
          </a:p>
        </p:txBody>
      </p:sp>
      <p:sp>
        <p:nvSpPr>
          <p:cNvPr id="89" name="TextBox 88"/>
          <p:cNvSpPr txBox="1"/>
          <p:nvPr/>
        </p:nvSpPr>
        <p:spPr>
          <a:xfrm>
            <a:off x="6440141" y="4267200"/>
            <a:ext cx="2283317" cy="338554"/>
          </a:xfrm>
          <a:prstGeom prst="rect">
            <a:avLst/>
          </a:prstGeom>
          <a:solidFill>
            <a:schemeClr val="accent3">
              <a:lumMod val="40000"/>
              <a:lumOff val="60000"/>
            </a:schemeClr>
          </a:solidFill>
        </p:spPr>
        <p:txBody>
          <a:bodyPr wrap="none" rtlCol="0">
            <a:spAutoFit/>
          </a:bodyPr>
          <a:lstStyle/>
          <a:p>
            <a:pPr algn="r"/>
            <a:r>
              <a:rPr lang="en-US" sz="1600" dirty="0" smtClean="0">
                <a:solidFill>
                  <a:srgbClr val="00B050"/>
                </a:solidFill>
              </a:rPr>
              <a:t>RX: Groups 1</a:t>
            </a:r>
            <a:r>
              <a:rPr lang="en-US" sz="1600" i="1" dirty="0" smtClean="0">
                <a:solidFill>
                  <a:srgbClr val="00B050"/>
                </a:solidFill>
              </a:rPr>
              <a:t> </a:t>
            </a:r>
            <a:r>
              <a:rPr lang="en-US" sz="1600" dirty="0" smtClean="0">
                <a:solidFill>
                  <a:srgbClr val="FF0000"/>
                </a:solidFill>
              </a:rPr>
              <a:t>TX: Group 1</a:t>
            </a:r>
            <a:endParaRPr lang="en-US" sz="1600" dirty="0">
              <a:solidFill>
                <a:srgbClr val="FF0000"/>
              </a:solidFill>
            </a:endParaRPr>
          </a:p>
        </p:txBody>
      </p:sp>
      <p:sp>
        <p:nvSpPr>
          <p:cNvPr id="65" name="TextBox 64"/>
          <p:cNvSpPr txBox="1"/>
          <p:nvPr/>
        </p:nvSpPr>
        <p:spPr>
          <a:xfrm>
            <a:off x="4953000" y="5181600"/>
            <a:ext cx="4035916" cy="915892"/>
          </a:xfrm>
          <a:prstGeom prst="rect">
            <a:avLst/>
          </a:prstGeom>
          <a:solidFill>
            <a:srgbClr val="FFFF00"/>
          </a:solidFill>
        </p:spPr>
        <p:txBody>
          <a:bodyPr wrap="square" rtlCol="0">
            <a:spAutoFit/>
          </a:bodyPr>
          <a:lstStyle/>
          <a:p>
            <a:pPr algn="r">
              <a:lnSpc>
                <a:spcPts val="1600"/>
              </a:lnSpc>
            </a:pPr>
            <a:r>
              <a:rPr lang="en-US" sz="1600" b="1" dirty="0" smtClean="0">
                <a:solidFill>
                  <a:srgbClr val="0070C0"/>
                </a:solidFill>
              </a:rPr>
              <a:t>This might be the problem because of TX and RX with the same group. One possible way is to use directional antennas : </a:t>
            </a:r>
            <a:r>
              <a:rPr lang="en-US" sz="1600" b="1" i="1" dirty="0" smtClean="0">
                <a:solidFill>
                  <a:srgbClr val="FF0000"/>
                </a:solidFill>
              </a:rPr>
              <a:t>can be solved using DSFN concept, even the case of OFDM.</a:t>
            </a:r>
            <a:endParaRPr lang="en-US" sz="1600" b="1" dirty="0">
              <a:solidFill>
                <a:srgbClr val="0070C0"/>
              </a:solidFill>
            </a:endParaRPr>
          </a:p>
        </p:txBody>
      </p:sp>
      <p:cxnSp>
        <p:nvCxnSpPr>
          <p:cNvPr id="86" name="Straight Arrow Connector 85"/>
          <p:cNvCxnSpPr/>
          <p:nvPr/>
        </p:nvCxnSpPr>
        <p:spPr>
          <a:xfrm rot="16200000" flipV="1">
            <a:off x="7467600" y="4800600"/>
            <a:ext cx="685800" cy="22860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3810000" y="3810000"/>
            <a:ext cx="12954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Arrow Connector 89"/>
          <p:cNvCxnSpPr/>
          <p:nvPr/>
        </p:nvCxnSpPr>
        <p:spPr>
          <a:xfrm rot="16200000" flipV="1">
            <a:off x="4648200" y="5257800"/>
            <a:ext cx="609600" cy="45720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447800" y="5257800"/>
            <a:ext cx="1601977" cy="369332"/>
          </a:xfrm>
          <a:prstGeom prst="rect">
            <a:avLst/>
          </a:prstGeom>
          <a:solidFill>
            <a:schemeClr val="accent2">
              <a:lumMod val="60000"/>
              <a:lumOff val="40000"/>
            </a:schemeClr>
          </a:solidFill>
        </p:spPr>
        <p:txBody>
          <a:bodyPr wrap="none" rtlCol="0">
            <a:spAutoFit/>
          </a:bodyPr>
          <a:lstStyle/>
          <a:p>
            <a:r>
              <a:rPr lang="en-US" b="1" dirty="0" err="1" smtClean="0">
                <a:solidFill>
                  <a:srgbClr val="00B050"/>
                </a:solidFill>
              </a:rPr>
              <a:t>macrodiversity</a:t>
            </a:r>
            <a:endParaRPr lang="en-US" b="1" dirty="0">
              <a:solidFill>
                <a:srgbClr val="00B050"/>
              </a:solidFill>
            </a:endParaRPr>
          </a:p>
        </p:txBody>
      </p:sp>
      <p:cxnSp>
        <p:nvCxnSpPr>
          <p:cNvPr id="92" name="Straight Arrow Connector 91"/>
          <p:cNvCxnSpPr/>
          <p:nvPr/>
        </p:nvCxnSpPr>
        <p:spPr>
          <a:xfrm flipV="1">
            <a:off x="3049777" y="4419600"/>
            <a:ext cx="1141223" cy="1022866"/>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EXAMPLE NUMBERS FOR KEY ISSUES FOR FRAME STRUCTURE DESIGN</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5638800" cy="4724400"/>
          </a:xfrm>
        </p:spPr>
        <p:txBody>
          <a:bodyPr>
            <a:normAutofit/>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Fast synch &lt;500 us	</a:t>
            </a:r>
          </a:p>
          <a:p>
            <a:pPr marL="742950" lvl="2" indent="-342900"/>
            <a:r>
              <a:rPr lang="en-US" altLang="ko-KR" sz="1600" dirty="0" smtClean="0">
                <a:latin typeface="Times New Roman" pitchFamily="18" charset="0"/>
                <a:ea typeface="굴림" charset="-127"/>
                <a:cs typeface="Times New Roman" pitchFamily="18" charset="0"/>
              </a:rPr>
              <a:t>A PSC manager device provides sync periodically.</a:t>
            </a:r>
          </a:p>
          <a:p>
            <a:pPr marL="742950" lvl="2" indent="-342900"/>
            <a:r>
              <a:rPr lang="en-US" altLang="ko-KR" sz="1600" dirty="0" smtClean="0">
                <a:latin typeface="Times New Roman" pitchFamily="18" charset="0"/>
                <a:ea typeface="굴림" charset="-127"/>
                <a:cs typeface="Times New Roman" pitchFamily="18" charset="0"/>
              </a:rPr>
              <a:t>Every 1ms, 4 octet preamble is sent: 32 us for 500 Kbps with QPSK: sync information every 1 ms</a:t>
            </a:r>
          </a:p>
          <a:p>
            <a:pPr marL="342900" lvl="1" indent="-342900">
              <a:buNone/>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r>
              <a:rPr lang="en-US" sz="2000" dirty="0" smtClean="0">
                <a:latin typeface="Times New Roman" pitchFamily="18" charset="0"/>
                <a:ea typeface="굴림" charset="-127"/>
                <a:cs typeface="Times New Roman" pitchFamily="18" charset="0"/>
              </a:rPr>
              <a:t>Low latency &lt;16 ms		</a:t>
            </a:r>
          </a:p>
          <a:p>
            <a:pPr marL="742950" lvl="2" indent="-342900"/>
            <a:r>
              <a:rPr lang="en-US" sz="1600" dirty="0" smtClean="0">
                <a:latin typeface="Times New Roman" pitchFamily="18" charset="0"/>
                <a:ea typeface="굴림" charset="-127"/>
                <a:cs typeface="Times New Roman" pitchFamily="18" charset="0"/>
              </a:rPr>
              <a:t>16 ms frame</a:t>
            </a:r>
          </a:p>
          <a:p>
            <a:pPr marL="742950" lvl="2" indent="-342900"/>
            <a:r>
              <a:rPr lang="en-US" sz="1600" dirty="0" smtClean="0">
                <a:latin typeface="Times New Roman" pitchFamily="18" charset="0"/>
                <a:ea typeface="굴림" charset="-127"/>
                <a:cs typeface="Times New Roman" pitchFamily="18" charset="0"/>
              </a:rPr>
              <a:t>In this frame, all contents are included.</a:t>
            </a:r>
          </a:p>
          <a:p>
            <a:pPr marL="742950" lvl="2" indent="-342900"/>
            <a:r>
              <a:rPr lang="en-US" sz="1600" dirty="0" smtClean="0">
                <a:latin typeface="Times New Roman" pitchFamily="18" charset="0"/>
                <a:ea typeface="굴림" charset="-127"/>
                <a:cs typeface="Times New Roman" pitchFamily="18" charset="0"/>
              </a:rPr>
              <a:t>At least, a content is repeated every 16 </a:t>
            </a:r>
            <a:r>
              <a:rPr lang="en-US" sz="1600" dirty="0" err="1" smtClean="0">
                <a:latin typeface="Times New Roman" pitchFamily="18" charset="0"/>
                <a:ea typeface="굴림" charset="-127"/>
                <a:cs typeface="Times New Roman" pitchFamily="18" charset="0"/>
              </a:rPr>
              <a:t>ms.</a:t>
            </a:r>
            <a:endParaRPr lang="en-US" sz="16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sz="2000" dirty="0" smtClean="0">
              <a:latin typeface="Times New Roman" pitchFamily="18" charset="0"/>
              <a:ea typeface="굴림" charset="-127"/>
              <a:cs typeface="Times New Roman" pitchFamily="18" charset="0"/>
            </a:endParaRPr>
          </a:p>
          <a:p>
            <a:pPr marL="342900" lvl="1" indent="-342900">
              <a:buFont typeface="Arial" pitchFamily="34" charset="0"/>
              <a:buChar char="•"/>
            </a:pPr>
            <a:r>
              <a:rPr lang="en-US" sz="2000" dirty="0" smtClean="0">
                <a:latin typeface="Times New Roman" pitchFamily="18" charset="0"/>
                <a:ea typeface="굴림" charset="-127"/>
                <a:cs typeface="Times New Roman" pitchFamily="18" charset="0"/>
              </a:rPr>
              <a:t>Avoidance of mutual interference</a:t>
            </a:r>
          </a:p>
          <a:p>
            <a:pPr marL="742950" lvl="2" indent="-342900"/>
            <a:r>
              <a:rPr lang="en-US" sz="1600" dirty="0" smtClean="0">
                <a:solidFill>
                  <a:srgbClr val="FF0000"/>
                </a:solidFill>
                <a:latin typeface="Times New Roman" pitchFamily="18" charset="0"/>
                <a:ea typeface="굴림" charset="-127"/>
                <a:cs typeface="Times New Roman" pitchFamily="18" charset="0"/>
              </a:rPr>
              <a:t>How many transmissions impacted by mutual interference can be minimized by segmenting information and assigning channels randomly to these segments.</a:t>
            </a: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79</a:t>
            </a:r>
            <a:endParaRPr lang="en-US" sz="1400" dirty="0">
              <a:latin typeface="Times New Roman" pitchFamily="18" charset="0"/>
              <a:cs typeface="Times New Roman" pitchFamily="18" charset="0"/>
            </a:endParaRPr>
          </a:p>
        </p:txBody>
      </p:sp>
      <p:sp>
        <p:nvSpPr>
          <p:cNvPr id="5" name="Oval 4"/>
          <p:cNvSpPr/>
          <p:nvPr/>
        </p:nvSpPr>
        <p:spPr>
          <a:xfrm>
            <a:off x="5562600" y="2057400"/>
            <a:ext cx="3276600" cy="38862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30 m diameter = max. 0.1 us propagation time difference, max</a:t>
            </a:r>
          </a:p>
          <a:p>
            <a:pPr algn="ctr"/>
            <a:r>
              <a:rPr lang="en-US" sz="1600" dirty="0" smtClean="0">
                <a:solidFill>
                  <a:srgbClr val="00B050"/>
                </a:solidFill>
              </a:rPr>
              <a:t>between two devices for </a:t>
            </a:r>
            <a:r>
              <a:rPr lang="en-US" sz="1600" i="1" dirty="0" smtClean="0">
                <a:solidFill>
                  <a:srgbClr val="00B050"/>
                </a:solidFill>
              </a:rPr>
              <a:t>in space communication</a:t>
            </a:r>
          </a:p>
          <a:p>
            <a:pPr algn="ctr"/>
            <a:r>
              <a:rPr lang="en-US" sz="1600" dirty="0" smtClean="0">
                <a:solidFill>
                  <a:srgbClr val="FF0000"/>
                </a:solidFill>
              </a:rPr>
              <a:t>and </a:t>
            </a:r>
          </a:p>
          <a:p>
            <a:pPr algn="ctr"/>
            <a:r>
              <a:rPr lang="en-US" sz="1600" dirty="0" smtClean="0">
                <a:solidFill>
                  <a:srgbClr val="FF0000"/>
                </a:solidFill>
              </a:rPr>
              <a:t>100 m distance = max. 0.33 us propagation time difference, max</a:t>
            </a:r>
          </a:p>
          <a:p>
            <a:pPr algn="ctr"/>
            <a:r>
              <a:rPr lang="en-US" sz="1600" dirty="0" smtClean="0">
                <a:solidFill>
                  <a:srgbClr val="00B050"/>
                </a:solidFill>
              </a:rPr>
              <a:t>between two PSC managers for inter space communications</a:t>
            </a:r>
          </a:p>
        </p:txBody>
      </p:sp>
      <p:pic>
        <p:nvPicPr>
          <p:cNvPr id="6" name="Picture 6"/>
          <p:cNvPicPr>
            <a:picLocks noChangeAspect="1" noChangeArrowheads="1"/>
          </p:cNvPicPr>
          <p:nvPr/>
        </p:nvPicPr>
        <p:blipFill>
          <a:blip r:embed="rId2" cstate="print"/>
          <a:srcRect/>
          <a:stretch>
            <a:fillRect/>
          </a:stretch>
        </p:blipFill>
        <p:spPr bwMode="auto">
          <a:xfrm>
            <a:off x="8305800" y="3505200"/>
            <a:ext cx="381000" cy="694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smtClean="0">
                <a:solidFill>
                  <a:srgbClr val="FF0000"/>
                </a:solidFill>
              </a:rPr>
              <a:t>PERSONAL SPACE AND PUBLIC SPACE (2)</a:t>
            </a:r>
            <a:endParaRPr lang="en-US" sz="2000">
              <a:solidFill>
                <a:srgbClr val="FF0000"/>
              </a:solidFill>
              <a:cs typeface="Times New Roman" pitchFamily="18" charset="0"/>
            </a:endParaRPr>
          </a:p>
        </p:txBody>
      </p:sp>
      <p:sp>
        <p:nvSpPr>
          <p:cNvPr id="9" name="TextBox 8"/>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a:t>
            </a:r>
            <a:endParaRPr lang="en-US" sz="1400" dirty="0">
              <a:latin typeface="Times New Roman" pitchFamily="18" charset="0"/>
              <a:cs typeface="Times New Roman" pitchFamily="18" charset="0"/>
            </a:endParaRPr>
          </a:p>
        </p:txBody>
      </p:sp>
      <p:sp>
        <p:nvSpPr>
          <p:cNvPr id="32" name="타원 38"/>
          <p:cNvSpPr/>
          <p:nvPr/>
        </p:nvSpPr>
        <p:spPr bwMode="auto">
          <a:xfrm>
            <a:off x="3429000" y="1676400"/>
            <a:ext cx="5334000" cy="4415517"/>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nvGrpSpPr>
          <p:cNvPr id="33" name="Group 5"/>
          <p:cNvGrpSpPr>
            <a:grpSpLocks/>
          </p:cNvGrpSpPr>
          <p:nvPr/>
        </p:nvGrpSpPr>
        <p:grpSpPr bwMode="auto">
          <a:xfrm>
            <a:off x="6705600" y="3657600"/>
            <a:ext cx="326773" cy="361977"/>
            <a:chOff x="3667" y="2523"/>
            <a:chExt cx="247" cy="317"/>
          </a:xfrm>
        </p:grpSpPr>
        <p:sp>
          <p:nvSpPr>
            <p:cNvPr id="46"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47" name="Picture 7" descr="744px-ThermometerSymbol"/>
            <p:cNvPicPr>
              <a:picLocks noChangeAspect="1" noChangeArrowheads="1"/>
            </p:cNvPicPr>
            <p:nvPr/>
          </p:nvPicPr>
          <p:blipFill>
            <a:blip r:embed="rId4" cstate="print"/>
            <a:srcRect l="43907" t="21152" r="48991" b="24046"/>
            <a:stretch>
              <a:fillRect/>
            </a:stretch>
          </p:blipFill>
          <p:spPr bwMode="auto">
            <a:xfrm>
              <a:off x="3667" y="2523"/>
              <a:ext cx="118" cy="317"/>
            </a:xfrm>
            <a:prstGeom prst="rect">
              <a:avLst/>
            </a:prstGeom>
            <a:noFill/>
          </p:spPr>
        </p:pic>
      </p:grpSp>
      <p:pic>
        <p:nvPicPr>
          <p:cNvPr id="48" name="Picture 8" descr="helice-pour-bateaux-3-pales-49131"/>
          <p:cNvPicPr>
            <a:picLocks noChangeAspect="1" noChangeArrowheads="1"/>
          </p:cNvPicPr>
          <p:nvPr/>
        </p:nvPicPr>
        <p:blipFill>
          <a:blip r:embed="rId5" cstate="print">
            <a:clrChange>
              <a:clrFrom>
                <a:srgbClr val="FFFFFF"/>
              </a:clrFrom>
              <a:clrTo>
                <a:srgbClr val="FFFFFF">
                  <a:alpha val="0"/>
                </a:srgbClr>
              </a:clrTo>
            </a:clrChange>
            <a:lum bright="-20000"/>
            <a:grayscl/>
          </a:blip>
          <a:srcRect/>
          <a:stretch>
            <a:fillRect/>
          </a:stretch>
        </p:blipFill>
        <p:spPr bwMode="auto">
          <a:xfrm>
            <a:off x="4648200" y="3048000"/>
            <a:ext cx="731187" cy="603641"/>
          </a:xfrm>
          <a:prstGeom prst="rect">
            <a:avLst/>
          </a:prstGeom>
          <a:noFill/>
          <a:ln w="9525">
            <a:noFill/>
            <a:miter lim="800000"/>
            <a:headEnd/>
            <a:tailEnd/>
          </a:ln>
        </p:spPr>
      </p:pic>
      <p:pic>
        <p:nvPicPr>
          <p:cNvPr id="50" name="Picture 27"/>
          <p:cNvPicPr>
            <a:picLocks noChangeAspect="1" noChangeArrowheads="1"/>
          </p:cNvPicPr>
          <p:nvPr/>
        </p:nvPicPr>
        <p:blipFill>
          <a:blip r:embed="rId6" cstate="print"/>
          <a:srcRect t="4359" r="-682" b="3391"/>
          <a:stretch>
            <a:fillRect/>
          </a:stretch>
        </p:blipFill>
        <p:spPr bwMode="auto">
          <a:xfrm>
            <a:off x="7620000" y="3962400"/>
            <a:ext cx="371904" cy="603641"/>
          </a:xfrm>
          <a:prstGeom prst="rect">
            <a:avLst/>
          </a:prstGeom>
          <a:noFill/>
          <a:ln w="9525">
            <a:noFill/>
            <a:miter lim="800000"/>
            <a:headEnd/>
            <a:tailEnd/>
          </a:ln>
          <a:effectLst>
            <a:outerShdw dist="107763" dir="2700000" algn="ctr" rotWithShape="0">
              <a:schemeClr val="bg2"/>
            </a:outerShdw>
          </a:effectLst>
        </p:spPr>
      </p:pic>
      <p:sp>
        <p:nvSpPr>
          <p:cNvPr id="68" name="TextBox 67"/>
          <p:cNvSpPr txBox="1"/>
          <p:nvPr/>
        </p:nvSpPr>
        <p:spPr>
          <a:xfrm>
            <a:off x="381000" y="1524000"/>
            <a:ext cx="3200400" cy="4832092"/>
          </a:xfrm>
          <a:prstGeom prst="rect">
            <a:avLst/>
          </a:prstGeom>
          <a:noFill/>
        </p:spPr>
        <p:txBody>
          <a:bodyPr wrap="square" rtlCol="0">
            <a:spAutoFit/>
          </a:bodyPr>
          <a:lstStyle/>
          <a:p>
            <a:r>
              <a:rPr lang="en-US" sz="2000" b="1" u="sng" dirty="0" smtClean="0"/>
              <a:t>Definition</a:t>
            </a:r>
          </a:p>
          <a:p>
            <a:endParaRPr lang="en-US" sz="1600" u="sng" dirty="0" smtClean="0"/>
          </a:p>
          <a:p>
            <a:r>
              <a:rPr lang="en-US" sz="1600" b="1" u="sng" dirty="0" smtClean="0">
                <a:solidFill>
                  <a:srgbClr val="FF0000"/>
                </a:solidFill>
              </a:rPr>
              <a:t>Public space</a:t>
            </a:r>
            <a:r>
              <a:rPr lang="en-US" sz="1600" dirty="0" smtClean="0"/>
              <a:t>: space separated and isolated physically where one individual or more share machines/devices. A device in this space may be controlled by more than one individual.  </a:t>
            </a:r>
          </a:p>
          <a:p>
            <a:endParaRPr lang="en-US" sz="1600" u="sng" dirty="0" smtClean="0"/>
          </a:p>
          <a:p>
            <a:r>
              <a:rPr lang="en-US" sz="1600" b="1" u="sng" dirty="0" smtClean="0">
                <a:solidFill>
                  <a:srgbClr val="FF0000"/>
                </a:solidFill>
              </a:rPr>
              <a:t>Personal space</a:t>
            </a:r>
            <a:r>
              <a:rPr lang="en-US" sz="1600" dirty="0" smtClean="0"/>
              <a:t>: logical (virtual) space associated with one individual in a public space (or throughout multiple public spaces for a few special cases). All machines/devices in this space can be controlled by implicit information and explicit control relevant to this individual. This space is controlled by a</a:t>
            </a:r>
            <a:r>
              <a:rPr lang="en-US" sz="1600" b="1" dirty="0" smtClean="0">
                <a:solidFill>
                  <a:srgbClr val="FF0000"/>
                </a:solidFill>
              </a:rPr>
              <a:t> PSC terminal </a:t>
            </a:r>
            <a:r>
              <a:rPr lang="en-US" sz="1600" dirty="0" smtClean="0"/>
              <a:t>of the individual.</a:t>
            </a:r>
            <a:endParaRPr lang="en-US" sz="1600" dirty="0"/>
          </a:p>
        </p:txBody>
      </p:sp>
      <p:sp>
        <p:nvSpPr>
          <p:cNvPr id="75" name="Oval 74"/>
          <p:cNvSpPr/>
          <p:nvPr/>
        </p:nvSpPr>
        <p:spPr>
          <a:xfrm>
            <a:off x="4724400" y="1752600"/>
            <a:ext cx="2590800" cy="3657600"/>
          </a:xfrm>
          <a:prstGeom prst="ellipse">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495800" y="3352800"/>
            <a:ext cx="4038600" cy="2438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25" descr="radiateu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29400" y="3429000"/>
            <a:ext cx="660098" cy="774945"/>
          </a:xfrm>
          <a:prstGeom prst="rect">
            <a:avLst/>
          </a:prstGeom>
          <a:noFill/>
        </p:spPr>
      </p:pic>
      <p:pic>
        <p:nvPicPr>
          <p:cNvPr id="78" name="Picture 39" descr="weekly_digital_timer_IP20"/>
          <p:cNvPicPr>
            <a:picLocks noChangeAspect="1" noChangeArrowheads="1"/>
          </p:cNvPicPr>
          <p:nvPr/>
        </p:nvPicPr>
        <p:blipFill>
          <a:blip r:embed="rId8" cstate="print"/>
          <a:srcRect/>
          <a:stretch>
            <a:fillRect/>
          </a:stretch>
        </p:blipFill>
        <p:spPr bwMode="auto">
          <a:xfrm>
            <a:off x="6553200" y="2590800"/>
            <a:ext cx="404074" cy="685800"/>
          </a:xfrm>
          <a:prstGeom prst="rect">
            <a:avLst/>
          </a:prstGeom>
          <a:noFill/>
        </p:spPr>
      </p:pic>
      <p:grpSp>
        <p:nvGrpSpPr>
          <p:cNvPr id="79" name="Group 5"/>
          <p:cNvGrpSpPr>
            <a:grpSpLocks/>
          </p:cNvGrpSpPr>
          <p:nvPr/>
        </p:nvGrpSpPr>
        <p:grpSpPr bwMode="auto">
          <a:xfrm>
            <a:off x="5867400" y="3581400"/>
            <a:ext cx="326773" cy="361977"/>
            <a:chOff x="3667" y="2523"/>
            <a:chExt cx="247" cy="317"/>
          </a:xfrm>
        </p:grpSpPr>
        <p:sp>
          <p:nvSpPr>
            <p:cNvPr id="80"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81" name="Picture 7" descr="744px-ThermometerSymbol"/>
            <p:cNvPicPr>
              <a:picLocks noChangeAspect="1" noChangeArrowheads="1"/>
            </p:cNvPicPr>
            <p:nvPr/>
          </p:nvPicPr>
          <p:blipFill>
            <a:blip r:embed="rId4" cstate="print"/>
            <a:srcRect l="43907" t="21152" r="48991" b="24046"/>
            <a:stretch>
              <a:fillRect/>
            </a:stretch>
          </p:blipFill>
          <p:spPr bwMode="auto">
            <a:xfrm>
              <a:off x="3667" y="2523"/>
              <a:ext cx="118" cy="317"/>
            </a:xfrm>
            <a:prstGeom prst="rect">
              <a:avLst/>
            </a:prstGeom>
            <a:noFill/>
          </p:spPr>
        </p:pic>
      </p:grpSp>
      <p:graphicFrame>
        <p:nvGraphicFramePr>
          <p:cNvPr id="181252" name="Object 3"/>
          <p:cNvGraphicFramePr>
            <a:graphicFrameLocks noChangeAspect="1"/>
          </p:cNvGraphicFramePr>
          <p:nvPr/>
        </p:nvGraphicFramePr>
        <p:xfrm>
          <a:off x="6096000" y="4038600"/>
          <a:ext cx="600075" cy="603250"/>
        </p:xfrm>
        <a:graphic>
          <a:graphicData uri="http://schemas.openxmlformats.org/presentationml/2006/ole">
            <p:oleObj spid="_x0000_s181252" name="Photo Editor Photo" r:id="rId9" imgW="2381582" imgH="2381582" progId="">
              <p:embed/>
            </p:oleObj>
          </a:graphicData>
        </a:graphic>
      </p:graphicFrame>
      <p:pic>
        <p:nvPicPr>
          <p:cNvPr id="82" name="Picture 12" descr="audio"/>
          <p:cNvPicPr>
            <a:picLocks noChangeAspect="1" noChangeArrowheads="1"/>
          </p:cNvPicPr>
          <p:nvPr/>
        </p:nvPicPr>
        <p:blipFill>
          <a:blip r:embed="rId10" cstate="print"/>
          <a:srcRect/>
          <a:stretch>
            <a:fillRect/>
          </a:stretch>
        </p:blipFill>
        <p:spPr bwMode="auto">
          <a:xfrm>
            <a:off x="5257800" y="4572000"/>
            <a:ext cx="840125" cy="798220"/>
          </a:xfrm>
          <a:prstGeom prst="rect">
            <a:avLst/>
          </a:prstGeom>
          <a:noFill/>
          <a:ln w="9525">
            <a:noFill/>
            <a:miter lim="800000"/>
            <a:headEnd/>
            <a:tailEnd/>
          </a:ln>
        </p:spPr>
      </p:pic>
      <p:grpSp>
        <p:nvGrpSpPr>
          <p:cNvPr id="83" name="Group 32"/>
          <p:cNvGrpSpPr>
            <a:grpSpLocks/>
          </p:cNvGrpSpPr>
          <p:nvPr/>
        </p:nvGrpSpPr>
        <p:grpSpPr bwMode="auto">
          <a:xfrm>
            <a:off x="5029200" y="3962400"/>
            <a:ext cx="840125" cy="544233"/>
            <a:chOff x="567" y="2391"/>
            <a:chExt cx="953" cy="585"/>
          </a:xfrm>
        </p:grpSpPr>
        <p:pic>
          <p:nvPicPr>
            <p:cNvPr id="84" name="Picture 3" descr="hd tv"/>
            <p:cNvPicPr>
              <a:picLocks noChangeAspect="1" noChangeArrowheads="1"/>
            </p:cNvPicPr>
            <p:nvPr/>
          </p:nvPicPr>
          <p:blipFill>
            <a:blip r:embed="rId11" cstate="print"/>
            <a:srcRect/>
            <a:stretch>
              <a:fillRect/>
            </a:stretch>
          </p:blipFill>
          <p:spPr bwMode="auto">
            <a:xfrm>
              <a:off x="567" y="2391"/>
              <a:ext cx="953" cy="585"/>
            </a:xfrm>
            <a:prstGeom prst="rect">
              <a:avLst/>
            </a:prstGeom>
            <a:noFill/>
            <a:ln w="9525">
              <a:noFill/>
              <a:miter lim="800000"/>
              <a:headEnd/>
              <a:tailEnd/>
            </a:ln>
          </p:spPr>
        </p:pic>
        <p:grpSp>
          <p:nvGrpSpPr>
            <p:cNvPr id="85" name="Group 56"/>
            <p:cNvGrpSpPr>
              <a:grpSpLocks/>
            </p:cNvGrpSpPr>
            <p:nvPr/>
          </p:nvGrpSpPr>
          <p:grpSpPr bwMode="auto">
            <a:xfrm>
              <a:off x="672" y="2432"/>
              <a:ext cx="744" cy="479"/>
              <a:chOff x="672" y="2428"/>
              <a:chExt cx="744" cy="479"/>
            </a:xfrm>
          </p:grpSpPr>
          <p:pic>
            <p:nvPicPr>
              <p:cNvPr id="86" name="Picture 20" descr="경쟁사_그냥"/>
              <p:cNvPicPr>
                <a:picLocks noChangeAspect="1" noChangeArrowheads="1"/>
              </p:cNvPicPr>
              <p:nvPr/>
            </p:nvPicPr>
            <p:blipFill>
              <a:blip r:embed="rId12" cstate="print"/>
              <a:srcRect/>
              <a:stretch>
                <a:fillRect/>
              </a:stretch>
            </p:blipFill>
            <p:spPr bwMode="auto">
              <a:xfrm rot="-152540">
                <a:off x="692" y="2428"/>
                <a:ext cx="724" cy="457"/>
              </a:xfrm>
              <a:prstGeom prst="rect">
                <a:avLst/>
              </a:prstGeom>
              <a:noFill/>
              <a:ln w="9525">
                <a:noFill/>
                <a:miter lim="800000"/>
                <a:headEnd/>
                <a:tailEnd/>
              </a:ln>
            </p:spPr>
          </p:pic>
          <p:pic>
            <p:nvPicPr>
              <p:cNvPr id="87" name="Picture 21" descr="경쟁사인라인"/>
              <p:cNvPicPr>
                <a:picLocks noChangeAspect="1" noChangeArrowheads="1"/>
              </p:cNvPicPr>
              <p:nvPr/>
            </p:nvPicPr>
            <p:blipFill>
              <a:blip r:embed="rId13" cstate="print"/>
              <a:srcRect/>
              <a:stretch>
                <a:fillRect/>
              </a:stretch>
            </p:blipFill>
            <p:spPr bwMode="auto">
              <a:xfrm rot="-163579">
                <a:off x="672" y="2706"/>
                <a:ext cx="227" cy="201"/>
              </a:xfrm>
              <a:prstGeom prst="rect">
                <a:avLst/>
              </a:prstGeom>
              <a:noFill/>
              <a:ln w="9525">
                <a:noFill/>
                <a:miter lim="800000"/>
                <a:headEnd/>
                <a:tailEnd/>
              </a:ln>
            </p:spPr>
          </p:pic>
        </p:grpSp>
      </p:grpSp>
      <p:sp>
        <p:nvSpPr>
          <p:cNvPr id="88" name="TextBox 87"/>
          <p:cNvSpPr txBox="1"/>
          <p:nvPr/>
        </p:nvSpPr>
        <p:spPr>
          <a:xfrm>
            <a:off x="3581400" y="2133600"/>
            <a:ext cx="1356462" cy="369332"/>
          </a:xfrm>
          <a:prstGeom prst="rect">
            <a:avLst/>
          </a:prstGeom>
          <a:noFill/>
        </p:spPr>
        <p:txBody>
          <a:bodyPr wrap="none" rtlCol="0">
            <a:spAutoFit/>
          </a:bodyPr>
          <a:lstStyle/>
          <a:p>
            <a:r>
              <a:rPr lang="en-US" b="1" dirty="0" smtClean="0"/>
              <a:t>Public space</a:t>
            </a:r>
            <a:endParaRPr lang="en-US" b="1" dirty="0"/>
          </a:p>
        </p:txBody>
      </p:sp>
      <p:sp>
        <p:nvSpPr>
          <p:cNvPr id="90" name="TextBox 89"/>
          <p:cNvSpPr txBox="1"/>
          <p:nvPr/>
        </p:nvSpPr>
        <p:spPr>
          <a:xfrm>
            <a:off x="3581400" y="3200400"/>
            <a:ext cx="1182750" cy="489878"/>
          </a:xfrm>
          <a:prstGeom prst="rect">
            <a:avLst/>
          </a:prstGeom>
          <a:noFill/>
        </p:spPr>
        <p:txBody>
          <a:bodyPr wrap="square" rtlCol="0">
            <a:spAutoFit/>
          </a:bodyPr>
          <a:lstStyle/>
          <a:p>
            <a:pPr algn="ctr">
              <a:lnSpc>
                <a:spcPts val="1500"/>
              </a:lnSpc>
            </a:pPr>
            <a:r>
              <a:rPr lang="en-US" b="1" smtClean="0">
                <a:solidFill>
                  <a:srgbClr val="FFC000"/>
                </a:solidFill>
              </a:rPr>
              <a:t>Personal space B</a:t>
            </a:r>
            <a:endParaRPr lang="en-US" b="1">
              <a:solidFill>
                <a:srgbClr val="FFC000"/>
              </a:solidFill>
            </a:endParaRPr>
          </a:p>
        </p:txBody>
      </p:sp>
      <p:sp>
        <p:nvSpPr>
          <p:cNvPr id="34" name="TextBox 33"/>
          <p:cNvSpPr txBox="1"/>
          <p:nvPr/>
        </p:nvSpPr>
        <p:spPr>
          <a:xfrm>
            <a:off x="7391400" y="1219200"/>
            <a:ext cx="1524000" cy="2246769"/>
          </a:xfrm>
          <a:prstGeom prst="rect">
            <a:avLst/>
          </a:prstGeom>
          <a:noFill/>
          <a:ln>
            <a:solidFill>
              <a:srgbClr val="FF0000"/>
            </a:solidFill>
          </a:ln>
        </p:spPr>
        <p:txBody>
          <a:bodyPr wrap="square" rtlCol="0">
            <a:spAutoFit/>
          </a:bodyPr>
          <a:lstStyle/>
          <a:p>
            <a:pPr algn="r"/>
            <a:r>
              <a:rPr lang="en-US" sz="1400" dirty="0" smtClean="0"/>
              <a:t>A device is registered as a member of one personal space or more in a public space. It knows which personal space(s) and public space(s) it belongs to.</a:t>
            </a:r>
            <a:endParaRPr lang="en-US" sz="1400" dirty="0"/>
          </a:p>
        </p:txBody>
      </p:sp>
      <p:sp>
        <p:nvSpPr>
          <p:cNvPr id="38" name="TextBox 37"/>
          <p:cNvSpPr txBox="1"/>
          <p:nvPr/>
        </p:nvSpPr>
        <p:spPr>
          <a:xfrm>
            <a:off x="7543800" y="4953000"/>
            <a:ext cx="1066800" cy="489878"/>
          </a:xfrm>
          <a:prstGeom prst="rect">
            <a:avLst/>
          </a:prstGeom>
          <a:noFill/>
        </p:spPr>
        <p:txBody>
          <a:bodyPr wrap="square" rtlCol="0">
            <a:spAutoFit/>
          </a:bodyPr>
          <a:lstStyle/>
          <a:p>
            <a:pPr algn="ctr">
              <a:lnSpc>
                <a:spcPts val="1500"/>
              </a:lnSpc>
            </a:pPr>
            <a:r>
              <a:rPr lang="en-US" b="1" smtClean="0">
                <a:solidFill>
                  <a:srgbClr val="0070C0"/>
                </a:solidFill>
              </a:rPr>
              <a:t>Personal space C</a:t>
            </a:r>
            <a:endParaRPr lang="en-US" b="1">
              <a:solidFill>
                <a:srgbClr val="0070C0"/>
              </a:solidFill>
            </a:endParaRPr>
          </a:p>
        </p:txBody>
      </p:sp>
      <p:sp>
        <p:nvSpPr>
          <p:cNvPr id="39" name="TextBox 38"/>
          <p:cNvSpPr txBox="1"/>
          <p:nvPr/>
        </p:nvSpPr>
        <p:spPr>
          <a:xfrm>
            <a:off x="5257800" y="1828800"/>
            <a:ext cx="1371600" cy="489878"/>
          </a:xfrm>
          <a:prstGeom prst="rect">
            <a:avLst/>
          </a:prstGeom>
          <a:noFill/>
        </p:spPr>
        <p:txBody>
          <a:bodyPr wrap="square" rtlCol="0">
            <a:spAutoFit/>
          </a:bodyPr>
          <a:lstStyle/>
          <a:p>
            <a:pPr algn="ctr">
              <a:lnSpc>
                <a:spcPts val="1500"/>
              </a:lnSpc>
            </a:pPr>
            <a:r>
              <a:rPr lang="en-US" b="1" smtClean="0">
                <a:solidFill>
                  <a:srgbClr val="FF0000"/>
                </a:solidFill>
              </a:rPr>
              <a:t>Personal space A</a:t>
            </a:r>
            <a:endParaRPr lang="en-US" b="1">
              <a:solidFill>
                <a:srgbClr val="FF0000"/>
              </a:solidFill>
            </a:endParaRPr>
          </a:p>
        </p:txBody>
      </p:sp>
      <p:pic>
        <p:nvPicPr>
          <p:cNvPr id="40" name="Picture 24" descr="douche"/>
          <p:cNvPicPr>
            <a:picLocks noChangeAspect="1" noChangeArrowheads="1"/>
          </p:cNvPicPr>
          <p:nvPr/>
        </p:nvPicPr>
        <p:blipFill>
          <a:blip r:embed="rId14" cstate="print"/>
          <a:srcRect/>
          <a:stretch>
            <a:fillRect/>
          </a:stretch>
        </p:blipFill>
        <p:spPr bwMode="auto">
          <a:xfrm>
            <a:off x="3810000" y="4724400"/>
            <a:ext cx="719830" cy="543277"/>
          </a:xfrm>
          <a:prstGeom prst="rect">
            <a:avLst/>
          </a:prstGeom>
          <a:noFill/>
        </p:spPr>
      </p:pic>
      <p:sp>
        <p:nvSpPr>
          <p:cNvPr id="41" name="Oval 40"/>
          <p:cNvSpPr/>
          <p:nvPr/>
        </p:nvSpPr>
        <p:spPr>
          <a:xfrm>
            <a:off x="3581400" y="2971800"/>
            <a:ext cx="3200400" cy="2819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254" name="Picture 6"/>
          <p:cNvPicPr>
            <a:picLocks noChangeAspect="1" noChangeArrowheads="1"/>
          </p:cNvPicPr>
          <p:nvPr/>
        </p:nvPicPr>
        <p:blipFill>
          <a:blip r:embed="rId15" cstate="print"/>
          <a:srcRect/>
          <a:stretch>
            <a:fillRect/>
          </a:stretch>
        </p:blipFill>
        <p:spPr bwMode="auto">
          <a:xfrm>
            <a:off x="5791200" y="2286000"/>
            <a:ext cx="428318" cy="781050"/>
          </a:xfrm>
          <a:prstGeom prst="rect">
            <a:avLst/>
          </a:prstGeom>
          <a:noFill/>
          <a:ln w="9525">
            <a:noFill/>
            <a:miter lim="800000"/>
            <a:headEnd/>
            <a:tailEnd/>
          </a:ln>
        </p:spPr>
      </p:pic>
      <p:pic>
        <p:nvPicPr>
          <p:cNvPr id="51" name="Picture 6"/>
          <p:cNvPicPr>
            <a:picLocks noChangeAspect="1" noChangeArrowheads="1"/>
          </p:cNvPicPr>
          <p:nvPr/>
        </p:nvPicPr>
        <p:blipFill>
          <a:blip r:embed="rId15" cstate="print"/>
          <a:srcRect/>
          <a:stretch>
            <a:fillRect/>
          </a:stretch>
        </p:blipFill>
        <p:spPr bwMode="auto">
          <a:xfrm>
            <a:off x="7162800" y="4572000"/>
            <a:ext cx="428318" cy="781050"/>
          </a:xfrm>
          <a:prstGeom prst="rect">
            <a:avLst/>
          </a:prstGeom>
          <a:noFill/>
          <a:ln w="9525">
            <a:noFill/>
            <a:miter lim="800000"/>
            <a:headEnd/>
            <a:tailEnd/>
          </a:ln>
        </p:spPr>
      </p:pic>
      <p:pic>
        <p:nvPicPr>
          <p:cNvPr id="52" name="Picture 6"/>
          <p:cNvPicPr>
            <a:picLocks noChangeAspect="1" noChangeArrowheads="1"/>
          </p:cNvPicPr>
          <p:nvPr/>
        </p:nvPicPr>
        <p:blipFill>
          <a:blip r:embed="rId15" cstate="print"/>
          <a:srcRect/>
          <a:stretch>
            <a:fillRect/>
          </a:stretch>
        </p:blipFill>
        <p:spPr bwMode="auto">
          <a:xfrm>
            <a:off x="3886200" y="3733800"/>
            <a:ext cx="428318" cy="781050"/>
          </a:xfrm>
          <a:prstGeom prst="rect">
            <a:avLst/>
          </a:prstGeom>
          <a:noFill/>
          <a:ln w="9525">
            <a:noFill/>
            <a:miter lim="800000"/>
            <a:headEnd/>
            <a:tailEnd/>
          </a:ln>
        </p:spPr>
      </p:pic>
      <p:pic>
        <p:nvPicPr>
          <p:cNvPr id="53" name="Picture 6"/>
          <p:cNvPicPr>
            <a:picLocks noChangeAspect="1" noChangeArrowheads="1"/>
          </p:cNvPicPr>
          <p:nvPr/>
        </p:nvPicPr>
        <p:blipFill>
          <a:blip r:embed="rId15" cstate="print"/>
          <a:srcRect/>
          <a:stretch>
            <a:fillRect/>
          </a:stretch>
        </p:blipFill>
        <p:spPr bwMode="auto">
          <a:xfrm>
            <a:off x="8534400" y="5562600"/>
            <a:ext cx="352118" cy="642097"/>
          </a:xfrm>
          <a:prstGeom prst="rect">
            <a:avLst/>
          </a:prstGeom>
          <a:noFill/>
          <a:ln w="9525">
            <a:noFill/>
            <a:miter lim="800000"/>
            <a:headEnd/>
            <a:tailEnd/>
          </a:ln>
        </p:spPr>
      </p:pic>
      <p:sp>
        <p:nvSpPr>
          <p:cNvPr id="54" name="TextBox 53"/>
          <p:cNvSpPr txBox="1"/>
          <p:nvPr/>
        </p:nvSpPr>
        <p:spPr>
          <a:xfrm>
            <a:off x="7086600" y="5943600"/>
            <a:ext cx="1403333" cy="369332"/>
          </a:xfrm>
          <a:prstGeom prst="rect">
            <a:avLst/>
          </a:prstGeom>
          <a:noFill/>
        </p:spPr>
        <p:txBody>
          <a:bodyPr wrap="none" rtlCol="0">
            <a:spAutoFit/>
          </a:bodyPr>
          <a:lstStyle/>
          <a:p>
            <a:pPr algn="r"/>
            <a:r>
              <a:rPr lang="en-US" b="1" smtClean="0">
                <a:solidFill>
                  <a:srgbClr val="FF0000"/>
                </a:solidFill>
              </a:rPr>
              <a:t>PSC terminal</a:t>
            </a:r>
            <a:endParaRPr lang="en-US" b="1">
              <a:solidFill>
                <a:srgbClr val="FF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EXAMPLE NUMBERS FOR KEY ISSUES FOR FREQUENCY PLAN DESIGN</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5638800" cy="4724400"/>
          </a:xfrm>
        </p:spPr>
        <p:txBody>
          <a:bodyPr>
            <a:normAutofit/>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Dynamically scalable link rates/data rates	</a:t>
            </a:r>
          </a:p>
          <a:p>
            <a:pPr marL="742950" lvl="2" indent="-342900"/>
            <a:r>
              <a:rPr lang="en-US" altLang="ko-KR" sz="1600" dirty="0" smtClean="0">
                <a:latin typeface="Times New Roman" pitchFamily="18" charset="0"/>
                <a:ea typeface="굴림" charset="-127"/>
                <a:cs typeface="Times New Roman" pitchFamily="18" charset="0"/>
              </a:rPr>
              <a:t>20K, 200K, 1M, 4M, 16M, and 55M</a:t>
            </a:r>
          </a:p>
          <a:p>
            <a:pPr marL="742950" lvl="2" indent="-342900"/>
            <a:r>
              <a:rPr lang="en-US" altLang="ko-KR" sz="1600" dirty="0" smtClean="0">
                <a:latin typeface="Times New Roman" pitchFamily="18" charset="0"/>
                <a:ea typeface="굴림" charset="-127"/>
                <a:cs typeface="Times New Roman" pitchFamily="18" charset="0"/>
              </a:rPr>
              <a:t>Data rate = symbol rate x no. subcarrier x log</a:t>
            </a:r>
            <a:r>
              <a:rPr lang="en-US" altLang="ko-KR" sz="1600" baseline="-25000" dirty="0" smtClean="0">
                <a:latin typeface="Times New Roman" pitchFamily="18" charset="0"/>
                <a:ea typeface="굴림" charset="-127"/>
                <a:cs typeface="Times New Roman" pitchFamily="18" charset="0"/>
              </a:rPr>
              <a:t>2</a:t>
            </a:r>
            <a:r>
              <a:rPr lang="en-US" altLang="ko-KR" sz="1600" dirty="0" smtClean="0">
                <a:latin typeface="Times New Roman" pitchFamily="18" charset="0"/>
                <a:ea typeface="굴림" charset="-127"/>
                <a:cs typeface="Times New Roman" pitchFamily="18" charset="0"/>
              </a:rPr>
              <a:t>(no. signal levels) </a:t>
            </a:r>
            <a:r>
              <a:rPr lang="en-US" altLang="ko-KR" sz="1600" dirty="0" smtClean="0">
                <a:solidFill>
                  <a:srgbClr val="FF0000"/>
                </a:solidFill>
                <a:latin typeface="Times New Roman" pitchFamily="18" charset="0"/>
                <a:ea typeface="굴림" charset="-127"/>
                <a:cs typeface="Times New Roman" pitchFamily="18" charset="0"/>
              </a:rPr>
              <a:t>for OFDM case</a:t>
            </a:r>
          </a:p>
          <a:p>
            <a:pPr marL="742950" lvl="2" indent="-342900">
              <a:buNone/>
            </a:pPr>
            <a:r>
              <a:rPr lang="en-US" altLang="ko-KR" sz="1600" dirty="0" smtClean="0">
                <a:latin typeface="Times New Roman" pitchFamily="18" charset="0"/>
                <a:ea typeface="굴림" charset="-127"/>
                <a:cs typeface="Times New Roman" pitchFamily="18" charset="0"/>
              </a:rPr>
              <a:t>	55M &lt;= 1M x 16 x 4</a:t>
            </a:r>
            <a:endParaRPr lang="en-US" altLang="ko-KR" sz="1200" dirty="0" smtClean="0">
              <a:latin typeface="Times New Roman" pitchFamily="18" charset="0"/>
              <a:ea typeface="굴림" charset="-127"/>
              <a:cs typeface="Times New Roman" pitchFamily="18" charset="0"/>
            </a:endParaRPr>
          </a:p>
          <a:p>
            <a:pPr marL="342900" lvl="1" indent="-342900">
              <a:buNone/>
            </a:pPr>
            <a:endParaRPr lang="en-US" altLang="ko-KR" sz="1000" dirty="0" smtClean="0">
              <a:latin typeface="Times New Roman" pitchFamily="18" charset="0"/>
              <a:ea typeface="굴림" charset="-127"/>
              <a:cs typeface="Times New Roman" pitchFamily="18" charset="0"/>
            </a:endParaRPr>
          </a:p>
          <a:p>
            <a:pPr marL="342900" lvl="1" indent="-342900">
              <a:buFont typeface="Arial" pitchFamily="34" charset="0"/>
              <a:buChar char="•"/>
            </a:pPr>
            <a:r>
              <a:rPr lang="en-US" sz="2000" dirty="0" smtClean="0">
                <a:latin typeface="Times New Roman" pitchFamily="18" charset="0"/>
                <a:ea typeface="굴림" charset="-127"/>
                <a:cs typeface="Times New Roman" pitchFamily="18" charset="0"/>
              </a:rPr>
              <a:t>ISI (inter symbol interference)		</a:t>
            </a:r>
          </a:p>
          <a:p>
            <a:pPr marL="742950" lvl="2" indent="-342900"/>
            <a:r>
              <a:rPr lang="en-US" sz="1600" dirty="0" smtClean="0">
                <a:latin typeface="Times New Roman" pitchFamily="18" charset="0"/>
                <a:ea typeface="굴림" charset="-127"/>
                <a:cs typeface="Times New Roman" pitchFamily="18" charset="0"/>
              </a:rPr>
              <a:t>Depends on frequency spacing: </a:t>
            </a:r>
          </a:p>
          <a:p>
            <a:pPr marL="742950" lvl="2" indent="-342900"/>
            <a:r>
              <a:rPr lang="en-US" sz="1600" dirty="0" smtClean="0">
                <a:latin typeface="Times New Roman" pitchFamily="18" charset="0"/>
                <a:ea typeface="굴림" charset="-127"/>
                <a:cs typeface="Times New Roman" pitchFamily="18" charset="0"/>
              </a:rPr>
              <a:t>1MHz spacing = 1us symbol duration</a:t>
            </a:r>
          </a:p>
          <a:p>
            <a:pPr marL="742950" lvl="2" indent="-342900"/>
            <a:r>
              <a:rPr lang="en-US" sz="1600" dirty="0" smtClean="0">
                <a:latin typeface="Times New Roman" pitchFamily="18" charset="0"/>
                <a:ea typeface="굴림" charset="-127"/>
                <a:cs typeface="Times New Roman" pitchFamily="18" charset="0"/>
              </a:rPr>
              <a:t>Longer ISI is more immune to multipath fading </a:t>
            </a:r>
          </a:p>
          <a:p>
            <a:pPr marL="342900" lvl="1" indent="-342900">
              <a:buFont typeface="Arial" pitchFamily="34" charset="0"/>
              <a:buChar char="•"/>
            </a:pPr>
            <a:endParaRPr lang="en-US" sz="1000" dirty="0" smtClean="0">
              <a:latin typeface="Times New Roman" pitchFamily="18" charset="0"/>
              <a:ea typeface="굴림" charset="-127"/>
              <a:cs typeface="Times New Roman" pitchFamily="18" charset="0"/>
            </a:endParaRPr>
          </a:p>
          <a:p>
            <a:pPr marL="342900" lvl="1" indent="-342900">
              <a:buFont typeface="Arial" pitchFamily="34" charset="0"/>
              <a:buChar char="•"/>
            </a:pPr>
            <a:r>
              <a:rPr lang="en-US" sz="2000" dirty="0" smtClean="0">
                <a:latin typeface="Times New Roman" pitchFamily="18" charset="0"/>
                <a:ea typeface="굴림" charset="-127"/>
                <a:cs typeface="Times New Roman" pitchFamily="18" charset="0"/>
              </a:rPr>
              <a:t>Avoidance of mutual interference</a:t>
            </a:r>
          </a:p>
          <a:p>
            <a:pPr marL="742950" lvl="2" indent="-342900"/>
            <a:r>
              <a:rPr lang="en-US" sz="1600" dirty="0" smtClean="0">
                <a:solidFill>
                  <a:srgbClr val="FF0000"/>
                </a:solidFill>
                <a:latin typeface="Times New Roman" pitchFamily="18" charset="0"/>
                <a:ea typeface="굴림" charset="-127"/>
                <a:cs typeface="Times New Roman" pitchFamily="18" charset="0"/>
              </a:rPr>
              <a:t>FHSS is applied inside of a group among subcarriers.</a:t>
            </a:r>
          </a:p>
          <a:p>
            <a:pPr marL="742950" lvl="2" indent="-342900"/>
            <a:r>
              <a:rPr lang="en-US" sz="1600" dirty="0" smtClean="0">
                <a:solidFill>
                  <a:srgbClr val="FF0000"/>
                </a:solidFill>
                <a:latin typeface="Times New Roman" pitchFamily="18" charset="0"/>
                <a:ea typeface="굴림" charset="-127"/>
                <a:cs typeface="Times New Roman" pitchFamily="18" charset="0"/>
              </a:rPr>
              <a:t>Some subcarriers are eliminated to avoid interference from other transmitters.</a:t>
            </a: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80</a:t>
            </a:r>
            <a:endParaRPr lang="en-US" sz="1400" dirty="0">
              <a:latin typeface="Times New Roman" pitchFamily="18" charset="0"/>
              <a:cs typeface="Times New Roman" pitchFamily="18" charset="0"/>
            </a:endParaRPr>
          </a:p>
        </p:txBody>
      </p:sp>
      <p:sp>
        <p:nvSpPr>
          <p:cNvPr id="5" name="Oval 4"/>
          <p:cNvSpPr/>
          <p:nvPr/>
        </p:nvSpPr>
        <p:spPr>
          <a:xfrm>
            <a:off x="5562600" y="1981200"/>
            <a:ext cx="3276600" cy="38100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OFDM/OFDMA</a:t>
            </a:r>
          </a:p>
          <a:p>
            <a:pPr algn="ctr"/>
            <a:r>
              <a:rPr lang="en-US" dirty="0" smtClean="0">
                <a:solidFill>
                  <a:srgbClr val="FF0000"/>
                </a:solidFill>
              </a:rPr>
              <a:t>30 m diameter = max. 0.1 us propagation time difference, max</a:t>
            </a:r>
          </a:p>
          <a:p>
            <a:pPr algn="ctr"/>
            <a:r>
              <a:rPr lang="en-US" dirty="0" smtClean="0">
                <a:solidFill>
                  <a:srgbClr val="FF0000"/>
                </a:solidFill>
              </a:rPr>
              <a:t>=</a:t>
            </a:r>
          </a:p>
          <a:p>
            <a:pPr algn="ctr"/>
            <a:r>
              <a:rPr lang="en-US" dirty="0" smtClean="0">
                <a:solidFill>
                  <a:srgbClr val="FF0000"/>
                </a:solidFill>
              </a:rPr>
              <a:t>Cyclic prefix for guard interval for OFDM = 0.1 us</a:t>
            </a:r>
            <a:endParaRPr lang="en-US" dirty="0">
              <a:solidFill>
                <a:srgbClr val="FF0000"/>
              </a:solidFill>
            </a:endParaRPr>
          </a:p>
        </p:txBody>
      </p:sp>
      <p:pic>
        <p:nvPicPr>
          <p:cNvPr id="6" name="Picture 6"/>
          <p:cNvPicPr>
            <a:picLocks noChangeAspect="1" noChangeArrowheads="1"/>
          </p:cNvPicPr>
          <p:nvPr/>
        </p:nvPicPr>
        <p:blipFill>
          <a:blip r:embed="rId2" cstate="print"/>
          <a:srcRect/>
          <a:stretch>
            <a:fillRect/>
          </a:stretch>
        </p:blipFill>
        <p:spPr bwMode="auto">
          <a:xfrm>
            <a:off x="7391400" y="1981200"/>
            <a:ext cx="381000" cy="694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PAYLOAD ASSIGNMENT FOR TEMPORAL RESOURCE MANAGEMENT (1)</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724400"/>
          </a:xfrm>
        </p:spPr>
        <p:txBody>
          <a:bodyPr>
            <a:normAutofit/>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16 payload segments</a:t>
            </a: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742950" lvl="2" indent="-342900"/>
            <a:r>
              <a:rPr lang="en-US" altLang="ko-KR" sz="1800" dirty="0" smtClean="0">
                <a:latin typeface="Times New Roman" pitchFamily="18" charset="0"/>
                <a:ea typeface="굴림" charset="-127"/>
                <a:cs typeface="Times New Roman" pitchFamily="18" charset="0"/>
              </a:rPr>
              <a:t>Each user occupies one or more payload segments.</a:t>
            </a:r>
          </a:p>
          <a:p>
            <a:pPr marL="742950" lvl="2" indent="-342900"/>
            <a:r>
              <a:rPr lang="en-US" altLang="ko-KR" sz="1800" dirty="0" smtClean="0">
                <a:latin typeface="Times New Roman" pitchFamily="18" charset="0"/>
                <a:ea typeface="굴림" charset="-127"/>
                <a:cs typeface="Times New Roman" pitchFamily="18" charset="0"/>
              </a:rPr>
              <a:t>Short data users utilize the last segment all together.</a:t>
            </a:r>
          </a:p>
          <a:p>
            <a:pPr marL="742950" lvl="2" indent="-342900"/>
            <a:endParaRPr lang="en-US" altLang="ko-KR" sz="1800" dirty="0" smtClean="0">
              <a:latin typeface="Times New Roman" pitchFamily="18" charset="0"/>
              <a:ea typeface="굴림" charset="-127"/>
              <a:cs typeface="Times New Roman" pitchFamily="18" charset="0"/>
            </a:endParaRPr>
          </a:p>
          <a:p>
            <a:pPr marL="742950" lvl="2" indent="-342900"/>
            <a:r>
              <a:rPr lang="en-US" altLang="ko-KR" sz="1800" dirty="0" smtClean="0">
                <a:latin typeface="Times New Roman" pitchFamily="18" charset="0"/>
                <a:ea typeface="굴림" charset="-127"/>
                <a:cs typeface="Times New Roman" pitchFamily="18" charset="0"/>
              </a:rPr>
              <a:t>Each personal space (or each user)  has its own FH sequence or </a:t>
            </a:r>
            <a:r>
              <a:rPr lang="en-US" altLang="ko-KR" sz="1800" dirty="0" err="1" smtClean="0">
                <a:latin typeface="Times New Roman" pitchFamily="18" charset="0"/>
                <a:ea typeface="굴림" charset="-127"/>
                <a:cs typeface="Times New Roman" pitchFamily="18" charset="0"/>
              </a:rPr>
              <a:t>subchannels</a:t>
            </a:r>
            <a:r>
              <a:rPr lang="en-US" altLang="ko-KR" sz="1800" dirty="0" smtClean="0">
                <a:latin typeface="Times New Roman" pitchFamily="18" charset="0"/>
                <a:ea typeface="굴림" charset="-127"/>
                <a:cs typeface="Times New Roman" pitchFamily="18" charset="0"/>
              </a:rPr>
              <a:t> which applies to payload segments for a FH case.</a:t>
            </a: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81</a:t>
            </a:r>
            <a:endParaRPr lang="en-US" sz="1400" dirty="0">
              <a:latin typeface="Times New Roman" pitchFamily="18" charset="0"/>
              <a:cs typeface="Times New Roman" pitchFamily="18" charset="0"/>
            </a:endParaRPr>
          </a:p>
        </p:txBody>
      </p:sp>
      <p:sp>
        <p:nvSpPr>
          <p:cNvPr id="6" name="Rectangle 5"/>
          <p:cNvSpPr/>
          <p:nvPr/>
        </p:nvSpPr>
        <p:spPr>
          <a:xfrm>
            <a:off x="1219200" y="25908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7" name="Rectangle 6"/>
          <p:cNvSpPr/>
          <p:nvPr/>
        </p:nvSpPr>
        <p:spPr>
          <a:xfrm>
            <a:off x="1752600" y="25908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0</a:t>
            </a:r>
            <a:endParaRPr lang="en-US">
              <a:solidFill>
                <a:srgbClr val="FF0000"/>
              </a:solidFill>
            </a:endParaRPr>
          </a:p>
        </p:txBody>
      </p:sp>
      <p:sp>
        <p:nvSpPr>
          <p:cNvPr id="9" name="Rectangle 8"/>
          <p:cNvSpPr/>
          <p:nvPr/>
        </p:nvSpPr>
        <p:spPr>
          <a:xfrm>
            <a:off x="3200400" y="25908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10" name="Rectangle 9"/>
          <p:cNvSpPr/>
          <p:nvPr/>
        </p:nvSpPr>
        <p:spPr>
          <a:xfrm>
            <a:off x="3733800" y="25908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a:t>
            </a:r>
            <a:endParaRPr lang="en-US">
              <a:solidFill>
                <a:srgbClr val="FF0000"/>
              </a:solidFill>
            </a:endParaRPr>
          </a:p>
        </p:txBody>
      </p:sp>
      <p:sp>
        <p:nvSpPr>
          <p:cNvPr id="11" name="Rectangle 10"/>
          <p:cNvSpPr/>
          <p:nvPr/>
        </p:nvSpPr>
        <p:spPr>
          <a:xfrm>
            <a:off x="6477000" y="25908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12" name="Rectangle 11"/>
          <p:cNvSpPr/>
          <p:nvPr/>
        </p:nvSpPr>
        <p:spPr>
          <a:xfrm>
            <a:off x="7010400" y="25908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15</a:t>
            </a:r>
            <a:endParaRPr lang="en-US">
              <a:solidFill>
                <a:srgbClr val="FF0000"/>
              </a:solidFill>
            </a:endParaRPr>
          </a:p>
        </p:txBody>
      </p:sp>
      <p:cxnSp>
        <p:nvCxnSpPr>
          <p:cNvPr id="14" name="Straight Connector 13"/>
          <p:cNvCxnSpPr/>
          <p:nvPr/>
        </p:nvCxnSpPr>
        <p:spPr>
          <a:xfrm>
            <a:off x="5334000" y="2895600"/>
            <a:ext cx="1143000"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5800" y="25908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FCH</a:t>
            </a:r>
            <a:endParaRPr lang="en-US" sz="1400">
              <a:solidFill>
                <a:srgbClr val="0070C0"/>
              </a:solidFill>
            </a:endParaRPr>
          </a:p>
        </p:txBody>
      </p:sp>
      <p:sp>
        <p:nvSpPr>
          <p:cNvPr id="16" name="TextBox 15"/>
          <p:cNvSpPr txBox="1"/>
          <p:nvPr/>
        </p:nvSpPr>
        <p:spPr>
          <a:xfrm>
            <a:off x="3733800" y="1981200"/>
            <a:ext cx="1919500" cy="369332"/>
          </a:xfrm>
          <a:prstGeom prst="rect">
            <a:avLst/>
          </a:prstGeom>
          <a:noFill/>
        </p:spPr>
        <p:txBody>
          <a:bodyPr wrap="none" rtlCol="0">
            <a:spAutoFit/>
          </a:bodyPr>
          <a:lstStyle/>
          <a:p>
            <a:r>
              <a:rPr lang="en-US" smtClean="0"/>
              <a:t>16 ms fixed, frame</a:t>
            </a:r>
            <a:endParaRPr lang="en-US"/>
          </a:p>
        </p:txBody>
      </p:sp>
      <p:sp>
        <p:nvSpPr>
          <p:cNvPr id="17" name="TextBox 16"/>
          <p:cNvSpPr txBox="1"/>
          <p:nvPr/>
        </p:nvSpPr>
        <p:spPr>
          <a:xfrm>
            <a:off x="6934200" y="2209800"/>
            <a:ext cx="1135567" cy="369332"/>
          </a:xfrm>
          <a:prstGeom prst="rect">
            <a:avLst/>
          </a:prstGeom>
          <a:noFill/>
        </p:spPr>
        <p:txBody>
          <a:bodyPr wrap="none" rtlCol="0">
            <a:spAutoFit/>
          </a:bodyPr>
          <a:lstStyle/>
          <a:p>
            <a:r>
              <a:rPr lang="en-US" smtClean="0"/>
              <a:t>1 ms fixed</a:t>
            </a:r>
            <a:endParaRPr lang="en-US"/>
          </a:p>
        </p:txBody>
      </p:sp>
      <p:cxnSp>
        <p:nvCxnSpPr>
          <p:cNvPr id="20" name="Straight Arrow Connector 19"/>
          <p:cNvCxnSpPr/>
          <p:nvPr/>
        </p:nvCxnSpPr>
        <p:spPr>
          <a:xfrm rot="10800000">
            <a:off x="6477000" y="24384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153400" y="24384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715000" y="2209800"/>
            <a:ext cx="2743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1219200" y="2209800"/>
            <a:ext cx="2362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52600" y="35052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638300" y="3390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3086894" y="3390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33600" y="3581400"/>
            <a:ext cx="800219" cy="369332"/>
          </a:xfrm>
          <a:prstGeom prst="rect">
            <a:avLst/>
          </a:prstGeom>
          <a:noFill/>
        </p:spPr>
        <p:txBody>
          <a:bodyPr wrap="none" rtlCol="0">
            <a:spAutoFit/>
          </a:bodyPr>
          <a:lstStyle/>
          <a:p>
            <a:r>
              <a:rPr lang="en-US" b="1" smtClean="0">
                <a:solidFill>
                  <a:srgbClr val="FF0000"/>
                </a:solidFill>
              </a:rPr>
              <a:t>User 0</a:t>
            </a:r>
            <a:endParaRPr lang="en-US" b="1">
              <a:solidFill>
                <a:srgbClr val="FF0000"/>
              </a:solidFill>
            </a:endParaRPr>
          </a:p>
        </p:txBody>
      </p:sp>
      <p:cxnSp>
        <p:nvCxnSpPr>
          <p:cNvPr id="26" name="Straight Connector 25"/>
          <p:cNvCxnSpPr/>
          <p:nvPr/>
        </p:nvCxnSpPr>
        <p:spPr>
          <a:xfrm>
            <a:off x="3733800" y="35052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3619500" y="3390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5068094" y="3390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14800" y="3581400"/>
            <a:ext cx="792205" cy="369332"/>
          </a:xfrm>
          <a:prstGeom prst="rect">
            <a:avLst/>
          </a:prstGeom>
          <a:noFill/>
        </p:spPr>
        <p:txBody>
          <a:bodyPr wrap="none" rtlCol="0">
            <a:spAutoFit/>
          </a:bodyPr>
          <a:lstStyle/>
          <a:p>
            <a:r>
              <a:rPr lang="en-US" b="1" smtClean="0">
                <a:solidFill>
                  <a:srgbClr val="FF0000"/>
                </a:solidFill>
              </a:rPr>
              <a:t>User 1</a:t>
            </a:r>
            <a:endParaRPr lang="en-US" b="1">
              <a:solidFill>
                <a:srgbClr val="FF0000"/>
              </a:solidFill>
            </a:endParaRPr>
          </a:p>
        </p:txBody>
      </p:sp>
      <p:cxnSp>
        <p:nvCxnSpPr>
          <p:cNvPr id="34" name="Straight Connector 33"/>
          <p:cNvCxnSpPr/>
          <p:nvPr/>
        </p:nvCxnSpPr>
        <p:spPr>
          <a:xfrm>
            <a:off x="7010400" y="35052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6896100" y="3390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8344694" y="3390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858000" y="3581400"/>
            <a:ext cx="1858522" cy="923330"/>
          </a:xfrm>
          <a:prstGeom prst="rect">
            <a:avLst/>
          </a:prstGeom>
          <a:noFill/>
        </p:spPr>
        <p:txBody>
          <a:bodyPr wrap="none" rtlCol="0">
            <a:spAutoFit/>
          </a:bodyPr>
          <a:lstStyle/>
          <a:p>
            <a:r>
              <a:rPr lang="en-US" b="1" smtClean="0">
                <a:solidFill>
                  <a:srgbClr val="FF0000"/>
                </a:solidFill>
              </a:rPr>
              <a:t>Short data users</a:t>
            </a:r>
          </a:p>
          <a:p>
            <a:r>
              <a:rPr lang="en-US" b="1" smtClean="0">
                <a:solidFill>
                  <a:srgbClr val="FF0000"/>
                </a:solidFill>
              </a:rPr>
              <a:t>968 us, DBPSK, </a:t>
            </a:r>
          </a:p>
          <a:p>
            <a:r>
              <a:rPr lang="en-US" b="1" smtClean="0">
                <a:solidFill>
                  <a:srgbClr val="FF0000"/>
                </a:solidFill>
              </a:rPr>
              <a:t>484 bits=60 bytes</a:t>
            </a:r>
            <a:endParaRPr lang="en-US" b="1">
              <a:solidFill>
                <a:srgbClr val="FF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PAYLOAD ASSIGNMENT FOR TEMPORAL RESOURCE MANAGEMENT (2)</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724400"/>
          </a:xfrm>
        </p:spPr>
        <p:txBody>
          <a:bodyPr>
            <a:normAutofit/>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For lowest rate information sources</a:t>
            </a: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endParaRPr lang="en-US" altLang="ko-KR" sz="2000" dirty="0" smtClean="0">
              <a:latin typeface="Times New Roman" pitchFamily="18" charset="0"/>
              <a:ea typeface="굴림" charset="-127"/>
              <a:cs typeface="Times New Roman" pitchFamily="18" charset="0"/>
            </a:endParaRPr>
          </a:p>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For highest rate information sources</a:t>
            </a:r>
          </a:p>
          <a:p>
            <a:pPr marL="742950" lvl="2" indent="-342900">
              <a:buNone/>
            </a:pPr>
            <a:endParaRPr lang="en-US" sz="2000" dirty="0" smtClean="0">
              <a:latin typeface="Times New Roman" pitchFamily="18" charset="0"/>
              <a:ea typeface="굴림" charset="-127"/>
              <a:cs typeface="Times New Roman" pitchFamily="18" charset="0"/>
            </a:endParaRP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82</a:t>
            </a:r>
            <a:endParaRPr lang="en-US" sz="1400" dirty="0">
              <a:latin typeface="Times New Roman" pitchFamily="18" charset="0"/>
              <a:cs typeface="Times New Roman" pitchFamily="18" charset="0"/>
            </a:endParaRPr>
          </a:p>
        </p:txBody>
      </p:sp>
      <p:sp>
        <p:nvSpPr>
          <p:cNvPr id="6" name="Rectangle 5"/>
          <p:cNvSpPr/>
          <p:nvPr/>
        </p:nvSpPr>
        <p:spPr>
          <a:xfrm>
            <a:off x="1219200" y="25908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7" name="Rectangle 6"/>
          <p:cNvSpPr/>
          <p:nvPr/>
        </p:nvSpPr>
        <p:spPr>
          <a:xfrm>
            <a:off x="1752600" y="25908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0</a:t>
            </a:r>
            <a:endParaRPr lang="en-US">
              <a:solidFill>
                <a:srgbClr val="FF0000"/>
              </a:solidFill>
            </a:endParaRPr>
          </a:p>
        </p:txBody>
      </p:sp>
      <p:sp>
        <p:nvSpPr>
          <p:cNvPr id="9" name="Rectangle 8"/>
          <p:cNvSpPr/>
          <p:nvPr/>
        </p:nvSpPr>
        <p:spPr>
          <a:xfrm>
            <a:off x="3200400" y="25908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10" name="Rectangle 9"/>
          <p:cNvSpPr/>
          <p:nvPr/>
        </p:nvSpPr>
        <p:spPr>
          <a:xfrm>
            <a:off x="3733800" y="25908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a:t>
            </a:r>
            <a:endParaRPr lang="en-US">
              <a:solidFill>
                <a:srgbClr val="FF0000"/>
              </a:solidFill>
            </a:endParaRPr>
          </a:p>
        </p:txBody>
      </p:sp>
      <p:sp>
        <p:nvSpPr>
          <p:cNvPr id="11" name="Rectangle 10"/>
          <p:cNvSpPr/>
          <p:nvPr/>
        </p:nvSpPr>
        <p:spPr>
          <a:xfrm>
            <a:off x="6477000" y="25908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12" name="Rectangle 11"/>
          <p:cNvSpPr/>
          <p:nvPr/>
        </p:nvSpPr>
        <p:spPr>
          <a:xfrm>
            <a:off x="7010400" y="259080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15</a:t>
            </a:r>
            <a:endParaRPr lang="en-US">
              <a:solidFill>
                <a:srgbClr val="FF0000"/>
              </a:solidFill>
            </a:endParaRPr>
          </a:p>
        </p:txBody>
      </p:sp>
      <p:cxnSp>
        <p:nvCxnSpPr>
          <p:cNvPr id="14" name="Straight Connector 13"/>
          <p:cNvCxnSpPr/>
          <p:nvPr/>
        </p:nvCxnSpPr>
        <p:spPr>
          <a:xfrm>
            <a:off x="5334000" y="2895600"/>
            <a:ext cx="1143000"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5800" y="259080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FCH</a:t>
            </a:r>
            <a:endParaRPr lang="en-US" sz="1400">
              <a:solidFill>
                <a:srgbClr val="0070C0"/>
              </a:solidFill>
            </a:endParaRPr>
          </a:p>
        </p:txBody>
      </p:sp>
      <p:sp>
        <p:nvSpPr>
          <p:cNvPr id="16" name="TextBox 15"/>
          <p:cNvSpPr txBox="1"/>
          <p:nvPr/>
        </p:nvSpPr>
        <p:spPr>
          <a:xfrm>
            <a:off x="3733800" y="1981200"/>
            <a:ext cx="1919500" cy="369332"/>
          </a:xfrm>
          <a:prstGeom prst="rect">
            <a:avLst/>
          </a:prstGeom>
          <a:noFill/>
        </p:spPr>
        <p:txBody>
          <a:bodyPr wrap="none" rtlCol="0">
            <a:spAutoFit/>
          </a:bodyPr>
          <a:lstStyle/>
          <a:p>
            <a:r>
              <a:rPr lang="en-US" smtClean="0"/>
              <a:t>16 ms fixed, frame</a:t>
            </a:r>
            <a:endParaRPr lang="en-US"/>
          </a:p>
        </p:txBody>
      </p:sp>
      <p:sp>
        <p:nvSpPr>
          <p:cNvPr id="17" name="TextBox 16"/>
          <p:cNvSpPr txBox="1"/>
          <p:nvPr/>
        </p:nvSpPr>
        <p:spPr>
          <a:xfrm>
            <a:off x="6934200" y="2209800"/>
            <a:ext cx="1135567" cy="369332"/>
          </a:xfrm>
          <a:prstGeom prst="rect">
            <a:avLst/>
          </a:prstGeom>
          <a:noFill/>
        </p:spPr>
        <p:txBody>
          <a:bodyPr wrap="none" rtlCol="0">
            <a:spAutoFit/>
          </a:bodyPr>
          <a:lstStyle/>
          <a:p>
            <a:r>
              <a:rPr lang="en-US" smtClean="0"/>
              <a:t>1 ms fixed</a:t>
            </a:r>
            <a:endParaRPr lang="en-US"/>
          </a:p>
        </p:txBody>
      </p:sp>
      <p:cxnSp>
        <p:nvCxnSpPr>
          <p:cNvPr id="20" name="Straight Arrow Connector 19"/>
          <p:cNvCxnSpPr/>
          <p:nvPr/>
        </p:nvCxnSpPr>
        <p:spPr>
          <a:xfrm rot="10800000">
            <a:off x="6477000" y="24384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153400" y="24384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715000" y="2209800"/>
            <a:ext cx="2743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1219200" y="2209800"/>
            <a:ext cx="2362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52600" y="35052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638300" y="3390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3086894" y="3390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81200" y="3581400"/>
            <a:ext cx="982898" cy="369332"/>
          </a:xfrm>
          <a:prstGeom prst="rect">
            <a:avLst/>
          </a:prstGeom>
          <a:noFill/>
        </p:spPr>
        <p:txBody>
          <a:bodyPr wrap="none" rtlCol="0">
            <a:spAutoFit/>
          </a:bodyPr>
          <a:lstStyle/>
          <a:p>
            <a:r>
              <a:rPr lang="en-US" b="1" smtClean="0">
                <a:solidFill>
                  <a:srgbClr val="FF0000"/>
                </a:solidFill>
              </a:rPr>
              <a:t>source 0</a:t>
            </a:r>
            <a:endParaRPr lang="en-US" b="1">
              <a:solidFill>
                <a:srgbClr val="FF0000"/>
              </a:solidFill>
            </a:endParaRPr>
          </a:p>
        </p:txBody>
      </p:sp>
      <p:cxnSp>
        <p:nvCxnSpPr>
          <p:cNvPr id="26" name="Straight Connector 25"/>
          <p:cNvCxnSpPr/>
          <p:nvPr/>
        </p:nvCxnSpPr>
        <p:spPr>
          <a:xfrm>
            <a:off x="3733800" y="35052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3619500" y="3390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5068094" y="3390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62400" y="3581400"/>
            <a:ext cx="982898" cy="369332"/>
          </a:xfrm>
          <a:prstGeom prst="rect">
            <a:avLst/>
          </a:prstGeom>
          <a:noFill/>
        </p:spPr>
        <p:txBody>
          <a:bodyPr wrap="none" rtlCol="0">
            <a:spAutoFit/>
          </a:bodyPr>
          <a:lstStyle/>
          <a:p>
            <a:r>
              <a:rPr lang="en-US" b="1" smtClean="0">
                <a:solidFill>
                  <a:srgbClr val="FF0000"/>
                </a:solidFill>
              </a:rPr>
              <a:t>source 1</a:t>
            </a:r>
            <a:endParaRPr lang="en-US" b="1">
              <a:solidFill>
                <a:srgbClr val="FF0000"/>
              </a:solidFill>
            </a:endParaRPr>
          </a:p>
        </p:txBody>
      </p:sp>
      <p:cxnSp>
        <p:nvCxnSpPr>
          <p:cNvPr id="34" name="Straight Connector 33"/>
          <p:cNvCxnSpPr/>
          <p:nvPr/>
        </p:nvCxnSpPr>
        <p:spPr>
          <a:xfrm>
            <a:off x="7010400" y="35052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6896100" y="3390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8344694" y="3390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858000" y="3581400"/>
            <a:ext cx="1954766" cy="923330"/>
          </a:xfrm>
          <a:prstGeom prst="rect">
            <a:avLst/>
          </a:prstGeom>
          <a:noFill/>
        </p:spPr>
        <p:txBody>
          <a:bodyPr wrap="none" rtlCol="0">
            <a:spAutoFit/>
          </a:bodyPr>
          <a:lstStyle/>
          <a:p>
            <a:r>
              <a:rPr lang="en-US" b="1" smtClean="0">
                <a:solidFill>
                  <a:srgbClr val="FF0000"/>
                </a:solidFill>
              </a:rPr>
              <a:t>Short data sources</a:t>
            </a:r>
          </a:p>
          <a:p>
            <a:r>
              <a:rPr lang="en-US" b="1" smtClean="0">
                <a:solidFill>
                  <a:srgbClr val="FF0000"/>
                </a:solidFill>
              </a:rPr>
              <a:t>968 us, DBPSK, </a:t>
            </a:r>
          </a:p>
          <a:p>
            <a:r>
              <a:rPr lang="en-US" b="1" smtClean="0">
                <a:solidFill>
                  <a:srgbClr val="FF0000"/>
                </a:solidFill>
              </a:rPr>
              <a:t>484 bits=60 bytes</a:t>
            </a:r>
            <a:endParaRPr lang="en-US" b="1">
              <a:solidFill>
                <a:srgbClr val="FF0000"/>
              </a:solidFill>
            </a:endParaRPr>
          </a:p>
        </p:txBody>
      </p:sp>
      <p:sp>
        <p:nvSpPr>
          <p:cNvPr id="32" name="Rectangle 31"/>
          <p:cNvSpPr/>
          <p:nvPr/>
        </p:nvSpPr>
        <p:spPr>
          <a:xfrm>
            <a:off x="1219200" y="494407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38" name="Rectangle 37"/>
          <p:cNvSpPr/>
          <p:nvPr/>
        </p:nvSpPr>
        <p:spPr>
          <a:xfrm>
            <a:off x="1752600" y="494407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0</a:t>
            </a:r>
            <a:endParaRPr lang="en-US">
              <a:solidFill>
                <a:srgbClr val="FF0000"/>
              </a:solidFill>
            </a:endParaRPr>
          </a:p>
        </p:txBody>
      </p:sp>
      <p:sp>
        <p:nvSpPr>
          <p:cNvPr id="39" name="Rectangle 38"/>
          <p:cNvSpPr/>
          <p:nvPr/>
        </p:nvSpPr>
        <p:spPr>
          <a:xfrm>
            <a:off x="3200400" y="494407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40" name="Rectangle 39"/>
          <p:cNvSpPr/>
          <p:nvPr/>
        </p:nvSpPr>
        <p:spPr>
          <a:xfrm>
            <a:off x="3733800" y="494407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a:t>
            </a:r>
            <a:endParaRPr lang="en-US">
              <a:solidFill>
                <a:srgbClr val="FF0000"/>
              </a:solidFill>
            </a:endParaRPr>
          </a:p>
        </p:txBody>
      </p:sp>
      <p:sp>
        <p:nvSpPr>
          <p:cNvPr id="41" name="Rectangle 40"/>
          <p:cNvSpPr/>
          <p:nvPr/>
        </p:nvSpPr>
        <p:spPr>
          <a:xfrm>
            <a:off x="6477000" y="494407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sync</a:t>
            </a:r>
            <a:endParaRPr lang="en-US" sz="1400">
              <a:solidFill>
                <a:srgbClr val="0070C0"/>
              </a:solidFill>
            </a:endParaRPr>
          </a:p>
        </p:txBody>
      </p:sp>
      <p:sp>
        <p:nvSpPr>
          <p:cNvPr id="42" name="Rectangle 41"/>
          <p:cNvSpPr/>
          <p:nvPr/>
        </p:nvSpPr>
        <p:spPr>
          <a:xfrm>
            <a:off x="7010400" y="4944070"/>
            <a:ext cx="14478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Payload segment 15</a:t>
            </a:r>
            <a:endParaRPr lang="en-US">
              <a:solidFill>
                <a:srgbClr val="FF0000"/>
              </a:solidFill>
            </a:endParaRPr>
          </a:p>
        </p:txBody>
      </p:sp>
      <p:cxnSp>
        <p:nvCxnSpPr>
          <p:cNvPr id="43" name="Straight Connector 42"/>
          <p:cNvCxnSpPr/>
          <p:nvPr/>
        </p:nvCxnSpPr>
        <p:spPr>
          <a:xfrm>
            <a:off x="5334000" y="5248870"/>
            <a:ext cx="1143000" cy="0"/>
          </a:xfrm>
          <a:prstGeom prst="line">
            <a:avLst/>
          </a:prstGeom>
          <a:ln w="762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85800" y="4944070"/>
            <a:ext cx="533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FCH</a:t>
            </a:r>
            <a:endParaRPr lang="en-US" sz="1400">
              <a:solidFill>
                <a:srgbClr val="0070C0"/>
              </a:solidFill>
            </a:endParaRPr>
          </a:p>
        </p:txBody>
      </p:sp>
      <p:cxnSp>
        <p:nvCxnSpPr>
          <p:cNvPr id="45" name="Straight Connector 44"/>
          <p:cNvCxnSpPr/>
          <p:nvPr/>
        </p:nvCxnSpPr>
        <p:spPr>
          <a:xfrm>
            <a:off x="1752600" y="585847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1638300" y="574417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3086894" y="574337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981200" y="5943600"/>
            <a:ext cx="982898" cy="369332"/>
          </a:xfrm>
          <a:prstGeom prst="rect">
            <a:avLst/>
          </a:prstGeom>
          <a:noFill/>
        </p:spPr>
        <p:txBody>
          <a:bodyPr wrap="none" rtlCol="0">
            <a:spAutoFit/>
          </a:bodyPr>
          <a:lstStyle/>
          <a:p>
            <a:r>
              <a:rPr lang="en-US" b="1" smtClean="0">
                <a:solidFill>
                  <a:srgbClr val="FF0000"/>
                </a:solidFill>
              </a:rPr>
              <a:t>source 0</a:t>
            </a:r>
            <a:endParaRPr lang="en-US" b="1">
              <a:solidFill>
                <a:srgbClr val="FF0000"/>
              </a:solidFill>
            </a:endParaRPr>
          </a:p>
        </p:txBody>
      </p:sp>
      <p:cxnSp>
        <p:nvCxnSpPr>
          <p:cNvPr id="49" name="Straight Connector 48"/>
          <p:cNvCxnSpPr/>
          <p:nvPr/>
        </p:nvCxnSpPr>
        <p:spPr>
          <a:xfrm>
            <a:off x="3733800" y="585847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3619500" y="574417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5068094" y="574337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962400" y="5943600"/>
            <a:ext cx="982898" cy="369332"/>
          </a:xfrm>
          <a:prstGeom prst="rect">
            <a:avLst/>
          </a:prstGeom>
          <a:noFill/>
        </p:spPr>
        <p:txBody>
          <a:bodyPr wrap="none" rtlCol="0">
            <a:spAutoFit/>
          </a:bodyPr>
          <a:lstStyle/>
          <a:p>
            <a:r>
              <a:rPr lang="en-US" b="1" smtClean="0">
                <a:solidFill>
                  <a:srgbClr val="FF0000"/>
                </a:solidFill>
              </a:rPr>
              <a:t>source 0</a:t>
            </a:r>
            <a:endParaRPr lang="en-US" b="1">
              <a:solidFill>
                <a:srgbClr val="FF0000"/>
              </a:solidFill>
            </a:endParaRPr>
          </a:p>
        </p:txBody>
      </p:sp>
      <p:cxnSp>
        <p:nvCxnSpPr>
          <p:cNvPr id="53" name="Straight Connector 52"/>
          <p:cNvCxnSpPr/>
          <p:nvPr/>
        </p:nvCxnSpPr>
        <p:spPr>
          <a:xfrm>
            <a:off x="7010400" y="585847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6896100" y="574417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8344694" y="574337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315200" y="5943600"/>
            <a:ext cx="982898" cy="369332"/>
          </a:xfrm>
          <a:prstGeom prst="rect">
            <a:avLst/>
          </a:prstGeom>
          <a:noFill/>
        </p:spPr>
        <p:txBody>
          <a:bodyPr wrap="none" rtlCol="0">
            <a:spAutoFit/>
          </a:bodyPr>
          <a:lstStyle/>
          <a:p>
            <a:r>
              <a:rPr lang="en-US" b="1" smtClean="0">
                <a:solidFill>
                  <a:srgbClr val="FF0000"/>
                </a:solidFill>
              </a:rPr>
              <a:t>source 0</a:t>
            </a:r>
            <a:endParaRPr lang="en-US" b="1">
              <a:solidFill>
                <a:srgbClr val="FF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smtClean="0">
                <a:solidFill>
                  <a:srgbClr val="FF0000"/>
                </a:solidFill>
                <a:cs typeface="Times New Roman" pitchFamily="18" charset="0"/>
              </a:rPr>
              <a:t>SYNCHRONIZED RELAYS AMONG PUBLIC SPACES (1)</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724400"/>
          </a:xfrm>
        </p:spPr>
        <p:txBody>
          <a:bodyPr>
            <a:normAutofit/>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Two types of synchronized relays among public spaces</a:t>
            </a:r>
            <a:endParaRPr lang="en-US" altLang="ko-KR" sz="1800" dirty="0" smtClean="0">
              <a:latin typeface="Times New Roman" pitchFamily="18" charset="0"/>
              <a:ea typeface="굴림" charset="-127"/>
              <a:cs typeface="Times New Roman" pitchFamily="18" charset="0"/>
            </a:endParaRPr>
          </a:p>
          <a:p>
            <a:pPr marL="742950" lvl="2" indent="-342900"/>
            <a:r>
              <a:rPr lang="en-US" altLang="ko-KR" sz="1800" b="1" dirty="0" smtClean="0">
                <a:solidFill>
                  <a:srgbClr val="FF0000"/>
                </a:solidFill>
                <a:latin typeface="Times New Roman" pitchFamily="18" charset="0"/>
                <a:ea typeface="굴림" charset="-127"/>
                <a:cs typeface="Times New Roman" pitchFamily="18" charset="0"/>
              </a:rPr>
              <a:t>Chased relay network: </a:t>
            </a:r>
            <a:r>
              <a:rPr lang="en-US" altLang="ko-KR" sz="1800" dirty="0" smtClean="0">
                <a:latin typeface="Times New Roman" pitchFamily="18" charset="0"/>
                <a:ea typeface="굴림" charset="-127"/>
                <a:cs typeface="Times New Roman" pitchFamily="18" charset="0"/>
              </a:rPr>
              <a:t>chased personal space for a </a:t>
            </a:r>
            <a:r>
              <a:rPr lang="en-US" sz="1800" dirty="0" smtClean="0">
                <a:latin typeface="Times New Roman" pitchFamily="18" charset="0"/>
                <a:cs typeface="Times New Roman" pitchFamily="18" charset="0"/>
              </a:rPr>
              <a:t>self-configuring network for a moving device connected by wireless links</a:t>
            </a:r>
            <a:endParaRPr lang="en-US" altLang="ko-KR" sz="1800" dirty="0" smtClean="0">
              <a:latin typeface="Times New Roman" pitchFamily="18" charset="0"/>
              <a:ea typeface="굴림" charset="-127"/>
              <a:cs typeface="Times New Roman" pitchFamily="18" charset="0"/>
            </a:endParaRPr>
          </a:p>
          <a:p>
            <a:pPr lvl="2"/>
            <a:r>
              <a:rPr lang="en-US" altLang="ko-KR" sz="1600" dirty="0" smtClean="0">
                <a:latin typeface="Times New Roman" pitchFamily="18" charset="0"/>
                <a:cs typeface="Times New Roman" pitchFamily="18" charset="0"/>
              </a:rPr>
              <a:t>A personal space follows an individual who moves to another public space.</a:t>
            </a:r>
          </a:p>
          <a:p>
            <a:pPr lvl="2"/>
            <a:r>
              <a:rPr lang="en-US" altLang="ko-KR" sz="1600" dirty="0" smtClean="0">
                <a:latin typeface="Times New Roman" pitchFamily="18" charset="0"/>
                <a:cs typeface="Times New Roman" pitchFamily="18" charset="0"/>
              </a:rPr>
              <a:t>Communication between adjacent public spaces needed</a:t>
            </a:r>
            <a:endParaRPr lang="en-US" altLang="ko-KR" sz="1800" dirty="0" smtClean="0">
              <a:latin typeface="Times New Roman" pitchFamily="18" charset="0"/>
              <a:ea typeface="굴림" charset="-127"/>
              <a:cs typeface="Times New Roman" pitchFamily="18" charset="0"/>
            </a:endParaRPr>
          </a:p>
          <a:p>
            <a:pPr marL="742950" lvl="2" indent="-342900"/>
            <a:r>
              <a:rPr lang="en-US" altLang="ko-KR" sz="1800" b="1" dirty="0" smtClean="0">
                <a:solidFill>
                  <a:srgbClr val="FF0000"/>
                </a:solidFill>
                <a:latin typeface="Times New Roman" pitchFamily="18" charset="0"/>
                <a:ea typeface="굴림" charset="-127"/>
                <a:cs typeface="Times New Roman" pitchFamily="18" charset="0"/>
              </a:rPr>
              <a:t>Relay for space expansion </a:t>
            </a:r>
            <a:r>
              <a:rPr lang="en-US" altLang="ko-KR" sz="1800" dirty="0" smtClean="0">
                <a:latin typeface="Times New Roman" pitchFamily="18" charset="0"/>
                <a:ea typeface="굴림" charset="-127"/>
                <a:cs typeface="Times New Roman" pitchFamily="18" charset="0"/>
              </a:rPr>
              <a:t>(or coverage expansion or range extension)</a:t>
            </a:r>
          </a:p>
          <a:p>
            <a:pPr marL="1200150" lvl="3" indent="-342900">
              <a:buFont typeface="Arial" pitchFamily="34" charset="0"/>
              <a:buChar char="•"/>
            </a:pPr>
            <a:r>
              <a:rPr lang="en-US" altLang="ko-KR" sz="1600" dirty="0" smtClean="0">
                <a:latin typeface="Times New Roman" pitchFamily="18" charset="0"/>
                <a:ea typeface="굴림" charset="-127"/>
                <a:cs typeface="Times New Roman" pitchFamily="18" charset="0"/>
              </a:rPr>
              <a:t>Ad-hoc network formed between public spaces</a:t>
            </a:r>
          </a:p>
          <a:p>
            <a:pPr marL="1200150" lvl="3" indent="-342900">
              <a:buFont typeface="Arial" pitchFamily="34" charset="0"/>
              <a:buChar char="•"/>
            </a:pPr>
            <a:r>
              <a:rPr lang="en-US" altLang="ko-KR" sz="1600" dirty="0" smtClean="0">
                <a:latin typeface="Times New Roman" pitchFamily="18" charset="0"/>
                <a:ea typeface="굴림" charset="-127"/>
                <a:cs typeface="Times New Roman" pitchFamily="18" charset="0"/>
              </a:rPr>
              <a:t>Hand-over needed for moving from one public space to another</a:t>
            </a:r>
          </a:p>
          <a:p>
            <a:pPr marL="742950" lvl="2" indent="-342900"/>
            <a:endParaRPr lang="en-US" dirty="0" smtClean="0">
              <a:latin typeface="Times New Roman" pitchFamily="18" charset="0"/>
              <a:ea typeface="굴림" charset="-127"/>
              <a:cs typeface="Times New Roman" pitchFamily="18" charset="0"/>
            </a:endParaRP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83</a:t>
            </a:r>
            <a:endParaRPr lang="en-US" sz="1400" dirty="0">
              <a:latin typeface="Times New Roman" pitchFamily="18" charset="0"/>
              <a:cs typeface="Times New Roman" pitchFamily="18" charset="0"/>
            </a:endParaRPr>
          </a:p>
        </p:txBody>
      </p:sp>
      <p:grpSp>
        <p:nvGrpSpPr>
          <p:cNvPr id="38" name="Group 112"/>
          <p:cNvGrpSpPr>
            <a:grpSpLocks/>
          </p:cNvGrpSpPr>
          <p:nvPr/>
        </p:nvGrpSpPr>
        <p:grpSpPr bwMode="auto">
          <a:xfrm rot="1585161">
            <a:off x="1323086" y="4604159"/>
            <a:ext cx="1889125" cy="1595437"/>
            <a:chOff x="589" y="2432"/>
            <a:chExt cx="1406" cy="1406"/>
          </a:xfrm>
        </p:grpSpPr>
        <p:sp>
          <p:nvSpPr>
            <p:cNvPr id="39" name="Oval 113"/>
            <p:cNvSpPr>
              <a:spLocks noChangeArrowheads="1"/>
            </p:cNvSpPr>
            <p:nvPr/>
          </p:nvSpPr>
          <p:spPr bwMode="auto">
            <a:xfrm>
              <a:off x="1179" y="3069"/>
              <a:ext cx="182" cy="181"/>
            </a:xfrm>
            <a:prstGeom prst="ellipse">
              <a:avLst/>
            </a:prstGeom>
            <a:gradFill rotWithShape="1">
              <a:gsLst>
                <a:gs pos="0">
                  <a:srgbClr val="001800"/>
                </a:gs>
                <a:gs pos="100000">
                  <a:srgbClr val="003300"/>
                </a:gs>
              </a:gsLst>
              <a:path path="shape">
                <a:fillToRect l="50000" t="50000" r="50000" b="50000"/>
              </a:path>
            </a:gradFill>
            <a:ln w="12700">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40" name="Line 114"/>
            <p:cNvSpPr>
              <a:spLocks noChangeShapeType="1"/>
            </p:cNvSpPr>
            <p:nvPr/>
          </p:nvSpPr>
          <p:spPr bwMode="auto">
            <a:xfrm flipV="1">
              <a:off x="1315" y="2751"/>
              <a:ext cx="0" cy="318"/>
            </a:xfrm>
            <a:prstGeom prst="line">
              <a:avLst/>
            </a:prstGeom>
            <a:noFill/>
            <a:ln w="38100">
              <a:solidFill>
                <a:srgbClr val="003300"/>
              </a:solidFill>
              <a:round/>
              <a:headEnd type="triangle" w="med" len="med"/>
              <a:tailEnd type="triangle" w="med" len="med"/>
            </a:ln>
          </p:spPr>
          <p:txBody>
            <a:bodyPr/>
            <a:lstStyle/>
            <a:p>
              <a:endParaRPr lang="en-US"/>
            </a:p>
          </p:txBody>
        </p:sp>
        <p:sp>
          <p:nvSpPr>
            <p:cNvPr id="41" name="Oval 115"/>
            <p:cNvSpPr>
              <a:spLocks noChangeArrowheads="1"/>
            </p:cNvSpPr>
            <p:nvPr/>
          </p:nvSpPr>
          <p:spPr bwMode="auto">
            <a:xfrm>
              <a:off x="680" y="30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42" name="Oval 116"/>
            <p:cNvSpPr>
              <a:spLocks noChangeArrowheads="1"/>
            </p:cNvSpPr>
            <p:nvPr/>
          </p:nvSpPr>
          <p:spPr bwMode="auto">
            <a:xfrm>
              <a:off x="1179" y="25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43" name="Oval 117"/>
            <p:cNvSpPr>
              <a:spLocks noChangeArrowheads="1"/>
            </p:cNvSpPr>
            <p:nvPr/>
          </p:nvSpPr>
          <p:spPr bwMode="auto">
            <a:xfrm>
              <a:off x="1179" y="35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44" name="Line 118"/>
            <p:cNvSpPr>
              <a:spLocks noChangeShapeType="1"/>
            </p:cNvSpPr>
            <p:nvPr/>
          </p:nvSpPr>
          <p:spPr bwMode="auto">
            <a:xfrm flipH="1" flipV="1">
              <a:off x="862" y="3204"/>
              <a:ext cx="318"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45" name="Line 119"/>
            <p:cNvSpPr>
              <a:spLocks noChangeShapeType="1"/>
            </p:cNvSpPr>
            <p:nvPr/>
          </p:nvSpPr>
          <p:spPr bwMode="auto">
            <a:xfrm flipH="1" flipV="1">
              <a:off x="1224"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46" name="Line 120"/>
            <p:cNvSpPr>
              <a:spLocks noChangeShapeType="1"/>
            </p:cNvSpPr>
            <p:nvPr/>
          </p:nvSpPr>
          <p:spPr bwMode="auto">
            <a:xfrm flipH="1">
              <a:off x="1315" y="32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47" name="Line 121"/>
            <p:cNvSpPr>
              <a:spLocks noChangeShapeType="1"/>
            </p:cNvSpPr>
            <p:nvPr/>
          </p:nvSpPr>
          <p:spPr bwMode="auto">
            <a:xfrm flipH="1" flipV="1">
              <a:off x="862" y="3114"/>
              <a:ext cx="317" cy="1"/>
            </a:xfrm>
            <a:prstGeom prst="line">
              <a:avLst/>
            </a:prstGeom>
            <a:noFill/>
            <a:ln w="38100">
              <a:solidFill>
                <a:srgbClr val="003300"/>
              </a:solidFill>
              <a:round/>
              <a:headEnd type="triangle" w="med" len="med"/>
              <a:tailEnd type="triangle" w="med" len="med"/>
            </a:ln>
          </p:spPr>
          <p:txBody>
            <a:bodyPr/>
            <a:lstStyle/>
            <a:p>
              <a:endParaRPr lang="en-US"/>
            </a:p>
          </p:txBody>
        </p:sp>
        <p:sp>
          <p:nvSpPr>
            <p:cNvPr id="48" name="Line 122"/>
            <p:cNvSpPr>
              <a:spLocks noChangeShapeType="1"/>
            </p:cNvSpPr>
            <p:nvPr/>
          </p:nvSpPr>
          <p:spPr bwMode="auto">
            <a:xfrm flipH="1">
              <a:off x="1224" y="3251"/>
              <a:ext cx="1" cy="316"/>
            </a:xfrm>
            <a:prstGeom prst="line">
              <a:avLst/>
            </a:prstGeom>
            <a:noFill/>
            <a:ln w="38100">
              <a:solidFill>
                <a:srgbClr val="003300"/>
              </a:solidFill>
              <a:round/>
              <a:headEnd type="triangle" w="med" len="med"/>
              <a:tailEnd type="triangle" w="med" len="med"/>
            </a:ln>
          </p:spPr>
          <p:txBody>
            <a:bodyPr/>
            <a:lstStyle/>
            <a:p>
              <a:endParaRPr lang="en-US"/>
            </a:p>
          </p:txBody>
        </p:sp>
        <p:sp>
          <p:nvSpPr>
            <p:cNvPr id="49" name="Oval 123"/>
            <p:cNvSpPr>
              <a:spLocks noChangeArrowheads="1"/>
            </p:cNvSpPr>
            <p:nvPr/>
          </p:nvSpPr>
          <p:spPr bwMode="auto">
            <a:xfrm>
              <a:off x="1678" y="30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50" name="Line 124"/>
            <p:cNvSpPr>
              <a:spLocks noChangeShapeType="1"/>
            </p:cNvSpPr>
            <p:nvPr/>
          </p:nvSpPr>
          <p:spPr bwMode="auto">
            <a:xfrm flipV="1">
              <a:off x="1360" y="3202"/>
              <a:ext cx="363" cy="2"/>
            </a:xfrm>
            <a:prstGeom prst="line">
              <a:avLst/>
            </a:prstGeom>
            <a:noFill/>
            <a:ln w="38100">
              <a:solidFill>
                <a:srgbClr val="003300"/>
              </a:solidFill>
              <a:round/>
              <a:headEnd type="triangle" w="med" len="med"/>
              <a:tailEnd type="triangle" w="med" len="med"/>
            </a:ln>
          </p:spPr>
          <p:txBody>
            <a:bodyPr/>
            <a:lstStyle/>
            <a:p>
              <a:endParaRPr lang="en-US"/>
            </a:p>
          </p:txBody>
        </p:sp>
        <p:sp>
          <p:nvSpPr>
            <p:cNvPr id="51" name="Line 125"/>
            <p:cNvSpPr>
              <a:spLocks noChangeShapeType="1"/>
            </p:cNvSpPr>
            <p:nvPr/>
          </p:nvSpPr>
          <p:spPr bwMode="auto">
            <a:xfrm flipV="1">
              <a:off x="1361" y="3113"/>
              <a:ext cx="317"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52" name="Oval 126"/>
            <p:cNvSpPr>
              <a:spLocks noChangeArrowheads="1"/>
            </p:cNvSpPr>
            <p:nvPr/>
          </p:nvSpPr>
          <p:spPr bwMode="auto">
            <a:xfrm>
              <a:off x="589" y="2432"/>
              <a:ext cx="1406" cy="1406"/>
            </a:xfrm>
            <a:prstGeom prst="ellipse">
              <a:avLst/>
            </a:prstGeom>
            <a:noFill/>
            <a:ln w="12700">
              <a:solidFill>
                <a:schemeClr val="tx1"/>
              </a:solidFill>
              <a:round/>
              <a:headEnd type="none" w="sm" len="sm"/>
              <a:tailEnd type="none" w="lg" len="med"/>
            </a:ln>
          </p:spPr>
          <p:txBody>
            <a:bodyPr wrap="none" anchor="ctr"/>
            <a:lstStyle/>
            <a:p>
              <a:pPr eaLnBrk="0" latinLnBrk="0" hangingPunct="0"/>
              <a:endParaRPr kumimoji="0" lang="ko-KR" altLang="en-US"/>
            </a:p>
          </p:txBody>
        </p:sp>
      </p:grpSp>
      <p:grpSp>
        <p:nvGrpSpPr>
          <p:cNvPr id="53" name="Group 127"/>
          <p:cNvGrpSpPr>
            <a:grpSpLocks/>
          </p:cNvGrpSpPr>
          <p:nvPr/>
        </p:nvGrpSpPr>
        <p:grpSpPr bwMode="auto">
          <a:xfrm>
            <a:off x="2437884" y="4618832"/>
            <a:ext cx="2149101" cy="1728787"/>
            <a:chOff x="1370" y="2436"/>
            <a:chExt cx="1684" cy="1580"/>
          </a:xfrm>
        </p:grpSpPr>
        <p:sp>
          <p:nvSpPr>
            <p:cNvPr id="54" name="Line 128"/>
            <p:cNvSpPr>
              <a:spLocks noChangeShapeType="1"/>
            </p:cNvSpPr>
            <p:nvPr/>
          </p:nvSpPr>
          <p:spPr bwMode="auto">
            <a:xfrm flipV="1">
              <a:off x="1370" y="3090"/>
              <a:ext cx="861" cy="1"/>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55" name="Group 129"/>
            <p:cNvGrpSpPr>
              <a:grpSpLocks/>
            </p:cNvGrpSpPr>
            <p:nvPr/>
          </p:nvGrpSpPr>
          <p:grpSpPr bwMode="auto">
            <a:xfrm rot="970090">
              <a:off x="2079" y="2436"/>
              <a:ext cx="975" cy="1580"/>
              <a:chOff x="2079" y="2371"/>
              <a:chExt cx="975" cy="1580"/>
            </a:xfrm>
          </p:grpSpPr>
          <p:sp>
            <p:nvSpPr>
              <p:cNvPr id="56" name="Oval 130"/>
              <p:cNvSpPr>
                <a:spLocks noChangeArrowheads="1"/>
              </p:cNvSpPr>
              <p:nvPr/>
            </p:nvSpPr>
            <p:spPr bwMode="auto">
              <a:xfrm>
                <a:off x="2222" y="3069"/>
                <a:ext cx="182" cy="181"/>
              </a:xfrm>
              <a:prstGeom prst="ellipse">
                <a:avLst/>
              </a:prstGeom>
              <a:gradFill rotWithShape="1">
                <a:gsLst>
                  <a:gs pos="0">
                    <a:srgbClr val="000047"/>
                  </a:gs>
                  <a:gs pos="100000">
                    <a:srgbClr val="000099"/>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57" name="Oval 131"/>
              <p:cNvSpPr>
                <a:spLocks noChangeArrowheads="1"/>
              </p:cNvSpPr>
              <p:nvPr/>
            </p:nvSpPr>
            <p:spPr bwMode="auto">
              <a:xfrm>
                <a:off x="2720" y="30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58" name="Oval 132"/>
              <p:cNvSpPr>
                <a:spLocks noChangeArrowheads="1"/>
              </p:cNvSpPr>
              <p:nvPr/>
            </p:nvSpPr>
            <p:spPr bwMode="auto">
              <a:xfrm>
                <a:off x="2222" y="25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59" name="Oval 133"/>
              <p:cNvSpPr>
                <a:spLocks noChangeArrowheads="1"/>
              </p:cNvSpPr>
              <p:nvPr/>
            </p:nvSpPr>
            <p:spPr bwMode="auto">
              <a:xfrm>
                <a:off x="2222" y="3568"/>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60" name="Line 134"/>
              <p:cNvSpPr>
                <a:spLocks noChangeShapeType="1"/>
              </p:cNvSpPr>
              <p:nvPr/>
            </p:nvSpPr>
            <p:spPr bwMode="auto">
              <a:xfrm>
                <a:off x="2358"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61" name="Line 135"/>
              <p:cNvSpPr>
                <a:spLocks noChangeShapeType="1"/>
              </p:cNvSpPr>
              <p:nvPr/>
            </p:nvSpPr>
            <p:spPr bwMode="auto">
              <a:xfrm flipH="1" flipV="1">
                <a:off x="2357" y="2751"/>
                <a:ext cx="1" cy="318"/>
              </a:xfrm>
              <a:prstGeom prst="line">
                <a:avLst/>
              </a:prstGeom>
              <a:noFill/>
              <a:ln w="38100">
                <a:solidFill>
                  <a:srgbClr val="000099"/>
                </a:solidFill>
                <a:round/>
                <a:headEnd type="triangle" w="med" len="med"/>
                <a:tailEnd type="triangle" w="med" len="med"/>
              </a:ln>
            </p:spPr>
            <p:txBody>
              <a:bodyPr/>
              <a:lstStyle/>
              <a:p>
                <a:endParaRPr lang="en-US"/>
              </a:p>
            </p:txBody>
          </p:sp>
          <p:sp>
            <p:nvSpPr>
              <p:cNvPr id="62" name="Line 136"/>
              <p:cNvSpPr>
                <a:spLocks noChangeShapeType="1"/>
              </p:cNvSpPr>
              <p:nvPr/>
            </p:nvSpPr>
            <p:spPr bwMode="auto">
              <a:xfrm flipH="1">
                <a:off x="2267" y="3250"/>
                <a:ext cx="1" cy="317"/>
              </a:xfrm>
              <a:prstGeom prst="line">
                <a:avLst/>
              </a:prstGeom>
              <a:noFill/>
              <a:ln w="38100">
                <a:solidFill>
                  <a:srgbClr val="000099"/>
                </a:solidFill>
                <a:round/>
                <a:headEnd type="triangle" w="med" len="med"/>
                <a:tailEnd type="triangle" w="med" len="med"/>
              </a:ln>
            </p:spPr>
            <p:txBody>
              <a:bodyPr/>
              <a:lstStyle/>
              <a:p>
                <a:endParaRPr lang="en-US"/>
              </a:p>
            </p:txBody>
          </p:sp>
          <p:sp>
            <p:nvSpPr>
              <p:cNvPr id="63" name="Line 137"/>
              <p:cNvSpPr>
                <a:spLocks noChangeShapeType="1"/>
              </p:cNvSpPr>
              <p:nvPr/>
            </p:nvSpPr>
            <p:spPr bwMode="auto">
              <a:xfrm flipV="1">
                <a:off x="2358" y="3204"/>
                <a:ext cx="363" cy="2"/>
              </a:xfrm>
              <a:prstGeom prst="line">
                <a:avLst/>
              </a:prstGeom>
              <a:noFill/>
              <a:ln w="38100">
                <a:solidFill>
                  <a:srgbClr val="000099"/>
                </a:solidFill>
                <a:round/>
                <a:headEnd type="triangle" w="med" len="med"/>
                <a:tailEnd type="triangle" w="med" len="med"/>
              </a:ln>
            </p:spPr>
            <p:txBody>
              <a:bodyPr/>
              <a:lstStyle/>
              <a:p>
                <a:endParaRPr lang="en-US"/>
              </a:p>
            </p:txBody>
          </p:sp>
          <p:sp>
            <p:nvSpPr>
              <p:cNvPr id="64" name="Line 138"/>
              <p:cNvSpPr>
                <a:spLocks noChangeShapeType="1"/>
              </p:cNvSpPr>
              <p:nvPr/>
            </p:nvSpPr>
            <p:spPr bwMode="auto">
              <a:xfrm flipH="1" flipV="1">
                <a:off x="2267"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65" name="Line 139"/>
              <p:cNvSpPr>
                <a:spLocks noChangeShapeType="1"/>
              </p:cNvSpPr>
              <p:nvPr/>
            </p:nvSpPr>
            <p:spPr bwMode="auto">
              <a:xfrm>
                <a:off x="2403" y="3113"/>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66" name="Freeform 140"/>
              <p:cNvSpPr>
                <a:spLocks/>
              </p:cNvSpPr>
              <p:nvPr/>
            </p:nvSpPr>
            <p:spPr bwMode="auto">
              <a:xfrm>
                <a:off x="2079" y="237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67" name="Group 141"/>
          <p:cNvGrpSpPr>
            <a:grpSpLocks/>
          </p:cNvGrpSpPr>
          <p:nvPr/>
        </p:nvGrpSpPr>
        <p:grpSpPr bwMode="auto">
          <a:xfrm>
            <a:off x="3809515" y="4618832"/>
            <a:ext cx="2293816" cy="1728787"/>
            <a:chOff x="2358" y="2428"/>
            <a:chExt cx="1819" cy="1580"/>
          </a:xfrm>
        </p:grpSpPr>
        <p:sp>
          <p:nvSpPr>
            <p:cNvPr id="68" name="Line 142"/>
            <p:cNvSpPr>
              <a:spLocks noChangeShapeType="1"/>
            </p:cNvSpPr>
            <p:nvPr/>
          </p:nvSpPr>
          <p:spPr bwMode="auto">
            <a:xfrm>
              <a:off x="2358" y="3082"/>
              <a:ext cx="93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69" name="Group 143"/>
            <p:cNvGrpSpPr>
              <a:grpSpLocks/>
            </p:cNvGrpSpPr>
            <p:nvPr/>
          </p:nvGrpSpPr>
          <p:grpSpPr bwMode="auto">
            <a:xfrm rot="1056023">
              <a:off x="3202" y="2428"/>
              <a:ext cx="975" cy="1580"/>
              <a:chOff x="3129" y="2341"/>
              <a:chExt cx="975" cy="1580"/>
            </a:xfrm>
          </p:grpSpPr>
          <p:sp>
            <p:nvSpPr>
              <p:cNvPr id="70" name="Oval 144"/>
              <p:cNvSpPr>
                <a:spLocks noChangeArrowheads="1"/>
              </p:cNvSpPr>
              <p:nvPr/>
            </p:nvSpPr>
            <p:spPr bwMode="auto">
              <a:xfrm>
                <a:off x="3266" y="3068"/>
                <a:ext cx="182" cy="181"/>
              </a:xfrm>
              <a:prstGeom prst="ellipse">
                <a:avLst/>
              </a:prstGeom>
              <a:gradFill rotWithShape="1">
                <a:gsLst>
                  <a:gs pos="0">
                    <a:srgbClr val="2F1800"/>
                  </a:gs>
                  <a:gs pos="100000">
                    <a:srgbClr val="663300"/>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71" name="Oval 145"/>
              <p:cNvSpPr>
                <a:spLocks noChangeArrowheads="1"/>
              </p:cNvSpPr>
              <p:nvPr/>
            </p:nvSpPr>
            <p:spPr bwMode="auto">
              <a:xfrm>
                <a:off x="3764" y="30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72" name="Oval 146"/>
              <p:cNvSpPr>
                <a:spLocks noChangeArrowheads="1"/>
              </p:cNvSpPr>
              <p:nvPr/>
            </p:nvSpPr>
            <p:spPr bwMode="auto">
              <a:xfrm>
                <a:off x="3266" y="25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73" name="Oval 147"/>
              <p:cNvSpPr>
                <a:spLocks noChangeArrowheads="1"/>
              </p:cNvSpPr>
              <p:nvPr/>
            </p:nvSpPr>
            <p:spPr bwMode="auto">
              <a:xfrm>
                <a:off x="3266" y="3567"/>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74" name="Line 148"/>
              <p:cNvSpPr>
                <a:spLocks noChangeShapeType="1"/>
              </p:cNvSpPr>
              <p:nvPr/>
            </p:nvSpPr>
            <p:spPr bwMode="auto">
              <a:xfrm flipH="1" flipV="1">
                <a:off x="3401" y="2750"/>
                <a:ext cx="1" cy="318"/>
              </a:xfrm>
              <a:prstGeom prst="line">
                <a:avLst/>
              </a:prstGeom>
              <a:noFill/>
              <a:ln w="38100">
                <a:solidFill>
                  <a:srgbClr val="663300"/>
                </a:solidFill>
                <a:round/>
                <a:headEnd type="triangle" w="med" len="med"/>
                <a:tailEnd type="triangle" w="med" len="med"/>
              </a:ln>
            </p:spPr>
            <p:txBody>
              <a:bodyPr/>
              <a:lstStyle/>
              <a:p>
                <a:endParaRPr lang="en-US"/>
              </a:p>
            </p:txBody>
          </p:sp>
          <p:sp>
            <p:nvSpPr>
              <p:cNvPr id="75" name="Line 149"/>
              <p:cNvSpPr>
                <a:spLocks noChangeShapeType="1"/>
              </p:cNvSpPr>
              <p:nvPr/>
            </p:nvSpPr>
            <p:spPr bwMode="auto">
              <a:xfrm flipH="1">
                <a:off x="3311" y="3249"/>
                <a:ext cx="1" cy="317"/>
              </a:xfrm>
              <a:prstGeom prst="line">
                <a:avLst/>
              </a:prstGeom>
              <a:noFill/>
              <a:ln w="38100">
                <a:solidFill>
                  <a:srgbClr val="663300"/>
                </a:solidFill>
                <a:round/>
                <a:headEnd type="triangle" w="med" len="med"/>
                <a:tailEnd type="triangle" w="med" len="med"/>
              </a:ln>
            </p:spPr>
            <p:txBody>
              <a:bodyPr/>
              <a:lstStyle/>
              <a:p>
                <a:endParaRPr lang="en-US"/>
              </a:p>
            </p:txBody>
          </p:sp>
          <p:sp>
            <p:nvSpPr>
              <p:cNvPr id="76" name="Line 150"/>
              <p:cNvSpPr>
                <a:spLocks noChangeShapeType="1"/>
              </p:cNvSpPr>
              <p:nvPr/>
            </p:nvSpPr>
            <p:spPr bwMode="auto">
              <a:xfrm flipV="1">
                <a:off x="3402" y="3203"/>
                <a:ext cx="363" cy="2"/>
              </a:xfrm>
              <a:prstGeom prst="line">
                <a:avLst/>
              </a:prstGeom>
              <a:noFill/>
              <a:ln w="38100">
                <a:solidFill>
                  <a:srgbClr val="663300"/>
                </a:solidFill>
                <a:round/>
                <a:headEnd type="triangle" w="med" len="med"/>
                <a:tailEnd type="triangle" w="med" len="med"/>
              </a:ln>
            </p:spPr>
            <p:txBody>
              <a:bodyPr/>
              <a:lstStyle/>
              <a:p>
                <a:endParaRPr lang="en-US"/>
              </a:p>
            </p:txBody>
          </p:sp>
          <p:sp>
            <p:nvSpPr>
              <p:cNvPr id="77" name="Line 151"/>
              <p:cNvSpPr>
                <a:spLocks noChangeShapeType="1"/>
              </p:cNvSpPr>
              <p:nvPr/>
            </p:nvSpPr>
            <p:spPr bwMode="auto">
              <a:xfrm flipH="1" flipV="1">
                <a:off x="3311"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78" name="Line 152"/>
              <p:cNvSpPr>
                <a:spLocks noChangeShapeType="1"/>
              </p:cNvSpPr>
              <p:nvPr/>
            </p:nvSpPr>
            <p:spPr bwMode="auto">
              <a:xfrm>
                <a:off x="3447" y="3112"/>
                <a:ext cx="318" cy="0"/>
              </a:xfrm>
              <a:prstGeom prst="line">
                <a:avLst/>
              </a:prstGeom>
              <a:noFill/>
              <a:ln w="38100">
                <a:solidFill>
                  <a:srgbClr val="00CC66"/>
                </a:solidFill>
                <a:prstDash val="sysDot"/>
                <a:round/>
                <a:headEnd type="none" w="sm" len="sm"/>
                <a:tailEnd type="triangle" w="med" len="med"/>
              </a:ln>
            </p:spPr>
            <p:txBody>
              <a:bodyPr/>
              <a:lstStyle/>
              <a:p>
                <a:endParaRPr lang="en-US"/>
              </a:p>
            </p:txBody>
          </p:sp>
          <p:sp>
            <p:nvSpPr>
              <p:cNvPr id="79" name="Line 153"/>
              <p:cNvSpPr>
                <a:spLocks noChangeShapeType="1"/>
              </p:cNvSpPr>
              <p:nvPr/>
            </p:nvSpPr>
            <p:spPr bwMode="auto">
              <a:xfrm>
                <a:off x="3402"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80" name="Freeform 154"/>
              <p:cNvSpPr>
                <a:spLocks/>
              </p:cNvSpPr>
              <p:nvPr/>
            </p:nvSpPr>
            <p:spPr bwMode="auto">
              <a:xfrm>
                <a:off x="3129" y="234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81" name="Group 157"/>
          <p:cNvGrpSpPr>
            <a:grpSpLocks/>
          </p:cNvGrpSpPr>
          <p:nvPr/>
        </p:nvGrpSpPr>
        <p:grpSpPr bwMode="auto">
          <a:xfrm>
            <a:off x="5257307" y="4612096"/>
            <a:ext cx="2263182" cy="1728788"/>
            <a:chOff x="3455" y="2432"/>
            <a:chExt cx="1825" cy="1580"/>
          </a:xfrm>
        </p:grpSpPr>
        <p:sp>
          <p:nvSpPr>
            <p:cNvPr id="82" name="Line 158"/>
            <p:cNvSpPr>
              <a:spLocks noChangeShapeType="1"/>
            </p:cNvSpPr>
            <p:nvPr/>
          </p:nvSpPr>
          <p:spPr bwMode="auto">
            <a:xfrm>
              <a:off x="3455" y="3092"/>
              <a:ext cx="102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83" name="Group 159"/>
            <p:cNvGrpSpPr>
              <a:grpSpLocks/>
            </p:cNvGrpSpPr>
            <p:nvPr/>
          </p:nvGrpSpPr>
          <p:grpSpPr bwMode="auto">
            <a:xfrm rot="861294">
              <a:off x="4305" y="2432"/>
              <a:ext cx="975" cy="1580"/>
              <a:chOff x="4218" y="2386"/>
              <a:chExt cx="975" cy="1580"/>
            </a:xfrm>
          </p:grpSpPr>
          <p:sp>
            <p:nvSpPr>
              <p:cNvPr id="84" name="Oval 160"/>
              <p:cNvSpPr>
                <a:spLocks noChangeArrowheads="1"/>
              </p:cNvSpPr>
              <p:nvPr/>
            </p:nvSpPr>
            <p:spPr bwMode="auto">
              <a:xfrm>
                <a:off x="4355" y="3068"/>
                <a:ext cx="182" cy="181"/>
              </a:xfrm>
              <a:prstGeom prst="ellipse">
                <a:avLst/>
              </a:prstGeom>
              <a:gradFill rotWithShape="1">
                <a:gsLst>
                  <a:gs pos="0">
                    <a:srgbClr val="2F002F"/>
                  </a:gs>
                  <a:gs pos="100000">
                    <a:srgbClr val="660066"/>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85" name="Oval 161"/>
              <p:cNvSpPr>
                <a:spLocks noChangeArrowheads="1"/>
              </p:cNvSpPr>
              <p:nvPr/>
            </p:nvSpPr>
            <p:spPr bwMode="auto">
              <a:xfrm>
                <a:off x="4853" y="30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86" name="Oval 162"/>
              <p:cNvSpPr>
                <a:spLocks noChangeArrowheads="1"/>
              </p:cNvSpPr>
              <p:nvPr/>
            </p:nvSpPr>
            <p:spPr bwMode="auto">
              <a:xfrm>
                <a:off x="4355" y="25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87" name="Oval 163"/>
              <p:cNvSpPr>
                <a:spLocks noChangeArrowheads="1"/>
              </p:cNvSpPr>
              <p:nvPr/>
            </p:nvSpPr>
            <p:spPr bwMode="auto">
              <a:xfrm>
                <a:off x="4355" y="3567"/>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88" name="Line 164"/>
              <p:cNvSpPr>
                <a:spLocks noChangeShapeType="1"/>
              </p:cNvSpPr>
              <p:nvPr/>
            </p:nvSpPr>
            <p:spPr bwMode="auto">
              <a:xfrm>
                <a:off x="4491" y="3248"/>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89" name="Line 165"/>
              <p:cNvSpPr>
                <a:spLocks noChangeShapeType="1"/>
              </p:cNvSpPr>
              <p:nvPr/>
            </p:nvSpPr>
            <p:spPr bwMode="auto">
              <a:xfrm flipH="1" flipV="1">
                <a:off x="4490" y="2750"/>
                <a:ext cx="1" cy="318"/>
              </a:xfrm>
              <a:prstGeom prst="line">
                <a:avLst/>
              </a:prstGeom>
              <a:noFill/>
              <a:ln w="38100">
                <a:solidFill>
                  <a:srgbClr val="660066"/>
                </a:solidFill>
                <a:round/>
                <a:headEnd type="triangle" w="med" len="med"/>
                <a:tailEnd type="triangle" w="med" len="med"/>
              </a:ln>
            </p:spPr>
            <p:txBody>
              <a:bodyPr/>
              <a:lstStyle/>
              <a:p>
                <a:endParaRPr lang="en-US"/>
              </a:p>
            </p:txBody>
          </p:sp>
          <p:sp>
            <p:nvSpPr>
              <p:cNvPr id="90" name="Line 166"/>
              <p:cNvSpPr>
                <a:spLocks noChangeShapeType="1"/>
              </p:cNvSpPr>
              <p:nvPr/>
            </p:nvSpPr>
            <p:spPr bwMode="auto">
              <a:xfrm flipH="1">
                <a:off x="4400" y="3249"/>
                <a:ext cx="1" cy="317"/>
              </a:xfrm>
              <a:prstGeom prst="line">
                <a:avLst/>
              </a:prstGeom>
              <a:noFill/>
              <a:ln w="38100">
                <a:solidFill>
                  <a:srgbClr val="660066"/>
                </a:solidFill>
                <a:round/>
                <a:headEnd type="triangle" w="med" len="med"/>
                <a:tailEnd type="triangle" w="med" len="med"/>
              </a:ln>
            </p:spPr>
            <p:txBody>
              <a:bodyPr/>
              <a:lstStyle/>
              <a:p>
                <a:endParaRPr lang="en-US"/>
              </a:p>
            </p:txBody>
          </p:sp>
          <p:sp>
            <p:nvSpPr>
              <p:cNvPr id="91" name="Line 167"/>
              <p:cNvSpPr>
                <a:spLocks noChangeShapeType="1"/>
              </p:cNvSpPr>
              <p:nvPr/>
            </p:nvSpPr>
            <p:spPr bwMode="auto">
              <a:xfrm flipV="1">
                <a:off x="4491" y="3203"/>
                <a:ext cx="363" cy="2"/>
              </a:xfrm>
              <a:prstGeom prst="line">
                <a:avLst/>
              </a:prstGeom>
              <a:noFill/>
              <a:ln w="38100">
                <a:solidFill>
                  <a:srgbClr val="660066"/>
                </a:solidFill>
                <a:round/>
                <a:headEnd type="triangle" w="med" len="med"/>
                <a:tailEnd type="triangle" w="med" len="med"/>
              </a:ln>
            </p:spPr>
            <p:txBody>
              <a:bodyPr/>
              <a:lstStyle/>
              <a:p>
                <a:endParaRPr lang="en-US"/>
              </a:p>
            </p:txBody>
          </p:sp>
          <p:sp>
            <p:nvSpPr>
              <p:cNvPr id="92" name="Line 168"/>
              <p:cNvSpPr>
                <a:spLocks noChangeShapeType="1"/>
              </p:cNvSpPr>
              <p:nvPr/>
            </p:nvSpPr>
            <p:spPr bwMode="auto">
              <a:xfrm flipH="1" flipV="1">
                <a:off x="4400"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93" name="Line 169"/>
              <p:cNvSpPr>
                <a:spLocks noChangeShapeType="1"/>
              </p:cNvSpPr>
              <p:nvPr/>
            </p:nvSpPr>
            <p:spPr bwMode="auto">
              <a:xfrm>
                <a:off x="4536" y="3112"/>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94" name="Freeform 170"/>
              <p:cNvSpPr>
                <a:spLocks/>
              </p:cNvSpPr>
              <p:nvPr/>
            </p:nvSpPr>
            <p:spPr bwMode="auto">
              <a:xfrm>
                <a:off x="4218" y="2386"/>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sp>
        <p:nvSpPr>
          <p:cNvPr id="95" name="TextBox 94"/>
          <p:cNvSpPr txBox="1"/>
          <p:nvPr/>
        </p:nvSpPr>
        <p:spPr>
          <a:xfrm>
            <a:off x="7266178" y="5867400"/>
            <a:ext cx="1877822" cy="409023"/>
          </a:xfrm>
          <a:prstGeom prst="rect">
            <a:avLst/>
          </a:prstGeom>
          <a:noFill/>
        </p:spPr>
        <p:txBody>
          <a:bodyPr wrap="none" rtlCol="0">
            <a:spAutoFit/>
          </a:bodyPr>
          <a:lstStyle/>
          <a:p>
            <a:pPr>
              <a:lnSpc>
                <a:spcPts val="1200"/>
              </a:lnSpc>
            </a:pPr>
            <a:r>
              <a:rPr lang="en-US" sz="1400" b="1" smtClean="0">
                <a:solidFill>
                  <a:srgbClr val="00B050"/>
                </a:solidFill>
              </a:rPr>
              <a:t>M: PSC manager</a:t>
            </a:r>
          </a:p>
          <a:p>
            <a:pPr>
              <a:lnSpc>
                <a:spcPts val="1200"/>
              </a:lnSpc>
            </a:pPr>
            <a:r>
              <a:rPr lang="en-US" sz="1400" b="1" smtClean="0">
                <a:solidFill>
                  <a:srgbClr val="00B050"/>
                </a:solidFill>
              </a:rPr>
              <a:t>S: non-manager device</a:t>
            </a:r>
            <a:endParaRPr lang="en-US" sz="1400" b="1">
              <a:solidFill>
                <a:srgbClr val="00B050"/>
              </a:solidFill>
            </a:endParaRPr>
          </a:p>
        </p:txBody>
      </p:sp>
      <p:sp>
        <p:nvSpPr>
          <p:cNvPr id="96" name="Line 158"/>
          <p:cNvSpPr>
            <a:spLocks noChangeShapeType="1"/>
          </p:cNvSpPr>
          <p:nvPr/>
        </p:nvSpPr>
        <p:spPr bwMode="auto">
          <a:xfrm>
            <a:off x="52578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97" name="Line 158"/>
          <p:cNvSpPr>
            <a:spLocks noChangeShapeType="1"/>
          </p:cNvSpPr>
          <p:nvPr/>
        </p:nvSpPr>
        <p:spPr bwMode="auto">
          <a:xfrm>
            <a:off x="38100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98" name="Line 158"/>
          <p:cNvSpPr>
            <a:spLocks noChangeShapeType="1"/>
          </p:cNvSpPr>
          <p:nvPr/>
        </p:nvSpPr>
        <p:spPr bwMode="auto">
          <a:xfrm>
            <a:off x="23622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02" name="Line 168"/>
          <p:cNvSpPr>
            <a:spLocks noChangeShapeType="1"/>
          </p:cNvSpPr>
          <p:nvPr/>
        </p:nvSpPr>
        <p:spPr bwMode="auto">
          <a:xfrm rot="861294" flipV="1">
            <a:off x="7322336" y="4591523"/>
            <a:ext cx="442927" cy="11335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3" name="Line 158"/>
          <p:cNvSpPr>
            <a:spLocks noChangeShapeType="1"/>
          </p:cNvSpPr>
          <p:nvPr/>
        </p:nvSpPr>
        <p:spPr bwMode="auto">
          <a:xfrm>
            <a:off x="7315200" y="4800600"/>
            <a:ext cx="457201"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04" name="TextBox 103"/>
          <p:cNvSpPr txBox="1"/>
          <p:nvPr/>
        </p:nvSpPr>
        <p:spPr>
          <a:xfrm>
            <a:off x="7772400" y="4495800"/>
            <a:ext cx="1371600" cy="769441"/>
          </a:xfrm>
          <a:prstGeom prst="rect">
            <a:avLst/>
          </a:prstGeom>
          <a:noFill/>
        </p:spPr>
        <p:txBody>
          <a:bodyPr wrap="square" rtlCol="0">
            <a:spAutoFit/>
          </a:bodyPr>
          <a:lstStyle/>
          <a:p>
            <a:r>
              <a:rPr lang="en-US" sz="1400" b="1" dirty="0" smtClean="0">
                <a:solidFill>
                  <a:srgbClr val="00B050"/>
                </a:solidFill>
              </a:rPr>
              <a:t>: Common sync</a:t>
            </a:r>
          </a:p>
          <a:p>
            <a:pPr>
              <a:lnSpc>
                <a:spcPts val="1200"/>
              </a:lnSpc>
            </a:pPr>
            <a:r>
              <a:rPr lang="en-US" sz="1400" b="1" dirty="0" smtClean="0">
                <a:solidFill>
                  <a:srgbClr val="FF0000"/>
                </a:solidFill>
              </a:rPr>
              <a:t>: Data exchange      between PSC managers</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smtClean="0">
                <a:solidFill>
                  <a:srgbClr val="FF0000"/>
                </a:solidFill>
                <a:cs typeface="Times New Roman" pitchFamily="18" charset="0"/>
              </a:rPr>
              <a:t>SYNCHRONIZED RELAYS AMONG PUBLIC SPACES (2)</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724400"/>
          </a:xfrm>
        </p:spPr>
        <p:txBody>
          <a:bodyPr>
            <a:normAutofit/>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Chased relay network (personal space with mobile PSC terminals)</a:t>
            </a:r>
          </a:p>
          <a:p>
            <a:pPr lvl="1">
              <a:buFont typeface="Arial" pitchFamily="34" charset="0"/>
              <a:buChar char="•"/>
            </a:pPr>
            <a:r>
              <a:rPr lang="en-US" altLang="ko-KR" sz="1800" dirty="0" smtClean="0">
                <a:latin typeface="Times New Roman" pitchFamily="18" charset="0"/>
                <a:cs typeface="Times New Roman" pitchFamily="18" charset="0"/>
              </a:rPr>
              <a:t>An individual (or user) moves to another public space while it communicates with a machine in the old public space.</a:t>
            </a:r>
          </a:p>
          <a:p>
            <a:pPr lvl="1">
              <a:buFont typeface="Arial" pitchFamily="34" charset="0"/>
              <a:buChar char="•"/>
            </a:pPr>
            <a:r>
              <a:rPr lang="en-US" altLang="ko-KR" sz="1800" dirty="0" smtClean="0">
                <a:latin typeface="Times New Roman" pitchFamily="18" charset="0"/>
                <a:cs typeface="Times New Roman" pitchFamily="18" charset="0"/>
              </a:rPr>
              <a:t>This individual expands his/her personal space in the new public space. </a:t>
            </a:r>
          </a:p>
          <a:p>
            <a:pPr lvl="1">
              <a:buFont typeface="Arial" pitchFamily="34" charset="0"/>
              <a:buChar char="•"/>
            </a:pPr>
            <a:r>
              <a:rPr lang="en-US" altLang="ko-KR" sz="1800" dirty="0" smtClean="0">
                <a:latin typeface="Times New Roman" pitchFamily="18" charset="0"/>
                <a:cs typeface="Times New Roman" pitchFamily="18" charset="0"/>
              </a:rPr>
              <a:t>Some of machines in the old public space need to communicate with the moving device: communications between two public spaces needed.</a:t>
            </a:r>
          </a:p>
          <a:p>
            <a:pPr lvl="1">
              <a:buFont typeface="Arial" pitchFamily="34" charset="0"/>
              <a:buChar char="•"/>
            </a:pPr>
            <a:r>
              <a:rPr lang="en-US" altLang="ko-KR" sz="1800" dirty="0" smtClean="0">
                <a:latin typeface="Times New Roman" pitchFamily="18" charset="0"/>
                <a:cs typeface="Times New Roman" pitchFamily="18" charset="0"/>
              </a:rPr>
              <a:t>Registration process is needed for a public space and the personal space.</a:t>
            </a:r>
          </a:p>
          <a:p>
            <a:pPr lvl="1">
              <a:buFont typeface="Arial" pitchFamily="34" charset="0"/>
              <a:buChar char="•"/>
            </a:pPr>
            <a:r>
              <a:rPr lang="en-US" altLang="ko-KR" sz="1800" dirty="0" smtClean="0">
                <a:latin typeface="Times New Roman" pitchFamily="18" charset="0"/>
                <a:cs typeface="Times New Roman" pitchFamily="18" charset="0"/>
              </a:rPr>
              <a:t>Soft hand-over between two adjacent public spaces</a:t>
            </a:r>
            <a:endParaRPr lang="ko-KR" altLang="en-US" sz="1800" dirty="0" smtClean="0">
              <a:latin typeface="Times New Roman" pitchFamily="18" charset="0"/>
              <a:cs typeface="Times New Roman" pitchFamily="18" charset="0"/>
            </a:endParaRPr>
          </a:p>
          <a:p>
            <a:pPr marL="1200150" lvl="3" indent="-342900"/>
            <a:endParaRPr lang="en-US" altLang="ko-KR" sz="1800" dirty="0" smtClean="0">
              <a:latin typeface="Times New Roman" pitchFamily="18" charset="0"/>
              <a:ea typeface="굴림" charset="-127"/>
              <a:cs typeface="Times New Roman" pitchFamily="18" charset="0"/>
            </a:endParaRPr>
          </a:p>
          <a:p>
            <a:pPr marL="742950" lvl="2" indent="-342900">
              <a:buNone/>
            </a:pPr>
            <a:endParaRPr lang="en-US" altLang="ko-KR" sz="1800" dirty="0" smtClean="0">
              <a:latin typeface="Times New Roman" pitchFamily="18" charset="0"/>
              <a:ea typeface="굴림" charset="-127"/>
              <a:cs typeface="Times New Roman" pitchFamily="18" charset="0"/>
            </a:endParaRP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84</a:t>
            </a:r>
            <a:endParaRPr lang="en-US" sz="1400" dirty="0">
              <a:latin typeface="Times New Roman" pitchFamily="18" charset="0"/>
              <a:cs typeface="Times New Roman" pitchFamily="18" charset="0"/>
            </a:endParaRPr>
          </a:p>
        </p:txBody>
      </p:sp>
      <p:sp>
        <p:nvSpPr>
          <p:cNvPr id="67" name="TextBox 66"/>
          <p:cNvSpPr txBox="1"/>
          <p:nvPr/>
        </p:nvSpPr>
        <p:spPr>
          <a:xfrm>
            <a:off x="685800" y="4267200"/>
            <a:ext cx="1577676" cy="338554"/>
          </a:xfrm>
          <a:prstGeom prst="rect">
            <a:avLst/>
          </a:prstGeom>
          <a:noFill/>
        </p:spPr>
        <p:txBody>
          <a:bodyPr wrap="none" rtlCol="0">
            <a:spAutoFit/>
          </a:bodyPr>
          <a:lstStyle/>
          <a:p>
            <a:r>
              <a:rPr lang="en-US" sz="1600" b="1" smtClean="0">
                <a:solidFill>
                  <a:srgbClr val="FF0000"/>
                </a:solidFill>
              </a:rPr>
              <a:t>Old public space</a:t>
            </a:r>
            <a:endParaRPr lang="en-US" sz="1600" b="1">
              <a:solidFill>
                <a:srgbClr val="FF0000"/>
              </a:solidFill>
            </a:endParaRPr>
          </a:p>
        </p:txBody>
      </p:sp>
      <p:sp>
        <p:nvSpPr>
          <p:cNvPr id="69" name="TextBox 68"/>
          <p:cNvSpPr txBox="1"/>
          <p:nvPr/>
        </p:nvSpPr>
        <p:spPr>
          <a:xfrm>
            <a:off x="5181600" y="4267200"/>
            <a:ext cx="1666418" cy="338554"/>
          </a:xfrm>
          <a:prstGeom prst="rect">
            <a:avLst/>
          </a:prstGeom>
          <a:noFill/>
        </p:spPr>
        <p:txBody>
          <a:bodyPr wrap="none" rtlCol="0">
            <a:spAutoFit/>
          </a:bodyPr>
          <a:lstStyle/>
          <a:p>
            <a:r>
              <a:rPr lang="en-US" sz="1600" b="1" smtClean="0">
                <a:solidFill>
                  <a:srgbClr val="FF0000"/>
                </a:solidFill>
              </a:rPr>
              <a:t>New public space</a:t>
            </a:r>
            <a:endParaRPr lang="en-US" sz="1600" b="1">
              <a:solidFill>
                <a:srgbClr val="FF0000"/>
              </a:solidFill>
            </a:endParaRPr>
          </a:p>
        </p:txBody>
      </p:sp>
      <p:cxnSp>
        <p:nvCxnSpPr>
          <p:cNvPr id="83" name="Straight Arrow Connector 82"/>
          <p:cNvCxnSpPr/>
          <p:nvPr/>
        </p:nvCxnSpPr>
        <p:spPr>
          <a:xfrm>
            <a:off x="2362200" y="4495800"/>
            <a:ext cx="2667000" cy="1588"/>
          </a:xfrm>
          <a:prstGeom prst="straightConnector1">
            <a:avLst/>
          </a:prstGeom>
          <a:ln w="3810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6" name="Group 112"/>
          <p:cNvGrpSpPr>
            <a:grpSpLocks/>
          </p:cNvGrpSpPr>
          <p:nvPr/>
        </p:nvGrpSpPr>
        <p:grpSpPr bwMode="auto">
          <a:xfrm rot="1585161">
            <a:off x="1323086" y="4604159"/>
            <a:ext cx="1889125" cy="1595437"/>
            <a:chOff x="589" y="2432"/>
            <a:chExt cx="1406" cy="1406"/>
          </a:xfrm>
        </p:grpSpPr>
        <p:sp>
          <p:nvSpPr>
            <p:cNvPr id="97" name="Oval 113"/>
            <p:cNvSpPr>
              <a:spLocks noChangeArrowheads="1"/>
            </p:cNvSpPr>
            <p:nvPr/>
          </p:nvSpPr>
          <p:spPr bwMode="auto">
            <a:xfrm>
              <a:off x="1179" y="3069"/>
              <a:ext cx="182" cy="181"/>
            </a:xfrm>
            <a:prstGeom prst="ellipse">
              <a:avLst/>
            </a:prstGeom>
            <a:gradFill rotWithShape="1">
              <a:gsLst>
                <a:gs pos="0">
                  <a:srgbClr val="001800"/>
                </a:gs>
                <a:gs pos="100000">
                  <a:srgbClr val="003300"/>
                </a:gs>
              </a:gsLst>
              <a:path path="shape">
                <a:fillToRect l="50000" t="50000" r="50000" b="50000"/>
              </a:path>
            </a:gradFill>
            <a:ln w="12700">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98" name="Line 114"/>
            <p:cNvSpPr>
              <a:spLocks noChangeShapeType="1"/>
            </p:cNvSpPr>
            <p:nvPr/>
          </p:nvSpPr>
          <p:spPr bwMode="auto">
            <a:xfrm flipV="1">
              <a:off x="1315" y="2751"/>
              <a:ext cx="0" cy="318"/>
            </a:xfrm>
            <a:prstGeom prst="line">
              <a:avLst/>
            </a:prstGeom>
            <a:noFill/>
            <a:ln w="38100">
              <a:solidFill>
                <a:srgbClr val="003300"/>
              </a:solidFill>
              <a:round/>
              <a:headEnd type="triangle" w="med" len="med"/>
              <a:tailEnd type="triangle" w="med" len="med"/>
            </a:ln>
          </p:spPr>
          <p:txBody>
            <a:bodyPr/>
            <a:lstStyle/>
            <a:p>
              <a:endParaRPr lang="en-US"/>
            </a:p>
          </p:txBody>
        </p:sp>
        <p:sp>
          <p:nvSpPr>
            <p:cNvPr id="99" name="Oval 115"/>
            <p:cNvSpPr>
              <a:spLocks noChangeArrowheads="1"/>
            </p:cNvSpPr>
            <p:nvPr/>
          </p:nvSpPr>
          <p:spPr bwMode="auto">
            <a:xfrm>
              <a:off x="680" y="30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0" name="Oval 116"/>
            <p:cNvSpPr>
              <a:spLocks noChangeArrowheads="1"/>
            </p:cNvSpPr>
            <p:nvPr/>
          </p:nvSpPr>
          <p:spPr bwMode="auto">
            <a:xfrm>
              <a:off x="1179" y="25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1" name="Oval 117"/>
            <p:cNvSpPr>
              <a:spLocks noChangeArrowheads="1"/>
            </p:cNvSpPr>
            <p:nvPr/>
          </p:nvSpPr>
          <p:spPr bwMode="auto">
            <a:xfrm>
              <a:off x="1179" y="35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2" name="Line 118"/>
            <p:cNvSpPr>
              <a:spLocks noChangeShapeType="1"/>
            </p:cNvSpPr>
            <p:nvPr/>
          </p:nvSpPr>
          <p:spPr bwMode="auto">
            <a:xfrm flipH="1" flipV="1">
              <a:off x="862" y="3204"/>
              <a:ext cx="318"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3" name="Line 119"/>
            <p:cNvSpPr>
              <a:spLocks noChangeShapeType="1"/>
            </p:cNvSpPr>
            <p:nvPr/>
          </p:nvSpPr>
          <p:spPr bwMode="auto">
            <a:xfrm flipH="1" flipV="1">
              <a:off x="1224"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4" name="Line 120"/>
            <p:cNvSpPr>
              <a:spLocks noChangeShapeType="1"/>
            </p:cNvSpPr>
            <p:nvPr/>
          </p:nvSpPr>
          <p:spPr bwMode="auto">
            <a:xfrm flipH="1">
              <a:off x="1315" y="32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5" name="Line 121"/>
            <p:cNvSpPr>
              <a:spLocks noChangeShapeType="1"/>
            </p:cNvSpPr>
            <p:nvPr/>
          </p:nvSpPr>
          <p:spPr bwMode="auto">
            <a:xfrm flipH="1" flipV="1">
              <a:off x="862" y="3114"/>
              <a:ext cx="317" cy="1"/>
            </a:xfrm>
            <a:prstGeom prst="line">
              <a:avLst/>
            </a:prstGeom>
            <a:noFill/>
            <a:ln w="38100">
              <a:solidFill>
                <a:srgbClr val="003300"/>
              </a:solidFill>
              <a:round/>
              <a:headEnd type="triangle" w="med" len="med"/>
              <a:tailEnd type="triangle" w="med" len="med"/>
            </a:ln>
          </p:spPr>
          <p:txBody>
            <a:bodyPr/>
            <a:lstStyle/>
            <a:p>
              <a:endParaRPr lang="en-US"/>
            </a:p>
          </p:txBody>
        </p:sp>
        <p:sp>
          <p:nvSpPr>
            <p:cNvPr id="106" name="Line 122"/>
            <p:cNvSpPr>
              <a:spLocks noChangeShapeType="1"/>
            </p:cNvSpPr>
            <p:nvPr/>
          </p:nvSpPr>
          <p:spPr bwMode="auto">
            <a:xfrm flipH="1">
              <a:off x="1224" y="3251"/>
              <a:ext cx="1" cy="316"/>
            </a:xfrm>
            <a:prstGeom prst="line">
              <a:avLst/>
            </a:prstGeom>
            <a:noFill/>
            <a:ln w="38100">
              <a:solidFill>
                <a:srgbClr val="003300"/>
              </a:solidFill>
              <a:round/>
              <a:headEnd type="triangle" w="med" len="med"/>
              <a:tailEnd type="triangle" w="med" len="med"/>
            </a:ln>
          </p:spPr>
          <p:txBody>
            <a:bodyPr/>
            <a:lstStyle/>
            <a:p>
              <a:endParaRPr lang="en-US"/>
            </a:p>
          </p:txBody>
        </p:sp>
        <p:sp>
          <p:nvSpPr>
            <p:cNvPr id="107" name="Oval 123"/>
            <p:cNvSpPr>
              <a:spLocks noChangeArrowheads="1"/>
            </p:cNvSpPr>
            <p:nvPr/>
          </p:nvSpPr>
          <p:spPr bwMode="auto">
            <a:xfrm>
              <a:off x="1678" y="30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8" name="Line 124"/>
            <p:cNvSpPr>
              <a:spLocks noChangeShapeType="1"/>
            </p:cNvSpPr>
            <p:nvPr/>
          </p:nvSpPr>
          <p:spPr bwMode="auto">
            <a:xfrm flipV="1">
              <a:off x="1360" y="3202"/>
              <a:ext cx="363" cy="2"/>
            </a:xfrm>
            <a:prstGeom prst="line">
              <a:avLst/>
            </a:prstGeom>
            <a:noFill/>
            <a:ln w="38100">
              <a:solidFill>
                <a:srgbClr val="003300"/>
              </a:solidFill>
              <a:round/>
              <a:headEnd type="triangle" w="med" len="med"/>
              <a:tailEnd type="triangle" w="med" len="med"/>
            </a:ln>
          </p:spPr>
          <p:txBody>
            <a:bodyPr/>
            <a:lstStyle/>
            <a:p>
              <a:endParaRPr lang="en-US"/>
            </a:p>
          </p:txBody>
        </p:sp>
        <p:sp>
          <p:nvSpPr>
            <p:cNvPr id="109" name="Line 125"/>
            <p:cNvSpPr>
              <a:spLocks noChangeShapeType="1"/>
            </p:cNvSpPr>
            <p:nvPr/>
          </p:nvSpPr>
          <p:spPr bwMode="auto">
            <a:xfrm flipV="1">
              <a:off x="1361" y="3113"/>
              <a:ext cx="317"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10" name="Oval 126"/>
            <p:cNvSpPr>
              <a:spLocks noChangeArrowheads="1"/>
            </p:cNvSpPr>
            <p:nvPr/>
          </p:nvSpPr>
          <p:spPr bwMode="auto">
            <a:xfrm>
              <a:off x="589" y="2432"/>
              <a:ext cx="1406" cy="1406"/>
            </a:xfrm>
            <a:prstGeom prst="ellipse">
              <a:avLst/>
            </a:prstGeom>
            <a:noFill/>
            <a:ln w="12700">
              <a:solidFill>
                <a:schemeClr val="tx1"/>
              </a:solidFill>
              <a:round/>
              <a:headEnd type="none" w="sm" len="sm"/>
              <a:tailEnd type="none" w="lg" len="med"/>
            </a:ln>
          </p:spPr>
          <p:txBody>
            <a:bodyPr wrap="none" anchor="ctr"/>
            <a:lstStyle/>
            <a:p>
              <a:pPr eaLnBrk="0" latinLnBrk="0" hangingPunct="0"/>
              <a:endParaRPr kumimoji="0" lang="ko-KR" altLang="en-US"/>
            </a:p>
          </p:txBody>
        </p:sp>
      </p:grpSp>
      <p:grpSp>
        <p:nvGrpSpPr>
          <p:cNvPr id="111" name="Group 127"/>
          <p:cNvGrpSpPr>
            <a:grpSpLocks/>
          </p:cNvGrpSpPr>
          <p:nvPr/>
        </p:nvGrpSpPr>
        <p:grpSpPr bwMode="auto">
          <a:xfrm>
            <a:off x="2437884" y="4618832"/>
            <a:ext cx="2149101" cy="1728787"/>
            <a:chOff x="1370" y="2436"/>
            <a:chExt cx="1684" cy="1580"/>
          </a:xfrm>
        </p:grpSpPr>
        <p:sp>
          <p:nvSpPr>
            <p:cNvPr id="112" name="Line 128"/>
            <p:cNvSpPr>
              <a:spLocks noChangeShapeType="1"/>
            </p:cNvSpPr>
            <p:nvPr/>
          </p:nvSpPr>
          <p:spPr bwMode="auto">
            <a:xfrm flipV="1">
              <a:off x="1370" y="3090"/>
              <a:ext cx="861" cy="1"/>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13" name="Group 129"/>
            <p:cNvGrpSpPr>
              <a:grpSpLocks/>
            </p:cNvGrpSpPr>
            <p:nvPr/>
          </p:nvGrpSpPr>
          <p:grpSpPr bwMode="auto">
            <a:xfrm rot="970090">
              <a:off x="2079" y="2434"/>
              <a:ext cx="975" cy="1580"/>
              <a:chOff x="2079" y="2371"/>
              <a:chExt cx="975" cy="1580"/>
            </a:xfrm>
          </p:grpSpPr>
          <p:sp>
            <p:nvSpPr>
              <p:cNvPr id="114" name="Oval 130"/>
              <p:cNvSpPr>
                <a:spLocks noChangeArrowheads="1"/>
              </p:cNvSpPr>
              <p:nvPr/>
            </p:nvSpPr>
            <p:spPr bwMode="auto">
              <a:xfrm>
                <a:off x="2222" y="3069"/>
                <a:ext cx="182" cy="181"/>
              </a:xfrm>
              <a:prstGeom prst="ellipse">
                <a:avLst/>
              </a:prstGeom>
              <a:gradFill rotWithShape="1">
                <a:gsLst>
                  <a:gs pos="0">
                    <a:srgbClr val="000047"/>
                  </a:gs>
                  <a:gs pos="100000">
                    <a:srgbClr val="000099"/>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15" name="Oval 131"/>
              <p:cNvSpPr>
                <a:spLocks noChangeArrowheads="1"/>
              </p:cNvSpPr>
              <p:nvPr/>
            </p:nvSpPr>
            <p:spPr bwMode="auto">
              <a:xfrm>
                <a:off x="2720" y="30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6" name="Oval 132"/>
              <p:cNvSpPr>
                <a:spLocks noChangeArrowheads="1"/>
              </p:cNvSpPr>
              <p:nvPr/>
            </p:nvSpPr>
            <p:spPr bwMode="auto">
              <a:xfrm>
                <a:off x="2222" y="25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7" name="Oval 133"/>
              <p:cNvSpPr>
                <a:spLocks noChangeArrowheads="1"/>
              </p:cNvSpPr>
              <p:nvPr/>
            </p:nvSpPr>
            <p:spPr bwMode="auto">
              <a:xfrm>
                <a:off x="2222" y="3568"/>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8" name="Line 134"/>
              <p:cNvSpPr>
                <a:spLocks noChangeShapeType="1"/>
              </p:cNvSpPr>
              <p:nvPr/>
            </p:nvSpPr>
            <p:spPr bwMode="auto">
              <a:xfrm>
                <a:off x="2358"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19" name="Line 135"/>
              <p:cNvSpPr>
                <a:spLocks noChangeShapeType="1"/>
              </p:cNvSpPr>
              <p:nvPr/>
            </p:nvSpPr>
            <p:spPr bwMode="auto">
              <a:xfrm flipH="1" flipV="1">
                <a:off x="2357" y="2751"/>
                <a:ext cx="1" cy="318"/>
              </a:xfrm>
              <a:prstGeom prst="line">
                <a:avLst/>
              </a:prstGeom>
              <a:noFill/>
              <a:ln w="38100">
                <a:solidFill>
                  <a:srgbClr val="000099"/>
                </a:solidFill>
                <a:round/>
                <a:headEnd type="triangle" w="med" len="med"/>
                <a:tailEnd type="triangle" w="med" len="med"/>
              </a:ln>
            </p:spPr>
            <p:txBody>
              <a:bodyPr/>
              <a:lstStyle/>
              <a:p>
                <a:endParaRPr lang="en-US"/>
              </a:p>
            </p:txBody>
          </p:sp>
          <p:sp>
            <p:nvSpPr>
              <p:cNvPr id="120" name="Line 136"/>
              <p:cNvSpPr>
                <a:spLocks noChangeShapeType="1"/>
              </p:cNvSpPr>
              <p:nvPr/>
            </p:nvSpPr>
            <p:spPr bwMode="auto">
              <a:xfrm flipH="1">
                <a:off x="2267" y="3250"/>
                <a:ext cx="1" cy="317"/>
              </a:xfrm>
              <a:prstGeom prst="line">
                <a:avLst/>
              </a:prstGeom>
              <a:noFill/>
              <a:ln w="38100">
                <a:solidFill>
                  <a:srgbClr val="000099"/>
                </a:solidFill>
                <a:round/>
                <a:headEnd type="triangle" w="med" len="med"/>
                <a:tailEnd type="triangle" w="med" len="med"/>
              </a:ln>
            </p:spPr>
            <p:txBody>
              <a:bodyPr/>
              <a:lstStyle/>
              <a:p>
                <a:endParaRPr lang="en-US"/>
              </a:p>
            </p:txBody>
          </p:sp>
          <p:sp>
            <p:nvSpPr>
              <p:cNvPr id="121" name="Line 137"/>
              <p:cNvSpPr>
                <a:spLocks noChangeShapeType="1"/>
              </p:cNvSpPr>
              <p:nvPr/>
            </p:nvSpPr>
            <p:spPr bwMode="auto">
              <a:xfrm flipV="1">
                <a:off x="2358" y="3204"/>
                <a:ext cx="363" cy="2"/>
              </a:xfrm>
              <a:prstGeom prst="line">
                <a:avLst/>
              </a:prstGeom>
              <a:noFill/>
              <a:ln w="38100">
                <a:solidFill>
                  <a:srgbClr val="000099"/>
                </a:solidFill>
                <a:round/>
                <a:headEnd type="triangle" w="med" len="med"/>
                <a:tailEnd type="triangle" w="med" len="med"/>
              </a:ln>
            </p:spPr>
            <p:txBody>
              <a:bodyPr/>
              <a:lstStyle/>
              <a:p>
                <a:endParaRPr lang="en-US"/>
              </a:p>
            </p:txBody>
          </p:sp>
          <p:sp>
            <p:nvSpPr>
              <p:cNvPr id="122" name="Line 138"/>
              <p:cNvSpPr>
                <a:spLocks noChangeShapeType="1"/>
              </p:cNvSpPr>
              <p:nvPr/>
            </p:nvSpPr>
            <p:spPr bwMode="auto">
              <a:xfrm flipH="1" flipV="1">
                <a:off x="2267"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3" name="Line 139"/>
              <p:cNvSpPr>
                <a:spLocks noChangeShapeType="1"/>
              </p:cNvSpPr>
              <p:nvPr/>
            </p:nvSpPr>
            <p:spPr bwMode="auto">
              <a:xfrm>
                <a:off x="2403" y="3113"/>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4" name="Freeform 140"/>
              <p:cNvSpPr>
                <a:spLocks/>
              </p:cNvSpPr>
              <p:nvPr/>
            </p:nvSpPr>
            <p:spPr bwMode="auto">
              <a:xfrm>
                <a:off x="2079" y="237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25" name="Group 141"/>
          <p:cNvGrpSpPr>
            <a:grpSpLocks/>
          </p:cNvGrpSpPr>
          <p:nvPr/>
        </p:nvGrpSpPr>
        <p:grpSpPr bwMode="auto">
          <a:xfrm>
            <a:off x="3809515" y="4618832"/>
            <a:ext cx="2293816" cy="1728787"/>
            <a:chOff x="2358" y="2428"/>
            <a:chExt cx="1819" cy="1580"/>
          </a:xfrm>
        </p:grpSpPr>
        <p:sp>
          <p:nvSpPr>
            <p:cNvPr id="126" name="Line 142"/>
            <p:cNvSpPr>
              <a:spLocks noChangeShapeType="1"/>
            </p:cNvSpPr>
            <p:nvPr/>
          </p:nvSpPr>
          <p:spPr bwMode="auto">
            <a:xfrm>
              <a:off x="2358" y="3082"/>
              <a:ext cx="93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27" name="Group 143"/>
            <p:cNvGrpSpPr>
              <a:grpSpLocks/>
            </p:cNvGrpSpPr>
            <p:nvPr/>
          </p:nvGrpSpPr>
          <p:grpSpPr bwMode="auto">
            <a:xfrm rot="1056023">
              <a:off x="3204" y="2426"/>
              <a:ext cx="975" cy="1580"/>
              <a:chOff x="3129" y="2341"/>
              <a:chExt cx="975" cy="1580"/>
            </a:xfrm>
          </p:grpSpPr>
          <p:sp>
            <p:nvSpPr>
              <p:cNvPr id="128" name="Oval 144"/>
              <p:cNvSpPr>
                <a:spLocks noChangeArrowheads="1"/>
              </p:cNvSpPr>
              <p:nvPr/>
            </p:nvSpPr>
            <p:spPr bwMode="auto">
              <a:xfrm>
                <a:off x="3266" y="3068"/>
                <a:ext cx="182" cy="181"/>
              </a:xfrm>
              <a:prstGeom prst="ellipse">
                <a:avLst/>
              </a:prstGeom>
              <a:gradFill rotWithShape="1">
                <a:gsLst>
                  <a:gs pos="0">
                    <a:srgbClr val="2F1800"/>
                  </a:gs>
                  <a:gs pos="100000">
                    <a:srgbClr val="663300"/>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29" name="Oval 145"/>
              <p:cNvSpPr>
                <a:spLocks noChangeArrowheads="1"/>
              </p:cNvSpPr>
              <p:nvPr/>
            </p:nvSpPr>
            <p:spPr bwMode="auto">
              <a:xfrm>
                <a:off x="3764" y="30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0" name="Oval 146"/>
              <p:cNvSpPr>
                <a:spLocks noChangeArrowheads="1"/>
              </p:cNvSpPr>
              <p:nvPr/>
            </p:nvSpPr>
            <p:spPr bwMode="auto">
              <a:xfrm>
                <a:off x="3266" y="25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1" name="Oval 147"/>
              <p:cNvSpPr>
                <a:spLocks noChangeArrowheads="1"/>
              </p:cNvSpPr>
              <p:nvPr/>
            </p:nvSpPr>
            <p:spPr bwMode="auto">
              <a:xfrm>
                <a:off x="3266" y="3567"/>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2" name="Line 148"/>
              <p:cNvSpPr>
                <a:spLocks noChangeShapeType="1"/>
              </p:cNvSpPr>
              <p:nvPr/>
            </p:nvSpPr>
            <p:spPr bwMode="auto">
              <a:xfrm flipH="1" flipV="1">
                <a:off x="3401" y="2750"/>
                <a:ext cx="1" cy="318"/>
              </a:xfrm>
              <a:prstGeom prst="line">
                <a:avLst/>
              </a:prstGeom>
              <a:noFill/>
              <a:ln w="38100">
                <a:solidFill>
                  <a:srgbClr val="663300"/>
                </a:solidFill>
                <a:round/>
                <a:headEnd type="triangle" w="med" len="med"/>
                <a:tailEnd type="triangle" w="med" len="med"/>
              </a:ln>
            </p:spPr>
            <p:txBody>
              <a:bodyPr/>
              <a:lstStyle/>
              <a:p>
                <a:endParaRPr lang="en-US"/>
              </a:p>
            </p:txBody>
          </p:sp>
          <p:sp>
            <p:nvSpPr>
              <p:cNvPr id="133" name="Line 149"/>
              <p:cNvSpPr>
                <a:spLocks noChangeShapeType="1"/>
              </p:cNvSpPr>
              <p:nvPr/>
            </p:nvSpPr>
            <p:spPr bwMode="auto">
              <a:xfrm flipH="1">
                <a:off x="3311" y="3249"/>
                <a:ext cx="1" cy="317"/>
              </a:xfrm>
              <a:prstGeom prst="line">
                <a:avLst/>
              </a:prstGeom>
              <a:noFill/>
              <a:ln w="38100">
                <a:solidFill>
                  <a:srgbClr val="663300"/>
                </a:solidFill>
                <a:round/>
                <a:headEnd type="triangle" w="med" len="med"/>
                <a:tailEnd type="triangle" w="med" len="med"/>
              </a:ln>
            </p:spPr>
            <p:txBody>
              <a:bodyPr/>
              <a:lstStyle/>
              <a:p>
                <a:endParaRPr lang="en-US"/>
              </a:p>
            </p:txBody>
          </p:sp>
          <p:sp>
            <p:nvSpPr>
              <p:cNvPr id="134" name="Line 150"/>
              <p:cNvSpPr>
                <a:spLocks noChangeShapeType="1"/>
              </p:cNvSpPr>
              <p:nvPr/>
            </p:nvSpPr>
            <p:spPr bwMode="auto">
              <a:xfrm flipV="1">
                <a:off x="3402" y="3203"/>
                <a:ext cx="363" cy="2"/>
              </a:xfrm>
              <a:prstGeom prst="line">
                <a:avLst/>
              </a:prstGeom>
              <a:noFill/>
              <a:ln w="38100">
                <a:solidFill>
                  <a:srgbClr val="663300"/>
                </a:solidFill>
                <a:round/>
                <a:headEnd type="triangle" w="med" len="med"/>
                <a:tailEnd type="triangle" w="med" len="med"/>
              </a:ln>
            </p:spPr>
            <p:txBody>
              <a:bodyPr/>
              <a:lstStyle/>
              <a:p>
                <a:endParaRPr lang="en-US"/>
              </a:p>
            </p:txBody>
          </p:sp>
          <p:sp>
            <p:nvSpPr>
              <p:cNvPr id="135" name="Line 151"/>
              <p:cNvSpPr>
                <a:spLocks noChangeShapeType="1"/>
              </p:cNvSpPr>
              <p:nvPr/>
            </p:nvSpPr>
            <p:spPr bwMode="auto">
              <a:xfrm flipH="1" flipV="1">
                <a:off x="3311"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36" name="Line 152"/>
              <p:cNvSpPr>
                <a:spLocks noChangeShapeType="1"/>
              </p:cNvSpPr>
              <p:nvPr/>
            </p:nvSpPr>
            <p:spPr bwMode="auto">
              <a:xfrm>
                <a:off x="3447" y="3112"/>
                <a:ext cx="318" cy="0"/>
              </a:xfrm>
              <a:prstGeom prst="line">
                <a:avLst/>
              </a:prstGeom>
              <a:noFill/>
              <a:ln w="38100">
                <a:solidFill>
                  <a:srgbClr val="00CC66"/>
                </a:solidFill>
                <a:prstDash val="sysDot"/>
                <a:round/>
                <a:headEnd type="none" w="sm" len="sm"/>
                <a:tailEnd type="triangle" w="med" len="med"/>
              </a:ln>
            </p:spPr>
            <p:txBody>
              <a:bodyPr/>
              <a:lstStyle/>
              <a:p>
                <a:endParaRPr lang="en-US"/>
              </a:p>
            </p:txBody>
          </p:sp>
          <p:sp>
            <p:nvSpPr>
              <p:cNvPr id="137" name="Line 153"/>
              <p:cNvSpPr>
                <a:spLocks noChangeShapeType="1"/>
              </p:cNvSpPr>
              <p:nvPr/>
            </p:nvSpPr>
            <p:spPr bwMode="auto">
              <a:xfrm>
                <a:off x="3402"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38" name="Freeform 154"/>
              <p:cNvSpPr>
                <a:spLocks/>
              </p:cNvSpPr>
              <p:nvPr/>
            </p:nvSpPr>
            <p:spPr bwMode="auto">
              <a:xfrm>
                <a:off x="3129" y="234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39" name="Group 157"/>
          <p:cNvGrpSpPr>
            <a:grpSpLocks/>
          </p:cNvGrpSpPr>
          <p:nvPr/>
        </p:nvGrpSpPr>
        <p:grpSpPr bwMode="auto">
          <a:xfrm>
            <a:off x="5257307" y="4612096"/>
            <a:ext cx="2263182" cy="1728788"/>
            <a:chOff x="3455" y="2432"/>
            <a:chExt cx="1825" cy="1580"/>
          </a:xfrm>
        </p:grpSpPr>
        <p:sp>
          <p:nvSpPr>
            <p:cNvPr id="140" name="Line 158"/>
            <p:cNvSpPr>
              <a:spLocks noChangeShapeType="1"/>
            </p:cNvSpPr>
            <p:nvPr/>
          </p:nvSpPr>
          <p:spPr bwMode="auto">
            <a:xfrm>
              <a:off x="3455" y="3092"/>
              <a:ext cx="102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41" name="Group 159"/>
            <p:cNvGrpSpPr>
              <a:grpSpLocks/>
            </p:cNvGrpSpPr>
            <p:nvPr/>
          </p:nvGrpSpPr>
          <p:grpSpPr bwMode="auto">
            <a:xfrm rot="861294">
              <a:off x="4303" y="2432"/>
              <a:ext cx="975" cy="1580"/>
              <a:chOff x="4218" y="2386"/>
              <a:chExt cx="975" cy="1580"/>
            </a:xfrm>
          </p:grpSpPr>
          <p:sp>
            <p:nvSpPr>
              <p:cNvPr id="142" name="Oval 160"/>
              <p:cNvSpPr>
                <a:spLocks noChangeArrowheads="1"/>
              </p:cNvSpPr>
              <p:nvPr/>
            </p:nvSpPr>
            <p:spPr bwMode="auto">
              <a:xfrm>
                <a:off x="4355" y="3068"/>
                <a:ext cx="182" cy="181"/>
              </a:xfrm>
              <a:prstGeom prst="ellipse">
                <a:avLst/>
              </a:prstGeom>
              <a:gradFill rotWithShape="1">
                <a:gsLst>
                  <a:gs pos="0">
                    <a:srgbClr val="2F002F"/>
                  </a:gs>
                  <a:gs pos="100000">
                    <a:srgbClr val="660066"/>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43" name="Oval 161"/>
              <p:cNvSpPr>
                <a:spLocks noChangeArrowheads="1"/>
              </p:cNvSpPr>
              <p:nvPr/>
            </p:nvSpPr>
            <p:spPr bwMode="auto">
              <a:xfrm>
                <a:off x="4853" y="30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4" name="Oval 162"/>
              <p:cNvSpPr>
                <a:spLocks noChangeArrowheads="1"/>
              </p:cNvSpPr>
              <p:nvPr/>
            </p:nvSpPr>
            <p:spPr bwMode="auto">
              <a:xfrm>
                <a:off x="4355" y="25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5" name="Oval 163"/>
              <p:cNvSpPr>
                <a:spLocks noChangeArrowheads="1"/>
              </p:cNvSpPr>
              <p:nvPr/>
            </p:nvSpPr>
            <p:spPr bwMode="auto">
              <a:xfrm>
                <a:off x="4355" y="3567"/>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6" name="Line 164"/>
              <p:cNvSpPr>
                <a:spLocks noChangeShapeType="1"/>
              </p:cNvSpPr>
              <p:nvPr/>
            </p:nvSpPr>
            <p:spPr bwMode="auto">
              <a:xfrm>
                <a:off x="4491" y="3248"/>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47" name="Line 165"/>
              <p:cNvSpPr>
                <a:spLocks noChangeShapeType="1"/>
              </p:cNvSpPr>
              <p:nvPr/>
            </p:nvSpPr>
            <p:spPr bwMode="auto">
              <a:xfrm flipH="1" flipV="1">
                <a:off x="4490" y="2750"/>
                <a:ext cx="1" cy="318"/>
              </a:xfrm>
              <a:prstGeom prst="line">
                <a:avLst/>
              </a:prstGeom>
              <a:noFill/>
              <a:ln w="38100">
                <a:solidFill>
                  <a:srgbClr val="660066"/>
                </a:solidFill>
                <a:round/>
                <a:headEnd type="triangle" w="med" len="med"/>
                <a:tailEnd type="triangle" w="med" len="med"/>
              </a:ln>
            </p:spPr>
            <p:txBody>
              <a:bodyPr/>
              <a:lstStyle/>
              <a:p>
                <a:endParaRPr lang="en-US"/>
              </a:p>
            </p:txBody>
          </p:sp>
          <p:sp>
            <p:nvSpPr>
              <p:cNvPr id="148" name="Line 166"/>
              <p:cNvSpPr>
                <a:spLocks noChangeShapeType="1"/>
              </p:cNvSpPr>
              <p:nvPr/>
            </p:nvSpPr>
            <p:spPr bwMode="auto">
              <a:xfrm flipH="1">
                <a:off x="4400" y="3249"/>
                <a:ext cx="1" cy="317"/>
              </a:xfrm>
              <a:prstGeom prst="line">
                <a:avLst/>
              </a:prstGeom>
              <a:noFill/>
              <a:ln w="38100">
                <a:solidFill>
                  <a:srgbClr val="660066"/>
                </a:solidFill>
                <a:round/>
                <a:headEnd type="triangle" w="med" len="med"/>
                <a:tailEnd type="triangle" w="med" len="med"/>
              </a:ln>
            </p:spPr>
            <p:txBody>
              <a:bodyPr/>
              <a:lstStyle/>
              <a:p>
                <a:endParaRPr lang="en-US"/>
              </a:p>
            </p:txBody>
          </p:sp>
          <p:sp>
            <p:nvSpPr>
              <p:cNvPr id="149" name="Line 167"/>
              <p:cNvSpPr>
                <a:spLocks noChangeShapeType="1"/>
              </p:cNvSpPr>
              <p:nvPr/>
            </p:nvSpPr>
            <p:spPr bwMode="auto">
              <a:xfrm flipV="1">
                <a:off x="4491" y="3203"/>
                <a:ext cx="363" cy="2"/>
              </a:xfrm>
              <a:prstGeom prst="line">
                <a:avLst/>
              </a:prstGeom>
              <a:noFill/>
              <a:ln w="38100">
                <a:solidFill>
                  <a:srgbClr val="660066"/>
                </a:solidFill>
                <a:round/>
                <a:headEnd type="triangle" w="med" len="med"/>
                <a:tailEnd type="triangle" w="med" len="med"/>
              </a:ln>
            </p:spPr>
            <p:txBody>
              <a:bodyPr/>
              <a:lstStyle/>
              <a:p>
                <a:endParaRPr lang="en-US"/>
              </a:p>
            </p:txBody>
          </p:sp>
          <p:sp>
            <p:nvSpPr>
              <p:cNvPr id="150" name="Line 168"/>
              <p:cNvSpPr>
                <a:spLocks noChangeShapeType="1"/>
              </p:cNvSpPr>
              <p:nvPr/>
            </p:nvSpPr>
            <p:spPr bwMode="auto">
              <a:xfrm flipH="1" flipV="1">
                <a:off x="4400"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1" name="Line 169"/>
              <p:cNvSpPr>
                <a:spLocks noChangeShapeType="1"/>
              </p:cNvSpPr>
              <p:nvPr/>
            </p:nvSpPr>
            <p:spPr bwMode="auto">
              <a:xfrm>
                <a:off x="4536" y="3112"/>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2" name="Freeform 170"/>
              <p:cNvSpPr>
                <a:spLocks/>
              </p:cNvSpPr>
              <p:nvPr/>
            </p:nvSpPr>
            <p:spPr bwMode="auto">
              <a:xfrm>
                <a:off x="4218" y="2386"/>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sp>
        <p:nvSpPr>
          <p:cNvPr id="153" name="TextBox 152"/>
          <p:cNvSpPr txBox="1"/>
          <p:nvPr/>
        </p:nvSpPr>
        <p:spPr>
          <a:xfrm>
            <a:off x="7266178" y="5867400"/>
            <a:ext cx="1877822" cy="409023"/>
          </a:xfrm>
          <a:prstGeom prst="rect">
            <a:avLst/>
          </a:prstGeom>
          <a:noFill/>
        </p:spPr>
        <p:txBody>
          <a:bodyPr wrap="none" rtlCol="0">
            <a:spAutoFit/>
          </a:bodyPr>
          <a:lstStyle/>
          <a:p>
            <a:pPr>
              <a:lnSpc>
                <a:spcPts val="1200"/>
              </a:lnSpc>
            </a:pPr>
            <a:r>
              <a:rPr lang="en-US" sz="1400" b="1" smtClean="0">
                <a:solidFill>
                  <a:srgbClr val="00B050"/>
                </a:solidFill>
              </a:rPr>
              <a:t>M: PSC manager</a:t>
            </a:r>
          </a:p>
          <a:p>
            <a:pPr>
              <a:lnSpc>
                <a:spcPts val="1200"/>
              </a:lnSpc>
            </a:pPr>
            <a:r>
              <a:rPr lang="en-US" sz="1400" b="1" smtClean="0">
                <a:solidFill>
                  <a:srgbClr val="00B050"/>
                </a:solidFill>
              </a:rPr>
              <a:t>S: non-manager device</a:t>
            </a:r>
            <a:endParaRPr lang="en-US" sz="1400" b="1">
              <a:solidFill>
                <a:srgbClr val="00B050"/>
              </a:solidFill>
            </a:endParaRPr>
          </a:p>
        </p:txBody>
      </p:sp>
      <p:sp>
        <p:nvSpPr>
          <p:cNvPr id="154" name="Line 158"/>
          <p:cNvSpPr>
            <a:spLocks noChangeShapeType="1"/>
          </p:cNvSpPr>
          <p:nvPr/>
        </p:nvSpPr>
        <p:spPr bwMode="auto">
          <a:xfrm>
            <a:off x="52578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55" name="Line 158"/>
          <p:cNvSpPr>
            <a:spLocks noChangeShapeType="1"/>
          </p:cNvSpPr>
          <p:nvPr/>
        </p:nvSpPr>
        <p:spPr bwMode="auto">
          <a:xfrm>
            <a:off x="38100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56" name="Line 158"/>
          <p:cNvSpPr>
            <a:spLocks noChangeShapeType="1"/>
          </p:cNvSpPr>
          <p:nvPr/>
        </p:nvSpPr>
        <p:spPr bwMode="auto">
          <a:xfrm>
            <a:off x="23622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72" name="Line 168"/>
          <p:cNvSpPr>
            <a:spLocks noChangeShapeType="1"/>
          </p:cNvSpPr>
          <p:nvPr/>
        </p:nvSpPr>
        <p:spPr bwMode="auto">
          <a:xfrm rot="861294" flipV="1">
            <a:off x="7322336" y="4591523"/>
            <a:ext cx="442927" cy="11335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73" name="Line 158"/>
          <p:cNvSpPr>
            <a:spLocks noChangeShapeType="1"/>
          </p:cNvSpPr>
          <p:nvPr/>
        </p:nvSpPr>
        <p:spPr bwMode="auto">
          <a:xfrm>
            <a:off x="7315200" y="4800600"/>
            <a:ext cx="457201"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74" name="TextBox 73"/>
          <p:cNvSpPr txBox="1"/>
          <p:nvPr/>
        </p:nvSpPr>
        <p:spPr>
          <a:xfrm>
            <a:off x="7772400" y="4495800"/>
            <a:ext cx="1371600" cy="769441"/>
          </a:xfrm>
          <a:prstGeom prst="rect">
            <a:avLst/>
          </a:prstGeom>
          <a:noFill/>
        </p:spPr>
        <p:txBody>
          <a:bodyPr wrap="square" rtlCol="0">
            <a:spAutoFit/>
          </a:bodyPr>
          <a:lstStyle/>
          <a:p>
            <a:r>
              <a:rPr lang="en-US" sz="1400" b="1" dirty="0" smtClean="0">
                <a:solidFill>
                  <a:srgbClr val="00B050"/>
                </a:solidFill>
              </a:rPr>
              <a:t>: Common sync</a:t>
            </a:r>
          </a:p>
          <a:p>
            <a:pPr>
              <a:lnSpc>
                <a:spcPts val="1200"/>
              </a:lnSpc>
            </a:pPr>
            <a:r>
              <a:rPr lang="en-US" sz="1400" b="1" dirty="0" smtClean="0">
                <a:solidFill>
                  <a:srgbClr val="FF0000"/>
                </a:solidFill>
              </a:rPr>
              <a:t>: Data exchange      between PSC managers</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smtClean="0">
                <a:solidFill>
                  <a:srgbClr val="FF0000"/>
                </a:solidFill>
                <a:cs typeface="Times New Roman" pitchFamily="18" charset="0"/>
              </a:rPr>
              <a:t>SYNCHRONIZED RELAYS AMONG PUBLIC SPACES (3)</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724400"/>
          </a:xfrm>
        </p:spPr>
        <p:txBody>
          <a:bodyPr>
            <a:normAutofit/>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Relay for space expansion (or range extension) </a:t>
            </a:r>
          </a:p>
          <a:p>
            <a:pPr marL="742950" lvl="2" indent="-342900"/>
            <a:r>
              <a:rPr lang="en-US" altLang="ko-KR" sz="1800" dirty="0" smtClean="0">
                <a:latin typeface="Times New Roman" pitchFamily="18" charset="0"/>
                <a:ea typeface="굴림" charset="-127"/>
                <a:cs typeface="Times New Roman" pitchFamily="18" charset="0"/>
              </a:rPr>
              <a:t>Ad-hoc network formed throughout multiple public spaces.</a:t>
            </a:r>
          </a:p>
          <a:p>
            <a:pPr marL="742950" lvl="2" indent="-342900"/>
            <a:r>
              <a:rPr lang="en-US" altLang="ko-KR" sz="1800" dirty="0" smtClean="0">
                <a:latin typeface="Times New Roman" pitchFamily="18" charset="0"/>
                <a:ea typeface="굴림" charset="-127"/>
                <a:cs typeface="Times New Roman" pitchFamily="18" charset="0"/>
              </a:rPr>
              <a:t>Hand-over is necessary when a device moves from one personal space to another.</a:t>
            </a:r>
          </a:p>
          <a:p>
            <a:pPr marL="742950" lvl="2" indent="-342900"/>
            <a:r>
              <a:rPr lang="en-US" altLang="ko-KR" sz="1800" dirty="0" smtClean="0">
                <a:latin typeface="Times New Roman" pitchFamily="18" charset="0"/>
                <a:ea typeface="굴림" charset="-127"/>
                <a:cs typeface="Times New Roman" pitchFamily="18" charset="0"/>
              </a:rPr>
              <a:t>Communication among public spaces in a region to form an ad-hoc network throughout multiple public spaces</a:t>
            </a:r>
          </a:p>
          <a:p>
            <a:pPr marL="1200150" lvl="3" indent="-342900"/>
            <a:endParaRPr lang="en-US" altLang="ko-KR" sz="1800" dirty="0" smtClean="0">
              <a:latin typeface="Times New Roman" pitchFamily="18" charset="0"/>
              <a:ea typeface="굴림" charset="-127"/>
              <a:cs typeface="Times New Roman" pitchFamily="18" charset="0"/>
            </a:endParaRPr>
          </a:p>
          <a:p>
            <a:pPr marL="742950" lvl="2" indent="-342900">
              <a:buNone/>
            </a:pPr>
            <a:endParaRPr lang="en-US" altLang="ko-KR" sz="1800" dirty="0" smtClean="0">
              <a:latin typeface="Times New Roman" pitchFamily="18" charset="0"/>
              <a:ea typeface="굴림" charset="-127"/>
              <a:cs typeface="Times New Roman" pitchFamily="18" charset="0"/>
            </a:endParaRPr>
          </a:p>
        </p:txBody>
      </p:sp>
      <p:sp>
        <p:nvSpPr>
          <p:cNvPr id="8" name="TextBox 7"/>
          <p:cNvSpPr txBox="1"/>
          <p:nvPr/>
        </p:nvSpPr>
        <p:spPr>
          <a:xfrm>
            <a:off x="42672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85</a:t>
            </a:r>
            <a:endParaRPr lang="en-US" sz="1400" dirty="0">
              <a:latin typeface="Times New Roman" pitchFamily="18" charset="0"/>
              <a:cs typeface="Times New Roman" pitchFamily="18" charset="0"/>
            </a:endParaRPr>
          </a:p>
        </p:txBody>
      </p:sp>
      <p:sp>
        <p:nvSpPr>
          <p:cNvPr id="81" name="Freeform 80"/>
          <p:cNvSpPr/>
          <p:nvPr/>
        </p:nvSpPr>
        <p:spPr>
          <a:xfrm>
            <a:off x="1066800" y="4191000"/>
            <a:ext cx="6796436" cy="2074866"/>
          </a:xfrm>
          <a:custGeom>
            <a:avLst/>
            <a:gdLst>
              <a:gd name="connsiteX0" fmla="*/ 251320 w 6796436"/>
              <a:gd name="connsiteY0" fmla="*/ 457200 h 2074866"/>
              <a:gd name="connsiteX1" fmla="*/ 291661 w 6796436"/>
              <a:gd name="connsiteY1" fmla="*/ 416859 h 2074866"/>
              <a:gd name="connsiteX2" fmla="*/ 332002 w 6796436"/>
              <a:gd name="connsiteY2" fmla="*/ 403412 h 2074866"/>
              <a:gd name="connsiteX3" fmla="*/ 466473 w 6796436"/>
              <a:gd name="connsiteY3" fmla="*/ 363071 h 2074866"/>
              <a:gd name="connsiteX4" fmla="*/ 547155 w 6796436"/>
              <a:gd name="connsiteY4" fmla="*/ 322730 h 2074866"/>
              <a:gd name="connsiteX5" fmla="*/ 614391 w 6796436"/>
              <a:gd name="connsiteY5" fmla="*/ 268941 h 2074866"/>
              <a:gd name="connsiteX6" fmla="*/ 654732 w 6796436"/>
              <a:gd name="connsiteY6" fmla="*/ 255494 h 2074866"/>
              <a:gd name="connsiteX7" fmla="*/ 695073 w 6796436"/>
              <a:gd name="connsiteY7" fmla="*/ 228600 h 2074866"/>
              <a:gd name="connsiteX8" fmla="*/ 748861 w 6796436"/>
              <a:gd name="connsiteY8" fmla="*/ 215153 h 2074866"/>
              <a:gd name="connsiteX9" fmla="*/ 1058144 w 6796436"/>
              <a:gd name="connsiteY9" fmla="*/ 188259 h 2074866"/>
              <a:gd name="connsiteX10" fmla="*/ 1475002 w 6796436"/>
              <a:gd name="connsiteY10" fmla="*/ 161365 h 2074866"/>
              <a:gd name="connsiteX11" fmla="*/ 1891861 w 6796436"/>
              <a:gd name="connsiteY11" fmla="*/ 134471 h 2074866"/>
              <a:gd name="connsiteX12" fmla="*/ 2537320 w 6796436"/>
              <a:gd name="connsiteY12" fmla="*/ 134471 h 2074866"/>
              <a:gd name="connsiteX13" fmla="*/ 2913838 w 6796436"/>
              <a:gd name="connsiteY13" fmla="*/ 107577 h 2074866"/>
              <a:gd name="connsiteX14" fmla="*/ 3250014 w 6796436"/>
              <a:gd name="connsiteY14" fmla="*/ 80683 h 2074866"/>
              <a:gd name="connsiteX15" fmla="*/ 3317249 w 6796436"/>
              <a:gd name="connsiteY15" fmla="*/ 67236 h 2074866"/>
              <a:gd name="connsiteX16" fmla="*/ 3411379 w 6796436"/>
              <a:gd name="connsiteY16" fmla="*/ 40341 h 2074866"/>
              <a:gd name="connsiteX17" fmla="*/ 3613085 w 6796436"/>
              <a:gd name="connsiteY17" fmla="*/ 26894 h 2074866"/>
              <a:gd name="connsiteX18" fmla="*/ 4419908 w 6796436"/>
              <a:gd name="connsiteY18" fmla="*/ 0 h 2074866"/>
              <a:gd name="connsiteX19" fmla="*/ 4984685 w 6796436"/>
              <a:gd name="connsiteY19" fmla="*/ 13447 h 2074866"/>
              <a:gd name="connsiteX20" fmla="*/ 5051920 w 6796436"/>
              <a:gd name="connsiteY20" fmla="*/ 26894 h 2074866"/>
              <a:gd name="connsiteX21" fmla="*/ 5159496 w 6796436"/>
              <a:gd name="connsiteY21" fmla="*/ 40341 h 2074866"/>
              <a:gd name="connsiteX22" fmla="*/ 5280520 w 6796436"/>
              <a:gd name="connsiteY22" fmla="*/ 67236 h 2074866"/>
              <a:gd name="connsiteX23" fmla="*/ 5320861 w 6796436"/>
              <a:gd name="connsiteY23" fmla="*/ 80683 h 2074866"/>
              <a:gd name="connsiteX24" fmla="*/ 5414991 w 6796436"/>
              <a:gd name="connsiteY24" fmla="*/ 94130 h 2074866"/>
              <a:gd name="connsiteX25" fmla="*/ 5455332 w 6796436"/>
              <a:gd name="connsiteY25" fmla="*/ 107577 h 2074866"/>
              <a:gd name="connsiteX26" fmla="*/ 5576355 w 6796436"/>
              <a:gd name="connsiteY26" fmla="*/ 134471 h 2074866"/>
              <a:gd name="connsiteX27" fmla="*/ 5657038 w 6796436"/>
              <a:gd name="connsiteY27" fmla="*/ 161365 h 2074866"/>
              <a:gd name="connsiteX28" fmla="*/ 5710826 w 6796436"/>
              <a:gd name="connsiteY28" fmla="*/ 174812 h 2074866"/>
              <a:gd name="connsiteX29" fmla="*/ 5791508 w 6796436"/>
              <a:gd name="connsiteY29" fmla="*/ 201706 h 2074866"/>
              <a:gd name="connsiteX30" fmla="*/ 5831849 w 6796436"/>
              <a:gd name="connsiteY30" fmla="*/ 228600 h 2074866"/>
              <a:gd name="connsiteX31" fmla="*/ 5952873 w 6796436"/>
              <a:gd name="connsiteY31" fmla="*/ 242047 h 2074866"/>
              <a:gd name="connsiteX32" fmla="*/ 5993214 w 6796436"/>
              <a:gd name="connsiteY32" fmla="*/ 255494 h 2074866"/>
              <a:gd name="connsiteX33" fmla="*/ 6087344 w 6796436"/>
              <a:gd name="connsiteY33" fmla="*/ 282389 h 2074866"/>
              <a:gd name="connsiteX34" fmla="*/ 6181473 w 6796436"/>
              <a:gd name="connsiteY34" fmla="*/ 336177 h 2074866"/>
              <a:gd name="connsiteX35" fmla="*/ 6262155 w 6796436"/>
              <a:gd name="connsiteY35" fmla="*/ 363071 h 2074866"/>
              <a:gd name="connsiteX36" fmla="*/ 6342838 w 6796436"/>
              <a:gd name="connsiteY36" fmla="*/ 416859 h 2074866"/>
              <a:gd name="connsiteX37" fmla="*/ 6396626 w 6796436"/>
              <a:gd name="connsiteY37" fmla="*/ 457200 h 2074866"/>
              <a:gd name="connsiteX38" fmla="*/ 6436967 w 6796436"/>
              <a:gd name="connsiteY38" fmla="*/ 484094 h 2074866"/>
              <a:gd name="connsiteX39" fmla="*/ 6463861 w 6796436"/>
              <a:gd name="connsiteY39" fmla="*/ 510989 h 2074866"/>
              <a:gd name="connsiteX40" fmla="*/ 6544544 w 6796436"/>
              <a:gd name="connsiteY40" fmla="*/ 564777 h 2074866"/>
              <a:gd name="connsiteX41" fmla="*/ 6584885 w 6796436"/>
              <a:gd name="connsiteY41" fmla="*/ 605118 h 2074866"/>
              <a:gd name="connsiteX42" fmla="*/ 6638673 w 6796436"/>
              <a:gd name="connsiteY42" fmla="*/ 685800 h 2074866"/>
              <a:gd name="connsiteX43" fmla="*/ 6719355 w 6796436"/>
              <a:gd name="connsiteY43" fmla="*/ 766483 h 2074866"/>
              <a:gd name="connsiteX44" fmla="*/ 6759696 w 6796436"/>
              <a:gd name="connsiteY44" fmla="*/ 847165 h 2074866"/>
              <a:gd name="connsiteX45" fmla="*/ 6786591 w 6796436"/>
              <a:gd name="connsiteY45" fmla="*/ 887506 h 2074866"/>
              <a:gd name="connsiteX46" fmla="*/ 6773144 w 6796436"/>
              <a:gd name="connsiteY46" fmla="*/ 1183341 h 2074866"/>
              <a:gd name="connsiteX47" fmla="*/ 6746249 w 6796436"/>
              <a:gd name="connsiteY47" fmla="*/ 1358153 h 2074866"/>
              <a:gd name="connsiteX48" fmla="*/ 6719355 w 6796436"/>
              <a:gd name="connsiteY48" fmla="*/ 1411941 h 2074866"/>
              <a:gd name="connsiteX49" fmla="*/ 6665567 w 6796436"/>
              <a:gd name="connsiteY49" fmla="*/ 1492624 h 2074866"/>
              <a:gd name="connsiteX50" fmla="*/ 6544544 w 6796436"/>
              <a:gd name="connsiteY50" fmla="*/ 1559859 h 2074866"/>
              <a:gd name="connsiteX51" fmla="*/ 6450414 w 6796436"/>
              <a:gd name="connsiteY51" fmla="*/ 1653989 h 2074866"/>
              <a:gd name="connsiteX52" fmla="*/ 6410073 w 6796436"/>
              <a:gd name="connsiteY52" fmla="*/ 1694330 h 2074866"/>
              <a:gd name="connsiteX53" fmla="*/ 6369732 w 6796436"/>
              <a:gd name="connsiteY53" fmla="*/ 1734671 h 2074866"/>
              <a:gd name="connsiteX54" fmla="*/ 6329391 w 6796436"/>
              <a:gd name="connsiteY54" fmla="*/ 1748118 h 2074866"/>
              <a:gd name="connsiteX55" fmla="*/ 6302496 w 6796436"/>
              <a:gd name="connsiteY55" fmla="*/ 1775012 h 2074866"/>
              <a:gd name="connsiteX56" fmla="*/ 6221814 w 6796436"/>
              <a:gd name="connsiteY56" fmla="*/ 1801906 h 2074866"/>
              <a:gd name="connsiteX57" fmla="*/ 6181473 w 6796436"/>
              <a:gd name="connsiteY57" fmla="*/ 1815353 h 2074866"/>
              <a:gd name="connsiteX58" fmla="*/ 6127685 w 6796436"/>
              <a:gd name="connsiteY58" fmla="*/ 1842247 h 2074866"/>
              <a:gd name="connsiteX59" fmla="*/ 6114238 w 6796436"/>
              <a:gd name="connsiteY59" fmla="*/ 1882589 h 2074866"/>
              <a:gd name="connsiteX60" fmla="*/ 6073896 w 6796436"/>
              <a:gd name="connsiteY60" fmla="*/ 1896036 h 2074866"/>
              <a:gd name="connsiteX61" fmla="*/ 6033555 w 6796436"/>
              <a:gd name="connsiteY61" fmla="*/ 1922930 h 2074866"/>
              <a:gd name="connsiteX62" fmla="*/ 5885638 w 6796436"/>
              <a:gd name="connsiteY62" fmla="*/ 1963271 h 2074866"/>
              <a:gd name="connsiteX63" fmla="*/ 5831849 w 6796436"/>
              <a:gd name="connsiteY63" fmla="*/ 1976718 h 2074866"/>
              <a:gd name="connsiteX64" fmla="*/ 5670485 w 6796436"/>
              <a:gd name="connsiteY64" fmla="*/ 1963271 h 2074866"/>
              <a:gd name="connsiteX65" fmla="*/ 5576355 w 6796436"/>
              <a:gd name="connsiteY65" fmla="*/ 1949824 h 2074866"/>
              <a:gd name="connsiteX66" fmla="*/ 5361202 w 6796436"/>
              <a:gd name="connsiteY66" fmla="*/ 1963271 h 2074866"/>
              <a:gd name="connsiteX67" fmla="*/ 4944344 w 6796436"/>
              <a:gd name="connsiteY67" fmla="*/ 1976718 h 2074866"/>
              <a:gd name="connsiteX68" fmla="*/ 4756085 w 6796436"/>
              <a:gd name="connsiteY68" fmla="*/ 1963271 h 2074866"/>
              <a:gd name="connsiteX69" fmla="*/ 4608167 w 6796436"/>
              <a:gd name="connsiteY69" fmla="*/ 1949824 h 2074866"/>
              <a:gd name="connsiteX70" fmla="*/ 4285438 w 6796436"/>
              <a:gd name="connsiteY70" fmla="*/ 1963271 h 2074866"/>
              <a:gd name="connsiteX71" fmla="*/ 3034861 w 6796436"/>
              <a:gd name="connsiteY71" fmla="*/ 1976718 h 2074866"/>
              <a:gd name="connsiteX72" fmla="*/ 2443191 w 6796436"/>
              <a:gd name="connsiteY72" fmla="*/ 2003612 h 2074866"/>
              <a:gd name="connsiteX73" fmla="*/ 2483532 w 6796436"/>
              <a:gd name="connsiteY73" fmla="*/ 2043953 h 2074866"/>
              <a:gd name="connsiteX74" fmla="*/ 2564214 w 6796436"/>
              <a:gd name="connsiteY74" fmla="*/ 2017059 h 2074866"/>
              <a:gd name="connsiteX75" fmla="*/ 2564214 w 6796436"/>
              <a:gd name="connsiteY75" fmla="*/ 2070847 h 2074866"/>
              <a:gd name="connsiteX76" fmla="*/ 2416296 w 6796436"/>
              <a:gd name="connsiteY76" fmla="*/ 2043953 h 2074866"/>
              <a:gd name="connsiteX77" fmla="*/ 2214591 w 6796436"/>
              <a:gd name="connsiteY77" fmla="*/ 2017059 h 2074866"/>
              <a:gd name="connsiteX78" fmla="*/ 1555685 w 6796436"/>
              <a:gd name="connsiteY78" fmla="*/ 1990165 h 2074866"/>
              <a:gd name="connsiteX79" fmla="*/ 1515344 w 6796436"/>
              <a:gd name="connsiteY79" fmla="*/ 1976718 h 2074866"/>
              <a:gd name="connsiteX80" fmla="*/ 1085038 w 6796436"/>
              <a:gd name="connsiteY80" fmla="*/ 2003612 h 2074866"/>
              <a:gd name="connsiteX81" fmla="*/ 506814 w 6796436"/>
              <a:gd name="connsiteY81" fmla="*/ 1963271 h 2074866"/>
              <a:gd name="connsiteX82" fmla="*/ 399238 w 6796436"/>
              <a:gd name="connsiteY82" fmla="*/ 1936377 h 2074866"/>
              <a:gd name="connsiteX83" fmla="*/ 318555 w 6796436"/>
              <a:gd name="connsiteY83" fmla="*/ 1882589 h 2074866"/>
              <a:gd name="connsiteX84" fmla="*/ 264767 w 6796436"/>
              <a:gd name="connsiteY84" fmla="*/ 1694330 h 2074866"/>
              <a:gd name="connsiteX85" fmla="*/ 237873 w 6796436"/>
              <a:gd name="connsiteY85" fmla="*/ 1586753 h 2074866"/>
              <a:gd name="connsiteX86" fmla="*/ 210979 w 6796436"/>
              <a:gd name="connsiteY86" fmla="*/ 1546412 h 2074866"/>
              <a:gd name="connsiteX87" fmla="*/ 197532 w 6796436"/>
              <a:gd name="connsiteY87" fmla="*/ 1506071 h 2074866"/>
              <a:gd name="connsiteX88" fmla="*/ 184085 w 6796436"/>
              <a:gd name="connsiteY88" fmla="*/ 1452283 h 2074866"/>
              <a:gd name="connsiteX89" fmla="*/ 130296 w 6796436"/>
              <a:gd name="connsiteY89" fmla="*/ 1371600 h 2074866"/>
              <a:gd name="connsiteX90" fmla="*/ 89955 w 6796436"/>
              <a:gd name="connsiteY90" fmla="*/ 1290918 h 2074866"/>
              <a:gd name="connsiteX91" fmla="*/ 63061 w 6796436"/>
              <a:gd name="connsiteY91" fmla="*/ 1210236 h 2074866"/>
              <a:gd name="connsiteX92" fmla="*/ 49614 w 6796436"/>
              <a:gd name="connsiteY92" fmla="*/ 1169894 h 2074866"/>
              <a:gd name="connsiteX93" fmla="*/ 22720 w 6796436"/>
              <a:gd name="connsiteY93" fmla="*/ 1035424 h 2074866"/>
              <a:gd name="connsiteX94" fmla="*/ 22720 w 6796436"/>
              <a:gd name="connsiteY94" fmla="*/ 726141 h 2074866"/>
              <a:gd name="connsiteX95" fmla="*/ 36167 w 6796436"/>
              <a:gd name="connsiteY95" fmla="*/ 685800 h 2074866"/>
              <a:gd name="connsiteX96" fmla="*/ 89955 w 6796436"/>
              <a:gd name="connsiteY96" fmla="*/ 605118 h 2074866"/>
              <a:gd name="connsiteX97" fmla="*/ 143744 w 6796436"/>
              <a:gd name="connsiteY97" fmla="*/ 537883 h 2074866"/>
              <a:gd name="connsiteX98" fmla="*/ 251320 w 6796436"/>
              <a:gd name="connsiteY98" fmla="*/ 457200 h 20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796436" h="2074866">
                <a:moveTo>
                  <a:pt x="251320" y="457200"/>
                </a:moveTo>
                <a:cubicBezTo>
                  <a:pt x="275973" y="437029"/>
                  <a:pt x="275838" y="427408"/>
                  <a:pt x="291661" y="416859"/>
                </a:cubicBezTo>
                <a:cubicBezTo>
                  <a:pt x="303455" y="408996"/>
                  <a:pt x="318373" y="407306"/>
                  <a:pt x="332002" y="403412"/>
                </a:cubicBezTo>
                <a:cubicBezTo>
                  <a:pt x="364889" y="394016"/>
                  <a:pt x="442505" y="379050"/>
                  <a:pt x="466473" y="363071"/>
                </a:cubicBezTo>
                <a:cubicBezTo>
                  <a:pt x="582085" y="285997"/>
                  <a:pt x="435809" y="378403"/>
                  <a:pt x="547155" y="322730"/>
                </a:cubicBezTo>
                <a:cubicBezTo>
                  <a:pt x="708620" y="241998"/>
                  <a:pt x="489323" y="343983"/>
                  <a:pt x="614391" y="268941"/>
                </a:cubicBezTo>
                <a:cubicBezTo>
                  <a:pt x="626545" y="261648"/>
                  <a:pt x="642054" y="261833"/>
                  <a:pt x="654732" y="255494"/>
                </a:cubicBezTo>
                <a:cubicBezTo>
                  <a:pt x="669187" y="248266"/>
                  <a:pt x="680218" y="234966"/>
                  <a:pt x="695073" y="228600"/>
                </a:cubicBezTo>
                <a:cubicBezTo>
                  <a:pt x="712060" y="221320"/>
                  <a:pt x="730739" y="218777"/>
                  <a:pt x="748861" y="215153"/>
                </a:cubicBezTo>
                <a:cubicBezTo>
                  <a:pt x="869467" y="191032"/>
                  <a:pt x="901348" y="198059"/>
                  <a:pt x="1058144" y="188259"/>
                </a:cubicBezTo>
                <a:lnTo>
                  <a:pt x="1475002" y="161365"/>
                </a:lnTo>
                <a:cubicBezTo>
                  <a:pt x="1775402" y="144676"/>
                  <a:pt x="1636480" y="154116"/>
                  <a:pt x="1891861" y="134471"/>
                </a:cubicBezTo>
                <a:cubicBezTo>
                  <a:pt x="2268157" y="148944"/>
                  <a:pt x="2185892" y="155557"/>
                  <a:pt x="2537320" y="134471"/>
                </a:cubicBezTo>
                <a:cubicBezTo>
                  <a:pt x="2662920" y="126935"/>
                  <a:pt x="2913838" y="107577"/>
                  <a:pt x="2913838" y="107577"/>
                </a:cubicBezTo>
                <a:cubicBezTo>
                  <a:pt x="3148263" y="74088"/>
                  <a:pt x="2822581" y="117851"/>
                  <a:pt x="3250014" y="80683"/>
                </a:cubicBezTo>
                <a:cubicBezTo>
                  <a:pt x="3272784" y="78703"/>
                  <a:pt x="3295076" y="72779"/>
                  <a:pt x="3317249" y="67236"/>
                </a:cubicBezTo>
                <a:cubicBezTo>
                  <a:pt x="3356636" y="57389"/>
                  <a:pt x="3367944" y="44913"/>
                  <a:pt x="3411379" y="40341"/>
                </a:cubicBezTo>
                <a:cubicBezTo>
                  <a:pt x="3478393" y="33287"/>
                  <a:pt x="3545832" y="31097"/>
                  <a:pt x="3613085" y="26894"/>
                </a:cubicBezTo>
                <a:cubicBezTo>
                  <a:pt x="3994700" y="3043"/>
                  <a:pt x="3865003" y="12905"/>
                  <a:pt x="4419908" y="0"/>
                </a:cubicBezTo>
                <a:lnTo>
                  <a:pt x="4984685" y="13447"/>
                </a:lnTo>
                <a:cubicBezTo>
                  <a:pt x="5007520" y="14419"/>
                  <a:pt x="5029330" y="23419"/>
                  <a:pt x="5051920" y="26894"/>
                </a:cubicBezTo>
                <a:cubicBezTo>
                  <a:pt x="5087638" y="32389"/>
                  <a:pt x="5123637" y="35859"/>
                  <a:pt x="5159496" y="40341"/>
                </a:cubicBezTo>
                <a:cubicBezTo>
                  <a:pt x="5250307" y="70613"/>
                  <a:pt x="5138531" y="35683"/>
                  <a:pt x="5280520" y="67236"/>
                </a:cubicBezTo>
                <a:cubicBezTo>
                  <a:pt x="5294357" y="70311"/>
                  <a:pt x="5306962" y="77903"/>
                  <a:pt x="5320861" y="80683"/>
                </a:cubicBezTo>
                <a:cubicBezTo>
                  <a:pt x="5351941" y="86899"/>
                  <a:pt x="5383614" y="89648"/>
                  <a:pt x="5414991" y="94130"/>
                </a:cubicBezTo>
                <a:cubicBezTo>
                  <a:pt x="5428438" y="98612"/>
                  <a:pt x="5441581" y="104139"/>
                  <a:pt x="5455332" y="107577"/>
                </a:cubicBezTo>
                <a:cubicBezTo>
                  <a:pt x="5532110" y="126771"/>
                  <a:pt x="5507331" y="113764"/>
                  <a:pt x="5576355" y="134471"/>
                </a:cubicBezTo>
                <a:cubicBezTo>
                  <a:pt x="5603509" y="142617"/>
                  <a:pt x="5629535" y="154489"/>
                  <a:pt x="5657038" y="161365"/>
                </a:cubicBezTo>
                <a:cubicBezTo>
                  <a:pt x="5674967" y="165847"/>
                  <a:pt x="5693124" y="169501"/>
                  <a:pt x="5710826" y="174812"/>
                </a:cubicBezTo>
                <a:cubicBezTo>
                  <a:pt x="5737979" y="182958"/>
                  <a:pt x="5767920" y="185981"/>
                  <a:pt x="5791508" y="201706"/>
                </a:cubicBezTo>
                <a:cubicBezTo>
                  <a:pt x="5804955" y="210671"/>
                  <a:pt x="5816170" y="224680"/>
                  <a:pt x="5831849" y="228600"/>
                </a:cubicBezTo>
                <a:cubicBezTo>
                  <a:pt x="5871227" y="238444"/>
                  <a:pt x="5912532" y="237565"/>
                  <a:pt x="5952873" y="242047"/>
                </a:cubicBezTo>
                <a:cubicBezTo>
                  <a:pt x="5966320" y="246529"/>
                  <a:pt x="5979585" y="251600"/>
                  <a:pt x="5993214" y="255494"/>
                </a:cubicBezTo>
                <a:cubicBezTo>
                  <a:pt x="6013326" y="261240"/>
                  <a:pt x="6065845" y="271640"/>
                  <a:pt x="6087344" y="282389"/>
                </a:cubicBezTo>
                <a:cubicBezTo>
                  <a:pt x="6184372" y="330904"/>
                  <a:pt x="6063606" y="289030"/>
                  <a:pt x="6181473" y="336177"/>
                </a:cubicBezTo>
                <a:cubicBezTo>
                  <a:pt x="6207794" y="346705"/>
                  <a:pt x="6262155" y="363071"/>
                  <a:pt x="6262155" y="363071"/>
                </a:cubicBezTo>
                <a:cubicBezTo>
                  <a:pt x="6356034" y="456950"/>
                  <a:pt x="6252020" y="364964"/>
                  <a:pt x="6342838" y="416859"/>
                </a:cubicBezTo>
                <a:cubicBezTo>
                  <a:pt x="6362297" y="427978"/>
                  <a:pt x="6378389" y="444173"/>
                  <a:pt x="6396626" y="457200"/>
                </a:cubicBezTo>
                <a:cubicBezTo>
                  <a:pt x="6409777" y="466594"/>
                  <a:pt x="6424347" y="473998"/>
                  <a:pt x="6436967" y="484094"/>
                </a:cubicBezTo>
                <a:cubicBezTo>
                  <a:pt x="6446867" y="492014"/>
                  <a:pt x="6453718" y="503382"/>
                  <a:pt x="6463861" y="510989"/>
                </a:cubicBezTo>
                <a:cubicBezTo>
                  <a:pt x="6489719" y="530383"/>
                  <a:pt x="6521688" y="541921"/>
                  <a:pt x="6544544" y="564777"/>
                </a:cubicBezTo>
                <a:cubicBezTo>
                  <a:pt x="6557991" y="578224"/>
                  <a:pt x="6573210" y="590107"/>
                  <a:pt x="6584885" y="605118"/>
                </a:cubicBezTo>
                <a:cubicBezTo>
                  <a:pt x="6604729" y="630632"/>
                  <a:pt x="6615818" y="662944"/>
                  <a:pt x="6638673" y="685800"/>
                </a:cubicBezTo>
                <a:cubicBezTo>
                  <a:pt x="6665567" y="712694"/>
                  <a:pt x="6698257" y="734837"/>
                  <a:pt x="6719355" y="766483"/>
                </a:cubicBezTo>
                <a:cubicBezTo>
                  <a:pt x="6796436" y="882104"/>
                  <a:pt x="6704018" y="735811"/>
                  <a:pt x="6759696" y="847165"/>
                </a:cubicBezTo>
                <a:cubicBezTo>
                  <a:pt x="6766924" y="861620"/>
                  <a:pt x="6777626" y="874059"/>
                  <a:pt x="6786591" y="887506"/>
                </a:cubicBezTo>
                <a:cubicBezTo>
                  <a:pt x="6782109" y="986118"/>
                  <a:pt x="6779711" y="1084846"/>
                  <a:pt x="6773144" y="1183341"/>
                </a:cubicBezTo>
                <a:cubicBezTo>
                  <a:pt x="6771771" y="1203930"/>
                  <a:pt x="6757353" y="1324840"/>
                  <a:pt x="6746249" y="1358153"/>
                </a:cubicBezTo>
                <a:cubicBezTo>
                  <a:pt x="6739910" y="1377170"/>
                  <a:pt x="6729668" y="1394752"/>
                  <a:pt x="6719355" y="1411941"/>
                </a:cubicBezTo>
                <a:cubicBezTo>
                  <a:pt x="6702725" y="1439658"/>
                  <a:pt x="6692461" y="1474695"/>
                  <a:pt x="6665567" y="1492624"/>
                </a:cubicBezTo>
                <a:cubicBezTo>
                  <a:pt x="6573091" y="1554275"/>
                  <a:pt x="6615549" y="1536191"/>
                  <a:pt x="6544544" y="1559859"/>
                </a:cubicBezTo>
                <a:lnTo>
                  <a:pt x="6450414" y="1653989"/>
                </a:lnTo>
                <a:lnTo>
                  <a:pt x="6410073" y="1694330"/>
                </a:lnTo>
                <a:cubicBezTo>
                  <a:pt x="6396626" y="1707777"/>
                  <a:pt x="6387773" y="1728657"/>
                  <a:pt x="6369732" y="1734671"/>
                </a:cubicBezTo>
                <a:lnTo>
                  <a:pt x="6329391" y="1748118"/>
                </a:lnTo>
                <a:cubicBezTo>
                  <a:pt x="6320426" y="1757083"/>
                  <a:pt x="6313836" y="1769342"/>
                  <a:pt x="6302496" y="1775012"/>
                </a:cubicBezTo>
                <a:cubicBezTo>
                  <a:pt x="6277140" y="1787690"/>
                  <a:pt x="6248708" y="1792941"/>
                  <a:pt x="6221814" y="1801906"/>
                </a:cubicBezTo>
                <a:cubicBezTo>
                  <a:pt x="6208367" y="1806388"/>
                  <a:pt x="6194151" y="1809014"/>
                  <a:pt x="6181473" y="1815353"/>
                </a:cubicBezTo>
                <a:lnTo>
                  <a:pt x="6127685" y="1842247"/>
                </a:lnTo>
                <a:cubicBezTo>
                  <a:pt x="6123203" y="1855694"/>
                  <a:pt x="6124261" y="1872566"/>
                  <a:pt x="6114238" y="1882589"/>
                </a:cubicBezTo>
                <a:cubicBezTo>
                  <a:pt x="6104215" y="1892612"/>
                  <a:pt x="6086574" y="1889697"/>
                  <a:pt x="6073896" y="1896036"/>
                </a:cubicBezTo>
                <a:cubicBezTo>
                  <a:pt x="6059441" y="1903263"/>
                  <a:pt x="6048323" y="1916366"/>
                  <a:pt x="6033555" y="1922930"/>
                </a:cubicBezTo>
                <a:cubicBezTo>
                  <a:pt x="5970586" y="1950916"/>
                  <a:pt x="5948910" y="1949211"/>
                  <a:pt x="5885638" y="1963271"/>
                </a:cubicBezTo>
                <a:cubicBezTo>
                  <a:pt x="5867597" y="1967280"/>
                  <a:pt x="5849779" y="1972236"/>
                  <a:pt x="5831849" y="1976718"/>
                </a:cubicBezTo>
                <a:cubicBezTo>
                  <a:pt x="5778061" y="1972236"/>
                  <a:pt x="5724163" y="1968921"/>
                  <a:pt x="5670485" y="1963271"/>
                </a:cubicBezTo>
                <a:cubicBezTo>
                  <a:pt x="5638964" y="1959953"/>
                  <a:pt x="5608050" y="1949824"/>
                  <a:pt x="5576355" y="1949824"/>
                </a:cubicBezTo>
                <a:cubicBezTo>
                  <a:pt x="5504497" y="1949824"/>
                  <a:pt x="5432995" y="1960216"/>
                  <a:pt x="5361202" y="1963271"/>
                </a:cubicBezTo>
                <a:cubicBezTo>
                  <a:pt x="5222303" y="1969182"/>
                  <a:pt x="5083297" y="1972236"/>
                  <a:pt x="4944344" y="1976718"/>
                </a:cubicBezTo>
                <a:lnTo>
                  <a:pt x="4756085" y="1963271"/>
                </a:lnTo>
                <a:cubicBezTo>
                  <a:pt x="4706733" y="1959323"/>
                  <a:pt x="4657676" y="1949824"/>
                  <a:pt x="4608167" y="1949824"/>
                </a:cubicBezTo>
                <a:cubicBezTo>
                  <a:pt x="4500497" y="1949824"/>
                  <a:pt x="4393092" y="1961431"/>
                  <a:pt x="4285438" y="1963271"/>
                </a:cubicBezTo>
                <a:lnTo>
                  <a:pt x="3034861" y="1976718"/>
                </a:lnTo>
                <a:cubicBezTo>
                  <a:pt x="2837638" y="1985683"/>
                  <a:pt x="2639166" y="1979713"/>
                  <a:pt x="2443191" y="2003612"/>
                </a:cubicBezTo>
                <a:cubicBezTo>
                  <a:pt x="2424314" y="2005914"/>
                  <a:pt x="2464631" y="2041853"/>
                  <a:pt x="2483532" y="2043953"/>
                </a:cubicBezTo>
                <a:cubicBezTo>
                  <a:pt x="2511707" y="2047084"/>
                  <a:pt x="2564214" y="2017059"/>
                  <a:pt x="2564214" y="2017059"/>
                </a:cubicBezTo>
                <a:cubicBezTo>
                  <a:pt x="2578246" y="2026413"/>
                  <a:pt x="2657758" y="2061493"/>
                  <a:pt x="2564214" y="2070847"/>
                </a:cubicBezTo>
                <a:cubicBezTo>
                  <a:pt x="2524027" y="2074866"/>
                  <a:pt x="2458712" y="2053379"/>
                  <a:pt x="2416296" y="2043953"/>
                </a:cubicBezTo>
                <a:cubicBezTo>
                  <a:pt x="2339649" y="2026921"/>
                  <a:pt x="2303292" y="2022435"/>
                  <a:pt x="2214591" y="2017059"/>
                </a:cubicBezTo>
                <a:cubicBezTo>
                  <a:pt x="2118131" y="2011213"/>
                  <a:pt x="1636204" y="1993262"/>
                  <a:pt x="1555685" y="1990165"/>
                </a:cubicBezTo>
                <a:cubicBezTo>
                  <a:pt x="1542238" y="1985683"/>
                  <a:pt x="1529518" y="1976718"/>
                  <a:pt x="1515344" y="1976718"/>
                </a:cubicBezTo>
                <a:cubicBezTo>
                  <a:pt x="1225444" y="1976718"/>
                  <a:pt x="1260429" y="1974380"/>
                  <a:pt x="1085038" y="2003612"/>
                </a:cubicBezTo>
                <a:cubicBezTo>
                  <a:pt x="764911" y="1993285"/>
                  <a:pt x="745994" y="2011107"/>
                  <a:pt x="506814" y="1963271"/>
                </a:cubicBezTo>
                <a:cubicBezTo>
                  <a:pt x="488186" y="1959545"/>
                  <a:pt x="422497" y="1949299"/>
                  <a:pt x="399238" y="1936377"/>
                </a:cubicBezTo>
                <a:cubicBezTo>
                  <a:pt x="370983" y="1920680"/>
                  <a:pt x="318555" y="1882589"/>
                  <a:pt x="318555" y="1882589"/>
                </a:cubicBezTo>
                <a:cubicBezTo>
                  <a:pt x="279973" y="1766842"/>
                  <a:pt x="298536" y="1829406"/>
                  <a:pt x="264767" y="1694330"/>
                </a:cubicBezTo>
                <a:lnTo>
                  <a:pt x="237873" y="1586753"/>
                </a:lnTo>
                <a:cubicBezTo>
                  <a:pt x="228908" y="1573306"/>
                  <a:pt x="218207" y="1560867"/>
                  <a:pt x="210979" y="1546412"/>
                </a:cubicBezTo>
                <a:cubicBezTo>
                  <a:pt x="204640" y="1533734"/>
                  <a:pt x="201426" y="1519700"/>
                  <a:pt x="197532" y="1506071"/>
                </a:cubicBezTo>
                <a:cubicBezTo>
                  <a:pt x="192455" y="1488301"/>
                  <a:pt x="192350" y="1468813"/>
                  <a:pt x="184085" y="1452283"/>
                </a:cubicBezTo>
                <a:cubicBezTo>
                  <a:pt x="169630" y="1423372"/>
                  <a:pt x="130296" y="1371600"/>
                  <a:pt x="130296" y="1371600"/>
                </a:cubicBezTo>
                <a:cubicBezTo>
                  <a:pt x="81255" y="1224477"/>
                  <a:pt x="159468" y="1447322"/>
                  <a:pt x="89955" y="1290918"/>
                </a:cubicBezTo>
                <a:cubicBezTo>
                  <a:pt x="78441" y="1265013"/>
                  <a:pt x="72026" y="1237130"/>
                  <a:pt x="63061" y="1210236"/>
                </a:cubicBezTo>
                <a:cubicBezTo>
                  <a:pt x="58579" y="1196789"/>
                  <a:pt x="52394" y="1183793"/>
                  <a:pt x="49614" y="1169894"/>
                </a:cubicBezTo>
                <a:lnTo>
                  <a:pt x="22720" y="1035424"/>
                </a:lnTo>
                <a:cubicBezTo>
                  <a:pt x="10303" y="874009"/>
                  <a:pt x="0" y="873819"/>
                  <a:pt x="22720" y="726141"/>
                </a:cubicBezTo>
                <a:cubicBezTo>
                  <a:pt x="24875" y="712131"/>
                  <a:pt x="29283" y="698191"/>
                  <a:pt x="36167" y="685800"/>
                </a:cubicBezTo>
                <a:cubicBezTo>
                  <a:pt x="51864" y="657545"/>
                  <a:pt x="72026" y="632012"/>
                  <a:pt x="89955" y="605118"/>
                </a:cubicBezTo>
                <a:cubicBezTo>
                  <a:pt x="99458" y="590864"/>
                  <a:pt x="124581" y="547464"/>
                  <a:pt x="143744" y="537883"/>
                </a:cubicBezTo>
                <a:cubicBezTo>
                  <a:pt x="259333" y="480089"/>
                  <a:pt x="226667" y="477371"/>
                  <a:pt x="251320" y="45720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7266178" y="5867400"/>
            <a:ext cx="1877822" cy="409023"/>
          </a:xfrm>
          <a:prstGeom prst="rect">
            <a:avLst/>
          </a:prstGeom>
          <a:noFill/>
        </p:spPr>
        <p:txBody>
          <a:bodyPr wrap="none" rtlCol="0">
            <a:spAutoFit/>
          </a:bodyPr>
          <a:lstStyle/>
          <a:p>
            <a:pPr>
              <a:lnSpc>
                <a:spcPts val="1200"/>
              </a:lnSpc>
            </a:pPr>
            <a:r>
              <a:rPr lang="en-US" sz="1400" b="1" smtClean="0">
                <a:solidFill>
                  <a:srgbClr val="00B050"/>
                </a:solidFill>
              </a:rPr>
              <a:t>M: PSC manager</a:t>
            </a:r>
          </a:p>
          <a:p>
            <a:pPr>
              <a:lnSpc>
                <a:spcPts val="1200"/>
              </a:lnSpc>
            </a:pPr>
            <a:r>
              <a:rPr lang="en-US" sz="1400" b="1" smtClean="0">
                <a:solidFill>
                  <a:srgbClr val="00B050"/>
                </a:solidFill>
              </a:rPr>
              <a:t>S: non-manager device</a:t>
            </a:r>
            <a:endParaRPr lang="en-US" sz="1400" b="1">
              <a:solidFill>
                <a:srgbClr val="00B050"/>
              </a:solidFill>
            </a:endParaRPr>
          </a:p>
        </p:txBody>
      </p:sp>
      <p:grpSp>
        <p:nvGrpSpPr>
          <p:cNvPr id="97" name="Group 112"/>
          <p:cNvGrpSpPr>
            <a:grpSpLocks/>
          </p:cNvGrpSpPr>
          <p:nvPr/>
        </p:nvGrpSpPr>
        <p:grpSpPr bwMode="auto">
          <a:xfrm rot="1585161">
            <a:off x="1323579" y="4487863"/>
            <a:ext cx="1889125" cy="1595437"/>
            <a:chOff x="589" y="2432"/>
            <a:chExt cx="1406" cy="1406"/>
          </a:xfrm>
        </p:grpSpPr>
        <p:sp>
          <p:nvSpPr>
            <p:cNvPr id="98" name="Oval 113"/>
            <p:cNvSpPr>
              <a:spLocks noChangeArrowheads="1"/>
            </p:cNvSpPr>
            <p:nvPr/>
          </p:nvSpPr>
          <p:spPr bwMode="auto">
            <a:xfrm>
              <a:off x="1179" y="3069"/>
              <a:ext cx="182" cy="181"/>
            </a:xfrm>
            <a:prstGeom prst="ellipse">
              <a:avLst/>
            </a:prstGeom>
            <a:gradFill rotWithShape="1">
              <a:gsLst>
                <a:gs pos="0">
                  <a:srgbClr val="001800"/>
                </a:gs>
                <a:gs pos="100000">
                  <a:srgbClr val="003300"/>
                </a:gs>
              </a:gsLst>
              <a:path path="shape">
                <a:fillToRect l="50000" t="50000" r="50000" b="50000"/>
              </a:path>
            </a:gradFill>
            <a:ln w="12700">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99" name="Line 114"/>
            <p:cNvSpPr>
              <a:spLocks noChangeShapeType="1"/>
            </p:cNvSpPr>
            <p:nvPr/>
          </p:nvSpPr>
          <p:spPr bwMode="auto">
            <a:xfrm flipV="1">
              <a:off x="1315" y="2751"/>
              <a:ext cx="0" cy="318"/>
            </a:xfrm>
            <a:prstGeom prst="line">
              <a:avLst/>
            </a:prstGeom>
            <a:noFill/>
            <a:ln w="38100">
              <a:solidFill>
                <a:srgbClr val="003300"/>
              </a:solidFill>
              <a:round/>
              <a:headEnd type="triangle" w="med" len="med"/>
              <a:tailEnd type="triangle" w="med" len="med"/>
            </a:ln>
          </p:spPr>
          <p:txBody>
            <a:bodyPr/>
            <a:lstStyle/>
            <a:p>
              <a:endParaRPr lang="en-US"/>
            </a:p>
          </p:txBody>
        </p:sp>
        <p:sp>
          <p:nvSpPr>
            <p:cNvPr id="100" name="Oval 115"/>
            <p:cNvSpPr>
              <a:spLocks noChangeArrowheads="1"/>
            </p:cNvSpPr>
            <p:nvPr/>
          </p:nvSpPr>
          <p:spPr bwMode="auto">
            <a:xfrm>
              <a:off x="680" y="30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1" name="Oval 116"/>
            <p:cNvSpPr>
              <a:spLocks noChangeArrowheads="1"/>
            </p:cNvSpPr>
            <p:nvPr/>
          </p:nvSpPr>
          <p:spPr bwMode="auto">
            <a:xfrm>
              <a:off x="1179" y="25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2" name="Oval 117"/>
            <p:cNvSpPr>
              <a:spLocks noChangeArrowheads="1"/>
            </p:cNvSpPr>
            <p:nvPr/>
          </p:nvSpPr>
          <p:spPr bwMode="auto">
            <a:xfrm>
              <a:off x="1179" y="35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3" name="Line 118"/>
            <p:cNvSpPr>
              <a:spLocks noChangeShapeType="1"/>
            </p:cNvSpPr>
            <p:nvPr/>
          </p:nvSpPr>
          <p:spPr bwMode="auto">
            <a:xfrm flipH="1" flipV="1">
              <a:off x="862" y="3204"/>
              <a:ext cx="318"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4" name="Line 119"/>
            <p:cNvSpPr>
              <a:spLocks noChangeShapeType="1"/>
            </p:cNvSpPr>
            <p:nvPr/>
          </p:nvSpPr>
          <p:spPr bwMode="auto">
            <a:xfrm flipH="1" flipV="1">
              <a:off x="1224"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5" name="Line 120"/>
            <p:cNvSpPr>
              <a:spLocks noChangeShapeType="1"/>
            </p:cNvSpPr>
            <p:nvPr/>
          </p:nvSpPr>
          <p:spPr bwMode="auto">
            <a:xfrm flipH="1">
              <a:off x="1315" y="32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6" name="Line 121"/>
            <p:cNvSpPr>
              <a:spLocks noChangeShapeType="1"/>
            </p:cNvSpPr>
            <p:nvPr/>
          </p:nvSpPr>
          <p:spPr bwMode="auto">
            <a:xfrm flipH="1" flipV="1">
              <a:off x="862" y="3114"/>
              <a:ext cx="317" cy="1"/>
            </a:xfrm>
            <a:prstGeom prst="line">
              <a:avLst/>
            </a:prstGeom>
            <a:noFill/>
            <a:ln w="38100">
              <a:solidFill>
                <a:srgbClr val="003300"/>
              </a:solidFill>
              <a:round/>
              <a:headEnd type="triangle" w="med" len="med"/>
              <a:tailEnd type="triangle" w="med" len="med"/>
            </a:ln>
          </p:spPr>
          <p:txBody>
            <a:bodyPr/>
            <a:lstStyle/>
            <a:p>
              <a:endParaRPr lang="en-US"/>
            </a:p>
          </p:txBody>
        </p:sp>
        <p:sp>
          <p:nvSpPr>
            <p:cNvPr id="107" name="Line 122"/>
            <p:cNvSpPr>
              <a:spLocks noChangeShapeType="1"/>
            </p:cNvSpPr>
            <p:nvPr/>
          </p:nvSpPr>
          <p:spPr bwMode="auto">
            <a:xfrm flipH="1">
              <a:off x="1224" y="3251"/>
              <a:ext cx="1" cy="316"/>
            </a:xfrm>
            <a:prstGeom prst="line">
              <a:avLst/>
            </a:prstGeom>
            <a:noFill/>
            <a:ln w="38100">
              <a:solidFill>
                <a:srgbClr val="003300"/>
              </a:solidFill>
              <a:round/>
              <a:headEnd type="triangle" w="med" len="med"/>
              <a:tailEnd type="triangle" w="med" len="med"/>
            </a:ln>
          </p:spPr>
          <p:txBody>
            <a:bodyPr/>
            <a:lstStyle/>
            <a:p>
              <a:endParaRPr lang="en-US"/>
            </a:p>
          </p:txBody>
        </p:sp>
        <p:sp>
          <p:nvSpPr>
            <p:cNvPr id="108" name="Oval 123"/>
            <p:cNvSpPr>
              <a:spLocks noChangeArrowheads="1"/>
            </p:cNvSpPr>
            <p:nvPr/>
          </p:nvSpPr>
          <p:spPr bwMode="auto">
            <a:xfrm>
              <a:off x="1678" y="30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9" name="Line 124"/>
            <p:cNvSpPr>
              <a:spLocks noChangeShapeType="1"/>
            </p:cNvSpPr>
            <p:nvPr/>
          </p:nvSpPr>
          <p:spPr bwMode="auto">
            <a:xfrm flipV="1">
              <a:off x="1360" y="3202"/>
              <a:ext cx="363" cy="2"/>
            </a:xfrm>
            <a:prstGeom prst="line">
              <a:avLst/>
            </a:prstGeom>
            <a:noFill/>
            <a:ln w="38100">
              <a:solidFill>
                <a:srgbClr val="003300"/>
              </a:solidFill>
              <a:round/>
              <a:headEnd type="triangle" w="med" len="med"/>
              <a:tailEnd type="triangle" w="med" len="med"/>
            </a:ln>
          </p:spPr>
          <p:txBody>
            <a:bodyPr/>
            <a:lstStyle/>
            <a:p>
              <a:endParaRPr lang="en-US"/>
            </a:p>
          </p:txBody>
        </p:sp>
        <p:sp>
          <p:nvSpPr>
            <p:cNvPr id="110" name="Line 125"/>
            <p:cNvSpPr>
              <a:spLocks noChangeShapeType="1"/>
            </p:cNvSpPr>
            <p:nvPr/>
          </p:nvSpPr>
          <p:spPr bwMode="auto">
            <a:xfrm flipV="1">
              <a:off x="1361" y="3113"/>
              <a:ext cx="317"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11" name="Oval 126"/>
            <p:cNvSpPr>
              <a:spLocks noChangeArrowheads="1"/>
            </p:cNvSpPr>
            <p:nvPr/>
          </p:nvSpPr>
          <p:spPr bwMode="auto">
            <a:xfrm>
              <a:off x="589" y="2432"/>
              <a:ext cx="1406" cy="1406"/>
            </a:xfrm>
            <a:prstGeom prst="ellipse">
              <a:avLst/>
            </a:prstGeom>
            <a:noFill/>
            <a:ln w="12700">
              <a:solidFill>
                <a:schemeClr val="tx1"/>
              </a:solidFill>
              <a:round/>
              <a:headEnd type="none" w="sm" len="sm"/>
              <a:tailEnd type="none" w="lg" len="med"/>
            </a:ln>
          </p:spPr>
          <p:txBody>
            <a:bodyPr wrap="none" anchor="ctr"/>
            <a:lstStyle/>
            <a:p>
              <a:pPr eaLnBrk="0" latinLnBrk="0" hangingPunct="0"/>
              <a:endParaRPr kumimoji="0" lang="ko-KR" altLang="en-US"/>
            </a:p>
          </p:txBody>
        </p:sp>
      </p:grpSp>
      <p:grpSp>
        <p:nvGrpSpPr>
          <p:cNvPr id="112" name="Group 127"/>
          <p:cNvGrpSpPr>
            <a:grpSpLocks/>
          </p:cNvGrpSpPr>
          <p:nvPr/>
        </p:nvGrpSpPr>
        <p:grpSpPr bwMode="auto">
          <a:xfrm>
            <a:off x="2438377" y="4502536"/>
            <a:ext cx="2149101" cy="1728787"/>
            <a:chOff x="1370" y="2436"/>
            <a:chExt cx="1684" cy="1580"/>
          </a:xfrm>
        </p:grpSpPr>
        <p:sp>
          <p:nvSpPr>
            <p:cNvPr id="113" name="Line 128"/>
            <p:cNvSpPr>
              <a:spLocks noChangeShapeType="1"/>
            </p:cNvSpPr>
            <p:nvPr/>
          </p:nvSpPr>
          <p:spPr bwMode="auto">
            <a:xfrm flipV="1">
              <a:off x="1370" y="3090"/>
              <a:ext cx="861" cy="1"/>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14" name="Group 129"/>
            <p:cNvGrpSpPr>
              <a:grpSpLocks/>
            </p:cNvGrpSpPr>
            <p:nvPr/>
          </p:nvGrpSpPr>
          <p:grpSpPr bwMode="auto">
            <a:xfrm rot="970090">
              <a:off x="2079" y="2434"/>
              <a:ext cx="975" cy="1580"/>
              <a:chOff x="2079" y="2371"/>
              <a:chExt cx="975" cy="1580"/>
            </a:xfrm>
          </p:grpSpPr>
          <p:sp>
            <p:nvSpPr>
              <p:cNvPr id="115" name="Oval 130"/>
              <p:cNvSpPr>
                <a:spLocks noChangeArrowheads="1"/>
              </p:cNvSpPr>
              <p:nvPr/>
            </p:nvSpPr>
            <p:spPr bwMode="auto">
              <a:xfrm>
                <a:off x="2222" y="3069"/>
                <a:ext cx="182" cy="181"/>
              </a:xfrm>
              <a:prstGeom prst="ellipse">
                <a:avLst/>
              </a:prstGeom>
              <a:gradFill rotWithShape="1">
                <a:gsLst>
                  <a:gs pos="0">
                    <a:srgbClr val="000047"/>
                  </a:gs>
                  <a:gs pos="100000">
                    <a:srgbClr val="000099"/>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16" name="Oval 131"/>
              <p:cNvSpPr>
                <a:spLocks noChangeArrowheads="1"/>
              </p:cNvSpPr>
              <p:nvPr/>
            </p:nvSpPr>
            <p:spPr bwMode="auto">
              <a:xfrm>
                <a:off x="2720" y="30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7" name="Oval 132"/>
              <p:cNvSpPr>
                <a:spLocks noChangeArrowheads="1"/>
              </p:cNvSpPr>
              <p:nvPr/>
            </p:nvSpPr>
            <p:spPr bwMode="auto">
              <a:xfrm>
                <a:off x="2222" y="25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8" name="Oval 133"/>
              <p:cNvSpPr>
                <a:spLocks noChangeArrowheads="1"/>
              </p:cNvSpPr>
              <p:nvPr/>
            </p:nvSpPr>
            <p:spPr bwMode="auto">
              <a:xfrm>
                <a:off x="2222" y="3568"/>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9" name="Line 134"/>
              <p:cNvSpPr>
                <a:spLocks noChangeShapeType="1"/>
              </p:cNvSpPr>
              <p:nvPr/>
            </p:nvSpPr>
            <p:spPr bwMode="auto">
              <a:xfrm>
                <a:off x="2358"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0" name="Line 135"/>
              <p:cNvSpPr>
                <a:spLocks noChangeShapeType="1"/>
              </p:cNvSpPr>
              <p:nvPr/>
            </p:nvSpPr>
            <p:spPr bwMode="auto">
              <a:xfrm flipH="1" flipV="1">
                <a:off x="2357" y="2751"/>
                <a:ext cx="1" cy="318"/>
              </a:xfrm>
              <a:prstGeom prst="line">
                <a:avLst/>
              </a:prstGeom>
              <a:noFill/>
              <a:ln w="38100">
                <a:solidFill>
                  <a:srgbClr val="000099"/>
                </a:solidFill>
                <a:round/>
                <a:headEnd type="triangle" w="med" len="med"/>
                <a:tailEnd type="triangle" w="med" len="med"/>
              </a:ln>
            </p:spPr>
            <p:txBody>
              <a:bodyPr/>
              <a:lstStyle/>
              <a:p>
                <a:endParaRPr lang="en-US"/>
              </a:p>
            </p:txBody>
          </p:sp>
          <p:sp>
            <p:nvSpPr>
              <p:cNvPr id="121" name="Line 136"/>
              <p:cNvSpPr>
                <a:spLocks noChangeShapeType="1"/>
              </p:cNvSpPr>
              <p:nvPr/>
            </p:nvSpPr>
            <p:spPr bwMode="auto">
              <a:xfrm flipH="1">
                <a:off x="2267" y="3250"/>
                <a:ext cx="1" cy="317"/>
              </a:xfrm>
              <a:prstGeom prst="line">
                <a:avLst/>
              </a:prstGeom>
              <a:noFill/>
              <a:ln w="38100">
                <a:solidFill>
                  <a:srgbClr val="000099"/>
                </a:solidFill>
                <a:round/>
                <a:headEnd type="triangle" w="med" len="med"/>
                <a:tailEnd type="triangle" w="med" len="med"/>
              </a:ln>
            </p:spPr>
            <p:txBody>
              <a:bodyPr/>
              <a:lstStyle/>
              <a:p>
                <a:endParaRPr lang="en-US"/>
              </a:p>
            </p:txBody>
          </p:sp>
          <p:sp>
            <p:nvSpPr>
              <p:cNvPr id="122" name="Line 137"/>
              <p:cNvSpPr>
                <a:spLocks noChangeShapeType="1"/>
              </p:cNvSpPr>
              <p:nvPr/>
            </p:nvSpPr>
            <p:spPr bwMode="auto">
              <a:xfrm flipV="1">
                <a:off x="2358" y="3204"/>
                <a:ext cx="363" cy="2"/>
              </a:xfrm>
              <a:prstGeom prst="line">
                <a:avLst/>
              </a:prstGeom>
              <a:noFill/>
              <a:ln w="38100">
                <a:solidFill>
                  <a:srgbClr val="000099"/>
                </a:solidFill>
                <a:round/>
                <a:headEnd type="triangle" w="med" len="med"/>
                <a:tailEnd type="triangle" w="med" len="med"/>
              </a:ln>
            </p:spPr>
            <p:txBody>
              <a:bodyPr/>
              <a:lstStyle/>
              <a:p>
                <a:endParaRPr lang="en-US"/>
              </a:p>
            </p:txBody>
          </p:sp>
          <p:sp>
            <p:nvSpPr>
              <p:cNvPr id="123" name="Line 138"/>
              <p:cNvSpPr>
                <a:spLocks noChangeShapeType="1"/>
              </p:cNvSpPr>
              <p:nvPr/>
            </p:nvSpPr>
            <p:spPr bwMode="auto">
              <a:xfrm flipH="1" flipV="1">
                <a:off x="2267"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4" name="Line 139"/>
              <p:cNvSpPr>
                <a:spLocks noChangeShapeType="1"/>
              </p:cNvSpPr>
              <p:nvPr/>
            </p:nvSpPr>
            <p:spPr bwMode="auto">
              <a:xfrm>
                <a:off x="2403" y="3113"/>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5" name="Freeform 140"/>
              <p:cNvSpPr>
                <a:spLocks/>
              </p:cNvSpPr>
              <p:nvPr/>
            </p:nvSpPr>
            <p:spPr bwMode="auto">
              <a:xfrm>
                <a:off x="2079" y="237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26" name="Group 141"/>
          <p:cNvGrpSpPr>
            <a:grpSpLocks/>
          </p:cNvGrpSpPr>
          <p:nvPr/>
        </p:nvGrpSpPr>
        <p:grpSpPr bwMode="auto">
          <a:xfrm>
            <a:off x="3810008" y="4502536"/>
            <a:ext cx="2293816" cy="1728787"/>
            <a:chOff x="2358" y="2428"/>
            <a:chExt cx="1819" cy="1580"/>
          </a:xfrm>
        </p:grpSpPr>
        <p:sp>
          <p:nvSpPr>
            <p:cNvPr id="127" name="Line 142"/>
            <p:cNvSpPr>
              <a:spLocks noChangeShapeType="1"/>
            </p:cNvSpPr>
            <p:nvPr/>
          </p:nvSpPr>
          <p:spPr bwMode="auto">
            <a:xfrm>
              <a:off x="2358" y="3082"/>
              <a:ext cx="93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28" name="Group 143"/>
            <p:cNvGrpSpPr>
              <a:grpSpLocks/>
            </p:cNvGrpSpPr>
            <p:nvPr/>
          </p:nvGrpSpPr>
          <p:grpSpPr bwMode="auto">
            <a:xfrm rot="1056023">
              <a:off x="3204" y="2426"/>
              <a:ext cx="975" cy="1580"/>
              <a:chOff x="3129" y="2341"/>
              <a:chExt cx="975" cy="1580"/>
            </a:xfrm>
          </p:grpSpPr>
          <p:sp>
            <p:nvSpPr>
              <p:cNvPr id="129" name="Oval 144"/>
              <p:cNvSpPr>
                <a:spLocks noChangeArrowheads="1"/>
              </p:cNvSpPr>
              <p:nvPr/>
            </p:nvSpPr>
            <p:spPr bwMode="auto">
              <a:xfrm>
                <a:off x="3266" y="3068"/>
                <a:ext cx="182" cy="181"/>
              </a:xfrm>
              <a:prstGeom prst="ellipse">
                <a:avLst/>
              </a:prstGeom>
              <a:gradFill rotWithShape="1">
                <a:gsLst>
                  <a:gs pos="0">
                    <a:srgbClr val="2F1800"/>
                  </a:gs>
                  <a:gs pos="100000">
                    <a:srgbClr val="663300"/>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30" name="Oval 145"/>
              <p:cNvSpPr>
                <a:spLocks noChangeArrowheads="1"/>
              </p:cNvSpPr>
              <p:nvPr/>
            </p:nvSpPr>
            <p:spPr bwMode="auto">
              <a:xfrm>
                <a:off x="3764" y="30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1" name="Oval 146"/>
              <p:cNvSpPr>
                <a:spLocks noChangeArrowheads="1"/>
              </p:cNvSpPr>
              <p:nvPr/>
            </p:nvSpPr>
            <p:spPr bwMode="auto">
              <a:xfrm>
                <a:off x="3266" y="25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2" name="Oval 147"/>
              <p:cNvSpPr>
                <a:spLocks noChangeArrowheads="1"/>
              </p:cNvSpPr>
              <p:nvPr/>
            </p:nvSpPr>
            <p:spPr bwMode="auto">
              <a:xfrm>
                <a:off x="3266" y="3567"/>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3" name="Line 148"/>
              <p:cNvSpPr>
                <a:spLocks noChangeShapeType="1"/>
              </p:cNvSpPr>
              <p:nvPr/>
            </p:nvSpPr>
            <p:spPr bwMode="auto">
              <a:xfrm flipH="1" flipV="1">
                <a:off x="3401" y="2750"/>
                <a:ext cx="1" cy="318"/>
              </a:xfrm>
              <a:prstGeom prst="line">
                <a:avLst/>
              </a:prstGeom>
              <a:noFill/>
              <a:ln w="38100">
                <a:solidFill>
                  <a:srgbClr val="663300"/>
                </a:solidFill>
                <a:round/>
                <a:headEnd type="triangle" w="med" len="med"/>
                <a:tailEnd type="triangle" w="med" len="med"/>
              </a:ln>
            </p:spPr>
            <p:txBody>
              <a:bodyPr/>
              <a:lstStyle/>
              <a:p>
                <a:endParaRPr lang="en-US"/>
              </a:p>
            </p:txBody>
          </p:sp>
          <p:sp>
            <p:nvSpPr>
              <p:cNvPr id="134" name="Line 149"/>
              <p:cNvSpPr>
                <a:spLocks noChangeShapeType="1"/>
              </p:cNvSpPr>
              <p:nvPr/>
            </p:nvSpPr>
            <p:spPr bwMode="auto">
              <a:xfrm flipH="1">
                <a:off x="3311" y="3249"/>
                <a:ext cx="1" cy="317"/>
              </a:xfrm>
              <a:prstGeom prst="line">
                <a:avLst/>
              </a:prstGeom>
              <a:noFill/>
              <a:ln w="38100">
                <a:solidFill>
                  <a:srgbClr val="663300"/>
                </a:solidFill>
                <a:round/>
                <a:headEnd type="triangle" w="med" len="med"/>
                <a:tailEnd type="triangle" w="med" len="med"/>
              </a:ln>
            </p:spPr>
            <p:txBody>
              <a:bodyPr/>
              <a:lstStyle/>
              <a:p>
                <a:endParaRPr lang="en-US"/>
              </a:p>
            </p:txBody>
          </p:sp>
          <p:sp>
            <p:nvSpPr>
              <p:cNvPr id="135" name="Line 150"/>
              <p:cNvSpPr>
                <a:spLocks noChangeShapeType="1"/>
              </p:cNvSpPr>
              <p:nvPr/>
            </p:nvSpPr>
            <p:spPr bwMode="auto">
              <a:xfrm flipV="1">
                <a:off x="3402" y="3203"/>
                <a:ext cx="363" cy="2"/>
              </a:xfrm>
              <a:prstGeom prst="line">
                <a:avLst/>
              </a:prstGeom>
              <a:noFill/>
              <a:ln w="38100">
                <a:solidFill>
                  <a:srgbClr val="663300"/>
                </a:solidFill>
                <a:round/>
                <a:headEnd type="triangle" w="med" len="med"/>
                <a:tailEnd type="triangle" w="med" len="med"/>
              </a:ln>
            </p:spPr>
            <p:txBody>
              <a:bodyPr/>
              <a:lstStyle/>
              <a:p>
                <a:endParaRPr lang="en-US"/>
              </a:p>
            </p:txBody>
          </p:sp>
          <p:sp>
            <p:nvSpPr>
              <p:cNvPr id="136" name="Line 151"/>
              <p:cNvSpPr>
                <a:spLocks noChangeShapeType="1"/>
              </p:cNvSpPr>
              <p:nvPr/>
            </p:nvSpPr>
            <p:spPr bwMode="auto">
              <a:xfrm flipH="1" flipV="1">
                <a:off x="3311"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37" name="Line 152"/>
              <p:cNvSpPr>
                <a:spLocks noChangeShapeType="1"/>
              </p:cNvSpPr>
              <p:nvPr/>
            </p:nvSpPr>
            <p:spPr bwMode="auto">
              <a:xfrm>
                <a:off x="3447" y="3112"/>
                <a:ext cx="318" cy="0"/>
              </a:xfrm>
              <a:prstGeom prst="line">
                <a:avLst/>
              </a:prstGeom>
              <a:noFill/>
              <a:ln w="38100">
                <a:solidFill>
                  <a:srgbClr val="00CC66"/>
                </a:solidFill>
                <a:prstDash val="sysDot"/>
                <a:round/>
                <a:headEnd type="none" w="sm" len="sm"/>
                <a:tailEnd type="triangle" w="med" len="med"/>
              </a:ln>
            </p:spPr>
            <p:txBody>
              <a:bodyPr/>
              <a:lstStyle/>
              <a:p>
                <a:endParaRPr lang="en-US"/>
              </a:p>
            </p:txBody>
          </p:sp>
          <p:sp>
            <p:nvSpPr>
              <p:cNvPr id="138" name="Line 153"/>
              <p:cNvSpPr>
                <a:spLocks noChangeShapeType="1"/>
              </p:cNvSpPr>
              <p:nvPr/>
            </p:nvSpPr>
            <p:spPr bwMode="auto">
              <a:xfrm>
                <a:off x="3402"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39" name="Freeform 154"/>
              <p:cNvSpPr>
                <a:spLocks/>
              </p:cNvSpPr>
              <p:nvPr/>
            </p:nvSpPr>
            <p:spPr bwMode="auto">
              <a:xfrm>
                <a:off x="3129" y="234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40" name="Group 157"/>
          <p:cNvGrpSpPr>
            <a:grpSpLocks/>
          </p:cNvGrpSpPr>
          <p:nvPr/>
        </p:nvGrpSpPr>
        <p:grpSpPr bwMode="auto">
          <a:xfrm>
            <a:off x="5257800" y="4495800"/>
            <a:ext cx="2263182" cy="1728788"/>
            <a:chOff x="3455" y="2432"/>
            <a:chExt cx="1825" cy="1580"/>
          </a:xfrm>
        </p:grpSpPr>
        <p:sp>
          <p:nvSpPr>
            <p:cNvPr id="141" name="Line 158"/>
            <p:cNvSpPr>
              <a:spLocks noChangeShapeType="1"/>
            </p:cNvSpPr>
            <p:nvPr/>
          </p:nvSpPr>
          <p:spPr bwMode="auto">
            <a:xfrm>
              <a:off x="3455" y="3092"/>
              <a:ext cx="102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42" name="Group 159"/>
            <p:cNvGrpSpPr>
              <a:grpSpLocks/>
            </p:cNvGrpSpPr>
            <p:nvPr/>
          </p:nvGrpSpPr>
          <p:grpSpPr bwMode="auto">
            <a:xfrm rot="861294">
              <a:off x="4303" y="2432"/>
              <a:ext cx="975" cy="1580"/>
              <a:chOff x="4218" y="2386"/>
              <a:chExt cx="975" cy="1580"/>
            </a:xfrm>
          </p:grpSpPr>
          <p:sp>
            <p:nvSpPr>
              <p:cNvPr id="143" name="Oval 160"/>
              <p:cNvSpPr>
                <a:spLocks noChangeArrowheads="1"/>
              </p:cNvSpPr>
              <p:nvPr/>
            </p:nvSpPr>
            <p:spPr bwMode="auto">
              <a:xfrm>
                <a:off x="4355" y="3068"/>
                <a:ext cx="182" cy="181"/>
              </a:xfrm>
              <a:prstGeom prst="ellipse">
                <a:avLst/>
              </a:prstGeom>
              <a:gradFill rotWithShape="1">
                <a:gsLst>
                  <a:gs pos="0">
                    <a:srgbClr val="2F002F"/>
                  </a:gs>
                  <a:gs pos="100000">
                    <a:srgbClr val="660066"/>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44" name="Oval 161"/>
              <p:cNvSpPr>
                <a:spLocks noChangeArrowheads="1"/>
              </p:cNvSpPr>
              <p:nvPr/>
            </p:nvSpPr>
            <p:spPr bwMode="auto">
              <a:xfrm>
                <a:off x="4853" y="30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5" name="Oval 162"/>
              <p:cNvSpPr>
                <a:spLocks noChangeArrowheads="1"/>
              </p:cNvSpPr>
              <p:nvPr/>
            </p:nvSpPr>
            <p:spPr bwMode="auto">
              <a:xfrm>
                <a:off x="4355" y="25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6" name="Oval 163"/>
              <p:cNvSpPr>
                <a:spLocks noChangeArrowheads="1"/>
              </p:cNvSpPr>
              <p:nvPr/>
            </p:nvSpPr>
            <p:spPr bwMode="auto">
              <a:xfrm>
                <a:off x="4355" y="3567"/>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7" name="Line 164"/>
              <p:cNvSpPr>
                <a:spLocks noChangeShapeType="1"/>
              </p:cNvSpPr>
              <p:nvPr/>
            </p:nvSpPr>
            <p:spPr bwMode="auto">
              <a:xfrm>
                <a:off x="4491" y="3248"/>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48" name="Line 165"/>
              <p:cNvSpPr>
                <a:spLocks noChangeShapeType="1"/>
              </p:cNvSpPr>
              <p:nvPr/>
            </p:nvSpPr>
            <p:spPr bwMode="auto">
              <a:xfrm flipH="1" flipV="1">
                <a:off x="4490" y="2750"/>
                <a:ext cx="1" cy="318"/>
              </a:xfrm>
              <a:prstGeom prst="line">
                <a:avLst/>
              </a:prstGeom>
              <a:noFill/>
              <a:ln w="38100">
                <a:solidFill>
                  <a:srgbClr val="660066"/>
                </a:solidFill>
                <a:round/>
                <a:headEnd type="triangle" w="med" len="med"/>
                <a:tailEnd type="triangle" w="med" len="med"/>
              </a:ln>
            </p:spPr>
            <p:txBody>
              <a:bodyPr/>
              <a:lstStyle/>
              <a:p>
                <a:endParaRPr lang="en-US"/>
              </a:p>
            </p:txBody>
          </p:sp>
          <p:sp>
            <p:nvSpPr>
              <p:cNvPr id="149" name="Line 166"/>
              <p:cNvSpPr>
                <a:spLocks noChangeShapeType="1"/>
              </p:cNvSpPr>
              <p:nvPr/>
            </p:nvSpPr>
            <p:spPr bwMode="auto">
              <a:xfrm flipH="1">
                <a:off x="4400" y="3249"/>
                <a:ext cx="1" cy="317"/>
              </a:xfrm>
              <a:prstGeom prst="line">
                <a:avLst/>
              </a:prstGeom>
              <a:noFill/>
              <a:ln w="38100">
                <a:solidFill>
                  <a:srgbClr val="660066"/>
                </a:solidFill>
                <a:round/>
                <a:headEnd type="triangle" w="med" len="med"/>
                <a:tailEnd type="triangle" w="med" len="med"/>
              </a:ln>
            </p:spPr>
            <p:txBody>
              <a:bodyPr/>
              <a:lstStyle/>
              <a:p>
                <a:endParaRPr lang="en-US"/>
              </a:p>
            </p:txBody>
          </p:sp>
          <p:sp>
            <p:nvSpPr>
              <p:cNvPr id="150" name="Line 167"/>
              <p:cNvSpPr>
                <a:spLocks noChangeShapeType="1"/>
              </p:cNvSpPr>
              <p:nvPr/>
            </p:nvSpPr>
            <p:spPr bwMode="auto">
              <a:xfrm flipV="1">
                <a:off x="4491" y="3203"/>
                <a:ext cx="363" cy="2"/>
              </a:xfrm>
              <a:prstGeom prst="line">
                <a:avLst/>
              </a:prstGeom>
              <a:noFill/>
              <a:ln w="38100">
                <a:solidFill>
                  <a:srgbClr val="660066"/>
                </a:solidFill>
                <a:round/>
                <a:headEnd type="triangle" w="med" len="med"/>
                <a:tailEnd type="triangle" w="med" len="med"/>
              </a:ln>
            </p:spPr>
            <p:txBody>
              <a:bodyPr/>
              <a:lstStyle/>
              <a:p>
                <a:endParaRPr lang="en-US"/>
              </a:p>
            </p:txBody>
          </p:sp>
          <p:sp>
            <p:nvSpPr>
              <p:cNvPr id="151" name="Line 168"/>
              <p:cNvSpPr>
                <a:spLocks noChangeShapeType="1"/>
              </p:cNvSpPr>
              <p:nvPr/>
            </p:nvSpPr>
            <p:spPr bwMode="auto">
              <a:xfrm flipH="1" flipV="1">
                <a:off x="4400"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2" name="Line 169"/>
              <p:cNvSpPr>
                <a:spLocks noChangeShapeType="1"/>
              </p:cNvSpPr>
              <p:nvPr/>
            </p:nvSpPr>
            <p:spPr bwMode="auto">
              <a:xfrm>
                <a:off x="4536" y="3112"/>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3" name="Freeform 170"/>
              <p:cNvSpPr>
                <a:spLocks/>
              </p:cNvSpPr>
              <p:nvPr/>
            </p:nvSpPr>
            <p:spPr bwMode="auto">
              <a:xfrm>
                <a:off x="4218" y="2386"/>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sp>
        <p:nvSpPr>
          <p:cNvPr id="154" name="TextBox 153"/>
          <p:cNvSpPr txBox="1"/>
          <p:nvPr/>
        </p:nvSpPr>
        <p:spPr>
          <a:xfrm>
            <a:off x="7266178" y="5867400"/>
            <a:ext cx="1877822" cy="409023"/>
          </a:xfrm>
          <a:prstGeom prst="rect">
            <a:avLst/>
          </a:prstGeom>
          <a:noFill/>
        </p:spPr>
        <p:txBody>
          <a:bodyPr wrap="none" rtlCol="0">
            <a:spAutoFit/>
          </a:bodyPr>
          <a:lstStyle/>
          <a:p>
            <a:pPr>
              <a:lnSpc>
                <a:spcPts val="1200"/>
              </a:lnSpc>
            </a:pPr>
            <a:r>
              <a:rPr lang="en-US" sz="1400" b="1" smtClean="0">
                <a:solidFill>
                  <a:srgbClr val="00B050"/>
                </a:solidFill>
              </a:rPr>
              <a:t>M: PSC manager</a:t>
            </a:r>
          </a:p>
          <a:p>
            <a:pPr>
              <a:lnSpc>
                <a:spcPts val="1200"/>
              </a:lnSpc>
            </a:pPr>
            <a:r>
              <a:rPr lang="en-US" sz="1400" b="1" smtClean="0">
                <a:solidFill>
                  <a:srgbClr val="00B050"/>
                </a:solidFill>
              </a:rPr>
              <a:t>S: non-manager device</a:t>
            </a:r>
            <a:endParaRPr lang="en-US" sz="1400" b="1">
              <a:solidFill>
                <a:srgbClr val="00B050"/>
              </a:solidFill>
            </a:endParaRPr>
          </a:p>
        </p:txBody>
      </p:sp>
      <p:sp>
        <p:nvSpPr>
          <p:cNvPr id="155" name="Line 158"/>
          <p:cNvSpPr>
            <a:spLocks noChangeShapeType="1"/>
          </p:cNvSpPr>
          <p:nvPr/>
        </p:nvSpPr>
        <p:spPr bwMode="auto">
          <a:xfrm>
            <a:off x="5258293" y="5293904"/>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56" name="Line 158"/>
          <p:cNvSpPr>
            <a:spLocks noChangeShapeType="1"/>
          </p:cNvSpPr>
          <p:nvPr/>
        </p:nvSpPr>
        <p:spPr bwMode="auto">
          <a:xfrm>
            <a:off x="3810493" y="5293904"/>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57" name="Line 158"/>
          <p:cNvSpPr>
            <a:spLocks noChangeShapeType="1"/>
          </p:cNvSpPr>
          <p:nvPr/>
        </p:nvSpPr>
        <p:spPr bwMode="auto">
          <a:xfrm>
            <a:off x="2362693" y="5293904"/>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61" name="TextBox 160"/>
          <p:cNvSpPr txBox="1"/>
          <p:nvPr/>
        </p:nvSpPr>
        <p:spPr>
          <a:xfrm>
            <a:off x="3124200" y="3886200"/>
            <a:ext cx="2972930" cy="338554"/>
          </a:xfrm>
          <a:prstGeom prst="rect">
            <a:avLst/>
          </a:prstGeom>
          <a:noFill/>
        </p:spPr>
        <p:txBody>
          <a:bodyPr wrap="none" rtlCol="0">
            <a:spAutoFit/>
          </a:bodyPr>
          <a:lstStyle/>
          <a:p>
            <a:r>
              <a:rPr lang="en-US" sz="1600" b="1" dirty="0" smtClean="0">
                <a:solidFill>
                  <a:srgbClr val="FF0000"/>
                </a:solidFill>
              </a:rPr>
              <a:t>Personal space (Ad hoc network)</a:t>
            </a:r>
            <a:endParaRPr lang="en-US" sz="1600" b="1" dirty="0">
              <a:solidFill>
                <a:srgbClr val="FF0000"/>
              </a:solidFill>
            </a:endParaRPr>
          </a:p>
        </p:txBody>
      </p:sp>
      <p:sp>
        <p:nvSpPr>
          <p:cNvPr id="72" name="Line 168"/>
          <p:cNvSpPr>
            <a:spLocks noChangeShapeType="1"/>
          </p:cNvSpPr>
          <p:nvPr/>
        </p:nvSpPr>
        <p:spPr bwMode="auto">
          <a:xfrm rot="861294" flipV="1">
            <a:off x="7322336" y="4058123"/>
            <a:ext cx="442927" cy="11335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73" name="Line 158"/>
          <p:cNvSpPr>
            <a:spLocks noChangeShapeType="1"/>
          </p:cNvSpPr>
          <p:nvPr/>
        </p:nvSpPr>
        <p:spPr bwMode="auto">
          <a:xfrm>
            <a:off x="7315200" y="4267200"/>
            <a:ext cx="457201"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74" name="TextBox 73"/>
          <p:cNvSpPr txBox="1"/>
          <p:nvPr/>
        </p:nvSpPr>
        <p:spPr>
          <a:xfrm>
            <a:off x="7772400" y="3962400"/>
            <a:ext cx="1371600" cy="769441"/>
          </a:xfrm>
          <a:prstGeom prst="rect">
            <a:avLst/>
          </a:prstGeom>
          <a:noFill/>
        </p:spPr>
        <p:txBody>
          <a:bodyPr wrap="square" rtlCol="0">
            <a:spAutoFit/>
          </a:bodyPr>
          <a:lstStyle/>
          <a:p>
            <a:r>
              <a:rPr lang="en-US" sz="1400" b="1" dirty="0" smtClean="0">
                <a:solidFill>
                  <a:srgbClr val="00B050"/>
                </a:solidFill>
              </a:rPr>
              <a:t>: Common sync</a:t>
            </a:r>
          </a:p>
          <a:p>
            <a:pPr>
              <a:lnSpc>
                <a:spcPts val="1200"/>
              </a:lnSpc>
            </a:pPr>
            <a:r>
              <a:rPr lang="en-US" sz="1400" b="1" dirty="0" smtClean="0">
                <a:solidFill>
                  <a:srgbClr val="FF0000"/>
                </a:solidFill>
              </a:rPr>
              <a:t>: Data exchange      between PSC managers</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SYNCHRONIZED RELAYS AMONG PUBLIC SPACES (4)</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724400"/>
          </a:xfrm>
        </p:spPr>
        <p:txBody>
          <a:bodyPr>
            <a:normAutofit/>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Synchronized relay between two adjacent public spaces:</a:t>
            </a:r>
          </a:p>
          <a:p>
            <a:pPr marL="742950" lvl="2" indent="-342900"/>
            <a:r>
              <a:rPr lang="en-US" altLang="ko-KR" sz="1600" dirty="0" smtClean="0">
                <a:latin typeface="Times New Roman" pitchFamily="18" charset="0"/>
                <a:ea typeface="굴림" charset="-127"/>
                <a:cs typeface="Times New Roman" pitchFamily="18" charset="0"/>
              </a:rPr>
              <a:t>This type of sync relay can be done through PSC managers of two adjacent public spaces.</a:t>
            </a:r>
          </a:p>
          <a:p>
            <a:pPr marL="742950" lvl="2" indent="-342900"/>
            <a:r>
              <a:rPr lang="en-US" altLang="ko-KR" sz="1600" dirty="0" smtClean="0">
                <a:latin typeface="Times New Roman" pitchFamily="18" charset="0"/>
                <a:ea typeface="굴림" charset="-127"/>
                <a:cs typeface="Times New Roman" pitchFamily="18" charset="0"/>
              </a:rPr>
              <a:t>A device in a public space asks the PSC manager to establish a comm. link  using the same communication channel: this PSC manager will become a member of the same personal space.</a:t>
            </a:r>
          </a:p>
          <a:p>
            <a:pPr marL="742950" lvl="2" indent="-342900"/>
            <a:r>
              <a:rPr lang="en-US" altLang="ko-KR" sz="1600" b="1" dirty="0" smtClean="0">
                <a:solidFill>
                  <a:srgbClr val="FF0000"/>
                </a:solidFill>
                <a:latin typeface="Times New Roman" pitchFamily="18" charset="0"/>
                <a:ea typeface="굴림" charset="-127"/>
                <a:cs typeface="Times New Roman" pitchFamily="18" charset="0"/>
              </a:rPr>
              <a:t>This PSC manager has a link with PSC manager of the next adjacent public space using a fixed set of frequencies and/or sequences: communications among PSC managers of adjacent public spaces</a:t>
            </a:r>
            <a:r>
              <a:rPr lang="en-US" altLang="ko-KR" sz="1600" dirty="0" smtClean="0">
                <a:latin typeface="Times New Roman" pitchFamily="18" charset="0"/>
                <a:ea typeface="굴림" charset="-127"/>
                <a:cs typeface="Times New Roman" pitchFamily="18" charset="0"/>
              </a:rPr>
              <a:t>.</a:t>
            </a:r>
            <a:r>
              <a:rPr lang="en-US" altLang="ko-KR" sz="1600" dirty="0" smtClean="0">
                <a:solidFill>
                  <a:srgbClr val="FF0000"/>
                </a:solidFill>
                <a:latin typeface="Times New Roman" pitchFamily="18" charset="0"/>
                <a:ea typeface="굴림" charset="-127"/>
                <a:cs typeface="Times New Roman" pitchFamily="18" charset="0"/>
              </a:rPr>
              <a:t> </a:t>
            </a:r>
            <a:r>
              <a:rPr lang="en-US" altLang="ko-KR" sz="1600" b="1" dirty="0" smtClean="0">
                <a:solidFill>
                  <a:srgbClr val="00B050"/>
                </a:solidFill>
                <a:latin typeface="Times New Roman" pitchFamily="18" charset="0"/>
                <a:ea typeface="굴림" charset="-127"/>
                <a:cs typeface="Times New Roman" pitchFamily="18" charset="0"/>
              </a:rPr>
              <a:t>MAC level association needed</a:t>
            </a:r>
          </a:p>
          <a:p>
            <a:pPr marL="742950" lvl="2" indent="-342900"/>
            <a:r>
              <a:rPr lang="en-US" altLang="ko-KR" sz="1600" dirty="0" smtClean="0">
                <a:latin typeface="Times New Roman" pitchFamily="18" charset="0"/>
                <a:ea typeface="굴림" charset="-127"/>
                <a:cs typeface="Times New Roman" pitchFamily="18" charset="0"/>
              </a:rPr>
              <a:t>The PSC manager of the new public space has a link to the destination device with the same channel that this device is currently using to become a member of this personal space. </a:t>
            </a:r>
          </a:p>
          <a:p>
            <a:pPr marL="742950" lvl="2" indent="-342900">
              <a:buNone/>
            </a:pPr>
            <a:endParaRPr lang="en-US" altLang="ko-KR" sz="1800" dirty="0" smtClean="0">
              <a:latin typeface="Times New Roman" pitchFamily="18" charset="0"/>
              <a:ea typeface="굴림" charset="-127"/>
              <a:cs typeface="Times New Roman" pitchFamily="18" charset="0"/>
            </a:endParaRP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86</a:t>
            </a:r>
            <a:endParaRPr lang="en-US" sz="1400" dirty="0">
              <a:latin typeface="Times New Roman" pitchFamily="18" charset="0"/>
              <a:cs typeface="Times New Roman" pitchFamily="18" charset="0"/>
            </a:endParaRPr>
          </a:p>
        </p:txBody>
      </p:sp>
      <p:sp>
        <p:nvSpPr>
          <p:cNvPr id="67" name="TextBox 66"/>
          <p:cNvSpPr txBox="1"/>
          <p:nvPr/>
        </p:nvSpPr>
        <p:spPr>
          <a:xfrm>
            <a:off x="381000" y="6019800"/>
            <a:ext cx="1577676" cy="338554"/>
          </a:xfrm>
          <a:prstGeom prst="rect">
            <a:avLst/>
          </a:prstGeom>
          <a:noFill/>
        </p:spPr>
        <p:txBody>
          <a:bodyPr wrap="none" rtlCol="0">
            <a:spAutoFit/>
          </a:bodyPr>
          <a:lstStyle/>
          <a:p>
            <a:r>
              <a:rPr lang="en-US" sz="1600" b="1" smtClean="0">
                <a:solidFill>
                  <a:srgbClr val="FF0000"/>
                </a:solidFill>
              </a:rPr>
              <a:t>Old public space</a:t>
            </a:r>
            <a:endParaRPr lang="en-US" sz="1600" b="1">
              <a:solidFill>
                <a:srgbClr val="FF0000"/>
              </a:solidFill>
            </a:endParaRPr>
          </a:p>
        </p:txBody>
      </p:sp>
      <p:sp>
        <p:nvSpPr>
          <p:cNvPr id="69" name="TextBox 68"/>
          <p:cNvSpPr txBox="1"/>
          <p:nvPr/>
        </p:nvSpPr>
        <p:spPr>
          <a:xfrm>
            <a:off x="7086600" y="6019800"/>
            <a:ext cx="1666418" cy="338554"/>
          </a:xfrm>
          <a:prstGeom prst="rect">
            <a:avLst/>
          </a:prstGeom>
          <a:noFill/>
        </p:spPr>
        <p:txBody>
          <a:bodyPr wrap="none" rtlCol="0">
            <a:spAutoFit/>
          </a:bodyPr>
          <a:lstStyle/>
          <a:p>
            <a:r>
              <a:rPr lang="en-US" sz="1600" b="1" smtClean="0">
                <a:solidFill>
                  <a:srgbClr val="FF0000"/>
                </a:solidFill>
              </a:rPr>
              <a:t>New public space</a:t>
            </a:r>
            <a:endParaRPr lang="en-US" sz="1600" b="1">
              <a:solidFill>
                <a:srgbClr val="FF0000"/>
              </a:solidFill>
            </a:endParaRPr>
          </a:p>
        </p:txBody>
      </p:sp>
      <p:sp>
        <p:nvSpPr>
          <p:cNvPr id="98" name="TextBox 97"/>
          <p:cNvSpPr txBox="1"/>
          <p:nvPr/>
        </p:nvSpPr>
        <p:spPr>
          <a:xfrm>
            <a:off x="228600" y="5562600"/>
            <a:ext cx="1877822" cy="409023"/>
          </a:xfrm>
          <a:prstGeom prst="rect">
            <a:avLst/>
          </a:prstGeom>
          <a:noFill/>
        </p:spPr>
        <p:txBody>
          <a:bodyPr wrap="none" rtlCol="0">
            <a:spAutoFit/>
          </a:bodyPr>
          <a:lstStyle/>
          <a:p>
            <a:pPr>
              <a:lnSpc>
                <a:spcPts val="1200"/>
              </a:lnSpc>
            </a:pPr>
            <a:r>
              <a:rPr lang="en-US" sz="1400" b="1" smtClean="0">
                <a:solidFill>
                  <a:srgbClr val="00B050"/>
                </a:solidFill>
              </a:rPr>
              <a:t>M: PSC manager</a:t>
            </a:r>
          </a:p>
          <a:p>
            <a:pPr>
              <a:lnSpc>
                <a:spcPts val="1200"/>
              </a:lnSpc>
            </a:pPr>
            <a:r>
              <a:rPr lang="en-US" sz="1400" b="1" smtClean="0">
                <a:solidFill>
                  <a:srgbClr val="00B050"/>
                </a:solidFill>
              </a:rPr>
              <a:t>S: non-manager device</a:t>
            </a:r>
            <a:endParaRPr lang="en-US" sz="1400" b="1">
              <a:solidFill>
                <a:srgbClr val="00B050"/>
              </a:solidFill>
            </a:endParaRPr>
          </a:p>
        </p:txBody>
      </p:sp>
      <p:grpSp>
        <p:nvGrpSpPr>
          <p:cNvPr id="99" name="Group 112"/>
          <p:cNvGrpSpPr>
            <a:grpSpLocks/>
          </p:cNvGrpSpPr>
          <p:nvPr/>
        </p:nvGrpSpPr>
        <p:grpSpPr bwMode="auto">
          <a:xfrm rot="1585161">
            <a:off x="1323086" y="4604159"/>
            <a:ext cx="1889125" cy="1595437"/>
            <a:chOff x="589" y="2432"/>
            <a:chExt cx="1406" cy="1406"/>
          </a:xfrm>
        </p:grpSpPr>
        <p:sp>
          <p:nvSpPr>
            <p:cNvPr id="100" name="Oval 113"/>
            <p:cNvSpPr>
              <a:spLocks noChangeArrowheads="1"/>
            </p:cNvSpPr>
            <p:nvPr/>
          </p:nvSpPr>
          <p:spPr bwMode="auto">
            <a:xfrm>
              <a:off x="1179" y="3069"/>
              <a:ext cx="182" cy="181"/>
            </a:xfrm>
            <a:prstGeom prst="ellipse">
              <a:avLst/>
            </a:prstGeom>
            <a:gradFill rotWithShape="1">
              <a:gsLst>
                <a:gs pos="0">
                  <a:srgbClr val="001800"/>
                </a:gs>
                <a:gs pos="100000">
                  <a:srgbClr val="003300"/>
                </a:gs>
              </a:gsLst>
              <a:path path="shape">
                <a:fillToRect l="50000" t="50000" r="50000" b="50000"/>
              </a:path>
            </a:gradFill>
            <a:ln w="12700">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01" name="Line 114"/>
            <p:cNvSpPr>
              <a:spLocks noChangeShapeType="1"/>
            </p:cNvSpPr>
            <p:nvPr/>
          </p:nvSpPr>
          <p:spPr bwMode="auto">
            <a:xfrm flipV="1">
              <a:off x="1315" y="2751"/>
              <a:ext cx="0" cy="318"/>
            </a:xfrm>
            <a:prstGeom prst="line">
              <a:avLst/>
            </a:prstGeom>
            <a:noFill/>
            <a:ln w="38100">
              <a:solidFill>
                <a:srgbClr val="003300"/>
              </a:solidFill>
              <a:round/>
              <a:headEnd type="triangle" w="med" len="med"/>
              <a:tailEnd type="triangle" w="med" len="med"/>
            </a:ln>
          </p:spPr>
          <p:txBody>
            <a:bodyPr/>
            <a:lstStyle/>
            <a:p>
              <a:endParaRPr lang="en-US"/>
            </a:p>
          </p:txBody>
        </p:sp>
        <p:sp>
          <p:nvSpPr>
            <p:cNvPr id="102" name="Oval 115"/>
            <p:cNvSpPr>
              <a:spLocks noChangeArrowheads="1"/>
            </p:cNvSpPr>
            <p:nvPr/>
          </p:nvSpPr>
          <p:spPr bwMode="auto">
            <a:xfrm>
              <a:off x="680" y="30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3" name="Oval 116"/>
            <p:cNvSpPr>
              <a:spLocks noChangeArrowheads="1"/>
            </p:cNvSpPr>
            <p:nvPr/>
          </p:nvSpPr>
          <p:spPr bwMode="auto">
            <a:xfrm>
              <a:off x="1179" y="25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4" name="Oval 117"/>
            <p:cNvSpPr>
              <a:spLocks noChangeArrowheads="1"/>
            </p:cNvSpPr>
            <p:nvPr/>
          </p:nvSpPr>
          <p:spPr bwMode="auto">
            <a:xfrm>
              <a:off x="1179" y="35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5" name="Line 118"/>
            <p:cNvSpPr>
              <a:spLocks noChangeShapeType="1"/>
            </p:cNvSpPr>
            <p:nvPr/>
          </p:nvSpPr>
          <p:spPr bwMode="auto">
            <a:xfrm flipH="1" flipV="1">
              <a:off x="862" y="3204"/>
              <a:ext cx="318"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6" name="Line 119"/>
            <p:cNvSpPr>
              <a:spLocks noChangeShapeType="1"/>
            </p:cNvSpPr>
            <p:nvPr/>
          </p:nvSpPr>
          <p:spPr bwMode="auto">
            <a:xfrm flipH="1" flipV="1">
              <a:off x="1224"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7" name="Line 120"/>
            <p:cNvSpPr>
              <a:spLocks noChangeShapeType="1"/>
            </p:cNvSpPr>
            <p:nvPr/>
          </p:nvSpPr>
          <p:spPr bwMode="auto">
            <a:xfrm flipH="1">
              <a:off x="1315" y="32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8" name="Line 121"/>
            <p:cNvSpPr>
              <a:spLocks noChangeShapeType="1"/>
            </p:cNvSpPr>
            <p:nvPr/>
          </p:nvSpPr>
          <p:spPr bwMode="auto">
            <a:xfrm flipH="1" flipV="1">
              <a:off x="862" y="3114"/>
              <a:ext cx="317" cy="1"/>
            </a:xfrm>
            <a:prstGeom prst="line">
              <a:avLst/>
            </a:prstGeom>
            <a:noFill/>
            <a:ln w="38100">
              <a:solidFill>
                <a:srgbClr val="003300"/>
              </a:solidFill>
              <a:round/>
              <a:headEnd type="triangle" w="med" len="med"/>
              <a:tailEnd type="triangle" w="med" len="med"/>
            </a:ln>
          </p:spPr>
          <p:txBody>
            <a:bodyPr/>
            <a:lstStyle/>
            <a:p>
              <a:endParaRPr lang="en-US"/>
            </a:p>
          </p:txBody>
        </p:sp>
        <p:sp>
          <p:nvSpPr>
            <p:cNvPr id="109" name="Line 122"/>
            <p:cNvSpPr>
              <a:spLocks noChangeShapeType="1"/>
            </p:cNvSpPr>
            <p:nvPr/>
          </p:nvSpPr>
          <p:spPr bwMode="auto">
            <a:xfrm flipH="1">
              <a:off x="1224" y="3251"/>
              <a:ext cx="1" cy="316"/>
            </a:xfrm>
            <a:prstGeom prst="line">
              <a:avLst/>
            </a:prstGeom>
            <a:noFill/>
            <a:ln w="38100">
              <a:solidFill>
                <a:srgbClr val="003300"/>
              </a:solidFill>
              <a:round/>
              <a:headEnd type="triangle" w="med" len="med"/>
              <a:tailEnd type="triangle" w="med" len="med"/>
            </a:ln>
          </p:spPr>
          <p:txBody>
            <a:bodyPr/>
            <a:lstStyle/>
            <a:p>
              <a:endParaRPr lang="en-US"/>
            </a:p>
          </p:txBody>
        </p:sp>
        <p:sp>
          <p:nvSpPr>
            <p:cNvPr id="110" name="Oval 123"/>
            <p:cNvSpPr>
              <a:spLocks noChangeArrowheads="1"/>
            </p:cNvSpPr>
            <p:nvPr/>
          </p:nvSpPr>
          <p:spPr bwMode="auto">
            <a:xfrm>
              <a:off x="1678" y="30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1" name="Line 124"/>
            <p:cNvSpPr>
              <a:spLocks noChangeShapeType="1"/>
            </p:cNvSpPr>
            <p:nvPr/>
          </p:nvSpPr>
          <p:spPr bwMode="auto">
            <a:xfrm flipV="1">
              <a:off x="1360" y="3202"/>
              <a:ext cx="363" cy="2"/>
            </a:xfrm>
            <a:prstGeom prst="line">
              <a:avLst/>
            </a:prstGeom>
            <a:noFill/>
            <a:ln w="38100">
              <a:solidFill>
                <a:srgbClr val="003300"/>
              </a:solidFill>
              <a:round/>
              <a:headEnd type="triangle" w="med" len="med"/>
              <a:tailEnd type="triangle" w="med" len="med"/>
            </a:ln>
          </p:spPr>
          <p:txBody>
            <a:bodyPr/>
            <a:lstStyle/>
            <a:p>
              <a:endParaRPr lang="en-US"/>
            </a:p>
          </p:txBody>
        </p:sp>
        <p:sp>
          <p:nvSpPr>
            <p:cNvPr id="112" name="Line 125"/>
            <p:cNvSpPr>
              <a:spLocks noChangeShapeType="1"/>
            </p:cNvSpPr>
            <p:nvPr/>
          </p:nvSpPr>
          <p:spPr bwMode="auto">
            <a:xfrm flipV="1">
              <a:off x="1361" y="3113"/>
              <a:ext cx="317"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13" name="Oval 126"/>
            <p:cNvSpPr>
              <a:spLocks noChangeArrowheads="1"/>
            </p:cNvSpPr>
            <p:nvPr/>
          </p:nvSpPr>
          <p:spPr bwMode="auto">
            <a:xfrm>
              <a:off x="589" y="2432"/>
              <a:ext cx="1406" cy="1406"/>
            </a:xfrm>
            <a:prstGeom prst="ellipse">
              <a:avLst/>
            </a:prstGeom>
            <a:noFill/>
            <a:ln w="12700">
              <a:solidFill>
                <a:schemeClr val="tx1"/>
              </a:solidFill>
              <a:round/>
              <a:headEnd type="none" w="sm" len="sm"/>
              <a:tailEnd type="none" w="lg" len="med"/>
            </a:ln>
          </p:spPr>
          <p:txBody>
            <a:bodyPr wrap="none" anchor="ctr"/>
            <a:lstStyle/>
            <a:p>
              <a:pPr eaLnBrk="0" latinLnBrk="0" hangingPunct="0"/>
              <a:endParaRPr kumimoji="0" lang="ko-KR" altLang="en-US"/>
            </a:p>
          </p:txBody>
        </p:sp>
      </p:grpSp>
      <p:grpSp>
        <p:nvGrpSpPr>
          <p:cNvPr id="114" name="Group 127"/>
          <p:cNvGrpSpPr>
            <a:grpSpLocks/>
          </p:cNvGrpSpPr>
          <p:nvPr/>
        </p:nvGrpSpPr>
        <p:grpSpPr bwMode="auto">
          <a:xfrm>
            <a:off x="2437884" y="4618832"/>
            <a:ext cx="2149101" cy="1728787"/>
            <a:chOff x="1370" y="2436"/>
            <a:chExt cx="1684" cy="1580"/>
          </a:xfrm>
        </p:grpSpPr>
        <p:sp>
          <p:nvSpPr>
            <p:cNvPr id="115" name="Line 128"/>
            <p:cNvSpPr>
              <a:spLocks noChangeShapeType="1"/>
            </p:cNvSpPr>
            <p:nvPr/>
          </p:nvSpPr>
          <p:spPr bwMode="auto">
            <a:xfrm flipV="1">
              <a:off x="1370" y="3090"/>
              <a:ext cx="861" cy="1"/>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16" name="Group 129"/>
            <p:cNvGrpSpPr>
              <a:grpSpLocks/>
            </p:cNvGrpSpPr>
            <p:nvPr/>
          </p:nvGrpSpPr>
          <p:grpSpPr bwMode="auto">
            <a:xfrm rot="970090">
              <a:off x="2079" y="2434"/>
              <a:ext cx="975" cy="1580"/>
              <a:chOff x="2079" y="2371"/>
              <a:chExt cx="975" cy="1580"/>
            </a:xfrm>
          </p:grpSpPr>
          <p:sp>
            <p:nvSpPr>
              <p:cNvPr id="117" name="Oval 130"/>
              <p:cNvSpPr>
                <a:spLocks noChangeArrowheads="1"/>
              </p:cNvSpPr>
              <p:nvPr/>
            </p:nvSpPr>
            <p:spPr bwMode="auto">
              <a:xfrm>
                <a:off x="2222" y="3069"/>
                <a:ext cx="182" cy="181"/>
              </a:xfrm>
              <a:prstGeom prst="ellipse">
                <a:avLst/>
              </a:prstGeom>
              <a:gradFill rotWithShape="1">
                <a:gsLst>
                  <a:gs pos="0">
                    <a:srgbClr val="000047"/>
                  </a:gs>
                  <a:gs pos="100000">
                    <a:srgbClr val="000099"/>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18" name="Oval 131"/>
              <p:cNvSpPr>
                <a:spLocks noChangeArrowheads="1"/>
              </p:cNvSpPr>
              <p:nvPr/>
            </p:nvSpPr>
            <p:spPr bwMode="auto">
              <a:xfrm>
                <a:off x="2720" y="30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9" name="Oval 132"/>
              <p:cNvSpPr>
                <a:spLocks noChangeArrowheads="1"/>
              </p:cNvSpPr>
              <p:nvPr/>
            </p:nvSpPr>
            <p:spPr bwMode="auto">
              <a:xfrm>
                <a:off x="2222" y="25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20" name="Oval 133"/>
              <p:cNvSpPr>
                <a:spLocks noChangeArrowheads="1"/>
              </p:cNvSpPr>
              <p:nvPr/>
            </p:nvSpPr>
            <p:spPr bwMode="auto">
              <a:xfrm>
                <a:off x="2222" y="3568"/>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21" name="Line 134"/>
              <p:cNvSpPr>
                <a:spLocks noChangeShapeType="1"/>
              </p:cNvSpPr>
              <p:nvPr/>
            </p:nvSpPr>
            <p:spPr bwMode="auto">
              <a:xfrm>
                <a:off x="2358"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2" name="Line 135"/>
              <p:cNvSpPr>
                <a:spLocks noChangeShapeType="1"/>
              </p:cNvSpPr>
              <p:nvPr/>
            </p:nvSpPr>
            <p:spPr bwMode="auto">
              <a:xfrm flipH="1" flipV="1">
                <a:off x="2357" y="2751"/>
                <a:ext cx="1" cy="318"/>
              </a:xfrm>
              <a:prstGeom prst="line">
                <a:avLst/>
              </a:prstGeom>
              <a:noFill/>
              <a:ln w="38100">
                <a:solidFill>
                  <a:srgbClr val="000099"/>
                </a:solidFill>
                <a:round/>
                <a:headEnd type="triangle" w="med" len="med"/>
                <a:tailEnd type="triangle" w="med" len="med"/>
              </a:ln>
            </p:spPr>
            <p:txBody>
              <a:bodyPr/>
              <a:lstStyle/>
              <a:p>
                <a:endParaRPr lang="en-US"/>
              </a:p>
            </p:txBody>
          </p:sp>
          <p:sp>
            <p:nvSpPr>
              <p:cNvPr id="123" name="Line 136"/>
              <p:cNvSpPr>
                <a:spLocks noChangeShapeType="1"/>
              </p:cNvSpPr>
              <p:nvPr/>
            </p:nvSpPr>
            <p:spPr bwMode="auto">
              <a:xfrm flipH="1">
                <a:off x="2267" y="3250"/>
                <a:ext cx="1" cy="317"/>
              </a:xfrm>
              <a:prstGeom prst="line">
                <a:avLst/>
              </a:prstGeom>
              <a:noFill/>
              <a:ln w="38100">
                <a:solidFill>
                  <a:srgbClr val="000099"/>
                </a:solidFill>
                <a:round/>
                <a:headEnd type="triangle" w="med" len="med"/>
                <a:tailEnd type="triangle" w="med" len="med"/>
              </a:ln>
            </p:spPr>
            <p:txBody>
              <a:bodyPr/>
              <a:lstStyle/>
              <a:p>
                <a:endParaRPr lang="en-US"/>
              </a:p>
            </p:txBody>
          </p:sp>
          <p:sp>
            <p:nvSpPr>
              <p:cNvPr id="124" name="Line 137"/>
              <p:cNvSpPr>
                <a:spLocks noChangeShapeType="1"/>
              </p:cNvSpPr>
              <p:nvPr/>
            </p:nvSpPr>
            <p:spPr bwMode="auto">
              <a:xfrm flipV="1">
                <a:off x="2358" y="3204"/>
                <a:ext cx="363" cy="2"/>
              </a:xfrm>
              <a:prstGeom prst="line">
                <a:avLst/>
              </a:prstGeom>
              <a:noFill/>
              <a:ln w="38100">
                <a:solidFill>
                  <a:srgbClr val="000099"/>
                </a:solidFill>
                <a:round/>
                <a:headEnd type="triangle" w="med" len="med"/>
                <a:tailEnd type="triangle" w="med" len="med"/>
              </a:ln>
            </p:spPr>
            <p:txBody>
              <a:bodyPr/>
              <a:lstStyle/>
              <a:p>
                <a:endParaRPr lang="en-US"/>
              </a:p>
            </p:txBody>
          </p:sp>
          <p:sp>
            <p:nvSpPr>
              <p:cNvPr id="125" name="Line 138"/>
              <p:cNvSpPr>
                <a:spLocks noChangeShapeType="1"/>
              </p:cNvSpPr>
              <p:nvPr/>
            </p:nvSpPr>
            <p:spPr bwMode="auto">
              <a:xfrm flipH="1" flipV="1">
                <a:off x="2267"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6" name="Line 139"/>
              <p:cNvSpPr>
                <a:spLocks noChangeShapeType="1"/>
              </p:cNvSpPr>
              <p:nvPr/>
            </p:nvSpPr>
            <p:spPr bwMode="auto">
              <a:xfrm>
                <a:off x="2403" y="3113"/>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7" name="Freeform 140"/>
              <p:cNvSpPr>
                <a:spLocks/>
              </p:cNvSpPr>
              <p:nvPr/>
            </p:nvSpPr>
            <p:spPr bwMode="auto">
              <a:xfrm>
                <a:off x="2079" y="237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28" name="Group 141"/>
          <p:cNvGrpSpPr>
            <a:grpSpLocks/>
          </p:cNvGrpSpPr>
          <p:nvPr/>
        </p:nvGrpSpPr>
        <p:grpSpPr bwMode="auto">
          <a:xfrm>
            <a:off x="3809515" y="4618832"/>
            <a:ext cx="2293816" cy="1728787"/>
            <a:chOff x="2358" y="2428"/>
            <a:chExt cx="1819" cy="1580"/>
          </a:xfrm>
        </p:grpSpPr>
        <p:sp>
          <p:nvSpPr>
            <p:cNvPr id="129" name="Line 142"/>
            <p:cNvSpPr>
              <a:spLocks noChangeShapeType="1"/>
            </p:cNvSpPr>
            <p:nvPr/>
          </p:nvSpPr>
          <p:spPr bwMode="auto">
            <a:xfrm>
              <a:off x="2358" y="3082"/>
              <a:ext cx="93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30" name="Group 143"/>
            <p:cNvGrpSpPr>
              <a:grpSpLocks/>
            </p:cNvGrpSpPr>
            <p:nvPr/>
          </p:nvGrpSpPr>
          <p:grpSpPr bwMode="auto">
            <a:xfrm rot="1056023">
              <a:off x="3204" y="2426"/>
              <a:ext cx="975" cy="1580"/>
              <a:chOff x="3129" y="2341"/>
              <a:chExt cx="975" cy="1580"/>
            </a:xfrm>
          </p:grpSpPr>
          <p:sp>
            <p:nvSpPr>
              <p:cNvPr id="131" name="Oval 144"/>
              <p:cNvSpPr>
                <a:spLocks noChangeArrowheads="1"/>
              </p:cNvSpPr>
              <p:nvPr/>
            </p:nvSpPr>
            <p:spPr bwMode="auto">
              <a:xfrm>
                <a:off x="3266" y="3068"/>
                <a:ext cx="182" cy="181"/>
              </a:xfrm>
              <a:prstGeom prst="ellipse">
                <a:avLst/>
              </a:prstGeom>
              <a:gradFill rotWithShape="1">
                <a:gsLst>
                  <a:gs pos="0">
                    <a:srgbClr val="2F1800"/>
                  </a:gs>
                  <a:gs pos="100000">
                    <a:srgbClr val="663300"/>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32" name="Oval 145"/>
              <p:cNvSpPr>
                <a:spLocks noChangeArrowheads="1"/>
              </p:cNvSpPr>
              <p:nvPr/>
            </p:nvSpPr>
            <p:spPr bwMode="auto">
              <a:xfrm>
                <a:off x="3764" y="30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3" name="Oval 146"/>
              <p:cNvSpPr>
                <a:spLocks noChangeArrowheads="1"/>
              </p:cNvSpPr>
              <p:nvPr/>
            </p:nvSpPr>
            <p:spPr bwMode="auto">
              <a:xfrm>
                <a:off x="3266" y="25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4" name="Oval 147"/>
              <p:cNvSpPr>
                <a:spLocks noChangeArrowheads="1"/>
              </p:cNvSpPr>
              <p:nvPr/>
            </p:nvSpPr>
            <p:spPr bwMode="auto">
              <a:xfrm>
                <a:off x="3266" y="3567"/>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5" name="Line 148"/>
              <p:cNvSpPr>
                <a:spLocks noChangeShapeType="1"/>
              </p:cNvSpPr>
              <p:nvPr/>
            </p:nvSpPr>
            <p:spPr bwMode="auto">
              <a:xfrm flipH="1" flipV="1">
                <a:off x="3401" y="2750"/>
                <a:ext cx="1" cy="318"/>
              </a:xfrm>
              <a:prstGeom prst="line">
                <a:avLst/>
              </a:prstGeom>
              <a:noFill/>
              <a:ln w="38100">
                <a:solidFill>
                  <a:srgbClr val="663300"/>
                </a:solidFill>
                <a:round/>
                <a:headEnd type="triangle" w="med" len="med"/>
                <a:tailEnd type="triangle" w="med" len="med"/>
              </a:ln>
            </p:spPr>
            <p:txBody>
              <a:bodyPr/>
              <a:lstStyle/>
              <a:p>
                <a:endParaRPr lang="en-US"/>
              </a:p>
            </p:txBody>
          </p:sp>
          <p:sp>
            <p:nvSpPr>
              <p:cNvPr id="136" name="Line 149"/>
              <p:cNvSpPr>
                <a:spLocks noChangeShapeType="1"/>
              </p:cNvSpPr>
              <p:nvPr/>
            </p:nvSpPr>
            <p:spPr bwMode="auto">
              <a:xfrm flipH="1">
                <a:off x="3311" y="3249"/>
                <a:ext cx="1" cy="317"/>
              </a:xfrm>
              <a:prstGeom prst="line">
                <a:avLst/>
              </a:prstGeom>
              <a:noFill/>
              <a:ln w="38100">
                <a:solidFill>
                  <a:srgbClr val="663300"/>
                </a:solidFill>
                <a:round/>
                <a:headEnd type="triangle" w="med" len="med"/>
                <a:tailEnd type="triangle" w="med" len="med"/>
              </a:ln>
            </p:spPr>
            <p:txBody>
              <a:bodyPr/>
              <a:lstStyle/>
              <a:p>
                <a:endParaRPr lang="en-US"/>
              </a:p>
            </p:txBody>
          </p:sp>
          <p:sp>
            <p:nvSpPr>
              <p:cNvPr id="137" name="Line 150"/>
              <p:cNvSpPr>
                <a:spLocks noChangeShapeType="1"/>
              </p:cNvSpPr>
              <p:nvPr/>
            </p:nvSpPr>
            <p:spPr bwMode="auto">
              <a:xfrm flipV="1">
                <a:off x="3402" y="3203"/>
                <a:ext cx="363" cy="2"/>
              </a:xfrm>
              <a:prstGeom prst="line">
                <a:avLst/>
              </a:prstGeom>
              <a:noFill/>
              <a:ln w="38100">
                <a:solidFill>
                  <a:srgbClr val="663300"/>
                </a:solidFill>
                <a:round/>
                <a:headEnd type="triangle" w="med" len="med"/>
                <a:tailEnd type="triangle" w="med" len="med"/>
              </a:ln>
            </p:spPr>
            <p:txBody>
              <a:bodyPr/>
              <a:lstStyle/>
              <a:p>
                <a:endParaRPr lang="en-US"/>
              </a:p>
            </p:txBody>
          </p:sp>
          <p:sp>
            <p:nvSpPr>
              <p:cNvPr id="138" name="Line 151"/>
              <p:cNvSpPr>
                <a:spLocks noChangeShapeType="1"/>
              </p:cNvSpPr>
              <p:nvPr/>
            </p:nvSpPr>
            <p:spPr bwMode="auto">
              <a:xfrm flipH="1" flipV="1">
                <a:off x="3311"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39" name="Line 152"/>
              <p:cNvSpPr>
                <a:spLocks noChangeShapeType="1"/>
              </p:cNvSpPr>
              <p:nvPr/>
            </p:nvSpPr>
            <p:spPr bwMode="auto">
              <a:xfrm>
                <a:off x="3447" y="3112"/>
                <a:ext cx="318" cy="0"/>
              </a:xfrm>
              <a:prstGeom prst="line">
                <a:avLst/>
              </a:prstGeom>
              <a:noFill/>
              <a:ln w="38100">
                <a:solidFill>
                  <a:srgbClr val="00CC66"/>
                </a:solidFill>
                <a:prstDash val="sysDot"/>
                <a:round/>
                <a:headEnd type="none" w="sm" len="sm"/>
                <a:tailEnd type="triangle" w="med" len="med"/>
              </a:ln>
            </p:spPr>
            <p:txBody>
              <a:bodyPr/>
              <a:lstStyle/>
              <a:p>
                <a:endParaRPr lang="en-US"/>
              </a:p>
            </p:txBody>
          </p:sp>
          <p:sp>
            <p:nvSpPr>
              <p:cNvPr id="140" name="Line 153"/>
              <p:cNvSpPr>
                <a:spLocks noChangeShapeType="1"/>
              </p:cNvSpPr>
              <p:nvPr/>
            </p:nvSpPr>
            <p:spPr bwMode="auto">
              <a:xfrm>
                <a:off x="3402"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41" name="Freeform 154"/>
              <p:cNvSpPr>
                <a:spLocks/>
              </p:cNvSpPr>
              <p:nvPr/>
            </p:nvSpPr>
            <p:spPr bwMode="auto">
              <a:xfrm>
                <a:off x="3129" y="234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42" name="Group 157"/>
          <p:cNvGrpSpPr>
            <a:grpSpLocks/>
          </p:cNvGrpSpPr>
          <p:nvPr/>
        </p:nvGrpSpPr>
        <p:grpSpPr bwMode="auto">
          <a:xfrm>
            <a:off x="5257307" y="4612096"/>
            <a:ext cx="2263182" cy="1728788"/>
            <a:chOff x="3455" y="2432"/>
            <a:chExt cx="1825" cy="1580"/>
          </a:xfrm>
        </p:grpSpPr>
        <p:sp>
          <p:nvSpPr>
            <p:cNvPr id="143" name="Line 158"/>
            <p:cNvSpPr>
              <a:spLocks noChangeShapeType="1"/>
            </p:cNvSpPr>
            <p:nvPr/>
          </p:nvSpPr>
          <p:spPr bwMode="auto">
            <a:xfrm>
              <a:off x="3455" y="3092"/>
              <a:ext cx="102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44" name="Group 159"/>
            <p:cNvGrpSpPr>
              <a:grpSpLocks/>
            </p:cNvGrpSpPr>
            <p:nvPr/>
          </p:nvGrpSpPr>
          <p:grpSpPr bwMode="auto">
            <a:xfrm rot="861294">
              <a:off x="4303" y="2432"/>
              <a:ext cx="975" cy="1580"/>
              <a:chOff x="4218" y="2386"/>
              <a:chExt cx="975" cy="1580"/>
            </a:xfrm>
          </p:grpSpPr>
          <p:sp>
            <p:nvSpPr>
              <p:cNvPr id="145" name="Oval 160"/>
              <p:cNvSpPr>
                <a:spLocks noChangeArrowheads="1"/>
              </p:cNvSpPr>
              <p:nvPr/>
            </p:nvSpPr>
            <p:spPr bwMode="auto">
              <a:xfrm>
                <a:off x="4355" y="3068"/>
                <a:ext cx="182" cy="181"/>
              </a:xfrm>
              <a:prstGeom prst="ellipse">
                <a:avLst/>
              </a:prstGeom>
              <a:gradFill rotWithShape="1">
                <a:gsLst>
                  <a:gs pos="0">
                    <a:srgbClr val="2F002F"/>
                  </a:gs>
                  <a:gs pos="100000">
                    <a:srgbClr val="660066"/>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46" name="Oval 161"/>
              <p:cNvSpPr>
                <a:spLocks noChangeArrowheads="1"/>
              </p:cNvSpPr>
              <p:nvPr/>
            </p:nvSpPr>
            <p:spPr bwMode="auto">
              <a:xfrm>
                <a:off x="4853" y="30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7" name="Oval 162"/>
              <p:cNvSpPr>
                <a:spLocks noChangeArrowheads="1"/>
              </p:cNvSpPr>
              <p:nvPr/>
            </p:nvSpPr>
            <p:spPr bwMode="auto">
              <a:xfrm>
                <a:off x="4355" y="25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8" name="Oval 163"/>
              <p:cNvSpPr>
                <a:spLocks noChangeArrowheads="1"/>
              </p:cNvSpPr>
              <p:nvPr/>
            </p:nvSpPr>
            <p:spPr bwMode="auto">
              <a:xfrm>
                <a:off x="4355" y="3567"/>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9" name="Line 164"/>
              <p:cNvSpPr>
                <a:spLocks noChangeShapeType="1"/>
              </p:cNvSpPr>
              <p:nvPr/>
            </p:nvSpPr>
            <p:spPr bwMode="auto">
              <a:xfrm>
                <a:off x="4491" y="3248"/>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0" name="Line 165"/>
              <p:cNvSpPr>
                <a:spLocks noChangeShapeType="1"/>
              </p:cNvSpPr>
              <p:nvPr/>
            </p:nvSpPr>
            <p:spPr bwMode="auto">
              <a:xfrm flipH="1" flipV="1">
                <a:off x="4490" y="2750"/>
                <a:ext cx="1" cy="318"/>
              </a:xfrm>
              <a:prstGeom prst="line">
                <a:avLst/>
              </a:prstGeom>
              <a:noFill/>
              <a:ln w="38100">
                <a:solidFill>
                  <a:srgbClr val="660066"/>
                </a:solidFill>
                <a:round/>
                <a:headEnd type="triangle" w="med" len="med"/>
                <a:tailEnd type="triangle" w="med" len="med"/>
              </a:ln>
            </p:spPr>
            <p:txBody>
              <a:bodyPr/>
              <a:lstStyle/>
              <a:p>
                <a:endParaRPr lang="en-US"/>
              </a:p>
            </p:txBody>
          </p:sp>
          <p:sp>
            <p:nvSpPr>
              <p:cNvPr id="151" name="Line 166"/>
              <p:cNvSpPr>
                <a:spLocks noChangeShapeType="1"/>
              </p:cNvSpPr>
              <p:nvPr/>
            </p:nvSpPr>
            <p:spPr bwMode="auto">
              <a:xfrm flipH="1">
                <a:off x="4400" y="3249"/>
                <a:ext cx="1" cy="317"/>
              </a:xfrm>
              <a:prstGeom prst="line">
                <a:avLst/>
              </a:prstGeom>
              <a:noFill/>
              <a:ln w="38100">
                <a:solidFill>
                  <a:srgbClr val="660066"/>
                </a:solidFill>
                <a:round/>
                <a:headEnd type="triangle" w="med" len="med"/>
                <a:tailEnd type="triangle" w="med" len="med"/>
              </a:ln>
            </p:spPr>
            <p:txBody>
              <a:bodyPr/>
              <a:lstStyle/>
              <a:p>
                <a:endParaRPr lang="en-US"/>
              </a:p>
            </p:txBody>
          </p:sp>
          <p:sp>
            <p:nvSpPr>
              <p:cNvPr id="152" name="Line 167"/>
              <p:cNvSpPr>
                <a:spLocks noChangeShapeType="1"/>
              </p:cNvSpPr>
              <p:nvPr/>
            </p:nvSpPr>
            <p:spPr bwMode="auto">
              <a:xfrm flipV="1">
                <a:off x="4491" y="3203"/>
                <a:ext cx="363" cy="2"/>
              </a:xfrm>
              <a:prstGeom prst="line">
                <a:avLst/>
              </a:prstGeom>
              <a:noFill/>
              <a:ln w="38100">
                <a:solidFill>
                  <a:srgbClr val="660066"/>
                </a:solidFill>
                <a:round/>
                <a:headEnd type="triangle" w="med" len="med"/>
                <a:tailEnd type="triangle" w="med" len="med"/>
              </a:ln>
            </p:spPr>
            <p:txBody>
              <a:bodyPr/>
              <a:lstStyle/>
              <a:p>
                <a:endParaRPr lang="en-US"/>
              </a:p>
            </p:txBody>
          </p:sp>
          <p:sp>
            <p:nvSpPr>
              <p:cNvPr id="153" name="Line 168"/>
              <p:cNvSpPr>
                <a:spLocks noChangeShapeType="1"/>
              </p:cNvSpPr>
              <p:nvPr/>
            </p:nvSpPr>
            <p:spPr bwMode="auto">
              <a:xfrm flipH="1" flipV="1">
                <a:off x="4400"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4" name="Line 169"/>
              <p:cNvSpPr>
                <a:spLocks noChangeShapeType="1"/>
              </p:cNvSpPr>
              <p:nvPr/>
            </p:nvSpPr>
            <p:spPr bwMode="auto">
              <a:xfrm>
                <a:off x="4536" y="3112"/>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5" name="Freeform 170"/>
              <p:cNvSpPr>
                <a:spLocks/>
              </p:cNvSpPr>
              <p:nvPr/>
            </p:nvSpPr>
            <p:spPr bwMode="auto">
              <a:xfrm>
                <a:off x="4218" y="2386"/>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sp>
        <p:nvSpPr>
          <p:cNvPr id="157" name="Line 158"/>
          <p:cNvSpPr>
            <a:spLocks noChangeShapeType="1"/>
          </p:cNvSpPr>
          <p:nvPr/>
        </p:nvSpPr>
        <p:spPr bwMode="auto">
          <a:xfrm>
            <a:off x="52578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58" name="Line 158"/>
          <p:cNvSpPr>
            <a:spLocks noChangeShapeType="1"/>
          </p:cNvSpPr>
          <p:nvPr/>
        </p:nvSpPr>
        <p:spPr bwMode="auto">
          <a:xfrm>
            <a:off x="38100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59" name="Line 158"/>
          <p:cNvSpPr>
            <a:spLocks noChangeShapeType="1"/>
          </p:cNvSpPr>
          <p:nvPr/>
        </p:nvSpPr>
        <p:spPr bwMode="auto">
          <a:xfrm>
            <a:off x="23622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cxnSp>
        <p:nvCxnSpPr>
          <p:cNvPr id="163" name="Straight Arrow Connector 162"/>
          <p:cNvCxnSpPr/>
          <p:nvPr/>
        </p:nvCxnSpPr>
        <p:spPr>
          <a:xfrm>
            <a:off x="1981200" y="6248400"/>
            <a:ext cx="5029200" cy="1588"/>
          </a:xfrm>
          <a:prstGeom prst="straightConnector1">
            <a:avLst/>
          </a:prstGeom>
          <a:ln w="3810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Line 168"/>
          <p:cNvSpPr>
            <a:spLocks noChangeShapeType="1"/>
          </p:cNvSpPr>
          <p:nvPr/>
        </p:nvSpPr>
        <p:spPr bwMode="auto">
          <a:xfrm rot="861294" flipV="1">
            <a:off x="7322336" y="4591523"/>
            <a:ext cx="442927" cy="11335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73" name="Line 158"/>
          <p:cNvSpPr>
            <a:spLocks noChangeShapeType="1"/>
          </p:cNvSpPr>
          <p:nvPr/>
        </p:nvSpPr>
        <p:spPr bwMode="auto">
          <a:xfrm>
            <a:off x="7315200" y="4800600"/>
            <a:ext cx="457201"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74" name="TextBox 73"/>
          <p:cNvSpPr txBox="1"/>
          <p:nvPr/>
        </p:nvSpPr>
        <p:spPr>
          <a:xfrm>
            <a:off x="7772400" y="4495800"/>
            <a:ext cx="1371600" cy="769441"/>
          </a:xfrm>
          <a:prstGeom prst="rect">
            <a:avLst/>
          </a:prstGeom>
          <a:noFill/>
        </p:spPr>
        <p:txBody>
          <a:bodyPr wrap="square" rtlCol="0">
            <a:spAutoFit/>
          </a:bodyPr>
          <a:lstStyle/>
          <a:p>
            <a:r>
              <a:rPr lang="en-US" sz="1400" b="1" dirty="0" smtClean="0">
                <a:solidFill>
                  <a:srgbClr val="00B050"/>
                </a:solidFill>
              </a:rPr>
              <a:t>: Common sync</a:t>
            </a:r>
          </a:p>
          <a:p>
            <a:pPr>
              <a:lnSpc>
                <a:spcPts val="1200"/>
              </a:lnSpc>
            </a:pPr>
            <a:r>
              <a:rPr lang="en-US" sz="1400" b="1" dirty="0" smtClean="0">
                <a:solidFill>
                  <a:srgbClr val="FF0000"/>
                </a:solidFill>
              </a:rPr>
              <a:t>: Data exchange      between PSC managers</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SYNCHRONIZED COMMUNICATION THROUGHOUT A REGION (1)</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724400"/>
          </a:xfrm>
        </p:spPr>
        <p:txBody>
          <a:bodyPr>
            <a:normAutofit/>
          </a:bodyPr>
          <a:lstStyle/>
          <a:p>
            <a:r>
              <a:rPr lang="en-US" sz="2000" dirty="0" smtClean="0">
                <a:solidFill>
                  <a:srgbClr val="000000"/>
                </a:solidFill>
                <a:latin typeface="Times New Roman" pitchFamily="18" charset="0"/>
                <a:cs typeface="Times New Roman" pitchFamily="18" charset="0"/>
              </a:rPr>
              <a:t>Frequency set and/or sequence for sync channel for a public space in the same region </a:t>
            </a:r>
          </a:p>
          <a:p>
            <a:pPr lvl="1"/>
            <a:r>
              <a:rPr lang="en-US" sz="1700" dirty="0" smtClean="0">
                <a:solidFill>
                  <a:srgbClr val="000000"/>
                </a:solidFill>
                <a:latin typeface="Times New Roman" pitchFamily="18" charset="0"/>
                <a:cs typeface="Times New Roman" pitchFamily="18" charset="0"/>
              </a:rPr>
              <a:t>The fixed set and/or sequence of frequencies assigned to the first personal space formed in a public space: </a:t>
            </a:r>
            <a:r>
              <a:rPr lang="en-US" sz="1700" b="1" dirty="0" smtClean="0">
                <a:solidFill>
                  <a:srgbClr val="FF0000"/>
                </a:solidFill>
                <a:latin typeface="Times New Roman" pitchFamily="18" charset="0"/>
                <a:cs typeface="Times New Roman" pitchFamily="18" charset="0"/>
              </a:rPr>
              <a:t>always fixed for all public spaces</a:t>
            </a:r>
            <a:r>
              <a:rPr lang="en-US" sz="1700" dirty="0" smtClean="0">
                <a:solidFill>
                  <a:srgbClr val="000000"/>
                </a:solidFill>
                <a:latin typeface="Times New Roman" pitchFamily="18" charset="0"/>
                <a:cs typeface="Times New Roman" pitchFamily="18" charset="0"/>
              </a:rPr>
              <a:t>.</a:t>
            </a:r>
          </a:p>
          <a:p>
            <a:pPr lvl="2"/>
            <a:r>
              <a:rPr lang="en-US" sz="1600" dirty="0" smtClean="0">
                <a:solidFill>
                  <a:srgbClr val="000000"/>
                </a:solidFill>
                <a:latin typeface="Times New Roman" pitchFamily="18" charset="0"/>
                <a:cs typeface="Times New Roman" pitchFamily="18" charset="0"/>
              </a:rPr>
              <a:t>The PSC manager of a public space monitors sync signals for all sets of </a:t>
            </a:r>
            <a:r>
              <a:rPr lang="en-US" sz="1600" dirty="0" err="1" smtClean="0">
                <a:solidFill>
                  <a:srgbClr val="000000"/>
                </a:solidFill>
                <a:latin typeface="Times New Roman" pitchFamily="18" charset="0"/>
                <a:cs typeface="Times New Roman" pitchFamily="18" charset="0"/>
              </a:rPr>
              <a:t>subchannels</a:t>
            </a:r>
            <a:r>
              <a:rPr lang="en-US" sz="1600" dirty="0" smtClean="0">
                <a:solidFill>
                  <a:srgbClr val="000000"/>
                </a:solidFill>
                <a:latin typeface="Times New Roman" pitchFamily="18" charset="0"/>
                <a:cs typeface="Times New Roman" pitchFamily="18" charset="0"/>
              </a:rPr>
              <a:t> or sequences. If it detects any signal, it selects and uses a sequence or </a:t>
            </a:r>
            <a:r>
              <a:rPr lang="en-US" sz="1600" dirty="0" err="1" smtClean="0">
                <a:solidFill>
                  <a:srgbClr val="000000"/>
                </a:solidFill>
                <a:latin typeface="Times New Roman" pitchFamily="18" charset="0"/>
                <a:cs typeface="Times New Roman" pitchFamily="18" charset="0"/>
              </a:rPr>
              <a:t>subchannels</a:t>
            </a:r>
            <a:r>
              <a:rPr lang="en-US" sz="1600" dirty="0" smtClean="0">
                <a:solidFill>
                  <a:srgbClr val="000000"/>
                </a:solidFill>
                <a:latin typeface="Times New Roman" pitchFamily="18" charset="0"/>
                <a:cs typeface="Times New Roman" pitchFamily="18" charset="0"/>
              </a:rPr>
              <a:t> for its sync.</a:t>
            </a:r>
          </a:p>
          <a:p>
            <a:pPr lvl="2"/>
            <a:r>
              <a:rPr lang="en-US" sz="1600" dirty="0" smtClean="0">
                <a:solidFill>
                  <a:srgbClr val="000000"/>
                </a:solidFill>
                <a:latin typeface="Times New Roman" pitchFamily="18" charset="0"/>
                <a:cs typeface="Times New Roman" pitchFamily="18" charset="0"/>
              </a:rPr>
              <a:t>Thus all public spaces in a region maintain the same sync.</a:t>
            </a:r>
          </a:p>
          <a:p>
            <a:pPr lvl="2"/>
            <a:r>
              <a:rPr lang="en-US" sz="1600" dirty="0" smtClean="0">
                <a:solidFill>
                  <a:srgbClr val="000000"/>
                </a:solidFill>
                <a:latin typeface="Times New Roman" pitchFamily="18" charset="0"/>
                <a:cs typeface="Times New Roman" pitchFamily="18" charset="0"/>
              </a:rPr>
              <a:t>FCH is sent using the same sequence or </a:t>
            </a:r>
            <a:r>
              <a:rPr lang="en-US" sz="1600" dirty="0" err="1" smtClean="0">
                <a:solidFill>
                  <a:srgbClr val="000000"/>
                </a:solidFill>
                <a:latin typeface="Times New Roman" pitchFamily="18" charset="0"/>
                <a:cs typeface="Times New Roman" pitchFamily="18" charset="0"/>
              </a:rPr>
              <a:t>subchannels</a:t>
            </a:r>
            <a:r>
              <a:rPr lang="en-US" sz="1600" dirty="0" smtClean="0">
                <a:solidFill>
                  <a:srgbClr val="000000"/>
                </a:solidFill>
                <a:latin typeface="Times New Roman" pitchFamily="18" charset="0"/>
                <a:cs typeface="Times New Roman" pitchFamily="18" charset="0"/>
              </a:rPr>
              <a:t>.</a:t>
            </a:r>
          </a:p>
          <a:p>
            <a:pPr marL="742950" lvl="2" indent="-342900">
              <a:buNone/>
            </a:pPr>
            <a:endParaRPr lang="en-US" altLang="ko-KR" sz="1800" dirty="0" smtClean="0">
              <a:latin typeface="Times New Roman" pitchFamily="18" charset="0"/>
              <a:ea typeface="굴림" charset="-127"/>
              <a:cs typeface="Times New Roman" pitchFamily="18" charset="0"/>
            </a:endParaRP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87</a:t>
            </a:r>
            <a:endParaRPr lang="en-US" sz="1400" dirty="0">
              <a:latin typeface="Times New Roman" pitchFamily="18" charset="0"/>
              <a:cs typeface="Times New Roman" pitchFamily="18" charset="0"/>
            </a:endParaRPr>
          </a:p>
        </p:txBody>
      </p:sp>
      <p:sp>
        <p:nvSpPr>
          <p:cNvPr id="67" name="TextBox 66"/>
          <p:cNvSpPr txBox="1"/>
          <p:nvPr/>
        </p:nvSpPr>
        <p:spPr>
          <a:xfrm>
            <a:off x="1371600" y="4267200"/>
            <a:ext cx="1380506" cy="338554"/>
          </a:xfrm>
          <a:prstGeom prst="rect">
            <a:avLst/>
          </a:prstGeom>
          <a:noFill/>
        </p:spPr>
        <p:txBody>
          <a:bodyPr wrap="none" rtlCol="0">
            <a:spAutoFit/>
          </a:bodyPr>
          <a:lstStyle/>
          <a:p>
            <a:r>
              <a:rPr lang="en-US" sz="1600" b="1" smtClean="0">
                <a:solidFill>
                  <a:srgbClr val="FF0000"/>
                </a:solidFill>
              </a:rPr>
              <a:t>Public space 1</a:t>
            </a:r>
            <a:endParaRPr lang="en-US" sz="1600" b="1">
              <a:solidFill>
                <a:srgbClr val="FF0000"/>
              </a:solidFill>
            </a:endParaRPr>
          </a:p>
        </p:txBody>
      </p:sp>
      <p:sp>
        <p:nvSpPr>
          <p:cNvPr id="69" name="TextBox 68"/>
          <p:cNvSpPr txBox="1"/>
          <p:nvPr/>
        </p:nvSpPr>
        <p:spPr>
          <a:xfrm>
            <a:off x="6019800" y="4267200"/>
            <a:ext cx="1410964" cy="338554"/>
          </a:xfrm>
          <a:prstGeom prst="rect">
            <a:avLst/>
          </a:prstGeom>
          <a:noFill/>
        </p:spPr>
        <p:txBody>
          <a:bodyPr wrap="none" rtlCol="0">
            <a:spAutoFit/>
          </a:bodyPr>
          <a:lstStyle/>
          <a:p>
            <a:r>
              <a:rPr lang="en-US" sz="1600" b="1" smtClean="0">
                <a:solidFill>
                  <a:srgbClr val="FF0000"/>
                </a:solidFill>
              </a:rPr>
              <a:t>Public space N</a:t>
            </a:r>
            <a:endParaRPr lang="en-US" sz="1600" b="1">
              <a:solidFill>
                <a:srgbClr val="FF0000"/>
              </a:solidFill>
            </a:endParaRPr>
          </a:p>
        </p:txBody>
      </p:sp>
      <p:cxnSp>
        <p:nvCxnSpPr>
          <p:cNvPr id="83" name="Straight Arrow Connector 82"/>
          <p:cNvCxnSpPr/>
          <p:nvPr/>
        </p:nvCxnSpPr>
        <p:spPr>
          <a:xfrm>
            <a:off x="3124200" y="4495800"/>
            <a:ext cx="2667000" cy="1588"/>
          </a:xfrm>
          <a:prstGeom prst="straightConnector1">
            <a:avLst/>
          </a:prstGeom>
          <a:ln w="3810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266178" y="5867400"/>
            <a:ext cx="1877822" cy="409023"/>
          </a:xfrm>
          <a:prstGeom prst="rect">
            <a:avLst/>
          </a:prstGeom>
          <a:noFill/>
        </p:spPr>
        <p:txBody>
          <a:bodyPr wrap="none" rtlCol="0">
            <a:spAutoFit/>
          </a:bodyPr>
          <a:lstStyle/>
          <a:p>
            <a:pPr>
              <a:lnSpc>
                <a:spcPts val="1200"/>
              </a:lnSpc>
            </a:pPr>
            <a:r>
              <a:rPr lang="en-US" sz="1400" b="1" smtClean="0">
                <a:solidFill>
                  <a:srgbClr val="00B050"/>
                </a:solidFill>
              </a:rPr>
              <a:t>M: PSC manager</a:t>
            </a:r>
          </a:p>
          <a:p>
            <a:pPr>
              <a:lnSpc>
                <a:spcPts val="1200"/>
              </a:lnSpc>
            </a:pPr>
            <a:r>
              <a:rPr lang="en-US" sz="1400" b="1" smtClean="0">
                <a:solidFill>
                  <a:srgbClr val="00B050"/>
                </a:solidFill>
              </a:rPr>
              <a:t>S: non-manager device</a:t>
            </a:r>
            <a:endParaRPr lang="en-US" sz="1400" b="1">
              <a:solidFill>
                <a:srgbClr val="00B050"/>
              </a:solidFill>
            </a:endParaRPr>
          </a:p>
        </p:txBody>
      </p:sp>
      <p:grpSp>
        <p:nvGrpSpPr>
          <p:cNvPr id="100" name="Group 112"/>
          <p:cNvGrpSpPr>
            <a:grpSpLocks/>
          </p:cNvGrpSpPr>
          <p:nvPr/>
        </p:nvGrpSpPr>
        <p:grpSpPr bwMode="auto">
          <a:xfrm rot="1585161">
            <a:off x="1323086" y="4604159"/>
            <a:ext cx="1889125" cy="1595437"/>
            <a:chOff x="589" y="2432"/>
            <a:chExt cx="1406" cy="1406"/>
          </a:xfrm>
        </p:grpSpPr>
        <p:sp>
          <p:nvSpPr>
            <p:cNvPr id="101" name="Oval 113"/>
            <p:cNvSpPr>
              <a:spLocks noChangeArrowheads="1"/>
            </p:cNvSpPr>
            <p:nvPr/>
          </p:nvSpPr>
          <p:spPr bwMode="auto">
            <a:xfrm>
              <a:off x="1179" y="3069"/>
              <a:ext cx="182" cy="181"/>
            </a:xfrm>
            <a:prstGeom prst="ellipse">
              <a:avLst/>
            </a:prstGeom>
            <a:gradFill rotWithShape="1">
              <a:gsLst>
                <a:gs pos="0">
                  <a:srgbClr val="001800"/>
                </a:gs>
                <a:gs pos="100000">
                  <a:srgbClr val="003300"/>
                </a:gs>
              </a:gsLst>
              <a:path path="shape">
                <a:fillToRect l="50000" t="50000" r="50000" b="50000"/>
              </a:path>
            </a:gradFill>
            <a:ln w="12700">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02" name="Line 114"/>
            <p:cNvSpPr>
              <a:spLocks noChangeShapeType="1"/>
            </p:cNvSpPr>
            <p:nvPr/>
          </p:nvSpPr>
          <p:spPr bwMode="auto">
            <a:xfrm flipV="1">
              <a:off x="1315" y="2751"/>
              <a:ext cx="0" cy="318"/>
            </a:xfrm>
            <a:prstGeom prst="line">
              <a:avLst/>
            </a:prstGeom>
            <a:noFill/>
            <a:ln w="38100">
              <a:solidFill>
                <a:srgbClr val="003300"/>
              </a:solidFill>
              <a:round/>
              <a:headEnd type="triangle" w="med" len="med"/>
              <a:tailEnd type="triangle" w="med" len="med"/>
            </a:ln>
          </p:spPr>
          <p:txBody>
            <a:bodyPr/>
            <a:lstStyle/>
            <a:p>
              <a:endParaRPr lang="en-US"/>
            </a:p>
          </p:txBody>
        </p:sp>
        <p:sp>
          <p:nvSpPr>
            <p:cNvPr id="103" name="Oval 115"/>
            <p:cNvSpPr>
              <a:spLocks noChangeArrowheads="1"/>
            </p:cNvSpPr>
            <p:nvPr/>
          </p:nvSpPr>
          <p:spPr bwMode="auto">
            <a:xfrm>
              <a:off x="680" y="30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4" name="Oval 116"/>
            <p:cNvSpPr>
              <a:spLocks noChangeArrowheads="1"/>
            </p:cNvSpPr>
            <p:nvPr/>
          </p:nvSpPr>
          <p:spPr bwMode="auto">
            <a:xfrm>
              <a:off x="1179" y="25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5" name="Oval 117"/>
            <p:cNvSpPr>
              <a:spLocks noChangeArrowheads="1"/>
            </p:cNvSpPr>
            <p:nvPr/>
          </p:nvSpPr>
          <p:spPr bwMode="auto">
            <a:xfrm>
              <a:off x="1179" y="35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6" name="Line 118"/>
            <p:cNvSpPr>
              <a:spLocks noChangeShapeType="1"/>
            </p:cNvSpPr>
            <p:nvPr/>
          </p:nvSpPr>
          <p:spPr bwMode="auto">
            <a:xfrm flipH="1" flipV="1">
              <a:off x="862" y="3204"/>
              <a:ext cx="318"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7" name="Line 119"/>
            <p:cNvSpPr>
              <a:spLocks noChangeShapeType="1"/>
            </p:cNvSpPr>
            <p:nvPr/>
          </p:nvSpPr>
          <p:spPr bwMode="auto">
            <a:xfrm flipH="1" flipV="1">
              <a:off x="1224"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8" name="Line 120"/>
            <p:cNvSpPr>
              <a:spLocks noChangeShapeType="1"/>
            </p:cNvSpPr>
            <p:nvPr/>
          </p:nvSpPr>
          <p:spPr bwMode="auto">
            <a:xfrm flipH="1">
              <a:off x="1315" y="32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9" name="Line 121"/>
            <p:cNvSpPr>
              <a:spLocks noChangeShapeType="1"/>
            </p:cNvSpPr>
            <p:nvPr/>
          </p:nvSpPr>
          <p:spPr bwMode="auto">
            <a:xfrm flipH="1" flipV="1">
              <a:off x="862" y="3114"/>
              <a:ext cx="317" cy="1"/>
            </a:xfrm>
            <a:prstGeom prst="line">
              <a:avLst/>
            </a:prstGeom>
            <a:noFill/>
            <a:ln w="38100">
              <a:solidFill>
                <a:srgbClr val="003300"/>
              </a:solidFill>
              <a:round/>
              <a:headEnd type="triangle" w="med" len="med"/>
              <a:tailEnd type="triangle" w="med" len="med"/>
            </a:ln>
          </p:spPr>
          <p:txBody>
            <a:bodyPr/>
            <a:lstStyle/>
            <a:p>
              <a:endParaRPr lang="en-US"/>
            </a:p>
          </p:txBody>
        </p:sp>
        <p:sp>
          <p:nvSpPr>
            <p:cNvPr id="110" name="Line 122"/>
            <p:cNvSpPr>
              <a:spLocks noChangeShapeType="1"/>
            </p:cNvSpPr>
            <p:nvPr/>
          </p:nvSpPr>
          <p:spPr bwMode="auto">
            <a:xfrm flipH="1">
              <a:off x="1224" y="3251"/>
              <a:ext cx="1" cy="316"/>
            </a:xfrm>
            <a:prstGeom prst="line">
              <a:avLst/>
            </a:prstGeom>
            <a:noFill/>
            <a:ln w="38100">
              <a:solidFill>
                <a:srgbClr val="003300"/>
              </a:solidFill>
              <a:round/>
              <a:headEnd type="triangle" w="med" len="med"/>
              <a:tailEnd type="triangle" w="med" len="med"/>
            </a:ln>
          </p:spPr>
          <p:txBody>
            <a:bodyPr/>
            <a:lstStyle/>
            <a:p>
              <a:endParaRPr lang="en-US"/>
            </a:p>
          </p:txBody>
        </p:sp>
        <p:sp>
          <p:nvSpPr>
            <p:cNvPr id="111" name="Oval 123"/>
            <p:cNvSpPr>
              <a:spLocks noChangeArrowheads="1"/>
            </p:cNvSpPr>
            <p:nvPr/>
          </p:nvSpPr>
          <p:spPr bwMode="auto">
            <a:xfrm>
              <a:off x="1678" y="30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2" name="Line 124"/>
            <p:cNvSpPr>
              <a:spLocks noChangeShapeType="1"/>
            </p:cNvSpPr>
            <p:nvPr/>
          </p:nvSpPr>
          <p:spPr bwMode="auto">
            <a:xfrm flipV="1">
              <a:off x="1360" y="3202"/>
              <a:ext cx="363" cy="2"/>
            </a:xfrm>
            <a:prstGeom prst="line">
              <a:avLst/>
            </a:prstGeom>
            <a:noFill/>
            <a:ln w="38100">
              <a:solidFill>
                <a:srgbClr val="003300"/>
              </a:solidFill>
              <a:round/>
              <a:headEnd type="triangle" w="med" len="med"/>
              <a:tailEnd type="triangle" w="med" len="med"/>
            </a:ln>
          </p:spPr>
          <p:txBody>
            <a:bodyPr/>
            <a:lstStyle/>
            <a:p>
              <a:endParaRPr lang="en-US"/>
            </a:p>
          </p:txBody>
        </p:sp>
        <p:sp>
          <p:nvSpPr>
            <p:cNvPr id="113" name="Line 125"/>
            <p:cNvSpPr>
              <a:spLocks noChangeShapeType="1"/>
            </p:cNvSpPr>
            <p:nvPr/>
          </p:nvSpPr>
          <p:spPr bwMode="auto">
            <a:xfrm flipV="1">
              <a:off x="1361" y="3113"/>
              <a:ext cx="317"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14" name="Oval 126"/>
            <p:cNvSpPr>
              <a:spLocks noChangeArrowheads="1"/>
            </p:cNvSpPr>
            <p:nvPr/>
          </p:nvSpPr>
          <p:spPr bwMode="auto">
            <a:xfrm>
              <a:off x="589" y="2432"/>
              <a:ext cx="1406" cy="1406"/>
            </a:xfrm>
            <a:prstGeom prst="ellipse">
              <a:avLst/>
            </a:prstGeom>
            <a:noFill/>
            <a:ln w="12700">
              <a:solidFill>
                <a:schemeClr val="tx1"/>
              </a:solidFill>
              <a:round/>
              <a:headEnd type="none" w="sm" len="sm"/>
              <a:tailEnd type="none" w="lg" len="med"/>
            </a:ln>
          </p:spPr>
          <p:txBody>
            <a:bodyPr wrap="none" anchor="ctr"/>
            <a:lstStyle/>
            <a:p>
              <a:pPr eaLnBrk="0" latinLnBrk="0" hangingPunct="0"/>
              <a:endParaRPr kumimoji="0" lang="ko-KR" altLang="en-US"/>
            </a:p>
          </p:txBody>
        </p:sp>
      </p:grpSp>
      <p:grpSp>
        <p:nvGrpSpPr>
          <p:cNvPr id="115" name="Group 127"/>
          <p:cNvGrpSpPr>
            <a:grpSpLocks/>
          </p:cNvGrpSpPr>
          <p:nvPr/>
        </p:nvGrpSpPr>
        <p:grpSpPr bwMode="auto">
          <a:xfrm>
            <a:off x="2437884" y="4618832"/>
            <a:ext cx="2149101" cy="1728787"/>
            <a:chOff x="1370" y="2436"/>
            <a:chExt cx="1684" cy="1580"/>
          </a:xfrm>
        </p:grpSpPr>
        <p:sp>
          <p:nvSpPr>
            <p:cNvPr id="116" name="Line 128"/>
            <p:cNvSpPr>
              <a:spLocks noChangeShapeType="1"/>
            </p:cNvSpPr>
            <p:nvPr/>
          </p:nvSpPr>
          <p:spPr bwMode="auto">
            <a:xfrm flipV="1">
              <a:off x="1370" y="3090"/>
              <a:ext cx="861" cy="1"/>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17" name="Group 129"/>
            <p:cNvGrpSpPr>
              <a:grpSpLocks/>
            </p:cNvGrpSpPr>
            <p:nvPr/>
          </p:nvGrpSpPr>
          <p:grpSpPr bwMode="auto">
            <a:xfrm rot="970090">
              <a:off x="2079" y="2432"/>
              <a:ext cx="975" cy="1580"/>
              <a:chOff x="2079" y="2371"/>
              <a:chExt cx="975" cy="1580"/>
            </a:xfrm>
          </p:grpSpPr>
          <p:sp>
            <p:nvSpPr>
              <p:cNvPr id="118" name="Oval 130"/>
              <p:cNvSpPr>
                <a:spLocks noChangeArrowheads="1"/>
              </p:cNvSpPr>
              <p:nvPr/>
            </p:nvSpPr>
            <p:spPr bwMode="auto">
              <a:xfrm>
                <a:off x="2222" y="3069"/>
                <a:ext cx="182" cy="181"/>
              </a:xfrm>
              <a:prstGeom prst="ellipse">
                <a:avLst/>
              </a:prstGeom>
              <a:gradFill rotWithShape="1">
                <a:gsLst>
                  <a:gs pos="0">
                    <a:srgbClr val="000047"/>
                  </a:gs>
                  <a:gs pos="100000">
                    <a:srgbClr val="000099"/>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19" name="Oval 131"/>
              <p:cNvSpPr>
                <a:spLocks noChangeArrowheads="1"/>
              </p:cNvSpPr>
              <p:nvPr/>
            </p:nvSpPr>
            <p:spPr bwMode="auto">
              <a:xfrm>
                <a:off x="2720" y="30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20" name="Oval 132"/>
              <p:cNvSpPr>
                <a:spLocks noChangeArrowheads="1"/>
              </p:cNvSpPr>
              <p:nvPr/>
            </p:nvSpPr>
            <p:spPr bwMode="auto">
              <a:xfrm>
                <a:off x="2222" y="25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21" name="Oval 133"/>
              <p:cNvSpPr>
                <a:spLocks noChangeArrowheads="1"/>
              </p:cNvSpPr>
              <p:nvPr/>
            </p:nvSpPr>
            <p:spPr bwMode="auto">
              <a:xfrm>
                <a:off x="2222" y="3568"/>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22" name="Line 134"/>
              <p:cNvSpPr>
                <a:spLocks noChangeShapeType="1"/>
              </p:cNvSpPr>
              <p:nvPr/>
            </p:nvSpPr>
            <p:spPr bwMode="auto">
              <a:xfrm>
                <a:off x="2358"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3" name="Line 135"/>
              <p:cNvSpPr>
                <a:spLocks noChangeShapeType="1"/>
              </p:cNvSpPr>
              <p:nvPr/>
            </p:nvSpPr>
            <p:spPr bwMode="auto">
              <a:xfrm flipH="1" flipV="1">
                <a:off x="2357" y="2751"/>
                <a:ext cx="1" cy="318"/>
              </a:xfrm>
              <a:prstGeom prst="line">
                <a:avLst/>
              </a:prstGeom>
              <a:noFill/>
              <a:ln w="38100">
                <a:solidFill>
                  <a:srgbClr val="000099"/>
                </a:solidFill>
                <a:round/>
                <a:headEnd type="triangle" w="med" len="med"/>
                <a:tailEnd type="triangle" w="med" len="med"/>
              </a:ln>
            </p:spPr>
            <p:txBody>
              <a:bodyPr/>
              <a:lstStyle/>
              <a:p>
                <a:endParaRPr lang="en-US"/>
              </a:p>
            </p:txBody>
          </p:sp>
          <p:sp>
            <p:nvSpPr>
              <p:cNvPr id="124" name="Line 136"/>
              <p:cNvSpPr>
                <a:spLocks noChangeShapeType="1"/>
              </p:cNvSpPr>
              <p:nvPr/>
            </p:nvSpPr>
            <p:spPr bwMode="auto">
              <a:xfrm flipH="1">
                <a:off x="2267" y="3250"/>
                <a:ext cx="1" cy="317"/>
              </a:xfrm>
              <a:prstGeom prst="line">
                <a:avLst/>
              </a:prstGeom>
              <a:noFill/>
              <a:ln w="38100">
                <a:solidFill>
                  <a:srgbClr val="000099"/>
                </a:solidFill>
                <a:round/>
                <a:headEnd type="triangle" w="med" len="med"/>
                <a:tailEnd type="triangle" w="med" len="med"/>
              </a:ln>
            </p:spPr>
            <p:txBody>
              <a:bodyPr/>
              <a:lstStyle/>
              <a:p>
                <a:endParaRPr lang="en-US"/>
              </a:p>
            </p:txBody>
          </p:sp>
          <p:sp>
            <p:nvSpPr>
              <p:cNvPr id="125" name="Line 137"/>
              <p:cNvSpPr>
                <a:spLocks noChangeShapeType="1"/>
              </p:cNvSpPr>
              <p:nvPr/>
            </p:nvSpPr>
            <p:spPr bwMode="auto">
              <a:xfrm flipV="1">
                <a:off x="2358" y="3204"/>
                <a:ext cx="363" cy="2"/>
              </a:xfrm>
              <a:prstGeom prst="line">
                <a:avLst/>
              </a:prstGeom>
              <a:noFill/>
              <a:ln w="38100">
                <a:solidFill>
                  <a:srgbClr val="000099"/>
                </a:solidFill>
                <a:round/>
                <a:headEnd type="triangle" w="med" len="med"/>
                <a:tailEnd type="triangle" w="med" len="med"/>
              </a:ln>
            </p:spPr>
            <p:txBody>
              <a:bodyPr/>
              <a:lstStyle/>
              <a:p>
                <a:endParaRPr lang="en-US"/>
              </a:p>
            </p:txBody>
          </p:sp>
          <p:sp>
            <p:nvSpPr>
              <p:cNvPr id="126" name="Line 138"/>
              <p:cNvSpPr>
                <a:spLocks noChangeShapeType="1"/>
              </p:cNvSpPr>
              <p:nvPr/>
            </p:nvSpPr>
            <p:spPr bwMode="auto">
              <a:xfrm flipH="1" flipV="1">
                <a:off x="2267"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7" name="Line 139"/>
              <p:cNvSpPr>
                <a:spLocks noChangeShapeType="1"/>
              </p:cNvSpPr>
              <p:nvPr/>
            </p:nvSpPr>
            <p:spPr bwMode="auto">
              <a:xfrm>
                <a:off x="2403" y="3113"/>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8" name="Freeform 140"/>
              <p:cNvSpPr>
                <a:spLocks/>
              </p:cNvSpPr>
              <p:nvPr/>
            </p:nvSpPr>
            <p:spPr bwMode="auto">
              <a:xfrm>
                <a:off x="2079" y="237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29" name="Group 141"/>
          <p:cNvGrpSpPr>
            <a:grpSpLocks/>
          </p:cNvGrpSpPr>
          <p:nvPr/>
        </p:nvGrpSpPr>
        <p:grpSpPr bwMode="auto">
          <a:xfrm>
            <a:off x="3809515" y="4618832"/>
            <a:ext cx="2293816" cy="1728787"/>
            <a:chOff x="2358" y="2428"/>
            <a:chExt cx="1819" cy="1580"/>
          </a:xfrm>
        </p:grpSpPr>
        <p:sp>
          <p:nvSpPr>
            <p:cNvPr id="130" name="Line 142"/>
            <p:cNvSpPr>
              <a:spLocks noChangeShapeType="1"/>
            </p:cNvSpPr>
            <p:nvPr/>
          </p:nvSpPr>
          <p:spPr bwMode="auto">
            <a:xfrm>
              <a:off x="2358" y="3082"/>
              <a:ext cx="93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31" name="Group 143"/>
            <p:cNvGrpSpPr>
              <a:grpSpLocks/>
            </p:cNvGrpSpPr>
            <p:nvPr/>
          </p:nvGrpSpPr>
          <p:grpSpPr bwMode="auto">
            <a:xfrm rot="1056023">
              <a:off x="3206" y="2424"/>
              <a:ext cx="975" cy="1580"/>
              <a:chOff x="3129" y="2341"/>
              <a:chExt cx="975" cy="1580"/>
            </a:xfrm>
          </p:grpSpPr>
          <p:sp>
            <p:nvSpPr>
              <p:cNvPr id="132" name="Oval 144"/>
              <p:cNvSpPr>
                <a:spLocks noChangeArrowheads="1"/>
              </p:cNvSpPr>
              <p:nvPr/>
            </p:nvSpPr>
            <p:spPr bwMode="auto">
              <a:xfrm>
                <a:off x="3266" y="3068"/>
                <a:ext cx="182" cy="181"/>
              </a:xfrm>
              <a:prstGeom prst="ellipse">
                <a:avLst/>
              </a:prstGeom>
              <a:gradFill rotWithShape="1">
                <a:gsLst>
                  <a:gs pos="0">
                    <a:srgbClr val="2F1800"/>
                  </a:gs>
                  <a:gs pos="100000">
                    <a:srgbClr val="663300"/>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33" name="Oval 145"/>
              <p:cNvSpPr>
                <a:spLocks noChangeArrowheads="1"/>
              </p:cNvSpPr>
              <p:nvPr/>
            </p:nvSpPr>
            <p:spPr bwMode="auto">
              <a:xfrm>
                <a:off x="3764" y="30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4" name="Oval 146"/>
              <p:cNvSpPr>
                <a:spLocks noChangeArrowheads="1"/>
              </p:cNvSpPr>
              <p:nvPr/>
            </p:nvSpPr>
            <p:spPr bwMode="auto">
              <a:xfrm>
                <a:off x="3266" y="25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5" name="Oval 147"/>
              <p:cNvSpPr>
                <a:spLocks noChangeArrowheads="1"/>
              </p:cNvSpPr>
              <p:nvPr/>
            </p:nvSpPr>
            <p:spPr bwMode="auto">
              <a:xfrm>
                <a:off x="3266" y="3567"/>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6" name="Line 148"/>
              <p:cNvSpPr>
                <a:spLocks noChangeShapeType="1"/>
              </p:cNvSpPr>
              <p:nvPr/>
            </p:nvSpPr>
            <p:spPr bwMode="auto">
              <a:xfrm flipH="1" flipV="1">
                <a:off x="3401" y="2750"/>
                <a:ext cx="1" cy="318"/>
              </a:xfrm>
              <a:prstGeom prst="line">
                <a:avLst/>
              </a:prstGeom>
              <a:noFill/>
              <a:ln w="38100">
                <a:solidFill>
                  <a:srgbClr val="663300"/>
                </a:solidFill>
                <a:round/>
                <a:headEnd type="triangle" w="med" len="med"/>
                <a:tailEnd type="triangle" w="med" len="med"/>
              </a:ln>
            </p:spPr>
            <p:txBody>
              <a:bodyPr/>
              <a:lstStyle/>
              <a:p>
                <a:endParaRPr lang="en-US"/>
              </a:p>
            </p:txBody>
          </p:sp>
          <p:sp>
            <p:nvSpPr>
              <p:cNvPr id="137" name="Line 149"/>
              <p:cNvSpPr>
                <a:spLocks noChangeShapeType="1"/>
              </p:cNvSpPr>
              <p:nvPr/>
            </p:nvSpPr>
            <p:spPr bwMode="auto">
              <a:xfrm flipH="1">
                <a:off x="3311" y="3249"/>
                <a:ext cx="1" cy="317"/>
              </a:xfrm>
              <a:prstGeom prst="line">
                <a:avLst/>
              </a:prstGeom>
              <a:noFill/>
              <a:ln w="38100">
                <a:solidFill>
                  <a:srgbClr val="663300"/>
                </a:solidFill>
                <a:round/>
                <a:headEnd type="triangle" w="med" len="med"/>
                <a:tailEnd type="triangle" w="med" len="med"/>
              </a:ln>
            </p:spPr>
            <p:txBody>
              <a:bodyPr/>
              <a:lstStyle/>
              <a:p>
                <a:endParaRPr lang="en-US"/>
              </a:p>
            </p:txBody>
          </p:sp>
          <p:sp>
            <p:nvSpPr>
              <p:cNvPr id="138" name="Line 150"/>
              <p:cNvSpPr>
                <a:spLocks noChangeShapeType="1"/>
              </p:cNvSpPr>
              <p:nvPr/>
            </p:nvSpPr>
            <p:spPr bwMode="auto">
              <a:xfrm flipV="1">
                <a:off x="3402" y="3203"/>
                <a:ext cx="363" cy="2"/>
              </a:xfrm>
              <a:prstGeom prst="line">
                <a:avLst/>
              </a:prstGeom>
              <a:noFill/>
              <a:ln w="38100">
                <a:solidFill>
                  <a:srgbClr val="663300"/>
                </a:solidFill>
                <a:round/>
                <a:headEnd type="triangle" w="med" len="med"/>
                <a:tailEnd type="triangle" w="med" len="med"/>
              </a:ln>
            </p:spPr>
            <p:txBody>
              <a:bodyPr/>
              <a:lstStyle/>
              <a:p>
                <a:endParaRPr lang="en-US"/>
              </a:p>
            </p:txBody>
          </p:sp>
          <p:sp>
            <p:nvSpPr>
              <p:cNvPr id="139" name="Line 151"/>
              <p:cNvSpPr>
                <a:spLocks noChangeShapeType="1"/>
              </p:cNvSpPr>
              <p:nvPr/>
            </p:nvSpPr>
            <p:spPr bwMode="auto">
              <a:xfrm flipH="1" flipV="1">
                <a:off x="3311"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40" name="Line 152"/>
              <p:cNvSpPr>
                <a:spLocks noChangeShapeType="1"/>
              </p:cNvSpPr>
              <p:nvPr/>
            </p:nvSpPr>
            <p:spPr bwMode="auto">
              <a:xfrm>
                <a:off x="3447" y="3112"/>
                <a:ext cx="318" cy="0"/>
              </a:xfrm>
              <a:prstGeom prst="line">
                <a:avLst/>
              </a:prstGeom>
              <a:noFill/>
              <a:ln w="38100">
                <a:solidFill>
                  <a:srgbClr val="00CC66"/>
                </a:solidFill>
                <a:prstDash val="sysDot"/>
                <a:round/>
                <a:headEnd type="none" w="sm" len="sm"/>
                <a:tailEnd type="triangle" w="med" len="med"/>
              </a:ln>
            </p:spPr>
            <p:txBody>
              <a:bodyPr/>
              <a:lstStyle/>
              <a:p>
                <a:endParaRPr lang="en-US"/>
              </a:p>
            </p:txBody>
          </p:sp>
          <p:sp>
            <p:nvSpPr>
              <p:cNvPr id="141" name="Line 153"/>
              <p:cNvSpPr>
                <a:spLocks noChangeShapeType="1"/>
              </p:cNvSpPr>
              <p:nvPr/>
            </p:nvSpPr>
            <p:spPr bwMode="auto">
              <a:xfrm>
                <a:off x="3402"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42" name="Freeform 154"/>
              <p:cNvSpPr>
                <a:spLocks/>
              </p:cNvSpPr>
              <p:nvPr/>
            </p:nvSpPr>
            <p:spPr bwMode="auto">
              <a:xfrm>
                <a:off x="3129" y="234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43" name="Group 157"/>
          <p:cNvGrpSpPr>
            <a:grpSpLocks/>
          </p:cNvGrpSpPr>
          <p:nvPr/>
        </p:nvGrpSpPr>
        <p:grpSpPr bwMode="auto">
          <a:xfrm>
            <a:off x="5257307" y="4612096"/>
            <a:ext cx="2263182" cy="1728788"/>
            <a:chOff x="3455" y="2432"/>
            <a:chExt cx="1825" cy="1580"/>
          </a:xfrm>
        </p:grpSpPr>
        <p:sp>
          <p:nvSpPr>
            <p:cNvPr id="144" name="Line 158"/>
            <p:cNvSpPr>
              <a:spLocks noChangeShapeType="1"/>
            </p:cNvSpPr>
            <p:nvPr/>
          </p:nvSpPr>
          <p:spPr bwMode="auto">
            <a:xfrm>
              <a:off x="3455" y="3092"/>
              <a:ext cx="102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45" name="Group 159"/>
            <p:cNvGrpSpPr>
              <a:grpSpLocks/>
            </p:cNvGrpSpPr>
            <p:nvPr/>
          </p:nvGrpSpPr>
          <p:grpSpPr bwMode="auto">
            <a:xfrm rot="861294">
              <a:off x="4301" y="2432"/>
              <a:ext cx="975" cy="1580"/>
              <a:chOff x="4218" y="2386"/>
              <a:chExt cx="975" cy="1580"/>
            </a:xfrm>
          </p:grpSpPr>
          <p:sp>
            <p:nvSpPr>
              <p:cNvPr id="146" name="Oval 160"/>
              <p:cNvSpPr>
                <a:spLocks noChangeArrowheads="1"/>
              </p:cNvSpPr>
              <p:nvPr/>
            </p:nvSpPr>
            <p:spPr bwMode="auto">
              <a:xfrm>
                <a:off x="4355" y="3068"/>
                <a:ext cx="182" cy="181"/>
              </a:xfrm>
              <a:prstGeom prst="ellipse">
                <a:avLst/>
              </a:prstGeom>
              <a:gradFill rotWithShape="1">
                <a:gsLst>
                  <a:gs pos="0">
                    <a:srgbClr val="2F002F"/>
                  </a:gs>
                  <a:gs pos="100000">
                    <a:srgbClr val="660066"/>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47" name="Oval 161"/>
              <p:cNvSpPr>
                <a:spLocks noChangeArrowheads="1"/>
              </p:cNvSpPr>
              <p:nvPr/>
            </p:nvSpPr>
            <p:spPr bwMode="auto">
              <a:xfrm>
                <a:off x="4853" y="30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8" name="Oval 162"/>
              <p:cNvSpPr>
                <a:spLocks noChangeArrowheads="1"/>
              </p:cNvSpPr>
              <p:nvPr/>
            </p:nvSpPr>
            <p:spPr bwMode="auto">
              <a:xfrm>
                <a:off x="4355" y="25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9" name="Oval 163"/>
              <p:cNvSpPr>
                <a:spLocks noChangeArrowheads="1"/>
              </p:cNvSpPr>
              <p:nvPr/>
            </p:nvSpPr>
            <p:spPr bwMode="auto">
              <a:xfrm>
                <a:off x="4355" y="3567"/>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50" name="Line 164"/>
              <p:cNvSpPr>
                <a:spLocks noChangeShapeType="1"/>
              </p:cNvSpPr>
              <p:nvPr/>
            </p:nvSpPr>
            <p:spPr bwMode="auto">
              <a:xfrm>
                <a:off x="4491" y="3248"/>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1" name="Line 165"/>
              <p:cNvSpPr>
                <a:spLocks noChangeShapeType="1"/>
              </p:cNvSpPr>
              <p:nvPr/>
            </p:nvSpPr>
            <p:spPr bwMode="auto">
              <a:xfrm flipH="1" flipV="1">
                <a:off x="4490" y="2750"/>
                <a:ext cx="1" cy="318"/>
              </a:xfrm>
              <a:prstGeom prst="line">
                <a:avLst/>
              </a:prstGeom>
              <a:noFill/>
              <a:ln w="38100">
                <a:solidFill>
                  <a:srgbClr val="660066"/>
                </a:solidFill>
                <a:round/>
                <a:headEnd type="triangle" w="med" len="med"/>
                <a:tailEnd type="triangle" w="med" len="med"/>
              </a:ln>
            </p:spPr>
            <p:txBody>
              <a:bodyPr/>
              <a:lstStyle/>
              <a:p>
                <a:endParaRPr lang="en-US"/>
              </a:p>
            </p:txBody>
          </p:sp>
          <p:sp>
            <p:nvSpPr>
              <p:cNvPr id="152" name="Line 166"/>
              <p:cNvSpPr>
                <a:spLocks noChangeShapeType="1"/>
              </p:cNvSpPr>
              <p:nvPr/>
            </p:nvSpPr>
            <p:spPr bwMode="auto">
              <a:xfrm flipH="1">
                <a:off x="4400" y="3249"/>
                <a:ext cx="1" cy="317"/>
              </a:xfrm>
              <a:prstGeom prst="line">
                <a:avLst/>
              </a:prstGeom>
              <a:noFill/>
              <a:ln w="38100">
                <a:solidFill>
                  <a:srgbClr val="660066"/>
                </a:solidFill>
                <a:round/>
                <a:headEnd type="triangle" w="med" len="med"/>
                <a:tailEnd type="triangle" w="med" len="med"/>
              </a:ln>
            </p:spPr>
            <p:txBody>
              <a:bodyPr/>
              <a:lstStyle/>
              <a:p>
                <a:endParaRPr lang="en-US"/>
              </a:p>
            </p:txBody>
          </p:sp>
          <p:sp>
            <p:nvSpPr>
              <p:cNvPr id="153" name="Line 167"/>
              <p:cNvSpPr>
                <a:spLocks noChangeShapeType="1"/>
              </p:cNvSpPr>
              <p:nvPr/>
            </p:nvSpPr>
            <p:spPr bwMode="auto">
              <a:xfrm flipV="1">
                <a:off x="4491" y="3203"/>
                <a:ext cx="363" cy="2"/>
              </a:xfrm>
              <a:prstGeom prst="line">
                <a:avLst/>
              </a:prstGeom>
              <a:noFill/>
              <a:ln w="38100">
                <a:solidFill>
                  <a:srgbClr val="660066"/>
                </a:solidFill>
                <a:round/>
                <a:headEnd type="triangle" w="med" len="med"/>
                <a:tailEnd type="triangle" w="med" len="med"/>
              </a:ln>
            </p:spPr>
            <p:txBody>
              <a:bodyPr/>
              <a:lstStyle/>
              <a:p>
                <a:endParaRPr lang="en-US"/>
              </a:p>
            </p:txBody>
          </p:sp>
          <p:sp>
            <p:nvSpPr>
              <p:cNvPr id="154" name="Line 168"/>
              <p:cNvSpPr>
                <a:spLocks noChangeShapeType="1"/>
              </p:cNvSpPr>
              <p:nvPr/>
            </p:nvSpPr>
            <p:spPr bwMode="auto">
              <a:xfrm flipH="1" flipV="1">
                <a:off x="4400"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5" name="Line 169"/>
              <p:cNvSpPr>
                <a:spLocks noChangeShapeType="1"/>
              </p:cNvSpPr>
              <p:nvPr/>
            </p:nvSpPr>
            <p:spPr bwMode="auto">
              <a:xfrm>
                <a:off x="4536" y="3112"/>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6" name="Freeform 170"/>
              <p:cNvSpPr>
                <a:spLocks/>
              </p:cNvSpPr>
              <p:nvPr/>
            </p:nvSpPr>
            <p:spPr bwMode="auto">
              <a:xfrm>
                <a:off x="4218" y="2386"/>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sp>
        <p:nvSpPr>
          <p:cNvPr id="157" name="TextBox 156"/>
          <p:cNvSpPr txBox="1"/>
          <p:nvPr/>
        </p:nvSpPr>
        <p:spPr>
          <a:xfrm>
            <a:off x="7266178" y="5867400"/>
            <a:ext cx="1877822" cy="409023"/>
          </a:xfrm>
          <a:prstGeom prst="rect">
            <a:avLst/>
          </a:prstGeom>
          <a:noFill/>
        </p:spPr>
        <p:txBody>
          <a:bodyPr wrap="none" rtlCol="0">
            <a:spAutoFit/>
          </a:bodyPr>
          <a:lstStyle/>
          <a:p>
            <a:pPr>
              <a:lnSpc>
                <a:spcPts val="1200"/>
              </a:lnSpc>
            </a:pPr>
            <a:r>
              <a:rPr lang="en-US" sz="1400" b="1" smtClean="0">
                <a:solidFill>
                  <a:srgbClr val="00B050"/>
                </a:solidFill>
              </a:rPr>
              <a:t>M: PSC manager</a:t>
            </a:r>
          </a:p>
          <a:p>
            <a:pPr>
              <a:lnSpc>
                <a:spcPts val="1200"/>
              </a:lnSpc>
            </a:pPr>
            <a:r>
              <a:rPr lang="en-US" sz="1400" b="1" smtClean="0">
                <a:solidFill>
                  <a:srgbClr val="00B050"/>
                </a:solidFill>
              </a:rPr>
              <a:t>S: non-manager device</a:t>
            </a:r>
            <a:endParaRPr lang="en-US" sz="1400" b="1">
              <a:solidFill>
                <a:srgbClr val="00B050"/>
              </a:solidFill>
            </a:endParaRPr>
          </a:p>
        </p:txBody>
      </p:sp>
      <p:sp>
        <p:nvSpPr>
          <p:cNvPr id="158" name="Line 158"/>
          <p:cNvSpPr>
            <a:spLocks noChangeShapeType="1"/>
          </p:cNvSpPr>
          <p:nvPr/>
        </p:nvSpPr>
        <p:spPr bwMode="auto">
          <a:xfrm>
            <a:off x="52578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59" name="Line 158"/>
          <p:cNvSpPr>
            <a:spLocks noChangeShapeType="1"/>
          </p:cNvSpPr>
          <p:nvPr/>
        </p:nvSpPr>
        <p:spPr bwMode="auto">
          <a:xfrm>
            <a:off x="38100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60" name="Line 158"/>
          <p:cNvSpPr>
            <a:spLocks noChangeShapeType="1"/>
          </p:cNvSpPr>
          <p:nvPr/>
        </p:nvSpPr>
        <p:spPr bwMode="auto">
          <a:xfrm>
            <a:off x="23622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64" name="Rectangle 163"/>
          <p:cNvSpPr/>
          <p:nvPr/>
        </p:nvSpPr>
        <p:spPr>
          <a:xfrm>
            <a:off x="914400" y="4267200"/>
            <a:ext cx="6705600" cy="19812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914400" y="5943600"/>
            <a:ext cx="768352" cy="338554"/>
          </a:xfrm>
          <a:prstGeom prst="rect">
            <a:avLst/>
          </a:prstGeom>
          <a:noFill/>
        </p:spPr>
        <p:txBody>
          <a:bodyPr wrap="none" rtlCol="0">
            <a:spAutoFit/>
          </a:bodyPr>
          <a:lstStyle/>
          <a:p>
            <a:r>
              <a:rPr lang="en-US" sz="1600" b="1" smtClean="0">
                <a:solidFill>
                  <a:srgbClr val="00B0F0"/>
                </a:solidFill>
              </a:rPr>
              <a:t>Region</a:t>
            </a:r>
            <a:endParaRPr lang="en-US" sz="1600" b="1">
              <a:solidFill>
                <a:srgbClr val="00B0F0"/>
              </a:solidFill>
            </a:endParaRPr>
          </a:p>
        </p:txBody>
      </p:sp>
      <p:sp>
        <p:nvSpPr>
          <p:cNvPr id="75" name="Line 168"/>
          <p:cNvSpPr>
            <a:spLocks noChangeShapeType="1"/>
          </p:cNvSpPr>
          <p:nvPr/>
        </p:nvSpPr>
        <p:spPr bwMode="auto">
          <a:xfrm rot="861294" flipV="1">
            <a:off x="7322336" y="4591523"/>
            <a:ext cx="442927" cy="11335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76" name="Line 158"/>
          <p:cNvSpPr>
            <a:spLocks noChangeShapeType="1"/>
          </p:cNvSpPr>
          <p:nvPr/>
        </p:nvSpPr>
        <p:spPr bwMode="auto">
          <a:xfrm>
            <a:off x="7315200" y="4800600"/>
            <a:ext cx="457201"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77" name="TextBox 76"/>
          <p:cNvSpPr txBox="1"/>
          <p:nvPr/>
        </p:nvSpPr>
        <p:spPr>
          <a:xfrm>
            <a:off x="7772400" y="4495800"/>
            <a:ext cx="1371600" cy="769441"/>
          </a:xfrm>
          <a:prstGeom prst="rect">
            <a:avLst/>
          </a:prstGeom>
          <a:noFill/>
        </p:spPr>
        <p:txBody>
          <a:bodyPr wrap="square" rtlCol="0">
            <a:spAutoFit/>
          </a:bodyPr>
          <a:lstStyle/>
          <a:p>
            <a:r>
              <a:rPr lang="en-US" sz="1400" b="1" dirty="0" smtClean="0">
                <a:solidFill>
                  <a:srgbClr val="00B050"/>
                </a:solidFill>
              </a:rPr>
              <a:t>: Common sync</a:t>
            </a:r>
          </a:p>
          <a:p>
            <a:pPr>
              <a:lnSpc>
                <a:spcPts val="1200"/>
              </a:lnSpc>
            </a:pPr>
            <a:r>
              <a:rPr lang="en-US" sz="1400" b="1" dirty="0" smtClean="0">
                <a:solidFill>
                  <a:srgbClr val="FF0000"/>
                </a:solidFill>
              </a:rPr>
              <a:t>: Data exchange      between PSC managers</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SYNCHRONIZED COMMUNICATION THROUGHOUT A REGION (2)</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724400"/>
          </a:xfrm>
        </p:spPr>
        <p:txBody>
          <a:bodyPr>
            <a:normAutofit/>
          </a:bodyPr>
          <a:lstStyle/>
          <a:p>
            <a:pPr marL="342900" lvl="1" indent="-342900">
              <a:buFont typeface="Arial" pitchFamily="34" charset="0"/>
              <a:buChar char="•"/>
            </a:pPr>
            <a:r>
              <a:rPr lang="en-US" altLang="ko-KR" sz="2000" dirty="0" smtClean="0">
                <a:latin typeface="Times New Roman" pitchFamily="18" charset="0"/>
                <a:ea typeface="굴림" charset="-127"/>
                <a:cs typeface="Times New Roman" pitchFamily="18" charset="0"/>
              </a:rPr>
              <a:t>Synchronized communications among public spaces:</a:t>
            </a:r>
          </a:p>
          <a:p>
            <a:pPr marL="742950" lvl="2" indent="-342900"/>
            <a:r>
              <a:rPr lang="en-US" altLang="ko-KR" sz="1600" dirty="0" smtClean="0">
                <a:latin typeface="Times New Roman" pitchFamily="18" charset="0"/>
                <a:ea typeface="굴림" charset="-127"/>
                <a:cs typeface="Times New Roman" pitchFamily="18" charset="0"/>
              </a:rPr>
              <a:t>This type of sync communications are needed to exchange information (synchronized or non synchronized) among devices in a region: this type of communications can be done through relays among PSC managers of adjacent public spaces in a region.</a:t>
            </a:r>
          </a:p>
          <a:p>
            <a:pPr marL="1200150" lvl="3" indent="-342900"/>
            <a:r>
              <a:rPr lang="en-US" altLang="ko-KR" sz="1600" dirty="0" smtClean="0">
                <a:latin typeface="Times New Roman" pitchFamily="18" charset="0"/>
                <a:ea typeface="굴림" charset="-127"/>
                <a:cs typeface="Times New Roman" pitchFamily="18" charset="0"/>
              </a:rPr>
              <a:t>A device in a public space talks with the PSC manager. </a:t>
            </a:r>
          </a:p>
          <a:p>
            <a:pPr marL="1200150" lvl="3" indent="-342900"/>
            <a:r>
              <a:rPr lang="en-US" altLang="ko-KR" sz="1600" b="1" dirty="0" smtClean="0">
                <a:solidFill>
                  <a:srgbClr val="FF0000"/>
                </a:solidFill>
                <a:latin typeface="Times New Roman" pitchFamily="18" charset="0"/>
                <a:ea typeface="굴림" charset="-127"/>
                <a:cs typeface="Times New Roman" pitchFamily="18" charset="0"/>
              </a:rPr>
              <a:t>PSC managers communicate with other PSC managers using a fixed set of </a:t>
            </a:r>
            <a:r>
              <a:rPr lang="en-US" altLang="ko-KR" sz="1600" b="1" dirty="0" err="1" smtClean="0">
                <a:solidFill>
                  <a:srgbClr val="FF0000"/>
                </a:solidFill>
                <a:latin typeface="Times New Roman" pitchFamily="18" charset="0"/>
                <a:ea typeface="굴림" charset="-127"/>
                <a:cs typeface="Times New Roman" pitchFamily="18" charset="0"/>
              </a:rPr>
              <a:t>subchannels</a:t>
            </a:r>
            <a:r>
              <a:rPr lang="en-US" altLang="ko-KR" sz="1600" b="1" dirty="0" smtClean="0">
                <a:solidFill>
                  <a:srgbClr val="FF0000"/>
                </a:solidFill>
                <a:latin typeface="Times New Roman" pitchFamily="18" charset="0"/>
                <a:ea typeface="굴림" charset="-127"/>
                <a:cs typeface="Times New Roman" pitchFamily="18" charset="0"/>
              </a:rPr>
              <a:t> and/or sequences to form a network among PSC managers.</a:t>
            </a:r>
            <a:endParaRPr lang="en-US" altLang="ko-KR" sz="1600" b="1" dirty="0" smtClean="0">
              <a:solidFill>
                <a:srgbClr val="00B050"/>
              </a:solidFill>
              <a:latin typeface="Times New Roman" pitchFamily="18" charset="0"/>
              <a:ea typeface="굴림" charset="-127"/>
              <a:cs typeface="Times New Roman" pitchFamily="18" charset="0"/>
            </a:endParaRPr>
          </a:p>
          <a:p>
            <a:pPr marL="742950" lvl="2" indent="-342900"/>
            <a:r>
              <a:rPr lang="en-US" altLang="ko-KR" sz="1600" dirty="0" smtClean="0">
                <a:latin typeface="Times New Roman" pitchFamily="18" charset="0"/>
                <a:ea typeface="굴림" charset="-127"/>
                <a:cs typeface="Times New Roman" pitchFamily="18" charset="0"/>
              </a:rPr>
              <a:t>Through the above two links,  a device can communicate with another device in a different public space in a region. </a:t>
            </a:r>
          </a:p>
          <a:p>
            <a:pPr marL="742950" lvl="2" indent="-342900">
              <a:buNone/>
            </a:pPr>
            <a:endParaRPr lang="en-US" altLang="ko-KR" sz="1800" dirty="0" smtClean="0">
              <a:latin typeface="Times New Roman" pitchFamily="18" charset="0"/>
              <a:ea typeface="굴림" charset="-127"/>
              <a:cs typeface="Times New Roman" pitchFamily="18" charset="0"/>
            </a:endParaRPr>
          </a:p>
        </p:txBody>
      </p:sp>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88</a:t>
            </a:r>
            <a:endParaRPr lang="en-US" sz="1400" dirty="0">
              <a:latin typeface="Times New Roman" pitchFamily="18" charset="0"/>
              <a:cs typeface="Times New Roman" pitchFamily="18" charset="0"/>
            </a:endParaRPr>
          </a:p>
        </p:txBody>
      </p:sp>
      <p:sp>
        <p:nvSpPr>
          <p:cNvPr id="81" name="TextBox 80"/>
          <p:cNvSpPr txBox="1"/>
          <p:nvPr/>
        </p:nvSpPr>
        <p:spPr>
          <a:xfrm>
            <a:off x="1371600" y="4267200"/>
            <a:ext cx="1380506" cy="338554"/>
          </a:xfrm>
          <a:prstGeom prst="rect">
            <a:avLst/>
          </a:prstGeom>
          <a:noFill/>
        </p:spPr>
        <p:txBody>
          <a:bodyPr wrap="none" rtlCol="0">
            <a:spAutoFit/>
          </a:bodyPr>
          <a:lstStyle/>
          <a:p>
            <a:r>
              <a:rPr lang="en-US" sz="1600" b="1" smtClean="0">
                <a:solidFill>
                  <a:srgbClr val="FF0000"/>
                </a:solidFill>
              </a:rPr>
              <a:t>Public space 1</a:t>
            </a:r>
            <a:endParaRPr lang="en-US" sz="1600" b="1">
              <a:solidFill>
                <a:srgbClr val="FF0000"/>
              </a:solidFill>
            </a:endParaRPr>
          </a:p>
        </p:txBody>
      </p:sp>
      <p:sp>
        <p:nvSpPr>
          <p:cNvPr id="98" name="TextBox 97"/>
          <p:cNvSpPr txBox="1"/>
          <p:nvPr/>
        </p:nvSpPr>
        <p:spPr>
          <a:xfrm>
            <a:off x="6019800" y="4267200"/>
            <a:ext cx="1410964" cy="338554"/>
          </a:xfrm>
          <a:prstGeom prst="rect">
            <a:avLst/>
          </a:prstGeom>
          <a:noFill/>
        </p:spPr>
        <p:txBody>
          <a:bodyPr wrap="none" rtlCol="0">
            <a:spAutoFit/>
          </a:bodyPr>
          <a:lstStyle/>
          <a:p>
            <a:r>
              <a:rPr lang="en-US" sz="1600" b="1" smtClean="0">
                <a:solidFill>
                  <a:srgbClr val="FF0000"/>
                </a:solidFill>
              </a:rPr>
              <a:t>Public space N</a:t>
            </a:r>
            <a:endParaRPr lang="en-US" sz="1600" b="1">
              <a:solidFill>
                <a:srgbClr val="FF0000"/>
              </a:solidFill>
            </a:endParaRPr>
          </a:p>
        </p:txBody>
      </p:sp>
      <p:cxnSp>
        <p:nvCxnSpPr>
          <p:cNvPr id="99" name="Straight Arrow Connector 98"/>
          <p:cNvCxnSpPr/>
          <p:nvPr/>
        </p:nvCxnSpPr>
        <p:spPr>
          <a:xfrm>
            <a:off x="3124200" y="4495800"/>
            <a:ext cx="2667000" cy="1588"/>
          </a:xfrm>
          <a:prstGeom prst="straightConnector1">
            <a:avLst/>
          </a:prstGeom>
          <a:ln w="3810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7266178" y="5867400"/>
            <a:ext cx="1877822" cy="409023"/>
          </a:xfrm>
          <a:prstGeom prst="rect">
            <a:avLst/>
          </a:prstGeom>
          <a:noFill/>
        </p:spPr>
        <p:txBody>
          <a:bodyPr wrap="none" rtlCol="0">
            <a:spAutoFit/>
          </a:bodyPr>
          <a:lstStyle/>
          <a:p>
            <a:pPr>
              <a:lnSpc>
                <a:spcPts val="1200"/>
              </a:lnSpc>
            </a:pPr>
            <a:r>
              <a:rPr lang="en-US" sz="1400" b="1" smtClean="0">
                <a:solidFill>
                  <a:srgbClr val="00B050"/>
                </a:solidFill>
              </a:rPr>
              <a:t>M: PSC manager</a:t>
            </a:r>
          </a:p>
          <a:p>
            <a:pPr>
              <a:lnSpc>
                <a:spcPts val="1200"/>
              </a:lnSpc>
            </a:pPr>
            <a:r>
              <a:rPr lang="en-US" sz="1400" b="1" smtClean="0">
                <a:solidFill>
                  <a:srgbClr val="00B050"/>
                </a:solidFill>
              </a:rPr>
              <a:t>S: non-manager device</a:t>
            </a:r>
            <a:endParaRPr lang="en-US" sz="1400" b="1">
              <a:solidFill>
                <a:srgbClr val="00B050"/>
              </a:solidFill>
            </a:endParaRPr>
          </a:p>
        </p:txBody>
      </p:sp>
      <p:grpSp>
        <p:nvGrpSpPr>
          <p:cNvPr id="101" name="Group 112"/>
          <p:cNvGrpSpPr>
            <a:grpSpLocks/>
          </p:cNvGrpSpPr>
          <p:nvPr/>
        </p:nvGrpSpPr>
        <p:grpSpPr bwMode="auto">
          <a:xfrm rot="1585161">
            <a:off x="1323086" y="4604159"/>
            <a:ext cx="1889125" cy="1595437"/>
            <a:chOff x="589" y="2432"/>
            <a:chExt cx="1406" cy="1406"/>
          </a:xfrm>
        </p:grpSpPr>
        <p:sp>
          <p:nvSpPr>
            <p:cNvPr id="102" name="Oval 113"/>
            <p:cNvSpPr>
              <a:spLocks noChangeArrowheads="1"/>
            </p:cNvSpPr>
            <p:nvPr/>
          </p:nvSpPr>
          <p:spPr bwMode="auto">
            <a:xfrm>
              <a:off x="1179" y="3069"/>
              <a:ext cx="182" cy="181"/>
            </a:xfrm>
            <a:prstGeom prst="ellipse">
              <a:avLst/>
            </a:prstGeom>
            <a:gradFill rotWithShape="1">
              <a:gsLst>
                <a:gs pos="0">
                  <a:srgbClr val="001800"/>
                </a:gs>
                <a:gs pos="100000">
                  <a:srgbClr val="003300"/>
                </a:gs>
              </a:gsLst>
              <a:path path="shape">
                <a:fillToRect l="50000" t="50000" r="50000" b="50000"/>
              </a:path>
            </a:gradFill>
            <a:ln w="12700">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03" name="Line 114"/>
            <p:cNvSpPr>
              <a:spLocks noChangeShapeType="1"/>
            </p:cNvSpPr>
            <p:nvPr/>
          </p:nvSpPr>
          <p:spPr bwMode="auto">
            <a:xfrm flipV="1">
              <a:off x="1315" y="2751"/>
              <a:ext cx="0" cy="318"/>
            </a:xfrm>
            <a:prstGeom prst="line">
              <a:avLst/>
            </a:prstGeom>
            <a:noFill/>
            <a:ln w="38100">
              <a:solidFill>
                <a:srgbClr val="003300"/>
              </a:solidFill>
              <a:round/>
              <a:headEnd type="triangle" w="med" len="med"/>
              <a:tailEnd type="triangle" w="med" len="med"/>
            </a:ln>
          </p:spPr>
          <p:txBody>
            <a:bodyPr/>
            <a:lstStyle/>
            <a:p>
              <a:endParaRPr lang="en-US"/>
            </a:p>
          </p:txBody>
        </p:sp>
        <p:sp>
          <p:nvSpPr>
            <p:cNvPr id="104" name="Oval 115"/>
            <p:cNvSpPr>
              <a:spLocks noChangeArrowheads="1"/>
            </p:cNvSpPr>
            <p:nvPr/>
          </p:nvSpPr>
          <p:spPr bwMode="auto">
            <a:xfrm>
              <a:off x="680" y="30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5" name="Oval 116"/>
            <p:cNvSpPr>
              <a:spLocks noChangeArrowheads="1"/>
            </p:cNvSpPr>
            <p:nvPr/>
          </p:nvSpPr>
          <p:spPr bwMode="auto">
            <a:xfrm>
              <a:off x="1179" y="2569"/>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6" name="Oval 117"/>
            <p:cNvSpPr>
              <a:spLocks noChangeArrowheads="1"/>
            </p:cNvSpPr>
            <p:nvPr/>
          </p:nvSpPr>
          <p:spPr bwMode="auto">
            <a:xfrm>
              <a:off x="1179" y="35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07" name="Line 118"/>
            <p:cNvSpPr>
              <a:spLocks noChangeShapeType="1"/>
            </p:cNvSpPr>
            <p:nvPr/>
          </p:nvSpPr>
          <p:spPr bwMode="auto">
            <a:xfrm flipH="1" flipV="1">
              <a:off x="862" y="3204"/>
              <a:ext cx="318"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8" name="Line 119"/>
            <p:cNvSpPr>
              <a:spLocks noChangeShapeType="1"/>
            </p:cNvSpPr>
            <p:nvPr/>
          </p:nvSpPr>
          <p:spPr bwMode="auto">
            <a:xfrm flipH="1" flipV="1">
              <a:off x="1224"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09" name="Line 120"/>
            <p:cNvSpPr>
              <a:spLocks noChangeShapeType="1"/>
            </p:cNvSpPr>
            <p:nvPr/>
          </p:nvSpPr>
          <p:spPr bwMode="auto">
            <a:xfrm flipH="1">
              <a:off x="1315" y="32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10" name="Line 121"/>
            <p:cNvSpPr>
              <a:spLocks noChangeShapeType="1"/>
            </p:cNvSpPr>
            <p:nvPr/>
          </p:nvSpPr>
          <p:spPr bwMode="auto">
            <a:xfrm flipH="1" flipV="1">
              <a:off x="862" y="3114"/>
              <a:ext cx="317" cy="1"/>
            </a:xfrm>
            <a:prstGeom prst="line">
              <a:avLst/>
            </a:prstGeom>
            <a:noFill/>
            <a:ln w="38100">
              <a:solidFill>
                <a:srgbClr val="003300"/>
              </a:solidFill>
              <a:round/>
              <a:headEnd type="triangle" w="med" len="med"/>
              <a:tailEnd type="triangle" w="med" len="med"/>
            </a:ln>
          </p:spPr>
          <p:txBody>
            <a:bodyPr/>
            <a:lstStyle/>
            <a:p>
              <a:endParaRPr lang="en-US"/>
            </a:p>
          </p:txBody>
        </p:sp>
        <p:sp>
          <p:nvSpPr>
            <p:cNvPr id="111" name="Line 122"/>
            <p:cNvSpPr>
              <a:spLocks noChangeShapeType="1"/>
            </p:cNvSpPr>
            <p:nvPr/>
          </p:nvSpPr>
          <p:spPr bwMode="auto">
            <a:xfrm flipH="1">
              <a:off x="1224" y="3251"/>
              <a:ext cx="1" cy="316"/>
            </a:xfrm>
            <a:prstGeom prst="line">
              <a:avLst/>
            </a:prstGeom>
            <a:noFill/>
            <a:ln w="38100">
              <a:solidFill>
                <a:srgbClr val="003300"/>
              </a:solidFill>
              <a:round/>
              <a:headEnd type="triangle" w="med" len="med"/>
              <a:tailEnd type="triangle" w="med" len="med"/>
            </a:ln>
          </p:spPr>
          <p:txBody>
            <a:bodyPr/>
            <a:lstStyle/>
            <a:p>
              <a:endParaRPr lang="en-US"/>
            </a:p>
          </p:txBody>
        </p:sp>
        <p:sp>
          <p:nvSpPr>
            <p:cNvPr id="112" name="Oval 123"/>
            <p:cNvSpPr>
              <a:spLocks noChangeArrowheads="1"/>
            </p:cNvSpPr>
            <p:nvPr/>
          </p:nvSpPr>
          <p:spPr bwMode="auto">
            <a:xfrm>
              <a:off x="1678" y="3068"/>
              <a:ext cx="182" cy="181"/>
            </a:xfrm>
            <a:prstGeom prst="ellipse">
              <a:avLst/>
            </a:prstGeom>
            <a:gradFill rotWithShape="1">
              <a:gsLst>
                <a:gs pos="0">
                  <a:srgbClr val="003300"/>
                </a:gs>
                <a:gs pos="100000">
                  <a:srgbClr val="4469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13" name="Line 124"/>
            <p:cNvSpPr>
              <a:spLocks noChangeShapeType="1"/>
            </p:cNvSpPr>
            <p:nvPr/>
          </p:nvSpPr>
          <p:spPr bwMode="auto">
            <a:xfrm flipV="1">
              <a:off x="1360" y="3202"/>
              <a:ext cx="363" cy="2"/>
            </a:xfrm>
            <a:prstGeom prst="line">
              <a:avLst/>
            </a:prstGeom>
            <a:noFill/>
            <a:ln w="38100">
              <a:solidFill>
                <a:srgbClr val="003300"/>
              </a:solidFill>
              <a:round/>
              <a:headEnd type="triangle" w="med" len="med"/>
              <a:tailEnd type="triangle" w="med" len="med"/>
            </a:ln>
          </p:spPr>
          <p:txBody>
            <a:bodyPr/>
            <a:lstStyle/>
            <a:p>
              <a:endParaRPr lang="en-US"/>
            </a:p>
          </p:txBody>
        </p:sp>
        <p:sp>
          <p:nvSpPr>
            <p:cNvPr id="114" name="Line 125"/>
            <p:cNvSpPr>
              <a:spLocks noChangeShapeType="1"/>
            </p:cNvSpPr>
            <p:nvPr/>
          </p:nvSpPr>
          <p:spPr bwMode="auto">
            <a:xfrm flipV="1">
              <a:off x="1361" y="3113"/>
              <a:ext cx="317" cy="1"/>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15" name="Oval 126"/>
            <p:cNvSpPr>
              <a:spLocks noChangeArrowheads="1"/>
            </p:cNvSpPr>
            <p:nvPr/>
          </p:nvSpPr>
          <p:spPr bwMode="auto">
            <a:xfrm>
              <a:off x="589" y="2432"/>
              <a:ext cx="1406" cy="1406"/>
            </a:xfrm>
            <a:prstGeom prst="ellipse">
              <a:avLst/>
            </a:prstGeom>
            <a:noFill/>
            <a:ln w="12700">
              <a:solidFill>
                <a:schemeClr val="tx1"/>
              </a:solidFill>
              <a:round/>
              <a:headEnd type="none" w="sm" len="sm"/>
              <a:tailEnd type="none" w="lg" len="med"/>
            </a:ln>
          </p:spPr>
          <p:txBody>
            <a:bodyPr wrap="none" anchor="ctr"/>
            <a:lstStyle/>
            <a:p>
              <a:pPr eaLnBrk="0" latinLnBrk="0" hangingPunct="0"/>
              <a:endParaRPr kumimoji="0" lang="ko-KR" altLang="en-US"/>
            </a:p>
          </p:txBody>
        </p:sp>
      </p:grpSp>
      <p:grpSp>
        <p:nvGrpSpPr>
          <p:cNvPr id="116" name="Group 127"/>
          <p:cNvGrpSpPr>
            <a:grpSpLocks/>
          </p:cNvGrpSpPr>
          <p:nvPr/>
        </p:nvGrpSpPr>
        <p:grpSpPr bwMode="auto">
          <a:xfrm>
            <a:off x="2437884" y="4618832"/>
            <a:ext cx="2149101" cy="1728787"/>
            <a:chOff x="1370" y="2436"/>
            <a:chExt cx="1684" cy="1580"/>
          </a:xfrm>
        </p:grpSpPr>
        <p:sp>
          <p:nvSpPr>
            <p:cNvPr id="117" name="Line 128"/>
            <p:cNvSpPr>
              <a:spLocks noChangeShapeType="1"/>
            </p:cNvSpPr>
            <p:nvPr/>
          </p:nvSpPr>
          <p:spPr bwMode="auto">
            <a:xfrm flipV="1">
              <a:off x="1370" y="3090"/>
              <a:ext cx="861" cy="1"/>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18" name="Group 129"/>
            <p:cNvGrpSpPr>
              <a:grpSpLocks/>
            </p:cNvGrpSpPr>
            <p:nvPr/>
          </p:nvGrpSpPr>
          <p:grpSpPr bwMode="auto">
            <a:xfrm rot="970090">
              <a:off x="2079" y="2430"/>
              <a:ext cx="975" cy="1580"/>
              <a:chOff x="2079" y="2371"/>
              <a:chExt cx="975" cy="1580"/>
            </a:xfrm>
          </p:grpSpPr>
          <p:sp>
            <p:nvSpPr>
              <p:cNvPr id="119" name="Oval 130"/>
              <p:cNvSpPr>
                <a:spLocks noChangeArrowheads="1"/>
              </p:cNvSpPr>
              <p:nvPr/>
            </p:nvSpPr>
            <p:spPr bwMode="auto">
              <a:xfrm>
                <a:off x="2222" y="3069"/>
                <a:ext cx="182" cy="181"/>
              </a:xfrm>
              <a:prstGeom prst="ellipse">
                <a:avLst/>
              </a:prstGeom>
              <a:gradFill rotWithShape="1">
                <a:gsLst>
                  <a:gs pos="0">
                    <a:srgbClr val="000047"/>
                  </a:gs>
                  <a:gs pos="100000">
                    <a:srgbClr val="000099"/>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20" name="Oval 131"/>
              <p:cNvSpPr>
                <a:spLocks noChangeArrowheads="1"/>
              </p:cNvSpPr>
              <p:nvPr/>
            </p:nvSpPr>
            <p:spPr bwMode="auto">
              <a:xfrm>
                <a:off x="2720" y="30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21" name="Oval 132"/>
              <p:cNvSpPr>
                <a:spLocks noChangeArrowheads="1"/>
              </p:cNvSpPr>
              <p:nvPr/>
            </p:nvSpPr>
            <p:spPr bwMode="auto">
              <a:xfrm>
                <a:off x="2222" y="2569"/>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22" name="Oval 133"/>
              <p:cNvSpPr>
                <a:spLocks noChangeArrowheads="1"/>
              </p:cNvSpPr>
              <p:nvPr/>
            </p:nvSpPr>
            <p:spPr bwMode="auto">
              <a:xfrm>
                <a:off x="2222" y="3568"/>
                <a:ext cx="182" cy="181"/>
              </a:xfrm>
              <a:prstGeom prst="ellipse">
                <a:avLst/>
              </a:prstGeom>
              <a:gradFill rotWithShape="1">
                <a:gsLst>
                  <a:gs pos="0">
                    <a:srgbClr val="0101FF"/>
                  </a:gs>
                  <a:gs pos="100000">
                    <a:srgbClr val="4545FF"/>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23" name="Line 134"/>
              <p:cNvSpPr>
                <a:spLocks noChangeShapeType="1"/>
              </p:cNvSpPr>
              <p:nvPr/>
            </p:nvSpPr>
            <p:spPr bwMode="auto">
              <a:xfrm>
                <a:off x="2358"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4" name="Line 135"/>
              <p:cNvSpPr>
                <a:spLocks noChangeShapeType="1"/>
              </p:cNvSpPr>
              <p:nvPr/>
            </p:nvSpPr>
            <p:spPr bwMode="auto">
              <a:xfrm flipH="1" flipV="1">
                <a:off x="2357" y="2751"/>
                <a:ext cx="1" cy="318"/>
              </a:xfrm>
              <a:prstGeom prst="line">
                <a:avLst/>
              </a:prstGeom>
              <a:noFill/>
              <a:ln w="38100">
                <a:solidFill>
                  <a:srgbClr val="000099"/>
                </a:solidFill>
                <a:round/>
                <a:headEnd type="triangle" w="med" len="med"/>
                <a:tailEnd type="triangle" w="med" len="med"/>
              </a:ln>
            </p:spPr>
            <p:txBody>
              <a:bodyPr/>
              <a:lstStyle/>
              <a:p>
                <a:endParaRPr lang="en-US"/>
              </a:p>
            </p:txBody>
          </p:sp>
          <p:sp>
            <p:nvSpPr>
              <p:cNvPr id="125" name="Line 136"/>
              <p:cNvSpPr>
                <a:spLocks noChangeShapeType="1"/>
              </p:cNvSpPr>
              <p:nvPr/>
            </p:nvSpPr>
            <p:spPr bwMode="auto">
              <a:xfrm flipH="1">
                <a:off x="2267" y="3250"/>
                <a:ext cx="1" cy="317"/>
              </a:xfrm>
              <a:prstGeom prst="line">
                <a:avLst/>
              </a:prstGeom>
              <a:noFill/>
              <a:ln w="38100">
                <a:solidFill>
                  <a:srgbClr val="000099"/>
                </a:solidFill>
                <a:round/>
                <a:headEnd type="triangle" w="med" len="med"/>
                <a:tailEnd type="triangle" w="med" len="med"/>
              </a:ln>
            </p:spPr>
            <p:txBody>
              <a:bodyPr/>
              <a:lstStyle/>
              <a:p>
                <a:endParaRPr lang="en-US"/>
              </a:p>
            </p:txBody>
          </p:sp>
          <p:sp>
            <p:nvSpPr>
              <p:cNvPr id="126" name="Line 137"/>
              <p:cNvSpPr>
                <a:spLocks noChangeShapeType="1"/>
              </p:cNvSpPr>
              <p:nvPr/>
            </p:nvSpPr>
            <p:spPr bwMode="auto">
              <a:xfrm flipV="1">
                <a:off x="2358" y="3204"/>
                <a:ext cx="363" cy="2"/>
              </a:xfrm>
              <a:prstGeom prst="line">
                <a:avLst/>
              </a:prstGeom>
              <a:noFill/>
              <a:ln w="38100">
                <a:solidFill>
                  <a:srgbClr val="000099"/>
                </a:solidFill>
                <a:round/>
                <a:headEnd type="triangle" w="med" len="med"/>
                <a:tailEnd type="triangle" w="med" len="med"/>
              </a:ln>
            </p:spPr>
            <p:txBody>
              <a:bodyPr/>
              <a:lstStyle/>
              <a:p>
                <a:endParaRPr lang="en-US"/>
              </a:p>
            </p:txBody>
          </p:sp>
          <p:sp>
            <p:nvSpPr>
              <p:cNvPr id="127" name="Line 138"/>
              <p:cNvSpPr>
                <a:spLocks noChangeShapeType="1"/>
              </p:cNvSpPr>
              <p:nvPr/>
            </p:nvSpPr>
            <p:spPr bwMode="auto">
              <a:xfrm flipH="1" flipV="1">
                <a:off x="2267" y="2751"/>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8" name="Line 139"/>
              <p:cNvSpPr>
                <a:spLocks noChangeShapeType="1"/>
              </p:cNvSpPr>
              <p:nvPr/>
            </p:nvSpPr>
            <p:spPr bwMode="auto">
              <a:xfrm>
                <a:off x="2403" y="3113"/>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29" name="Freeform 140"/>
              <p:cNvSpPr>
                <a:spLocks/>
              </p:cNvSpPr>
              <p:nvPr/>
            </p:nvSpPr>
            <p:spPr bwMode="auto">
              <a:xfrm>
                <a:off x="2079" y="237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30" name="Group 141"/>
          <p:cNvGrpSpPr>
            <a:grpSpLocks/>
          </p:cNvGrpSpPr>
          <p:nvPr/>
        </p:nvGrpSpPr>
        <p:grpSpPr bwMode="auto">
          <a:xfrm>
            <a:off x="3809515" y="4618832"/>
            <a:ext cx="2293816" cy="1728787"/>
            <a:chOff x="2358" y="2428"/>
            <a:chExt cx="1819" cy="1580"/>
          </a:xfrm>
        </p:grpSpPr>
        <p:sp>
          <p:nvSpPr>
            <p:cNvPr id="131" name="Line 142"/>
            <p:cNvSpPr>
              <a:spLocks noChangeShapeType="1"/>
            </p:cNvSpPr>
            <p:nvPr/>
          </p:nvSpPr>
          <p:spPr bwMode="auto">
            <a:xfrm>
              <a:off x="2358" y="3082"/>
              <a:ext cx="93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32" name="Group 143"/>
            <p:cNvGrpSpPr>
              <a:grpSpLocks/>
            </p:cNvGrpSpPr>
            <p:nvPr/>
          </p:nvGrpSpPr>
          <p:grpSpPr bwMode="auto">
            <a:xfrm rot="1056023">
              <a:off x="3208" y="2422"/>
              <a:ext cx="975" cy="1580"/>
              <a:chOff x="3129" y="2341"/>
              <a:chExt cx="975" cy="1580"/>
            </a:xfrm>
          </p:grpSpPr>
          <p:sp>
            <p:nvSpPr>
              <p:cNvPr id="133" name="Oval 144"/>
              <p:cNvSpPr>
                <a:spLocks noChangeArrowheads="1"/>
              </p:cNvSpPr>
              <p:nvPr/>
            </p:nvSpPr>
            <p:spPr bwMode="auto">
              <a:xfrm>
                <a:off x="3266" y="3068"/>
                <a:ext cx="182" cy="181"/>
              </a:xfrm>
              <a:prstGeom prst="ellipse">
                <a:avLst/>
              </a:prstGeom>
              <a:gradFill rotWithShape="1">
                <a:gsLst>
                  <a:gs pos="0">
                    <a:srgbClr val="2F1800"/>
                  </a:gs>
                  <a:gs pos="100000">
                    <a:srgbClr val="663300"/>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34" name="Oval 145"/>
              <p:cNvSpPr>
                <a:spLocks noChangeArrowheads="1"/>
              </p:cNvSpPr>
              <p:nvPr/>
            </p:nvSpPr>
            <p:spPr bwMode="auto">
              <a:xfrm>
                <a:off x="3764" y="30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5" name="Oval 146"/>
              <p:cNvSpPr>
                <a:spLocks noChangeArrowheads="1"/>
              </p:cNvSpPr>
              <p:nvPr/>
            </p:nvSpPr>
            <p:spPr bwMode="auto">
              <a:xfrm>
                <a:off x="3266" y="2568"/>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6" name="Oval 147"/>
              <p:cNvSpPr>
                <a:spLocks noChangeArrowheads="1"/>
              </p:cNvSpPr>
              <p:nvPr/>
            </p:nvSpPr>
            <p:spPr bwMode="auto">
              <a:xfrm>
                <a:off x="3266" y="3567"/>
                <a:ext cx="182" cy="181"/>
              </a:xfrm>
              <a:prstGeom prst="ellipse">
                <a:avLst/>
              </a:prstGeom>
              <a:gradFill rotWithShape="1">
                <a:gsLst>
                  <a:gs pos="0">
                    <a:srgbClr val="924900"/>
                  </a:gs>
                  <a:gs pos="100000">
                    <a:srgbClr val="AF7A44"/>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37" name="Line 148"/>
              <p:cNvSpPr>
                <a:spLocks noChangeShapeType="1"/>
              </p:cNvSpPr>
              <p:nvPr/>
            </p:nvSpPr>
            <p:spPr bwMode="auto">
              <a:xfrm flipH="1" flipV="1">
                <a:off x="3401" y="2750"/>
                <a:ext cx="1" cy="318"/>
              </a:xfrm>
              <a:prstGeom prst="line">
                <a:avLst/>
              </a:prstGeom>
              <a:noFill/>
              <a:ln w="38100">
                <a:solidFill>
                  <a:srgbClr val="663300"/>
                </a:solidFill>
                <a:round/>
                <a:headEnd type="triangle" w="med" len="med"/>
                <a:tailEnd type="triangle" w="med" len="med"/>
              </a:ln>
            </p:spPr>
            <p:txBody>
              <a:bodyPr/>
              <a:lstStyle/>
              <a:p>
                <a:endParaRPr lang="en-US"/>
              </a:p>
            </p:txBody>
          </p:sp>
          <p:sp>
            <p:nvSpPr>
              <p:cNvPr id="138" name="Line 149"/>
              <p:cNvSpPr>
                <a:spLocks noChangeShapeType="1"/>
              </p:cNvSpPr>
              <p:nvPr/>
            </p:nvSpPr>
            <p:spPr bwMode="auto">
              <a:xfrm flipH="1">
                <a:off x="3311" y="3249"/>
                <a:ext cx="1" cy="317"/>
              </a:xfrm>
              <a:prstGeom prst="line">
                <a:avLst/>
              </a:prstGeom>
              <a:noFill/>
              <a:ln w="38100">
                <a:solidFill>
                  <a:srgbClr val="663300"/>
                </a:solidFill>
                <a:round/>
                <a:headEnd type="triangle" w="med" len="med"/>
                <a:tailEnd type="triangle" w="med" len="med"/>
              </a:ln>
            </p:spPr>
            <p:txBody>
              <a:bodyPr/>
              <a:lstStyle/>
              <a:p>
                <a:endParaRPr lang="en-US"/>
              </a:p>
            </p:txBody>
          </p:sp>
          <p:sp>
            <p:nvSpPr>
              <p:cNvPr id="139" name="Line 150"/>
              <p:cNvSpPr>
                <a:spLocks noChangeShapeType="1"/>
              </p:cNvSpPr>
              <p:nvPr/>
            </p:nvSpPr>
            <p:spPr bwMode="auto">
              <a:xfrm flipV="1">
                <a:off x="3402" y="3203"/>
                <a:ext cx="363" cy="2"/>
              </a:xfrm>
              <a:prstGeom prst="line">
                <a:avLst/>
              </a:prstGeom>
              <a:noFill/>
              <a:ln w="38100">
                <a:solidFill>
                  <a:srgbClr val="663300"/>
                </a:solidFill>
                <a:round/>
                <a:headEnd type="triangle" w="med" len="med"/>
                <a:tailEnd type="triangle" w="med" len="med"/>
              </a:ln>
            </p:spPr>
            <p:txBody>
              <a:bodyPr/>
              <a:lstStyle/>
              <a:p>
                <a:endParaRPr lang="en-US"/>
              </a:p>
            </p:txBody>
          </p:sp>
          <p:sp>
            <p:nvSpPr>
              <p:cNvPr id="140" name="Line 151"/>
              <p:cNvSpPr>
                <a:spLocks noChangeShapeType="1"/>
              </p:cNvSpPr>
              <p:nvPr/>
            </p:nvSpPr>
            <p:spPr bwMode="auto">
              <a:xfrm flipH="1" flipV="1">
                <a:off x="3311"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41" name="Line 152"/>
              <p:cNvSpPr>
                <a:spLocks noChangeShapeType="1"/>
              </p:cNvSpPr>
              <p:nvPr/>
            </p:nvSpPr>
            <p:spPr bwMode="auto">
              <a:xfrm>
                <a:off x="3447" y="3112"/>
                <a:ext cx="318" cy="0"/>
              </a:xfrm>
              <a:prstGeom prst="line">
                <a:avLst/>
              </a:prstGeom>
              <a:noFill/>
              <a:ln w="38100">
                <a:solidFill>
                  <a:srgbClr val="00CC66"/>
                </a:solidFill>
                <a:prstDash val="sysDot"/>
                <a:round/>
                <a:headEnd type="none" w="sm" len="sm"/>
                <a:tailEnd type="triangle" w="med" len="med"/>
              </a:ln>
            </p:spPr>
            <p:txBody>
              <a:bodyPr/>
              <a:lstStyle/>
              <a:p>
                <a:endParaRPr lang="en-US"/>
              </a:p>
            </p:txBody>
          </p:sp>
          <p:sp>
            <p:nvSpPr>
              <p:cNvPr id="142" name="Line 153"/>
              <p:cNvSpPr>
                <a:spLocks noChangeShapeType="1"/>
              </p:cNvSpPr>
              <p:nvPr/>
            </p:nvSpPr>
            <p:spPr bwMode="auto">
              <a:xfrm>
                <a:off x="3402" y="3249"/>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43" name="Freeform 154"/>
              <p:cNvSpPr>
                <a:spLocks/>
              </p:cNvSpPr>
              <p:nvPr/>
            </p:nvSpPr>
            <p:spPr bwMode="auto">
              <a:xfrm>
                <a:off x="3129" y="2341"/>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grpSp>
        <p:nvGrpSpPr>
          <p:cNvPr id="144" name="Group 157"/>
          <p:cNvGrpSpPr>
            <a:grpSpLocks/>
          </p:cNvGrpSpPr>
          <p:nvPr/>
        </p:nvGrpSpPr>
        <p:grpSpPr bwMode="auto">
          <a:xfrm>
            <a:off x="5257307" y="4612096"/>
            <a:ext cx="2263182" cy="1728788"/>
            <a:chOff x="3455" y="2432"/>
            <a:chExt cx="1825" cy="1580"/>
          </a:xfrm>
        </p:grpSpPr>
        <p:sp>
          <p:nvSpPr>
            <p:cNvPr id="145" name="Line 158"/>
            <p:cNvSpPr>
              <a:spLocks noChangeShapeType="1"/>
            </p:cNvSpPr>
            <p:nvPr/>
          </p:nvSpPr>
          <p:spPr bwMode="auto">
            <a:xfrm>
              <a:off x="3455" y="3092"/>
              <a:ext cx="1021" cy="0"/>
            </a:xfrm>
            <a:prstGeom prst="line">
              <a:avLst/>
            </a:prstGeom>
            <a:noFill/>
            <a:ln w="38100">
              <a:solidFill>
                <a:srgbClr val="00B050"/>
              </a:solidFill>
              <a:prstDash val="sysDot"/>
              <a:round/>
              <a:headEnd type="triangle" w="med" len="med"/>
              <a:tailEnd type="triangle" w="med" len="med"/>
            </a:ln>
          </p:spPr>
          <p:txBody>
            <a:bodyPr/>
            <a:lstStyle/>
            <a:p>
              <a:endParaRPr lang="en-US"/>
            </a:p>
          </p:txBody>
        </p:sp>
        <p:grpSp>
          <p:nvGrpSpPr>
            <p:cNvPr id="146" name="Group 159"/>
            <p:cNvGrpSpPr>
              <a:grpSpLocks/>
            </p:cNvGrpSpPr>
            <p:nvPr/>
          </p:nvGrpSpPr>
          <p:grpSpPr bwMode="auto">
            <a:xfrm rot="861294">
              <a:off x="4299" y="2432"/>
              <a:ext cx="975" cy="1580"/>
              <a:chOff x="4218" y="2386"/>
              <a:chExt cx="975" cy="1580"/>
            </a:xfrm>
          </p:grpSpPr>
          <p:sp>
            <p:nvSpPr>
              <p:cNvPr id="147" name="Oval 160"/>
              <p:cNvSpPr>
                <a:spLocks noChangeArrowheads="1"/>
              </p:cNvSpPr>
              <p:nvPr/>
            </p:nvSpPr>
            <p:spPr bwMode="auto">
              <a:xfrm>
                <a:off x="4355" y="3068"/>
                <a:ext cx="182" cy="181"/>
              </a:xfrm>
              <a:prstGeom prst="ellipse">
                <a:avLst/>
              </a:prstGeom>
              <a:gradFill rotWithShape="1">
                <a:gsLst>
                  <a:gs pos="0">
                    <a:srgbClr val="2F002F"/>
                  </a:gs>
                  <a:gs pos="100000">
                    <a:srgbClr val="660066"/>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M</a:t>
                </a:r>
              </a:p>
            </p:txBody>
          </p:sp>
          <p:sp>
            <p:nvSpPr>
              <p:cNvPr id="148" name="Oval 161"/>
              <p:cNvSpPr>
                <a:spLocks noChangeArrowheads="1"/>
              </p:cNvSpPr>
              <p:nvPr/>
            </p:nvSpPr>
            <p:spPr bwMode="auto">
              <a:xfrm>
                <a:off x="4853" y="30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49" name="Oval 162"/>
              <p:cNvSpPr>
                <a:spLocks noChangeArrowheads="1"/>
              </p:cNvSpPr>
              <p:nvPr/>
            </p:nvSpPr>
            <p:spPr bwMode="auto">
              <a:xfrm>
                <a:off x="4355" y="2568"/>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50" name="Oval 163"/>
              <p:cNvSpPr>
                <a:spLocks noChangeArrowheads="1"/>
              </p:cNvSpPr>
              <p:nvPr/>
            </p:nvSpPr>
            <p:spPr bwMode="auto">
              <a:xfrm>
                <a:off x="4355" y="3567"/>
                <a:ext cx="182" cy="181"/>
              </a:xfrm>
              <a:prstGeom prst="ellipse">
                <a:avLst/>
              </a:prstGeom>
              <a:gradFill rotWithShape="1">
                <a:gsLst>
                  <a:gs pos="0">
                    <a:srgbClr val="CC00CC"/>
                  </a:gs>
                  <a:gs pos="100000">
                    <a:srgbClr val="5E005E"/>
                  </a:gs>
                </a:gsLst>
                <a:path path="shape">
                  <a:fillToRect l="50000" t="50000" r="50000" b="50000"/>
                </a:path>
              </a:gradFill>
              <a:ln w="12700" algn="ctr">
                <a:solidFill>
                  <a:schemeClr val="tx1"/>
                </a:solidFill>
                <a:round/>
                <a:headEnd type="none" w="sm" len="sm"/>
                <a:tailEnd type="none" w="lg" len="med"/>
              </a:ln>
            </p:spPr>
            <p:txBody>
              <a:bodyPr wrap="none" anchor="ctr"/>
              <a:lstStyle/>
              <a:p>
                <a:pPr algn="ctr" eaLnBrk="0" latinLnBrk="0" hangingPunct="0"/>
                <a:r>
                  <a:rPr kumimoji="0" lang="en-US" altLang="ko-KR" sz="1400" b="1">
                    <a:solidFill>
                      <a:schemeClr val="bg1"/>
                    </a:solidFill>
                    <a:latin typeface="Arial" charset="0"/>
                  </a:rPr>
                  <a:t>S</a:t>
                </a:r>
              </a:p>
            </p:txBody>
          </p:sp>
          <p:sp>
            <p:nvSpPr>
              <p:cNvPr id="151" name="Line 164"/>
              <p:cNvSpPr>
                <a:spLocks noChangeShapeType="1"/>
              </p:cNvSpPr>
              <p:nvPr/>
            </p:nvSpPr>
            <p:spPr bwMode="auto">
              <a:xfrm>
                <a:off x="4491" y="3248"/>
                <a:ext cx="0" cy="318"/>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2" name="Line 165"/>
              <p:cNvSpPr>
                <a:spLocks noChangeShapeType="1"/>
              </p:cNvSpPr>
              <p:nvPr/>
            </p:nvSpPr>
            <p:spPr bwMode="auto">
              <a:xfrm flipH="1" flipV="1">
                <a:off x="4490" y="2750"/>
                <a:ext cx="1" cy="318"/>
              </a:xfrm>
              <a:prstGeom prst="line">
                <a:avLst/>
              </a:prstGeom>
              <a:noFill/>
              <a:ln w="38100">
                <a:solidFill>
                  <a:srgbClr val="660066"/>
                </a:solidFill>
                <a:round/>
                <a:headEnd type="triangle" w="med" len="med"/>
                <a:tailEnd type="triangle" w="med" len="med"/>
              </a:ln>
            </p:spPr>
            <p:txBody>
              <a:bodyPr/>
              <a:lstStyle/>
              <a:p>
                <a:endParaRPr lang="en-US"/>
              </a:p>
            </p:txBody>
          </p:sp>
          <p:sp>
            <p:nvSpPr>
              <p:cNvPr id="153" name="Line 166"/>
              <p:cNvSpPr>
                <a:spLocks noChangeShapeType="1"/>
              </p:cNvSpPr>
              <p:nvPr/>
            </p:nvSpPr>
            <p:spPr bwMode="auto">
              <a:xfrm flipH="1">
                <a:off x="4400" y="3249"/>
                <a:ext cx="1" cy="317"/>
              </a:xfrm>
              <a:prstGeom prst="line">
                <a:avLst/>
              </a:prstGeom>
              <a:noFill/>
              <a:ln w="38100">
                <a:solidFill>
                  <a:srgbClr val="660066"/>
                </a:solidFill>
                <a:round/>
                <a:headEnd type="triangle" w="med" len="med"/>
                <a:tailEnd type="triangle" w="med" len="med"/>
              </a:ln>
            </p:spPr>
            <p:txBody>
              <a:bodyPr/>
              <a:lstStyle/>
              <a:p>
                <a:endParaRPr lang="en-US"/>
              </a:p>
            </p:txBody>
          </p:sp>
          <p:sp>
            <p:nvSpPr>
              <p:cNvPr id="154" name="Line 167"/>
              <p:cNvSpPr>
                <a:spLocks noChangeShapeType="1"/>
              </p:cNvSpPr>
              <p:nvPr/>
            </p:nvSpPr>
            <p:spPr bwMode="auto">
              <a:xfrm flipV="1">
                <a:off x="4491" y="3203"/>
                <a:ext cx="363" cy="2"/>
              </a:xfrm>
              <a:prstGeom prst="line">
                <a:avLst/>
              </a:prstGeom>
              <a:noFill/>
              <a:ln w="38100">
                <a:solidFill>
                  <a:srgbClr val="660066"/>
                </a:solidFill>
                <a:round/>
                <a:headEnd type="triangle" w="med" len="med"/>
                <a:tailEnd type="triangle" w="med" len="med"/>
              </a:ln>
            </p:spPr>
            <p:txBody>
              <a:bodyPr/>
              <a:lstStyle/>
              <a:p>
                <a:endParaRPr lang="en-US"/>
              </a:p>
            </p:txBody>
          </p:sp>
          <p:sp>
            <p:nvSpPr>
              <p:cNvPr id="155" name="Line 168"/>
              <p:cNvSpPr>
                <a:spLocks noChangeShapeType="1"/>
              </p:cNvSpPr>
              <p:nvPr/>
            </p:nvSpPr>
            <p:spPr bwMode="auto">
              <a:xfrm flipH="1" flipV="1">
                <a:off x="4400" y="2750"/>
                <a:ext cx="1" cy="317"/>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6" name="Line 169"/>
              <p:cNvSpPr>
                <a:spLocks noChangeShapeType="1"/>
              </p:cNvSpPr>
              <p:nvPr/>
            </p:nvSpPr>
            <p:spPr bwMode="auto">
              <a:xfrm>
                <a:off x="4536" y="3112"/>
                <a:ext cx="318" cy="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57" name="Freeform 170"/>
              <p:cNvSpPr>
                <a:spLocks/>
              </p:cNvSpPr>
              <p:nvPr/>
            </p:nvSpPr>
            <p:spPr bwMode="auto">
              <a:xfrm>
                <a:off x="4218" y="2386"/>
                <a:ext cx="975" cy="1580"/>
              </a:xfrm>
              <a:custGeom>
                <a:avLst/>
                <a:gdLst>
                  <a:gd name="T0" fmla="*/ 7 w 975"/>
                  <a:gd name="T1" fmla="*/ 741 h 1580"/>
                  <a:gd name="T2" fmla="*/ 98 w 975"/>
                  <a:gd name="T3" fmla="*/ 106 h 1580"/>
                  <a:gd name="T4" fmla="*/ 461 w 975"/>
                  <a:gd name="T5" fmla="*/ 106 h 1580"/>
                  <a:gd name="T6" fmla="*/ 960 w 975"/>
                  <a:gd name="T7" fmla="*/ 741 h 1580"/>
                  <a:gd name="T8" fmla="*/ 551 w 975"/>
                  <a:gd name="T9" fmla="*/ 1421 h 1580"/>
                  <a:gd name="T10" fmla="*/ 143 w 975"/>
                  <a:gd name="T11" fmla="*/ 1467 h 1580"/>
                  <a:gd name="T12" fmla="*/ 7 w 975"/>
                  <a:gd name="T13" fmla="*/ 741 h 1580"/>
                  <a:gd name="T14" fmla="*/ 0 60000 65536"/>
                  <a:gd name="T15" fmla="*/ 0 60000 65536"/>
                  <a:gd name="T16" fmla="*/ 0 60000 65536"/>
                  <a:gd name="T17" fmla="*/ 0 60000 65536"/>
                  <a:gd name="T18" fmla="*/ 0 60000 65536"/>
                  <a:gd name="T19" fmla="*/ 0 60000 65536"/>
                  <a:gd name="T20" fmla="*/ 0 60000 65536"/>
                  <a:gd name="T21" fmla="*/ 0 w 975"/>
                  <a:gd name="T22" fmla="*/ 0 h 1580"/>
                  <a:gd name="T23" fmla="*/ 975 w 975"/>
                  <a:gd name="T24" fmla="*/ 1580 h 1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5" h="1580">
                    <a:moveTo>
                      <a:pt x="7" y="741"/>
                    </a:moveTo>
                    <a:cubicBezTo>
                      <a:pt x="0" y="514"/>
                      <a:pt x="22" y="212"/>
                      <a:pt x="98" y="106"/>
                    </a:cubicBezTo>
                    <a:cubicBezTo>
                      <a:pt x="174" y="0"/>
                      <a:pt x="317" y="0"/>
                      <a:pt x="461" y="106"/>
                    </a:cubicBezTo>
                    <a:cubicBezTo>
                      <a:pt x="605" y="212"/>
                      <a:pt x="945" y="522"/>
                      <a:pt x="960" y="741"/>
                    </a:cubicBezTo>
                    <a:cubicBezTo>
                      <a:pt x="975" y="960"/>
                      <a:pt x="687" y="1300"/>
                      <a:pt x="551" y="1421"/>
                    </a:cubicBezTo>
                    <a:cubicBezTo>
                      <a:pt x="415" y="1542"/>
                      <a:pt x="234" y="1580"/>
                      <a:pt x="143" y="1467"/>
                    </a:cubicBezTo>
                    <a:cubicBezTo>
                      <a:pt x="52" y="1354"/>
                      <a:pt x="14" y="968"/>
                      <a:pt x="7" y="741"/>
                    </a:cubicBezTo>
                    <a:close/>
                  </a:path>
                </a:pathLst>
              </a:custGeom>
              <a:noFill/>
              <a:ln w="12700" cap="flat" cmpd="sng">
                <a:solidFill>
                  <a:schemeClr val="tx1"/>
                </a:solidFill>
                <a:prstDash val="solid"/>
                <a:round/>
                <a:headEnd type="none" w="sm" len="sm"/>
                <a:tailEnd type="none" w="lg" len="med"/>
              </a:ln>
            </p:spPr>
            <p:txBody>
              <a:bodyPr/>
              <a:lstStyle/>
              <a:p>
                <a:endParaRPr lang="en-US"/>
              </a:p>
            </p:txBody>
          </p:sp>
        </p:grpSp>
      </p:grpSp>
      <p:sp>
        <p:nvSpPr>
          <p:cNvPr id="158" name="TextBox 157"/>
          <p:cNvSpPr txBox="1"/>
          <p:nvPr/>
        </p:nvSpPr>
        <p:spPr>
          <a:xfrm>
            <a:off x="7266178" y="5867400"/>
            <a:ext cx="1877822" cy="409023"/>
          </a:xfrm>
          <a:prstGeom prst="rect">
            <a:avLst/>
          </a:prstGeom>
          <a:noFill/>
        </p:spPr>
        <p:txBody>
          <a:bodyPr wrap="none" rtlCol="0">
            <a:spAutoFit/>
          </a:bodyPr>
          <a:lstStyle/>
          <a:p>
            <a:pPr>
              <a:lnSpc>
                <a:spcPts val="1200"/>
              </a:lnSpc>
            </a:pPr>
            <a:r>
              <a:rPr lang="en-US" sz="1400" b="1" smtClean="0">
                <a:solidFill>
                  <a:srgbClr val="00B050"/>
                </a:solidFill>
              </a:rPr>
              <a:t>M: PSC manager</a:t>
            </a:r>
          </a:p>
          <a:p>
            <a:pPr>
              <a:lnSpc>
                <a:spcPts val="1200"/>
              </a:lnSpc>
            </a:pPr>
            <a:r>
              <a:rPr lang="en-US" sz="1400" b="1" smtClean="0">
                <a:solidFill>
                  <a:srgbClr val="00B050"/>
                </a:solidFill>
              </a:rPr>
              <a:t>S: non-manager device</a:t>
            </a:r>
            <a:endParaRPr lang="en-US" sz="1400" b="1">
              <a:solidFill>
                <a:srgbClr val="00B050"/>
              </a:solidFill>
            </a:endParaRPr>
          </a:p>
        </p:txBody>
      </p:sp>
      <p:sp>
        <p:nvSpPr>
          <p:cNvPr id="159" name="Line 158"/>
          <p:cNvSpPr>
            <a:spLocks noChangeShapeType="1"/>
          </p:cNvSpPr>
          <p:nvPr/>
        </p:nvSpPr>
        <p:spPr bwMode="auto">
          <a:xfrm>
            <a:off x="52578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60" name="Line 158"/>
          <p:cNvSpPr>
            <a:spLocks noChangeShapeType="1"/>
          </p:cNvSpPr>
          <p:nvPr/>
        </p:nvSpPr>
        <p:spPr bwMode="auto">
          <a:xfrm>
            <a:off x="38100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61" name="Line 158"/>
          <p:cNvSpPr>
            <a:spLocks noChangeShapeType="1"/>
          </p:cNvSpPr>
          <p:nvPr/>
        </p:nvSpPr>
        <p:spPr bwMode="auto">
          <a:xfrm>
            <a:off x="2362200" y="5410200"/>
            <a:ext cx="1266142"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62" name="Line 168"/>
          <p:cNvSpPr>
            <a:spLocks noChangeShapeType="1"/>
          </p:cNvSpPr>
          <p:nvPr/>
        </p:nvSpPr>
        <p:spPr bwMode="auto">
          <a:xfrm rot="861294" flipV="1">
            <a:off x="7322336" y="4591523"/>
            <a:ext cx="442927" cy="113350"/>
          </a:xfrm>
          <a:prstGeom prst="line">
            <a:avLst/>
          </a:prstGeom>
          <a:noFill/>
          <a:ln w="38100">
            <a:solidFill>
              <a:srgbClr val="00B050"/>
            </a:solidFill>
            <a:prstDash val="sysDot"/>
            <a:round/>
            <a:headEnd type="none" w="sm" len="sm"/>
            <a:tailEnd type="triangle" w="med" len="med"/>
          </a:ln>
        </p:spPr>
        <p:txBody>
          <a:bodyPr/>
          <a:lstStyle/>
          <a:p>
            <a:endParaRPr lang="en-US"/>
          </a:p>
        </p:txBody>
      </p:sp>
      <p:sp>
        <p:nvSpPr>
          <p:cNvPr id="163" name="Line 158"/>
          <p:cNvSpPr>
            <a:spLocks noChangeShapeType="1"/>
          </p:cNvSpPr>
          <p:nvPr/>
        </p:nvSpPr>
        <p:spPr bwMode="auto">
          <a:xfrm>
            <a:off x="7315200" y="4800600"/>
            <a:ext cx="457201" cy="0"/>
          </a:xfrm>
          <a:prstGeom prst="line">
            <a:avLst/>
          </a:prstGeom>
          <a:noFill/>
          <a:ln w="38100">
            <a:solidFill>
              <a:srgbClr val="FF0000"/>
            </a:solidFill>
            <a:prstDash val="solid"/>
            <a:round/>
            <a:headEnd type="triangle" w="med" len="med"/>
            <a:tailEnd type="triangle" w="med" len="med"/>
          </a:ln>
        </p:spPr>
        <p:txBody>
          <a:bodyPr/>
          <a:lstStyle/>
          <a:p>
            <a:endParaRPr lang="en-US"/>
          </a:p>
        </p:txBody>
      </p:sp>
      <p:sp>
        <p:nvSpPr>
          <p:cNvPr id="164" name="TextBox 163"/>
          <p:cNvSpPr txBox="1"/>
          <p:nvPr/>
        </p:nvSpPr>
        <p:spPr>
          <a:xfrm>
            <a:off x="7772400" y="4495800"/>
            <a:ext cx="1371600" cy="769441"/>
          </a:xfrm>
          <a:prstGeom prst="rect">
            <a:avLst/>
          </a:prstGeom>
          <a:noFill/>
        </p:spPr>
        <p:txBody>
          <a:bodyPr wrap="square" rtlCol="0">
            <a:spAutoFit/>
          </a:bodyPr>
          <a:lstStyle/>
          <a:p>
            <a:r>
              <a:rPr lang="en-US" sz="1400" b="1" dirty="0" smtClean="0">
                <a:solidFill>
                  <a:srgbClr val="00B050"/>
                </a:solidFill>
              </a:rPr>
              <a:t>: Common sync</a:t>
            </a:r>
          </a:p>
          <a:p>
            <a:pPr>
              <a:lnSpc>
                <a:spcPts val="1200"/>
              </a:lnSpc>
            </a:pPr>
            <a:r>
              <a:rPr lang="en-US" sz="1400" b="1" dirty="0" smtClean="0">
                <a:solidFill>
                  <a:srgbClr val="FF0000"/>
                </a:solidFill>
              </a:rPr>
              <a:t>: Data exchange      between PSC managers</a:t>
            </a:r>
            <a:endParaRPr lang="en-US" sz="1400" b="1" dirty="0">
              <a:solidFill>
                <a:srgbClr val="FF0000"/>
              </a:solidFill>
            </a:endParaRPr>
          </a:p>
        </p:txBody>
      </p:sp>
      <p:sp>
        <p:nvSpPr>
          <p:cNvPr id="165" name="Rectangle 164"/>
          <p:cNvSpPr/>
          <p:nvPr/>
        </p:nvSpPr>
        <p:spPr>
          <a:xfrm>
            <a:off x="914400" y="4267200"/>
            <a:ext cx="6705600" cy="19812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914400" y="5943600"/>
            <a:ext cx="768352" cy="338554"/>
          </a:xfrm>
          <a:prstGeom prst="rect">
            <a:avLst/>
          </a:prstGeom>
          <a:noFill/>
        </p:spPr>
        <p:txBody>
          <a:bodyPr wrap="none" rtlCol="0">
            <a:spAutoFit/>
          </a:bodyPr>
          <a:lstStyle/>
          <a:p>
            <a:r>
              <a:rPr lang="en-US" sz="1600" b="1" smtClean="0">
                <a:solidFill>
                  <a:srgbClr val="00B0F0"/>
                </a:solidFill>
              </a:rPr>
              <a:t>Region</a:t>
            </a:r>
            <a:endParaRPr lang="en-US" sz="1600" b="1">
              <a:solidFill>
                <a:srgbClr val="00B0F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FF0000"/>
                </a:solidFill>
                <a:latin typeface="Times New Roman" pitchFamily="18" charset="0"/>
                <a:cs typeface="Times New Roman" pitchFamily="18" charset="0"/>
              </a:rPr>
              <a:t>Summary and Conclusions</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89</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altLang="ko-KR" sz="3200" b="1" i="1" dirty="0" smtClean="0">
                <a:solidFill>
                  <a:srgbClr val="FF0000"/>
                </a:solidFill>
              </a:rPr>
              <a:t>PERSONAL SPACE AND PUBLIC SPACE (3)</a:t>
            </a:r>
            <a:endParaRPr lang="en-US" sz="2000" dirty="0">
              <a:cs typeface="Times New Roman" pitchFamily="18" charset="0"/>
            </a:endParaRPr>
          </a:p>
        </p:txBody>
      </p:sp>
      <p:sp>
        <p:nvSpPr>
          <p:cNvPr id="9" name="TextBox 8"/>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9</a:t>
            </a:r>
            <a:endParaRPr lang="en-US" sz="1400" dirty="0">
              <a:latin typeface="Times New Roman" pitchFamily="18" charset="0"/>
              <a:cs typeface="Times New Roman" pitchFamily="18" charset="0"/>
            </a:endParaRPr>
          </a:p>
        </p:txBody>
      </p:sp>
      <p:grpSp>
        <p:nvGrpSpPr>
          <p:cNvPr id="6" name="그룹 94"/>
          <p:cNvGrpSpPr/>
          <p:nvPr/>
        </p:nvGrpSpPr>
        <p:grpSpPr>
          <a:xfrm>
            <a:off x="176460" y="1640248"/>
            <a:ext cx="3888432" cy="3888441"/>
            <a:chOff x="323528" y="2276864"/>
            <a:chExt cx="3744416" cy="3600408"/>
          </a:xfrm>
        </p:grpSpPr>
        <p:sp>
          <p:nvSpPr>
            <p:cNvPr id="7" name="타원 42"/>
            <p:cNvSpPr/>
            <p:nvPr/>
          </p:nvSpPr>
          <p:spPr bwMode="auto">
            <a:xfrm>
              <a:off x="546418" y="2390767"/>
              <a:ext cx="3510522" cy="3302941"/>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8" name="타원 41"/>
            <p:cNvSpPr/>
            <p:nvPr/>
          </p:nvSpPr>
          <p:spPr bwMode="auto">
            <a:xfrm>
              <a:off x="1772315" y="3415817"/>
              <a:ext cx="1003006" cy="1025051"/>
            </a:xfrm>
            <a:prstGeom prst="ellipse">
              <a:avLst/>
            </a:prstGeom>
            <a:solidFill>
              <a:schemeClr val="accent6">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0" name="Picture 65"/>
            <p:cNvPicPr>
              <a:picLocks noChangeAspect="1" noChangeArrowheads="1"/>
            </p:cNvPicPr>
            <p:nvPr/>
          </p:nvPicPr>
          <p:blipFill>
            <a:blip r:embed="rId4" cstate="print">
              <a:clrChange>
                <a:clrFrom>
                  <a:srgbClr val="0068E8"/>
                </a:clrFrom>
                <a:clrTo>
                  <a:srgbClr val="0068E8">
                    <a:alpha val="0"/>
                  </a:srgbClr>
                </a:clrTo>
              </a:clrChange>
            </a:blip>
            <a:srcRect/>
            <a:stretch>
              <a:fillRect/>
            </a:stretch>
          </p:blipFill>
          <p:spPr bwMode="auto">
            <a:xfrm>
              <a:off x="2496708" y="3814448"/>
              <a:ext cx="255521" cy="455735"/>
            </a:xfrm>
            <a:prstGeom prst="rect">
              <a:avLst/>
            </a:prstGeom>
            <a:noFill/>
            <a:ln w="9525">
              <a:noFill/>
              <a:miter lim="800000"/>
              <a:headEnd/>
              <a:tailEnd/>
            </a:ln>
          </p:spPr>
        </p:pic>
        <p:grpSp>
          <p:nvGrpSpPr>
            <p:cNvPr id="11" name="Group 54"/>
            <p:cNvGrpSpPr>
              <a:grpSpLocks/>
            </p:cNvGrpSpPr>
            <p:nvPr/>
          </p:nvGrpSpPr>
          <p:grpSpPr bwMode="auto">
            <a:xfrm>
              <a:off x="1103644" y="5124235"/>
              <a:ext cx="780116" cy="513428"/>
              <a:chOff x="567" y="2391"/>
              <a:chExt cx="953" cy="585"/>
            </a:xfrm>
          </p:grpSpPr>
          <p:pic>
            <p:nvPicPr>
              <p:cNvPr id="28" name="Picture 3" descr="hd tv"/>
              <p:cNvPicPr>
                <a:picLocks noChangeAspect="1" noChangeArrowheads="1"/>
              </p:cNvPicPr>
              <p:nvPr/>
            </p:nvPicPr>
            <p:blipFill>
              <a:blip r:embed="rId5" cstate="print"/>
              <a:srcRect/>
              <a:stretch>
                <a:fillRect/>
              </a:stretch>
            </p:blipFill>
            <p:spPr bwMode="auto">
              <a:xfrm>
                <a:off x="567" y="2391"/>
                <a:ext cx="953" cy="585"/>
              </a:xfrm>
              <a:prstGeom prst="rect">
                <a:avLst/>
              </a:prstGeom>
              <a:noFill/>
              <a:ln w="9525">
                <a:noFill/>
                <a:miter lim="800000"/>
                <a:headEnd/>
                <a:tailEnd/>
              </a:ln>
            </p:spPr>
          </p:pic>
          <p:grpSp>
            <p:nvGrpSpPr>
              <p:cNvPr id="29" name="Group 56"/>
              <p:cNvGrpSpPr>
                <a:grpSpLocks/>
              </p:cNvGrpSpPr>
              <p:nvPr/>
            </p:nvGrpSpPr>
            <p:grpSpPr bwMode="auto">
              <a:xfrm>
                <a:off x="672" y="2432"/>
                <a:ext cx="744" cy="479"/>
                <a:chOff x="672" y="2428"/>
                <a:chExt cx="744" cy="479"/>
              </a:xfrm>
            </p:grpSpPr>
            <p:pic>
              <p:nvPicPr>
                <p:cNvPr id="30" name="Picture 20" descr="경쟁사_그냥"/>
                <p:cNvPicPr>
                  <a:picLocks noChangeAspect="1" noChangeArrowheads="1"/>
                </p:cNvPicPr>
                <p:nvPr/>
              </p:nvPicPr>
              <p:blipFill>
                <a:blip r:embed="rId6" cstate="print"/>
                <a:srcRect/>
                <a:stretch>
                  <a:fillRect/>
                </a:stretch>
              </p:blipFill>
              <p:spPr bwMode="auto">
                <a:xfrm rot="-152540">
                  <a:off x="692" y="2428"/>
                  <a:ext cx="724" cy="457"/>
                </a:xfrm>
                <a:prstGeom prst="rect">
                  <a:avLst/>
                </a:prstGeom>
                <a:noFill/>
                <a:ln w="9525">
                  <a:noFill/>
                  <a:miter lim="800000"/>
                  <a:headEnd/>
                  <a:tailEnd/>
                </a:ln>
              </p:spPr>
            </p:pic>
            <p:pic>
              <p:nvPicPr>
                <p:cNvPr id="31" name="Picture 21" descr="경쟁사인라인"/>
                <p:cNvPicPr>
                  <a:picLocks noChangeAspect="1" noChangeArrowheads="1"/>
                </p:cNvPicPr>
                <p:nvPr/>
              </p:nvPicPr>
              <p:blipFill>
                <a:blip r:embed="rId7" cstate="print"/>
                <a:srcRect/>
                <a:stretch>
                  <a:fillRect/>
                </a:stretch>
              </p:blipFill>
              <p:spPr bwMode="auto">
                <a:xfrm rot="-163579">
                  <a:off x="672" y="2706"/>
                  <a:ext cx="227" cy="201"/>
                </a:xfrm>
                <a:prstGeom prst="rect">
                  <a:avLst/>
                </a:prstGeom>
                <a:noFill/>
                <a:ln w="9525">
                  <a:noFill/>
                  <a:miter lim="800000"/>
                  <a:headEnd/>
                  <a:tailEnd/>
                </a:ln>
              </p:spPr>
            </p:pic>
          </p:grpSp>
        </p:grpSp>
        <p:pic>
          <p:nvPicPr>
            <p:cNvPr id="12" name="Picture 12" descr="audio"/>
            <p:cNvPicPr>
              <a:picLocks noChangeAspect="1" noChangeArrowheads="1"/>
            </p:cNvPicPr>
            <p:nvPr/>
          </p:nvPicPr>
          <p:blipFill>
            <a:blip r:embed="rId8" cstate="print"/>
            <a:srcRect/>
            <a:stretch>
              <a:fillRect/>
            </a:stretch>
          </p:blipFill>
          <p:spPr bwMode="auto">
            <a:xfrm>
              <a:off x="2552431" y="5124235"/>
              <a:ext cx="780116" cy="753037"/>
            </a:xfrm>
            <a:prstGeom prst="rect">
              <a:avLst/>
            </a:prstGeom>
            <a:noFill/>
            <a:ln w="9525">
              <a:noFill/>
              <a:miter lim="800000"/>
              <a:headEnd/>
              <a:tailEnd/>
            </a:ln>
          </p:spPr>
        </p:pic>
        <p:pic>
          <p:nvPicPr>
            <p:cNvPr id="13" name="Picture 19" descr="j0228120[1]"/>
            <p:cNvPicPr>
              <a:picLocks noChangeAspect="1" noChangeArrowheads="1"/>
            </p:cNvPicPr>
            <p:nvPr/>
          </p:nvPicPr>
          <p:blipFill>
            <a:blip r:embed="rId9" cstate="print"/>
            <a:srcRect/>
            <a:stretch>
              <a:fillRect/>
            </a:stretch>
          </p:blipFill>
          <p:spPr bwMode="auto">
            <a:xfrm>
              <a:off x="2234603" y="3274113"/>
              <a:ext cx="340467" cy="938219"/>
            </a:xfrm>
            <a:prstGeom prst="rect">
              <a:avLst/>
            </a:prstGeom>
            <a:noFill/>
            <a:ln w="9525">
              <a:noFill/>
              <a:miter lim="800000"/>
              <a:headEnd/>
              <a:tailEnd/>
            </a:ln>
          </p:spPr>
        </p:pic>
        <p:pic>
          <p:nvPicPr>
            <p:cNvPr id="14" name="Picture 24" descr="douche"/>
            <p:cNvPicPr>
              <a:picLocks noChangeAspect="1" noChangeArrowheads="1"/>
            </p:cNvPicPr>
            <p:nvPr/>
          </p:nvPicPr>
          <p:blipFill>
            <a:blip r:embed="rId10" cstate="print"/>
            <a:srcRect/>
            <a:stretch>
              <a:fillRect/>
            </a:stretch>
          </p:blipFill>
          <p:spPr bwMode="auto">
            <a:xfrm>
              <a:off x="323528" y="4383920"/>
              <a:ext cx="668413" cy="512525"/>
            </a:xfrm>
            <a:prstGeom prst="rect">
              <a:avLst/>
            </a:prstGeom>
            <a:noFill/>
          </p:spPr>
        </p:pic>
        <p:pic>
          <p:nvPicPr>
            <p:cNvPr id="15" name="Picture 25" descr="radiateur"/>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99592" y="2348880"/>
              <a:ext cx="612948" cy="731080"/>
            </a:xfrm>
            <a:prstGeom prst="rect">
              <a:avLst/>
            </a:prstGeom>
            <a:noFill/>
          </p:spPr>
        </p:pic>
        <p:pic>
          <p:nvPicPr>
            <p:cNvPr id="16" name="Picture 39" descr="weekly_digital_timer_IP20"/>
            <p:cNvPicPr>
              <a:picLocks noChangeAspect="1" noChangeArrowheads="1"/>
            </p:cNvPicPr>
            <p:nvPr/>
          </p:nvPicPr>
          <p:blipFill>
            <a:blip r:embed="rId12" cstate="print"/>
            <a:srcRect/>
            <a:stretch>
              <a:fillRect/>
            </a:stretch>
          </p:blipFill>
          <p:spPr bwMode="auto">
            <a:xfrm>
              <a:off x="2987824" y="2348880"/>
              <a:ext cx="375212" cy="626420"/>
            </a:xfrm>
            <a:prstGeom prst="rect">
              <a:avLst/>
            </a:prstGeom>
            <a:noFill/>
          </p:spPr>
        </p:pic>
        <p:grpSp>
          <p:nvGrpSpPr>
            <p:cNvPr id="17" name="Group 5"/>
            <p:cNvGrpSpPr>
              <a:grpSpLocks/>
            </p:cNvGrpSpPr>
            <p:nvPr/>
          </p:nvGrpSpPr>
          <p:grpSpPr bwMode="auto">
            <a:xfrm>
              <a:off x="2123728" y="2276864"/>
              <a:ext cx="303431" cy="341486"/>
              <a:chOff x="3667" y="2523"/>
              <a:chExt cx="247" cy="317"/>
            </a:xfrm>
          </p:grpSpPr>
          <p:sp>
            <p:nvSpPr>
              <p:cNvPr id="26"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27" name="Picture 7" descr="744px-ThermometerSymbol"/>
              <p:cNvPicPr>
                <a:picLocks noChangeAspect="1" noChangeArrowheads="1"/>
              </p:cNvPicPr>
              <p:nvPr/>
            </p:nvPicPr>
            <p:blipFill>
              <a:blip r:embed="rId13" cstate="print"/>
              <a:srcRect l="43907" t="21152" r="48991" b="24046"/>
              <a:stretch>
                <a:fillRect/>
              </a:stretch>
            </p:blipFill>
            <p:spPr bwMode="auto">
              <a:xfrm>
                <a:off x="3667" y="2523"/>
                <a:ext cx="118" cy="317"/>
              </a:xfrm>
              <a:prstGeom prst="rect">
                <a:avLst/>
              </a:prstGeom>
              <a:noFill/>
            </p:spPr>
          </p:pic>
        </p:grpSp>
        <p:pic>
          <p:nvPicPr>
            <p:cNvPr id="18" name="Picture 8" descr="helice-pour-bateaux-3-pales-49131"/>
            <p:cNvPicPr>
              <a:picLocks noChangeAspect="1" noChangeArrowheads="1"/>
            </p:cNvPicPr>
            <p:nvPr/>
          </p:nvPicPr>
          <p:blipFill>
            <a:blip r:embed="rId14" cstate="print">
              <a:clrChange>
                <a:clrFrom>
                  <a:srgbClr val="FFFFFF"/>
                </a:clrFrom>
                <a:clrTo>
                  <a:srgbClr val="FFFFFF">
                    <a:alpha val="0"/>
                  </a:srgbClr>
                </a:clrTo>
              </a:clrChange>
              <a:lum bright="-20000"/>
              <a:grayscl/>
            </a:blip>
            <a:srcRect/>
            <a:stretch>
              <a:fillRect/>
            </a:stretch>
          </p:blipFill>
          <p:spPr bwMode="auto">
            <a:xfrm>
              <a:off x="395536" y="3429000"/>
              <a:ext cx="678960" cy="569473"/>
            </a:xfrm>
            <a:prstGeom prst="rect">
              <a:avLst/>
            </a:prstGeom>
            <a:noFill/>
            <a:ln w="9525">
              <a:noFill/>
              <a:miter lim="800000"/>
              <a:headEnd/>
              <a:tailEnd/>
            </a:ln>
          </p:spPr>
        </p:pic>
        <p:graphicFrame>
          <p:nvGraphicFramePr>
            <p:cNvPr id="19" name="Object 2"/>
            <p:cNvGraphicFramePr>
              <a:graphicFrameLocks noChangeAspect="1"/>
            </p:cNvGraphicFramePr>
            <p:nvPr/>
          </p:nvGraphicFramePr>
          <p:xfrm>
            <a:off x="3499714" y="4326973"/>
            <a:ext cx="557225" cy="569472"/>
          </p:xfrm>
          <a:graphic>
            <a:graphicData uri="http://schemas.openxmlformats.org/presentationml/2006/ole">
              <p:oleObj spid="_x0000_s178178" name="Photo Editor Photo" r:id="rId15" imgW="2381582" imgH="2381582" progId="">
                <p:embed/>
              </p:oleObj>
            </a:graphicData>
          </a:graphic>
        </p:graphicFrame>
        <p:pic>
          <p:nvPicPr>
            <p:cNvPr id="20" name="Picture 27"/>
            <p:cNvPicPr>
              <a:picLocks noChangeAspect="1" noChangeArrowheads="1"/>
            </p:cNvPicPr>
            <p:nvPr/>
          </p:nvPicPr>
          <p:blipFill>
            <a:blip r:embed="rId16" cstate="print"/>
            <a:srcRect t="4359" r="-682" b="3391"/>
            <a:stretch>
              <a:fillRect/>
            </a:stretch>
          </p:blipFill>
          <p:spPr bwMode="auto">
            <a:xfrm>
              <a:off x="3722605" y="3188028"/>
              <a:ext cx="345339" cy="569473"/>
            </a:xfrm>
            <a:prstGeom prst="rect">
              <a:avLst/>
            </a:prstGeom>
            <a:noFill/>
            <a:ln w="9525">
              <a:noFill/>
              <a:miter lim="800000"/>
              <a:headEnd/>
              <a:tailEnd/>
            </a:ln>
            <a:effectLst>
              <a:outerShdw dist="107763" dir="2700000" algn="ctr" rotWithShape="0">
                <a:schemeClr val="bg2"/>
              </a:outerShdw>
            </a:effectLst>
          </p:spPr>
        </p:pic>
        <p:grpSp>
          <p:nvGrpSpPr>
            <p:cNvPr id="21" name="Group 55"/>
            <p:cNvGrpSpPr>
              <a:grpSpLocks/>
            </p:cNvGrpSpPr>
            <p:nvPr/>
          </p:nvGrpSpPr>
          <p:grpSpPr bwMode="auto">
            <a:xfrm flipH="1">
              <a:off x="1605147" y="4042237"/>
              <a:ext cx="501503" cy="455578"/>
              <a:chOff x="1033" y="1842"/>
              <a:chExt cx="960" cy="912"/>
            </a:xfrm>
          </p:grpSpPr>
          <p:pic>
            <p:nvPicPr>
              <p:cNvPr id="23" name="Picture 56" descr="gvp4000i_2"/>
              <p:cNvPicPr>
                <a:picLocks noChangeAspect="1" noChangeArrowheads="1"/>
              </p:cNvPicPr>
              <p:nvPr/>
            </p:nvPicPr>
            <p:blipFill>
              <a:blip r:embed="rId17" cstate="print"/>
              <a:srcRect/>
              <a:stretch>
                <a:fillRect/>
              </a:stretch>
            </p:blipFill>
            <p:spPr bwMode="auto">
              <a:xfrm>
                <a:off x="1033" y="1842"/>
                <a:ext cx="960" cy="912"/>
              </a:xfrm>
              <a:prstGeom prst="rect">
                <a:avLst/>
              </a:prstGeom>
              <a:noFill/>
              <a:ln w="9525">
                <a:noFill/>
                <a:miter lim="800000"/>
                <a:headEnd/>
                <a:tailEnd/>
              </a:ln>
            </p:spPr>
          </p:pic>
          <p:pic>
            <p:nvPicPr>
              <p:cNvPr id="24" name="Picture 57" descr="ism-scap-05(s)"/>
              <p:cNvPicPr>
                <a:picLocks noChangeAspect="1" noChangeArrowheads="1"/>
              </p:cNvPicPr>
              <p:nvPr/>
            </p:nvPicPr>
            <p:blipFill>
              <a:blip r:embed="rId18" cstate="print"/>
              <a:srcRect/>
              <a:stretch>
                <a:fillRect/>
              </a:stretch>
            </p:blipFill>
            <p:spPr bwMode="auto">
              <a:xfrm>
                <a:off x="1445" y="1842"/>
                <a:ext cx="87" cy="435"/>
              </a:xfrm>
              <a:prstGeom prst="rect">
                <a:avLst/>
              </a:prstGeom>
              <a:noFill/>
              <a:ln w="9525">
                <a:noFill/>
                <a:miter lim="800000"/>
                <a:headEnd/>
                <a:tailEnd/>
              </a:ln>
            </p:spPr>
          </p:pic>
          <p:pic>
            <p:nvPicPr>
              <p:cNvPr id="25" name="Picture 58" descr="ism-scap-05(s)"/>
              <p:cNvPicPr>
                <a:picLocks noChangeAspect="1" noChangeArrowheads="1"/>
              </p:cNvPicPr>
              <p:nvPr/>
            </p:nvPicPr>
            <p:blipFill>
              <a:blip r:embed="rId19" cstate="print"/>
              <a:srcRect/>
              <a:stretch>
                <a:fillRect/>
              </a:stretch>
            </p:blipFill>
            <p:spPr bwMode="auto">
              <a:xfrm>
                <a:off x="1906" y="1925"/>
                <a:ext cx="87" cy="435"/>
              </a:xfrm>
              <a:prstGeom prst="rect">
                <a:avLst/>
              </a:prstGeom>
              <a:noFill/>
              <a:ln w="9525">
                <a:noFill/>
                <a:miter lim="800000"/>
                <a:headEnd/>
                <a:tailEnd/>
              </a:ln>
            </p:spPr>
          </p:pic>
        </p:grpSp>
      </p:grpSp>
      <p:sp>
        <p:nvSpPr>
          <p:cNvPr id="32" name="타원 38"/>
          <p:cNvSpPr/>
          <p:nvPr/>
        </p:nvSpPr>
        <p:spPr bwMode="auto">
          <a:xfrm>
            <a:off x="4953000" y="1905000"/>
            <a:ext cx="3780562" cy="3501117"/>
          </a:xfrm>
          <a:prstGeom prst="ellipse">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nvGrpSpPr>
          <p:cNvPr id="39" name="그룹 87"/>
          <p:cNvGrpSpPr/>
          <p:nvPr/>
        </p:nvGrpSpPr>
        <p:grpSpPr>
          <a:xfrm>
            <a:off x="4876800" y="3290006"/>
            <a:ext cx="2140461" cy="1891594"/>
            <a:chOff x="6204240" y="3412146"/>
            <a:chExt cx="1080161" cy="1086554"/>
          </a:xfrm>
          <a:solidFill>
            <a:srgbClr val="FFC000"/>
          </a:solidFill>
        </p:grpSpPr>
        <p:sp>
          <p:nvSpPr>
            <p:cNvPr id="40" name="타원 39"/>
            <p:cNvSpPr/>
            <p:nvPr/>
          </p:nvSpPr>
          <p:spPr bwMode="auto">
            <a:xfrm>
              <a:off x="6204240" y="3412146"/>
              <a:ext cx="1080161" cy="1086554"/>
            </a:xfrm>
            <a:prstGeom prst="ellipse">
              <a:avLst/>
            </a:prstGeom>
            <a:gr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41" name="Picture 19" descr="j0228120[1]"/>
            <p:cNvPicPr>
              <a:picLocks noChangeAspect="1" noChangeArrowheads="1"/>
            </p:cNvPicPr>
            <p:nvPr/>
          </p:nvPicPr>
          <p:blipFill>
            <a:blip r:embed="rId9" cstate="print"/>
            <a:srcRect/>
            <a:stretch>
              <a:fillRect/>
            </a:stretch>
          </p:blipFill>
          <p:spPr bwMode="auto">
            <a:xfrm>
              <a:off x="6660232" y="3645024"/>
              <a:ext cx="222258" cy="602850"/>
            </a:xfrm>
            <a:prstGeom prst="rect">
              <a:avLst/>
            </a:prstGeom>
            <a:grpFill/>
            <a:ln w="9525">
              <a:noFill/>
              <a:miter lim="800000"/>
              <a:headEnd/>
              <a:tailEnd/>
            </a:ln>
          </p:spPr>
        </p:pic>
      </p:grpSp>
      <p:pic>
        <p:nvPicPr>
          <p:cNvPr id="42" name="Picture 24" descr="douche"/>
          <p:cNvPicPr>
            <a:picLocks noChangeAspect="1" noChangeArrowheads="1"/>
          </p:cNvPicPr>
          <p:nvPr/>
        </p:nvPicPr>
        <p:blipFill>
          <a:blip r:embed="rId10" cstate="print"/>
          <a:srcRect/>
          <a:stretch>
            <a:fillRect/>
          </a:stretch>
        </p:blipFill>
        <p:spPr bwMode="auto">
          <a:xfrm>
            <a:off x="4876800" y="4038600"/>
            <a:ext cx="719830" cy="543277"/>
          </a:xfrm>
          <a:prstGeom prst="rect">
            <a:avLst/>
          </a:prstGeom>
          <a:noFill/>
        </p:spPr>
      </p:pic>
      <p:grpSp>
        <p:nvGrpSpPr>
          <p:cNvPr id="45" name="Group 5"/>
          <p:cNvGrpSpPr>
            <a:grpSpLocks/>
          </p:cNvGrpSpPr>
          <p:nvPr/>
        </p:nvGrpSpPr>
        <p:grpSpPr bwMode="auto">
          <a:xfrm>
            <a:off x="6585172" y="1712264"/>
            <a:ext cx="326773" cy="361977"/>
            <a:chOff x="3667" y="2523"/>
            <a:chExt cx="247" cy="317"/>
          </a:xfrm>
        </p:grpSpPr>
        <p:sp>
          <p:nvSpPr>
            <p:cNvPr id="46" name="Rectangle 6"/>
            <p:cNvSpPr>
              <a:spLocks noChangeArrowheads="1"/>
            </p:cNvSpPr>
            <p:nvPr/>
          </p:nvSpPr>
          <p:spPr bwMode="gray">
            <a:xfrm>
              <a:off x="3742" y="2561"/>
              <a:ext cx="172" cy="172"/>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pic>
          <p:nvPicPr>
            <p:cNvPr id="47" name="Picture 7" descr="744px-ThermometerSymbol"/>
            <p:cNvPicPr>
              <a:picLocks noChangeAspect="1" noChangeArrowheads="1"/>
            </p:cNvPicPr>
            <p:nvPr/>
          </p:nvPicPr>
          <p:blipFill>
            <a:blip r:embed="rId13" cstate="print"/>
            <a:srcRect l="43907" t="21152" r="48991" b="24046"/>
            <a:stretch>
              <a:fillRect/>
            </a:stretch>
          </p:blipFill>
          <p:spPr bwMode="auto">
            <a:xfrm>
              <a:off x="3667" y="2523"/>
              <a:ext cx="118" cy="317"/>
            </a:xfrm>
            <a:prstGeom prst="rect">
              <a:avLst/>
            </a:prstGeom>
            <a:noFill/>
          </p:spPr>
        </p:pic>
      </p:grpSp>
      <p:pic>
        <p:nvPicPr>
          <p:cNvPr id="48" name="Picture 8" descr="helice-pour-bateaux-3-pales-49131"/>
          <p:cNvPicPr>
            <a:picLocks noChangeAspect="1" noChangeArrowheads="1"/>
          </p:cNvPicPr>
          <p:nvPr/>
        </p:nvPicPr>
        <p:blipFill>
          <a:blip r:embed="rId14" cstate="print">
            <a:clrChange>
              <a:clrFrom>
                <a:srgbClr val="FFFFFF"/>
              </a:clrFrom>
              <a:clrTo>
                <a:srgbClr val="FFFFFF">
                  <a:alpha val="0"/>
                </a:srgbClr>
              </a:clrTo>
            </a:clrChange>
            <a:lum bright="-20000"/>
            <a:grayscl/>
          </a:blip>
          <a:srcRect/>
          <a:stretch>
            <a:fillRect/>
          </a:stretch>
        </p:blipFill>
        <p:spPr bwMode="auto">
          <a:xfrm>
            <a:off x="4712964" y="2936400"/>
            <a:ext cx="731187" cy="603641"/>
          </a:xfrm>
          <a:prstGeom prst="rect">
            <a:avLst/>
          </a:prstGeom>
          <a:noFill/>
          <a:ln w="9525">
            <a:noFill/>
            <a:miter lim="800000"/>
            <a:headEnd/>
            <a:tailEnd/>
          </a:ln>
        </p:spPr>
      </p:pic>
      <p:graphicFrame>
        <p:nvGraphicFramePr>
          <p:cNvPr id="49" name="Object 2"/>
          <p:cNvGraphicFramePr>
            <a:graphicFrameLocks noChangeAspect="1"/>
          </p:cNvGraphicFramePr>
          <p:nvPr/>
        </p:nvGraphicFramePr>
        <p:xfrm>
          <a:off x="8133472" y="3957379"/>
          <a:ext cx="600088" cy="603640"/>
        </p:xfrm>
        <a:graphic>
          <a:graphicData uri="http://schemas.openxmlformats.org/presentationml/2006/ole">
            <p:oleObj spid="_x0000_s178179" name="Photo Editor Photo" r:id="rId20" imgW="2381582" imgH="2381582" progId="">
              <p:embed/>
            </p:oleObj>
          </a:graphicData>
        </a:graphic>
      </p:graphicFrame>
      <p:pic>
        <p:nvPicPr>
          <p:cNvPr id="50" name="Picture 27"/>
          <p:cNvPicPr>
            <a:picLocks noChangeAspect="1" noChangeArrowheads="1"/>
          </p:cNvPicPr>
          <p:nvPr/>
        </p:nvPicPr>
        <p:blipFill>
          <a:blip r:embed="rId16" cstate="print"/>
          <a:srcRect t="4359" r="-682" b="3391"/>
          <a:stretch>
            <a:fillRect/>
          </a:stretch>
        </p:blipFill>
        <p:spPr bwMode="auto">
          <a:xfrm>
            <a:off x="8373508" y="2750097"/>
            <a:ext cx="371904" cy="603641"/>
          </a:xfrm>
          <a:prstGeom prst="rect">
            <a:avLst/>
          </a:prstGeom>
          <a:noFill/>
          <a:ln w="9525">
            <a:noFill/>
            <a:miter lim="800000"/>
            <a:headEnd/>
            <a:tailEnd/>
          </a:ln>
          <a:effectLst>
            <a:outerShdw dist="107763" dir="2700000" algn="ctr" rotWithShape="0">
              <a:schemeClr val="bg2"/>
            </a:outerShdw>
          </a:effectLst>
        </p:spPr>
      </p:pic>
      <p:grpSp>
        <p:nvGrpSpPr>
          <p:cNvPr id="51" name="그룹 88"/>
          <p:cNvGrpSpPr/>
          <p:nvPr/>
        </p:nvGrpSpPr>
        <p:grpSpPr>
          <a:xfrm>
            <a:off x="6801196" y="3362014"/>
            <a:ext cx="1885604" cy="1819586"/>
            <a:chOff x="6204240" y="3412146"/>
            <a:chExt cx="1080161" cy="1086554"/>
          </a:xfrm>
          <a:solidFill>
            <a:srgbClr val="92D050"/>
          </a:solidFill>
        </p:grpSpPr>
        <p:sp>
          <p:nvSpPr>
            <p:cNvPr id="52" name="타원 89"/>
            <p:cNvSpPr/>
            <p:nvPr/>
          </p:nvSpPr>
          <p:spPr bwMode="auto">
            <a:xfrm>
              <a:off x="6204240" y="3412146"/>
              <a:ext cx="1080161" cy="1086554"/>
            </a:xfrm>
            <a:prstGeom prst="ellipse">
              <a:avLst/>
            </a:prstGeom>
            <a:gr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53" name="Picture 19" descr="j0228120[1]"/>
            <p:cNvPicPr>
              <a:picLocks noChangeAspect="1" noChangeArrowheads="1"/>
            </p:cNvPicPr>
            <p:nvPr/>
          </p:nvPicPr>
          <p:blipFill>
            <a:blip r:embed="rId9" cstate="print"/>
            <a:srcRect/>
            <a:stretch>
              <a:fillRect/>
            </a:stretch>
          </p:blipFill>
          <p:spPr bwMode="auto">
            <a:xfrm>
              <a:off x="6660232" y="3645024"/>
              <a:ext cx="222258" cy="602850"/>
            </a:xfrm>
            <a:prstGeom prst="rect">
              <a:avLst/>
            </a:prstGeom>
            <a:noFill/>
            <a:ln w="9525">
              <a:noFill/>
              <a:miter lim="800000"/>
              <a:headEnd/>
              <a:tailEnd/>
            </a:ln>
          </p:spPr>
        </p:pic>
      </p:grpSp>
      <p:grpSp>
        <p:nvGrpSpPr>
          <p:cNvPr id="54" name="그룹 91"/>
          <p:cNvGrpSpPr/>
          <p:nvPr/>
        </p:nvGrpSpPr>
        <p:grpSpPr>
          <a:xfrm>
            <a:off x="5791200" y="1676400"/>
            <a:ext cx="2133600" cy="2128288"/>
            <a:chOff x="6204240" y="3412146"/>
            <a:chExt cx="1080161" cy="1086554"/>
          </a:xfrm>
          <a:solidFill>
            <a:schemeClr val="accent6">
              <a:lumMod val="60000"/>
              <a:lumOff val="40000"/>
            </a:schemeClr>
          </a:solidFill>
        </p:grpSpPr>
        <p:sp>
          <p:nvSpPr>
            <p:cNvPr id="55" name="타원 92"/>
            <p:cNvSpPr/>
            <p:nvPr/>
          </p:nvSpPr>
          <p:spPr bwMode="auto">
            <a:xfrm>
              <a:off x="6204240" y="3412146"/>
              <a:ext cx="1080161" cy="1086554"/>
            </a:xfrm>
            <a:prstGeom prst="ellipse">
              <a:avLst/>
            </a:prstGeom>
            <a:gr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56" name="Picture 19" descr="j0228120[1]"/>
            <p:cNvPicPr>
              <a:picLocks noChangeAspect="1" noChangeArrowheads="1"/>
            </p:cNvPicPr>
            <p:nvPr/>
          </p:nvPicPr>
          <p:blipFill>
            <a:blip r:embed="rId9" cstate="print"/>
            <a:srcRect/>
            <a:stretch>
              <a:fillRect/>
            </a:stretch>
          </p:blipFill>
          <p:spPr bwMode="auto">
            <a:xfrm>
              <a:off x="6660232" y="3645024"/>
              <a:ext cx="222258" cy="602850"/>
            </a:xfrm>
            <a:prstGeom prst="rect">
              <a:avLst/>
            </a:prstGeom>
            <a:grpFill/>
            <a:ln w="9525">
              <a:noFill/>
              <a:miter lim="800000"/>
              <a:headEnd/>
              <a:tailEnd/>
            </a:ln>
          </p:spPr>
        </p:pic>
      </p:grpSp>
      <p:cxnSp>
        <p:nvCxnSpPr>
          <p:cNvPr id="57" name="직선 화살표 연결선 96"/>
          <p:cNvCxnSpPr/>
          <p:nvPr/>
        </p:nvCxnSpPr>
        <p:spPr bwMode="auto">
          <a:xfrm rot="16200000" flipV="1">
            <a:off x="1796640" y="2468348"/>
            <a:ext cx="720080" cy="7200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8" name="직선 화살표 연결선 97"/>
          <p:cNvCxnSpPr/>
          <p:nvPr/>
        </p:nvCxnSpPr>
        <p:spPr bwMode="auto">
          <a:xfrm rot="10800000" flipV="1">
            <a:off x="1400596" y="1784272"/>
            <a:ext cx="576064" cy="144016"/>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9" name="직선 화살표 연결선 100"/>
          <p:cNvCxnSpPr/>
          <p:nvPr/>
        </p:nvCxnSpPr>
        <p:spPr bwMode="auto">
          <a:xfrm rot="10800000" flipV="1">
            <a:off x="752524" y="1824658"/>
            <a:ext cx="1293374" cy="1111741"/>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0" name="직선 화살표 연결선 103"/>
          <p:cNvCxnSpPr/>
          <p:nvPr/>
        </p:nvCxnSpPr>
        <p:spPr bwMode="auto">
          <a:xfrm rot="16200000" flipV="1">
            <a:off x="2084672" y="4124532"/>
            <a:ext cx="1008112" cy="360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1" name="직선 화살표 연결선 105"/>
          <p:cNvCxnSpPr/>
          <p:nvPr/>
        </p:nvCxnSpPr>
        <p:spPr bwMode="auto">
          <a:xfrm rot="5400000" flipH="1" flipV="1">
            <a:off x="2264692" y="2440728"/>
            <a:ext cx="656456" cy="49567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2" name="직선 화살표 연결선 107"/>
          <p:cNvCxnSpPr/>
          <p:nvPr/>
        </p:nvCxnSpPr>
        <p:spPr bwMode="auto">
          <a:xfrm>
            <a:off x="3344812" y="2144312"/>
            <a:ext cx="504056" cy="43204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3" name="직선 화살표 연결선 111"/>
          <p:cNvCxnSpPr/>
          <p:nvPr/>
        </p:nvCxnSpPr>
        <p:spPr bwMode="auto">
          <a:xfrm rot="5400000">
            <a:off x="3560836" y="3584472"/>
            <a:ext cx="504056" cy="7200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4" name="직선 화살표 연결선 117"/>
          <p:cNvCxnSpPr/>
          <p:nvPr/>
        </p:nvCxnSpPr>
        <p:spPr bwMode="auto">
          <a:xfrm rot="5400000" flipH="1" flipV="1">
            <a:off x="1400596" y="4016520"/>
            <a:ext cx="864096" cy="576064"/>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5" name="직선 화살표 연결선 120"/>
          <p:cNvCxnSpPr/>
          <p:nvPr/>
        </p:nvCxnSpPr>
        <p:spPr bwMode="auto">
          <a:xfrm rot="16200000" flipH="1">
            <a:off x="2682479" y="2850130"/>
            <a:ext cx="1405937" cy="494793"/>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6" name="직선 화살표 연결선 123"/>
          <p:cNvCxnSpPr/>
          <p:nvPr/>
        </p:nvCxnSpPr>
        <p:spPr bwMode="auto">
          <a:xfrm rot="10800000" flipV="1">
            <a:off x="896540" y="3728488"/>
            <a:ext cx="576064" cy="360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68" name="TextBox 67"/>
          <p:cNvSpPr txBox="1"/>
          <p:nvPr/>
        </p:nvSpPr>
        <p:spPr>
          <a:xfrm>
            <a:off x="914400" y="5638800"/>
            <a:ext cx="2514600" cy="534762"/>
          </a:xfrm>
          <a:prstGeom prst="rect">
            <a:avLst/>
          </a:prstGeom>
          <a:noFill/>
        </p:spPr>
        <p:txBody>
          <a:bodyPr wrap="square" rtlCol="0">
            <a:spAutoFit/>
          </a:bodyPr>
          <a:lstStyle/>
          <a:p>
            <a:pPr algn="ctr">
              <a:lnSpc>
                <a:spcPts val="1700"/>
              </a:lnSpc>
            </a:pPr>
            <a:r>
              <a:rPr lang="en-US" smtClean="0">
                <a:solidFill>
                  <a:srgbClr val="00B0F0"/>
                </a:solidFill>
              </a:rPr>
              <a:t>Public space with one personal space</a:t>
            </a:r>
            <a:endParaRPr lang="en-US">
              <a:solidFill>
                <a:srgbClr val="00B0F0"/>
              </a:solidFill>
            </a:endParaRPr>
          </a:p>
        </p:txBody>
      </p:sp>
      <p:sp>
        <p:nvSpPr>
          <p:cNvPr id="69" name="TextBox 68"/>
          <p:cNvSpPr txBox="1"/>
          <p:nvPr/>
        </p:nvSpPr>
        <p:spPr>
          <a:xfrm>
            <a:off x="5257800" y="5562600"/>
            <a:ext cx="3581400" cy="746358"/>
          </a:xfrm>
          <a:prstGeom prst="rect">
            <a:avLst/>
          </a:prstGeom>
          <a:noFill/>
        </p:spPr>
        <p:txBody>
          <a:bodyPr wrap="square" rtlCol="0">
            <a:spAutoFit/>
          </a:bodyPr>
          <a:lstStyle/>
          <a:p>
            <a:pPr algn="ctr">
              <a:lnSpc>
                <a:spcPts val="1700"/>
              </a:lnSpc>
            </a:pPr>
            <a:r>
              <a:rPr lang="en-US" smtClean="0">
                <a:solidFill>
                  <a:srgbClr val="00B0F0"/>
                </a:solidFill>
              </a:rPr>
              <a:t>Public space with more than one personal space (In this figure, three personal spaces)</a:t>
            </a:r>
            <a:endParaRPr lang="en-US">
              <a:solidFill>
                <a:srgbClr val="00B0F0"/>
              </a:solidFill>
            </a:endParaRPr>
          </a:p>
        </p:txBody>
      </p:sp>
      <p:pic>
        <p:nvPicPr>
          <p:cNvPr id="73" name="Picture 39" descr="weekly_digital_timer_IP20"/>
          <p:cNvPicPr>
            <a:picLocks noChangeAspect="1" noChangeArrowheads="1"/>
          </p:cNvPicPr>
          <p:nvPr/>
        </p:nvPicPr>
        <p:blipFill>
          <a:blip r:embed="rId12" cstate="print"/>
          <a:srcRect/>
          <a:stretch>
            <a:fillRect/>
          </a:stretch>
        </p:blipFill>
        <p:spPr bwMode="auto">
          <a:xfrm>
            <a:off x="7391400" y="1905000"/>
            <a:ext cx="404074" cy="664005"/>
          </a:xfrm>
          <a:prstGeom prst="rect">
            <a:avLst/>
          </a:prstGeom>
          <a:noFill/>
        </p:spPr>
      </p:pic>
      <p:pic>
        <p:nvPicPr>
          <p:cNvPr id="74" name="Picture 12" descr="audio"/>
          <p:cNvPicPr>
            <a:picLocks noChangeAspect="1" noChangeArrowheads="1"/>
          </p:cNvPicPr>
          <p:nvPr/>
        </p:nvPicPr>
        <p:blipFill>
          <a:blip r:embed="rId8" cstate="print"/>
          <a:srcRect/>
          <a:stretch>
            <a:fillRect/>
          </a:stretch>
        </p:blipFill>
        <p:spPr bwMode="auto">
          <a:xfrm>
            <a:off x="7162800" y="4648200"/>
            <a:ext cx="840125" cy="798220"/>
          </a:xfrm>
          <a:prstGeom prst="rect">
            <a:avLst/>
          </a:prstGeom>
          <a:noFill/>
          <a:ln w="9525">
            <a:noFill/>
            <a:miter lim="800000"/>
            <a:headEnd/>
            <a:tailEnd/>
          </a:ln>
        </p:spPr>
      </p:pic>
      <p:pic>
        <p:nvPicPr>
          <p:cNvPr id="75" name="Picture 25" descr="radiateur"/>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791200" y="1905000"/>
            <a:ext cx="660098" cy="774945"/>
          </a:xfrm>
          <a:prstGeom prst="rect">
            <a:avLst/>
          </a:prstGeom>
          <a:noFill/>
        </p:spPr>
      </p:pic>
      <p:grpSp>
        <p:nvGrpSpPr>
          <p:cNvPr id="76" name="Group 75"/>
          <p:cNvGrpSpPr>
            <a:grpSpLocks/>
          </p:cNvGrpSpPr>
          <p:nvPr/>
        </p:nvGrpSpPr>
        <p:grpSpPr bwMode="auto">
          <a:xfrm>
            <a:off x="5553089" y="4802476"/>
            <a:ext cx="840125" cy="544233"/>
            <a:chOff x="567" y="2391"/>
            <a:chExt cx="953" cy="585"/>
          </a:xfrm>
        </p:grpSpPr>
        <p:pic>
          <p:nvPicPr>
            <p:cNvPr id="77" name="Picture 3" descr="hd tv"/>
            <p:cNvPicPr>
              <a:picLocks noChangeAspect="1" noChangeArrowheads="1"/>
            </p:cNvPicPr>
            <p:nvPr/>
          </p:nvPicPr>
          <p:blipFill>
            <a:blip r:embed="rId5" cstate="print"/>
            <a:srcRect/>
            <a:stretch>
              <a:fillRect/>
            </a:stretch>
          </p:blipFill>
          <p:spPr bwMode="auto">
            <a:xfrm>
              <a:off x="567" y="2391"/>
              <a:ext cx="953" cy="585"/>
            </a:xfrm>
            <a:prstGeom prst="rect">
              <a:avLst/>
            </a:prstGeom>
            <a:noFill/>
            <a:ln w="9525">
              <a:noFill/>
              <a:miter lim="800000"/>
              <a:headEnd/>
              <a:tailEnd/>
            </a:ln>
          </p:spPr>
        </p:pic>
        <p:grpSp>
          <p:nvGrpSpPr>
            <p:cNvPr id="78" name="Group 56"/>
            <p:cNvGrpSpPr>
              <a:grpSpLocks/>
            </p:cNvGrpSpPr>
            <p:nvPr/>
          </p:nvGrpSpPr>
          <p:grpSpPr bwMode="auto">
            <a:xfrm>
              <a:off x="672" y="2432"/>
              <a:ext cx="744" cy="479"/>
              <a:chOff x="672" y="2428"/>
              <a:chExt cx="744" cy="479"/>
            </a:xfrm>
          </p:grpSpPr>
          <p:pic>
            <p:nvPicPr>
              <p:cNvPr id="79" name="Picture 20" descr="경쟁사_그냥"/>
              <p:cNvPicPr>
                <a:picLocks noChangeAspect="1" noChangeArrowheads="1"/>
              </p:cNvPicPr>
              <p:nvPr/>
            </p:nvPicPr>
            <p:blipFill>
              <a:blip r:embed="rId6" cstate="print"/>
              <a:srcRect/>
              <a:stretch>
                <a:fillRect/>
              </a:stretch>
            </p:blipFill>
            <p:spPr bwMode="auto">
              <a:xfrm rot="-152540">
                <a:off x="692" y="2428"/>
                <a:ext cx="724" cy="457"/>
              </a:xfrm>
              <a:prstGeom prst="rect">
                <a:avLst/>
              </a:prstGeom>
              <a:noFill/>
              <a:ln w="9525">
                <a:noFill/>
                <a:miter lim="800000"/>
                <a:headEnd/>
                <a:tailEnd/>
              </a:ln>
            </p:spPr>
          </p:pic>
          <p:pic>
            <p:nvPicPr>
              <p:cNvPr id="80" name="Picture 21" descr="경쟁사인라인"/>
              <p:cNvPicPr>
                <a:picLocks noChangeAspect="1" noChangeArrowheads="1"/>
              </p:cNvPicPr>
              <p:nvPr/>
            </p:nvPicPr>
            <p:blipFill>
              <a:blip r:embed="rId7" cstate="print"/>
              <a:srcRect/>
              <a:stretch>
                <a:fillRect/>
              </a:stretch>
            </p:blipFill>
            <p:spPr bwMode="auto">
              <a:xfrm rot="-163579">
                <a:off x="672" y="2706"/>
                <a:ext cx="227" cy="201"/>
              </a:xfrm>
              <a:prstGeom prst="rect">
                <a:avLst/>
              </a:prstGeom>
              <a:noFill/>
              <a:ln w="9525">
                <a:noFill/>
                <a:miter lim="800000"/>
                <a:headEnd/>
                <a:tailEnd/>
              </a:ln>
            </p:spPr>
          </p:pic>
        </p:grpSp>
      </p:grpSp>
      <p:graphicFrame>
        <p:nvGraphicFramePr>
          <p:cNvPr id="81" name="Object 2"/>
          <p:cNvGraphicFramePr>
            <a:graphicFrameLocks noChangeAspect="1"/>
          </p:cNvGraphicFramePr>
          <p:nvPr/>
        </p:nvGraphicFramePr>
        <p:xfrm>
          <a:off x="8229600" y="3886200"/>
          <a:ext cx="578657" cy="615030"/>
        </p:xfrm>
        <a:graphic>
          <a:graphicData uri="http://schemas.openxmlformats.org/presentationml/2006/ole">
            <p:oleObj spid="_x0000_s178180" name="Photo Editor Photo" r:id="rId21" imgW="2381582" imgH="2381582" progId="">
              <p:embed/>
            </p:oleObj>
          </a:graphicData>
        </a:graphic>
      </p:graphicFrame>
      <p:pic>
        <p:nvPicPr>
          <p:cNvPr id="82" name="Picture 7" descr="744px-ThermometerSymbol"/>
          <p:cNvPicPr>
            <a:picLocks noChangeAspect="1" noChangeArrowheads="1"/>
          </p:cNvPicPr>
          <p:nvPr/>
        </p:nvPicPr>
        <p:blipFill>
          <a:blip r:embed="rId13" cstate="print"/>
          <a:srcRect l="43907" t="21152" r="48991" b="24046"/>
          <a:stretch>
            <a:fillRect/>
          </a:stretch>
        </p:blipFill>
        <p:spPr bwMode="auto">
          <a:xfrm>
            <a:off x="6781800" y="1600200"/>
            <a:ext cx="150534" cy="368805"/>
          </a:xfrm>
          <a:prstGeom prst="rect">
            <a:avLst/>
          </a:prstGeom>
          <a:noFill/>
        </p:spPr>
      </p:pic>
      <p:sp>
        <p:nvSpPr>
          <p:cNvPr id="83" name="Rectangle 6"/>
          <p:cNvSpPr>
            <a:spLocks noChangeArrowheads="1"/>
          </p:cNvSpPr>
          <p:nvPr/>
        </p:nvSpPr>
        <p:spPr bwMode="gray">
          <a:xfrm>
            <a:off x="6858000" y="1676400"/>
            <a:ext cx="219423" cy="200109"/>
          </a:xfrm>
          <a:prstGeom prst="rect">
            <a:avLst/>
          </a:prstGeom>
          <a:noFill/>
          <a:ln w="9525">
            <a:noFill/>
            <a:miter lim="800000"/>
            <a:headEnd/>
            <a:tailEnd/>
          </a:ln>
          <a:effectLst/>
        </p:spPr>
        <p:txBody>
          <a:bodyPr wrap="none" lIns="0" tIns="0" rIns="0" bIns="0">
            <a:spAutoFit/>
          </a:bodyPr>
          <a:lstStyle/>
          <a:p>
            <a:pPr marL="381000" indent="-381000">
              <a:buFont typeface="Wingdings" pitchFamily="2" charset="2"/>
              <a:buNone/>
              <a:tabLst>
                <a:tab pos="3946525" algn="l"/>
              </a:tabLst>
            </a:pPr>
            <a:r>
              <a:rPr lang="en-GB" sz="1800">
                <a:solidFill>
                  <a:srgbClr val="808080"/>
                </a:solidFill>
              </a:rPr>
              <a:t>°C</a:t>
            </a:r>
          </a:p>
        </p:txBody>
      </p:sp>
      <p:cxnSp>
        <p:nvCxnSpPr>
          <p:cNvPr id="85" name="Straight Arrow Connector 84"/>
          <p:cNvCxnSpPr/>
          <p:nvPr/>
        </p:nvCxnSpPr>
        <p:spPr>
          <a:xfrm>
            <a:off x="3505200" y="5867400"/>
            <a:ext cx="1676400" cy="1588"/>
          </a:xfrm>
          <a:prstGeom prst="straightConnector1">
            <a:avLst/>
          </a:prstGeom>
          <a:ln w="7620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276600" y="5105400"/>
            <a:ext cx="2209800" cy="669414"/>
          </a:xfrm>
          <a:prstGeom prst="rect">
            <a:avLst/>
          </a:prstGeom>
          <a:noFill/>
        </p:spPr>
        <p:txBody>
          <a:bodyPr wrap="square" rtlCol="0">
            <a:spAutoFit/>
          </a:bodyPr>
          <a:lstStyle/>
          <a:p>
            <a:pPr algn="ctr">
              <a:lnSpc>
                <a:spcPts val="1500"/>
              </a:lnSpc>
            </a:pPr>
            <a:r>
              <a:rPr lang="en-US" smtClean="0">
                <a:solidFill>
                  <a:srgbClr val="FF0000"/>
                </a:solidFill>
              </a:rPr>
              <a:t>After more individuals entered into this public space</a:t>
            </a:r>
            <a:endParaRPr lang="en-US">
              <a:solidFill>
                <a:srgbClr val="FF0000"/>
              </a:solidFill>
            </a:endParaRPr>
          </a:p>
        </p:txBody>
      </p:sp>
      <p:pic>
        <p:nvPicPr>
          <p:cNvPr id="84" name="Picture 6"/>
          <p:cNvPicPr>
            <a:picLocks noChangeAspect="1" noChangeArrowheads="1"/>
          </p:cNvPicPr>
          <p:nvPr/>
        </p:nvPicPr>
        <p:blipFill>
          <a:blip r:embed="rId22" cstate="print"/>
          <a:srcRect/>
          <a:stretch>
            <a:fillRect/>
          </a:stretch>
        </p:blipFill>
        <p:spPr bwMode="auto">
          <a:xfrm>
            <a:off x="7162800" y="3810000"/>
            <a:ext cx="428318" cy="781050"/>
          </a:xfrm>
          <a:prstGeom prst="rect">
            <a:avLst/>
          </a:prstGeom>
          <a:noFill/>
          <a:ln w="9525">
            <a:noFill/>
            <a:miter lim="800000"/>
            <a:headEnd/>
            <a:tailEnd/>
          </a:ln>
        </p:spPr>
      </p:pic>
      <p:pic>
        <p:nvPicPr>
          <p:cNvPr id="87" name="Picture 6"/>
          <p:cNvPicPr>
            <a:picLocks noChangeAspect="1" noChangeArrowheads="1"/>
          </p:cNvPicPr>
          <p:nvPr/>
        </p:nvPicPr>
        <p:blipFill>
          <a:blip r:embed="rId22" cstate="print"/>
          <a:srcRect/>
          <a:stretch>
            <a:fillRect/>
          </a:stretch>
        </p:blipFill>
        <p:spPr bwMode="auto">
          <a:xfrm>
            <a:off x="6172200" y="3886200"/>
            <a:ext cx="428318" cy="781050"/>
          </a:xfrm>
          <a:prstGeom prst="rect">
            <a:avLst/>
          </a:prstGeom>
          <a:noFill/>
          <a:ln w="9525">
            <a:noFill/>
            <a:miter lim="800000"/>
            <a:headEnd/>
            <a:tailEnd/>
          </a:ln>
        </p:spPr>
      </p:pic>
      <p:pic>
        <p:nvPicPr>
          <p:cNvPr id="88" name="Picture 6"/>
          <p:cNvPicPr>
            <a:picLocks noChangeAspect="1" noChangeArrowheads="1"/>
          </p:cNvPicPr>
          <p:nvPr/>
        </p:nvPicPr>
        <p:blipFill>
          <a:blip r:embed="rId22" cstate="print"/>
          <a:srcRect/>
          <a:stretch>
            <a:fillRect/>
          </a:stretch>
        </p:blipFill>
        <p:spPr bwMode="auto">
          <a:xfrm>
            <a:off x="6324600" y="2362200"/>
            <a:ext cx="428318" cy="781050"/>
          </a:xfrm>
          <a:prstGeom prst="rect">
            <a:avLst/>
          </a:prstGeom>
          <a:noFill/>
          <a:ln w="9525">
            <a:noFill/>
            <a:miter lim="800000"/>
            <a:headEnd/>
            <a:tailEnd/>
          </a:ln>
        </p:spPr>
      </p:pic>
      <p:pic>
        <p:nvPicPr>
          <p:cNvPr id="89" name="Picture 6"/>
          <p:cNvPicPr>
            <a:picLocks noChangeAspect="1" noChangeArrowheads="1"/>
          </p:cNvPicPr>
          <p:nvPr/>
        </p:nvPicPr>
        <p:blipFill>
          <a:blip r:embed="rId22" cstate="print"/>
          <a:srcRect/>
          <a:stretch>
            <a:fillRect/>
          </a:stretch>
        </p:blipFill>
        <p:spPr bwMode="auto">
          <a:xfrm>
            <a:off x="1752600" y="2819400"/>
            <a:ext cx="428318" cy="781050"/>
          </a:xfrm>
          <a:prstGeom prst="rect">
            <a:avLst/>
          </a:prstGeom>
          <a:noFill/>
          <a:ln w="9525">
            <a:noFill/>
            <a:miter lim="800000"/>
            <a:headEnd/>
            <a:tailEnd/>
          </a:ln>
        </p:spPr>
      </p:pic>
      <p:sp>
        <p:nvSpPr>
          <p:cNvPr id="90" name="TextBox 89"/>
          <p:cNvSpPr txBox="1"/>
          <p:nvPr/>
        </p:nvSpPr>
        <p:spPr>
          <a:xfrm>
            <a:off x="3886200" y="2057400"/>
            <a:ext cx="1356462" cy="369332"/>
          </a:xfrm>
          <a:prstGeom prst="rect">
            <a:avLst/>
          </a:prstGeom>
          <a:noFill/>
        </p:spPr>
        <p:txBody>
          <a:bodyPr wrap="none" rtlCol="0">
            <a:spAutoFit/>
          </a:bodyPr>
          <a:lstStyle/>
          <a:p>
            <a:r>
              <a:rPr lang="en-US" b="1" dirty="0" smtClean="0"/>
              <a:t>Public space</a:t>
            </a:r>
            <a:endParaRPr lang="en-US"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ts val="3000"/>
              </a:lnSpc>
            </a:pPr>
            <a:r>
              <a:rPr lang="en-US" sz="3200" b="1" i="1" dirty="0" smtClean="0">
                <a:solidFill>
                  <a:srgbClr val="FF0000"/>
                </a:solidFill>
                <a:cs typeface="Times New Roman" pitchFamily="18" charset="0"/>
              </a:rPr>
              <a:t>SUMMARY AND CONCLUSIONS</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sz="2000" b="1" i="1" dirty="0" smtClean="0">
                <a:solidFill>
                  <a:srgbClr val="00B0F0"/>
                </a:solidFill>
                <a:latin typeface="Times New Roman" pitchFamily="18" charset="0"/>
                <a:cs typeface="Times New Roman" pitchFamily="18" charset="0"/>
              </a:rPr>
              <a:t>SUMMARY</a:t>
            </a:r>
          </a:p>
          <a:p>
            <a:pPr lvl="1"/>
            <a:r>
              <a:rPr lang="en-US" sz="1800" dirty="0" smtClean="0">
                <a:solidFill>
                  <a:srgbClr val="000000"/>
                </a:solidFill>
                <a:latin typeface="Times New Roman" pitchFamily="18" charset="0"/>
                <a:cs typeface="Times New Roman" pitchFamily="18" charset="0"/>
              </a:rPr>
              <a:t>Overview of PSC is presented.</a:t>
            </a:r>
          </a:p>
          <a:p>
            <a:pPr lvl="1"/>
            <a:r>
              <a:rPr lang="en-US" sz="1800" dirty="0" smtClean="0">
                <a:solidFill>
                  <a:srgbClr val="000000"/>
                </a:solidFill>
                <a:latin typeface="Times New Roman" pitchFamily="18" charset="0"/>
                <a:cs typeface="Times New Roman" pitchFamily="18" charset="0"/>
              </a:rPr>
              <a:t>Some unique features for PSC are emphasized.</a:t>
            </a:r>
          </a:p>
          <a:p>
            <a:pPr lvl="2"/>
            <a:r>
              <a:rPr lang="en-US" sz="1800" dirty="0" smtClean="0">
                <a:solidFill>
                  <a:srgbClr val="000000"/>
                </a:solidFill>
                <a:latin typeface="Times New Roman" pitchFamily="18" charset="0"/>
                <a:cs typeface="Times New Roman" pitchFamily="18" charset="0"/>
              </a:rPr>
              <a:t>To identify issues on why PSC is unique and distinctive.</a:t>
            </a:r>
          </a:p>
          <a:p>
            <a:pPr lvl="1"/>
            <a:r>
              <a:rPr lang="en-US" sz="1800" dirty="0" smtClean="0">
                <a:solidFill>
                  <a:srgbClr val="000000"/>
                </a:solidFill>
                <a:latin typeface="Times New Roman" pitchFamily="18" charset="0"/>
                <a:cs typeface="Times New Roman" pitchFamily="18" charset="0"/>
              </a:rPr>
              <a:t>Some technologies which may be applied for this PSC are analyzed for showing technical feasibility of PSC.</a:t>
            </a:r>
          </a:p>
          <a:p>
            <a:pPr lvl="2"/>
            <a:r>
              <a:rPr lang="en-US" sz="1800" dirty="0" smtClean="0">
                <a:solidFill>
                  <a:srgbClr val="000000"/>
                </a:solidFill>
                <a:latin typeface="Times New Roman" pitchFamily="18" charset="0"/>
                <a:cs typeface="Times New Roman" pitchFamily="18" charset="0"/>
              </a:rPr>
              <a:t>To show which technologies can be considered at this moment.</a:t>
            </a:r>
          </a:p>
          <a:p>
            <a:endParaRPr lang="en-US" sz="2000" dirty="0" smtClean="0">
              <a:latin typeface="Times New Roman" pitchFamily="18" charset="0"/>
              <a:cs typeface="Times New Roman" pitchFamily="18" charset="0"/>
            </a:endParaRPr>
          </a:p>
          <a:p>
            <a:r>
              <a:rPr lang="en-US" sz="2000" b="1" i="1" dirty="0" smtClean="0">
                <a:solidFill>
                  <a:srgbClr val="00B0F0"/>
                </a:solidFill>
                <a:latin typeface="Times New Roman" pitchFamily="18" charset="0"/>
                <a:cs typeface="Times New Roman" pitchFamily="18" charset="0"/>
              </a:rPr>
              <a:t>CONCLUSIONS</a:t>
            </a:r>
          </a:p>
          <a:p>
            <a:pPr lvl="1"/>
            <a:r>
              <a:rPr lang="en-US" sz="1800" dirty="0" smtClean="0">
                <a:latin typeface="Times New Roman" pitchFamily="18" charset="0"/>
                <a:cs typeface="Times New Roman" pitchFamily="18" charset="0"/>
              </a:rPr>
              <a:t>Some unique features are identified for PSC.</a:t>
            </a:r>
          </a:p>
          <a:p>
            <a:pPr lvl="2"/>
            <a:r>
              <a:rPr lang="en-GB" sz="1600" b="1" dirty="0" smtClean="0">
                <a:solidFill>
                  <a:srgbClr val="0070C0"/>
                </a:solidFill>
                <a:latin typeface="Times New Roman" pitchFamily="18" charset="0"/>
                <a:cs typeface="Times New Roman" pitchFamily="18" charset="0"/>
              </a:rPr>
              <a:t>Dynamic scalability of link rates/data rates</a:t>
            </a:r>
          </a:p>
          <a:p>
            <a:pPr lvl="2"/>
            <a:r>
              <a:rPr lang="en-US" sz="1600" b="1" dirty="0" smtClean="0">
                <a:solidFill>
                  <a:srgbClr val="0070C0"/>
                </a:solidFill>
                <a:latin typeface="Times New Roman" pitchFamily="18" charset="0"/>
                <a:cs typeface="Times New Roman" pitchFamily="18" charset="0"/>
              </a:rPr>
              <a:t>Fast, easy and simple association</a:t>
            </a:r>
          </a:p>
          <a:p>
            <a:pPr lvl="2"/>
            <a:r>
              <a:rPr lang="en-US" sz="1600" b="1" dirty="0" smtClean="0">
                <a:solidFill>
                  <a:srgbClr val="0070C0"/>
                </a:solidFill>
                <a:latin typeface="Times New Roman" pitchFamily="18" charset="0"/>
                <a:cs typeface="Times New Roman" pitchFamily="18" charset="0"/>
              </a:rPr>
              <a:t>Concurrent broadcasting of multiple various rate multimedia streams</a:t>
            </a:r>
            <a:endParaRPr lang="en-US" sz="1600" dirty="0" smtClean="0">
              <a:solidFill>
                <a:srgbClr val="0070C0"/>
              </a:solidFill>
              <a:latin typeface="Times New Roman" pitchFamily="18" charset="0"/>
              <a:cs typeface="Times New Roman" pitchFamily="18" charset="0"/>
            </a:endParaRPr>
          </a:p>
          <a:p>
            <a:pPr lvl="2"/>
            <a:r>
              <a:rPr lang="en-GB" sz="1600" b="1" dirty="0" smtClean="0">
                <a:solidFill>
                  <a:srgbClr val="0070C0"/>
                </a:solidFill>
                <a:latin typeface="Times New Roman" pitchFamily="18" charset="0"/>
                <a:cs typeface="Times New Roman" pitchFamily="18" charset="0"/>
              </a:rPr>
              <a:t>Multi-peer group communication with low latency</a:t>
            </a:r>
          </a:p>
          <a:p>
            <a:pPr lvl="1"/>
            <a:r>
              <a:rPr lang="en-GB" sz="1800" dirty="0" smtClean="0">
                <a:latin typeface="Times New Roman" pitchFamily="18" charset="0"/>
                <a:cs typeface="Times New Roman" pitchFamily="18" charset="0"/>
              </a:rPr>
              <a:t>These features will be implemented with one technology (</a:t>
            </a:r>
            <a:r>
              <a:rPr lang="en-GB" sz="1800" b="1" dirty="0" smtClean="0">
                <a:solidFill>
                  <a:srgbClr val="0070C0"/>
                </a:solidFill>
                <a:latin typeface="Times New Roman" pitchFamily="18" charset="0"/>
                <a:cs typeface="Times New Roman" pitchFamily="18" charset="0"/>
              </a:rPr>
              <a:t>one MAC+PHY</a:t>
            </a:r>
            <a:r>
              <a:rPr lang="en-GB" sz="1800" dirty="0" smtClean="0">
                <a:latin typeface="Times New Roman" pitchFamily="18" charset="0"/>
                <a:cs typeface="Times New Roman" pitchFamily="18" charset="0"/>
              </a:rPr>
              <a:t>).</a:t>
            </a:r>
          </a:p>
          <a:p>
            <a:pPr lvl="2"/>
            <a:r>
              <a:rPr lang="en-GB" sz="1600" dirty="0" smtClean="0">
                <a:latin typeface="Times New Roman" pitchFamily="18" charset="0"/>
                <a:cs typeface="Times New Roman" pitchFamily="18" charset="0"/>
              </a:rPr>
              <a:t>Not combining multiple technologies into a combo chip</a:t>
            </a:r>
            <a:endParaRPr lang="en-US" sz="1600" dirty="0" smtClean="0">
              <a:latin typeface="Times New Roman" pitchFamily="18" charset="0"/>
              <a:cs typeface="Times New Roman" pitchFamily="18" charset="0"/>
            </a:endParaRPr>
          </a:p>
        </p:txBody>
      </p:sp>
      <p:sp>
        <p:nvSpPr>
          <p:cNvPr id="13" name="TextBox 12"/>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90</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smtClean="0">
                <a:solidFill>
                  <a:srgbClr val="FF0000"/>
                </a:solidFill>
                <a:cs typeface="Times New Roman" pitchFamily="18" charset="0"/>
              </a:rPr>
              <a:t>REFERENCES</a:t>
            </a:r>
            <a:endParaRPr lang="en-US" sz="3200" b="1" i="1">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648200"/>
          </a:xfrm>
        </p:spPr>
        <p:txBody>
          <a:bodyPr>
            <a:normAutofit lnSpcReduction="10000"/>
          </a:bodyPr>
          <a:lstStyle/>
          <a:p>
            <a:pPr marL="457200" indent="-457200">
              <a:buFont typeface="+mj-lt"/>
              <a:buAutoNum type="arabicPeriod"/>
            </a:pPr>
            <a:r>
              <a:rPr lang="en-US" sz="1500" dirty="0" smtClean="0">
                <a:latin typeface="Times New Roman" pitchFamily="18" charset="0"/>
                <a:cs typeface="Times New Roman" pitchFamily="18" charset="0"/>
              </a:rPr>
              <a:t>15-10-0169-01, </a:t>
            </a:r>
            <a:r>
              <a:rPr lang="en-US" altLang="ko-KR" sz="1500" dirty="0" smtClean="0">
                <a:latin typeface="Times New Roman" pitchFamily="18" charset="0"/>
                <a:ea typeface="굴림" charset="-127"/>
                <a:cs typeface="Times New Roman" pitchFamily="18" charset="0"/>
              </a:rPr>
              <a:t>Overview and Requirements of Personal Environment Service, </a:t>
            </a:r>
            <a:r>
              <a:rPr lang="en-US" altLang="ko-KR" sz="1500" dirty="0" err="1" smtClean="0">
                <a:latin typeface="Times New Roman" pitchFamily="18" charset="0"/>
                <a:ea typeface="굴림" charset="-127"/>
                <a:cs typeface="Times New Roman" pitchFamily="18" charset="0"/>
              </a:rPr>
              <a:t>Jongtaek</a:t>
            </a:r>
            <a:r>
              <a:rPr lang="en-US" altLang="ko-KR" sz="1500" dirty="0" smtClean="0">
                <a:latin typeface="Times New Roman" pitchFamily="18" charset="0"/>
                <a:ea typeface="굴림" charset="-127"/>
                <a:cs typeface="Times New Roman" pitchFamily="18" charset="0"/>
              </a:rPr>
              <a:t> Oh, et al., Mar. 2010 </a:t>
            </a:r>
          </a:p>
          <a:p>
            <a:pPr marL="457200" indent="-457200">
              <a:buFont typeface="+mj-lt"/>
              <a:buAutoNum type="arabicPeriod"/>
            </a:pPr>
            <a:r>
              <a:rPr lang="en-US" sz="1500" dirty="0" smtClean="0">
                <a:latin typeface="Times New Roman" pitchFamily="18" charset="0"/>
                <a:cs typeface="Times New Roman" pitchFamily="18" charset="0"/>
              </a:rPr>
              <a:t>15-10-0156-03, </a:t>
            </a:r>
            <a:r>
              <a:rPr lang="en-US" altLang="ko-KR" sz="1500" dirty="0" smtClean="0">
                <a:latin typeface="Times New Roman" pitchFamily="18" charset="0"/>
                <a:ea typeface="굴림" pitchFamily="50" charset="-127"/>
                <a:cs typeface="Times New Roman" pitchFamily="18" charset="0"/>
              </a:rPr>
              <a:t>Personal Space Communication with WPAN Broadcasting</a:t>
            </a:r>
            <a:r>
              <a:rPr lang="en-US" altLang="ko-KR" sz="1500" dirty="0" smtClean="0">
                <a:latin typeface="Times New Roman" pitchFamily="18" charset="0"/>
                <a:ea typeface="굴림" charset="-127"/>
                <a:cs typeface="Times New Roman" pitchFamily="18" charset="0"/>
              </a:rPr>
              <a:t>, S. M. </a:t>
            </a:r>
            <a:r>
              <a:rPr lang="en-US" altLang="ko-KR" sz="1500" dirty="0" err="1" smtClean="0">
                <a:latin typeface="Times New Roman" pitchFamily="18" charset="0"/>
                <a:ea typeface="굴림" charset="-127"/>
                <a:cs typeface="Times New Roman" pitchFamily="18" charset="0"/>
              </a:rPr>
              <a:t>Ryu</a:t>
            </a:r>
            <a:r>
              <a:rPr lang="en-US" altLang="ko-KR" sz="1500" dirty="0" smtClean="0">
                <a:latin typeface="Times New Roman" pitchFamily="18" charset="0"/>
                <a:ea typeface="굴림" charset="-127"/>
                <a:cs typeface="Times New Roman" pitchFamily="18" charset="0"/>
              </a:rPr>
              <a:t>, et al., Mar. 2010 </a:t>
            </a:r>
          </a:p>
          <a:p>
            <a:pPr marL="457200" indent="-457200">
              <a:buFont typeface="+mj-lt"/>
              <a:buAutoNum type="arabicPeriod"/>
            </a:pPr>
            <a:r>
              <a:rPr lang="en-US" sz="1500" dirty="0" smtClean="0">
                <a:latin typeface="Times New Roman" pitchFamily="18" charset="0"/>
                <a:cs typeface="Times New Roman" pitchFamily="18" charset="0"/>
              </a:rPr>
              <a:t>15-10-0295-00, </a:t>
            </a:r>
            <a:r>
              <a:rPr lang="en-US" sz="1500" dirty="0" smtClean="0">
                <a:latin typeface="Times New Roman" pitchFamily="18" charset="0"/>
                <a:ea typeface="宋体" pitchFamily="2" charset="-122"/>
                <a:cs typeface="Times New Roman" pitchFamily="18" charset="0"/>
              </a:rPr>
              <a:t>Telecom Services and Personal Space Communication</a:t>
            </a:r>
            <a:r>
              <a:rPr lang="en-US" altLang="ko-KR" sz="1500" dirty="0" smtClean="0">
                <a:latin typeface="Times New Roman" pitchFamily="18" charset="0"/>
                <a:ea typeface="굴림" charset="-127"/>
                <a:cs typeface="Times New Roman" pitchFamily="18" charset="0"/>
              </a:rPr>
              <a:t>, Liang Li, et al., May 2010 </a:t>
            </a:r>
          </a:p>
          <a:p>
            <a:pPr marL="457200" indent="-457200">
              <a:buFont typeface="+mj-lt"/>
              <a:buAutoNum type="arabicPeriod"/>
            </a:pPr>
            <a:r>
              <a:rPr lang="en-US" sz="1500" dirty="0" smtClean="0">
                <a:latin typeface="Times New Roman" pitchFamily="18" charset="0"/>
                <a:cs typeface="Times New Roman" pitchFamily="18" charset="0"/>
              </a:rPr>
              <a:t>15-10-0349-00, Personal Broadcasting for Personal Space Communication</a:t>
            </a:r>
            <a:r>
              <a:rPr lang="en-US" altLang="ko-KR" sz="1500" dirty="0" smtClean="0">
                <a:latin typeface="Times New Roman" pitchFamily="18" charset="0"/>
                <a:ea typeface="굴림" charset="-127"/>
                <a:cs typeface="Times New Roman" pitchFamily="18" charset="0"/>
              </a:rPr>
              <a:t>, S. M. </a:t>
            </a:r>
            <a:r>
              <a:rPr lang="en-US" altLang="ko-KR" sz="1500" dirty="0" err="1" smtClean="0">
                <a:latin typeface="Times New Roman" pitchFamily="18" charset="0"/>
                <a:ea typeface="굴림" charset="-127"/>
                <a:cs typeface="Times New Roman" pitchFamily="18" charset="0"/>
              </a:rPr>
              <a:t>Ryu</a:t>
            </a:r>
            <a:r>
              <a:rPr lang="en-US" altLang="ko-KR" sz="1500" dirty="0" smtClean="0">
                <a:latin typeface="Times New Roman" pitchFamily="18" charset="0"/>
                <a:ea typeface="굴림" charset="-127"/>
                <a:cs typeface="Times New Roman" pitchFamily="18" charset="0"/>
              </a:rPr>
              <a:t>, et al., May 2010 </a:t>
            </a:r>
          </a:p>
          <a:p>
            <a:pPr marL="457200" indent="-457200">
              <a:buFont typeface="+mj-lt"/>
              <a:buAutoNum type="arabicPeriod"/>
            </a:pPr>
            <a:r>
              <a:rPr lang="en-US" altLang="ko-KR" sz="1500" dirty="0" smtClean="0">
                <a:latin typeface="Times New Roman" pitchFamily="18" charset="0"/>
                <a:ea typeface="굴림" charset="-127"/>
                <a:cs typeface="Times New Roman" pitchFamily="18" charset="0"/>
              </a:rPr>
              <a:t>RECOMMENDATION  </a:t>
            </a:r>
            <a:r>
              <a:rPr lang="fr-FR" altLang="ko-KR" sz="1500" dirty="0" smtClean="0">
                <a:latin typeface="Times New Roman" pitchFamily="18" charset="0"/>
                <a:ea typeface="굴림" charset="-127"/>
                <a:cs typeface="Times New Roman" pitchFamily="18" charset="0"/>
              </a:rPr>
              <a:t>ITU-R  M.1822</a:t>
            </a:r>
            <a:r>
              <a:rPr lang="ko-KR" altLang="en-US" sz="1500" dirty="0" smtClean="0">
                <a:latin typeface="Times New Roman" pitchFamily="18" charset="0"/>
                <a:ea typeface="굴림" charset="-127"/>
                <a:cs typeface="Times New Roman" pitchFamily="18" charset="0"/>
              </a:rPr>
              <a:t> </a:t>
            </a:r>
            <a:r>
              <a:rPr lang="en-US" altLang="ko-KR" sz="1500" dirty="0" smtClean="0">
                <a:latin typeface="Times New Roman" pitchFamily="18" charset="0"/>
                <a:ea typeface="굴림" charset="-127"/>
                <a:cs typeface="Times New Roman" pitchFamily="18" charset="0"/>
              </a:rPr>
              <a:t>Framework for services supported by IMT</a:t>
            </a:r>
          </a:p>
          <a:p>
            <a:pPr marL="457200" indent="-457200">
              <a:buFont typeface="+mj-lt"/>
              <a:buAutoNum type="arabicPeriod"/>
            </a:pPr>
            <a:r>
              <a:rPr lang="en-US" altLang="ko-KR" sz="1500" dirty="0" smtClean="0">
                <a:latin typeface="Times New Roman" pitchFamily="18" charset="0"/>
                <a:ea typeface="굴림" charset="-127"/>
                <a:cs typeface="Times New Roman" pitchFamily="18" charset="0"/>
              </a:rPr>
              <a:t>15-10-0635-00-0psc-sg-psc-draft-par</a:t>
            </a:r>
          </a:p>
          <a:p>
            <a:pPr marL="457200" indent="-457200">
              <a:buFont typeface="+mj-lt"/>
              <a:buAutoNum type="arabicPeriod"/>
            </a:pPr>
            <a:r>
              <a:rPr lang="en-US" altLang="ko-KR" sz="1500" dirty="0" smtClean="0">
                <a:latin typeface="Times New Roman" pitchFamily="18" charset="0"/>
                <a:ea typeface="굴림" charset="-127"/>
                <a:cs typeface="Times New Roman" pitchFamily="18" charset="0"/>
              </a:rPr>
              <a:t>15-10-0636-00-0psc-sg-psc-draft-5c</a:t>
            </a:r>
          </a:p>
          <a:p>
            <a:pPr marL="457200" indent="-457200">
              <a:buFont typeface="+mj-lt"/>
              <a:buAutoNum type="arabicPeriod"/>
            </a:pPr>
            <a:r>
              <a:rPr lang="en-US" altLang="ko-KR" sz="1500" dirty="0" smtClean="0">
                <a:latin typeface="Times New Roman" pitchFamily="18" charset="0"/>
                <a:ea typeface="굴림" charset="-127"/>
                <a:cs typeface="Times New Roman" pitchFamily="18" charset="0"/>
              </a:rPr>
              <a:t>15-10-0350-00-0psc-regarding-psc-definition</a:t>
            </a:r>
          </a:p>
          <a:p>
            <a:pPr marL="457200" indent="-457200">
              <a:buFont typeface="+mj-lt"/>
              <a:buAutoNum type="arabicPeriod"/>
            </a:pPr>
            <a:r>
              <a:rPr lang="en-US" altLang="ko-KR" sz="1500" dirty="0" smtClean="0">
                <a:latin typeface="Times New Roman" pitchFamily="18" charset="0"/>
                <a:ea typeface="굴림" charset="-127"/>
                <a:cs typeface="Times New Roman" pitchFamily="18" charset="0"/>
              </a:rPr>
              <a:t>15-10-0594-00-0psc-psc-use-cases-and-technical-requirements</a:t>
            </a:r>
          </a:p>
          <a:p>
            <a:pPr marL="457200" indent="-457200">
              <a:buFont typeface="+mj-lt"/>
              <a:buAutoNum type="arabicPeriod"/>
            </a:pPr>
            <a:r>
              <a:rPr lang="en-US" altLang="ko-KR" sz="1500" dirty="0" smtClean="0">
                <a:latin typeface="Times New Roman" pitchFamily="18" charset="0"/>
                <a:ea typeface="굴림" charset="-127"/>
                <a:cs typeface="Times New Roman" pitchFamily="18" charset="0"/>
              </a:rPr>
              <a:t>15-10-0595-00-0psc-scope-of-communications-for-the-personalized-space</a:t>
            </a:r>
          </a:p>
          <a:p>
            <a:pPr marL="457200" indent="-457200">
              <a:buFont typeface="+mj-lt"/>
              <a:buAutoNum type="arabicPeriod"/>
            </a:pPr>
            <a:r>
              <a:rPr lang="en-US" altLang="ko-KR" sz="1500" dirty="0" smtClean="0">
                <a:latin typeface="Times New Roman" pitchFamily="18" charset="0"/>
                <a:ea typeface="굴림" charset="-127"/>
                <a:cs typeface="Times New Roman" pitchFamily="18" charset="0"/>
              </a:rPr>
              <a:t>15-10-0608-01-0psc-mobile-terminal-relay-and-psc</a:t>
            </a:r>
          </a:p>
          <a:p>
            <a:pPr marL="457200" indent="-457200">
              <a:buFont typeface="+mj-lt"/>
              <a:buAutoNum type="arabicPeriod"/>
            </a:pPr>
            <a:r>
              <a:rPr lang="en-US" altLang="ko-KR" sz="1500" dirty="0" smtClean="0">
                <a:ea typeface="굴림" charset="-127"/>
                <a:hlinkClick r:id="rId2"/>
              </a:rPr>
              <a:t>http://www.palowireless.com/bluearticles/packets.asp</a:t>
            </a:r>
            <a:endParaRPr lang="en-US" altLang="ko-KR" sz="1500" dirty="0" smtClean="0">
              <a:ea typeface="굴림" charset="-127"/>
            </a:endParaRPr>
          </a:p>
          <a:p>
            <a:pPr marL="457200" indent="-457200">
              <a:buFont typeface="+mj-lt"/>
              <a:buAutoNum type="arabicPeriod"/>
            </a:pPr>
            <a:r>
              <a:rPr lang="en-US" sz="1500" dirty="0" smtClean="0">
                <a:hlinkClick r:id="rId3"/>
              </a:rPr>
              <a:t>http://grouper.ieee.org/groups/802/15/pub/2003/Jan03/03036r0P802-15_WG-802-15-4-TG4-Tutorial.ppt</a:t>
            </a:r>
            <a:endParaRPr lang="en-US" sz="1500" dirty="0" smtClean="0"/>
          </a:p>
          <a:p>
            <a:pPr marL="457200" indent="-457200">
              <a:buFont typeface="+mj-lt"/>
              <a:buAutoNum type="arabicPeriod"/>
            </a:pPr>
            <a:r>
              <a:rPr lang="en-US" sz="1400" dirty="0" smtClean="0"/>
              <a:t>Dynamic Single Frequency Networks, Magnus Eriksson</a:t>
            </a:r>
            <a:r>
              <a:rPr lang="en-US" sz="1400" i="1" dirty="0" smtClean="0"/>
              <a:t>, </a:t>
            </a:r>
            <a:r>
              <a:rPr lang="en-US" sz="1400" dirty="0" smtClean="0"/>
              <a:t>IEEE JOURNAL ON SELECTED AREAS IN COMMUNICATIONS, VOL. 19, NO. 10, OCTOBER 2001.</a:t>
            </a:r>
            <a:endParaRPr lang="en-US" sz="1500" dirty="0" smtClean="0"/>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91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157107</TotalTime>
  <Words>10181</Words>
  <Application>Microsoft Office PowerPoint</Application>
  <PresentationFormat>On-screen Show (4:3)</PresentationFormat>
  <Paragraphs>1862</Paragraphs>
  <Slides>91</Slides>
  <Notes>65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91</vt:i4>
      </vt:variant>
    </vt:vector>
  </HeadingPairs>
  <TitlesOfParts>
    <vt:vector size="94" baseType="lpstr">
      <vt:lpstr>Office Theme</vt:lpstr>
      <vt:lpstr>Custom Design</vt:lpstr>
      <vt:lpstr>Photo Editor Photo</vt:lpstr>
      <vt:lpstr>Slide 1</vt:lpstr>
      <vt:lpstr>Introduction</vt:lpstr>
      <vt:lpstr>INTRODUCTION</vt:lpstr>
      <vt:lpstr>Definition of Personal Space Communications (PSC)</vt:lpstr>
      <vt:lpstr>PERSONALIZATION OF A SPACE (1)</vt:lpstr>
      <vt:lpstr>PERSONALIZATION OF A SPACE (2)</vt:lpstr>
      <vt:lpstr>PERSONAL SPACE AND PUBLIC SPACE (1)</vt:lpstr>
      <vt:lpstr>PERSONAL SPACE AND PUBLIC SPACE (2)</vt:lpstr>
      <vt:lpstr>PERSONAL SPACE AND PUBLIC SPACE (3)</vt:lpstr>
      <vt:lpstr>PERSONAL SPACE AND PUBLIC SPACE (4)</vt:lpstr>
      <vt:lpstr>REQUIREMENTS FOR PERSONAL SPACES</vt:lpstr>
      <vt:lpstr>TYPES OF PERSONAL SPACES (1) *</vt:lpstr>
      <vt:lpstr>TYPES OF PERSONAL SPACES (2)</vt:lpstr>
      <vt:lpstr>TYPES OF PERSONAL SPACES (3)</vt:lpstr>
      <vt:lpstr>TYPES OF PERSONAL SPACES (4)</vt:lpstr>
      <vt:lpstr>SOME FACTS FOR PERSONAL SPACES [10]</vt:lpstr>
      <vt:lpstr>DEFINITION OF PSC (1)</vt:lpstr>
      <vt:lpstr>DEFINITION OF PSC (2)</vt:lpstr>
      <vt:lpstr>DEFINITION OF PSC (3)</vt:lpstr>
      <vt:lpstr>DEFINITION OF PSC (4)</vt:lpstr>
      <vt:lpstr>DEFINITION OF PSC (5)</vt:lpstr>
      <vt:lpstr>TYPES OF PSC APPLICATIONS [2]</vt:lpstr>
      <vt:lpstr>PSC OPERATION SCENARIO (1) [9]</vt:lpstr>
      <vt:lpstr>PSC OPERATION SCENARIO (2) [9]</vt:lpstr>
      <vt:lpstr>USE CASES, HOME/INDOOR ENVIRONMENT (1)</vt:lpstr>
      <vt:lpstr>USE CASES, HOME/INDOOR ENVIRONMENT (2)</vt:lpstr>
      <vt:lpstr>USE CASES, HOME/INDOOR ENVIRONMENT (3)</vt:lpstr>
      <vt:lpstr>USE CASES, VEHICULAR ENVIRONMENT</vt:lpstr>
      <vt:lpstr>USE CASES, OUTDOOR APPLICATIONS</vt:lpstr>
      <vt:lpstr>USE CASES, PUBLIC SECTOR</vt:lpstr>
      <vt:lpstr>COMMUNICATIONS FOR PERSONAL SPACES (1)</vt:lpstr>
      <vt:lpstr>COMMUNICATIONS FOR PERSONAL SPACES (2)</vt:lpstr>
      <vt:lpstr>COMMUNICATIONS FOR PERSONAL SPACES (3)</vt:lpstr>
      <vt:lpstr>COMMUNICATIONS FOR PERSONAL SPACE (4)</vt:lpstr>
      <vt:lpstr>COMMUNICATIONS FOR PERSONAL SPACE (5)</vt:lpstr>
      <vt:lpstr>COMMUNICATIONS FOR PERSONAL SPACE (6)</vt:lpstr>
      <vt:lpstr>COMMUNICATIONS FOR PERSONAL SPACE (7)</vt:lpstr>
      <vt:lpstr>COMMUNICATIONS FOR PERSONAL SPACE (8)</vt:lpstr>
      <vt:lpstr>FREQUENCIES AND DURATIONS OF USE CASES [1]</vt:lpstr>
      <vt:lpstr>REQUIRED FEATURES FOR SUGGESTED USE CASES (1)</vt:lpstr>
      <vt:lpstr>REQUIRED FEATURES FOR SUGGESTED USE CASES (2)</vt:lpstr>
      <vt:lpstr>REQUIRED FEATURES FOR SUGGESTED USE CASES (3)</vt:lpstr>
      <vt:lpstr>PSC System Definition</vt:lpstr>
      <vt:lpstr>DEFINITION OF PSC TERMINAL</vt:lpstr>
      <vt:lpstr>TYPES OF PSC DEVICES (1)</vt:lpstr>
      <vt:lpstr>TYPES OF PSC DEVICES (2)</vt:lpstr>
      <vt:lpstr>LEVEL OF DEVICES (1)</vt:lpstr>
      <vt:lpstr>LEVEL OF DEVICES (2)</vt:lpstr>
      <vt:lpstr>KEY REQUIREMENTS FOR PSC</vt:lpstr>
      <vt:lpstr>PERSONAL SPACE AND PUBLIC SPACE</vt:lpstr>
      <vt:lpstr>GROUPING DEVICES IN A PERSONAL SPACE</vt:lpstr>
      <vt:lpstr>DYNAMINC AND ADAPTIVE RESOURCE ALLOCATION (DARA) (1)</vt:lpstr>
      <vt:lpstr>DYNAMINC AND ADAPTIVE RESOURCE ALLOCATION (DARA) (2)</vt:lpstr>
      <vt:lpstr>DYNAMINC AND ADAPTIVE RESOURCE ALLOCATION (DARA) (3)</vt:lpstr>
      <vt:lpstr>DYNAMINC AND ADAPTIVE RESOURCE ALLOCATION (DARA) (4)</vt:lpstr>
      <vt:lpstr>DYNAMINC AND ADAPTIVE RESOURCE ALLOCATION (DARA) (5)</vt:lpstr>
      <vt:lpstr>CHANNEL RESOURCE MANAGEMENT/ALLOCATION (1)</vt:lpstr>
      <vt:lpstr>CHANNEL RESOURCE MANAGEMENT/ALLOCATION (2)</vt:lpstr>
      <vt:lpstr>CHANNEL RESOURCE MANAGEMENT/ALLOCATION (3)</vt:lpstr>
      <vt:lpstr>CHANNEL RESOURCE MANAGEMENT/ALLOCATION (4)</vt:lpstr>
      <vt:lpstr>CHANNEL RESOURCE MANAGEMENT/ALLOCATION (5)</vt:lpstr>
      <vt:lpstr>CHANNEL RESOURCE MANAGEMENT/ALLOCATION (6)</vt:lpstr>
      <vt:lpstr>ONE EXAMPLE, FREQUENCY HOPPING IN A PERSONAL SPACE</vt:lpstr>
      <vt:lpstr>ONE EXAMPLE, DIRECT SEQUENCE (DS) SPREADING IN A PERSONAL SPACE</vt:lpstr>
      <vt:lpstr>ONE EXAMPLE, OFDMA IN A PERSONAL SPACE</vt:lpstr>
      <vt:lpstr>COMPARISON OF FREQUENCY SPREADING/MULTIPLE ACCESS METHODS</vt:lpstr>
      <vt:lpstr>RANGE EXTENSION AND SOFT HANDOVER (1)</vt:lpstr>
      <vt:lpstr>RANGE EXTENSION AND SOFT HANDOVER (2)</vt:lpstr>
      <vt:lpstr>RANGE EXTENSION AND SOFT HANDOVER (3)</vt:lpstr>
      <vt:lpstr>RANGE EXTENSION AND SOFT HANDOVER (4)</vt:lpstr>
      <vt:lpstr>RANGE EXTENSION AND SOFT HANDOVER (5)</vt:lpstr>
      <vt:lpstr>RANGE EXTENSION AND SOFT HANDOVER (6)</vt:lpstr>
      <vt:lpstr>RANGE EXTENSION AND SOFT HANDOVER (7)</vt:lpstr>
      <vt:lpstr>RANGE EXTENSION AND SOFT HANDOVER (8)</vt:lpstr>
      <vt:lpstr>RANGE EXTENSION AND SOFT HANDOVER (9)</vt:lpstr>
      <vt:lpstr>RANGE EXTENSION AND SOFT HANDOVER (10)</vt:lpstr>
      <vt:lpstr>RANGE EXTENSION AND SOFT HANDOVER (11)</vt:lpstr>
      <vt:lpstr>RANGE EXTENSION AND SOFT HANDOVER (12)</vt:lpstr>
      <vt:lpstr>EXAMPLE NUMBERS FOR KEY ISSUES FOR FRAME STRUCTURE DESIGN</vt:lpstr>
      <vt:lpstr>EXAMPLE NUMBERS FOR KEY ISSUES FOR FREQUENCY PLAN DESIGN</vt:lpstr>
      <vt:lpstr>PAYLOAD ASSIGNMENT FOR TEMPORAL RESOURCE MANAGEMENT (1)</vt:lpstr>
      <vt:lpstr>PAYLOAD ASSIGNMENT FOR TEMPORAL RESOURCE MANAGEMENT (2)</vt:lpstr>
      <vt:lpstr>SYNCHRONIZED RELAYS AMONG PUBLIC SPACES (1)</vt:lpstr>
      <vt:lpstr>SYNCHRONIZED RELAYS AMONG PUBLIC SPACES (2)</vt:lpstr>
      <vt:lpstr>SYNCHRONIZED RELAYS AMONG PUBLIC SPACES (3)</vt:lpstr>
      <vt:lpstr>SYNCHRONIZED RELAYS AMONG PUBLIC SPACES (4)</vt:lpstr>
      <vt:lpstr>SYNCHRONIZED COMMUNICATION THROUGHOUT A REGION (1)</vt:lpstr>
      <vt:lpstr>SYNCHRONIZED COMMUNICATION THROUGHOUT A REGION (2)</vt:lpstr>
      <vt:lpstr>Summary and Conclusions</vt:lpstr>
      <vt:lpstr>SUMMARY AND CONCLUSIONS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Soo-Young Chang</cp:lastModifiedBy>
  <cp:revision>1907</cp:revision>
  <dcterms:created xsi:type="dcterms:W3CDTF">2010-05-03T18:32:55Z</dcterms:created>
  <dcterms:modified xsi:type="dcterms:W3CDTF">2011-03-05T04:16:41Z</dcterms:modified>
</cp:coreProperties>
</file>