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370" r:id="rId2"/>
    <p:sldId id="377" r:id="rId3"/>
    <p:sldId id="381" r:id="rId4"/>
    <p:sldId id="371" r:id="rId5"/>
    <p:sldId id="375" r:id="rId6"/>
    <p:sldId id="380" r:id="rId7"/>
    <p:sldId id="374" r:id="rId8"/>
    <p:sldId id="379" r:id="rId9"/>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465" autoAdjust="0"/>
  </p:normalViewPr>
  <p:slideViewPr>
    <p:cSldViewPr>
      <p:cViewPr>
        <p:scale>
          <a:sx n="90" d="100"/>
          <a:sy n="90" d="100"/>
        </p:scale>
        <p:origin x="-324" y="-7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1/20/2011</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6882446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1/20/2011</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272948890"/>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January 11</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4"/>
          <p:cNvSpPr>
            <a:spLocks noGrp="1" noChangeArrowheads="1"/>
          </p:cNvSpPr>
          <p:nvPr>
            <p:ph type="dt" sz="quarter"/>
          </p:nvPr>
        </p:nvSpPr>
        <p:spPr>
          <a:xfrm>
            <a:off x="646113" y="94119"/>
            <a:ext cx="2708275" cy="215444"/>
          </a:xfrm>
          <a:noFill/>
        </p:spPr>
        <p:txBody>
          <a:bodyPr/>
          <a:lstStyle>
            <a:lvl1pPr eaLnBrk="0" hangingPunct="0">
              <a:tabLst>
                <a:tab pos="723900" algn="l"/>
                <a:tab pos="1447800" algn="l"/>
                <a:tab pos="2171700" algn="l"/>
              </a:tabLst>
              <a:defRPr sz="1200">
                <a:solidFill>
                  <a:schemeClr val="bg1"/>
                </a:solidFill>
                <a:latin typeface="Times New Roman" pitchFamily="16" charset="0"/>
                <a:ea typeface="ＭＳ Ｐゴシック" charset="-128"/>
              </a:defRPr>
            </a:lvl1pPr>
            <a:lvl2pPr eaLnBrk="0" hangingPunct="0">
              <a:tabLst>
                <a:tab pos="723900" algn="l"/>
                <a:tab pos="1447800" algn="l"/>
                <a:tab pos="2171700" algn="l"/>
              </a:tabLst>
              <a:defRPr sz="1200">
                <a:solidFill>
                  <a:schemeClr val="bg1"/>
                </a:solidFill>
                <a:latin typeface="Times New Roman" pitchFamily="16" charset="0"/>
                <a:ea typeface="ＭＳ Ｐゴシック" charset="-128"/>
              </a:defRPr>
            </a:lvl2pPr>
            <a:lvl3pPr eaLnBrk="0" hangingPunct="0">
              <a:tabLst>
                <a:tab pos="723900" algn="l"/>
                <a:tab pos="1447800" algn="l"/>
                <a:tab pos="2171700" algn="l"/>
              </a:tabLst>
              <a:defRPr sz="1200">
                <a:solidFill>
                  <a:schemeClr val="bg1"/>
                </a:solidFill>
                <a:latin typeface="Times New Roman" pitchFamily="16" charset="0"/>
                <a:ea typeface="ＭＳ Ｐゴシック" charset="-128"/>
              </a:defRPr>
            </a:lvl3pPr>
            <a:lvl4pPr eaLnBrk="0" hangingPunct="0">
              <a:tabLst>
                <a:tab pos="723900" algn="l"/>
                <a:tab pos="1447800" algn="l"/>
                <a:tab pos="2171700" algn="l"/>
              </a:tabLst>
              <a:defRPr sz="1200">
                <a:solidFill>
                  <a:schemeClr val="bg1"/>
                </a:solidFill>
                <a:latin typeface="Times New Roman" pitchFamily="16" charset="0"/>
                <a:ea typeface="ＭＳ Ｐゴシック" charset="-128"/>
              </a:defRPr>
            </a:lvl4pPr>
            <a:lvl5pPr eaLnBrk="0" hangingPunct="0">
              <a:tabLst>
                <a:tab pos="723900" algn="l"/>
                <a:tab pos="1447800" algn="l"/>
                <a:tab pos="2171700"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9pPr>
          </a:lstStyle>
          <a:p>
            <a:pPr eaLnBrk="1" hangingPunct="1"/>
            <a:r>
              <a:rPr lang="en-US" sz="1400" smtClean="0">
                <a:solidFill>
                  <a:srgbClr val="000000"/>
                </a:solidFill>
              </a:rPr>
              <a:t>07/12/10</a:t>
            </a:r>
          </a:p>
        </p:txBody>
      </p:sp>
      <p:sp>
        <p:nvSpPr>
          <p:cNvPr id="16387" name="Rectangle 8"/>
          <p:cNvSpPr>
            <a:spLocks noGrp="1" noChangeArrowheads="1"/>
          </p:cNvSpPr>
          <p:nvPr>
            <p:ph type="sldNum" sz="quarter"/>
          </p:nvPr>
        </p:nvSpPr>
        <p:spPr>
          <a:xfrm>
            <a:off x="2901950" y="8942388"/>
            <a:ext cx="792163" cy="738664"/>
          </a:xfrm>
          <a:noFill/>
        </p:spPr>
        <p:txBody>
          <a:bodyPr/>
          <a:lstStyle>
            <a:lvl1pPr eaLnBrk="0" hangingPunct="0">
              <a:tabLst>
                <a:tab pos="723900" algn="l"/>
              </a:tabLst>
              <a:defRPr sz="1200">
                <a:solidFill>
                  <a:schemeClr val="bg1"/>
                </a:solidFill>
                <a:latin typeface="Times New Roman" pitchFamily="16" charset="0"/>
                <a:ea typeface="ＭＳ Ｐゴシック" charset="-128"/>
              </a:defRPr>
            </a:lvl1pPr>
            <a:lvl2pPr eaLnBrk="0" hangingPunct="0">
              <a:tabLst>
                <a:tab pos="723900" algn="l"/>
              </a:tabLst>
              <a:defRPr sz="1200">
                <a:solidFill>
                  <a:schemeClr val="bg1"/>
                </a:solidFill>
                <a:latin typeface="Times New Roman" pitchFamily="16" charset="0"/>
                <a:ea typeface="ＭＳ Ｐゴシック" charset="-128"/>
              </a:defRPr>
            </a:lvl2pPr>
            <a:lvl3pPr eaLnBrk="0" hangingPunct="0">
              <a:tabLst>
                <a:tab pos="723900" algn="l"/>
              </a:tabLst>
              <a:defRPr sz="1200">
                <a:solidFill>
                  <a:schemeClr val="bg1"/>
                </a:solidFill>
                <a:latin typeface="Times New Roman" pitchFamily="16" charset="0"/>
                <a:ea typeface="ＭＳ Ｐゴシック" charset="-128"/>
              </a:defRPr>
            </a:lvl3pPr>
            <a:lvl4pPr eaLnBrk="0" hangingPunct="0">
              <a:tabLst>
                <a:tab pos="723900" algn="l"/>
              </a:tabLst>
              <a:defRPr sz="1200">
                <a:solidFill>
                  <a:schemeClr val="bg1"/>
                </a:solidFill>
                <a:latin typeface="Times New Roman" pitchFamily="16" charset="0"/>
                <a:ea typeface="ＭＳ Ｐゴシック" charset="-128"/>
              </a:defRPr>
            </a:lvl4pPr>
            <a:lvl5pPr eaLnBrk="0" hangingPunct="0">
              <a:tabLst>
                <a:tab pos="723900"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9pPr>
          </a:lstStyle>
          <a:p>
            <a:pPr eaLnBrk="1" hangingPunct="1"/>
            <a:r>
              <a:rPr lang="en-US" sz="2400" smtClean="0">
                <a:solidFill>
                  <a:srgbClr val="000000"/>
                </a:solidFill>
              </a:rPr>
              <a:t>Page </a:t>
            </a:r>
            <a:fld id="{38D5F5ED-65A0-40B5-BA7E-8846AB555204}" type="slidenum">
              <a:rPr lang="en-US" sz="2400" smtClean="0">
                <a:solidFill>
                  <a:srgbClr val="000000"/>
                </a:solidFill>
              </a:rPr>
              <a:pPr eaLnBrk="1" hangingPunct="1"/>
              <a:t>2</a:t>
            </a:fld>
            <a:endParaRPr lang="en-US" sz="2400" smtClean="0">
              <a:solidFill>
                <a:srgbClr val="000000"/>
              </a:solidFill>
            </a:endParaRPr>
          </a:p>
        </p:txBody>
      </p:sp>
      <p:sp>
        <p:nvSpPr>
          <p:cNvPr id="16388" name="Rectangle 1"/>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9" name="Rectangle 2"/>
          <p:cNvSpPr>
            <a:spLocks noGrp="1" noChangeArrowheads="1"/>
          </p:cNvSpPr>
          <p:nvPr>
            <p:ph type="body" idx="1"/>
          </p:nvPr>
        </p:nvSpPr>
        <p:spPr>
          <a:xfrm>
            <a:off x="914401" y="4387096"/>
            <a:ext cx="5027613" cy="4155361"/>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
        <p:nvSpPr>
          <p:cNvPr id="16390" name="Text Box 3"/>
          <p:cNvSpPr txBox="1">
            <a:spLocks noChangeArrowheads="1"/>
          </p:cNvSpPr>
          <p:nvPr/>
        </p:nvSpPr>
        <p:spPr bwMode="auto">
          <a:xfrm>
            <a:off x="646114" y="94066"/>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eaLnBrk="1" hangingPunct="1">
              <a:buClrTx/>
              <a:buFontTx/>
              <a:buNone/>
            </a:pPr>
            <a:r>
              <a:rPr lang="en-US" sz="1400" b="1">
                <a:solidFill>
                  <a:srgbClr val="000000"/>
                </a:solidFill>
              </a:rPr>
              <a:t>07/12/10</a:t>
            </a:r>
          </a:p>
        </p:txBody>
      </p:sp>
      <p:sp>
        <p:nvSpPr>
          <p:cNvPr id="16391" name="Text Box 4"/>
          <p:cNvSpPr txBox="1">
            <a:spLocks noChangeArrowheads="1"/>
          </p:cNvSpPr>
          <p:nvPr/>
        </p:nvSpPr>
        <p:spPr bwMode="auto">
          <a:xfrm>
            <a:off x="2901951" y="8940851"/>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r" eaLnBrk="1" hangingPunct="1">
              <a:buClrTx/>
              <a:buFontTx/>
              <a:buNone/>
            </a:pPr>
            <a:r>
              <a:rPr lang="en-US">
                <a:solidFill>
                  <a:srgbClr val="000000"/>
                </a:solidFill>
              </a:rPr>
              <a:t>Page </a:t>
            </a:r>
            <a:fld id="{580F5225-6CDA-4FC0-9835-5006ED54D9EC}" type="slidenum">
              <a:rPr lang="en-US">
                <a:solidFill>
                  <a:srgbClr val="000000"/>
                </a:solidFill>
              </a:rPr>
              <a:pPr algn="r" eaLnBrk="1" hangingPunct="1">
                <a:buClrTx/>
                <a:buFontTx/>
                <a:buNone/>
              </a:pPr>
              <a:t>2</a:t>
            </a:fld>
            <a:endParaRPr 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4"/>
          <p:cNvSpPr>
            <a:spLocks noGrp="1" noChangeArrowheads="1"/>
          </p:cNvSpPr>
          <p:nvPr>
            <p:ph type="dt" sz="quarter"/>
          </p:nvPr>
        </p:nvSpPr>
        <p:spPr>
          <a:xfrm>
            <a:off x="646113" y="94119"/>
            <a:ext cx="2708275" cy="215444"/>
          </a:xfrm>
          <a:noFill/>
        </p:spPr>
        <p:txBody>
          <a:bodyPr/>
          <a:lstStyle>
            <a:lvl1pPr eaLnBrk="0" hangingPunct="0">
              <a:tabLst>
                <a:tab pos="723900" algn="l"/>
                <a:tab pos="1447800" algn="l"/>
                <a:tab pos="2171700" algn="l"/>
              </a:tabLst>
              <a:defRPr sz="1200">
                <a:solidFill>
                  <a:schemeClr val="bg1"/>
                </a:solidFill>
                <a:latin typeface="Times New Roman" pitchFamily="16" charset="0"/>
                <a:ea typeface="ＭＳ Ｐゴシック" charset="-128"/>
              </a:defRPr>
            </a:lvl1pPr>
            <a:lvl2pPr eaLnBrk="0" hangingPunct="0">
              <a:tabLst>
                <a:tab pos="723900" algn="l"/>
                <a:tab pos="1447800" algn="l"/>
                <a:tab pos="2171700" algn="l"/>
              </a:tabLst>
              <a:defRPr sz="1200">
                <a:solidFill>
                  <a:schemeClr val="bg1"/>
                </a:solidFill>
                <a:latin typeface="Times New Roman" pitchFamily="16" charset="0"/>
                <a:ea typeface="ＭＳ Ｐゴシック" charset="-128"/>
              </a:defRPr>
            </a:lvl2pPr>
            <a:lvl3pPr eaLnBrk="0" hangingPunct="0">
              <a:tabLst>
                <a:tab pos="723900" algn="l"/>
                <a:tab pos="1447800" algn="l"/>
                <a:tab pos="2171700" algn="l"/>
              </a:tabLst>
              <a:defRPr sz="1200">
                <a:solidFill>
                  <a:schemeClr val="bg1"/>
                </a:solidFill>
                <a:latin typeface="Times New Roman" pitchFamily="16" charset="0"/>
                <a:ea typeface="ＭＳ Ｐゴシック" charset="-128"/>
              </a:defRPr>
            </a:lvl3pPr>
            <a:lvl4pPr eaLnBrk="0" hangingPunct="0">
              <a:tabLst>
                <a:tab pos="723900" algn="l"/>
                <a:tab pos="1447800" algn="l"/>
                <a:tab pos="2171700" algn="l"/>
              </a:tabLst>
              <a:defRPr sz="1200">
                <a:solidFill>
                  <a:schemeClr val="bg1"/>
                </a:solidFill>
                <a:latin typeface="Times New Roman" pitchFamily="16" charset="0"/>
                <a:ea typeface="ＭＳ Ｐゴシック" charset="-128"/>
              </a:defRPr>
            </a:lvl4pPr>
            <a:lvl5pPr eaLnBrk="0" hangingPunct="0">
              <a:tabLst>
                <a:tab pos="723900" algn="l"/>
                <a:tab pos="1447800" algn="l"/>
                <a:tab pos="2171700"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9pPr>
          </a:lstStyle>
          <a:p>
            <a:pPr eaLnBrk="1" hangingPunct="1"/>
            <a:r>
              <a:rPr lang="en-US" sz="1400" smtClean="0">
                <a:solidFill>
                  <a:srgbClr val="000000"/>
                </a:solidFill>
              </a:rPr>
              <a:t>07/12/10</a:t>
            </a:r>
          </a:p>
        </p:txBody>
      </p:sp>
      <p:sp>
        <p:nvSpPr>
          <p:cNvPr id="17411" name="Rectangle 8"/>
          <p:cNvSpPr>
            <a:spLocks noGrp="1" noChangeArrowheads="1"/>
          </p:cNvSpPr>
          <p:nvPr>
            <p:ph type="sldNum" sz="quarter"/>
          </p:nvPr>
        </p:nvSpPr>
        <p:spPr>
          <a:xfrm>
            <a:off x="2901950" y="8942388"/>
            <a:ext cx="792163" cy="738664"/>
          </a:xfrm>
          <a:noFill/>
        </p:spPr>
        <p:txBody>
          <a:bodyPr/>
          <a:lstStyle>
            <a:lvl1pPr eaLnBrk="0" hangingPunct="0">
              <a:tabLst>
                <a:tab pos="723900" algn="l"/>
              </a:tabLst>
              <a:defRPr sz="1200">
                <a:solidFill>
                  <a:schemeClr val="bg1"/>
                </a:solidFill>
                <a:latin typeface="Times New Roman" pitchFamily="16" charset="0"/>
                <a:ea typeface="ＭＳ Ｐゴシック" charset="-128"/>
              </a:defRPr>
            </a:lvl1pPr>
            <a:lvl2pPr eaLnBrk="0" hangingPunct="0">
              <a:tabLst>
                <a:tab pos="723900" algn="l"/>
              </a:tabLst>
              <a:defRPr sz="1200">
                <a:solidFill>
                  <a:schemeClr val="bg1"/>
                </a:solidFill>
                <a:latin typeface="Times New Roman" pitchFamily="16" charset="0"/>
                <a:ea typeface="ＭＳ Ｐゴシック" charset="-128"/>
              </a:defRPr>
            </a:lvl2pPr>
            <a:lvl3pPr eaLnBrk="0" hangingPunct="0">
              <a:tabLst>
                <a:tab pos="723900" algn="l"/>
              </a:tabLst>
              <a:defRPr sz="1200">
                <a:solidFill>
                  <a:schemeClr val="bg1"/>
                </a:solidFill>
                <a:latin typeface="Times New Roman" pitchFamily="16" charset="0"/>
                <a:ea typeface="ＭＳ Ｐゴシック" charset="-128"/>
              </a:defRPr>
            </a:lvl3pPr>
            <a:lvl4pPr eaLnBrk="0" hangingPunct="0">
              <a:tabLst>
                <a:tab pos="723900" algn="l"/>
              </a:tabLst>
              <a:defRPr sz="1200">
                <a:solidFill>
                  <a:schemeClr val="bg1"/>
                </a:solidFill>
                <a:latin typeface="Times New Roman" pitchFamily="16" charset="0"/>
                <a:ea typeface="ＭＳ Ｐゴシック" charset="-128"/>
              </a:defRPr>
            </a:lvl4pPr>
            <a:lvl5pPr eaLnBrk="0" hangingPunct="0">
              <a:tabLst>
                <a:tab pos="723900"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9pPr>
          </a:lstStyle>
          <a:p>
            <a:pPr eaLnBrk="1" hangingPunct="1"/>
            <a:r>
              <a:rPr lang="en-US" sz="2400" smtClean="0">
                <a:solidFill>
                  <a:srgbClr val="000000"/>
                </a:solidFill>
              </a:rPr>
              <a:t>Page </a:t>
            </a:r>
            <a:fld id="{5CF9D94D-E390-432A-A8F8-49052C43FAAD}" type="slidenum">
              <a:rPr lang="en-US" sz="2400" smtClean="0">
                <a:solidFill>
                  <a:srgbClr val="000000"/>
                </a:solidFill>
              </a:rPr>
              <a:pPr eaLnBrk="1" hangingPunct="1"/>
              <a:t>3</a:t>
            </a:fld>
            <a:endParaRPr lang="en-US" sz="2400" smtClean="0">
              <a:solidFill>
                <a:srgbClr val="000000"/>
              </a:solidFill>
            </a:endParaRPr>
          </a:p>
        </p:txBody>
      </p:sp>
      <p:sp>
        <p:nvSpPr>
          <p:cNvPr id="17412" name="Text Box 1"/>
          <p:cNvSpPr txBox="1">
            <a:spLocks noChangeArrowheads="1"/>
          </p:cNvSpPr>
          <p:nvPr/>
        </p:nvSpPr>
        <p:spPr bwMode="auto">
          <a:xfrm>
            <a:off x="3429001" y="97241"/>
            <a:ext cx="27844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r" eaLnBrk="1" hangingPunct="1">
              <a:buClrTx/>
              <a:buFontTx/>
              <a:buNone/>
            </a:pPr>
            <a:r>
              <a:rPr lang="en-US" sz="1400" b="1">
                <a:solidFill>
                  <a:srgbClr val="000000"/>
                </a:solidFill>
              </a:rPr>
              <a:t>doc.: IEEE 802.15-&lt;doc#&gt;</a:t>
            </a:r>
          </a:p>
        </p:txBody>
      </p:sp>
      <p:sp>
        <p:nvSpPr>
          <p:cNvPr id="17413" name="Text Box 2"/>
          <p:cNvSpPr txBox="1">
            <a:spLocks noChangeArrowheads="1"/>
          </p:cNvSpPr>
          <p:nvPr/>
        </p:nvSpPr>
        <p:spPr bwMode="auto">
          <a:xfrm>
            <a:off x="646114" y="9724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eaLnBrk="1" hangingPunct="1">
              <a:buClrTx/>
              <a:buFontTx/>
              <a:buNone/>
            </a:pPr>
            <a:r>
              <a:rPr lang="en-US" sz="1400" b="1">
                <a:solidFill>
                  <a:srgbClr val="000000"/>
                </a:solidFill>
              </a:rPr>
              <a:t>&lt;month year&gt;</a:t>
            </a:r>
          </a:p>
        </p:txBody>
      </p:sp>
      <p:sp>
        <p:nvSpPr>
          <p:cNvPr id="17414" name="Text Box 3"/>
          <p:cNvSpPr txBox="1">
            <a:spLocks noChangeArrowheads="1"/>
          </p:cNvSpPr>
          <p:nvPr/>
        </p:nvSpPr>
        <p:spPr bwMode="auto">
          <a:xfrm>
            <a:off x="3730625" y="8940851"/>
            <a:ext cx="2482850" cy="153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342900" indent="-342900" eaLnBrk="0" hangingPunc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1pPr>
            <a:lvl2pPr eaLnBrk="0" hangingPunc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2pPr>
            <a:lvl3pPr eaLnBrk="0" hangingPunc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3pPr>
            <a:lvl4pPr eaLnBrk="0" hangingPunc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4pPr>
            <a:lvl5pPr marL="457200" eaLnBrk="0" hangingPunc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5pPr>
            <a:lvl6pPr marL="914400" defTabSz="449263" eaLnBrk="0" fontAlgn="base" hangingPunct="0">
              <a:spcBef>
                <a:spcPct val="0"/>
              </a:spcBef>
              <a:spcAft>
                <a:spcPct val="0"/>
              </a:spcAft>
              <a:buClr>
                <a:srgbClr val="000000"/>
              </a:buClr>
              <a:buSzPct val="100000"/>
              <a:buFont typeface="Times New Roman" pitchFamily="16"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6pPr>
            <a:lvl7pPr marL="1371600" defTabSz="449263" eaLnBrk="0" fontAlgn="base" hangingPunct="0">
              <a:spcBef>
                <a:spcPct val="0"/>
              </a:spcBef>
              <a:spcAft>
                <a:spcPct val="0"/>
              </a:spcAft>
              <a:buClr>
                <a:srgbClr val="000000"/>
              </a:buClr>
              <a:buSzPct val="100000"/>
              <a:buFont typeface="Times New Roman" pitchFamily="16"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7pPr>
            <a:lvl8pPr marL="1828800" defTabSz="449263" eaLnBrk="0" fontAlgn="base" hangingPunct="0">
              <a:spcBef>
                <a:spcPct val="0"/>
              </a:spcBef>
              <a:spcAft>
                <a:spcPct val="0"/>
              </a:spcAft>
              <a:buClr>
                <a:srgbClr val="000000"/>
              </a:buClr>
              <a:buSzPct val="100000"/>
              <a:buFont typeface="Times New Roman" pitchFamily="16"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8pPr>
            <a:lvl9pPr marL="2286000" defTabSz="449263" eaLnBrk="0" fontAlgn="base" hangingPunct="0">
              <a:spcBef>
                <a:spcPct val="0"/>
              </a:spcBef>
              <a:spcAft>
                <a:spcPct val="0"/>
              </a:spcAft>
              <a:buClr>
                <a:srgbClr val="000000"/>
              </a:buClr>
              <a:buSzPct val="100000"/>
              <a:buFont typeface="Times New Roman" pitchFamily="16"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9pPr>
          </a:lstStyle>
          <a:p>
            <a:pPr lvl="4" indent="0" algn="r" eaLnBrk="1" hangingPunct="1">
              <a:buClrTx/>
              <a:buFontTx/>
              <a:buNone/>
            </a:pPr>
            <a:r>
              <a:rPr lang="en-US" sz="1000">
                <a:solidFill>
                  <a:srgbClr val="000000"/>
                </a:solidFill>
              </a:rPr>
              <a:t>&lt;author&gt;, &lt;company&gt;</a:t>
            </a:r>
          </a:p>
        </p:txBody>
      </p:sp>
      <p:sp>
        <p:nvSpPr>
          <p:cNvPr id="17415" name="Text Box 4"/>
          <p:cNvSpPr txBox="1">
            <a:spLocks noChangeArrowheads="1"/>
          </p:cNvSpPr>
          <p:nvPr/>
        </p:nvSpPr>
        <p:spPr bwMode="auto">
          <a:xfrm>
            <a:off x="2901951" y="8940851"/>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r" eaLnBrk="1" hangingPunct="1">
              <a:buClrTx/>
              <a:buFontTx/>
              <a:buNone/>
            </a:pPr>
            <a:r>
              <a:rPr lang="en-US">
                <a:solidFill>
                  <a:srgbClr val="000000"/>
                </a:solidFill>
              </a:rPr>
              <a:t>Page </a:t>
            </a:r>
            <a:fld id="{AFD601DA-588E-42B8-A89A-BD9145C0B819}" type="slidenum">
              <a:rPr lang="en-US">
                <a:solidFill>
                  <a:srgbClr val="000000"/>
                </a:solidFill>
              </a:rPr>
              <a:pPr algn="r" eaLnBrk="1" hangingPunct="1">
                <a:buClrTx/>
                <a:buFontTx/>
                <a:buNone/>
              </a:pPr>
              <a:t>3</a:t>
            </a:fld>
            <a:endParaRPr lang="en-US">
              <a:solidFill>
                <a:srgbClr val="000000"/>
              </a:solidFill>
            </a:endParaRPr>
          </a:p>
        </p:txBody>
      </p:sp>
      <p:sp>
        <p:nvSpPr>
          <p:cNvPr id="17416" name="Rectangle 5"/>
          <p:cNvSpPr>
            <a:spLocks noChangeArrowheads="1" noTextEdit="1"/>
          </p:cNvSpPr>
          <p:nvPr>
            <p:ph type="sldImg"/>
          </p:nvPr>
        </p:nvSpPr>
        <p:spPr>
          <a:xfrm>
            <a:off x="1128713" y="698500"/>
            <a:ext cx="4600575" cy="3451225"/>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7" name="Rectangle 6"/>
          <p:cNvSpPr>
            <a:spLocks noChangeArrowheads="1"/>
          </p:cNvSpPr>
          <p:nvPr>
            <p:ph type="body" idx="1"/>
          </p:nvPr>
        </p:nvSpPr>
        <p:spPr>
          <a:xfrm>
            <a:off x="914401" y="4387096"/>
            <a:ext cx="5027613" cy="4155361"/>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r>
              <a:rPr lang="en-US" dirty="0" smtClean="0"/>
              <a:t>January 2011</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idx="10"/>
          </p:nvPr>
        </p:nvSpPr>
        <p:spPr>
          <a:ln/>
        </p:spPr>
        <p:txBody>
          <a:bodyPr/>
          <a:lstStyle>
            <a:lvl1pPr>
              <a:defRPr/>
            </a:lvl1pPr>
          </a:lstStyle>
          <a:p>
            <a:pPr>
              <a:defRPr/>
            </a:pPr>
            <a:r>
              <a:rPr lang="en-US"/>
              <a:t>Slide </a:t>
            </a:r>
            <a:fld id="{F7CD8959-7374-44A8-8C97-3392A3245BF1}" type="slidenum">
              <a:rPr lang="en-US"/>
              <a:pPr>
                <a:defRPr/>
              </a:pPr>
              <a:t>‹#›</a:t>
            </a:fld>
            <a:endParaRPr lang="en-US"/>
          </a:p>
        </p:txBody>
      </p:sp>
      <p:sp>
        <p:nvSpPr>
          <p:cNvPr id="5" name="Rectangle 5"/>
          <p:cNvSpPr>
            <a:spLocks noGrp="1" noChangeArrowheads="1"/>
          </p:cNvSpPr>
          <p:nvPr>
            <p:ph type="ftr" sz="quarter" idx="3"/>
          </p:nvPr>
        </p:nvSpPr>
        <p:spPr bwMode="auto">
          <a:xfrm>
            <a:off x="5867400" y="6492875"/>
            <a:ext cx="26670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dirty="0" smtClean="0"/>
              <a:t>David Howard, On Ramp Wireless, Inc.</a:t>
            </a:r>
            <a:endParaRPr lang="en-US" dirty="0"/>
          </a:p>
        </p:txBody>
      </p:sp>
      <p:sp>
        <p:nvSpPr>
          <p:cNvPr id="6"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dirty="0" smtClean="0"/>
              <a:t>January 2011</a:t>
            </a:r>
            <a:endParaRPr lang="en-US" dirty="0"/>
          </a:p>
        </p:txBody>
      </p:sp>
    </p:spTree>
    <p:extLst>
      <p:ext uri="{BB962C8B-B14F-4D97-AF65-F5344CB8AC3E}">
        <p14:creationId xmlns:p14="http://schemas.microsoft.com/office/powerpoint/2010/main" val="30288303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Rectangle 9"/>
          <p:cNvSpPr>
            <a:spLocks noGrp="1" noChangeArrowheads="1"/>
          </p:cNvSpPr>
          <p:nvPr>
            <p:ph type="sldNum" idx="10"/>
          </p:nvPr>
        </p:nvSpPr>
        <p:spPr>
          <a:ln/>
        </p:spPr>
        <p:txBody>
          <a:bodyPr/>
          <a:lstStyle>
            <a:lvl1pPr>
              <a:defRPr/>
            </a:lvl1pPr>
          </a:lstStyle>
          <a:p>
            <a:pPr>
              <a:defRPr/>
            </a:pPr>
            <a:r>
              <a:rPr lang="en-US"/>
              <a:t>Slide </a:t>
            </a:r>
            <a:fld id="{6ACE016A-119A-49C2-BBDC-0344600A9D3B}" type="slidenum">
              <a:rPr lang="en-US"/>
              <a:pPr>
                <a:defRPr/>
              </a:pPr>
              <a:t>‹#›</a:t>
            </a:fld>
            <a:endParaRPr lang="en-US"/>
          </a:p>
        </p:txBody>
      </p:sp>
      <p:sp>
        <p:nvSpPr>
          <p:cNvPr id="3"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dirty="0" smtClean="0"/>
              <a:t>January 2011</a:t>
            </a:r>
            <a:endParaRPr lang="en-US" dirty="0"/>
          </a:p>
        </p:txBody>
      </p:sp>
      <p:sp>
        <p:nvSpPr>
          <p:cNvPr id="4" name="Rectangle 5"/>
          <p:cNvSpPr>
            <a:spLocks noGrp="1" noChangeArrowheads="1"/>
          </p:cNvSpPr>
          <p:nvPr>
            <p:ph type="ftr" sz="quarter" idx="3"/>
          </p:nvPr>
        </p:nvSpPr>
        <p:spPr bwMode="auto">
          <a:xfrm>
            <a:off x="5867400" y="6492875"/>
            <a:ext cx="26670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dirty="0" smtClean="0"/>
              <a:t>David Howard, On Ramp Wireless, Inc.</a:t>
            </a:r>
            <a:endParaRPr lang="en-US" dirty="0"/>
          </a:p>
        </p:txBody>
      </p:sp>
    </p:spTree>
    <p:extLst>
      <p:ext uri="{BB962C8B-B14F-4D97-AF65-F5344CB8AC3E}">
        <p14:creationId xmlns:p14="http://schemas.microsoft.com/office/powerpoint/2010/main" val="1340448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5867400" y="6492875"/>
            <a:ext cx="26670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dirty="0" smtClean="0"/>
              <a:t>David Howard, On Ramp Wireless,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dirty="0"/>
              <a:t>Slide </a:t>
            </a:r>
            <a:fld id="{41987EB5-282E-4916-B28F-39C3F491D2E1}" type="slidenum">
              <a:rPr lang="en-US"/>
              <a:pPr>
                <a:defRPr/>
              </a:pPr>
              <a:t>‹#›</a:t>
            </a:fld>
            <a:endParaRPr lang="en-US" dirty="0"/>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smtClean="0"/>
              <a:t>doc.: </a:t>
            </a:r>
            <a:r>
              <a:rPr lang="en-US" sz="1400" b="1" dirty="0" smtClean="0">
                <a:effectLst/>
              </a:rPr>
              <a:t>15-11-0121-01-004k</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553998"/>
          </a:xfrm>
          <a:prstGeom prst="rect">
            <a:avLst/>
          </a:prstGeom>
          <a:noFill/>
          <a:ln w="9525">
            <a:noFill/>
            <a:miter lim="800000"/>
            <a:headEnd/>
            <a:tailEnd/>
          </a:ln>
          <a:effectLst/>
        </p:spPr>
        <p:txBody>
          <a:bodyPr lIns="0" tIns="0" rIns="0" bIns="0">
            <a:spAutoFit/>
          </a:bodyPr>
          <a:lstStyle/>
          <a:p>
            <a:pPr eaLnBrk="0" hangingPunct="0">
              <a:defRPr/>
            </a:pPr>
            <a:r>
              <a:rPr lang="en-US" dirty="0" smtClean="0"/>
              <a:t>TG4k Low</a:t>
            </a:r>
            <a:r>
              <a:rPr lang="en-US" baseline="0" dirty="0" smtClean="0"/>
              <a:t> Energy Critical Infrastructure Monitoring (LECIM)</a:t>
            </a:r>
            <a:endParaRPr lang="en-US" dirty="0" smtClean="0"/>
          </a:p>
          <a:p>
            <a:pPr eaLnBrk="0" hangingPunct="0">
              <a:defRPr/>
            </a:pP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dirty="0" smtClean="0"/>
              <a:t>January 2011</a:t>
            </a:r>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Lst>
  <p:timing>
    <p:tnLst>
      <p:par>
        <p:cTn id="1" dur="indefinite" restart="never" nodeType="tmRoot"/>
      </p:par>
    </p:tnLst>
  </p:timing>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dirty="0" smtClean="0"/>
              <a:t>January 2011</a:t>
            </a:r>
            <a:endParaRPr lang="en-US" dirty="0"/>
          </a:p>
        </p:txBody>
      </p:sp>
      <p:sp>
        <p:nvSpPr>
          <p:cNvPr id="2052" name="Footer Placeholder 4"/>
          <p:cNvSpPr>
            <a:spLocks noGrp="1"/>
          </p:cNvSpPr>
          <p:nvPr>
            <p:ph type="ftr" sz="quarter" idx="10"/>
          </p:nvPr>
        </p:nvSpPr>
        <p:spPr>
          <a:xfrm>
            <a:off x="6248400" y="6477000"/>
            <a:ext cx="2438400" cy="182563"/>
          </a:xfrm>
          <a:noFill/>
        </p:spPr>
        <p:txBody>
          <a:bodyPr/>
          <a:lstStyle/>
          <a:p>
            <a:r>
              <a:rPr lang="en-US" dirty="0" smtClean="0"/>
              <a:t>David Howard, On Ramp Wireless</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A3DC52E-B10F-48B2-ABD6-EE93EC506125}" type="slidenum">
              <a:rPr lang="en-US"/>
              <a:pPr algn="ctr" eaLnBrk="0" hangingPunct="0"/>
              <a:t>1</a:t>
            </a:fld>
            <a:endParaRPr lang="en-US"/>
          </a:p>
        </p:txBody>
      </p:sp>
      <p:sp>
        <p:nvSpPr>
          <p:cNvPr id="256004" name="Rectangle 4"/>
          <p:cNvSpPr>
            <a:spLocks noChangeArrowheads="1"/>
          </p:cNvSpPr>
          <p:nvPr/>
        </p:nvSpPr>
        <p:spPr bwMode="auto">
          <a:xfrm>
            <a:off x="386316" y="762000"/>
            <a:ext cx="8534400" cy="5170646"/>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TG4k LECIM </a:t>
            </a:r>
            <a:r>
              <a:rPr lang="en-US" sz="1800" dirty="0"/>
              <a:t>Closing Report for </a:t>
            </a:r>
            <a:r>
              <a:rPr lang="en-US" sz="1800" dirty="0" smtClean="0"/>
              <a:t>Los Angeles, CA January 2011</a:t>
            </a:r>
            <a:endParaRPr lang="en-US" sz="1800" dirty="0"/>
          </a:p>
          <a:p>
            <a:pPr marL="914400" indent="-914400" eaLnBrk="0" hangingPunct="0">
              <a:defRPr/>
            </a:pPr>
            <a:r>
              <a:rPr lang="en-US" sz="1800" b="1" dirty="0"/>
              <a:t>Date Submitted: </a:t>
            </a:r>
            <a:r>
              <a:rPr lang="en-US" sz="1800" dirty="0" smtClean="0"/>
              <a:t>November </a:t>
            </a:r>
            <a:r>
              <a:rPr lang="en-US" sz="1800" dirty="0"/>
              <a:t>2010</a:t>
            </a:r>
          </a:p>
          <a:p>
            <a:pPr marL="914400" indent="-914400" eaLnBrk="0" hangingPunct="0">
              <a:defRPr/>
            </a:pPr>
            <a:r>
              <a:rPr lang="en-US" sz="1800" b="1" dirty="0"/>
              <a:t>Source:</a:t>
            </a:r>
            <a:r>
              <a:rPr lang="en-US" sz="1800" dirty="0"/>
              <a:t> 	</a:t>
            </a:r>
            <a:r>
              <a:rPr lang="en-US" sz="1800" dirty="0" smtClean="0"/>
              <a:t>David Howard, On Ramp Wireless</a:t>
            </a:r>
            <a:endParaRPr lang="en-US" sz="1800" dirty="0"/>
          </a:p>
          <a:p>
            <a:pPr marL="914400" indent="-914400" eaLnBrk="0" hangingPunct="0">
              <a:defRPr/>
            </a:pPr>
            <a:r>
              <a:rPr lang="en-US" sz="1800" b="1" dirty="0"/>
              <a:t>Contact: </a:t>
            </a:r>
            <a:r>
              <a:rPr lang="en-US" sz="1800" dirty="0" smtClean="0"/>
              <a:t>David Howard, On Ramp Wireless</a:t>
            </a:r>
            <a:endParaRPr lang="en-US" sz="1800" dirty="0"/>
          </a:p>
          <a:p>
            <a:pPr marL="914400" indent="-914400" eaLnBrk="0" hangingPunct="0">
              <a:defRPr/>
            </a:pPr>
            <a:r>
              <a:rPr lang="en-US" sz="1800" b="1" dirty="0"/>
              <a:t>Voice:</a:t>
            </a:r>
            <a:r>
              <a:rPr lang="en-US" sz="1800" dirty="0"/>
              <a:t> 	+1 (858)592-6008 x221 </a:t>
            </a:r>
            <a:r>
              <a:rPr lang="en-US" sz="1800" dirty="0" smtClean="0"/>
              <a:t>, </a:t>
            </a:r>
            <a:r>
              <a:rPr lang="en-US" sz="1800" dirty="0"/>
              <a:t>E-Mail: </a:t>
            </a:r>
            <a:r>
              <a:rPr lang="en-US" sz="1800" dirty="0" smtClean="0"/>
              <a:t>david.a.howard@ieee.org</a:t>
            </a:r>
            <a:r>
              <a:rPr lang="en-US" sz="1800" dirty="0"/>
              <a:t>	</a:t>
            </a:r>
          </a:p>
          <a:p>
            <a:pPr marL="914400" indent="-914400" eaLnBrk="0" hangingPunct="0">
              <a:defRPr/>
            </a:pPr>
            <a:r>
              <a:rPr lang="en-US" sz="1800" b="1" dirty="0"/>
              <a:t>Re:</a:t>
            </a:r>
            <a:r>
              <a:rPr lang="en-US" sz="1800" dirty="0"/>
              <a:t> 	</a:t>
            </a:r>
            <a:r>
              <a:rPr lang="en-US" sz="1800" dirty="0" smtClean="0"/>
              <a:t>TG4k LECIM </a:t>
            </a:r>
            <a:r>
              <a:rPr lang="en-US" sz="1800" dirty="0"/>
              <a:t>Closing Report for </a:t>
            </a:r>
            <a:r>
              <a:rPr lang="en-US" sz="1800" dirty="0" smtClean="0"/>
              <a:t>January 2011 Session</a:t>
            </a:r>
            <a:endParaRPr lang="en-US" sz="1800" dirty="0"/>
          </a:p>
          <a:p>
            <a:pPr marL="914400" indent="-914400" eaLnBrk="0" hangingPunct="0">
              <a:defRPr/>
            </a:pPr>
            <a:r>
              <a:rPr lang="en-US" sz="1800" b="1" dirty="0"/>
              <a:t>Abstract: </a:t>
            </a:r>
            <a:r>
              <a:rPr lang="en-US" sz="1800" dirty="0" smtClean="0"/>
              <a:t>TG4k LECIM </a:t>
            </a:r>
            <a:r>
              <a:rPr lang="en-US" sz="1800" dirty="0"/>
              <a:t>Closing Report for </a:t>
            </a:r>
            <a:r>
              <a:rPr lang="en-US" sz="1800" dirty="0" smtClean="0"/>
              <a:t>Los Angeles, CA</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ctr" eaLnBrk="1" hangingPunct="1">
              <a:buClrTx/>
              <a:buFontTx/>
              <a:buNone/>
            </a:pPr>
            <a:r>
              <a:rPr lang="en-US">
                <a:solidFill>
                  <a:srgbClr val="000000"/>
                </a:solidFill>
              </a:rPr>
              <a:t>Slide </a:t>
            </a:r>
            <a:fld id="{CCB5FC90-F45D-4C7C-B4A9-03846C6BD623}" type="slidenum">
              <a:rPr lang="en-US">
                <a:solidFill>
                  <a:srgbClr val="000000"/>
                </a:solidFill>
              </a:rPr>
              <a:pPr algn="ctr" eaLnBrk="1" hangingPunct="1">
                <a:buClrTx/>
                <a:buFontTx/>
                <a:buNone/>
              </a:pPr>
              <a:t>2</a:t>
            </a:fld>
            <a:endParaRPr lang="en-US">
              <a:solidFill>
                <a:srgbClr val="000000"/>
              </a:solidFill>
            </a:endParaRPr>
          </a:p>
        </p:txBody>
      </p:sp>
      <p:sp>
        <p:nvSpPr>
          <p:cNvPr id="3075" name="Text Box 2"/>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ctr" eaLnBrk="1" hangingPunct="1">
              <a:buClrTx/>
              <a:buFontTx/>
              <a:buNone/>
            </a:pPr>
            <a:r>
              <a:rPr lang="en-US">
                <a:solidFill>
                  <a:srgbClr val="000000"/>
                </a:solidFill>
              </a:rPr>
              <a:t>Slide </a:t>
            </a:r>
            <a:fld id="{3DE55D36-B1F1-4782-9832-C75DB5626562}" type="slidenum">
              <a:rPr lang="en-US">
                <a:solidFill>
                  <a:srgbClr val="000000"/>
                </a:solidFill>
              </a:rPr>
              <a:pPr algn="ctr" eaLnBrk="1" hangingPunct="1">
                <a:buClrTx/>
                <a:buFontTx/>
                <a:buNone/>
              </a:pPr>
              <a:t>2</a:t>
            </a:fld>
            <a:endParaRPr lang="en-US">
              <a:solidFill>
                <a:srgbClr val="000000"/>
              </a:solidFill>
            </a:endParaRPr>
          </a:p>
        </p:txBody>
      </p:sp>
      <p:sp>
        <p:nvSpPr>
          <p:cNvPr id="3077" name="Text Box 4"/>
          <p:cNvSpPr txBox="1">
            <a:spLocks noChangeArrowheads="1"/>
          </p:cNvSpPr>
          <p:nvPr/>
        </p:nvSpPr>
        <p:spPr bwMode="auto">
          <a:xfrm>
            <a:off x="762000" y="1752600"/>
            <a:ext cx="7772400" cy="441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1pPr>
            <a:lvl2pPr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2pPr>
            <a:lvl3pPr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3pPr>
            <a:lvl4pPr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4pPr>
            <a:lvl5pPr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9pPr>
          </a:lstStyle>
          <a:p>
            <a:pPr eaLnBrk="1" hangingPunct="1">
              <a:lnSpc>
                <a:spcPct val="80000"/>
              </a:lnSpc>
              <a:spcBef>
                <a:spcPts val="500"/>
              </a:spcBef>
              <a:buClrTx/>
              <a:buFontTx/>
              <a:buNone/>
            </a:pPr>
            <a:r>
              <a:rPr lang="en-US" sz="2000" dirty="0" smtClean="0">
                <a:solidFill>
                  <a:srgbClr val="000000"/>
                </a:solidFill>
              </a:rPr>
              <a:t>Chair (interim):</a:t>
            </a:r>
            <a:r>
              <a:rPr lang="en-US" sz="2000" dirty="0">
                <a:solidFill>
                  <a:srgbClr val="000000"/>
                </a:solidFill>
              </a:rPr>
              <a:t>	</a:t>
            </a:r>
            <a:r>
              <a:rPr lang="en-US" sz="2000" dirty="0" smtClean="0">
                <a:solidFill>
                  <a:srgbClr val="000000"/>
                </a:solidFill>
              </a:rPr>
              <a:t>	David </a:t>
            </a:r>
            <a:r>
              <a:rPr lang="en-US" sz="2000" dirty="0">
                <a:solidFill>
                  <a:srgbClr val="000000"/>
                </a:solidFill>
              </a:rPr>
              <a:t>Howard (On-Ramp Wireless, Inc.)</a:t>
            </a:r>
          </a:p>
          <a:p>
            <a:pPr eaLnBrk="1" hangingPunct="1">
              <a:lnSpc>
                <a:spcPct val="80000"/>
              </a:lnSpc>
              <a:spcBef>
                <a:spcPts val="500"/>
              </a:spcBef>
              <a:buClrTx/>
              <a:buFontTx/>
              <a:buNone/>
            </a:pPr>
            <a:endParaRPr lang="en-US" sz="2000" dirty="0">
              <a:solidFill>
                <a:srgbClr val="000000"/>
              </a:solidFill>
            </a:endParaRPr>
          </a:p>
          <a:p>
            <a:pPr eaLnBrk="1" hangingPunct="1">
              <a:lnSpc>
                <a:spcPct val="80000"/>
              </a:lnSpc>
              <a:spcBef>
                <a:spcPts val="500"/>
              </a:spcBef>
              <a:buClrTx/>
              <a:buFontTx/>
              <a:buNone/>
            </a:pPr>
            <a:r>
              <a:rPr lang="en-US" sz="2000" dirty="0" smtClean="0">
                <a:solidFill>
                  <a:srgbClr val="000000"/>
                </a:solidFill>
              </a:rPr>
              <a:t>Secretary (acting):</a:t>
            </a:r>
            <a:r>
              <a:rPr lang="en-US" sz="2000" dirty="0">
                <a:solidFill>
                  <a:srgbClr val="000000"/>
                </a:solidFill>
              </a:rPr>
              <a:t>	</a:t>
            </a:r>
            <a:r>
              <a:rPr lang="en-US" sz="2000" dirty="0">
                <a:solidFill>
                  <a:srgbClr val="000000"/>
                </a:solidFill>
              </a:rPr>
              <a:t>Evan Green (Independent</a:t>
            </a:r>
            <a:r>
              <a:rPr lang="en-US" sz="2000" dirty="0" smtClean="0">
                <a:solidFill>
                  <a:srgbClr val="000000"/>
                </a:solidFill>
              </a:rPr>
              <a:t>)</a:t>
            </a:r>
            <a:endParaRPr lang="en-US" sz="2000" dirty="0">
              <a:solidFill>
                <a:srgbClr val="000000"/>
              </a:solidFill>
            </a:endParaRPr>
          </a:p>
          <a:p>
            <a:pPr eaLnBrk="1" hangingPunct="1">
              <a:lnSpc>
                <a:spcPct val="80000"/>
              </a:lnSpc>
              <a:spcBef>
                <a:spcPts val="500"/>
              </a:spcBef>
              <a:buClrTx/>
              <a:buFontTx/>
              <a:buNone/>
            </a:pPr>
            <a:endParaRPr lang="en-US" sz="2000" dirty="0">
              <a:solidFill>
                <a:srgbClr val="000000"/>
              </a:solidFill>
            </a:endParaRPr>
          </a:p>
          <a:p>
            <a:pPr eaLnBrk="1" hangingPunct="1">
              <a:lnSpc>
                <a:spcPct val="80000"/>
              </a:lnSpc>
              <a:spcBef>
                <a:spcPts val="500"/>
              </a:spcBef>
              <a:buClrTx/>
            </a:pPr>
            <a:r>
              <a:rPr lang="en-US" sz="2000" dirty="0" smtClean="0">
                <a:solidFill>
                  <a:srgbClr val="000000"/>
                </a:solidFill>
              </a:rPr>
              <a:t>Editor(s):</a:t>
            </a:r>
            <a:r>
              <a:rPr lang="en-US" sz="2000" dirty="0">
                <a:solidFill>
                  <a:srgbClr val="000000"/>
                </a:solidFill>
              </a:rPr>
              <a:t>		</a:t>
            </a:r>
            <a:r>
              <a:rPr lang="en-US" sz="2000" dirty="0" smtClean="0">
                <a:solidFill>
                  <a:srgbClr val="000000"/>
                </a:solidFill>
              </a:rPr>
              <a:t>Open</a:t>
            </a:r>
            <a:endParaRPr lang="en-US" sz="2000" dirty="0">
              <a:solidFill>
                <a:srgbClr val="000000"/>
              </a:solidFill>
            </a:endParaRPr>
          </a:p>
          <a:p>
            <a:pPr eaLnBrk="1" hangingPunct="1">
              <a:lnSpc>
                <a:spcPct val="80000"/>
              </a:lnSpc>
              <a:spcBef>
                <a:spcPts val="500"/>
              </a:spcBef>
              <a:buClrTx/>
              <a:buFontTx/>
              <a:buNone/>
            </a:pPr>
            <a:endParaRPr lang="en-US" sz="2000" dirty="0">
              <a:solidFill>
                <a:srgbClr val="000000"/>
              </a:solidFill>
            </a:endParaRPr>
          </a:p>
          <a:p>
            <a:pPr eaLnBrk="1" hangingPunct="1">
              <a:lnSpc>
                <a:spcPct val="80000"/>
              </a:lnSpc>
              <a:spcBef>
                <a:spcPts val="500"/>
              </a:spcBef>
              <a:buClrTx/>
              <a:buFontTx/>
              <a:buNone/>
            </a:pPr>
            <a:endParaRPr lang="en-US" sz="2000" dirty="0">
              <a:solidFill>
                <a:srgbClr val="000000"/>
              </a:solidFill>
            </a:endParaRPr>
          </a:p>
        </p:txBody>
      </p:sp>
      <p:sp>
        <p:nvSpPr>
          <p:cNvPr id="6" name="Rectangle 13"/>
          <p:cNvSpPr>
            <a:spLocks noGrp="1" noChangeArrowheads="1"/>
          </p:cNvSpPr>
          <p:nvPr>
            <p:ph type="dt" sz="quarter" idx="4294967295"/>
          </p:nvPr>
        </p:nvSpPr>
        <p:spPr>
          <a:xfrm>
            <a:off x="609600" y="304800"/>
            <a:ext cx="1905000" cy="247650"/>
          </a:xfrm>
          <a:prstGeom prst="rect">
            <a:avLst/>
          </a:prstGeom>
          <a:noFill/>
        </p:spPr>
        <p:txBody>
          <a:bodyPr/>
          <a:lstStyle/>
          <a:p>
            <a:r>
              <a:rPr lang="en-US" sz="1400" b="1" dirty="0" smtClean="0"/>
              <a:t>January 2011</a:t>
            </a:r>
            <a:endParaRPr lang="en-US" sz="1400" b="1" dirty="0"/>
          </a:p>
        </p:txBody>
      </p:sp>
      <p:sp>
        <p:nvSpPr>
          <p:cNvPr id="7" name="Footer Placeholder 4"/>
          <p:cNvSpPr>
            <a:spLocks noGrp="1"/>
          </p:cNvSpPr>
          <p:nvPr>
            <p:ph type="ftr" sz="quarter" idx="10"/>
          </p:nvPr>
        </p:nvSpPr>
        <p:spPr>
          <a:xfrm>
            <a:off x="6248400" y="6477000"/>
            <a:ext cx="2438400" cy="182563"/>
          </a:xfrm>
          <a:noFill/>
        </p:spPr>
        <p:txBody>
          <a:bodyPr/>
          <a:lstStyle/>
          <a:p>
            <a:r>
              <a:rPr lang="en-US" dirty="0" smtClean="0"/>
              <a:t>David Howard, On Ramp Wireless</a:t>
            </a:r>
          </a:p>
        </p:txBody>
      </p:sp>
    </p:spTree>
    <p:extLst>
      <p:ext uri="{BB962C8B-B14F-4D97-AF65-F5344CB8AC3E}">
        <p14:creationId xmlns:p14="http://schemas.microsoft.com/office/powerpoint/2010/main" val="245752031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ctr" eaLnBrk="1" hangingPunct="1">
              <a:buClrTx/>
              <a:buFontTx/>
              <a:buNone/>
            </a:pPr>
            <a:r>
              <a:rPr lang="en-US">
                <a:solidFill>
                  <a:srgbClr val="000000"/>
                </a:solidFill>
              </a:rPr>
              <a:t>Slide </a:t>
            </a:r>
            <a:fld id="{C1FF61E2-7845-42F5-9832-CE5D016CCC91}" type="slidenum">
              <a:rPr lang="en-US">
                <a:solidFill>
                  <a:srgbClr val="000000"/>
                </a:solidFill>
              </a:rPr>
              <a:pPr algn="ctr" eaLnBrk="1" hangingPunct="1">
                <a:buClrTx/>
                <a:buFontTx/>
                <a:buNone/>
              </a:pPr>
              <a:t>3</a:t>
            </a:fld>
            <a:endParaRPr lang="en-US">
              <a:solidFill>
                <a:srgbClr val="000000"/>
              </a:solidFill>
            </a:endParaRPr>
          </a:p>
        </p:txBody>
      </p:sp>
      <p:sp>
        <p:nvSpPr>
          <p:cNvPr id="4099" name="Text Box 2"/>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ctr" eaLnBrk="1" hangingPunct="1">
              <a:buClrTx/>
              <a:buFontTx/>
              <a:buNone/>
            </a:pPr>
            <a:r>
              <a:rPr lang="en-US">
                <a:solidFill>
                  <a:srgbClr val="000000"/>
                </a:solidFill>
              </a:rPr>
              <a:t>Slide </a:t>
            </a:r>
            <a:fld id="{06BF0C97-9557-47C0-96D6-6E19EDE49178}" type="slidenum">
              <a:rPr lang="en-US">
                <a:solidFill>
                  <a:srgbClr val="000000"/>
                </a:solidFill>
              </a:rPr>
              <a:pPr algn="ctr" eaLnBrk="1" hangingPunct="1">
                <a:buClrTx/>
                <a:buFontTx/>
                <a:buNone/>
              </a:pPr>
              <a:t>3</a:t>
            </a:fld>
            <a:endParaRPr lang="en-US">
              <a:solidFill>
                <a:srgbClr val="000000"/>
              </a:solidFill>
            </a:endParaRPr>
          </a:p>
        </p:txBody>
      </p:sp>
      <p:sp>
        <p:nvSpPr>
          <p:cNvPr id="4100" name="Text Box 3"/>
          <p:cNvSpPr txBox="1">
            <a:spLocks noChangeArrowheads="1"/>
          </p:cNvSpPr>
          <p:nvPr/>
        </p:nvSpPr>
        <p:spPr bwMode="auto">
          <a:xfrm>
            <a:off x="609600" y="609600"/>
            <a:ext cx="7772400"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ctr" eaLnBrk="1" hangingPunct="1">
              <a:buClrTx/>
              <a:buFontTx/>
              <a:buNone/>
            </a:pPr>
            <a:r>
              <a:rPr lang="en-US" sz="3600" b="1">
                <a:solidFill>
                  <a:srgbClr val="000000"/>
                </a:solidFill>
              </a:rPr>
              <a:t>15.4k LECIM -  Meetings This Week</a:t>
            </a:r>
          </a:p>
        </p:txBody>
      </p:sp>
      <p:graphicFrame>
        <p:nvGraphicFramePr>
          <p:cNvPr id="11268" name="Group 4"/>
          <p:cNvGraphicFramePr>
            <a:graphicFrameLocks noGrp="1"/>
          </p:cNvGraphicFramePr>
          <p:nvPr/>
        </p:nvGraphicFramePr>
        <p:xfrm>
          <a:off x="609600" y="1447800"/>
          <a:ext cx="7772401" cy="3313346"/>
        </p:xfrm>
        <a:graphic>
          <a:graphicData uri="http://schemas.openxmlformats.org/drawingml/2006/table">
            <a:tbl>
              <a:tblPr/>
              <a:tblGrid>
                <a:gridCol w="804041"/>
                <a:gridCol w="1742090"/>
                <a:gridCol w="1742090"/>
                <a:gridCol w="1742090"/>
                <a:gridCol w="1742090"/>
              </a:tblGrid>
              <a:tr h="482369">
                <a:tc>
                  <a:txBody>
                    <a:bodyPr/>
                    <a:lstStyle/>
                    <a:p>
                      <a:pPr marL="0" marR="0" lvl="0" indent="0" algn="ctr" defTabSz="449263" rtl="0" eaLnBrk="1" fontAlgn="base" latinLnBrk="0" hangingPunct="1">
                        <a:lnSpc>
                          <a:spcPct val="87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dirty="0" err="1" smtClean="0">
                          <a:ln>
                            <a:noFill/>
                          </a:ln>
                          <a:solidFill>
                            <a:srgbClr val="000000"/>
                          </a:solidFill>
                          <a:effectLst/>
                          <a:latin typeface="Arial" charset="0"/>
                          <a:ea typeface="ＭＳ Ｐゴシック" charset="-128"/>
                        </a:rPr>
                        <a:t>Mtg</a:t>
                      </a:r>
                      <a:endParaRPr kumimoji="0" lang="en-US" sz="2000" b="0" i="0" u="none" strike="noStrike" cap="none" normalizeH="0" baseline="0" dirty="0" smtClean="0">
                        <a:ln>
                          <a:noFill/>
                        </a:ln>
                        <a:solidFill>
                          <a:srgbClr val="000000"/>
                        </a:solidFill>
                        <a:effectLst/>
                        <a:latin typeface="Arial" charset="0"/>
                        <a:ea typeface="ＭＳ Ｐゴシック" charset="-128"/>
                      </a:endParaRPr>
                    </a:p>
                  </a:txBody>
                  <a:tcPr marL="90000" marR="90000" marT="107316" marB="46784" anchor="ctr" horzOverflow="overflow">
                    <a:lnL w="64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7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dirty="0" smtClean="0">
                          <a:ln>
                            <a:noFill/>
                          </a:ln>
                          <a:solidFill>
                            <a:srgbClr val="000000"/>
                          </a:solidFill>
                          <a:effectLst/>
                          <a:latin typeface="Arial" charset="0"/>
                          <a:ea typeface="ＭＳ Ｐゴシック" charset="-128"/>
                        </a:rPr>
                        <a:t>Monday</a:t>
                      </a:r>
                    </a:p>
                  </a:txBody>
                  <a:tcPr marL="90000" marR="90000" marT="92094" marB="46784"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7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dirty="0" smtClean="0">
                          <a:ln>
                            <a:noFill/>
                          </a:ln>
                          <a:solidFill>
                            <a:srgbClr val="000000"/>
                          </a:solidFill>
                          <a:effectLst/>
                          <a:latin typeface="Arial" charset="0"/>
                          <a:ea typeface="ＭＳ Ｐゴシック" charset="-128"/>
                        </a:rPr>
                        <a:t>Tuesday</a:t>
                      </a:r>
                    </a:p>
                  </a:txBody>
                  <a:tcPr marL="90000" marR="90000" marT="92094" marB="46784"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7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dirty="0" smtClean="0">
                          <a:ln>
                            <a:noFill/>
                          </a:ln>
                          <a:solidFill>
                            <a:srgbClr val="000000"/>
                          </a:solidFill>
                          <a:effectLst/>
                          <a:latin typeface="Arial" charset="0"/>
                          <a:ea typeface="ＭＳ Ｐゴシック" charset="-128"/>
                        </a:rPr>
                        <a:t>Wednesday</a:t>
                      </a:r>
                    </a:p>
                  </a:txBody>
                  <a:tcPr marL="90000" marR="90000" marT="92094" marB="46784"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7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dirty="0" smtClean="0">
                          <a:ln>
                            <a:noFill/>
                          </a:ln>
                          <a:solidFill>
                            <a:srgbClr val="000000"/>
                          </a:solidFill>
                          <a:effectLst/>
                          <a:latin typeface="Arial" charset="0"/>
                          <a:ea typeface="ＭＳ Ｐゴシック" charset="-128"/>
                        </a:rPr>
                        <a:t>Thursday</a:t>
                      </a:r>
                    </a:p>
                  </a:txBody>
                  <a:tcPr marL="90000" marR="90000" marT="92094" marB="46784" anchor="ctr" horzOverflow="overflow">
                    <a:lnL w="2880" cap="flat" cmpd="sng" algn="ctr">
                      <a:solidFill>
                        <a:srgbClr val="000000"/>
                      </a:solidFill>
                      <a:prstDash val="solid"/>
                      <a:round/>
                      <a:headEnd type="none" w="med" len="med"/>
                      <a:tailEnd type="none" w="med" len="med"/>
                    </a:lnL>
                    <a:lnR w="64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r h="1126802">
                <a:tc>
                  <a:txBody>
                    <a:bodyPr/>
                    <a:lstStyle/>
                    <a:p>
                      <a:pPr marL="0" marR="0" lvl="0" indent="0" algn="ctr" defTabSz="449263" rtl="0" eaLnBrk="1" fontAlgn="base" latinLnBrk="0" hangingPunct="1">
                        <a:lnSpc>
                          <a:spcPct val="87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dirty="0" smtClean="0">
                          <a:ln>
                            <a:noFill/>
                          </a:ln>
                          <a:solidFill>
                            <a:srgbClr val="000000"/>
                          </a:solidFill>
                          <a:effectLst/>
                          <a:latin typeface="Arial" charset="0"/>
                          <a:ea typeface="ＭＳ Ｐゴシック" charset="-128"/>
                        </a:rPr>
                        <a:t>AM1</a:t>
                      </a:r>
                    </a:p>
                  </a:txBody>
                  <a:tcPr marL="90000" marR="90000" marT="92094" marB="46784" anchor="ctr" horzOverflow="overflow">
                    <a:lnL w="64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802 Joint Opening Plenary</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802.15 WG Opening</a:t>
                      </a:r>
                    </a:p>
                  </a:txBody>
                  <a:tcPr marL="90000" marR="90000" marT="89033" marB="46784"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15.4k LECIM</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Review PAR</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Call for officers</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Discuss CFA, CFP</a:t>
                      </a:r>
                    </a:p>
                  </a:txBody>
                  <a:tcPr marL="90000" marR="90000" marT="89033" marB="46784"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15.4k LECIM</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Review application presentations</a:t>
                      </a:r>
                    </a:p>
                  </a:txBody>
                  <a:tcPr marL="90000" marR="90000" marT="89033" marB="46784"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GB" sz="1600" b="0" i="0" u="none" strike="noStrike" cap="none" normalizeH="0" baseline="0" dirty="0" smtClean="0">
                        <a:ln>
                          <a:noFill/>
                        </a:ln>
                        <a:solidFill>
                          <a:srgbClr val="000000"/>
                        </a:solidFill>
                        <a:effectLst/>
                        <a:latin typeface="Times New Roman" pitchFamily="16" charset="0"/>
                        <a:ea typeface="ＭＳ Ｐゴシック" charset="-128"/>
                      </a:endParaRPr>
                    </a:p>
                  </a:txBody>
                  <a:tcPr marL="90000" marR="90000" marT="89033" marB="46784" anchor="ctr" horzOverflow="overflow">
                    <a:lnL w="2880" cap="flat" cmpd="sng" algn="ctr">
                      <a:solidFill>
                        <a:srgbClr val="000000"/>
                      </a:solidFill>
                      <a:prstDash val="solid"/>
                      <a:round/>
                      <a:headEnd type="none" w="med" len="med"/>
                      <a:tailEnd type="none" w="med" len="med"/>
                    </a:lnL>
                    <a:lnR w="64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r h="1025215">
                <a:tc>
                  <a:txBody>
                    <a:bodyPr/>
                    <a:lstStyle/>
                    <a:p>
                      <a:pPr marL="0" marR="0" lvl="0" indent="0" algn="ctr" defTabSz="449263" rtl="0" eaLnBrk="1" fontAlgn="base" latinLnBrk="0" hangingPunct="1">
                        <a:lnSpc>
                          <a:spcPct val="87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charset="-128"/>
                        </a:rPr>
                        <a:t>AM2</a:t>
                      </a:r>
                    </a:p>
                  </a:txBody>
                  <a:tcPr marL="90000" marR="90000" marT="92094" marB="46784" anchor="ctr" horzOverflow="overflow">
                    <a:lnL w="64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15.4k moved to Tuesday AM1</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(switched with 15.4h)</a:t>
                      </a:r>
                    </a:p>
                  </a:txBody>
                  <a:tcPr marL="90000" marR="90000" marT="89033" marB="46784"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GB" sz="1600" b="0" i="0" u="none" strike="noStrike" cap="none" normalizeH="0" baseline="0" dirty="0" smtClean="0">
                        <a:ln>
                          <a:noFill/>
                        </a:ln>
                        <a:solidFill>
                          <a:srgbClr val="000000"/>
                        </a:solidFill>
                        <a:effectLst/>
                        <a:latin typeface="Times New Roman" pitchFamily="16" charset="0"/>
                        <a:ea typeface="ＭＳ Ｐゴシック" charset="-128"/>
                      </a:endParaRPr>
                    </a:p>
                  </a:txBody>
                  <a:tcPr marL="90000" marR="90000" marT="89033" marB="46784"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802.15 WG Midweek Plenary</a:t>
                      </a:r>
                    </a:p>
                  </a:txBody>
                  <a:tcPr marL="90000" marR="90000" marT="89033" marB="46784"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15.4k LECIM</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Affirm officers, discuss program schedule</a:t>
                      </a:r>
                    </a:p>
                  </a:txBody>
                  <a:tcPr marL="90000" marR="90000" marT="89033" marB="46784" anchor="ctr" horzOverflow="overflow">
                    <a:lnL w="2880" cap="flat" cmpd="sng" algn="ctr">
                      <a:solidFill>
                        <a:srgbClr val="000000"/>
                      </a:solidFill>
                      <a:prstDash val="solid"/>
                      <a:round/>
                      <a:headEnd type="none" w="med" len="med"/>
                      <a:tailEnd type="none" w="med" len="med"/>
                    </a:lnL>
                    <a:lnR w="64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r h="678727">
                <a:tc>
                  <a:txBody>
                    <a:bodyPr/>
                    <a:lstStyle/>
                    <a:p>
                      <a:pPr marL="0" marR="0" lvl="0" indent="0" algn="ctr" defTabSz="449263" rtl="0" eaLnBrk="1" fontAlgn="base" latinLnBrk="0" hangingPunct="1">
                        <a:lnSpc>
                          <a:spcPct val="87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charset="-128"/>
                        </a:rPr>
                        <a:t>PM1</a:t>
                      </a:r>
                    </a:p>
                  </a:txBody>
                  <a:tcPr marL="90000" marR="90000" marT="92094" marB="46784" anchor="ctr" horzOverflow="overflow">
                    <a:lnL w="64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GB" sz="1600" b="0" i="0" u="none" strike="noStrike" cap="none" normalizeH="0" baseline="0" dirty="0" smtClean="0">
                        <a:ln>
                          <a:noFill/>
                        </a:ln>
                        <a:solidFill>
                          <a:srgbClr val="000000"/>
                        </a:solidFill>
                        <a:effectLst/>
                        <a:latin typeface="Times New Roman" pitchFamily="16" charset="0"/>
                        <a:ea typeface="ＭＳ Ｐゴシック" charset="-128"/>
                      </a:endParaRPr>
                    </a:p>
                  </a:txBody>
                  <a:tcPr marL="90000" marR="90000" marT="89033" marB="46784"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GB" sz="1600" b="0" i="0" u="none" strike="noStrike" cap="none" normalizeH="0" baseline="0" dirty="0" smtClean="0">
                        <a:ln>
                          <a:noFill/>
                        </a:ln>
                        <a:solidFill>
                          <a:srgbClr val="000000"/>
                        </a:solidFill>
                        <a:effectLst/>
                        <a:latin typeface="Times New Roman" pitchFamily="16" charset="0"/>
                        <a:ea typeface="ＭＳ Ｐゴシック" charset="-128"/>
                      </a:endParaRPr>
                    </a:p>
                  </a:txBody>
                  <a:tcPr marL="90000" marR="90000" marT="89033" marB="46784"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GB" sz="1600" b="0" i="0" u="none" strike="noStrike" cap="none" normalizeH="0" baseline="0" dirty="0" smtClean="0">
                        <a:ln>
                          <a:noFill/>
                        </a:ln>
                        <a:solidFill>
                          <a:srgbClr val="000000"/>
                        </a:solidFill>
                        <a:effectLst/>
                        <a:latin typeface="Times New Roman" pitchFamily="16" charset="0"/>
                        <a:ea typeface="ＭＳ Ｐゴシック" charset="-128"/>
                      </a:endParaRPr>
                    </a:p>
                  </a:txBody>
                  <a:tcPr marL="90000" marR="90000" marT="89033" marB="46784"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802.15 WG Closing </a:t>
                      </a:r>
                    </a:p>
                  </a:txBody>
                  <a:tcPr marL="9360" marR="9360" marT="51606" marB="0" anchor="ctr" horzOverflow="overflow">
                    <a:lnL w="2880" cap="flat" cmpd="sng" algn="ctr">
                      <a:solidFill>
                        <a:srgbClr val="000000"/>
                      </a:solidFill>
                      <a:prstDash val="solid"/>
                      <a:round/>
                      <a:headEnd type="none" w="med" len="med"/>
                      <a:tailEnd type="none" w="med" len="med"/>
                    </a:lnL>
                    <a:lnR w="64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 name="Footer Placeholder 4"/>
          <p:cNvSpPr txBox="1">
            <a:spLocks/>
          </p:cNvSpPr>
          <p:nvPr/>
        </p:nvSpPr>
        <p:spPr bwMode="auto">
          <a:xfrm>
            <a:off x="6248400" y="6477000"/>
            <a:ext cx="24384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a:lstStyle>
          <a:p>
            <a:r>
              <a:rPr lang="en-US" smtClean="0"/>
              <a:t>David Howard, On Ramp Wireless</a:t>
            </a:r>
            <a:endParaRPr lang="en-US" dirty="0" smtClean="0"/>
          </a:p>
        </p:txBody>
      </p:sp>
      <p:sp>
        <p:nvSpPr>
          <p:cNvPr id="7" name="Rectangle 13"/>
          <p:cNvSpPr txBox="1">
            <a:spLocks noChangeArrowheads="1"/>
          </p:cNvSpPr>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400" b="1" kern="1200" smtClean="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a:lstStyle>
          <a:p>
            <a:r>
              <a:rPr lang="en-US" dirty="0" smtClean="0"/>
              <a:t>January 2011</a:t>
            </a:r>
            <a:endParaRPr lang="en-US" dirty="0"/>
          </a:p>
        </p:txBody>
      </p:sp>
    </p:spTree>
    <p:extLst>
      <p:ext uri="{BB962C8B-B14F-4D97-AF65-F5344CB8AC3E}">
        <p14:creationId xmlns:p14="http://schemas.microsoft.com/office/powerpoint/2010/main" val="2416621000"/>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762000"/>
          </a:xfrm>
        </p:spPr>
        <p:txBody>
          <a:bodyPr/>
          <a:lstStyle/>
          <a:p>
            <a:r>
              <a:rPr lang="en-US" dirty="0" smtClean="0">
                <a:ea typeface="ＭＳ Ｐゴシック" pitchFamily="-65" charset="-128"/>
              </a:rPr>
              <a:t>TG4k LECIM</a:t>
            </a:r>
            <a:endParaRPr lang="en-US" dirty="0" smtClean="0">
              <a:ea typeface="ＭＳ Ｐゴシック" pitchFamily="-65" charset="-128"/>
            </a:endParaRPr>
          </a:p>
        </p:txBody>
      </p:sp>
      <p:sp>
        <p:nvSpPr>
          <p:cNvPr id="3075" name="Content Placeholder 2"/>
          <p:cNvSpPr>
            <a:spLocks noGrp="1"/>
          </p:cNvSpPr>
          <p:nvPr>
            <p:ph idx="1"/>
          </p:nvPr>
        </p:nvSpPr>
        <p:spPr>
          <a:xfrm>
            <a:off x="304800" y="1905000"/>
            <a:ext cx="8686800" cy="4648200"/>
          </a:xfrm>
        </p:spPr>
        <p:txBody>
          <a:bodyPr/>
          <a:lstStyle/>
          <a:p>
            <a:pPr marL="0" indent="0">
              <a:buNone/>
            </a:pPr>
            <a:r>
              <a:rPr lang="en-US" b="1" dirty="0" smtClean="0">
                <a:ea typeface="ＭＳ Ｐゴシック" pitchFamily="-65" charset="-128"/>
              </a:rPr>
              <a:t>Tuesday </a:t>
            </a:r>
            <a:r>
              <a:rPr lang="en-US" b="1" dirty="0" smtClean="0">
                <a:ea typeface="ＭＳ Ｐゴシック" pitchFamily="-65" charset="-128"/>
              </a:rPr>
              <a:t>AM1:</a:t>
            </a:r>
            <a:endParaRPr lang="en-US" b="1" dirty="0" smtClean="0">
              <a:ea typeface="ＭＳ Ｐゴシック" pitchFamily="-65" charset="-128"/>
            </a:endParaRPr>
          </a:p>
          <a:p>
            <a:endParaRPr lang="en-US" dirty="0">
              <a:ea typeface="ＭＳ Ｐゴシック" pitchFamily="-65" charset="-128"/>
            </a:endParaRPr>
          </a:p>
          <a:p>
            <a:pPr marL="0" indent="0">
              <a:buNone/>
            </a:pPr>
            <a:r>
              <a:rPr lang="en-US" sz="2400" dirty="0" smtClean="0">
                <a:ea typeface="ＭＳ Ｐゴシック" pitchFamily="-65" charset="-128"/>
              </a:rPr>
              <a:t>Review PAR</a:t>
            </a:r>
          </a:p>
          <a:p>
            <a:pPr marL="0" indent="0">
              <a:buNone/>
            </a:pPr>
            <a:r>
              <a:rPr lang="en-US" sz="2400" dirty="0" smtClean="0">
                <a:ea typeface="ＭＳ Ｐゴシック" pitchFamily="-65" charset="-128"/>
              </a:rPr>
              <a:t>Discussion of officers needed for TG</a:t>
            </a:r>
          </a:p>
          <a:p>
            <a:pPr marL="0" indent="0">
              <a:buNone/>
            </a:pPr>
            <a:r>
              <a:rPr lang="en-US" sz="2400" dirty="0" smtClean="0">
                <a:ea typeface="ＭＳ Ｐゴシック" pitchFamily="-65" charset="-128"/>
              </a:rPr>
              <a:t>Call for nominees</a:t>
            </a:r>
          </a:p>
          <a:p>
            <a:pPr marL="0" indent="0">
              <a:buNone/>
            </a:pPr>
            <a:r>
              <a:rPr lang="en-US" sz="2400" dirty="0" smtClean="0">
                <a:ea typeface="ＭＳ Ｐゴシック" pitchFamily="-65" charset="-128"/>
              </a:rPr>
              <a:t>David Howard confirmed as acting chair through Singapore Plenary</a:t>
            </a:r>
          </a:p>
          <a:p>
            <a:pPr marL="0" indent="0">
              <a:buNone/>
            </a:pPr>
            <a:r>
              <a:rPr lang="en-US" sz="2400" dirty="0" smtClean="0">
                <a:ea typeface="ＭＳ Ｐゴシック" pitchFamily="-65" charset="-128"/>
              </a:rPr>
              <a:t>Discussion on Call </a:t>
            </a:r>
            <a:r>
              <a:rPr lang="en-US" sz="2400" dirty="0">
                <a:ea typeface="ＭＳ Ｐゴシック" pitchFamily="-65" charset="-128"/>
              </a:rPr>
              <a:t>F</a:t>
            </a:r>
            <a:r>
              <a:rPr lang="en-US" sz="2400" dirty="0" smtClean="0">
                <a:ea typeface="ＭＳ Ｐゴシック" pitchFamily="-65" charset="-128"/>
              </a:rPr>
              <a:t>or Applications (CFA)</a:t>
            </a:r>
          </a:p>
          <a:p>
            <a:pPr marL="0" indent="0">
              <a:buNone/>
            </a:pPr>
            <a:endParaRPr lang="en-US" sz="2400" dirty="0" smtClean="0">
              <a:ea typeface="ＭＳ Ｐゴシック" pitchFamily="-65" charset="-128"/>
            </a:endParaRPr>
          </a:p>
          <a:p>
            <a:pPr marL="0" indent="0">
              <a:buNone/>
            </a:pPr>
            <a:endParaRPr lang="en-US" sz="2800"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smtClean="0"/>
              <a:t>David Howard, On Ramp Wireless</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4</a:t>
            </a:fld>
            <a:endParaRPr lang="en-US" smtClean="0"/>
          </a:p>
        </p:txBody>
      </p:sp>
      <p:sp>
        <p:nvSpPr>
          <p:cNvPr id="3078" name="Date Placeholder 5"/>
          <p:cNvSpPr>
            <a:spLocks noGrp="1"/>
          </p:cNvSpPr>
          <p:nvPr>
            <p:ph type="dt" sz="quarter" idx="12"/>
          </p:nvPr>
        </p:nvSpPr>
        <p:spPr>
          <a:noFill/>
        </p:spPr>
        <p:txBody>
          <a:bodyPr/>
          <a:lstStyle/>
          <a:p>
            <a:r>
              <a:rPr lang="en-US" dirty="0" smtClean="0"/>
              <a:t>January 2011</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762000"/>
          </a:xfrm>
        </p:spPr>
        <p:txBody>
          <a:bodyPr/>
          <a:lstStyle/>
          <a:p>
            <a:r>
              <a:rPr lang="en-US" dirty="0">
                <a:ea typeface="ＭＳ Ｐゴシック" pitchFamily="-65" charset="-128"/>
              </a:rPr>
              <a:t>TG4k LECIM</a:t>
            </a:r>
            <a:endParaRPr lang="en-US" dirty="0" smtClean="0">
              <a:ea typeface="ＭＳ Ｐゴシック" pitchFamily="-65" charset="-128"/>
            </a:endParaRPr>
          </a:p>
        </p:txBody>
      </p:sp>
      <p:sp>
        <p:nvSpPr>
          <p:cNvPr id="3075" name="Content Placeholder 2"/>
          <p:cNvSpPr>
            <a:spLocks noGrp="1"/>
          </p:cNvSpPr>
          <p:nvPr>
            <p:ph idx="1"/>
          </p:nvPr>
        </p:nvSpPr>
        <p:spPr>
          <a:xfrm>
            <a:off x="304800" y="1905000"/>
            <a:ext cx="8686800" cy="4648200"/>
          </a:xfrm>
        </p:spPr>
        <p:txBody>
          <a:bodyPr/>
          <a:lstStyle/>
          <a:p>
            <a:pPr marL="0" indent="0">
              <a:buNone/>
            </a:pPr>
            <a:r>
              <a:rPr lang="en-US" b="1" dirty="0" smtClean="0">
                <a:ea typeface="ＭＳ Ｐゴシック" pitchFamily="-65" charset="-128"/>
              </a:rPr>
              <a:t>Wednesday </a:t>
            </a:r>
            <a:r>
              <a:rPr lang="en-US" b="1" dirty="0">
                <a:ea typeface="ＭＳ Ｐゴシック" pitchFamily="-65" charset="-128"/>
              </a:rPr>
              <a:t>AM1</a:t>
            </a:r>
            <a:r>
              <a:rPr lang="en-US" b="1" dirty="0" smtClean="0">
                <a:ea typeface="ＭＳ Ｐゴシック" pitchFamily="-65" charset="-128"/>
              </a:rPr>
              <a:t>:</a:t>
            </a:r>
            <a:endParaRPr lang="en-US" sz="2800" dirty="0">
              <a:ea typeface="ＭＳ Ｐゴシック" pitchFamily="-65" charset="-128"/>
            </a:endParaRPr>
          </a:p>
          <a:p>
            <a:pPr marL="0" indent="0">
              <a:buNone/>
            </a:pPr>
            <a:endParaRPr lang="en-US" sz="2400" dirty="0" smtClean="0">
              <a:ea typeface="ＭＳ Ｐゴシック" pitchFamily="-65" charset="-128"/>
            </a:endParaRPr>
          </a:p>
          <a:p>
            <a:pPr marL="0" indent="0">
              <a:buNone/>
            </a:pPr>
            <a:r>
              <a:rPr lang="en-US" sz="2400" dirty="0" smtClean="0">
                <a:ea typeface="ＭＳ Ｐゴシック" pitchFamily="-65" charset="-128"/>
              </a:rPr>
              <a:t>Review of application tutorial </a:t>
            </a:r>
            <a:r>
              <a:rPr lang="en-US" sz="2400" dirty="0" err="1" smtClean="0">
                <a:ea typeface="ＭＳ Ｐゴシック" pitchFamily="-65" charset="-128"/>
              </a:rPr>
              <a:t>dcn</a:t>
            </a:r>
            <a:r>
              <a:rPr lang="en-US" sz="2400" dirty="0" smtClean="0">
                <a:ea typeface="ＭＳ Ｐゴシック" pitchFamily="-65" charset="-128"/>
              </a:rPr>
              <a:t> 533r0</a:t>
            </a:r>
          </a:p>
          <a:p>
            <a:pPr marL="0" indent="0">
              <a:buNone/>
            </a:pPr>
            <a:r>
              <a:rPr lang="en-US" sz="2400" dirty="0" smtClean="0">
                <a:ea typeface="ＭＳ Ｐゴシック" pitchFamily="-65" charset="-128"/>
              </a:rPr>
              <a:t>Call For Applications document discussion/draft</a:t>
            </a:r>
          </a:p>
          <a:p>
            <a:pPr marL="0" indent="0">
              <a:buNone/>
            </a:pPr>
            <a:r>
              <a:rPr lang="en-US" sz="2400" dirty="0" smtClean="0">
                <a:ea typeface="ＭＳ Ｐゴシック" pitchFamily="-65" charset="-128"/>
              </a:rPr>
              <a:t>Discussed timing of CFA</a:t>
            </a:r>
          </a:p>
          <a:p>
            <a:pPr marL="0" indent="0">
              <a:buNone/>
            </a:pPr>
            <a:r>
              <a:rPr lang="en-US" sz="2400" dirty="0" smtClean="0">
                <a:ea typeface="ＭＳ Ｐゴシック" pitchFamily="-65" charset="-128"/>
              </a:rPr>
              <a:t>Sub group assigned to develop draft Call For Proposals (CFP) via teleconference before Singapore Plenary</a:t>
            </a:r>
          </a:p>
          <a:p>
            <a:pPr marL="0" indent="0">
              <a:buNone/>
            </a:pPr>
            <a:r>
              <a:rPr lang="en-US" sz="2400" dirty="0" smtClean="0">
                <a:ea typeface="ＭＳ Ｐゴシック" pitchFamily="-65" charset="-128"/>
              </a:rPr>
              <a:t>Shu Kato (NICT) volunteered to develop draft TG timeline for discussion</a:t>
            </a:r>
            <a:endParaRPr lang="en-US" sz="2400"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smtClean="0"/>
              <a:t>David Howard, On Ramp Wireless</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5</a:t>
            </a:fld>
            <a:endParaRPr lang="en-US" smtClean="0"/>
          </a:p>
        </p:txBody>
      </p:sp>
      <p:sp>
        <p:nvSpPr>
          <p:cNvPr id="3078" name="Date Placeholder 5"/>
          <p:cNvSpPr>
            <a:spLocks noGrp="1"/>
          </p:cNvSpPr>
          <p:nvPr>
            <p:ph type="dt" sz="quarter" idx="12"/>
          </p:nvPr>
        </p:nvSpPr>
        <p:spPr>
          <a:noFill/>
        </p:spPr>
        <p:txBody>
          <a:bodyPr/>
          <a:lstStyle/>
          <a:p>
            <a:r>
              <a:rPr lang="en-US" dirty="0" smtClean="0"/>
              <a:t>January 2011</a:t>
            </a:r>
            <a:endParaRPr lang="en-US" dirty="0"/>
          </a:p>
        </p:txBody>
      </p:sp>
    </p:spTree>
    <p:extLst>
      <p:ext uri="{BB962C8B-B14F-4D97-AF65-F5344CB8AC3E}">
        <p14:creationId xmlns:p14="http://schemas.microsoft.com/office/powerpoint/2010/main" val="1146423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762000"/>
          </a:xfrm>
        </p:spPr>
        <p:txBody>
          <a:bodyPr/>
          <a:lstStyle/>
          <a:p>
            <a:r>
              <a:rPr lang="en-US" dirty="0">
                <a:ea typeface="ＭＳ Ｐゴシック" pitchFamily="-65" charset="-128"/>
              </a:rPr>
              <a:t>TG4k LECIM</a:t>
            </a:r>
            <a:endParaRPr lang="en-US" dirty="0" smtClean="0">
              <a:ea typeface="ＭＳ Ｐゴシック" pitchFamily="-65" charset="-128"/>
            </a:endParaRPr>
          </a:p>
        </p:txBody>
      </p:sp>
      <p:sp>
        <p:nvSpPr>
          <p:cNvPr id="3075" name="Content Placeholder 2"/>
          <p:cNvSpPr>
            <a:spLocks noGrp="1"/>
          </p:cNvSpPr>
          <p:nvPr>
            <p:ph idx="1"/>
          </p:nvPr>
        </p:nvSpPr>
        <p:spPr>
          <a:xfrm>
            <a:off x="304800" y="1905000"/>
            <a:ext cx="8686800" cy="4648200"/>
          </a:xfrm>
        </p:spPr>
        <p:txBody>
          <a:bodyPr/>
          <a:lstStyle/>
          <a:p>
            <a:pPr marL="0" indent="0">
              <a:buNone/>
            </a:pPr>
            <a:r>
              <a:rPr lang="en-US" b="1" dirty="0" smtClean="0">
                <a:ea typeface="ＭＳ Ｐゴシック" pitchFamily="-65" charset="-128"/>
              </a:rPr>
              <a:t>Thursday AM2:</a:t>
            </a:r>
            <a:endParaRPr lang="en-US" sz="2800" dirty="0">
              <a:ea typeface="ＭＳ Ｐゴシック" pitchFamily="-65" charset="-128"/>
            </a:endParaRPr>
          </a:p>
          <a:p>
            <a:pPr marL="0" indent="0">
              <a:buNone/>
            </a:pPr>
            <a:endParaRPr lang="en-US" sz="2400" dirty="0" smtClean="0">
              <a:ea typeface="ＭＳ Ｐゴシック" pitchFamily="-65" charset="-128"/>
            </a:endParaRPr>
          </a:p>
          <a:p>
            <a:pPr marL="0" indent="0">
              <a:buNone/>
            </a:pPr>
            <a:r>
              <a:rPr lang="en-US" sz="1600" dirty="0">
                <a:ea typeface="ＭＳ Ｐゴシック" pitchFamily="-65" charset="-128"/>
              </a:rPr>
              <a:t>Presentation </a:t>
            </a:r>
            <a:r>
              <a:rPr lang="en-US" sz="1600" dirty="0" smtClean="0">
                <a:ea typeface="ＭＳ Ｐゴシック" pitchFamily="-65" charset="-128"/>
              </a:rPr>
              <a:t>DCN 15-11-0074-01-004k </a:t>
            </a:r>
            <a:r>
              <a:rPr lang="en-US" sz="1600" dirty="0">
                <a:ea typeface="ＭＳ Ｐゴシック" pitchFamily="-65" charset="-128"/>
              </a:rPr>
              <a:t>by Sourav </a:t>
            </a:r>
            <a:r>
              <a:rPr lang="en-US" sz="1600" dirty="0" smtClean="0">
                <a:ea typeface="ＭＳ Ｐゴシック" pitchFamily="-65" charset="-128"/>
              </a:rPr>
              <a:t>Dey (On-Ramp Wireless) </a:t>
            </a:r>
            <a:r>
              <a:rPr lang="en-US" sz="1600" dirty="0">
                <a:ea typeface="ＭＳ Ｐゴシック" pitchFamily="-65" charset="-128"/>
              </a:rPr>
              <a:t>on the interference environment in the 2.4GHz ISM </a:t>
            </a:r>
            <a:r>
              <a:rPr lang="en-US" sz="1600" dirty="0" smtClean="0">
                <a:ea typeface="ＭＳ Ｐゴシック" pitchFamily="-65" charset="-128"/>
              </a:rPr>
              <a:t>band</a:t>
            </a:r>
          </a:p>
          <a:p>
            <a:pPr marL="0" indent="0">
              <a:buNone/>
            </a:pPr>
            <a:r>
              <a:rPr lang="en-US" sz="1600" dirty="0" smtClean="0">
                <a:ea typeface="ＭＳ Ｐゴシック" pitchFamily="-65" charset="-128"/>
              </a:rPr>
              <a:t>Discussion on channel impairments</a:t>
            </a:r>
          </a:p>
          <a:p>
            <a:pPr marL="0" indent="0">
              <a:buNone/>
            </a:pPr>
            <a:r>
              <a:rPr lang="en-US" sz="1600" dirty="0" smtClean="0">
                <a:ea typeface="ＭＳ Ｐゴシック" pitchFamily="-65" charset="-128"/>
              </a:rPr>
              <a:t>Chair solicits TG to present additional channel impairment material to aid TG in providing guidance and evaluating proposals.</a:t>
            </a:r>
          </a:p>
          <a:p>
            <a:pPr marL="0" indent="0">
              <a:buNone/>
            </a:pPr>
            <a:r>
              <a:rPr lang="en-US" sz="1600" dirty="0"/>
              <a:t>15-11-0105-00-004k, a draft call for </a:t>
            </a:r>
            <a:r>
              <a:rPr lang="en-US" sz="1600" dirty="0" smtClean="0"/>
              <a:t>applications (CFA) was presented, discussed, and edited.</a:t>
            </a:r>
          </a:p>
          <a:p>
            <a:pPr marL="0" indent="0">
              <a:buNone/>
            </a:pPr>
            <a:r>
              <a:rPr lang="en-US" sz="1600" dirty="0"/>
              <a:t>Motion to accept document </a:t>
            </a:r>
            <a:r>
              <a:rPr lang="en-US" sz="1600" dirty="0" smtClean="0"/>
              <a:t>15-11-0105-01-004k</a:t>
            </a:r>
            <a:r>
              <a:rPr lang="en-US" sz="1600" dirty="0"/>
              <a:t> </a:t>
            </a:r>
            <a:r>
              <a:rPr lang="en-US" sz="1600" dirty="0" smtClean="0"/>
              <a:t>as the TG4k CFA carried without objection.</a:t>
            </a:r>
          </a:p>
          <a:p>
            <a:pPr marL="0" indent="0">
              <a:buNone/>
            </a:pPr>
            <a:r>
              <a:rPr lang="en-US" sz="1600" dirty="0"/>
              <a:t>D</a:t>
            </a:r>
            <a:r>
              <a:rPr lang="en-US" sz="1600" dirty="0" smtClean="0"/>
              <a:t>ocument </a:t>
            </a:r>
            <a:r>
              <a:rPr lang="en-US" sz="1600" dirty="0"/>
              <a:t>15-11-0106-00-004k, was presented by </a:t>
            </a:r>
            <a:r>
              <a:rPr lang="en-US" sz="1600" dirty="0" smtClean="0"/>
              <a:t>Shu Kato (NICT).  It included comparisons of historical task group timelines, and proposed a timeline for TG4k.</a:t>
            </a:r>
          </a:p>
          <a:p>
            <a:pPr marL="0" indent="0">
              <a:buNone/>
            </a:pPr>
            <a:r>
              <a:rPr lang="en-US" sz="1600" dirty="0" smtClean="0"/>
              <a:t>The draft timeline was discussed and edited by TG.  </a:t>
            </a:r>
          </a:p>
          <a:p>
            <a:pPr marL="0" indent="0">
              <a:buNone/>
            </a:pPr>
            <a:endParaRPr lang="en-US" sz="2000"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smtClean="0"/>
              <a:t>David Howard, On Ramp Wireless</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6</a:t>
            </a:fld>
            <a:endParaRPr lang="en-US" smtClean="0"/>
          </a:p>
        </p:txBody>
      </p:sp>
      <p:sp>
        <p:nvSpPr>
          <p:cNvPr id="3078" name="Date Placeholder 5"/>
          <p:cNvSpPr>
            <a:spLocks noGrp="1"/>
          </p:cNvSpPr>
          <p:nvPr>
            <p:ph type="dt" sz="quarter" idx="12"/>
          </p:nvPr>
        </p:nvSpPr>
        <p:spPr>
          <a:noFill/>
        </p:spPr>
        <p:txBody>
          <a:bodyPr/>
          <a:lstStyle/>
          <a:p>
            <a:r>
              <a:rPr lang="en-US" dirty="0" smtClean="0"/>
              <a:t>January 2011</a:t>
            </a:r>
            <a:endParaRPr lang="en-US" dirty="0"/>
          </a:p>
        </p:txBody>
      </p:sp>
    </p:spTree>
    <p:extLst>
      <p:ext uri="{BB962C8B-B14F-4D97-AF65-F5344CB8AC3E}">
        <p14:creationId xmlns:p14="http://schemas.microsoft.com/office/powerpoint/2010/main" val="1444390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TG4k LECIM</a:t>
            </a:r>
            <a:endParaRPr lang="en-US" dirty="0"/>
          </a:p>
        </p:txBody>
      </p:sp>
      <p:sp>
        <p:nvSpPr>
          <p:cNvPr id="3" name="Content Placeholder 2"/>
          <p:cNvSpPr>
            <a:spLocks noGrp="1"/>
          </p:cNvSpPr>
          <p:nvPr>
            <p:ph idx="1"/>
          </p:nvPr>
        </p:nvSpPr>
        <p:spPr>
          <a:xfrm>
            <a:off x="685800" y="1676400"/>
            <a:ext cx="7772400" cy="4724400"/>
          </a:xfrm>
        </p:spPr>
        <p:txBody>
          <a:bodyPr/>
          <a:lstStyle/>
          <a:p>
            <a:pPr marL="0" indent="0" algn="ctr">
              <a:buNone/>
            </a:pPr>
            <a:r>
              <a:rPr lang="en-US" sz="2400" b="1" u="sng" dirty="0" smtClean="0"/>
              <a:t>Attendance</a:t>
            </a:r>
          </a:p>
          <a:p>
            <a:pPr marL="0" indent="0" algn="ctr">
              <a:buNone/>
            </a:pPr>
            <a:endParaRPr lang="en-US" sz="2000" b="1" dirty="0" smtClean="0"/>
          </a:p>
          <a:p>
            <a:pPr marL="0" indent="0" algn="ctr">
              <a:buNone/>
            </a:pPr>
            <a:r>
              <a:rPr lang="en-US" sz="2000" b="1" dirty="0" smtClean="0"/>
              <a:t>Tue AM1: 		17</a:t>
            </a:r>
          </a:p>
          <a:p>
            <a:pPr marL="0" indent="0" algn="ctr">
              <a:buNone/>
            </a:pPr>
            <a:r>
              <a:rPr lang="en-US" sz="2000" b="1" dirty="0" smtClean="0"/>
              <a:t>Wednesday AM1:	55</a:t>
            </a:r>
          </a:p>
          <a:p>
            <a:pPr marL="0" indent="0" algn="ctr">
              <a:buNone/>
            </a:pPr>
            <a:r>
              <a:rPr lang="en-US" sz="2000" b="1" dirty="0" smtClean="0"/>
              <a:t>Thursday AM2:		14</a:t>
            </a:r>
          </a:p>
          <a:p>
            <a:pPr marL="0" indent="0" algn="ctr">
              <a:buNone/>
            </a:pPr>
            <a:endParaRPr lang="en-US" sz="2000" b="1" dirty="0" smtClean="0"/>
          </a:p>
          <a:p>
            <a:pPr marL="0" indent="0" algn="ctr">
              <a:buNone/>
            </a:pPr>
            <a:r>
              <a:rPr lang="en-US" sz="2400" b="1" u="sng" dirty="0" smtClean="0"/>
              <a:t>Documents</a:t>
            </a:r>
            <a:endParaRPr lang="en-US" sz="2400" b="1" u="sng" dirty="0" smtClean="0"/>
          </a:p>
          <a:p>
            <a:pPr marL="0" lvl="4" indent="0">
              <a:buNone/>
            </a:pPr>
            <a:r>
              <a:rPr lang="en-GB" b="1" dirty="0" smtClean="0"/>
              <a:t>Meeting minutes:</a:t>
            </a:r>
            <a:r>
              <a:rPr lang="en-GB" b="1" dirty="0" smtClean="0"/>
              <a:t>		doc: IEEE </a:t>
            </a:r>
            <a:r>
              <a:rPr lang="en-GB" b="1" dirty="0" smtClean="0"/>
              <a:t>802.15-11-0062-03-004k</a:t>
            </a:r>
            <a:endParaRPr lang="en-US" b="1" dirty="0" smtClean="0"/>
          </a:p>
          <a:p>
            <a:pPr marL="0" indent="0">
              <a:buNone/>
            </a:pPr>
            <a:r>
              <a:rPr lang="en-US" sz="2000" b="1" dirty="0" smtClean="0"/>
              <a:t>Call For Applications</a:t>
            </a:r>
            <a:r>
              <a:rPr lang="en-US" sz="2000" b="1" dirty="0" smtClean="0"/>
              <a:t>: </a:t>
            </a:r>
            <a:r>
              <a:rPr lang="en-US" sz="2000" b="1" dirty="0" smtClean="0"/>
              <a:t>		doc: IEEE </a:t>
            </a:r>
            <a:r>
              <a:rPr lang="en-US" sz="2000" b="1" dirty="0" smtClean="0"/>
              <a:t>802.15-11-0105-01-004k</a:t>
            </a:r>
            <a:endParaRPr lang="en-US" sz="2000" b="1" dirty="0" smtClean="0"/>
          </a:p>
          <a:p>
            <a:pPr marL="0" indent="0">
              <a:buNone/>
            </a:pPr>
            <a:r>
              <a:rPr lang="en-US" sz="2000" b="1" dirty="0" smtClean="0"/>
              <a:t>Timeline (draft):</a:t>
            </a:r>
            <a:r>
              <a:rPr lang="en-US" sz="2000" b="1" dirty="0" smtClean="0"/>
              <a:t> </a:t>
            </a:r>
            <a:r>
              <a:rPr lang="en-US" sz="2000" b="1" dirty="0" smtClean="0"/>
              <a:t>		doc: </a:t>
            </a:r>
            <a:r>
              <a:rPr lang="en-US" sz="2000" b="1" dirty="0"/>
              <a:t>IEEE </a:t>
            </a:r>
            <a:r>
              <a:rPr lang="en-US" sz="2000" b="1" dirty="0" smtClean="0"/>
              <a:t>802.15-11-0106-00-004k</a:t>
            </a:r>
          </a:p>
          <a:p>
            <a:pPr marL="0" indent="0">
              <a:buNone/>
            </a:pPr>
            <a:r>
              <a:rPr lang="en-US" sz="2000" b="1" dirty="0" smtClean="0"/>
              <a:t>PAR:				doc: IEEE 802.15-11-0061-00-004k</a:t>
            </a:r>
            <a:endParaRPr lang="en-US" sz="2000" b="1" dirty="0" smtClean="0"/>
          </a:p>
        </p:txBody>
      </p:sp>
      <p:sp>
        <p:nvSpPr>
          <p:cNvPr id="4" name="Footer Placeholder 3"/>
          <p:cNvSpPr>
            <a:spLocks noGrp="1"/>
          </p:cNvSpPr>
          <p:nvPr>
            <p:ph type="ftr" sz="quarter" idx="10"/>
          </p:nvPr>
        </p:nvSpPr>
        <p:spPr/>
        <p:txBody>
          <a:bodyPr/>
          <a:lstStyle/>
          <a:p>
            <a:pPr>
              <a:defRPr/>
            </a:pPr>
            <a:r>
              <a:rPr lang="en-US" dirty="0" smtClean="0"/>
              <a:t>David Howard, On Ramp Wireless</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7</a:t>
            </a:fld>
            <a:endParaRPr lang="en-US"/>
          </a:p>
        </p:txBody>
      </p:sp>
      <p:sp>
        <p:nvSpPr>
          <p:cNvPr id="6" name="Date Placeholder 5"/>
          <p:cNvSpPr>
            <a:spLocks noGrp="1"/>
          </p:cNvSpPr>
          <p:nvPr>
            <p:ph type="dt" sz="half" idx="12"/>
          </p:nvPr>
        </p:nvSpPr>
        <p:spPr/>
        <p:txBody>
          <a:bodyPr/>
          <a:lstStyle/>
          <a:p>
            <a:pPr>
              <a:defRPr/>
            </a:pPr>
            <a:r>
              <a:rPr lang="en-US" dirty="0" smtClean="0"/>
              <a:t>November </a:t>
            </a:r>
            <a:r>
              <a:rPr lang="en-US" dirty="0"/>
              <a:t>2010</a:t>
            </a:r>
          </a:p>
          <a:p>
            <a:pPr>
              <a:defRPr/>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TG4k LECIM Next Steps</a:t>
            </a:r>
            <a:endParaRPr lang="en-US" dirty="0"/>
          </a:p>
        </p:txBody>
      </p:sp>
      <p:sp>
        <p:nvSpPr>
          <p:cNvPr id="3" name="Slide Number Placeholder 2"/>
          <p:cNvSpPr>
            <a:spLocks noGrp="1"/>
          </p:cNvSpPr>
          <p:nvPr>
            <p:ph type="sldNum" idx="10"/>
          </p:nvPr>
        </p:nvSpPr>
        <p:spPr/>
        <p:txBody>
          <a:bodyPr/>
          <a:lstStyle/>
          <a:p>
            <a:pPr>
              <a:defRPr/>
            </a:pPr>
            <a:r>
              <a:rPr lang="en-US" smtClean="0"/>
              <a:t>Slide </a:t>
            </a:r>
            <a:fld id="{F7CD8959-7374-44A8-8C97-3392A3245BF1}" type="slidenum">
              <a:rPr lang="en-US" smtClean="0"/>
              <a:pPr>
                <a:defRPr/>
              </a:pPr>
              <a:t>8</a:t>
            </a:fld>
            <a:endParaRPr lang="en-US"/>
          </a:p>
        </p:txBody>
      </p:sp>
      <p:sp>
        <p:nvSpPr>
          <p:cNvPr id="4" name="Footer Placeholder 3"/>
          <p:cNvSpPr>
            <a:spLocks noGrp="1"/>
          </p:cNvSpPr>
          <p:nvPr>
            <p:ph type="ftr" sz="quarter" idx="3"/>
          </p:nvPr>
        </p:nvSpPr>
        <p:spPr/>
        <p:txBody>
          <a:bodyPr/>
          <a:lstStyle/>
          <a:p>
            <a:pPr>
              <a:defRPr/>
            </a:pPr>
            <a:r>
              <a:rPr lang="en-US" dirty="0" smtClean="0"/>
              <a:t>David Howard, On Ramp Wireless.</a:t>
            </a:r>
            <a:endParaRPr lang="en-US" dirty="0"/>
          </a:p>
        </p:txBody>
      </p:sp>
      <p:sp>
        <p:nvSpPr>
          <p:cNvPr id="5" name="Date Placeholder 4"/>
          <p:cNvSpPr>
            <a:spLocks noGrp="1"/>
          </p:cNvSpPr>
          <p:nvPr>
            <p:ph type="dt" sz="half" idx="2"/>
          </p:nvPr>
        </p:nvSpPr>
        <p:spPr/>
        <p:txBody>
          <a:bodyPr/>
          <a:lstStyle/>
          <a:p>
            <a:pPr>
              <a:defRPr/>
            </a:pPr>
            <a:r>
              <a:rPr lang="en-US" smtClean="0"/>
              <a:t>January 2011</a:t>
            </a:r>
            <a:endParaRPr lang="en-US" dirty="0"/>
          </a:p>
        </p:txBody>
      </p:sp>
      <p:sp>
        <p:nvSpPr>
          <p:cNvPr id="7" name="TextBox 6"/>
          <p:cNvSpPr txBox="1"/>
          <p:nvPr/>
        </p:nvSpPr>
        <p:spPr>
          <a:xfrm>
            <a:off x="1752600" y="1981198"/>
            <a:ext cx="6151684" cy="1938992"/>
          </a:xfrm>
          <a:prstGeom prst="rect">
            <a:avLst/>
          </a:prstGeom>
          <a:noFill/>
        </p:spPr>
        <p:txBody>
          <a:bodyPr wrap="none" rtlCol="0">
            <a:spAutoFit/>
          </a:bodyPr>
          <a:lstStyle/>
          <a:p>
            <a:pPr marL="342900" indent="-342900">
              <a:buFont typeface="Arial" pitchFamily="34" charset="0"/>
              <a:buChar char="•"/>
            </a:pPr>
            <a:r>
              <a:rPr lang="en-US" sz="2400" dirty="0" smtClean="0"/>
              <a:t>Call For Applications approved by task group</a:t>
            </a:r>
          </a:p>
          <a:p>
            <a:r>
              <a:rPr lang="en-US" sz="2400" dirty="0" smtClean="0"/>
              <a:t>to be posted to reflectors</a:t>
            </a:r>
          </a:p>
          <a:p>
            <a:endParaRPr lang="en-US" sz="2400" dirty="0" smtClean="0"/>
          </a:p>
          <a:p>
            <a:pPr marL="342900" indent="-342900">
              <a:buFont typeface="Arial" pitchFamily="34" charset="0"/>
              <a:buChar char="•"/>
            </a:pPr>
            <a:r>
              <a:rPr lang="en-US" sz="2400" dirty="0" smtClean="0"/>
              <a:t>Conference </a:t>
            </a:r>
            <a:r>
              <a:rPr lang="en-US" sz="2400" dirty="0" smtClean="0"/>
              <a:t>call to be announced on </a:t>
            </a:r>
            <a:r>
              <a:rPr lang="en-US" sz="2400" dirty="0" smtClean="0"/>
              <a:t>reflector</a:t>
            </a:r>
            <a:endParaRPr lang="en-US" sz="2400" dirty="0" smtClean="0"/>
          </a:p>
          <a:p>
            <a:r>
              <a:rPr lang="en-US" sz="2400" dirty="0" smtClean="0"/>
              <a:t>to </a:t>
            </a:r>
            <a:r>
              <a:rPr lang="en-US" sz="2400" dirty="0" smtClean="0"/>
              <a:t>discuss </a:t>
            </a:r>
            <a:r>
              <a:rPr lang="en-US" sz="2400" dirty="0" smtClean="0"/>
              <a:t>and draft Call For Proposals.</a:t>
            </a:r>
          </a:p>
        </p:txBody>
      </p:sp>
    </p:spTree>
    <p:extLst>
      <p:ext uri="{BB962C8B-B14F-4D97-AF65-F5344CB8AC3E}">
        <p14:creationId xmlns:p14="http://schemas.microsoft.com/office/powerpoint/2010/main" val="187815112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16584</TotalTime>
  <Words>454</Words>
  <Application>Microsoft Office PowerPoint</Application>
  <PresentationFormat>On-screen Show (4:3)</PresentationFormat>
  <Paragraphs>123</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PowerPoint Presentation</vt:lpstr>
      <vt:lpstr>PowerPoint Presentation</vt:lpstr>
      <vt:lpstr>PowerPoint Presentation</vt:lpstr>
      <vt:lpstr>TG4k LECIM</vt:lpstr>
      <vt:lpstr>TG4k LECIM</vt:lpstr>
      <vt:lpstr>TG4k LECIM</vt:lpstr>
      <vt:lpstr>TG4k LECIM</vt:lpstr>
      <vt:lpstr>TG4k LECIM Next Steps</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LECIM Closing Report</dc:title>
  <dc:creator>David Howard</dc:creator>
  <cp:lastModifiedBy>David A. Howard</cp:lastModifiedBy>
  <cp:revision>826</cp:revision>
  <cp:lastPrinted>2000-03-07T00:55:37Z</cp:lastPrinted>
  <dcterms:created xsi:type="dcterms:W3CDTF">2008-07-14T18:46:05Z</dcterms:created>
  <dcterms:modified xsi:type="dcterms:W3CDTF">2011-01-21T02:33:16Z</dcterms:modified>
</cp:coreProperties>
</file>