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4" r:id="rId3"/>
    <p:sldId id="266" r:id="rId4"/>
    <p:sldId id="260" r:id="rId5"/>
    <p:sldId id="261" r:id="rId6"/>
    <p:sldId id="262"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5683" autoAdjust="0"/>
    <p:restoredTop sz="94660"/>
  </p:normalViewPr>
  <p:slideViewPr>
    <p:cSldViewPr>
      <p:cViewPr>
        <p:scale>
          <a:sx n="100" d="100"/>
          <a:sy n="100" d="100"/>
        </p:scale>
        <p:origin x="-324" y="24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848C5A7F-1FEE-4410-AD3A-BC27C6867FD7}" type="slidenum">
              <a:rPr lang="en-US" altLang="ja-JP"/>
              <a:pPr/>
              <a:t>&lt;#&gt;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22A0EBF0-0225-483B-A360-E4E2FEF016A5}" type="slidenum">
              <a:rPr lang="en-US" altLang="ja-JP"/>
              <a:pPr/>
              <a:t>&lt;#&gt;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&lt;January 2011&gt;</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&lt;Shu Kato, NICT&gt;</a:t>
            </a:r>
            <a:endParaRPr lang="en-US" altLang="ja-JP"/>
          </a:p>
        </p:txBody>
      </p:sp>
      <p:sp>
        <p:nvSpPr>
          <p:cNvPr id="6" name="スライド番号プレースホルダ 5"/>
          <p:cNvSpPr>
            <a:spLocks noGrp="1"/>
          </p:cNvSpPr>
          <p:nvPr>
            <p:ph type="sldNum" sz="quarter" idx="12"/>
          </p:nvPr>
        </p:nvSpPr>
        <p:spPr/>
        <p:txBody>
          <a:bodyPr/>
          <a:lstStyle>
            <a:lvl1pPr>
              <a:defRPr/>
            </a:lvl1pPr>
          </a:lstStyle>
          <a:p>
            <a:r>
              <a:rPr lang="en-US" altLang="ja-JP"/>
              <a:t>Slide </a:t>
            </a:r>
            <a:fld id="{431324C1-BB44-495D-88F7-7E7C70C21AB5}" type="slidenum">
              <a:rPr lang="en-US" altLang="ja-JP"/>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&lt;January 2011&gt;</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&lt;Shu Kato, NICT&gt;</a:t>
            </a:r>
            <a:endParaRPr lang="en-US" altLang="ja-JP"/>
          </a:p>
        </p:txBody>
      </p:sp>
      <p:sp>
        <p:nvSpPr>
          <p:cNvPr id="6" name="スライド番号プレースホルダ 5"/>
          <p:cNvSpPr>
            <a:spLocks noGrp="1"/>
          </p:cNvSpPr>
          <p:nvPr>
            <p:ph type="sldNum" sz="quarter" idx="12"/>
          </p:nvPr>
        </p:nvSpPr>
        <p:spPr/>
        <p:txBody>
          <a:bodyPr/>
          <a:lstStyle>
            <a:lvl1pPr>
              <a:defRPr/>
            </a:lvl1pPr>
          </a:lstStyle>
          <a:p>
            <a:r>
              <a:rPr lang="en-US" altLang="ja-JP"/>
              <a:t>Slide </a:t>
            </a:r>
            <a:fld id="{696C59BC-A52C-4CD5-B556-6E6B115BD678}" type="slidenum">
              <a:rPr lang="en-US" altLang="ja-JP"/>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&lt;January 2011&gt;</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&lt;Shu Kato, NICT&gt;</a:t>
            </a:r>
            <a:endParaRPr lang="en-US" altLang="ja-JP"/>
          </a:p>
        </p:txBody>
      </p:sp>
      <p:sp>
        <p:nvSpPr>
          <p:cNvPr id="6" name="スライド番号プレースホルダ 5"/>
          <p:cNvSpPr>
            <a:spLocks noGrp="1"/>
          </p:cNvSpPr>
          <p:nvPr>
            <p:ph type="sldNum" sz="quarter" idx="12"/>
          </p:nvPr>
        </p:nvSpPr>
        <p:spPr/>
        <p:txBody>
          <a:bodyPr/>
          <a:lstStyle>
            <a:lvl1pPr>
              <a:defRPr/>
            </a:lvl1pPr>
          </a:lstStyle>
          <a:p>
            <a:r>
              <a:rPr lang="en-US" altLang="ja-JP"/>
              <a:t>Slide </a:t>
            </a:r>
            <a:fld id="{4F7E5479-FBA4-4132-B808-B2029E9462F2}" type="slidenum">
              <a:rPr lang="en-US" altLang="ja-JP"/>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&lt;January 2011&gt;</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&lt;Shu Kato, NICT&gt;</a:t>
            </a:r>
            <a:endParaRPr lang="en-US" altLang="ja-JP"/>
          </a:p>
        </p:txBody>
      </p:sp>
      <p:sp>
        <p:nvSpPr>
          <p:cNvPr id="6" name="スライド番号プレースホルダ 5"/>
          <p:cNvSpPr>
            <a:spLocks noGrp="1"/>
          </p:cNvSpPr>
          <p:nvPr>
            <p:ph type="sldNum" sz="quarter" idx="12"/>
          </p:nvPr>
        </p:nvSpPr>
        <p:spPr/>
        <p:txBody>
          <a:bodyPr/>
          <a:lstStyle>
            <a:lvl1pPr>
              <a:defRPr/>
            </a:lvl1pPr>
          </a:lstStyle>
          <a:p>
            <a:r>
              <a:rPr lang="en-US" altLang="ja-JP"/>
              <a:t>Slide </a:t>
            </a:r>
            <a:fld id="{7710DEE4-27FD-4710-BA1B-5FFFF7967FD4}" type="slidenum">
              <a:rPr lang="en-US" altLang="ja-JP"/>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smtClean="0"/>
              <a:t>&lt;January 2011&gt;</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&lt;Shu Kato, NICT&gt;</a:t>
            </a:r>
            <a:endParaRPr lang="en-US" altLang="ja-JP"/>
          </a:p>
        </p:txBody>
      </p:sp>
      <p:sp>
        <p:nvSpPr>
          <p:cNvPr id="6" name="スライド番号プレースホルダ 5"/>
          <p:cNvSpPr>
            <a:spLocks noGrp="1"/>
          </p:cNvSpPr>
          <p:nvPr>
            <p:ph type="sldNum" sz="quarter" idx="12"/>
          </p:nvPr>
        </p:nvSpPr>
        <p:spPr/>
        <p:txBody>
          <a:bodyPr/>
          <a:lstStyle>
            <a:lvl1pPr>
              <a:defRPr/>
            </a:lvl1pPr>
          </a:lstStyle>
          <a:p>
            <a:r>
              <a:rPr lang="en-US" altLang="ja-JP"/>
              <a:t>Slide </a:t>
            </a:r>
            <a:fld id="{D9DBE208-AF88-4915-B69D-12968AFA5687}" type="slidenum">
              <a:rPr lang="en-US" altLang="ja-JP"/>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r>
              <a:rPr lang="en-US" altLang="ja-JP" smtClean="0"/>
              <a:t>&lt;January 2011&gt;</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&lt;Shu Kato, NICT&gt;</a:t>
            </a:r>
            <a:endParaRPr lang="en-US" altLang="ja-JP"/>
          </a:p>
        </p:txBody>
      </p:sp>
      <p:sp>
        <p:nvSpPr>
          <p:cNvPr id="7" name="スライド番号プレースホルダ 6"/>
          <p:cNvSpPr>
            <a:spLocks noGrp="1"/>
          </p:cNvSpPr>
          <p:nvPr>
            <p:ph type="sldNum" sz="quarter" idx="12"/>
          </p:nvPr>
        </p:nvSpPr>
        <p:spPr/>
        <p:txBody>
          <a:bodyPr/>
          <a:lstStyle>
            <a:lvl1pPr>
              <a:defRPr/>
            </a:lvl1pPr>
          </a:lstStyle>
          <a:p>
            <a:r>
              <a:rPr lang="en-US" altLang="ja-JP"/>
              <a:t>Slide </a:t>
            </a:r>
            <a:fld id="{82E26592-BC34-497F-B205-99DC7FC51B83}" type="slidenum">
              <a:rPr lang="en-US" altLang="ja-JP"/>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r>
              <a:rPr lang="en-US" altLang="ja-JP" smtClean="0"/>
              <a:t>&lt;January 2011&gt;</a:t>
            </a:r>
            <a:endParaRPr lang="en-US" altLang="ja-JP"/>
          </a:p>
        </p:txBody>
      </p:sp>
      <p:sp>
        <p:nvSpPr>
          <p:cNvPr id="8" name="フッター プレースホルダ 7"/>
          <p:cNvSpPr>
            <a:spLocks noGrp="1"/>
          </p:cNvSpPr>
          <p:nvPr>
            <p:ph type="ftr" sz="quarter" idx="11"/>
          </p:nvPr>
        </p:nvSpPr>
        <p:spPr/>
        <p:txBody>
          <a:bodyPr/>
          <a:lstStyle>
            <a:lvl1pPr>
              <a:defRPr/>
            </a:lvl1pPr>
          </a:lstStyle>
          <a:p>
            <a:r>
              <a:rPr lang="en-US" altLang="ja-JP" smtClean="0"/>
              <a:t>&lt;Shu Kato, NICT&gt;</a:t>
            </a:r>
            <a:endParaRPr lang="en-US" altLang="ja-JP"/>
          </a:p>
        </p:txBody>
      </p:sp>
      <p:sp>
        <p:nvSpPr>
          <p:cNvPr id="9" name="スライド番号プレースホルダ 8"/>
          <p:cNvSpPr>
            <a:spLocks noGrp="1"/>
          </p:cNvSpPr>
          <p:nvPr>
            <p:ph type="sldNum" sz="quarter" idx="12"/>
          </p:nvPr>
        </p:nvSpPr>
        <p:spPr/>
        <p:txBody>
          <a:bodyPr/>
          <a:lstStyle>
            <a:lvl1pPr>
              <a:defRPr/>
            </a:lvl1pPr>
          </a:lstStyle>
          <a:p>
            <a:r>
              <a:rPr lang="en-US" altLang="ja-JP"/>
              <a:t>Slide </a:t>
            </a:r>
            <a:fld id="{1B2FCB5C-FB54-4B4C-9ACD-F43BC6D7A8C3}" type="slidenum">
              <a:rPr lang="en-US" altLang="ja-JP"/>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r>
              <a:rPr lang="en-US" altLang="ja-JP" smtClean="0"/>
              <a:t>&lt;January 2011&gt;</a:t>
            </a:r>
            <a:endParaRPr lang="en-US" altLang="ja-JP"/>
          </a:p>
        </p:txBody>
      </p:sp>
      <p:sp>
        <p:nvSpPr>
          <p:cNvPr id="4" name="フッター プレースホルダ 3"/>
          <p:cNvSpPr>
            <a:spLocks noGrp="1"/>
          </p:cNvSpPr>
          <p:nvPr>
            <p:ph type="ftr" sz="quarter" idx="11"/>
          </p:nvPr>
        </p:nvSpPr>
        <p:spPr/>
        <p:txBody>
          <a:bodyPr/>
          <a:lstStyle>
            <a:lvl1pPr>
              <a:defRPr/>
            </a:lvl1pPr>
          </a:lstStyle>
          <a:p>
            <a:r>
              <a:rPr lang="en-US" altLang="ja-JP" smtClean="0"/>
              <a:t>&lt;Shu Kato, NICT&gt;</a:t>
            </a:r>
            <a:endParaRPr lang="en-US" altLang="ja-JP"/>
          </a:p>
        </p:txBody>
      </p:sp>
      <p:sp>
        <p:nvSpPr>
          <p:cNvPr id="5" name="スライド番号プレースホルダ 4"/>
          <p:cNvSpPr>
            <a:spLocks noGrp="1"/>
          </p:cNvSpPr>
          <p:nvPr>
            <p:ph type="sldNum" sz="quarter" idx="12"/>
          </p:nvPr>
        </p:nvSpPr>
        <p:spPr/>
        <p:txBody>
          <a:bodyPr/>
          <a:lstStyle>
            <a:lvl1pPr>
              <a:defRPr/>
            </a:lvl1pPr>
          </a:lstStyle>
          <a:p>
            <a:r>
              <a:rPr lang="en-US" altLang="ja-JP"/>
              <a:t>Slide </a:t>
            </a:r>
            <a:fld id="{9C3C5D1C-5538-4B69-872C-2E266B3EC296}" type="slidenum">
              <a:rPr lang="en-US" altLang="ja-JP"/>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smtClean="0"/>
              <a:t>&lt;January 2011&gt;</a:t>
            </a:r>
            <a:endParaRPr lang="en-US" altLang="ja-JP"/>
          </a:p>
        </p:txBody>
      </p:sp>
      <p:sp>
        <p:nvSpPr>
          <p:cNvPr id="3" name="フッター プレースホルダ 2"/>
          <p:cNvSpPr>
            <a:spLocks noGrp="1"/>
          </p:cNvSpPr>
          <p:nvPr>
            <p:ph type="ftr" sz="quarter" idx="11"/>
          </p:nvPr>
        </p:nvSpPr>
        <p:spPr/>
        <p:txBody>
          <a:bodyPr/>
          <a:lstStyle>
            <a:lvl1pPr>
              <a:defRPr/>
            </a:lvl1pPr>
          </a:lstStyle>
          <a:p>
            <a:r>
              <a:rPr lang="en-US" altLang="ja-JP" smtClean="0"/>
              <a:t>&lt;Shu Kato, NICT&gt;</a:t>
            </a:r>
            <a:endParaRPr lang="en-US" altLang="ja-JP"/>
          </a:p>
        </p:txBody>
      </p:sp>
      <p:sp>
        <p:nvSpPr>
          <p:cNvPr id="4" name="スライド番号プレースホルダ 3"/>
          <p:cNvSpPr>
            <a:spLocks noGrp="1"/>
          </p:cNvSpPr>
          <p:nvPr>
            <p:ph type="sldNum" sz="quarter" idx="12"/>
          </p:nvPr>
        </p:nvSpPr>
        <p:spPr/>
        <p:txBody>
          <a:bodyPr/>
          <a:lstStyle>
            <a:lvl1pPr>
              <a:defRPr/>
            </a:lvl1pPr>
          </a:lstStyle>
          <a:p>
            <a:r>
              <a:rPr lang="en-US" altLang="ja-JP"/>
              <a:t>Slide </a:t>
            </a:r>
            <a:fld id="{2EC54D07-6975-4813-B88B-BCE1DAAF1DC5}" type="slidenum">
              <a:rPr lang="en-US" altLang="ja-JP"/>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ja-JP" smtClean="0"/>
              <a:t>&lt;January 2011&gt;</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&lt;Shu Kato, NICT&gt;</a:t>
            </a:r>
            <a:endParaRPr lang="en-US" altLang="ja-JP"/>
          </a:p>
        </p:txBody>
      </p:sp>
      <p:sp>
        <p:nvSpPr>
          <p:cNvPr id="7" name="スライド番号プレースホルダ 6"/>
          <p:cNvSpPr>
            <a:spLocks noGrp="1"/>
          </p:cNvSpPr>
          <p:nvPr>
            <p:ph type="sldNum" sz="quarter" idx="12"/>
          </p:nvPr>
        </p:nvSpPr>
        <p:spPr/>
        <p:txBody>
          <a:bodyPr/>
          <a:lstStyle>
            <a:lvl1pPr>
              <a:defRPr/>
            </a:lvl1pPr>
          </a:lstStyle>
          <a:p>
            <a:r>
              <a:rPr lang="en-US" altLang="ja-JP"/>
              <a:t>Slide </a:t>
            </a:r>
            <a:fld id="{3369216C-C6AA-40E0-9C3A-7F0B21FD4DF5}" type="slidenum">
              <a:rPr lang="en-US" altLang="ja-JP"/>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ja-JP" smtClean="0"/>
              <a:t>&lt;January 2011&gt;</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&lt;Shu Kato, NICT&gt;</a:t>
            </a:r>
            <a:endParaRPr lang="en-US" altLang="ja-JP"/>
          </a:p>
        </p:txBody>
      </p:sp>
      <p:sp>
        <p:nvSpPr>
          <p:cNvPr id="7" name="スライド番号プレースホルダ 6"/>
          <p:cNvSpPr>
            <a:spLocks noGrp="1"/>
          </p:cNvSpPr>
          <p:nvPr>
            <p:ph type="sldNum" sz="quarter" idx="12"/>
          </p:nvPr>
        </p:nvSpPr>
        <p:spPr/>
        <p:txBody>
          <a:bodyPr/>
          <a:lstStyle>
            <a:lvl1pPr>
              <a:defRPr/>
            </a:lvl1pPr>
          </a:lstStyle>
          <a:p>
            <a:r>
              <a:rPr lang="en-US" altLang="ja-JP"/>
              <a:t>Slide </a:t>
            </a:r>
            <a:fld id="{68F95CD3-5986-41A4-A3A4-77E46DD616B0}" type="slidenum">
              <a:rPr lang="en-US" altLang="ja-JP"/>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&lt;January 2011&gt;</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smtClean="0"/>
              <a:t>&lt;Shu Kato, NICT&gt;</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5A945653-0556-49FE-9C20-AEA9AFE274F2}" type="slidenum">
              <a:rPr lang="en-US" altLang="ja-JP"/>
              <a:pPr/>
              <a:t>&lt;#&gt;</a:t>
            </a:fld>
            <a:endParaRPr lang="en-US" altLang="ja-JP"/>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altLang="ja-JP" sz="1400" b="1">
                <a:ea typeface="ＭＳ Ｐゴシック" pitchFamily="50" charset="-128"/>
              </a:rPr>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a:ea typeface="ＭＳ Ｐゴシック"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Microsoft_Office_Excel_97-2003_______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1"/>
          <p:cNvSpPr>
            <a:spLocks noGrp="1"/>
          </p:cNvSpPr>
          <p:nvPr>
            <p:ph type="dt" sz="half" idx="10"/>
          </p:nvPr>
        </p:nvSpPr>
        <p:spPr>
          <a:xfrm>
            <a:off x="685800" y="381000"/>
            <a:ext cx="1600200" cy="215444"/>
          </a:xfrm>
        </p:spPr>
        <p:txBody>
          <a:bodyPr/>
          <a:lstStyle/>
          <a:p>
            <a:r>
              <a:rPr lang="en-US" altLang="ja-JP" smtClean="0"/>
              <a:t>&lt;January 2011&gt;</a:t>
            </a:r>
            <a:endParaRPr lang="en-US" altLang="ja-JP" dirty="0"/>
          </a:p>
        </p:txBody>
      </p:sp>
      <p:sp>
        <p:nvSpPr>
          <p:cNvPr id="5" name="フッター プレースホルダ 2"/>
          <p:cNvSpPr>
            <a:spLocks noGrp="1"/>
          </p:cNvSpPr>
          <p:nvPr>
            <p:ph type="ftr" sz="quarter" idx="11"/>
          </p:nvPr>
        </p:nvSpPr>
        <p:spPr>
          <a:xfrm>
            <a:off x="5486400" y="6475413"/>
            <a:ext cx="3124200" cy="184666"/>
          </a:xfrm>
        </p:spPr>
        <p:txBody>
          <a:bodyPr/>
          <a:lstStyle/>
          <a:p>
            <a:r>
              <a:rPr lang="en-US" altLang="ja-JP" dirty="0" smtClean="0"/>
              <a:t>&lt;</a:t>
            </a:r>
            <a:r>
              <a:rPr lang="en-US" altLang="ja-JP" dirty="0" err="1" smtClean="0"/>
              <a:t>Shu</a:t>
            </a:r>
            <a:r>
              <a:rPr lang="en-US" altLang="ja-JP" dirty="0" smtClean="0"/>
              <a:t> Kato, NICT&gt;</a:t>
            </a:r>
            <a:endParaRPr lang="en-US" altLang="ja-JP" dirty="0"/>
          </a:p>
        </p:txBody>
      </p:sp>
      <p:sp>
        <p:nvSpPr>
          <p:cNvPr id="6" name="スライド番号プレースホルダ 3"/>
          <p:cNvSpPr>
            <a:spLocks noGrp="1"/>
          </p:cNvSpPr>
          <p:nvPr>
            <p:ph type="sldNum" sz="quarter" idx="12"/>
          </p:nvPr>
        </p:nvSpPr>
        <p:spPr/>
        <p:txBody>
          <a:bodyPr/>
          <a:lstStyle/>
          <a:p>
            <a:r>
              <a:rPr lang="en-US" altLang="ja-JP"/>
              <a:t>Slide </a:t>
            </a:r>
            <a:fld id="{FC8DA524-585D-4779-AB67-198AA496AE0C}" type="slidenum">
              <a:rPr lang="en-US" altLang="ja-JP"/>
              <a:pPr/>
              <a:t>1</a:t>
            </a:fld>
            <a:endParaRPr lang="en-US" altLang="ja-JP"/>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p:spPr>
        <p:txBody>
          <a:bodyPr wrap="none" anchor="ctr"/>
          <a:lstStyle/>
          <a:p>
            <a:pPr algn="ctr"/>
            <a:r>
              <a:rPr lang="en-US" altLang="ja-JP" sz="1400">
                <a:solidFill>
                  <a:schemeClr val="accent2"/>
                </a:solidFill>
                <a:ea typeface="ＭＳ Ｐゴシック" pitchFamily="50" charset="-128"/>
              </a:rPr>
              <a:t>NOTE: Update all </a:t>
            </a:r>
            <a:r>
              <a:rPr lang="en-US" altLang="ja-JP" sz="1400">
                <a:solidFill>
                  <a:srgbClr val="FF0000"/>
                </a:solidFill>
                <a:ea typeface="ＭＳ Ｐゴシック" pitchFamily="50" charset="-128"/>
              </a:rPr>
              <a:t>red</a:t>
            </a:r>
            <a:r>
              <a:rPr lang="en-US" altLang="ja-JP" sz="1400">
                <a:solidFill>
                  <a:schemeClr val="accent2"/>
                </a:solidFill>
                <a:ea typeface="ＭＳ Ｐゴシック" pitchFamily="50" charset="-128"/>
              </a:rPr>
              <a:t> fields replacing with your information; they are required. This is a manual update in appropriate</a:t>
            </a:r>
          </a:p>
          <a:p>
            <a:pPr algn="ctr"/>
            <a:r>
              <a:rPr lang="en-US" altLang="ja-JP" sz="1400">
                <a:solidFill>
                  <a:schemeClr val="accent2"/>
                </a:solidFill>
                <a:ea typeface="ＭＳ Ｐゴシック" pitchFamily="50" charset="-128"/>
              </a:rPr>
              <a:t>fields.  All Blue fields are informational and are to be deleted. </a:t>
            </a:r>
            <a:r>
              <a:rPr lang="en-US" altLang="ja-JP" sz="1400">
                <a:solidFill>
                  <a:schemeClr val="tx2"/>
                </a:solidFill>
                <a:ea typeface="ＭＳ Ｐゴシック" pitchFamily="50" charset="-128"/>
              </a:rPr>
              <a:t>Black</a:t>
            </a:r>
            <a:r>
              <a:rPr lang="en-US" altLang="ja-JP" sz="1400">
                <a:solidFill>
                  <a:schemeClr val="accent2"/>
                </a:solidFill>
                <a:ea typeface="ＭＳ Ｐゴシック" pitchFamily="50" charset="-128"/>
              </a:rPr>
              <a:t> stays. After updating delete this box/paragraph.</a:t>
            </a:r>
          </a:p>
        </p:txBody>
      </p:sp>
      <p:sp>
        <p:nvSpPr>
          <p:cNvPr id="27651" name="Rectangle 3"/>
          <p:cNvSpPr>
            <a:spLocks noChangeArrowheads="1"/>
          </p:cNvSpPr>
          <p:nvPr/>
        </p:nvSpPr>
        <p:spPr bwMode="auto">
          <a:xfrm>
            <a:off x="152400" y="609600"/>
            <a:ext cx="8991600" cy="5098832"/>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itchFamily="50" charset="-128"/>
              </a:rPr>
              <a:t>Project: IEEE P802.15 Working Group for Wireless Personal Area Networks (WPANs)</a:t>
            </a:r>
            <a:endParaRPr lang="en-US" altLang="ja-JP" sz="1600" b="1" dirty="0">
              <a:solidFill>
                <a:schemeClr val="tx2"/>
              </a:solidFill>
              <a:ea typeface="ＭＳ Ｐゴシック" pitchFamily="50" charset="-128"/>
            </a:endParaRPr>
          </a:p>
          <a:p>
            <a:endParaRPr lang="en-US" altLang="ja-JP" sz="1600" dirty="0">
              <a:solidFill>
                <a:schemeClr val="tx2"/>
              </a:solidFill>
              <a:ea typeface="ＭＳ Ｐゴシック" pitchFamily="50" charset="-128"/>
            </a:endParaRPr>
          </a:p>
          <a:p>
            <a:r>
              <a:rPr lang="en-US" altLang="ja-JP" sz="1600" b="1" dirty="0">
                <a:solidFill>
                  <a:schemeClr val="tx2"/>
                </a:solidFill>
                <a:ea typeface="ＭＳ Ｐゴシック" pitchFamily="50" charset="-128"/>
              </a:rPr>
              <a:t>Submission Title:</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a:t>
            </a:r>
            <a:r>
              <a:rPr lang="en-US" altLang="ja-JP" sz="1600" dirty="0" smtClean="0">
                <a:solidFill>
                  <a:srgbClr val="FF0000"/>
                </a:solidFill>
                <a:ea typeface="ＭＳ Ｐゴシック" pitchFamily="50" charset="-128"/>
              </a:rPr>
              <a:t>Task Group  802.15.4k Timeline (draft)</a:t>
            </a:r>
            <a:r>
              <a:rPr lang="en-US" altLang="ja-JP" sz="1600" dirty="0" smtClean="0">
                <a:solidFill>
                  <a:schemeClr val="tx2"/>
                </a:solidFill>
                <a:ea typeface="ＭＳ Ｐゴシック" pitchFamily="50" charset="-128"/>
              </a:rPr>
              <a:t>]</a:t>
            </a:r>
            <a:r>
              <a:rPr lang="en-US" altLang="ja-JP" sz="1600" dirty="0">
                <a:solidFill>
                  <a:schemeClr val="tx2"/>
                </a:solidFill>
                <a:ea typeface="ＭＳ Ｐゴシック" pitchFamily="50" charset="-128"/>
              </a:rPr>
              <a:t>	</a:t>
            </a:r>
          </a:p>
          <a:p>
            <a:r>
              <a:rPr lang="en-US" altLang="ja-JP" sz="1600" b="1" dirty="0">
                <a:solidFill>
                  <a:schemeClr val="tx2"/>
                </a:solidFill>
                <a:ea typeface="ＭＳ Ｐゴシック" pitchFamily="50" charset="-128"/>
              </a:rPr>
              <a:t>Date Submitted: </a:t>
            </a:r>
            <a:r>
              <a:rPr lang="en-US" altLang="ja-JP" sz="1600" dirty="0" smtClean="0">
                <a:solidFill>
                  <a:schemeClr val="tx2"/>
                </a:solidFill>
                <a:ea typeface="ＭＳ Ｐゴシック" pitchFamily="50" charset="-128"/>
              </a:rPr>
              <a:t>[</a:t>
            </a:r>
            <a:r>
              <a:rPr lang="en-US" altLang="ja-JP" sz="1600" dirty="0" smtClean="0">
                <a:solidFill>
                  <a:srgbClr val="FF0000"/>
                </a:solidFill>
                <a:ea typeface="ＭＳ Ｐゴシック" pitchFamily="50" charset="-128"/>
              </a:rPr>
              <a:t> “20 January, 2011”</a:t>
            </a:r>
            <a:r>
              <a:rPr lang="en-US" altLang="ja-JP" sz="1600" dirty="0" smtClean="0">
                <a:solidFill>
                  <a:schemeClr val="tx2"/>
                </a:solidFill>
                <a:ea typeface="ＭＳ Ｐゴシック" pitchFamily="50" charset="-128"/>
              </a:rPr>
              <a:t>]</a:t>
            </a:r>
            <a:r>
              <a:rPr lang="en-US" altLang="ja-JP" sz="1600" dirty="0">
                <a:solidFill>
                  <a:schemeClr val="tx2"/>
                </a:solidFill>
                <a:ea typeface="ＭＳ Ｐゴシック" pitchFamily="50" charset="-128"/>
              </a:rPr>
              <a:t>	</a:t>
            </a:r>
          </a:p>
          <a:p>
            <a:r>
              <a:rPr lang="en-US" altLang="ja-JP" sz="1600" b="1" dirty="0">
                <a:solidFill>
                  <a:schemeClr val="tx2"/>
                </a:solidFill>
                <a:ea typeface="ＭＳ Ｐゴシック" pitchFamily="50" charset="-128"/>
              </a:rPr>
              <a:t>Source:</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a:t>
            </a:r>
            <a:r>
              <a:rPr lang="en-US" altLang="ja-JP" sz="1600" dirty="0" err="1" smtClean="0">
                <a:solidFill>
                  <a:srgbClr val="FF0000"/>
                </a:solidFill>
                <a:ea typeface="ＭＳ Ｐゴシック" pitchFamily="50" charset="-128"/>
              </a:rPr>
              <a:t>Shu</a:t>
            </a:r>
            <a:r>
              <a:rPr lang="en-US" altLang="ja-JP" sz="1600" dirty="0" smtClean="0">
                <a:solidFill>
                  <a:srgbClr val="FF0000"/>
                </a:solidFill>
                <a:ea typeface="ＭＳ Ｐゴシック" pitchFamily="50" charset="-128"/>
              </a:rPr>
              <a:t> Kato</a:t>
            </a:r>
            <a:r>
              <a:rPr lang="en-US" altLang="ja-JP"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Company </a:t>
            </a:r>
            <a:r>
              <a:rPr lang="en-US" altLang="ja-JP" sz="1600" dirty="0" smtClean="0">
                <a:solidFill>
                  <a:schemeClr val="tx2"/>
                </a:solidFill>
                <a:ea typeface="ＭＳ Ｐゴシック" pitchFamily="50" charset="-128"/>
              </a:rPr>
              <a:t>[</a:t>
            </a:r>
            <a:r>
              <a:rPr lang="en-US" altLang="ja-JP" sz="1600" dirty="0" smtClean="0">
                <a:solidFill>
                  <a:srgbClr val="FF0000"/>
                </a:solidFill>
                <a:ea typeface="ＭＳ Ｐゴシック" pitchFamily="50" charset="-128"/>
              </a:rPr>
              <a:t>NICT</a:t>
            </a:r>
            <a:r>
              <a:rPr lang="en-US" altLang="ja-JP" sz="1600" dirty="0" smtClean="0">
                <a:solidFill>
                  <a:schemeClr val="tx2"/>
                </a:solidFill>
                <a:ea typeface="ＭＳ Ｐゴシック" pitchFamily="50" charset="-128"/>
              </a:rPr>
              <a:t>]</a:t>
            </a:r>
            <a:endParaRPr lang="en-US" altLang="ja-JP" sz="1600" dirty="0">
              <a:solidFill>
                <a:schemeClr val="tx2"/>
              </a:solidFill>
              <a:ea typeface="ＭＳ Ｐゴシック" pitchFamily="50" charset="-128"/>
            </a:endParaRPr>
          </a:p>
          <a:p>
            <a:r>
              <a:rPr lang="en-US" altLang="ja-JP" sz="1600" dirty="0">
                <a:solidFill>
                  <a:schemeClr val="tx2"/>
                </a:solidFill>
                <a:ea typeface="ＭＳ Ｐゴシック" pitchFamily="50" charset="-128"/>
              </a:rPr>
              <a:t>Address </a:t>
            </a:r>
            <a:r>
              <a:rPr lang="en-US" altLang="ja-JP" sz="1600" dirty="0" smtClean="0">
                <a:solidFill>
                  <a:schemeClr val="tx2"/>
                </a:solidFill>
                <a:ea typeface="ＭＳ Ｐゴシック" pitchFamily="50" charset="-128"/>
              </a:rPr>
              <a:t>[</a:t>
            </a:r>
            <a:r>
              <a:rPr lang="en-US" altLang="ja-JP" sz="1600" dirty="0" smtClean="0">
                <a:ea typeface="ＭＳ Ｐゴシック" pitchFamily="50" charset="-128"/>
              </a:rPr>
              <a:t>3-4, </a:t>
            </a:r>
            <a:r>
              <a:rPr lang="en-US" altLang="ja-JP" sz="1600" dirty="0" err="1" smtClean="0">
                <a:ea typeface="ＭＳ Ｐゴシック" pitchFamily="50" charset="-128"/>
              </a:rPr>
              <a:t>Hikarino-oka</a:t>
            </a:r>
            <a:r>
              <a:rPr lang="en-US" altLang="ja-JP" sz="1600" dirty="0" smtClean="0">
                <a:ea typeface="ＭＳ Ｐゴシック" pitchFamily="50" charset="-128"/>
              </a:rPr>
              <a:t>, Yokosuka, Japan. 239-0847</a:t>
            </a:r>
            <a:r>
              <a:rPr lang="en-US" altLang="ja-JP" sz="1600" dirty="0" smtClean="0">
                <a:solidFill>
                  <a:schemeClr val="tx2"/>
                </a:solidFill>
                <a:ea typeface="ＭＳ Ｐゴシック" pitchFamily="50" charset="-128"/>
              </a:rPr>
              <a:t>]</a:t>
            </a:r>
            <a:endParaRPr lang="en-US" altLang="ja-JP" sz="1600" dirty="0">
              <a:solidFill>
                <a:schemeClr val="tx2"/>
              </a:solidFill>
              <a:ea typeface="ＭＳ Ｐゴシック" pitchFamily="50" charset="-128"/>
            </a:endParaRPr>
          </a:p>
          <a:p>
            <a:r>
              <a:rPr lang="en-US" altLang="ja-JP" sz="1600" dirty="0">
                <a:solidFill>
                  <a:schemeClr val="tx2"/>
                </a:solidFill>
                <a:ea typeface="ＭＳ Ｐゴシック" pitchFamily="50" charset="-128"/>
              </a:rPr>
              <a:t>Voice</a:t>
            </a:r>
            <a:r>
              <a:rPr lang="en-US" altLang="ja-JP" sz="1600" dirty="0" smtClean="0">
                <a:solidFill>
                  <a:schemeClr val="tx2"/>
                </a:solidFill>
                <a:ea typeface="ＭＳ Ｐゴシック" pitchFamily="50" charset="-128"/>
              </a:rPr>
              <a:t>:[</a:t>
            </a:r>
            <a:r>
              <a:rPr lang="en-US" altLang="ja-JP" sz="1600" dirty="0" smtClean="0">
                <a:ea typeface="ＭＳ Ｐゴシック" pitchFamily="50" charset="-128"/>
              </a:rPr>
              <a:t>+81-46-847-5083</a:t>
            </a:r>
            <a:r>
              <a:rPr lang="en-US" altLang="ja-JP" sz="1600" dirty="0" smtClean="0">
                <a:solidFill>
                  <a:schemeClr val="tx2"/>
                </a:solidFill>
                <a:ea typeface="ＭＳ Ｐゴシック" pitchFamily="50" charset="-128"/>
              </a:rPr>
              <a:t>], E-Mail:[</a:t>
            </a:r>
            <a:r>
              <a:rPr lang="en-US" altLang="ja-JP" sz="1600" dirty="0" smtClean="0">
                <a:solidFill>
                  <a:srgbClr val="FF0000"/>
                </a:solidFill>
                <a:ea typeface="ＭＳ Ｐゴシック" pitchFamily="50" charset="-128"/>
              </a:rPr>
              <a:t>shu.kato@nict.go.jp</a:t>
            </a:r>
            <a:r>
              <a:rPr lang="en-US" altLang="ja-JP" sz="1600" dirty="0" smtClean="0">
                <a:solidFill>
                  <a:schemeClr val="tx2"/>
                </a:solidFill>
                <a:ea typeface="ＭＳ Ｐゴシック" pitchFamily="50" charset="-128"/>
              </a:rPr>
              <a:t>]</a:t>
            </a:r>
            <a:r>
              <a:rPr lang="en-US" altLang="ja-JP" sz="1600" dirty="0">
                <a:solidFill>
                  <a:schemeClr val="tx2"/>
                </a:solidFill>
                <a:ea typeface="ＭＳ Ｐゴシック" pitchFamily="50" charset="-128"/>
              </a:rPr>
              <a:t>	</a:t>
            </a:r>
          </a:p>
          <a:p>
            <a:pPr>
              <a:spcBef>
                <a:spcPts val="100"/>
              </a:spcBef>
              <a:spcAft>
                <a:spcPts val="100"/>
              </a:spcAft>
            </a:pPr>
            <a:endParaRPr lang="en-US" altLang="ja-JP" dirty="0" smtClean="0">
              <a:solidFill>
                <a:schemeClr val="accent2"/>
              </a:solidFill>
              <a:ea typeface="ＭＳ Ｐゴシック" pitchFamily="50" charset="-128"/>
            </a:endParaRPr>
          </a:p>
          <a:p>
            <a:pPr>
              <a:spcBef>
                <a:spcPts val="100"/>
              </a:spcBef>
              <a:spcAft>
                <a:spcPts val="100"/>
              </a:spcAft>
            </a:pPr>
            <a:r>
              <a:rPr lang="en-US" altLang="ja-JP" dirty="0" smtClean="0">
                <a:solidFill>
                  <a:schemeClr val="accent2"/>
                </a:solidFill>
                <a:ea typeface="ＭＳ Ｐゴシック" pitchFamily="50" charset="-128"/>
              </a:rPr>
              <a:t>[</a:t>
            </a:r>
            <a:r>
              <a:rPr lang="en-US" altLang="ja-JP" dirty="0">
                <a:solidFill>
                  <a:schemeClr val="accent2"/>
                </a:solidFill>
                <a:ea typeface="ＭＳ Ｐゴシック" pitchFamily="50" charset="-128"/>
              </a:rPr>
              <a:t>If this is a response to a Call for Contributions, cite the name and date of the Call for Contributions to which this document responds, as well as the relevant item number in the Call for Contributions.]</a:t>
            </a:r>
          </a:p>
          <a:p>
            <a:r>
              <a:rPr lang="en-US" altLang="ja-JP" dirty="0">
                <a:solidFill>
                  <a:schemeClr val="accent2"/>
                </a:solidFill>
                <a:ea typeface="ＭＳ Ｐゴシック" pitchFamily="50" charset="-128"/>
              </a:rPr>
              <a:t>[Note: Contributions that are not responsive to this section of the template, and contributions which do</a:t>
            </a:r>
          </a:p>
          <a:p>
            <a:r>
              <a:rPr lang="en-US" altLang="ja-JP" dirty="0">
                <a:solidFill>
                  <a:schemeClr val="accent2"/>
                </a:solidFill>
                <a:ea typeface="ＭＳ Ｐゴシック" pitchFamily="50" charset="-128"/>
              </a:rPr>
              <a:t>not address the topic under which they are submitted, may be refused or consigned to the “General Contributions” area.]	</a:t>
            </a:r>
            <a:endParaRPr lang="en-US" altLang="ja-JP" dirty="0">
              <a:solidFill>
                <a:schemeClr val="tx2"/>
              </a:solidFill>
              <a:ea typeface="ＭＳ Ｐゴシック" pitchFamily="50" charset="-128"/>
            </a:endParaRPr>
          </a:p>
          <a:p>
            <a:pPr>
              <a:spcBef>
                <a:spcPts val="600"/>
              </a:spcBef>
              <a:spcAft>
                <a:spcPts val="600"/>
              </a:spcAft>
            </a:pPr>
            <a:r>
              <a:rPr lang="en-US" altLang="ja-JP" sz="1600" b="1" dirty="0">
                <a:solidFill>
                  <a:schemeClr val="tx2"/>
                </a:solidFill>
                <a:ea typeface="ＭＳ Ｐゴシック" pitchFamily="50" charset="-128"/>
              </a:rPr>
              <a:t>Abstract:</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a:t>
            </a:r>
            <a:r>
              <a:rPr lang="en-US" altLang="ja-JP" sz="1600" dirty="0" smtClean="0">
                <a:solidFill>
                  <a:srgbClr val="FF0000"/>
                </a:solidFill>
                <a:ea typeface="ＭＳ Ｐゴシック" pitchFamily="50" charset="-128"/>
              </a:rPr>
              <a:t>Draft Task Group 802.15.4k Time line</a:t>
            </a:r>
            <a:r>
              <a:rPr lang="en-US" altLang="ja-JP" sz="1600" dirty="0" smtClean="0">
                <a:solidFill>
                  <a:schemeClr val="tx2"/>
                </a:solidFill>
                <a:ea typeface="ＭＳ Ｐゴシック" pitchFamily="50" charset="-128"/>
              </a:rPr>
              <a:t>]</a:t>
            </a:r>
            <a:endParaRPr lang="en-US" altLang="ja-JP" sz="1600" dirty="0">
              <a:solidFill>
                <a:schemeClr val="tx2"/>
              </a:solidFill>
              <a:ea typeface="ＭＳ Ｐゴシック" pitchFamily="50" charset="-128"/>
            </a:endParaRPr>
          </a:p>
          <a:p>
            <a:pPr>
              <a:spcBef>
                <a:spcPts val="600"/>
              </a:spcBef>
              <a:spcAft>
                <a:spcPts val="600"/>
              </a:spcAft>
            </a:pPr>
            <a:r>
              <a:rPr lang="en-US" altLang="ja-JP" sz="1600" b="1" dirty="0">
                <a:solidFill>
                  <a:schemeClr val="tx2"/>
                </a:solidFill>
                <a:ea typeface="ＭＳ Ｐゴシック" pitchFamily="50" charset="-128"/>
              </a:rPr>
              <a:t>Purpose:</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a:t>
            </a:r>
            <a:r>
              <a:rPr lang="en-US" altLang="ja-JP" sz="1600" dirty="0" smtClean="0">
                <a:solidFill>
                  <a:srgbClr val="FF0000"/>
                </a:solidFill>
                <a:ea typeface="ＭＳ Ｐゴシック" pitchFamily="50" charset="-128"/>
              </a:rPr>
              <a:t>For P802.15 .4k to </a:t>
            </a:r>
            <a:r>
              <a:rPr lang="en-US" altLang="ja-JP" sz="1600" dirty="0" smtClean="0">
                <a:solidFill>
                  <a:srgbClr val="FF0000"/>
                </a:solidFill>
                <a:ea typeface="ＭＳ Ｐゴシック" pitchFamily="50" charset="-128"/>
              </a:rPr>
              <a:t>create a reasonable timeline to complete the standardization</a:t>
            </a:r>
            <a:r>
              <a:rPr lang="en-US" altLang="ja-JP" sz="1600" dirty="0" smtClean="0">
                <a:solidFill>
                  <a:schemeClr val="tx2"/>
                </a:solidFill>
                <a:ea typeface="ＭＳ Ｐゴシック" pitchFamily="50" charset="-128"/>
              </a:rPr>
              <a:t>]</a:t>
            </a:r>
            <a:endParaRPr lang="en-US" altLang="ja-JP" sz="1600" dirty="0">
              <a:solidFill>
                <a:schemeClr val="tx2"/>
              </a:solidFill>
              <a:ea typeface="ＭＳ Ｐゴシック" pitchFamily="50" charset="-128"/>
            </a:endParaRPr>
          </a:p>
          <a:p>
            <a:r>
              <a:rPr lang="en-US" altLang="ja-JP" sz="1600" b="1" dirty="0">
                <a:solidFill>
                  <a:schemeClr val="tx2"/>
                </a:solidFill>
                <a:ea typeface="ＭＳ Ｐゴシック" pitchFamily="50" charset="-128"/>
              </a:rPr>
              <a:t>Notice:</a:t>
            </a:r>
            <a:r>
              <a:rPr lang="en-US" altLang="ja-JP" sz="1600" dirty="0">
                <a:solidFill>
                  <a:schemeClr val="tx2"/>
                </a:solidFill>
                <a:ea typeface="ＭＳ Ｐゴシック"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itchFamily="50" charset="-128"/>
              </a:rPr>
              <a:t>Release:</a:t>
            </a:r>
            <a:r>
              <a:rPr lang="en-US" altLang="ja-JP" sz="1600" dirty="0">
                <a:solidFill>
                  <a:schemeClr val="tx2"/>
                </a:solidFill>
                <a:ea typeface="ＭＳ Ｐゴシック" pitchFamily="50" charset="-128"/>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b="1" dirty="0" smtClean="0">
                <a:solidFill>
                  <a:srgbClr val="0070C0"/>
                </a:solidFill>
                <a:ea typeface="ＭＳ Ｐゴシック" pitchFamily="50" charset="-128"/>
              </a:rPr>
              <a:t>Task Group  802.15.4k Timeline (draft)</a:t>
            </a:r>
            <a:endParaRPr kumimoji="1" lang="ja-JP" altLang="en-US" sz="3600" b="1" dirty="0">
              <a:solidFill>
                <a:srgbClr val="0070C0"/>
              </a:solidFill>
            </a:endParaRPr>
          </a:p>
        </p:txBody>
      </p:sp>
      <p:sp>
        <p:nvSpPr>
          <p:cNvPr id="3" name="コンテンツ プレースホルダ 2"/>
          <p:cNvSpPr>
            <a:spLocks noGrp="1"/>
          </p:cNvSpPr>
          <p:nvPr>
            <p:ph idx="1"/>
          </p:nvPr>
        </p:nvSpPr>
        <p:spPr>
          <a:xfrm>
            <a:off x="457200" y="3529026"/>
            <a:ext cx="7758138" cy="1328734"/>
          </a:xfrm>
        </p:spPr>
        <p:txBody>
          <a:bodyPr/>
          <a:lstStyle/>
          <a:p>
            <a:pPr algn="ctr">
              <a:buNone/>
            </a:pPr>
            <a:r>
              <a:rPr kumimoji="1" lang="en-US" altLang="ja-JP" dirty="0" smtClean="0"/>
              <a:t>January 20, 2011</a:t>
            </a:r>
          </a:p>
          <a:p>
            <a:pPr algn="ctr">
              <a:buNone/>
            </a:pPr>
            <a:r>
              <a:rPr kumimoji="1" lang="en-US" altLang="ja-JP" dirty="0" err="1" smtClean="0"/>
              <a:t>Shu</a:t>
            </a:r>
            <a:r>
              <a:rPr kumimoji="1" lang="en-US" altLang="ja-JP" smtClean="0"/>
              <a:t> Kato (NICT)</a:t>
            </a:r>
            <a:endParaRPr kumimoji="1"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r>
              <a:rPr lang="en-US" altLang="ja-JP" smtClean="0"/>
              <a:t>&lt;January 2011&gt;</a:t>
            </a:r>
            <a:endParaRPr lang="en-US" altLang="ja-JP"/>
          </a:p>
        </p:txBody>
      </p:sp>
      <p:sp>
        <p:nvSpPr>
          <p:cNvPr id="5" name="スライド番号プレースホルダ 4"/>
          <p:cNvSpPr>
            <a:spLocks noGrp="1"/>
          </p:cNvSpPr>
          <p:nvPr>
            <p:ph type="sldNum" sz="quarter" idx="12"/>
          </p:nvPr>
        </p:nvSpPr>
        <p:spPr/>
        <p:txBody>
          <a:bodyPr/>
          <a:lstStyle/>
          <a:p>
            <a:r>
              <a:rPr lang="en-US" altLang="ja-JP" smtClean="0"/>
              <a:t>Slide </a:t>
            </a:r>
            <a:fld id="{7710DEE4-27FD-4710-BA1B-5FFFF7967FD4}" type="slidenum">
              <a:rPr lang="en-US" altLang="ja-JP" smtClean="0"/>
              <a:pPr/>
              <a:t>2</a:t>
            </a:fld>
            <a:endParaRPr lang="en-US" altLang="ja-JP"/>
          </a:p>
        </p:txBody>
      </p:sp>
      <p:sp>
        <p:nvSpPr>
          <p:cNvPr id="6" name="フッター プレースホルダ 5"/>
          <p:cNvSpPr>
            <a:spLocks noGrp="1"/>
          </p:cNvSpPr>
          <p:nvPr>
            <p:ph type="ftr" sz="quarter" idx="11"/>
          </p:nvPr>
        </p:nvSpPr>
        <p:spPr/>
        <p:txBody>
          <a:bodyPr/>
          <a:lstStyle/>
          <a:p>
            <a:r>
              <a:rPr lang="en-US" altLang="ja-JP" smtClean="0"/>
              <a:t>&lt;Shu Kato, NICT&gt;</a:t>
            </a:r>
            <a:endParaRPr lang="en-US" altLang="ja-JP"/>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itchFamily="34" charset="0"/>
                <a:cs typeface="Calibri" pitchFamily="34" charset="0"/>
              </a:rPr>
              <a:t>Purpose</a:t>
            </a:r>
            <a:endParaRPr lang="en-US" dirty="0">
              <a:latin typeface="Calibri" pitchFamily="34" charset="0"/>
              <a:cs typeface="Calibri" pitchFamily="34" charset="0"/>
            </a:endParaRPr>
          </a:p>
        </p:txBody>
      </p:sp>
      <p:sp>
        <p:nvSpPr>
          <p:cNvPr id="3" name="Content Placeholder 2"/>
          <p:cNvSpPr>
            <a:spLocks noGrp="1"/>
          </p:cNvSpPr>
          <p:nvPr>
            <p:ph idx="1"/>
          </p:nvPr>
        </p:nvSpPr>
        <p:spPr>
          <a:xfrm>
            <a:off x="685800" y="1828800"/>
            <a:ext cx="7772400" cy="4267200"/>
          </a:xfrm>
        </p:spPr>
        <p:txBody>
          <a:bodyPr/>
          <a:lstStyle/>
          <a:p>
            <a:r>
              <a:rPr lang="en-US" sz="2400" b="1" dirty="0" smtClean="0">
                <a:latin typeface="Calibri" pitchFamily="34" charset="0"/>
                <a:cs typeface="Calibri" pitchFamily="34" charset="0"/>
              </a:rPr>
              <a:t>Draft TG4k Timeline assuming following</a:t>
            </a:r>
          </a:p>
          <a:p>
            <a:pPr lvl="1"/>
            <a:r>
              <a:rPr lang="en-US" sz="2000" dirty="0" smtClean="0">
                <a:latin typeface="Calibri" pitchFamily="34" charset="0"/>
                <a:cs typeface="Calibri" pitchFamily="34" charset="0"/>
              </a:rPr>
              <a:t>Working in parallel </a:t>
            </a:r>
            <a:r>
              <a:rPr lang="en-US" sz="2000" dirty="0" smtClean="0">
                <a:latin typeface="Calibri" pitchFamily="34" charset="0"/>
                <a:cs typeface="Calibri" pitchFamily="34" charset="0"/>
              </a:rPr>
              <a:t>for CFA and CFP</a:t>
            </a:r>
            <a:endParaRPr lang="en-US" sz="2000" dirty="0" smtClean="0">
              <a:latin typeface="Calibri" pitchFamily="34" charset="0"/>
              <a:cs typeface="Calibri" pitchFamily="34" charset="0"/>
            </a:endParaRPr>
          </a:p>
          <a:p>
            <a:pPr lvl="1"/>
            <a:r>
              <a:rPr lang="en-US" sz="2000" dirty="0" smtClean="0">
                <a:latin typeface="Calibri" pitchFamily="34" charset="0"/>
                <a:cs typeface="Calibri" pitchFamily="34" charset="0"/>
              </a:rPr>
              <a:t>Less than 300 technical comments </a:t>
            </a:r>
            <a:r>
              <a:rPr lang="en-US" sz="2000" dirty="0" smtClean="0">
                <a:latin typeface="Calibri" pitchFamily="34" charset="0"/>
                <a:cs typeface="Calibri" pitchFamily="34" charset="0"/>
              </a:rPr>
              <a:t>as the outcome of </a:t>
            </a:r>
            <a:r>
              <a:rPr lang="en-US" sz="2000" dirty="0" smtClean="0">
                <a:latin typeface="Calibri" pitchFamily="34" charset="0"/>
                <a:cs typeface="Calibri" pitchFamily="34" charset="0"/>
              </a:rPr>
              <a:t>the Letter Ballot</a:t>
            </a:r>
          </a:p>
          <a:p>
            <a:pPr lvl="1"/>
            <a:r>
              <a:rPr lang="en-US" sz="2000" dirty="0" smtClean="0">
                <a:latin typeface="Calibri" pitchFamily="34" charset="0"/>
                <a:cs typeface="Calibri" pitchFamily="34" charset="0"/>
              </a:rPr>
              <a:t>Two recirculation for Letter Ballot comment resolution over </a:t>
            </a:r>
            <a:r>
              <a:rPr lang="en-US" sz="2000" dirty="0">
                <a:latin typeface="Calibri" pitchFamily="34" charset="0"/>
                <a:cs typeface="Calibri" pitchFamily="34" charset="0"/>
              </a:rPr>
              <a:t>6</a:t>
            </a:r>
            <a:r>
              <a:rPr lang="en-US" sz="2000" dirty="0" smtClean="0">
                <a:latin typeface="Calibri" pitchFamily="34" charset="0"/>
                <a:cs typeface="Calibri" pitchFamily="34" charset="0"/>
              </a:rPr>
              <a:t> months</a:t>
            </a:r>
          </a:p>
          <a:p>
            <a:pPr lvl="1"/>
            <a:r>
              <a:rPr lang="en-US" sz="2000" dirty="0" smtClean="0">
                <a:latin typeface="Calibri" pitchFamily="34" charset="0"/>
                <a:cs typeface="Calibri" pitchFamily="34" charset="0"/>
              </a:rPr>
              <a:t>One Sponsor Ballot recirculation over 4 months</a:t>
            </a:r>
          </a:p>
          <a:p>
            <a:pPr lvl="1"/>
            <a:endParaRPr lang="en-US" sz="2000" dirty="0" smtClean="0">
              <a:latin typeface="Calibri" pitchFamily="34" charset="0"/>
              <a:cs typeface="Calibri" pitchFamily="34" charset="0"/>
            </a:endParaRPr>
          </a:p>
          <a:p>
            <a:pPr>
              <a:buNone/>
            </a:pPr>
            <a:endParaRPr lang="en-US" sz="2400" dirty="0" smtClean="0">
              <a:latin typeface="Calibri" pitchFamily="34" charset="0"/>
              <a:cs typeface="Calibri" pitchFamily="34" charset="0"/>
            </a:endParaRPr>
          </a:p>
        </p:txBody>
      </p:sp>
      <p:sp>
        <p:nvSpPr>
          <p:cNvPr id="4" name="日付プレースホルダ 3"/>
          <p:cNvSpPr>
            <a:spLocks noGrp="1"/>
          </p:cNvSpPr>
          <p:nvPr>
            <p:ph type="dt" sz="half" idx="10"/>
          </p:nvPr>
        </p:nvSpPr>
        <p:spPr/>
        <p:txBody>
          <a:bodyPr/>
          <a:lstStyle/>
          <a:p>
            <a:r>
              <a:rPr lang="en-US" altLang="ja-JP" smtClean="0"/>
              <a:t>&lt;January 2011&gt;</a:t>
            </a:r>
            <a:endParaRPr lang="en-US" altLang="ja-JP"/>
          </a:p>
        </p:txBody>
      </p:sp>
      <p:sp>
        <p:nvSpPr>
          <p:cNvPr id="5" name="スライド番号プレースホルダ 4"/>
          <p:cNvSpPr>
            <a:spLocks noGrp="1"/>
          </p:cNvSpPr>
          <p:nvPr>
            <p:ph type="sldNum" sz="quarter" idx="12"/>
          </p:nvPr>
        </p:nvSpPr>
        <p:spPr/>
        <p:txBody>
          <a:bodyPr/>
          <a:lstStyle/>
          <a:p>
            <a:r>
              <a:rPr lang="en-US" altLang="ja-JP" smtClean="0"/>
              <a:t>Slide </a:t>
            </a:r>
            <a:fld id="{7710DEE4-27FD-4710-BA1B-5FFFF7967FD4}" type="slidenum">
              <a:rPr lang="en-US" altLang="ja-JP" smtClean="0"/>
              <a:pPr/>
              <a:t>3</a:t>
            </a:fld>
            <a:endParaRPr lang="en-US" altLang="ja-JP"/>
          </a:p>
        </p:txBody>
      </p:sp>
      <p:sp>
        <p:nvSpPr>
          <p:cNvPr id="6" name="フッター プレースホルダ 5"/>
          <p:cNvSpPr>
            <a:spLocks noGrp="1"/>
          </p:cNvSpPr>
          <p:nvPr>
            <p:ph type="ftr" sz="quarter" idx="11"/>
          </p:nvPr>
        </p:nvSpPr>
        <p:spPr/>
        <p:txBody>
          <a:bodyPr/>
          <a:lstStyle/>
          <a:p>
            <a:r>
              <a:rPr lang="en-US" altLang="ja-JP" smtClean="0"/>
              <a:t>&lt;Shu Kato, NICT&gt;</a:t>
            </a:r>
            <a:endParaRPr lang="en-US" altLang="ja-JP"/>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642918"/>
            <a:ext cx="8929718" cy="1143008"/>
          </a:xfrm>
        </p:spPr>
        <p:txBody>
          <a:bodyPr>
            <a:noAutofit/>
          </a:bodyPr>
          <a:lstStyle/>
          <a:p>
            <a:r>
              <a:rPr kumimoji="1" lang="en-US" altLang="ja-JP" sz="2400" b="1" dirty="0" smtClean="0">
                <a:solidFill>
                  <a:srgbClr val="0070C0"/>
                </a:solidFill>
              </a:rPr>
              <a:t>Important Time Frames for TG Timeline </a:t>
            </a:r>
            <a:r>
              <a:rPr kumimoji="1" lang="en-US" altLang="ja-JP" sz="2800" b="1" dirty="0" smtClean="0">
                <a:solidFill>
                  <a:srgbClr val="0070C0"/>
                </a:solidFill>
              </a:rPr>
              <a:t/>
            </a:r>
            <a:br>
              <a:rPr kumimoji="1" lang="en-US" altLang="ja-JP" sz="2800" b="1" dirty="0" smtClean="0">
                <a:solidFill>
                  <a:srgbClr val="0070C0"/>
                </a:solidFill>
              </a:rPr>
            </a:br>
            <a:r>
              <a:rPr kumimoji="1" lang="en-US" altLang="ja-JP" sz="2800" b="1" dirty="0" smtClean="0">
                <a:solidFill>
                  <a:srgbClr val="0070C0"/>
                </a:solidFill>
              </a:rPr>
              <a:t>- </a:t>
            </a:r>
            <a:r>
              <a:rPr kumimoji="1" lang="en-US" altLang="ja-JP" sz="2000" b="1" dirty="0" smtClean="0">
                <a:solidFill>
                  <a:srgbClr val="0070C0"/>
                </a:solidFill>
              </a:rPr>
              <a:t>Depending on how many technical comments received at the first Letter Ballot -</a:t>
            </a:r>
            <a:endParaRPr kumimoji="1" lang="ja-JP" altLang="en-US" sz="2800" b="1" dirty="0">
              <a:solidFill>
                <a:srgbClr val="0070C0"/>
              </a:solidFill>
            </a:endParaRPr>
          </a:p>
        </p:txBody>
      </p:sp>
      <p:sp>
        <p:nvSpPr>
          <p:cNvPr id="3" name="コンテンツ プレースホルダ 2"/>
          <p:cNvSpPr>
            <a:spLocks noGrp="1"/>
          </p:cNvSpPr>
          <p:nvPr>
            <p:ph idx="1"/>
          </p:nvPr>
        </p:nvSpPr>
        <p:spPr>
          <a:xfrm>
            <a:off x="428596" y="1785926"/>
            <a:ext cx="8358246" cy="4643470"/>
          </a:xfrm>
        </p:spPr>
        <p:txBody>
          <a:bodyPr>
            <a:normAutofit fontScale="62500" lnSpcReduction="20000"/>
          </a:bodyPr>
          <a:lstStyle/>
          <a:p>
            <a:pPr>
              <a:buNone/>
            </a:pPr>
            <a:r>
              <a:rPr kumimoji="1" lang="en-US" altLang="ja-JP" dirty="0" smtClean="0"/>
              <a:t>1. Examples taken</a:t>
            </a:r>
          </a:p>
          <a:p>
            <a:pPr>
              <a:buNone/>
            </a:pPr>
            <a:r>
              <a:rPr lang="en-US" altLang="ja-JP" sz="3100" dirty="0" smtClean="0"/>
              <a:t>	</a:t>
            </a:r>
            <a:r>
              <a:rPr lang="en-US" altLang="ja-JP" sz="3100" dirty="0" err="1" smtClean="0"/>
              <a:t>i</a:t>
            </a:r>
            <a:r>
              <a:rPr lang="en-US" altLang="ja-JP" sz="3100" dirty="0" smtClean="0"/>
              <a:t>. </a:t>
            </a:r>
            <a:r>
              <a:rPr lang="en-US" altLang="ja-JP" sz="3100" dirty="0" smtClean="0"/>
              <a:t>Completed: </a:t>
            </a:r>
            <a:r>
              <a:rPr lang="en-US" altLang="ja-JP" sz="3100" dirty="0" smtClean="0"/>
              <a:t>TG3c (from March 2005 to September 2009: </a:t>
            </a:r>
            <a:r>
              <a:rPr lang="en-US" altLang="ja-JP" sz="3100" dirty="0"/>
              <a:t>4</a:t>
            </a:r>
            <a:r>
              <a:rPr lang="en-US" altLang="ja-JP" sz="3100" dirty="0" smtClean="0"/>
              <a:t>.5 </a:t>
            </a:r>
            <a:r>
              <a:rPr lang="en-US" altLang="ja-JP" sz="3100" dirty="0" smtClean="0"/>
              <a:t>years)</a:t>
            </a:r>
          </a:p>
          <a:p>
            <a:pPr>
              <a:buNone/>
            </a:pPr>
            <a:r>
              <a:rPr lang="en-US" altLang="ja-JP" sz="3100" dirty="0" smtClean="0"/>
              <a:t>	ii. In progress: TG4f (12, 2008~ ), TG4g (12, 2008~ ), </a:t>
            </a:r>
          </a:p>
          <a:p>
            <a:pPr>
              <a:buNone/>
            </a:pPr>
            <a:r>
              <a:rPr lang="en-US" altLang="ja-JP" dirty="0" smtClean="0"/>
              <a:t>2. Important time frames</a:t>
            </a:r>
          </a:p>
          <a:p>
            <a:pPr marL="571500" indent="-571500">
              <a:buAutoNum type="romanLcPeriod"/>
            </a:pPr>
            <a:r>
              <a:rPr lang="en-US" altLang="ja-JP" dirty="0" smtClean="0"/>
              <a:t>Time </a:t>
            </a:r>
            <a:r>
              <a:rPr lang="en-US" altLang="ja-JP" dirty="0" smtClean="0"/>
              <a:t>TG </a:t>
            </a:r>
            <a:r>
              <a:rPr lang="en-US" altLang="ja-JP" dirty="0" smtClean="0"/>
              <a:t>formed </a:t>
            </a:r>
            <a:endParaRPr lang="en-US" altLang="ja-JP" dirty="0" smtClean="0"/>
          </a:p>
          <a:p>
            <a:pPr marL="571500" indent="-571500">
              <a:buAutoNum type="romanLcPeriod"/>
            </a:pPr>
            <a:r>
              <a:rPr lang="en-US" altLang="ja-JP" dirty="0" smtClean="0"/>
              <a:t>Time for</a:t>
            </a:r>
            <a:r>
              <a:rPr lang="en-US" altLang="ja-JP" dirty="0" smtClean="0"/>
              <a:t> </a:t>
            </a:r>
            <a:r>
              <a:rPr lang="en-US" altLang="ja-JP" dirty="0" smtClean="0"/>
              <a:t>CFA</a:t>
            </a:r>
          </a:p>
          <a:p>
            <a:pPr marL="571500" indent="-571500">
              <a:buAutoNum type="romanLcPeriod"/>
            </a:pPr>
            <a:r>
              <a:rPr lang="en-US" altLang="ja-JP" dirty="0" smtClean="0"/>
              <a:t>Time </a:t>
            </a:r>
            <a:r>
              <a:rPr lang="en-US" altLang="ja-JP" dirty="0" smtClean="0"/>
              <a:t>for Tech </a:t>
            </a:r>
            <a:r>
              <a:rPr lang="en-US" altLang="ja-JP" dirty="0" smtClean="0"/>
              <a:t>Guidelines</a:t>
            </a:r>
            <a:endParaRPr kumimoji="1" lang="en-US" altLang="ja-JP" dirty="0" smtClean="0"/>
          </a:p>
          <a:p>
            <a:pPr marL="571500" indent="-571500">
              <a:buAutoNum type="romanLcPeriod"/>
            </a:pPr>
            <a:r>
              <a:rPr kumimoji="1" lang="en-US" altLang="ja-JP" dirty="0" smtClean="0"/>
              <a:t>Time for CFP</a:t>
            </a:r>
            <a:endParaRPr kumimoji="1" lang="en-US" altLang="ja-JP" dirty="0" smtClean="0"/>
          </a:p>
          <a:p>
            <a:pPr marL="571500" indent="-571500">
              <a:buAutoNum type="romanLcPeriod"/>
            </a:pPr>
            <a:r>
              <a:rPr lang="en-US" altLang="ja-JP" dirty="0" smtClean="0"/>
              <a:t>Time </a:t>
            </a:r>
            <a:r>
              <a:rPr lang="en-US" altLang="ja-JP" dirty="0" smtClean="0"/>
              <a:t>for </a:t>
            </a:r>
            <a:r>
              <a:rPr lang="en-US" altLang="ja-JP" dirty="0"/>
              <a:t>F</a:t>
            </a:r>
            <a:r>
              <a:rPr lang="en-US" altLang="ja-JP" dirty="0" smtClean="0"/>
              <a:t>inal </a:t>
            </a:r>
            <a:r>
              <a:rPr lang="en-US" altLang="ja-JP" dirty="0" smtClean="0"/>
              <a:t>Proposal</a:t>
            </a:r>
          </a:p>
          <a:p>
            <a:pPr marL="571500" indent="-571500">
              <a:buAutoNum type="romanLcPeriod"/>
            </a:pPr>
            <a:r>
              <a:rPr lang="en-US" altLang="ja-JP" dirty="0" smtClean="0"/>
              <a:t>Time </a:t>
            </a:r>
            <a:r>
              <a:rPr lang="en-US" altLang="ja-JP" dirty="0" smtClean="0"/>
              <a:t>for </a:t>
            </a:r>
            <a:r>
              <a:rPr kumimoji="1" lang="en-US" altLang="ja-JP" dirty="0" smtClean="0"/>
              <a:t>Baseline </a:t>
            </a:r>
            <a:r>
              <a:rPr lang="en-US" altLang="ja-JP" dirty="0"/>
              <a:t>D</a:t>
            </a:r>
            <a:r>
              <a:rPr kumimoji="1" lang="en-US" altLang="ja-JP" dirty="0" smtClean="0"/>
              <a:t>ocument </a:t>
            </a:r>
            <a:r>
              <a:rPr kumimoji="1" lang="en-US" altLang="ja-JP" dirty="0" smtClean="0"/>
              <a:t>c</a:t>
            </a:r>
            <a:r>
              <a:rPr kumimoji="1" lang="en-US" altLang="ja-JP" dirty="0" smtClean="0"/>
              <a:t>ompletion</a:t>
            </a:r>
            <a:endParaRPr kumimoji="1" lang="en-US" altLang="ja-JP" dirty="0" smtClean="0"/>
          </a:p>
          <a:p>
            <a:pPr marL="571500" indent="-571500">
              <a:buAutoNum type="romanLcPeriod"/>
            </a:pPr>
            <a:r>
              <a:rPr lang="en-US" altLang="ja-JP" dirty="0" smtClean="0"/>
              <a:t>Time </a:t>
            </a:r>
            <a:r>
              <a:rPr lang="en-US" altLang="ja-JP" dirty="0" smtClean="0"/>
              <a:t>for </a:t>
            </a:r>
            <a:r>
              <a:rPr lang="en-US" altLang="ja-JP" dirty="0" smtClean="0"/>
              <a:t>Letter Ballot resolution</a:t>
            </a:r>
          </a:p>
          <a:p>
            <a:pPr marL="571500" indent="-571500">
              <a:buAutoNum type="romanLcPeriod"/>
            </a:pPr>
            <a:r>
              <a:rPr kumimoji="1" lang="en-US" altLang="ja-JP" dirty="0" smtClean="0"/>
              <a:t>Time </a:t>
            </a:r>
            <a:r>
              <a:rPr kumimoji="1" lang="en-US" altLang="ja-JP" dirty="0" smtClean="0"/>
              <a:t>for </a:t>
            </a:r>
            <a:r>
              <a:rPr kumimoji="1" lang="en-US" altLang="ja-JP" dirty="0" smtClean="0"/>
              <a:t>Sponsor Ballot resolution</a:t>
            </a:r>
          </a:p>
          <a:p>
            <a:pPr marL="571500" indent="-571500">
              <a:buAutoNum type="romanLcPeriod"/>
            </a:pPr>
            <a:r>
              <a:rPr lang="en-US" altLang="ja-JP" dirty="0" smtClean="0"/>
              <a:t>Time </a:t>
            </a:r>
            <a:r>
              <a:rPr lang="en-US" altLang="ja-JP" dirty="0" smtClean="0"/>
              <a:t>for </a:t>
            </a:r>
            <a:r>
              <a:rPr lang="en-US" altLang="ja-JP" dirty="0" err="1" smtClean="0"/>
              <a:t>Revcom</a:t>
            </a:r>
            <a:r>
              <a:rPr lang="en-US" altLang="ja-JP" dirty="0" smtClean="0"/>
              <a:t> </a:t>
            </a:r>
            <a:r>
              <a:rPr lang="en-US" altLang="ja-JP" dirty="0" smtClean="0"/>
              <a:t>approval </a:t>
            </a:r>
            <a:endParaRPr kumimoji="1" lang="en-US" altLang="ja-JP" dirty="0" smtClean="0"/>
          </a:p>
        </p:txBody>
      </p:sp>
      <p:sp>
        <p:nvSpPr>
          <p:cNvPr id="4" name="日付プレースホルダ 3"/>
          <p:cNvSpPr>
            <a:spLocks noGrp="1"/>
          </p:cNvSpPr>
          <p:nvPr>
            <p:ph type="dt" sz="half" idx="10"/>
          </p:nvPr>
        </p:nvSpPr>
        <p:spPr/>
        <p:txBody>
          <a:bodyPr/>
          <a:lstStyle/>
          <a:p>
            <a:r>
              <a:rPr lang="en-US" altLang="ja-JP" smtClean="0"/>
              <a:t>&lt;January 2011&gt;</a:t>
            </a:r>
            <a:endParaRPr lang="en-US" altLang="ja-JP"/>
          </a:p>
        </p:txBody>
      </p:sp>
      <p:sp>
        <p:nvSpPr>
          <p:cNvPr id="5" name="スライド番号プレースホルダ 4"/>
          <p:cNvSpPr>
            <a:spLocks noGrp="1"/>
          </p:cNvSpPr>
          <p:nvPr>
            <p:ph type="sldNum" sz="quarter" idx="12"/>
          </p:nvPr>
        </p:nvSpPr>
        <p:spPr/>
        <p:txBody>
          <a:bodyPr/>
          <a:lstStyle/>
          <a:p>
            <a:r>
              <a:rPr lang="en-US" altLang="ja-JP" smtClean="0"/>
              <a:t>Slide </a:t>
            </a:r>
            <a:fld id="{7710DEE4-27FD-4710-BA1B-5FFFF7967FD4}" type="slidenum">
              <a:rPr lang="en-US" altLang="ja-JP" smtClean="0"/>
              <a:pPr/>
              <a:t>4</a:t>
            </a:fld>
            <a:endParaRPr lang="en-US" altLang="ja-JP"/>
          </a:p>
        </p:txBody>
      </p:sp>
      <p:sp>
        <p:nvSpPr>
          <p:cNvPr id="6" name="フッター プレースホルダ 5"/>
          <p:cNvSpPr>
            <a:spLocks noGrp="1"/>
          </p:cNvSpPr>
          <p:nvPr>
            <p:ph type="ftr" sz="quarter" idx="11"/>
          </p:nvPr>
        </p:nvSpPr>
        <p:spPr/>
        <p:txBody>
          <a:bodyPr/>
          <a:lstStyle/>
          <a:p>
            <a:r>
              <a:rPr lang="en-US" altLang="ja-JP" smtClean="0"/>
              <a:t>&lt;Shu Kato, NICT&gt;</a:t>
            </a:r>
            <a:endParaRPr lang="en-US" altLang="ja-JP"/>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2876" y="785794"/>
            <a:ext cx="8858280" cy="857256"/>
          </a:xfrm>
        </p:spPr>
        <p:txBody>
          <a:bodyPr>
            <a:normAutofit fontScale="90000"/>
          </a:bodyPr>
          <a:lstStyle/>
          <a:p>
            <a:r>
              <a:rPr lang="en-US" altLang="ja-JP" sz="2800" b="1" dirty="0" smtClean="0">
                <a:solidFill>
                  <a:srgbClr val="0070C0"/>
                </a:solidFill>
              </a:rPr>
              <a:t>Past </a:t>
            </a:r>
            <a:r>
              <a:rPr lang="en-US" altLang="ja-JP" sz="2800" b="1" dirty="0" smtClean="0">
                <a:solidFill>
                  <a:srgbClr val="0070C0"/>
                </a:solidFill>
              </a:rPr>
              <a:t>/Current Task Group Performance </a:t>
            </a:r>
            <a:r>
              <a:rPr lang="en-US" altLang="ja-JP" sz="2800" b="1" dirty="0" smtClean="0">
                <a:solidFill>
                  <a:srgbClr val="0070C0"/>
                </a:solidFill>
              </a:rPr>
              <a:t>Examples</a:t>
            </a:r>
            <a:r>
              <a:rPr kumimoji="1" lang="en-US" altLang="ja-JP" sz="2800" b="1" dirty="0" smtClean="0">
                <a:solidFill>
                  <a:srgbClr val="0070C0"/>
                </a:solidFill>
                <a:latin typeface="Arial" pitchFamily="34" charset="0"/>
                <a:cs typeface="Arial" pitchFamily="34" charset="0"/>
              </a:rPr>
              <a:t/>
            </a:r>
            <a:br>
              <a:rPr kumimoji="1" lang="en-US" altLang="ja-JP" sz="2800" b="1" dirty="0" smtClean="0">
                <a:solidFill>
                  <a:srgbClr val="0070C0"/>
                </a:solidFill>
                <a:latin typeface="Arial" pitchFamily="34" charset="0"/>
                <a:cs typeface="Arial" pitchFamily="34" charset="0"/>
              </a:rPr>
            </a:br>
            <a:r>
              <a:rPr kumimoji="1" lang="en-US" altLang="ja-JP" sz="2700" b="1" dirty="0" smtClean="0">
                <a:solidFill>
                  <a:srgbClr val="0070C0"/>
                </a:solidFill>
                <a:latin typeface="Arial" pitchFamily="34" charset="0"/>
                <a:cs typeface="Arial" pitchFamily="34" charset="0"/>
              </a:rPr>
              <a:t>TG</a:t>
            </a:r>
            <a:r>
              <a:rPr kumimoji="1" lang="en-US" altLang="ja-JP" sz="2200" b="1" dirty="0" smtClean="0">
                <a:solidFill>
                  <a:srgbClr val="0070C0"/>
                </a:solidFill>
                <a:latin typeface="Arial" pitchFamily="34" charset="0"/>
                <a:cs typeface="Arial" pitchFamily="34" charset="0"/>
              </a:rPr>
              <a:t>3c (2005/3 </a:t>
            </a:r>
            <a:r>
              <a:rPr kumimoji="1" lang="en-US" altLang="ja-JP" sz="2200" b="1" dirty="0" smtClean="0">
                <a:solidFill>
                  <a:srgbClr val="0070C0"/>
                </a:solidFill>
                <a:latin typeface="Arial" pitchFamily="34" charset="0"/>
                <a:cs typeface="Arial" pitchFamily="34" charset="0"/>
              </a:rPr>
              <a:t>– </a:t>
            </a:r>
            <a:r>
              <a:rPr kumimoji="1" lang="en-US" altLang="ja-JP" sz="2200" b="1" dirty="0" smtClean="0">
                <a:solidFill>
                  <a:srgbClr val="0070C0"/>
                </a:solidFill>
                <a:latin typeface="Arial" pitchFamily="34" charset="0"/>
                <a:cs typeface="Arial" pitchFamily="34" charset="0"/>
              </a:rPr>
              <a:t>2009/9) </a:t>
            </a:r>
            <a:r>
              <a:rPr kumimoji="1" lang="en-US" altLang="ja-JP" sz="2200" b="1" dirty="0" smtClean="0">
                <a:solidFill>
                  <a:srgbClr val="0070C0"/>
                </a:solidFill>
                <a:latin typeface="Arial" pitchFamily="34" charset="0"/>
                <a:cs typeface="Arial" pitchFamily="34" charset="0"/>
              </a:rPr>
              <a:t>/ </a:t>
            </a:r>
            <a:r>
              <a:rPr kumimoji="1" lang="en-US" altLang="ja-JP" sz="2200" b="1" dirty="0" smtClean="0">
                <a:solidFill>
                  <a:srgbClr val="0070C0"/>
                </a:solidFill>
                <a:latin typeface="Arial" pitchFamily="34" charset="0"/>
                <a:cs typeface="Arial" pitchFamily="34" charset="0"/>
              </a:rPr>
              <a:t>TG4f</a:t>
            </a:r>
            <a:r>
              <a:rPr lang="en-US" altLang="ja-JP" sz="2200" b="1" dirty="0" smtClean="0">
                <a:solidFill>
                  <a:srgbClr val="0070C0"/>
                </a:solidFill>
                <a:latin typeface="Arial" pitchFamily="34" charset="0"/>
                <a:cs typeface="Arial" pitchFamily="34" charset="0"/>
              </a:rPr>
              <a:t> (2008/12~) </a:t>
            </a:r>
            <a:r>
              <a:rPr kumimoji="1" lang="en-US" altLang="ja-JP" sz="2200" b="1" dirty="0" smtClean="0">
                <a:solidFill>
                  <a:srgbClr val="0070C0"/>
                </a:solidFill>
                <a:latin typeface="Arial" pitchFamily="34" charset="0"/>
                <a:cs typeface="Arial" pitchFamily="34" charset="0"/>
              </a:rPr>
              <a:t>/ </a:t>
            </a:r>
            <a:r>
              <a:rPr kumimoji="1" lang="en-US" altLang="ja-JP" sz="2200" b="1" dirty="0" smtClean="0">
                <a:solidFill>
                  <a:srgbClr val="0070C0"/>
                </a:solidFill>
                <a:latin typeface="Arial" pitchFamily="34" charset="0"/>
                <a:cs typeface="Arial" pitchFamily="34" charset="0"/>
              </a:rPr>
              <a:t>TG4g</a:t>
            </a:r>
            <a:r>
              <a:rPr lang="en-US" altLang="ja-JP" sz="2200" b="1" dirty="0" smtClean="0">
                <a:solidFill>
                  <a:srgbClr val="0070C0"/>
                </a:solidFill>
                <a:latin typeface="Arial" pitchFamily="34" charset="0"/>
                <a:cs typeface="Arial" pitchFamily="34" charset="0"/>
              </a:rPr>
              <a:t> (2008/12~) </a:t>
            </a:r>
            <a:endParaRPr kumimoji="1" lang="ja-JP" altLang="en-US" sz="2800" b="1" dirty="0">
              <a:solidFill>
                <a:srgbClr val="0070C0"/>
              </a:solidFill>
              <a:latin typeface="Arial" pitchFamily="34" charset="0"/>
              <a:cs typeface="Arial" pitchFamily="34" charset="0"/>
            </a:endParaRPr>
          </a:p>
        </p:txBody>
      </p:sp>
      <p:sp>
        <p:nvSpPr>
          <p:cNvPr id="3" name="コンテンツ プレースホルダ 2"/>
          <p:cNvSpPr>
            <a:spLocks noGrp="1"/>
          </p:cNvSpPr>
          <p:nvPr>
            <p:ph idx="1"/>
          </p:nvPr>
        </p:nvSpPr>
        <p:spPr>
          <a:xfrm>
            <a:off x="500034" y="1928802"/>
            <a:ext cx="8215370" cy="4572032"/>
          </a:xfrm>
        </p:spPr>
        <p:txBody>
          <a:bodyPr>
            <a:normAutofit fontScale="70000" lnSpcReduction="20000"/>
          </a:bodyPr>
          <a:lstStyle/>
          <a:p>
            <a:pPr>
              <a:buNone/>
            </a:pPr>
            <a:r>
              <a:rPr lang="en-US" altLang="ja-JP" dirty="0" smtClean="0"/>
              <a:t>Important time frames to be considered: </a:t>
            </a:r>
            <a:r>
              <a:rPr lang="en-US" altLang="ja-JP" dirty="0" smtClean="0">
                <a:solidFill>
                  <a:srgbClr val="0070C0"/>
                </a:solidFill>
              </a:rPr>
              <a:t>TG3c </a:t>
            </a:r>
            <a:r>
              <a:rPr lang="en-US" altLang="ja-JP" dirty="0" smtClean="0"/>
              <a:t>/ </a:t>
            </a:r>
            <a:r>
              <a:rPr lang="en-US" altLang="ja-JP" dirty="0" smtClean="0">
                <a:solidFill>
                  <a:srgbClr val="FF0000"/>
                </a:solidFill>
              </a:rPr>
              <a:t>TG4f </a:t>
            </a:r>
            <a:r>
              <a:rPr lang="en-US" altLang="ja-JP" dirty="0" smtClean="0"/>
              <a:t>/ TG4g</a:t>
            </a:r>
          </a:p>
          <a:p>
            <a:pPr marL="571500" indent="-571500">
              <a:buAutoNum type="romanLcPeriod"/>
            </a:pPr>
            <a:r>
              <a:rPr lang="en-US" altLang="ja-JP" sz="2800" dirty="0" smtClean="0"/>
              <a:t>Time for </a:t>
            </a:r>
            <a:r>
              <a:rPr lang="en-US" altLang="ja-JP" sz="2800" dirty="0" smtClean="0"/>
              <a:t>CFA: </a:t>
            </a:r>
            <a:r>
              <a:rPr lang="en-US" altLang="ja-JP" sz="2800" dirty="0" smtClean="0">
                <a:solidFill>
                  <a:srgbClr val="0070C0"/>
                </a:solidFill>
              </a:rPr>
              <a:t>- </a:t>
            </a:r>
            <a:r>
              <a:rPr lang="en-US" altLang="ja-JP" sz="2800" dirty="0" smtClean="0"/>
              <a:t>/ </a:t>
            </a:r>
            <a:r>
              <a:rPr lang="en-US" altLang="ja-JP" sz="2800" dirty="0" smtClean="0">
                <a:solidFill>
                  <a:srgbClr val="FF0000"/>
                </a:solidFill>
              </a:rPr>
              <a:t>2</a:t>
            </a:r>
            <a:r>
              <a:rPr lang="en-US" altLang="ja-JP" sz="2800" dirty="0" smtClean="0"/>
              <a:t> / -</a:t>
            </a:r>
          </a:p>
          <a:p>
            <a:pPr marL="571500" indent="-571500">
              <a:buAutoNum type="romanLcPeriod"/>
            </a:pPr>
            <a:r>
              <a:rPr lang="en-US" altLang="ja-JP" sz="2800" dirty="0" smtClean="0"/>
              <a:t>Time for Tech </a:t>
            </a:r>
            <a:r>
              <a:rPr lang="en-US" altLang="ja-JP" sz="2800" dirty="0" smtClean="0"/>
              <a:t>Guidelines: </a:t>
            </a:r>
            <a:r>
              <a:rPr lang="en-US" altLang="ja-JP" sz="2800" dirty="0" smtClean="0">
                <a:solidFill>
                  <a:srgbClr val="0070C0"/>
                </a:solidFill>
              </a:rPr>
              <a:t>- </a:t>
            </a:r>
            <a:r>
              <a:rPr lang="en-US" altLang="ja-JP" sz="2800" dirty="0" smtClean="0"/>
              <a:t>/ </a:t>
            </a:r>
            <a:r>
              <a:rPr lang="en-US" altLang="ja-JP" sz="2800" dirty="0" smtClean="0">
                <a:solidFill>
                  <a:srgbClr val="FF0000"/>
                </a:solidFill>
              </a:rPr>
              <a:t>6</a:t>
            </a:r>
            <a:r>
              <a:rPr lang="en-US" altLang="ja-JP" sz="2800" dirty="0" smtClean="0"/>
              <a:t> / 4</a:t>
            </a:r>
          </a:p>
          <a:p>
            <a:pPr marL="571500" indent="-571500">
              <a:buAutoNum type="romanLcPeriod"/>
            </a:pPr>
            <a:r>
              <a:rPr lang="en-US" altLang="ja-JP" sz="2800" dirty="0" smtClean="0"/>
              <a:t>Time for </a:t>
            </a:r>
            <a:r>
              <a:rPr lang="en-US" altLang="ja-JP" sz="2800" dirty="0" smtClean="0"/>
              <a:t>CFP issued: </a:t>
            </a:r>
            <a:r>
              <a:rPr lang="en-US" altLang="ja-JP" sz="2800" dirty="0" smtClean="0">
                <a:solidFill>
                  <a:srgbClr val="0070C0"/>
                </a:solidFill>
              </a:rPr>
              <a:t>22</a:t>
            </a:r>
            <a:r>
              <a:rPr lang="en-US" altLang="ja-JP" sz="2800" dirty="0" smtClean="0"/>
              <a:t> / </a:t>
            </a:r>
            <a:r>
              <a:rPr lang="en-US" altLang="ja-JP" sz="2800" dirty="0" smtClean="0">
                <a:solidFill>
                  <a:srgbClr val="FF0000"/>
                </a:solidFill>
              </a:rPr>
              <a:t>6</a:t>
            </a:r>
            <a:r>
              <a:rPr lang="en-US" altLang="ja-JP" sz="2800" dirty="0" smtClean="0"/>
              <a:t> / 2</a:t>
            </a:r>
          </a:p>
          <a:p>
            <a:pPr marL="571500" indent="-571500">
              <a:buAutoNum type="romanLcPeriod"/>
            </a:pPr>
            <a:r>
              <a:rPr lang="en-US" altLang="ja-JP" sz="2800" dirty="0" smtClean="0"/>
              <a:t>Time for Final </a:t>
            </a:r>
            <a:r>
              <a:rPr lang="en-US" altLang="ja-JP" sz="2800" dirty="0" smtClean="0"/>
              <a:t>Proposal: </a:t>
            </a:r>
            <a:r>
              <a:rPr lang="en-US" altLang="ja-JP" sz="2800" dirty="0" smtClean="0">
                <a:solidFill>
                  <a:srgbClr val="0070C0"/>
                </a:solidFill>
              </a:rPr>
              <a:t>4</a:t>
            </a:r>
            <a:r>
              <a:rPr lang="en-US" altLang="ja-JP" sz="2800" dirty="0" smtClean="0"/>
              <a:t> / </a:t>
            </a:r>
            <a:r>
              <a:rPr lang="en-US" altLang="ja-JP" sz="2800" dirty="0" smtClean="0">
                <a:solidFill>
                  <a:srgbClr val="FF0000"/>
                </a:solidFill>
              </a:rPr>
              <a:t>4</a:t>
            </a:r>
            <a:r>
              <a:rPr lang="en-US" altLang="ja-JP" sz="2800" dirty="0" smtClean="0"/>
              <a:t> / 6</a:t>
            </a:r>
          </a:p>
          <a:p>
            <a:pPr marL="571500" indent="-571500">
              <a:buAutoNum type="romanLcPeriod"/>
            </a:pPr>
            <a:r>
              <a:rPr lang="en-US" altLang="ja-JP" sz="2800" dirty="0" smtClean="0"/>
              <a:t>Time for Baseline </a:t>
            </a:r>
            <a:r>
              <a:rPr lang="en-US" altLang="ja-JP" sz="2800" dirty="0"/>
              <a:t>D</a:t>
            </a:r>
            <a:r>
              <a:rPr lang="en-US" altLang="ja-JP" sz="2800" dirty="0" smtClean="0"/>
              <a:t>oc</a:t>
            </a:r>
            <a:r>
              <a:rPr lang="en-US" altLang="ja-JP" sz="2800" dirty="0" smtClean="0"/>
              <a:t>. completion: </a:t>
            </a:r>
            <a:r>
              <a:rPr lang="en-US" altLang="ja-JP" sz="2800" dirty="0" smtClean="0">
                <a:solidFill>
                  <a:srgbClr val="0070C0"/>
                </a:solidFill>
              </a:rPr>
              <a:t>10</a:t>
            </a:r>
            <a:r>
              <a:rPr lang="en-US" altLang="ja-JP" sz="2800" dirty="0" smtClean="0"/>
              <a:t> / </a:t>
            </a:r>
            <a:r>
              <a:rPr lang="en-US" altLang="ja-JP" sz="2800" dirty="0" smtClean="0">
                <a:solidFill>
                  <a:srgbClr val="FF0000"/>
                </a:solidFill>
              </a:rPr>
              <a:t>14</a:t>
            </a:r>
            <a:r>
              <a:rPr lang="en-US" altLang="ja-JP" sz="2800" dirty="0" smtClean="0"/>
              <a:t> / 6</a:t>
            </a:r>
          </a:p>
          <a:p>
            <a:pPr marL="571500" indent="-571500">
              <a:buAutoNum type="romanLcPeriod"/>
            </a:pPr>
            <a:r>
              <a:rPr lang="en-US" altLang="ja-JP" sz="2800" dirty="0" smtClean="0"/>
              <a:t>Time for Letter </a:t>
            </a:r>
            <a:r>
              <a:rPr lang="en-US" altLang="ja-JP" sz="2800" dirty="0" smtClean="0"/>
              <a:t>Ballot resolution: </a:t>
            </a:r>
          </a:p>
          <a:p>
            <a:pPr marL="571500" indent="-571500">
              <a:buNone/>
            </a:pPr>
            <a:r>
              <a:rPr lang="en-US" altLang="ja-JP" sz="2800" dirty="0" smtClean="0"/>
              <a:t>	</a:t>
            </a:r>
            <a:r>
              <a:rPr lang="en-US" altLang="ja-JP" sz="2800" dirty="0" smtClean="0">
                <a:solidFill>
                  <a:srgbClr val="0070C0"/>
                </a:solidFill>
              </a:rPr>
              <a:t>14 </a:t>
            </a:r>
            <a:r>
              <a:rPr lang="en-US" altLang="ja-JP" sz="2800" dirty="0" smtClean="0"/>
              <a:t>(about 500 tech. comments, 3 recirculation) /</a:t>
            </a:r>
          </a:p>
          <a:p>
            <a:pPr marL="571500" indent="-571500">
              <a:buNone/>
            </a:pPr>
            <a:r>
              <a:rPr lang="en-US" altLang="ja-JP" sz="2800" dirty="0" smtClean="0"/>
              <a:t>	</a:t>
            </a:r>
            <a:r>
              <a:rPr lang="en-US" altLang="ja-JP" sz="2800" dirty="0" smtClean="0">
                <a:solidFill>
                  <a:srgbClr val="FF0000"/>
                </a:solidFill>
              </a:rPr>
              <a:t>Nov., 2010 ~ </a:t>
            </a:r>
            <a:r>
              <a:rPr lang="en-US" altLang="ja-JP" sz="2800" dirty="0" smtClean="0"/>
              <a:t>(first LB comment (134 Tech. comments) resolution be completed in Jan., 2011)  / </a:t>
            </a:r>
          </a:p>
          <a:p>
            <a:pPr marL="571500" indent="-571500">
              <a:buNone/>
            </a:pPr>
            <a:r>
              <a:rPr lang="en-US" altLang="ja-JP" sz="2800" dirty="0" smtClean="0"/>
              <a:t>	Mar., 2010~ (first LB failed(about 1400 tech. comments), 2</a:t>
            </a:r>
            <a:r>
              <a:rPr lang="en-US" altLang="ja-JP" sz="2800" baseline="30000" dirty="0" smtClean="0"/>
              <a:t>nd</a:t>
            </a:r>
            <a:r>
              <a:rPr lang="en-US" altLang="ja-JP" sz="2800" dirty="0" smtClean="0"/>
              <a:t> LB comment (713 tech. comments</a:t>
            </a:r>
            <a:r>
              <a:rPr lang="en-US" altLang="ja-JP" sz="2800" dirty="0" smtClean="0"/>
              <a:t>) resolution </a:t>
            </a:r>
            <a:r>
              <a:rPr lang="en-US" altLang="ja-JP" sz="2800" dirty="0" smtClean="0"/>
              <a:t>be completed in Mar., 2011)</a:t>
            </a:r>
          </a:p>
          <a:p>
            <a:pPr marL="571500" indent="-571500">
              <a:buNone/>
            </a:pPr>
            <a:r>
              <a:rPr lang="en-US" altLang="ja-JP" sz="2800" dirty="0" smtClean="0"/>
              <a:t>vii.	</a:t>
            </a:r>
            <a:r>
              <a:rPr lang="en-US" altLang="ja-JP" sz="2800" dirty="0" smtClean="0"/>
              <a:t>Time for Sponsor </a:t>
            </a:r>
            <a:r>
              <a:rPr lang="en-US" altLang="ja-JP" sz="2800" dirty="0" smtClean="0"/>
              <a:t>Ballot resolution: </a:t>
            </a:r>
            <a:r>
              <a:rPr lang="en-US" altLang="ja-JP" sz="2800" dirty="0" smtClean="0">
                <a:solidFill>
                  <a:srgbClr val="0070C0"/>
                </a:solidFill>
              </a:rPr>
              <a:t>4 </a:t>
            </a:r>
            <a:r>
              <a:rPr lang="en-US" altLang="ja-JP" sz="2800" dirty="0" smtClean="0"/>
              <a:t>( 1 recirculation) / - / -</a:t>
            </a:r>
          </a:p>
          <a:p>
            <a:pPr marL="571500" indent="-571500">
              <a:buNone/>
            </a:pPr>
            <a:r>
              <a:rPr lang="en-US" altLang="ja-JP" sz="2800" dirty="0" smtClean="0"/>
              <a:t>viii.	</a:t>
            </a:r>
            <a:r>
              <a:rPr lang="en-US" altLang="ja-JP" sz="2800" dirty="0" smtClean="0"/>
              <a:t>Time for </a:t>
            </a:r>
            <a:r>
              <a:rPr lang="en-US" altLang="ja-JP" sz="2800" dirty="0" err="1" smtClean="0"/>
              <a:t>Revcom</a:t>
            </a:r>
            <a:r>
              <a:rPr lang="en-US" altLang="ja-JP" sz="2800" dirty="0" smtClean="0"/>
              <a:t> approval: </a:t>
            </a:r>
            <a:r>
              <a:rPr lang="en-US" altLang="ja-JP" sz="2800" dirty="0" smtClean="0">
                <a:solidFill>
                  <a:srgbClr val="0070C0"/>
                </a:solidFill>
              </a:rPr>
              <a:t>2</a:t>
            </a:r>
            <a:r>
              <a:rPr lang="en-US" altLang="ja-JP" sz="2800" dirty="0" smtClean="0"/>
              <a:t> / - / </a:t>
            </a:r>
            <a:r>
              <a:rPr lang="en-US" altLang="ja-JP" sz="2800" dirty="0" smtClean="0"/>
              <a:t>-</a:t>
            </a:r>
            <a:endParaRPr lang="en-US" altLang="ja-JP" sz="2800" dirty="0" smtClean="0"/>
          </a:p>
        </p:txBody>
      </p:sp>
      <p:sp>
        <p:nvSpPr>
          <p:cNvPr id="4" name="日付プレースホルダ 3"/>
          <p:cNvSpPr>
            <a:spLocks noGrp="1"/>
          </p:cNvSpPr>
          <p:nvPr>
            <p:ph type="dt" sz="half" idx="10"/>
          </p:nvPr>
        </p:nvSpPr>
        <p:spPr/>
        <p:txBody>
          <a:bodyPr/>
          <a:lstStyle/>
          <a:p>
            <a:r>
              <a:rPr lang="en-US" altLang="ja-JP" smtClean="0"/>
              <a:t>&lt;January 2011&gt;</a:t>
            </a:r>
            <a:endParaRPr lang="en-US" altLang="ja-JP"/>
          </a:p>
        </p:txBody>
      </p:sp>
      <p:sp>
        <p:nvSpPr>
          <p:cNvPr id="5" name="スライド番号プレースホルダ 4"/>
          <p:cNvSpPr>
            <a:spLocks noGrp="1"/>
          </p:cNvSpPr>
          <p:nvPr>
            <p:ph type="sldNum" sz="quarter" idx="12"/>
          </p:nvPr>
        </p:nvSpPr>
        <p:spPr/>
        <p:txBody>
          <a:bodyPr/>
          <a:lstStyle/>
          <a:p>
            <a:r>
              <a:rPr lang="en-US" altLang="ja-JP" smtClean="0"/>
              <a:t>Slide </a:t>
            </a:r>
            <a:fld id="{7710DEE4-27FD-4710-BA1B-5FFFF7967FD4}" type="slidenum">
              <a:rPr lang="en-US" altLang="ja-JP" smtClean="0"/>
              <a:pPr/>
              <a:t>5</a:t>
            </a:fld>
            <a:endParaRPr lang="en-US" altLang="ja-JP"/>
          </a:p>
        </p:txBody>
      </p:sp>
      <p:sp>
        <p:nvSpPr>
          <p:cNvPr id="6" name="フッター プレースホルダ 5"/>
          <p:cNvSpPr>
            <a:spLocks noGrp="1"/>
          </p:cNvSpPr>
          <p:nvPr>
            <p:ph type="ftr" sz="quarter" idx="11"/>
          </p:nvPr>
        </p:nvSpPr>
        <p:spPr/>
        <p:txBody>
          <a:bodyPr/>
          <a:lstStyle/>
          <a:p>
            <a:r>
              <a:rPr lang="en-US" altLang="ja-JP" smtClean="0"/>
              <a:t>&lt;Shu Kato, NICT&gt;</a:t>
            </a:r>
            <a:endParaRPr lang="en-US" altLang="ja-JP"/>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p:cNvGraphicFramePr>
          <p:nvPr>
            <p:ph idx="1"/>
          </p:nvPr>
        </p:nvGraphicFramePr>
        <p:xfrm>
          <a:off x="244477" y="1928802"/>
          <a:ext cx="8613803" cy="4567248"/>
        </p:xfrm>
        <a:graphic>
          <a:graphicData uri="http://schemas.openxmlformats.org/presentationml/2006/ole">
            <p:oleObj spid="_x0000_s28674" name="Worksheet" r:id="rId3" imgW="10391775" imgH="5181600" progId="Excel.Sheet.8">
              <p:embed/>
            </p:oleObj>
          </a:graphicData>
        </a:graphic>
      </p:graphicFrame>
      <p:sp>
        <p:nvSpPr>
          <p:cNvPr id="1029" name="Rectangle 3"/>
          <p:cNvSpPr>
            <a:spLocks noGrp="1" noChangeArrowheads="1"/>
          </p:cNvSpPr>
          <p:nvPr>
            <p:ph type="title"/>
          </p:nvPr>
        </p:nvSpPr>
        <p:spPr>
          <a:xfrm>
            <a:off x="142875" y="738174"/>
            <a:ext cx="9144000" cy="762000"/>
          </a:xfrm>
        </p:spPr>
        <p:txBody>
          <a:bodyPr>
            <a:normAutofit fontScale="90000"/>
          </a:bodyPr>
          <a:lstStyle/>
          <a:p>
            <a:r>
              <a:rPr lang="en-US" altLang="ja-JP" sz="2800" b="1" dirty="0" smtClean="0">
                <a:solidFill>
                  <a:srgbClr val="0070C0"/>
                </a:solidFill>
                <a:ea typeface="ＭＳ Ｐゴシック" pitchFamily="50" charset="-128"/>
              </a:rPr>
              <a:t>802.15.4k Timeline (draft)</a:t>
            </a:r>
            <a:r>
              <a:rPr lang="en-US" altLang="ja-JP" sz="2800" b="1" dirty="0" smtClean="0">
                <a:solidFill>
                  <a:srgbClr val="0070C0"/>
                </a:solidFill>
                <a:ea typeface="ＭＳ Ｐゴシック" pitchFamily="50" charset="-128"/>
              </a:rPr>
              <a:t/>
            </a:r>
            <a:br>
              <a:rPr lang="en-US" altLang="ja-JP" sz="2800" b="1" dirty="0" smtClean="0">
                <a:solidFill>
                  <a:srgbClr val="0070C0"/>
                </a:solidFill>
                <a:ea typeface="ＭＳ Ｐゴシック" pitchFamily="50" charset="-128"/>
              </a:rPr>
            </a:br>
            <a:r>
              <a:rPr lang="en-US" altLang="ja-JP" sz="2700" b="1" dirty="0" smtClean="0">
                <a:solidFill>
                  <a:srgbClr val="0070C0"/>
                </a:solidFill>
                <a:ea typeface="ＭＳ Ｐゴシック" pitchFamily="50" charset="-128"/>
              </a:rPr>
              <a:t>Assumptions: two LB </a:t>
            </a:r>
            <a:r>
              <a:rPr lang="en-US" altLang="ja-JP" sz="2700" b="1" dirty="0" smtClean="0">
                <a:solidFill>
                  <a:srgbClr val="0070C0"/>
                </a:solidFill>
                <a:ea typeface="ＭＳ Ｐゴシック" pitchFamily="50" charset="-128"/>
              </a:rPr>
              <a:t>recirculation </a:t>
            </a:r>
            <a:r>
              <a:rPr lang="en-US" altLang="ja-JP" sz="2700" b="1" dirty="0" smtClean="0">
                <a:solidFill>
                  <a:srgbClr val="0070C0"/>
                </a:solidFill>
                <a:ea typeface="ＭＳ Ｐゴシック" pitchFamily="50" charset="-128"/>
              </a:rPr>
              <a:t>and </a:t>
            </a:r>
            <a:r>
              <a:rPr lang="en-US" altLang="ja-JP" sz="2700" b="1" dirty="0" smtClean="0">
                <a:solidFill>
                  <a:srgbClr val="0070C0"/>
                </a:solidFill>
                <a:ea typeface="ＭＳ Ｐゴシック" pitchFamily="50" charset="-128"/>
              </a:rPr>
              <a:t>one</a:t>
            </a:r>
            <a:r>
              <a:rPr lang="en-US" altLang="ja-JP" sz="2700" b="1" dirty="0" smtClean="0">
                <a:solidFill>
                  <a:srgbClr val="0070C0"/>
                </a:solidFill>
                <a:ea typeface="ＭＳ Ｐゴシック" pitchFamily="50" charset="-128"/>
              </a:rPr>
              <a:t> </a:t>
            </a:r>
            <a:r>
              <a:rPr lang="en-US" altLang="ja-JP" sz="2700" b="1" dirty="0" smtClean="0">
                <a:solidFill>
                  <a:srgbClr val="0070C0"/>
                </a:solidFill>
                <a:ea typeface="ＭＳ Ｐゴシック" pitchFamily="50" charset="-128"/>
              </a:rPr>
              <a:t>SB recirculation</a:t>
            </a:r>
            <a:r>
              <a:rPr lang="en-US" altLang="ja-JP" sz="3600" dirty="0" smtClean="0">
                <a:solidFill>
                  <a:srgbClr val="0070C0"/>
                </a:solidFill>
                <a:ea typeface="ＭＳ Ｐゴシック" pitchFamily="50" charset="-128"/>
              </a:rPr>
              <a:t/>
            </a:r>
            <a:br>
              <a:rPr lang="en-US" altLang="ja-JP" sz="3600" dirty="0" smtClean="0">
                <a:solidFill>
                  <a:srgbClr val="0070C0"/>
                </a:solidFill>
                <a:ea typeface="ＭＳ Ｐゴシック" pitchFamily="50" charset="-128"/>
              </a:rPr>
            </a:br>
            <a:endParaRPr lang="en-US" altLang="ja-JP" sz="1800" dirty="0" smtClean="0">
              <a:solidFill>
                <a:srgbClr val="0070C0"/>
              </a:solidFill>
              <a:ea typeface="ＭＳ Ｐゴシック" pitchFamily="50" charset="-128"/>
            </a:endParaRPr>
          </a:p>
        </p:txBody>
      </p:sp>
      <p:sp>
        <p:nvSpPr>
          <p:cNvPr id="4" name="日付プレースホルダ 3"/>
          <p:cNvSpPr>
            <a:spLocks noGrp="1"/>
          </p:cNvSpPr>
          <p:nvPr>
            <p:ph type="dt" sz="half" idx="10"/>
          </p:nvPr>
        </p:nvSpPr>
        <p:spPr/>
        <p:txBody>
          <a:bodyPr/>
          <a:lstStyle/>
          <a:p>
            <a:r>
              <a:rPr lang="en-US" altLang="ja-JP" smtClean="0"/>
              <a:t>&lt;January 2011&gt;</a:t>
            </a:r>
            <a:endParaRPr lang="en-US" altLang="ja-JP"/>
          </a:p>
        </p:txBody>
      </p:sp>
      <p:sp>
        <p:nvSpPr>
          <p:cNvPr id="5" name="スライド番号プレースホルダ 4"/>
          <p:cNvSpPr>
            <a:spLocks noGrp="1"/>
          </p:cNvSpPr>
          <p:nvPr>
            <p:ph type="sldNum" sz="quarter" idx="12"/>
          </p:nvPr>
        </p:nvSpPr>
        <p:spPr/>
        <p:txBody>
          <a:bodyPr/>
          <a:lstStyle/>
          <a:p>
            <a:r>
              <a:rPr lang="en-US" altLang="ja-JP" smtClean="0"/>
              <a:t>Slide </a:t>
            </a:r>
            <a:fld id="{7710DEE4-27FD-4710-BA1B-5FFFF7967FD4}" type="slidenum">
              <a:rPr lang="en-US" altLang="ja-JP" smtClean="0"/>
              <a:pPr/>
              <a:t>6</a:t>
            </a:fld>
            <a:endParaRPr lang="en-US" altLang="ja-JP"/>
          </a:p>
        </p:txBody>
      </p:sp>
      <p:sp>
        <p:nvSpPr>
          <p:cNvPr id="6" name="フッター プレースホルダ 5"/>
          <p:cNvSpPr>
            <a:spLocks noGrp="1"/>
          </p:cNvSpPr>
          <p:nvPr>
            <p:ph type="ftr" sz="quarter" idx="11"/>
          </p:nvPr>
        </p:nvSpPr>
        <p:spPr/>
        <p:txBody>
          <a:bodyPr/>
          <a:lstStyle/>
          <a:p>
            <a:r>
              <a:rPr lang="en-US" altLang="ja-JP" smtClean="0"/>
              <a:t>&lt;Shu Kato, NICT&gt;</a:t>
            </a:r>
            <a:endParaRPr lang="en-US" altLang="ja-JP"/>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289</TotalTime>
  <Words>290</Words>
  <Application>Microsoft PowerPoint</Application>
  <PresentationFormat>画面に合わせる (4:3)</PresentationFormat>
  <Paragraphs>72</Paragraphs>
  <Slides>6</Slides>
  <Notes>0</Notes>
  <HiddenSlides>0</HiddenSlides>
  <MMClips>0</MMClips>
  <ScaleCrop>false</ScaleCrop>
  <HeadingPairs>
    <vt:vector size="8" baseType="variant">
      <vt:variant>
        <vt:lpstr>使用されているフォント</vt:lpstr>
      </vt:variant>
      <vt:variant>
        <vt:i4>2</vt:i4>
      </vt:variant>
      <vt:variant>
        <vt:lpstr>テーマ</vt:lpstr>
      </vt:variant>
      <vt:variant>
        <vt:i4>1</vt:i4>
      </vt:variant>
      <vt:variant>
        <vt:lpstr>埋め込まれた OLE サーバー</vt:lpstr>
      </vt:variant>
      <vt:variant>
        <vt:i4>1</vt:i4>
      </vt:variant>
      <vt:variant>
        <vt:lpstr>スライド タイトル</vt:lpstr>
      </vt:variant>
      <vt:variant>
        <vt:i4>6</vt:i4>
      </vt:variant>
    </vt:vector>
  </HeadingPairs>
  <TitlesOfParts>
    <vt:vector size="10" baseType="lpstr">
      <vt:lpstr>Times New Roman</vt:lpstr>
      <vt:lpstr>Arial</vt:lpstr>
      <vt:lpstr>IEEE-P802_15</vt:lpstr>
      <vt:lpstr>Microsoft Office Excel 97-2003 ワークシート</vt:lpstr>
      <vt:lpstr>スライド 1</vt:lpstr>
      <vt:lpstr>Task Group  802.15.4k Timeline (draft)</vt:lpstr>
      <vt:lpstr>Purpose</vt:lpstr>
      <vt:lpstr>Important Time Frames for TG Timeline  - Depending on how many technical comments received at the first Letter Ballot -</vt:lpstr>
      <vt:lpstr>Past /Current Task Group Performance Examples TG3c (2005/3 – 2009/9) / TG4f (2008/12~) / TG4g (2008/12~) </vt:lpstr>
      <vt:lpstr>802.15.4k Timeline (draft) Assumptions: two LB recirculation and one SB recirculation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subject>IEEE 802.15 &lt;subject&gt;</dc:subject>
  <dc:creator>nict</dc:creator>
  <cp:keywords/>
  <dc:description>&lt;doc#&gt;</dc:description>
  <cp:lastModifiedBy>nict</cp:lastModifiedBy>
  <cp:revision>21</cp:revision>
  <cp:lastPrinted>1998-02-10T13:28:06Z</cp:lastPrinted>
  <dcterms:created xsi:type="dcterms:W3CDTF">2011-01-20T19:50:27Z</dcterms:created>
  <dcterms:modified xsi:type="dcterms:W3CDTF">2011-01-21T00:39:42Z</dcterms:modified>
</cp:coreProperties>
</file>