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2" r:id="rId3"/>
    <p:sldId id="263" r:id="rId4"/>
    <p:sldId id="264" r:id="rId5"/>
    <p:sldId id="261" r:id="rId6"/>
    <p:sldId id="265" r:id="rId7"/>
    <p:sldId id="266" r:id="rId8"/>
    <p:sldId id="26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23" autoAdjust="0"/>
    <p:restoredTop sz="86477" autoAdjust="0"/>
  </p:normalViewPr>
  <p:slideViewPr>
    <p:cSldViewPr>
      <p:cViewPr varScale="1">
        <p:scale>
          <a:sx n="63" d="100"/>
          <a:sy n="63" d="100"/>
        </p:scale>
        <p:origin x="-126" y="-108"/>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802.15-11-0109-00-004g</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52DED953-1F06-4A14-9396-365640061DF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802.15-11-0109-00-004g</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08048A3-F31C-4AD1-85C1-62A220EC0A7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802.15-11-0109-00-004g</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08048A3-F31C-4AD1-85C1-62A220EC0A7D}"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740E8D9-CC16-4F3A-AF72-4263181311F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1AA8F02-7EE2-4737-9688-08870B0E589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69BBFDA-634A-46ED-B7F0-E94A9993294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22BB8D2-91AF-4C99-93FC-B4EEF0DB82D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A615699-BF9C-4991-A14A-6020515B3CB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0FE80F4-1DBC-4854-AEAE-64E88570D6F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6FEF9B-05FA-4952-8D4F-9C68392029C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4CBAFEA-E293-439D-8588-65132F99ECA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1AF1266-73DE-43CB-96B5-2B776C0EC03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ADBE847-12BA-433B-BCAD-611D4E23DF6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Steve Shearer, Silver Spring Networks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0402340-C7FA-495D-AD0F-70B3971AADF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January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Steve Shearer, Silver Spring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ECD7FE6-38A9-4867-A05D-002DBEF627EA}" type="slidenum">
              <a:rPr lang="en-US"/>
              <a:pPr/>
              <a:t>‹#›</a:t>
            </a:fld>
            <a:endParaRPr lang="en-US"/>
          </a:p>
        </p:txBody>
      </p:sp>
      <p:sp>
        <p:nvSpPr>
          <p:cNvPr id="1031" name="Rectangle 7"/>
          <p:cNvSpPr>
            <a:spLocks noChangeArrowheads="1"/>
          </p:cNvSpPr>
          <p:nvPr/>
        </p:nvSpPr>
        <p:spPr bwMode="auto">
          <a:xfrm>
            <a:off x="3124200" y="394156"/>
            <a:ext cx="5334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a:t>
            </a:r>
            <a:r>
              <a:rPr lang="en-US" sz="1400" b="1" dirty="0" smtClean="0"/>
              <a:t>15-11-0109-00-004g </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January 2011</a:t>
            </a:r>
            <a:endParaRPr lang="en-US"/>
          </a:p>
        </p:txBody>
      </p:sp>
      <p:sp>
        <p:nvSpPr>
          <p:cNvPr id="5" name="Footer Placeholder 2"/>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3"/>
          <p:cNvSpPr>
            <a:spLocks noGrp="1"/>
          </p:cNvSpPr>
          <p:nvPr>
            <p:ph type="sldNum" sz="quarter" idx="12"/>
          </p:nvPr>
        </p:nvSpPr>
        <p:spPr/>
        <p:txBody>
          <a:bodyPr/>
          <a:lstStyle/>
          <a:p>
            <a:r>
              <a:rPr lang="en-US"/>
              <a:t>Slide </a:t>
            </a:r>
            <a:fld id="{6FC77D25-9048-480B-A1D4-E9C7E90C4F26}" type="slidenum">
              <a:rPr lang="en-US"/>
              <a:pPr/>
              <a:t>1</a:t>
            </a:fld>
            <a:endParaRPr lang="en-US"/>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[IDFT scaling]</a:t>
            </a:r>
            <a:r>
              <a:rPr lang="en-US" sz="1600" dirty="0"/>
              <a:t>	</a:t>
            </a:r>
          </a:p>
          <a:p>
            <a:r>
              <a:rPr lang="en-US" sz="1600" b="1" dirty="0"/>
              <a:t>Date Submitted: </a:t>
            </a:r>
            <a:r>
              <a:rPr lang="en-US" sz="1600" dirty="0" smtClean="0"/>
              <a:t>[Jan 17, 2011]</a:t>
            </a:r>
            <a:r>
              <a:rPr lang="en-US" sz="1600" dirty="0"/>
              <a:t>	</a:t>
            </a:r>
          </a:p>
          <a:p>
            <a:r>
              <a:rPr lang="en-US" sz="1600" b="1" dirty="0"/>
              <a:t>Source:</a:t>
            </a:r>
            <a:r>
              <a:rPr lang="en-US" sz="1600" dirty="0"/>
              <a:t> </a:t>
            </a:r>
            <a:r>
              <a:rPr lang="en-US" sz="1600" dirty="0" smtClean="0"/>
              <a:t>[Steve </a:t>
            </a:r>
            <a:r>
              <a:rPr lang="en-US" sz="1600" dirty="0" smtClean="0"/>
              <a:t>Shearer, Cristina Siebert, </a:t>
            </a:r>
            <a:r>
              <a:rPr lang="en-US" sz="1600" dirty="0" err="1" smtClean="0"/>
              <a:t>Shusaku</a:t>
            </a:r>
            <a:r>
              <a:rPr lang="en-US" sz="1600" dirty="0" smtClean="0"/>
              <a:t> Shimada,  </a:t>
            </a:r>
            <a:r>
              <a:rPr lang="en-US" sz="1600" dirty="0" err="1" smtClean="0"/>
              <a:t>Khurram</a:t>
            </a:r>
            <a:r>
              <a:rPr lang="en-US" sz="1600" dirty="0" smtClean="0"/>
              <a:t> </a:t>
            </a:r>
            <a:r>
              <a:rPr lang="en-US" sz="1600" dirty="0" err="1" smtClean="0"/>
              <a:t>Waheed</a:t>
            </a:r>
            <a:r>
              <a:rPr lang="en-US" sz="1600" smtClean="0"/>
              <a:t>] </a:t>
            </a:r>
          </a:p>
          <a:p>
            <a:r>
              <a:rPr lang="en-US" sz="1600" smtClean="0"/>
              <a:t>Company </a:t>
            </a:r>
            <a:r>
              <a:rPr lang="en-US" sz="1600" dirty="0" smtClean="0"/>
              <a:t>[SSN, </a:t>
            </a:r>
            <a:r>
              <a:rPr lang="en-US" sz="1600" dirty="0" err="1" smtClean="0"/>
              <a:t>Yokagawa</a:t>
            </a:r>
            <a:r>
              <a:rPr lang="en-US" sz="1600" dirty="0" smtClean="0"/>
              <a:t>, </a:t>
            </a:r>
            <a:r>
              <a:rPr lang="en-US" sz="1600" dirty="0" err="1" smtClean="0"/>
              <a:t>Freescale</a:t>
            </a:r>
            <a:r>
              <a:rPr lang="en-US" sz="1600" dirty="0" smtClean="0"/>
              <a:t>]</a:t>
            </a:r>
            <a:endParaRPr lang="en-US" sz="1600" dirty="0"/>
          </a:p>
          <a:p>
            <a:r>
              <a:rPr lang="en-US" sz="1600" dirty="0"/>
              <a:t>Address </a:t>
            </a:r>
            <a:r>
              <a:rPr lang="en-US" sz="1600" dirty="0" smtClean="0"/>
              <a:t>[Redwood City, CA</a:t>
            </a:r>
            <a:endParaRPr lang="en-US" sz="1600" dirty="0"/>
          </a:p>
          <a:p>
            <a:r>
              <a:rPr lang="en-US" sz="1600" dirty="0"/>
              <a:t>Voice</a:t>
            </a:r>
            <a:r>
              <a:rPr lang="en-US" sz="1600" dirty="0" smtClean="0"/>
              <a:t>:[925 997 0576], </a:t>
            </a:r>
            <a:r>
              <a:rPr lang="en-US" sz="1600" dirty="0"/>
              <a:t>FAX: [Add FAX number], E-Mail</a:t>
            </a:r>
            <a:r>
              <a:rPr lang="en-US" sz="1600" dirty="0" smtClean="0"/>
              <a:t>:[</a:t>
            </a:r>
            <a:r>
              <a:rPr lang="en-US" sz="1600" dirty="0" err="1" smtClean="0"/>
              <a:t>steve.shearer</a:t>
            </a:r>
            <a:r>
              <a:rPr lang="en-US" sz="1600" dirty="0" smtClean="0"/>
              <a:t> @ gatech.edu]</a:t>
            </a:r>
            <a:r>
              <a:rPr lang="en-US" sz="1600" dirty="0"/>
              <a:t>	</a:t>
            </a:r>
          </a:p>
          <a:p>
            <a:pPr>
              <a:spcBef>
                <a:spcPts val="600"/>
              </a:spcBef>
              <a:spcAft>
                <a:spcPts val="600"/>
              </a:spcAft>
            </a:pPr>
            <a:r>
              <a:rPr lang="en-US" sz="1600" b="1" dirty="0"/>
              <a:t>Re:</a:t>
            </a:r>
            <a:r>
              <a:rPr lang="en-US" sz="1600" dirty="0"/>
              <a:t> </a:t>
            </a:r>
            <a:r>
              <a:rPr lang="en-US" sz="1600" dirty="0" smtClean="0"/>
              <a:t>[Letter Ballot Comment resolution .]</a:t>
            </a:r>
            <a:endParaRPr lang="en-US" sz="1600" dirty="0"/>
          </a:p>
          <a:p>
            <a:pPr>
              <a:spcBef>
                <a:spcPts val="100"/>
              </a:spcBef>
              <a:spcAft>
                <a:spcPts val="100"/>
              </a:spcAft>
            </a:pPr>
            <a:r>
              <a:rPr lang="en-US" dirty="0"/>
              <a:t>	</a:t>
            </a:r>
          </a:p>
          <a:p>
            <a:pPr>
              <a:spcBef>
                <a:spcPts val="600"/>
              </a:spcBef>
              <a:spcAft>
                <a:spcPts val="600"/>
              </a:spcAft>
            </a:pPr>
            <a:r>
              <a:rPr lang="en-US" sz="1600" b="1" dirty="0"/>
              <a:t>Abstract:</a:t>
            </a:r>
            <a:r>
              <a:rPr lang="en-US" sz="1600" dirty="0"/>
              <a:t>	</a:t>
            </a:r>
            <a:r>
              <a:rPr lang="en-US" sz="1600" dirty="0" smtClean="0"/>
              <a:t>[Discussion of scaling options for OFDM comment resolution.]</a:t>
            </a:r>
            <a:endParaRPr lang="en-US" sz="1600" dirty="0"/>
          </a:p>
          <a:p>
            <a:pPr>
              <a:spcBef>
                <a:spcPts val="600"/>
              </a:spcBef>
              <a:spcAft>
                <a:spcPts val="600"/>
              </a:spcAft>
            </a:pPr>
            <a:r>
              <a:rPr lang="en-US" sz="1600" b="1" dirty="0"/>
              <a:t>Purpose:</a:t>
            </a:r>
            <a:r>
              <a:rPr lang="en-US" sz="1600" dirty="0"/>
              <a:t>	</a:t>
            </a:r>
            <a:r>
              <a:rPr lang="en-US" sz="1600" dirty="0" smtClean="0"/>
              <a:t>[Document for discussion.]</a:t>
            </a:r>
            <a:endParaRPr lang="en-US" sz="1600" dirty="0"/>
          </a:p>
          <a:p>
            <a:r>
              <a:rPr lang="en-US" sz="1600" b="1" dirty="0"/>
              <a:t>Notice:</a:t>
            </a:r>
            <a:r>
              <a:rPr lang="en-US" sz="1600" dirty="0"/>
              <a:t>	This document has been prepared to assist the IEEE P802.15.  It is </a:t>
            </a:r>
            <a:r>
              <a:rPr lang="en-US" sz="1600" dirty="0">
                <a:solidFill>
                  <a:schemeClr val="tx2"/>
                </a:solidFill>
              </a:rPr>
              <a:t>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r>
              <a:rPr lang="en-US" baseline="0" dirty="0" smtClean="0"/>
              <a:t> on scaling factors</a:t>
            </a:r>
            <a:endParaRPr lang="en-US" dirty="0"/>
          </a:p>
        </p:txBody>
      </p:sp>
      <p:sp>
        <p:nvSpPr>
          <p:cNvPr id="3" name="Content Placeholder 2"/>
          <p:cNvSpPr>
            <a:spLocks noGrp="1"/>
          </p:cNvSpPr>
          <p:nvPr>
            <p:ph idx="1"/>
          </p:nvPr>
        </p:nvSpPr>
        <p:spPr/>
        <p:txBody>
          <a:bodyPr/>
          <a:lstStyle/>
          <a:p>
            <a:r>
              <a:rPr lang="en-US" sz="2400" dirty="0" smtClean="0"/>
              <a:t>Scaling factors for the time domain waveform after the IDFT have been inherited from 802.11 which had only one “Mode”</a:t>
            </a:r>
          </a:p>
          <a:p>
            <a:pPr lvl="1"/>
            <a:r>
              <a:rPr lang="en-US" sz="2000" dirty="0" smtClean="0"/>
              <a:t>With 4g OFDM there are 4 Modes and the legacy scaling scheme can become clumsy and confusing at times.</a:t>
            </a:r>
          </a:p>
          <a:p>
            <a:endParaRPr lang="en-US" sz="2400" dirty="0" smtClean="0"/>
          </a:p>
          <a:p>
            <a:r>
              <a:rPr lang="en-US" sz="2400" dirty="0" smtClean="0"/>
              <a:t>We should use a simple, consistent, scaling scheme that works for the STF, LTF, and data IDFT’s for all modes</a:t>
            </a:r>
            <a:endParaRPr lang="en-US" sz="2400" dirty="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822BB8D2-91AF-4C99-93FC-B4EEF0DB82D3}"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Scaling Suggestion</a:t>
            </a:r>
            <a:endParaRPr lang="en-US" dirty="0"/>
          </a:p>
        </p:txBody>
      </p:sp>
      <p:sp>
        <p:nvSpPr>
          <p:cNvPr id="3" name="Content Placeholder 2"/>
          <p:cNvSpPr>
            <a:spLocks noGrp="1"/>
          </p:cNvSpPr>
          <p:nvPr>
            <p:ph idx="1"/>
          </p:nvPr>
        </p:nvSpPr>
        <p:spPr>
          <a:xfrm>
            <a:off x="457200" y="1371600"/>
            <a:ext cx="8382000" cy="5105400"/>
          </a:xfrm>
        </p:spPr>
        <p:txBody>
          <a:bodyPr/>
          <a:lstStyle/>
          <a:p>
            <a:r>
              <a:rPr lang="en-US" sz="2000" dirty="0" smtClean="0"/>
              <a:t>Define the IDFT as</a:t>
            </a:r>
          </a:p>
          <a:p>
            <a:endParaRPr lang="en-US" sz="1600" dirty="0"/>
          </a:p>
          <a:p>
            <a:endParaRPr lang="en-US" sz="2000" dirty="0" smtClean="0"/>
          </a:p>
          <a:p>
            <a:endParaRPr lang="en-US" sz="1050" dirty="0" smtClean="0"/>
          </a:p>
          <a:p>
            <a:r>
              <a:rPr lang="en-US" sz="2000" dirty="0" smtClean="0"/>
              <a:t>Ensure that inputs to the IDFT always have unity power by definition</a:t>
            </a:r>
          </a:p>
          <a:p>
            <a:pPr lvl="1"/>
            <a:r>
              <a:rPr lang="en-US" sz="1600" dirty="0" smtClean="0"/>
              <a:t>+1, -1, +j, -j, etc…</a:t>
            </a:r>
          </a:p>
          <a:p>
            <a:r>
              <a:rPr lang="en-US" sz="2000" dirty="0" smtClean="0"/>
              <a:t>Define time domain samples as  </a:t>
            </a:r>
            <a:r>
              <a:rPr lang="en-US" sz="2000" dirty="0" err="1" smtClean="0"/>
              <a:t>y</a:t>
            </a:r>
            <a:r>
              <a:rPr lang="en-US" sz="2000" baseline="-25000" dirty="0" err="1" smtClean="0"/>
              <a:t>n</a:t>
            </a:r>
            <a:r>
              <a:rPr lang="en-US" sz="2000" dirty="0" smtClean="0"/>
              <a:t> = </a:t>
            </a:r>
            <a:r>
              <a:rPr lang="en-US" sz="2000" dirty="0" smtClean="0"/>
              <a:t>N/</a:t>
            </a:r>
            <a:r>
              <a:rPr lang="en-US" sz="2000" dirty="0" err="1" smtClean="0"/>
              <a:t>sqrt</a:t>
            </a:r>
            <a:r>
              <a:rPr lang="en-US" sz="2000" dirty="0" smtClean="0"/>
              <a:t>(</a:t>
            </a:r>
            <a:r>
              <a:rPr lang="en-US" sz="2000" dirty="0" err="1" smtClean="0"/>
              <a:t>n</a:t>
            </a:r>
            <a:r>
              <a:rPr lang="en-US" sz="2000" baseline="-25000" dirty="0" err="1" smtClean="0"/>
              <a:t>active</a:t>
            </a:r>
            <a:r>
              <a:rPr lang="en-US" sz="2000" dirty="0" smtClean="0"/>
              <a:t>) </a:t>
            </a:r>
            <a:r>
              <a:rPr lang="en-US" sz="2000" dirty="0" smtClean="0"/>
              <a:t>* </a:t>
            </a:r>
            <a:r>
              <a:rPr lang="en-US" sz="2000" dirty="0" err="1" smtClean="0"/>
              <a:t>x</a:t>
            </a:r>
            <a:r>
              <a:rPr lang="en-US" sz="2000" baseline="-25000" dirty="0" err="1" smtClean="0"/>
              <a:t>n</a:t>
            </a:r>
            <a:r>
              <a:rPr lang="en-US" sz="2000" dirty="0"/>
              <a:t> </a:t>
            </a:r>
            <a:endParaRPr lang="en-US" sz="2000" dirty="0" smtClean="0"/>
          </a:p>
          <a:p>
            <a:pPr lvl="1"/>
            <a:r>
              <a:rPr lang="en-US" sz="1600" dirty="0" smtClean="0"/>
              <a:t>Where N is the FFT size and </a:t>
            </a:r>
            <a:r>
              <a:rPr lang="en-US" sz="1600" dirty="0" err="1" smtClean="0"/>
              <a:t>n</a:t>
            </a:r>
            <a:r>
              <a:rPr lang="en-US" sz="1600" baseline="-25000" dirty="0" err="1" smtClean="0"/>
              <a:t>active</a:t>
            </a:r>
            <a:r>
              <a:rPr lang="en-US" sz="1600" dirty="0" smtClean="0"/>
              <a:t> </a:t>
            </a:r>
            <a:r>
              <a:rPr lang="en-US" sz="1600" dirty="0" smtClean="0"/>
              <a:t>is the number of tones used </a:t>
            </a:r>
            <a:r>
              <a:rPr lang="en-US" sz="1600" dirty="0" smtClean="0"/>
              <a:t>in the ensemble</a:t>
            </a:r>
            <a:endParaRPr lang="en-US" sz="1600" dirty="0" smtClean="0"/>
          </a:p>
          <a:p>
            <a:pPr lvl="1"/>
            <a:endParaRPr lang="en-US" sz="1600" dirty="0" smtClean="0"/>
          </a:p>
          <a:p>
            <a:r>
              <a:rPr lang="en-US" sz="2400" dirty="0" smtClean="0"/>
              <a:t>Then </a:t>
            </a:r>
            <a:r>
              <a:rPr lang="en-US" sz="2400" dirty="0" err="1" smtClean="0"/>
              <a:t>y</a:t>
            </a:r>
            <a:r>
              <a:rPr lang="en-US" sz="2400" baseline="-25000" dirty="0" err="1" smtClean="0"/>
              <a:t>n</a:t>
            </a:r>
            <a:r>
              <a:rPr lang="en-US" sz="2400" dirty="0" smtClean="0"/>
              <a:t> always has unity RMS</a:t>
            </a:r>
          </a:p>
          <a:p>
            <a:pPr lvl="1"/>
            <a:r>
              <a:rPr lang="en-US" sz="2000" dirty="0" smtClean="0"/>
              <a:t>Power boosting, if required, can be applied explicitly</a:t>
            </a:r>
            <a:endParaRPr lang="en-US" sz="2000" dirty="0"/>
          </a:p>
          <a:p>
            <a:endParaRPr lang="en-US" sz="2000" dirty="0" smtClean="0"/>
          </a:p>
          <a:p>
            <a:r>
              <a:rPr lang="en-US" sz="1800" dirty="0" smtClean="0"/>
              <a:t>Examples  </a:t>
            </a:r>
          </a:p>
          <a:p>
            <a:pPr lvl="1"/>
            <a:r>
              <a:rPr lang="en-US" sz="1400" dirty="0" smtClean="0"/>
              <a:t>Mode 2 STF.   64 FFT, 12 tones.   </a:t>
            </a:r>
            <a:r>
              <a:rPr lang="en-US" sz="1400" dirty="0" err="1" smtClean="0"/>
              <a:t>y</a:t>
            </a:r>
            <a:r>
              <a:rPr lang="en-US" sz="1400" baseline="-25000" dirty="0" err="1" smtClean="0"/>
              <a:t>n</a:t>
            </a:r>
            <a:r>
              <a:rPr lang="en-US" sz="1400" dirty="0" smtClean="0"/>
              <a:t> = 64/</a:t>
            </a:r>
            <a:r>
              <a:rPr lang="en-US" sz="1400" dirty="0" err="1" smtClean="0"/>
              <a:t>sqrt</a:t>
            </a:r>
            <a:r>
              <a:rPr lang="en-US" sz="1400" dirty="0" smtClean="0"/>
              <a:t>(12) * </a:t>
            </a:r>
            <a:r>
              <a:rPr lang="en-US" sz="1400" dirty="0" err="1" smtClean="0"/>
              <a:t>x</a:t>
            </a:r>
            <a:r>
              <a:rPr lang="en-US" sz="1400" baseline="-25000" dirty="0" err="1" smtClean="0"/>
              <a:t>n</a:t>
            </a:r>
            <a:r>
              <a:rPr lang="en-US" sz="1400" dirty="0" smtClean="0"/>
              <a:t> </a:t>
            </a:r>
          </a:p>
          <a:p>
            <a:pPr lvl="1"/>
            <a:r>
              <a:rPr lang="en-US" sz="1400" dirty="0" smtClean="0"/>
              <a:t>Mode 4 LTF.   16 FFT, 14 tones.   </a:t>
            </a:r>
            <a:r>
              <a:rPr lang="en-US" sz="1400" dirty="0" err="1" smtClean="0"/>
              <a:t>y</a:t>
            </a:r>
            <a:r>
              <a:rPr lang="en-US" sz="1400" baseline="-25000" dirty="0" err="1" smtClean="0"/>
              <a:t>n</a:t>
            </a:r>
            <a:r>
              <a:rPr lang="en-US" sz="1400" dirty="0" smtClean="0"/>
              <a:t> = 16/</a:t>
            </a:r>
            <a:r>
              <a:rPr lang="en-US" sz="1400" dirty="0" err="1" smtClean="0"/>
              <a:t>sqrt</a:t>
            </a:r>
            <a:r>
              <a:rPr lang="en-US" sz="1400" dirty="0" smtClean="0"/>
              <a:t>(14) * </a:t>
            </a:r>
            <a:r>
              <a:rPr lang="en-US" sz="1400" dirty="0" err="1" smtClean="0"/>
              <a:t>x</a:t>
            </a:r>
            <a:r>
              <a:rPr lang="en-US" sz="1400" baseline="-25000" dirty="0" err="1" smtClean="0"/>
              <a:t>n</a:t>
            </a:r>
            <a:r>
              <a:rPr lang="en-US" sz="1400" dirty="0" smtClean="0"/>
              <a:t> </a:t>
            </a:r>
          </a:p>
          <a:p>
            <a:pPr lvl="1"/>
            <a:r>
              <a:rPr lang="en-US" sz="1400" dirty="0" smtClean="0"/>
              <a:t>Mode 1 Data.  128 FFT, 104 tones.   </a:t>
            </a:r>
            <a:r>
              <a:rPr lang="en-US" sz="1400" dirty="0" err="1" smtClean="0"/>
              <a:t>y</a:t>
            </a:r>
            <a:r>
              <a:rPr lang="en-US" sz="1400" baseline="-25000" dirty="0" err="1" smtClean="0"/>
              <a:t>n</a:t>
            </a:r>
            <a:r>
              <a:rPr lang="en-US" sz="1400" dirty="0" smtClean="0"/>
              <a:t> = 128/</a:t>
            </a:r>
            <a:r>
              <a:rPr lang="en-US" sz="1400" dirty="0" err="1" smtClean="0"/>
              <a:t>sqrt</a:t>
            </a:r>
            <a:r>
              <a:rPr lang="en-US" sz="1400" dirty="0" smtClean="0"/>
              <a:t>(104) * </a:t>
            </a:r>
            <a:r>
              <a:rPr lang="en-US" sz="1400" dirty="0" err="1" smtClean="0"/>
              <a:t>x</a:t>
            </a:r>
            <a:r>
              <a:rPr lang="en-US" sz="1400" baseline="-25000" dirty="0" err="1" smtClean="0"/>
              <a:t>n</a:t>
            </a:r>
            <a:r>
              <a:rPr lang="en-US" sz="1400" dirty="0" smtClean="0"/>
              <a:t> </a:t>
            </a:r>
          </a:p>
          <a:p>
            <a:pPr lvl="1"/>
            <a:endParaRPr lang="en-US" sz="1600" dirty="0" smtClean="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822BB8D2-91AF-4C99-93FC-B4EEF0DB82D3}" type="slidenum">
              <a:rPr lang="en-US" smtClean="0"/>
              <a:pPr/>
              <a:t>3</a:t>
            </a:fld>
            <a:endParaRPr lang="en-US"/>
          </a:p>
        </p:txBody>
      </p:sp>
      <p:pic>
        <p:nvPicPr>
          <p:cNvPr id="7" name="Picture 4"/>
          <p:cNvPicPr>
            <a:picLocks noChangeAspect="1" noChangeArrowheads="1"/>
          </p:cNvPicPr>
          <p:nvPr/>
        </p:nvPicPr>
        <p:blipFill>
          <a:blip r:embed="rId2" cstate="print"/>
          <a:srcRect/>
          <a:stretch>
            <a:fillRect/>
          </a:stretch>
        </p:blipFill>
        <p:spPr bwMode="auto">
          <a:xfrm>
            <a:off x="1828800" y="1905000"/>
            <a:ext cx="4921624" cy="6858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resolutions</a:t>
            </a:r>
            <a:endParaRPr lang="en-US" dirty="0"/>
          </a:p>
        </p:txBody>
      </p:sp>
      <p:sp>
        <p:nvSpPr>
          <p:cNvPr id="3" name="Content Placeholder 2"/>
          <p:cNvSpPr>
            <a:spLocks noGrp="1"/>
          </p:cNvSpPr>
          <p:nvPr>
            <p:ph idx="1"/>
          </p:nvPr>
        </p:nvSpPr>
        <p:spPr/>
        <p:txBody>
          <a:bodyPr/>
          <a:lstStyle/>
          <a:p>
            <a:r>
              <a:rPr lang="en-US" dirty="0" smtClean="0"/>
              <a:t>The above-mentioned scaling scheme would resolve CID’s</a:t>
            </a:r>
          </a:p>
          <a:p>
            <a:pPr lvl="1"/>
            <a:r>
              <a:rPr lang="en-US" dirty="0" smtClean="0"/>
              <a:t>179, 181, 1099, 1100, 1103, 1106, 1110</a:t>
            </a:r>
          </a:p>
          <a:p>
            <a:pPr lvl="1"/>
            <a:endParaRPr lang="en-US" dirty="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822BB8D2-91AF-4C99-93FC-B4EEF0DB82D3}"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changes (1)</a:t>
            </a:r>
            <a:endParaRPr lang="en-US" dirty="0"/>
          </a:p>
        </p:txBody>
      </p:sp>
      <p:sp>
        <p:nvSpPr>
          <p:cNvPr id="3" name="Content Placeholder 2"/>
          <p:cNvSpPr>
            <a:spLocks noGrp="1"/>
          </p:cNvSpPr>
          <p:nvPr>
            <p:ph idx="1"/>
          </p:nvPr>
        </p:nvSpPr>
        <p:spPr>
          <a:xfrm>
            <a:off x="533400" y="1752600"/>
            <a:ext cx="7772400" cy="4114800"/>
          </a:xfrm>
        </p:spPr>
        <p:txBody>
          <a:bodyPr/>
          <a:lstStyle/>
          <a:p>
            <a:r>
              <a:rPr lang="en-US" sz="2000" dirty="0" smtClean="0"/>
              <a:t>STF Tables</a:t>
            </a:r>
          </a:p>
          <a:p>
            <a:pPr lvl="1"/>
            <a:r>
              <a:rPr lang="en-US" sz="1600" dirty="0" smtClean="0"/>
              <a:t>Table </a:t>
            </a:r>
            <a:r>
              <a:rPr lang="en-US" sz="1600" dirty="0" smtClean="0"/>
              <a:t>29e.  Replace non-zero entries with +1 or -1 according to the sign of the current entries.</a:t>
            </a:r>
          </a:p>
          <a:p>
            <a:pPr lvl="1"/>
            <a:r>
              <a:rPr lang="en-US" sz="1600" dirty="0" smtClean="0"/>
              <a:t>Remove text </a:t>
            </a:r>
            <a:r>
              <a:rPr lang="en-US" sz="1600" dirty="0" smtClean="0"/>
              <a:t>referring </a:t>
            </a:r>
            <a:r>
              <a:rPr lang="en-US" sz="1600" dirty="0" smtClean="0"/>
              <a:t>to the scaling factor</a:t>
            </a:r>
          </a:p>
          <a:p>
            <a:pPr lvl="1"/>
            <a:endParaRPr lang="en-US" sz="1600" dirty="0" smtClean="0"/>
          </a:p>
          <a:p>
            <a:pPr lvl="1"/>
            <a:r>
              <a:rPr lang="en-US" sz="1600" dirty="0" smtClean="0"/>
              <a:t>Table </a:t>
            </a:r>
            <a:r>
              <a:rPr lang="en-US" sz="1600" dirty="0" smtClean="0"/>
              <a:t>29f.  Replace non-zero entries with +1 or -1 according to the sign of the current entries.</a:t>
            </a:r>
          </a:p>
          <a:p>
            <a:pPr lvl="1"/>
            <a:r>
              <a:rPr lang="en-US" sz="1600" dirty="0" smtClean="0"/>
              <a:t>Remove text </a:t>
            </a:r>
            <a:r>
              <a:rPr lang="en-US" sz="1600" dirty="0" smtClean="0"/>
              <a:t>referring </a:t>
            </a:r>
            <a:r>
              <a:rPr lang="en-US" sz="1600" dirty="0" smtClean="0"/>
              <a:t>to the scaling factor</a:t>
            </a:r>
          </a:p>
          <a:p>
            <a:pPr lvl="1"/>
            <a:endParaRPr lang="en-US" sz="1600" dirty="0" smtClean="0"/>
          </a:p>
          <a:p>
            <a:pPr lvl="1"/>
            <a:r>
              <a:rPr lang="en-US" sz="1600" dirty="0" smtClean="0"/>
              <a:t>Table </a:t>
            </a:r>
            <a:r>
              <a:rPr lang="en-US" sz="1600" dirty="0" smtClean="0"/>
              <a:t>29g.  Replace non-zero entries with +1 or -1 according to the sign of the current entries.</a:t>
            </a:r>
          </a:p>
          <a:p>
            <a:pPr lvl="1"/>
            <a:r>
              <a:rPr lang="en-US" sz="1600" dirty="0" smtClean="0"/>
              <a:t>Remove text </a:t>
            </a:r>
            <a:r>
              <a:rPr lang="en-US" sz="1600" dirty="0" smtClean="0"/>
              <a:t>referring </a:t>
            </a:r>
            <a:r>
              <a:rPr lang="en-US" sz="1600" dirty="0" smtClean="0"/>
              <a:t>to the scaling factor</a:t>
            </a:r>
          </a:p>
          <a:p>
            <a:pPr lvl="1"/>
            <a:endParaRPr lang="en-US" sz="1600" dirty="0" smtClean="0"/>
          </a:p>
          <a:p>
            <a:pPr lvl="1"/>
            <a:r>
              <a:rPr lang="en-US" sz="1600" dirty="0" smtClean="0"/>
              <a:t>Table </a:t>
            </a:r>
            <a:r>
              <a:rPr lang="en-US" sz="1600" dirty="0" smtClean="0"/>
              <a:t>29h.  Replace non-zero entries with +1 or -1 according to the sign of the current entries.</a:t>
            </a:r>
          </a:p>
          <a:p>
            <a:pPr lvl="1"/>
            <a:r>
              <a:rPr lang="en-US" sz="1600" dirty="0" smtClean="0"/>
              <a:t>Remove text </a:t>
            </a:r>
            <a:r>
              <a:rPr lang="en-US" sz="1600" dirty="0" smtClean="0"/>
              <a:t>referring </a:t>
            </a:r>
            <a:r>
              <a:rPr lang="en-US" sz="1600" dirty="0" smtClean="0"/>
              <a:t>to the scaling </a:t>
            </a:r>
            <a:r>
              <a:rPr lang="en-US" sz="1600" dirty="0" smtClean="0"/>
              <a:t>factor</a:t>
            </a:r>
            <a:endParaRPr lang="en-US" sz="1400" dirty="0" smtClean="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822BB8D2-91AF-4C99-93FC-B4EEF0DB82D3}"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changes </a:t>
            </a:r>
            <a:r>
              <a:rPr lang="en-US" dirty="0" smtClean="0"/>
              <a:t>(2)</a:t>
            </a:r>
            <a:endParaRPr lang="en-US" dirty="0"/>
          </a:p>
        </p:txBody>
      </p:sp>
      <p:sp>
        <p:nvSpPr>
          <p:cNvPr id="3" name="Content Placeholder 2"/>
          <p:cNvSpPr>
            <a:spLocks noGrp="1"/>
          </p:cNvSpPr>
          <p:nvPr>
            <p:ph idx="1"/>
          </p:nvPr>
        </p:nvSpPr>
        <p:spPr/>
        <p:txBody>
          <a:bodyPr/>
          <a:lstStyle/>
          <a:p>
            <a:r>
              <a:rPr lang="en-US" sz="2000" dirty="0" smtClean="0"/>
              <a:t>6.3a.3.1.2 </a:t>
            </a:r>
            <a:r>
              <a:rPr lang="en-US" sz="2000" dirty="0" smtClean="0"/>
              <a:t>Time domain STF </a:t>
            </a:r>
            <a:r>
              <a:rPr lang="en-US" sz="2000" dirty="0" smtClean="0"/>
              <a:t>generation</a:t>
            </a:r>
            <a:endParaRPr lang="en-US" sz="2000" dirty="0" smtClean="0"/>
          </a:p>
          <a:p>
            <a:pPr lvl="1"/>
            <a:r>
              <a:rPr lang="en-US" sz="1600" dirty="0" smtClean="0"/>
              <a:t>Replace equation on line 44 with "</a:t>
            </a:r>
            <a:r>
              <a:rPr lang="en-US" sz="1600" dirty="0" err="1" smtClean="0"/>
              <a:t>STF_time</a:t>
            </a:r>
            <a:r>
              <a:rPr lang="en-US" sz="1600" dirty="0" smtClean="0"/>
              <a:t>(Option-n) = IFFT(</a:t>
            </a:r>
            <a:r>
              <a:rPr lang="en-US" sz="1600" dirty="0" err="1" smtClean="0"/>
              <a:t>STF_freq</a:t>
            </a:r>
            <a:r>
              <a:rPr lang="en-US" sz="1600" dirty="0" smtClean="0"/>
              <a:t>(Option-n)) * </a:t>
            </a:r>
            <a:r>
              <a:rPr lang="en-US" sz="1600" dirty="0" err="1" smtClean="0"/>
              <a:t>Nfft</a:t>
            </a:r>
            <a:r>
              <a:rPr lang="en-US" sz="1600" dirty="0" smtClean="0"/>
              <a:t>/</a:t>
            </a:r>
            <a:r>
              <a:rPr lang="en-US" sz="1600" dirty="0" err="1" smtClean="0"/>
              <a:t>sqrt</a:t>
            </a:r>
            <a:r>
              <a:rPr lang="en-US" sz="1600" dirty="0" smtClean="0"/>
              <a:t>(</a:t>
            </a:r>
            <a:r>
              <a:rPr lang="en-US" sz="1600" dirty="0" err="1" smtClean="0"/>
              <a:t>nactive</a:t>
            </a:r>
            <a:r>
              <a:rPr lang="en-US" sz="1600" dirty="0" smtClean="0"/>
              <a:t>), where </a:t>
            </a:r>
            <a:r>
              <a:rPr lang="en-US" sz="1600" dirty="0" err="1" smtClean="0"/>
              <a:t>Nfft</a:t>
            </a:r>
            <a:r>
              <a:rPr lang="en-US" sz="1600" dirty="0" smtClean="0"/>
              <a:t> is </a:t>
            </a:r>
            <a:r>
              <a:rPr lang="en-US" sz="1600" dirty="0" smtClean="0"/>
              <a:t>the </a:t>
            </a:r>
            <a:r>
              <a:rPr lang="en-US" sz="1600" dirty="0" smtClean="0"/>
              <a:t>FFT size for each respective mode, and </a:t>
            </a:r>
            <a:r>
              <a:rPr lang="en-US" sz="1600" dirty="0" err="1" smtClean="0"/>
              <a:t>nactive</a:t>
            </a:r>
            <a:r>
              <a:rPr lang="en-US" sz="1600" dirty="0" smtClean="0"/>
              <a:t> is the number of tones in the </a:t>
            </a:r>
            <a:r>
              <a:rPr lang="en-US" sz="1600" dirty="0" smtClean="0"/>
              <a:t>STF ensemble.”</a:t>
            </a:r>
            <a:endParaRPr lang="en-US" sz="1600" dirty="0" smtClean="0"/>
          </a:p>
          <a:p>
            <a:pPr>
              <a:buNone/>
            </a:pPr>
            <a:endParaRPr lang="en-US" sz="2000" dirty="0" smtClean="0"/>
          </a:p>
          <a:p>
            <a:r>
              <a:rPr lang="en-US" sz="2000" dirty="0" smtClean="0"/>
              <a:t>6.3a.3.1.4 </a:t>
            </a:r>
            <a:r>
              <a:rPr lang="en-US" sz="2000" dirty="0" smtClean="0"/>
              <a:t>STF normalization</a:t>
            </a:r>
          </a:p>
          <a:p>
            <a:pPr lvl="1"/>
            <a:r>
              <a:rPr lang="en-US" sz="1600" dirty="0" smtClean="0"/>
              <a:t>Delete lines 23 thru 35</a:t>
            </a:r>
          </a:p>
          <a:p>
            <a:endParaRPr lang="en-US" sz="2000" dirty="0" smtClean="0"/>
          </a:p>
          <a:p>
            <a:r>
              <a:rPr lang="en-US" sz="2000" dirty="0" smtClean="0"/>
              <a:t>6.3a.3.2.2 </a:t>
            </a:r>
            <a:r>
              <a:rPr lang="en-US" sz="2000" dirty="0" smtClean="0"/>
              <a:t>Time domain LTF generation</a:t>
            </a:r>
          </a:p>
          <a:p>
            <a:pPr lvl="1"/>
            <a:r>
              <a:rPr lang="en-US" sz="1600" dirty="0" smtClean="0"/>
              <a:t>Line 53.  replace equation with "</a:t>
            </a:r>
            <a:r>
              <a:rPr lang="en-US" sz="1600" dirty="0" err="1" smtClean="0"/>
              <a:t>LTF_time</a:t>
            </a:r>
            <a:r>
              <a:rPr lang="en-US" sz="1600" dirty="0" smtClean="0"/>
              <a:t>(Option-n) = IFFT(</a:t>
            </a:r>
            <a:r>
              <a:rPr lang="en-US" sz="1600" dirty="0" err="1" smtClean="0"/>
              <a:t>LTF_freq</a:t>
            </a:r>
            <a:r>
              <a:rPr lang="en-US" sz="1600" dirty="0" smtClean="0"/>
              <a:t>(Option-n)) * </a:t>
            </a:r>
            <a:r>
              <a:rPr lang="en-US" sz="1600" dirty="0" err="1" smtClean="0"/>
              <a:t>Nfft</a:t>
            </a:r>
            <a:r>
              <a:rPr lang="en-US" sz="1600" dirty="0" smtClean="0"/>
              <a:t>/</a:t>
            </a:r>
            <a:r>
              <a:rPr lang="en-US" sz="1600" dirty="0" err="1" smtClean="0"/>
              <a:t>sqrt</a:t>
            </a:r>
            <a:r>
              <a:rPr lang="en-US" sz="1600" dirty="0" smtClean="0"/>
              <a:t>(</a:t>
            </a:r>
            <a:r>
              <a:rPr lang="en-US" sz="1600" dirty="0" err="1" smtClean="0"/>
              <a:t>nactive</a:t>
            </a:r>
            <a:r>
              <a:rPr lang="en-US" sz="1600" dirty="0" smtClean="0"/>
              <a:t>) where </a:t>
            </a:r>
            <a:r>
              <a:rPr lang="en-US" sz="1600" dirty="0" err="1" smtClean="0"/>
              <a:t>Nfft</a:t>
            </a:r>
            <a:r>
              <a:rPr lang="en-US" sz="1600" dirty="0" smtClean="0"/>
              <a:t> is  the FFT size for each respective mode, and </a:t>
            </a:r>
            <a:r>
              <a:rPr lang="en-US" sz="1600" dirty="0" err="1" smtClean="0"/>
              <a:t>nactive</a:t>
            </a:r>
            <a:r>
              <a:rPr lang="en-US" sz="1600" dirty="0" smtClean="0"/>
              <a:t> is the number </a:t>
            </a:r>
            <a:r>
              <a:rPr lang="en-US" sz="1600" dirty="0" smtClean="0"/>
              <a:t>of </a:t>
            </a:r>
            <a:r>
              <a:rPr lang="en-US" sz="1600" dirty="0" smtClean="0"/>
              <a:t>tones in the </a:t>
            </a:r>
            <a:r>
              <a:rPr lang="en-US" sz="1600" dirty="0" smtClean="0"/>
              <a:t>LTF ensemble</a:t>
            </a:r>
            <a:r>
              <a:rPr lang="en-US" sz="1600" dirty="0" smtClean="0"/>
              <a:t>."</a:t>
            </a:r>
          </a:p>
          <a:p>
            <a:endParaRPr lang="en-US" sz="2000" dirty="0" smtClean="0"/>
          </a:p>
          <a:p>
            <a:endParaRPr lang="en-US" sz="2000" dirty="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822BB8D2-91AF-4C99-93FC-B4EEF0DB82D3}"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changes </a:t>
            </a:r>
            <a:r>
              <a:rPr lang="en-US" dirty="0" smtClean="0"/>
              <a:t>(3)</a:t>
            </a:r>
            <a:endParaRPr lang="en-US" dirty="0"/>
          </a:p>
        </p:txBody>
      </p:sp>
      <p:sp>
        <p:nvSpPr>
          <p:cNvPr id="3" name="Content Placeholder 2"/>
          <p:cNvSpPr>
            <a:spLocks noGrp="1"/>
          </p:cNvSpPr>
          <p:nvPr>
            <p:ph idx="1"/>
          </p:nvPr>
        </p:nvSpPr>
        <p:spPr/>
        <p:txBody>
          <a:bodyPr/>
          <a:lstStyle/>
          <a:p>
            <a:r>
              <a:rPr lang="en-US" sz="2000" dirty="0" smtClean="0"/>
              <a:t>6.12b </a:t>
            </a:r>
            <a:r>
              <a:rPr lang="en-US" sz="2000" dirty="0" smtClean="0"/>
              <a:t>MR-OFDM PHY specification</a:t>
            </a:r>
          </a:p>
          <a:p>
            <a:pPr lvl="1"/>
            <a:r>
              <a:rPr lang="en-US" sz="1600" dirty="0" smtClean="0"/>
              <a:t>At line 33 insert "Time domain waveform generation is performed by using the IDFT </a:t>
            </a:r>
            <a:r>
              <a:rPr lang="en-US" sz="1600" dirty="0" smtClean="0"/>
              <a:t>as </a:t>
            </a:r>
            <a:r>
              <a:rPr lang="en-US" sz="1600" dirty="0" smtClean="0"/>
              <a:t>defined below...</a:t>
            </a:r>
          </a:p>
          <a:p>
            <a:endParaRPr lang="en-US" sz="2000" dirty="0" smtClean="0"/>
          </a:p>
          <a:p>
            <a:endParaRPr lang="en-US" sz="2000" dirty="0" smtClean="0"/>
          </a:p>
          <a:p>
            <a:endParaRPr lang="en-US" sz="2000" dirty="0" smtClean="0"/>
          </a:p>
          <a:p>
            <a:pPr lvl="1"/>
            <a:r>
              <a:rPr lang="en-US" sz="1600" dirty="0" smtClean="0"/>
              <a:t>The resulting time domain samples are scaled according to  the equation below</a:t>
            </a:r>
          </a:p>
          <a:p>
            <a:pPr lvl="1"/>
            <a:r>
              <a:rPr lang="en-US" sz="1600" dirty="0" err="1" smtClean="0"/>
              <a:t>y</a:t>
            </a:r>
            <a:r>
              <a:rPr lang="en-US" sz="1600" baseline="-25000" dirty="0" err="1" smtClean="0"/>
              <a:t>n</a:t>
            </a:r>
            <a:r>
              <a:rPr lang="en-US" sz="1600" dirty="0" smtClean="0"/>
              <a:t> = N/</a:t>
            </a:r>
            <a:r>
              <a:rPr lang="en-US" sz="1600" dirty="0" err="1" smtClean="0"/>
              <a:t>sqrt</a:t>
            </a:r>
            <a:r>
              <a:rPr lang="en-US" sz="1600" dirty="0" smtClean="0"/>
              <a:t>(</a:t>
            </a:r>
            <a:r>
              <a:rPr lang="en-US" sz="1600" dirty="0" err="1" smtClean="0"/>
              <a:t>n</a:t>
            </a:r>
            <a:r>
              <a:rPr lang="en-US" sz="1600" baseline="-25000" dirty="0" err="1" smtClean="0"/>
              <a:t>active</a:t>
            </a:r>
            <a:r>
              <a:rPr lang="en-US" sz="1600" dirty="0" smtClean="0"/>
              <a:t>) * </a:t>
            </a:r>
            <a:r>
              <a:rPr lang="en-US" sz="1600" dirty="0" err="1" smtClean="0"/>
              <a:t>x</a:t>
            </a:r>
            <a:r>
              <a:rPr lang="en-US" sz="1600" baseline="-25000" dirty="0" err="1" smtClean="0"/>
              <a:t>n</a:t>
            </a:r>
            <a:endParaRPr lang="en-US" sz="1600" dirty="0" smtClean="0"/>
          </a:p>
          <a:p>
            <a:pPr lvl="1"/>
            <a:r>
              <a:rPr lang="en-US" sz="1600" dirty="0" smtClean="0"/>
              <a:t>where </a:t>
            </a:r>
            <a:r>
              <a:rPr lang="en-US" sz="1600" dirty="0" err="1" smtClean="0"/>
              <a:t>Nfft</a:t>
            </a:r>
            <a:r>
              <a:rPr lang="en-US" sz="1600" dirty="0" smtClean="0"/>
              <a:t> is the </a:t>
            </a:r>
            <a:r>
              <a:rPr lang="en-US" sz="1600" dirty="0" err="1" smtClean="0"/>
              <a:t>the</a:t>
            </a:r>
            <a:r>
              <a:rPr lang="en-US" sz="1600" dirty="0" smtClean="0"/>
              <a:t> FFT </a:t>
            </a:r>
            <a:r>
              <a:rPr lang="en-US" sz="1600" dirty="0" smtClean="0"/>
              <a:t>size for each respective mode, and </a:t>
            </a:r>
            <a:r>
              <a:rPr lang="en-US" sz="1600" dirty="0" err="1" smtClean="0"/>
              <a:t>nactive</a:t>
            </a:r>
            <a:r>
              <a:rPr lang="en-US" sz="1600" dirty="0" smtClean="0"/>
              <a:t> are the number of tones in the data and pilot ensemble.</a:t>
            </a:r>
          </a:p>
          <a:p>
            <a:endParaRPr lang="en-US" dirty="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822BB8D2-91AF-4C99-93FC-B4EEF0DB82D3}" type="slidenum">
              <a:rPr lang="en-US" smtClean="0"/>
              <a:pPr/>
              <a:t>7</a:t>
            </a:fld>
            <a:endParaRPr lang="en-US"/>
          </a:p>
        </p:txBody>
      </p:sp>
      <p:pic>
        <p:nvPicPr>
          <p:cNvPr id="7" name="Picture 4"/>
          <p:cNvPicPr>
            <a:picLocks noChangeAspect="1" noChangeArrowheads="1"/>
          </p:cNvPicPr>
          <p:nvPr/>
        </p:nvPicPr>
        <p:blipFill>
          <a:blip r:embed="rId2" cstate="print"/>
          <a:srcRect/>
          <a:stretch>
            <a:fillRect/>
          </a:stretch>
        </p:blipFill>
        <p:spPr bwMode="auto">
          <a:xfrm>
            <a:off x="1905000" y="3048000"/>
            <a:ext cx="4921624" cy="6858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822BB8D2-91AF-4C99-93FC-B4EEF0DB82D3}" type="slidenum">
              <a:rPr lang="en-US" smtClean="0"/>
              <a:pPr/>
              <a:t>8</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747</TotalTime>
  <Words>624</Words>
  <Application>Microsoft Office PowerPoint</Application>
  <PresentationFormat>On-screen Show (4:3)</PresentationFormat>
  <Paragraphs>98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IEEE-P802_15</vt:lpstr>
      <vt:lpstr>Slide 1</vt:lpstr>
      <vt:lpstr>Observations on scaling factors</vt:lpstr>
      <vt:lpstr>Scaling Suggestion</vt:lpstr>
      <vt:lpstr>Potential resolutions</vt:lpstr>
      <vt:lpstr>Required changes (1)</vt:lpstr>
      <vt:lpstr>Required changes (2)</vt:lpstr>
      <vt:lpstr>Required changes (3)</vt:lpstr>
      <vt:lpstr>Slide 8</vt:lpstr>
    </vt:vector>
  </TitlesOfParts>
  <Company>Performance Edition Dec 2009</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Steve</dc:creator>
  <cp:keywords/>
  <dc:description>&lt;doc#1&gt;</dc:description>
  <cp:lastModifiedBy>Steve</cp:lastModifiedBy>
  <cp:revision>12</cp:revision>
  <cp:lastPrinted>1998-02-10T13:28:06Z</cp:lastPrinted>
  <dcterms:created xsi:type="dcterms:W3CDTF">2011-01-17T00:13:20Z</dcterms:created>
  <dcterms:modified xsi:type="dcterms:W3CDTF">2011-01-20T21:39:00Z</dcterms:modified>
</cp:coreProperties>
</file>