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76" r:id="rId3"/>
    <p:sldId id="277" r:id="rId4"/>
    <p:sldId id="281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7379" autoAdjust="0"/>
    <p:restoredTop sz="94660"/>
  </p:normalViewPr>
  <p:slideViewPr>
    <p:cSldViewPr>
      <p:cViewPr>
        <p:scale>
          <a:sx n="100" d="100"/>
          <a:sy n="100" d="100"/>
        </p:scale>
        <p:origin x="-270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54095-36D6-4558-8861-7A1AE1420E84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EE491-E009-468C-B2E4-1D19C2F4319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FC251-B815-4DA1-B3D3-E0431153FD66}" type="datetimeFigureOut">
              <a:rPr kumimoji="1" lang="ja-JP" altLang="en-US" smtClean="0"/>
              <a:pPr/>
              <a:t>2011/1/21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C2B8-43F6-4538-86EE-CB978A153FB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____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b="1" dirty="0" smtClean="0">
                <a:solidFill>
                  <a:srgbClr val="0070C0"/>
                </a:solidFill>
              </a:rPr>
              <a:t>TG4k Project Time line (draft)</a:t>
            </a:r>
            <a:endParaRPr kumimoji="1" lang="ja-JP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29026"/>
            <a:ext cx="7758138" cy="1328734"/>
          </a:xfrm>
        </p:spPr>
        <p:txBody>
          <a:bodyPr/>
          <a:lstStyle/>
          <a:p>
            <a:pPr algn="ctr">
              <a:buNone/>
            </a:pPr>
            <a:r>
              <a:rPr kumimoji="1" lang="en-US" altLang="ja-JP" dirty="0" smtClean="0"/>
              <a:t>January 20, 2011</a:t>
            </a:r>
          </a:p>
          <a:p>
            <a:pPr algn="ctr">
              <a:buNone/>
            </a:pPr>
            <a:r>
              <a:rPr kumimoji="1" lang="en-US" altLang="ja-JP" dirty="0" err="1" smtClean="0"/>
              <a:t>Shu</a:t>
            </a:r>
            <a:r>
              <a:rPr kumimoji="1" lang="en-US" altLang="ja-JP" smtClean="0"/>
              <a:t> Kato (NICT)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1143008"/>
          </a:xfrm>
        </p:spPr>
        <p:txBody>
          <a:bodyPr>
            <a:no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Important Time Frames for TG Timeline </a:t>
            </a:r>
            <a:r>
              <a:rPr kumimoji="1" lang="en-US" altLang="ja-JP" sz="2800" b="1" dirty="0" smtClean="0">
                <a:solidFill>
                  <a:srgbClr val="0070C0"/>
                </a:solidFill>
              </a:rPr>
              <a:t/>
            </a:r>
            <a:br>
              <a:rPr kumimoji="1" lang="en-US" altLang="ja-JP" sz="2800" b="1" dirty="0" smtClean="0">
                <a:solidFill>
                  <a:srgbClr val="0070C0"/>
                </a:solidFill>
              </a:rPr>
            </a:br>
            <a:r>
              <a:rPr kumimoji="1" lang="en-US" altLang="ja-JP" sz="2800" b="1" dirty="0" smtClean="0">
                <a:solidFill>
                  <a:srgbClr val="0070C0"/>
                </a:solidFill>
              </a:rPr>
              <a:t>- </a:t>
            </a:r>
            <a:r>
              <a:rPr kumimoji="1" lang="en-US" altLang="ja-JP" sz="2000" b="1" dirty="0" smtClean="0">
                <a:solidFill>
                  <a:srgbClr val="0070C0"/>
                </a:solidFill>
              </a:rPr>
              <a:t>Depending on how many technical comments received at the first Letter Ballot -</a:t>
            </a:r>
            <a:endParaRPr kumimoji="1" lang="ja-JP" alt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357298"/>
            <a:ext cx="8358246" cy="5143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1. Examples taken</a:t>
            </a:r>
          </a:p>
          <a:p>
            <a:pPr>
              <a:buNone/>
            </a:pPr>
            <a:r>
              <a:rPr lang="en-US" altLang="ja-JP" sz="3100" dirty="0" smtClean="0"/>
              <a:t>	</a:t>
            </a:r>
            <a:r>
              <a:rPr lang="en-US" altLang="ja-JP" sz="3100" dirty="0" err="1" smtClean="0"/>
              <a:t>i</a:t>
            </a:r>
            <a:r>
              <a:rPr lang="en-US" altLang="ja-JP" sz="3100" dirty="0" smtClean="0"/>
              <a:t>. Completed: TG3c (from March 2005 to September 2009: 5.5 years)</a:t>
            </a:r>
          </a:p>
          <a:p>
            <a:pPr>
              <a:buNone/>
            </a:pPr>
            <a:r>
              <a:rPr lang="en-US" altLang="ja-JP" sz="3100" dirty="0" smtClean="0"/>
              <a:t>	ii. In progress: TG4f (12, 2008~ ), TG4g (12, 2008~ ), </a:t>
            </a:r>
          </a:p>
          <a:p>
            <a:pPr>
              <a:buNone/>
            </a:pPr>
            <a:r>
              <a:rPr lang="en-US" altLang="ja-JP" dirty="0" smtClean="0"/>
              <a:t>2. Important time frames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from TG formed to CFA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from TG formed to Tech Guidelines</a:t>
            </a:r>
            <a:endParaRPr kumimoji="1" lang="en-US" altLang="ja-JP" dirty="0" smtClean="0"/>
          </a:p>
          <a:p>
            <a:pPr marL="571500" indent="-571500">
              <a:buAutoNum type="romanLcPeriod"/>
            </a:pPr>
            <a:r>
              <a:rPr kumimoji="1" lang="en-US" altLang="ja-JP" dirty="0" smtClean="0"/>
              <a:t>Time from TG formed to CFP issued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from CFP to final Proposal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form f</a:t>
            </a:r>
            <a:r>
              <a:rPr kumimoji="1" lang="en-US" altLang="ja-JP" dirty="0" smtClean="0"/>
              <a:t>inal proposal to Baseline document completion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from Letter Ballot resolution</a:t>
            </a:r>
          </a:p>
          <a:p>
            <a:pPr marL="571500" indent="-571500">
              <a:buAutoNum type="romanLcPeriod"/>
            </a:pPr>
            <a:r>
              <a:rPr kumimoji="1" lang="en-US" altLang="ja-JP" dirty="0" smtClean="0"/>
              <a:t>Time from Sponsor Ballot resolution</a:t>
            </a:r>
          </a:p>
          <a:p>
            <a:pPr marL="571500" indent="-571500">
              <a:buAutoNum type="romanLcPeriod"/>
            </a:pPr>
            <a:r>
              <a:rPr lang="en-US" altLang="ja-JP" dirty="0" smtClean="0"/>
              <a:t>Time from Sponsor Ballot completion to EC approval / NESCOM submission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358246" cy="785818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 smtClean="0">
                <a:solidFill>
                  <a:srgbClr val="0070C0"/>
                </a:solidFill>
              </a:rPr>
              <a:t>Lessons Learned From Past /Current Task Group Performance </a:t>
            </a:r>
            <a:r>
              <a:rPr kumimoji="1" lang="en-US" altLang="ja-JP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kumimoji="1" lang="en-US" altLang="ja-JP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kumimoji="1" lang="en-US" altLang="ja-JP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3c (3, 2005 – 9,2009) / 4f</a:t>
            </a:r>
            <a:r>
              <a:rPr lang="en-US" altLang="ja-JP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(12, 2008~) </a:t>
            </a:r>
            <a:r>
              <a:rPr kumimoji="1" lang="en-US" altLang="ja-JP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/ 4g</a:t>
            </a:r>
            <a:r>
              <a:rPr lang="en-US" altLang="ja-JP" sz="27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(12, 2008~) </a:t>
            </a:r>
            <a:endParaRPr kumimoji="1" lang="ja-JP" alt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498317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ja-JP" dirty="0" smtClean="0"/>
              <a:t>Important time frames to be considered: </a:t>
            </a:r>
            <a:r>
              <a:rPr lang="en-US" altLang="ja-JP" dirty="0" smtClean="0">
                <a:solidFill>
                  <a:srgbClr val="0070C0"/>
                </a:solidFill>
              </a:rPr>
              <a:t>TG3c </a:t>
            </a:r>
            <a:r>
              <a:rPr lang="en-US" altLang="ja-JP" dirty="0" smtClean="0"/>
              <a:t>/ </a:t>
            </a:r>
            <a:r>
              <a:rPr lang="en-US" altLang="ja-JP" dirty="0" smtClean="0">
                <a:solidFill>
                  <a:srgbClr val="FF0000"/>
                </a:solidFill>
              </a:rPr>
              <a:t>TG4f </a:t>
            </a:r>
            <a:r>
              <a:rPr lang="en-US" altLang="ja-JP" dirty="0" smtClean="0"/>
              <a:t>/ TG4g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TG formed to CFA: </a:t>
            </a:r>
            <a:r>
              <a:rPr lang="en-US" altLang="ja-JP" sz="2800" dirty="0" smtClean="0">
                <a:solidFill>
                  <a:srgbClr val="0070C0"/>
                </a:solidFill>
              </a:rPr>
              <a:t>- </a:t>
            </a:r>
            <a:r>
              <a:rPr lang="en-US" altLang="ja-JP" sz="2800" dirty="0" smtClean="0"/>
              <a:t>/ </a:t>
            </a:r>
            <a:r>
              <a:rPr lang="en-US" altLang="ja-JP" sz="2800" dirty="0" smtClean="0">
                <a:solidFill>
                  <a:srgbClr val="FF0000"/>
                </a:solidFill>
              </a:rPr>
              <a:t>2</a:t>
            </a:r>
            <a:r>
              <a:rPr lang="en-US" altLang="ja-JP" sz="2800" dirty="0" smtClean="0"/>
              <a:t> / -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TG formed to Tech Guidelines: </a:t>
            </a:r>
            <a:r>
              <a:rPr lang="en-US" altLang="ja-JP" sz="2800" dirty="0" smtClean="0">
                <a:solidFill>
                  <a:srgbClr val="0070C0"/>
                </a:solidFill>
              </a:rPr>
              <a:t>- </a:t>
            </a:r>
            <a:r>
              <a:rPr lang="en-US" altLang="ja-JP" sz="2800" dirty="0" smtClean="0"/>
              <a:t>/ </a:t>
            </a:r>
            <a:r>
              <a:rPr lang="en-US" altLang="ja-JP" sz="2800" dirty="0" smtClean="0">
                <a:solidFill>
                  <a:srgbClr val="FF0000"/>
                </a:solidFill>
              </a:rPr>
              <a:t>6</a:t>
            </a:r>
            <a:r>
              <a:rPr lang="en-US" altLang="ja-JP" sz="2800" dirty="0" smtClean="0"/>
              <a:t> / 4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Task Group formed to CFP issued: </a:t>
            </a:r>
            <a:r>
              <a:rPr lang="en-US" altLang="ja-JP" sz="2800" dirty="0" smtClean="0">
                <a:solidFill>
                  <a:srgbClr val="0070C0"/>
                </a:solidFill>
              </a:rPr>
              <a:t>22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6</a:t>
            </a:r>
            <a:r>
              <a:rPr lang="en-US" altLang="ja-JP" sz="2800" dirty="0" smtClean="0"/>
              <a:t> / 2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CFP to final Proposal: </a:t>
            </a:r>
            <a:r>
              <a:rPr lang="en-US" altLang="ja-JP" sz="2800" dirty="0" smtClean="0">
                <a:solidFill>
                  <a:srgbClr val="0070C0"/>
                </a:solidFill>
              </a:rPr>
              <a:t>4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en-US" altLang="ja-JP" sz="2800" dirty="0" smtClean="0"/>
              <a:t> / 6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Final proposal to Baseline doc. completion: </a:t>
            </a:r>
            <a:r>
              <a:rPr lang="en-US" altLang="ja-JP" sz="2800" dirty="0" smtClean="0">
                <a:solidFill>
                  <a:srgbClr val="0070C0"/>
                </a:solidFill>
              </a:rPr>
              <a:t>10</a:t>
            </a:r>
            <a:r>
              <a:rPr lang="en-US" altLang="ja-JP" sz="2800" dirty="0" smtClean="0"/>
              <a:t> / </a:t>
            </a:r>
            <a:r>
              <a:rPr lang="en-US" altLang="ja-JP" sz="2800" dirty="0" smtClean="0">
                <a:solidFill>
                  <a:srgbClr val="FF0000"/>
                </a:solidFill>
              </a:rPr>
              <a:t>14</a:t>
            </a:r>
            <a:r>
              <a:rPr lang="en-US" altLang="ja-JP" sz="2800" dirty="0" smtClean="0"/>
              <a:t> / 6</a:t>
            </a:r>
          </a:p>
          <a:p>
            <a:pPr marL="571500" indent="-571500">
              <a:buAutoNum type="romanLcPeriod"/>
            </a:pPr>
            <a:r>
              <a:rPr lang="en-US" altLang="ja-JP" sz="2800" dirty="0" smtClean="0"/>
              <a:t>Letter Ballot resolution: 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smtClean="0">
                <a:solidFill>
                  <a:srgbClr val="0070C0"/>
                </a:solidFill>
              </a:rPr>
              <a:t>14 </a:t>
            </a:r>
            <a:r>
              <a:rPr lang="en-US" altLang="ja-JP" sz="2800" dirty="0" smtClean="0"/>
              <a:t>(about 500 tech. comments, 3 recirculation) /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</a:t>
            </a:r>
            <a:r>
              <a:rPr lang="en-US" altLang="ja-JP" sz="2800" dirty="0" smtClean="0">
                <a:solidFill>
                  <a:srgbClr val="FF0000"/>
                </a:solidFill>
              </a:rPr>
              <a:t>Nov., 2010 ~ </a:t>
            </a:r>
            <a:r>
              <a:rPr lang="en-US" altLang="ja-JP" sz="2800" dirty="0" smtClean="0"/>
              <a:t>(first LB comment (134 Tech. comments) resolution be completed in Jan., 2011)  / </a:t>
            </a:r>
          </a:p>
          <a:p>
            <a:pPr marL="571500" indent="-571500">
              <a:buNone/>
            </a:pPr>
            <a:r>
              <a:rPr lang="en-US" altLang="ja-JP" sz="2800" dirty="0" smtClean="0"/>
              <a:t>	Mar., 2010~ (first LB failed(about 1400 tech. comments), 2</a:t>
            </a:r>
            <a:r>
              <a:rPr lang="en-US" altLang="ja-JP" sz="2800" baseline="30000" dirty="0" smtClean="0"/>
              <a:t>nd</a:t>
            </a:r>
            <a:r>
              <a:rPr lang="en-US" altLang="ja-JP" sz="2800" dirty="0" smtClean="0"/>
              <a:t> LB comment (713 tech. comments)resolution be completed in Mar., 2011)</a:t>
            </a:r>
          </a:p>
          <a:p>
            <a:pPr marL="571500" indent="-571500">
              <a:buNone/>
            </a:pPr>
            <a:r>
              <a:rPr lang="en-US" altLang="ja-JP" sz="2800" dirty="0" smtClean="0"/>
              <a:t>vii.	Sponsor Ballot resolution: </a:t>
            </a:r>
            <a:r>
              <a:rPr lang="en-US" altLang="ja-JP" sz="2800" dirty="0" smtClean="0">
                <a:solidFill>
                  <a:srgbClr val="0070C0"/>
                </a:solidFill>
              </a:rPr>
              <a:t>4 </a:t>
            </a:r>
            <a:r>
              <a:rPr lang="en-US" altLang="ja-JP" sz="2800" dirty="0" smtClean="0"/>
              <a:t>( 1 recirculation) / - / -</a:t>
            </a:r>
          </a:p>
          <a:p>
            <a:pPr marL="571500" indent="-571500">
              <a:buNone/>
            </a:pPr>
            <a:r>
              <a:rPr lang="en-US" altLang="ja-JP" sz="2800" dirty="0" smtClean="0"/>
              <a:t>viii.	Sponsor Ballot completion to </a:t>
            </a:r>
            <a:r>
              <a:rPr lang="en-US" altLang="ja-JP" sz="2800" dirty="0" err="1" smtClean="0"/>
              <a:t>Revcom</a:t>
            </a:r>
            <a:r>
              <a:rPr lang="en-US" altLang="ja-JP" sz="2800" dirty="0" smtClean="0"/>
              <a:t> approval: </a:t>
            </a:r>
            <a:r>
              <a:rPr lang="en-US" altLang="ja-JP" sz="2800" dirty="0" smtClean="0">
                <a:solidFill>
                  <a:srgbClr val="0070C0"/>
                </a:solidFill>
              </a:rPr>
              <a:t>2</a:t>
            </a:r>
            <a:r>
              <a:rPr lang="en-US" altLang="ja-JP" sz="2800" dirty="0" smtClean="0"/>
              <a:t> / - / -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/>
          </p:cNvGraphicFramePr>
          <p:nvPr>
            <p:ph idx="1"/>
          </p:nvPr>
        </p:nvGraphicFramePr>
        <p:xfrm>
          <a:off x="-32" y="1785926"/>
          <a:ext cx="9144032" cy="4757749"/>
        </p:xfrm>
        <a:graphic>
          <a:graphicData uri="http://schemas.openxmlformats.org/presentationml/2006/ole">
            <p:oleObj spid="_x0000_s25602" name="Worksheet" r:id="rId3" imgW="10391775" imgH="5991225" progId="Excel.Sheet.8">
              <p:embed/>
            </p:oleObj>
          </a:graphicData>
        </a:graphic>
      </p:graphicFrame>
      <p:sp>
        <p:nvSpPr>
          <p:cNvPr id="1029" name="Rectangle 3"/>
          <p:cNvSpPr>
            <a:spLocks noGrp="1" noChangeArrowheads="1"/>
          </p:cNvSpPr>
          <p:nvPr>
            <p:ph type="title"/>
          </p:nvPr>
        </p:nvSpPr>
        <p:spPr>
          <a:xfrm>
            <a:off x="142875" y="53340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 smtClean="0">
                <a:solidFill>
                  <a:srgbClr val="0070C0"/>
                </a:solidFill>
                <a:ea typeface="ＭＳ Ｐゴシック" pitchFamily="50" charset="-128"/>
              </a:rPr>
              <a:t>Draft 802.15.4k Timeline</a:t>
            </a:r>
            <a:br>
              <a:rPr lang="en-US" altLang="ja-JP" sz="2800" b="1" dirty="0" smtClean="0">
                <a:solidFill>
                  <a:srgbClr val="0070C0"/>
                </a:solidFill>
                <a:ea typeface="ＭＳ Ｐゴシック" pitchFamily="50" charset="-128"/>
              </a:rPr>
            </a:br>
            <a:r>
              <a:rPr lang="en-US" altLang="ja-JP" sz="2800" b="1" dirty="0" smtClean="0">
                <a:solidFill>
                  <a:srgbClr val="0070C0"/>
                </a:solidFill>
                <a:ea typeface="ＭＳ Ｐゴシック" pitchFamily="50" charset="-128"/>
              </a:rPr>
              <a:t>Assumptions: two LB recirculation and two SB recirculation</a:t>
            </a:r>
            <a:r>
              <a:rPr lang="en-US" altLang="ja-JP" sz="3600" dirty="0" smtClean="0">
                <a:solidFill>
                  <a:srgbClr val="0070C0"/>
                </a:solidFill>
                <a:ea typeface="ＭＳ Ｐゴシック" pitchFamily="50" charset="-128"/>
              </a:rPr>
              <a:t/>
            </a:r>
            <a:br>
              <a:rPr lang="en-US" altLang="ja-JP" sz="3600" dirty="0" smtClean="0">
                <a:solidFill>
                  <a:srgbClr val="0070C0"/>
                </a:solidFill>
                <a:ea typeface="ＭＳ Ｐゴシック" pitchFamily="50" charset="-128"/>
              </a:rPr>
            </a:br>
            <a:endParaRPr lang="en-US" altLang="ja-JP" sz="1800" dirty="0" smtClean="0">
              <a:solidFill>
                <a:srgbClr val="0070C0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110</Words>
  <Application>Microsoft Office PowerPoint</Application>
  <PresentationFormat>画面に合わせる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6" baseType="lpstr">
      <vt:lpstr>Office テーマ</vt:lpstr>
      <vt:lpstr>Worksheet</vt:lpstr>
      <vt:lpstr>TG4k Project Time line (draft)</vt:lpstr>
      <vt:lpstr>Important Time Frames for TG Timeline  - Depending on how many technical comments received at the first Letter Ballot -</vt:lpstr>
      <vt:lpstr>Lessons Learned From Past /Current Task Group Performance  3c (3, 2005 – 9,2009) / 4f (12, 2008~) / 4g (12, 2008~) </vt:lpstr>
      <vt:lpstr>Draft 802.15.4k Timeline Assumptions: two LB recirculation and two SB recirculation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TG4k Project Time line (draft)</dc:title>
  <dc:creator>nict</dc:creator>
  <cp:lastModifiedBy>nict</cp:lastModifiedBy>
  <cp:revision>46</cp:revision>
  <dcterms:created xsi:type="dcterms:W3CDTF">2011-01-19T18:21:08Z</dcterms:created>
  <dcterms:modified xsi:type="dcterms:W3CDTF">2011-01-20T18:42:04Z</dcterms:modified>
</cp:coreProperties>
</file>