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2" r:id="rId7"/>
    <p:sldId id="263" r:id="rId8"/>
    <p:sldId id="264" r:id="rId9"/>
    <p:sldId id="26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59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CEA3F-993F-4ADD-920A-DBECA20A9690}" type="datetimeFigureOut">
              <a:rPr lang="en-US" smtClean="0"/>
              <a:pPr/>
              <a:t>1/19/2011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512165-F37E-48CD-800D-E9B93D29D8A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76200"/>
            <a:ext cx="2133600" cy="381000"/>
          </a:xfrm>
        </p:spPr>
        <p:txBody>
          <a:bodyPr/>
          <a:lstStyle/>
          <a:p>
            <a:r>
              <a:rPr lang="en-US" dirty="0"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Jan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Jan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Jan 2011</a:t>
            </a:r>
            <a:endParaRPr lang="en-US"/>
          </a:p>
        </p:txBody>
      </p:sp>
      <p:sp>
        <p:nvSpPr>
          <p:cNvPr id="8" name="Footer Placeholder 7"/>
          <p:cNvSpPr>
            <a:spLocks noGrp="1"/>
          </p:cNvSpPr>
          <p:nvPr>
            <p:ph type="ftr" sz="quarter" idx="11"/>
          </p:nvPr>
        </p:nvSpPr>
        <p:spPr/>
        <p:txBody>
          <a:bodyPr/>
          <a:lstStyle/>
          <a:p>
            <a:r>
              <a:rPr lang="en-US" smtClean="0"/>
              <a:t>Ben Rolfe</a:t>
            </a:r>
            <a:endParaRPr lang="en-US"/>
          </a:p>
        </p:txBody>
      </p:sp>
      <p:sp>
        <p:nvSpPr>
          <p:cNvPr id="9" name="Slide Number Placeholder 8"/>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Jan 2011</a:t>
            </a:r>
            <a:endParaRPr lang="en-US"/>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Jan 2011</a:t>
            </a:r>
            <a:endParaRPr lang="en-US"/>
          </a:p>
        </p:txBody>
      </p:sp>
      <p:sp>
        <p:nvSpPr>
          <p:cNvPr id="3" name="Footer Placeholder 2"/>
          <p:cNvSpPr>
            <a:spLocks noGrp="1"/>
          </p:cNvSpPr>
          <p:nvPr>
            <p:ph type="ftr" sz="quarter" idx="11"/>
          </p:nvPr>
        </p:nvSpPr>
        <p:spPr/>
        <p:txBody>
          <a:bodyPr/>
          <a:lstStyle/>
          <a:p>
            <a:r>
              <a:rPr lang="en-US" smtClean="0"/>
              <a:t>Ben Rolfe</a:t>
            </a:r>
            <a:endParaRPr lang="en-US"/>
          </a:p>
        </p:txBody>
      </p:sp>
      <p:sp>
        <p:nvSpPr>
          <p:cNvPr id="4" name="Slide Number Placeholder 3"/>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960438"/>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28600" y="76200"/>
            <a:ext cx="2133600" cy="381000"/>
          </a:xfrm>
          <a:prstGeom prst="rect">
            <a:avLst/>
          </a:prstGeom>
        </p:spPr>
        <p:txBody>
          <a:bodyPr vert="horz" lIns="91440" tIns="45720" rIns="91440" bIns="45720" rtlCol="0" anchor="ctr"/>
          <a:lstStyle>
            <a:lvl1pPr algn="l">
              <a:defRPr sz="1800">
                <a:solidFill>
                  <a:schemeClr val="tx1"/>
                </a:solidFill>
              </a:defRPr>
            </a:lvl1pPr>
          </a:lstStyle>
          <a:p>
            <a:r>
              <a:rPr lang="en-US" dirty="0" smtClean="0"/>
              <a:t>January 2011</a:t>
            </a:r>
            <a:endParaRPr lang="en-US" dirty="0"/>
          </a:p>
        </p:txBody>
      </p:sp>
      <p:sp>
        <p:nvSpPr>
          <p:cNvPr id="5" name="Footer Placeholder 4"/>
          <p:cNvSpPr>
            <a:spLocks noGrp="1"/>
          </p:cNvSpPr>
          <p:nvPr>
            <p:ph type="ftr" sz="quarter" idx="3"/>
          </p:nvPr>
        </p:nvSpPr>
        <p:spPr>
          <a:xfrm>
            <a:off x="5791200" y="6324600"/>
            <a:ext cx="2895600" cy="365125"/>
          </a:xfrm>
          <a:prstGeom prst="rect">
            <a:avLst/>
          </a:prstGeom>
        </p:spPr>
        <p:txBody>
          <a:bodyPr vert="horz" lIns="91440" tIns="45720" rIns="91440" bIns="45720" rtlCol="0" anchor="ctr"/>
          <a:lstStyle>
            <a:lvl1pPr algn="r">
              <a:defRPr sz="1400">
                <a:solidFill>
                  <a:schemeClr val="tx1"/>
                </a:solidFill>
              </a:defRPr>
            </a:lvl1pPr>
          </a:lstStyle>
          <a:p>
            <a:r>
              <a:rPr lang="en-US" dirty="0" smtClean="0"/>
              <a:t>Ben Rolfe</a:t>
            </a:r>
            <a:endParaRPr lang="en-US" dirty="0"/>
          </a:p>
        </p:txBody>
      </p:sp>
      <p:sp>
        <p:nvSpPr>
          <p:cNvPr id="6" name="Slide Number Placeholder 5"/>
          <p:cNvSpPr>
            <a:spLocks noGrp="1"/>
          </p:cNvSpPr>
          <p:nvPr>
            <p:ph type="sldNum" sz="quarter" idx="4"/>
          </p:nvPr>
        </p:nvSpPr>
        <p:spPr>
          <a:xfrm>
            <a:off x="3124200" y="6324600"/>
            <a:ext cx="2362200" cy="365125"/>
          </a:xfrm>
          <a:prstGeom prst="rect">
            <a:avLst/>
          </a:prstGeom>
        </p:spPr>
        <p:txBody>
          <a:bodyPr vert="horz" lIns="91440" tIns="45720" rIns="91440" bIns="45720" rtlCol="0" anchor="ctr"/>
          <a:lstStyle>
            <a:lvl1pPr algn="ctr">
              <a:defRPr sz="1400">
                <a:solidFill>
                  <a:schemeClr val="tx1"/>
                </a:solidFill>
              </a:defRPr>
            </a:lvl1pPr>
          </a:lstStyle>
          <a:p>
            <a:r>
              <a:rPr lang="en-US" smtClean="0"/>
              <a:t>Slide </a:t>
            </a:r>
            <a:fld id="{620CC5EC-2E3F-4448-B089-1301A9909F72}" type="slidenum">
              <a:rPr lang="en-US" smtClean="0"/>
              <a:pPr/>
              <a:t>‹#›</a:t>
            </a:fld>
            <a:endParaRPr lang="en-US" dirty="0"/>
          </a:p>
        </p:txBody>
      </p:sp>
      <p:sp>
        <p:nvSpPr>
          <p:cNvPr id="7" name="TextBox 6"/>
          <p:cNvSpPr txBox="1"/>
          <p:nvPr userDrawn="1"/>
        </p:nvSpPr>
        <p:spPr>
          <a:xfrm>
            <a:off x="5181600" y="76200"/>
            <a:ext cx="3733800" cy="381000"/>
          </a:xfrm>
          <a:prstGeom prst="rect">
            <a:avLst/>
          </a:prstGeom>
          <a:noFill/>
        </p:spPr>
        <p:txBody>
          <a:bodyPr wrap="square" rtlCol="0">
            <a:spAutoFit/>
          </a:bodyPr>
          <a:lstStyle/>
          <a:p>
            <a:pPr algn="r"/>
            <a:r>
              <a:rPr lang="en-US" dirty="0" smtClean="0"/>
              <a:t>Doc: IEEE </a:t>
            </a:r>
            <a:r>
              <a:rPr lang="en-US" dirty="0" smtClean="0"/>
              <a:t>802.</a:t>
            </a:r>
            <a:r>
              <a:rPr lang="en-US" sz="1800" kern="1200" dirty="0" smtClean="0">
                <a:solidFill>
                  <a:schemeClr val="tx1"/>
                </a:solidFill>
                <a:latin typeface="+mn-lt"/>
                <a:ea typeface="+mn-ea"/>
                <a:cs typeface="+mn-cs"/>
              </a:rPr>
              <a:t>15-11-0088-00-004g</a:t>
            </a:r>
            <a:endParaRPr lang="en-US" sz="1800" kern="1200" dirty="0">
              <a:solidFill>
                <a:schemeClr val="tx1"/>
              </a:solidFill>
              <a:latin typeface="+mn-lt"/>
              <a:ea typeface="+mn-ea"/>
              <a:cs typeface="+mn-cs"/>
            </a:endParaRPr>
          </a:p>
        </p:txBody>
      </p:sp>
      <p:cxnSp>
        <p:nvCxnSpPr>
          <p:cNvPr id="9" name="Straight Connector 8"/>
          <p:cNvCxnSpPr/>
          <p:nvPr userDrawn="1"/>
        </p:nvCxnSpPr>
        <p:spPr>
          <a:xfrm>
            <a:off x="228600" y="381000"/>
            <a:ext cx="84582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userDrawn="1"/>
        </p:nvSpPr>
        <p:spPr>
          <a:xfrm>
            <a:off x="457200" y="6324600"/>
            <a:ext cx="2514600" cy="307777"/>
          </a:xfrm>
          <a:prstGeom prst="rect">
            <a:avLst/>
          </a:prstGeom>
          <a:noFill/>
        </p:spPr>
        <p:txBody>
          <a:bodyPr wrap="square" rtlCol="0">
            <a:spAutoFit/>
          </a:bodyPr>
          <a:lstStyle/>
          <a:p>
            <a:pPr algn="l"/>
            <a:r>
              <a:rPr lang="en-US" sz="1400" dirty="0" smtClean="0">
                <a:solidFill>
                  <a:schemeClr val="tx1"/>
                </a:solidFill>
              </a:rPr>
              <a:t>TG4g Submission</a:t>
            </a:r>
            <a:endParaRPr lang="en-US" sz="1400" dirty="0">
              <a:solidFill>
                <a:schemeClr val="tx1"/>
              </a:solidFill>
            </a:endParaRPr>
          </a:p>
        </p:txBody>
      </p:sp>
      <p:cxnSp>
        <p:nvCxnSpPr>
          <p:cNvPr id="11" name="Straight Connector 10"/>
          <p:cNvCxnSpPr/>
          <p:nvPr userDrawn="1"/>
        </p:nvCxnSpPr>
        <p:spPr>
          <a:xfrm>
            <a:off x="381000" y="6324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57200"/>
            <a:ext cx="8153400" cy="5355312"/>
          </a:xfrm>
          <a:prstGeom prst="rect">
            <a:avLst/>
          </a:prstGeom>
        </p:spPr>
        <p:txBody>
          <a:bodyPr wrap="square">
            <a:spAutoFit/>
          </a:bodyPr>
          <a:lstStyle/>
          <a:p>
            <a:r>
              <a:rPr lang="en-US" dirty="0" smtClean="0"/>
              <a:t> </a:t>
            </a:r>
            <a:r>
              <a:rPr lang="en-US" b="1" u="sng" dirty="0"/>
              <a:t>Project: IEEE P802.15 Working Group for Wireless Personal Area Networks (WPANs) </a:t>
            </a:r>
          </a:p>
          <a:p>
            <a:r>
              <a:rPr lang="en-US" b="1" dirty="0"/>
              <a:t>Submission Title:[Summary </a:t>
            </a:r>
            <a:r>
              <a:rPr lang="en-US" b="1" dirty="0" smtClean="0"/>
              <a:t>of proposed resolutions – </a:t>
            </a:r>
            <a:r>
              <a:rPr lang="en-US" dirty="0" smtClean="0"/>
              <a:t>Comments assigned to “Rolfe”</a:t>
            </a:r>
            <a:r>
              <a:rPr lang="en-US" b="1" dirty="0" smtClean="0"/>
              <a:t>]</a:t>
            </a:r>
            <a:endParaRPr lang="en-US" b="1" dirty="0"/>
          </a:p>
          <a:p>
            <a:r>
              <a:rPr lang="en-US" b="1" dirty="0"/>
              <a:t>Date Submitted: [Jan </a:t>
            </a:r>
            <a:r>
              <a:rPr lang="en-US" b="1" dirty="0" smtClean="0"/>
              <a:t>19, </a:t>
            </a:r>
            <a:r>
              <a:rPr lang="en-US" b="1" dirty="0"/>
              <a:t>2011]</a:t>
            </a:r>
          </a:p>
          <a:p>
            <a:r>
              <a:rPr lang="en-US" b="1" dirty="0"/>
              <a:t>Source</a:t>
            </a:r>
            <a:r>
              <a:rPr lang="en-US" b="1" dirty="0" smtClean="0"/>
              <a:t>:[Ben Rolfe]</a:t>
            </a:r>
            <a:endParaRPr lang="en-US" b="1" dirty="0"/>
          </a:p>
          <a:p>
            <a:r>
              <a:rPr lang="en-US" dirty="0"/>
              <a:t>Company </a:t>
            </a:r>
            <a:r>
              <a:rPr lang="en-US" dirty="0" smtClean="0"/>
              <a:t>[BCA]</a:t>
            </a:r>
            <a:endParaRPr lang="en-US" dirty="0"/>
          </a:p>
          <a:p>
            <a:r>
              <a:rPr lang="fi-FI" dirty="0"/>
              <a:t>Address </a:t>
            </a:r>
            <a:r>
              <a:rPr lang="fi-FI" dirty="0" smtClean="0"/>
              <a:t>[]</a:t>
            </a:r>
            <a:endParaRPr lang="fi-FI" dirty="0"/>
          </a:p>
          <a:p>
            <a:r>
              <a:rPr lang="fr-FR" dirty="0"/>
              <a:t>Voice: </a:t>
            </a:r>
            <a:r>
              <a:rPr lang="fr-FR" dirty="0" smtClean="0"/>
              <a:t>[+4.408.395.7207], </a:t>
            </a:r>
            <a:r>
              <a:rPr lang="fr-FR" dirty="0"/>
              <a:t>FAX: </a:t>
            </a:r>
            <a:r>
              <a:rPr lang="fr-FR" dirty="0" smtClean="0"/>
              <a:t>[None], </a:t>
            </a:r>
            <a:r>
              <a:rPr lang="fr-FR" dirty="0" err="1"/>
              <a:t>E-Mail</a:t>
            </a:r>
            <a:r>
              <a:rPr lang="fr-FR" dirty="0"/>
              <a:t>: </a:t>
            </a:r>
            <a:r>
              <a:rPr lang="fr-FR" dirty="0" smtClean="0"/>
              <a:t>[ben @ blindcreek.com]</a:t>
            </a:r>
            <a:endParaRPr lang="fr-FR" dirty="0"/>
          </a:p>
          <a:p>
            <a:r>
              <a:rPr lang="en-US" b="1" dirty="0"/>
              <a:t>Re:[]</a:t>
            </a:r>
          </a:p>
          <a:p>
            <a:r>
              <a:rPr lang="en-US" b="1" dirty="0"/>
              <a:t>Abstract</a:t>
            </a:r>
            <a:r>
              <a:rPr lang="en-US" b="1" dirty="0" smtClean="0"/>
              <a:t>:[</a:t>
            </a:r>
            <a:r>
              <a:rPr lang="en-US" dirty="0" smtClean="0"/>
              <a:t>Summarizes the </a:t>
            </a:r>
            <a:r>
              <a:rPr lang="en-US" dirty="0" smtClean="0"/>
              <a:t>Resolutions for comments to “Rolfe” per 0852r14 </a:t>
            </a:r>
            <a:r>
              <a:rPr lang="en-US" b="1" dirty="0" smtClean="0"/>
              <a:t>]</a:t>
            </a:r>
            <a:endParaRPr lang="en-US" b="1" dirty="0"/>
          </a:p>
          <a:p>
            <a:r>
              <a:rPr lang="en-US" b="1" dirty="0"/>
              <a:t>Purpose</a:t>
            </a:r>
            <a:r>
              <a:rPr lang="en-US" b="1" dirty="0" smtClean="0"/>
              <a:t>:[</a:t>
            </a:r>
            <a:r>
              <a:rPr lang="en-US" dirty="0" smtClean="0"/>
              <a:t>support LB59 Comment resolution]</a:t>
            </a:r>
          </a:p>
          <a:p>
            <a:endParaRPr lang="en-US" dirty="0"/>
          </a:p>
          <a:p>
            <a:r>
              <a:rPr lang="en-US" b="1" dirty="0"/>
              <a:t>Notice</a:t>
            </a:r>
            <a:r>
              <a:rPr lang="en-US" dirty="0" smtClean="0"/>
              <a:t>: This </a:t>
            </a:r>
            <a:r>
              <a:rPr lang="en-US"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dirty="0" smtClean="0"/>
              <a:t>. </a:t>
            </a:r>
          </a:p>
          <a:p>
            <a:r>
              <a:rPr lang="en-US" b="1" dirty="0" smtClean="0"/>
              <a:t>Release</a:t>
            </a:r>
            <a:r>
              <a:rPr lang="en-US" dirty="0" smtClean="0"/>
              <a:t>: The contributor acknowledges and accepts that this contribution becomes the property of IEEE and may be made publicly available by P802.15.</a:t>
            </a:r>
          </a:p>
        </p:txBody>
      </p:sp>
      <p:sp>
        <p:nvSpPr>
          <p:cNvPr id="5" name="Date Placeholder 4"/>
          <p:cNvSpPr>
            <a:spLocks noGrp="1"/>
          </p:cNvSpPr>
          <p:nvPr>
            <p:ph type="dt" sz="half" idx="10"/>
          </p:nvPr>
        </p:nvSpPr>
        <p:spPr/>
        <p:txBody>
          <a:bodyPr/>
          <a:lstStyle/>
          <a:p>
            <a:r>
              <a:rPr lang="en-US" dirty="0" smtClean="0"/>
              <a:t>January 2011</a:t>
            </a:r>
            <a:endParaRPr lang="en-US" dirty="0"/>
          </a:p>
        </p:txBody>
      </p:sp>
      <p:sp>
        <p:nvSpPr>
          <p:cNvPr id="6" name="Slide Number Placeholder 5"/>
          <p:cNvSpPr>
            <a:spLocks noGrp="1"/>
          </p:cNvSpPr>
          <p:nvPr>
            <p:ph type="sldNum" sz="quarter" idx="12"/>
          </p:nvPr>
        </p:nvSpPr>
        <p:spPr/>
        <p:txBody>
          <a:bodyPr/>
          <a:lstStyle/>
          <a:p>
            <a:fld id="{620CC5EC-2E3F-4448-B089-1301A9909F72}" type="slidenum">
              <a:rPr lang="en-US" smtClean="0"/>
              <a:pPr/>
              <a:t>1</a:t>
            </a:fld>
            <a:endParaRPr lang="en-US"/>
          </a:p>
        </p:txBody>
      </p:sp>
      <p:sp>
        <p:nvSpPr>
          <p:cNvPr id="7" name="Footer Placeholder 6"/>
          <p:cNvSpPr>
            <a:spLocks noGrp="1"/>
          </p:cNvSpPr>
          <p:nvPr>
            <p:ph type="ftr" sz="quarter" idx="11"/>
          </p:nvPr>
        </p:nvSpPr>
        <p:spPr/>
        <p:txBody>
          <a:bodyPr/>
          <a:lstStyle/>
          <a:p>
            <a:r>
              <a:rPr lang="en-US" dirty="0" smtClean="0"/>
              <a:t>Ben Rolfe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a:bodyPr>
          <a:lstStyle/>
          <a:p>
            <a:r>
              <a:rPr lang="en-US" dirty="0" smtClean="0"/>
              <a:t>Delayed ACK: 59,470,502,623,681,889</a:t>
            </a:r>
          </a:p>
          <a:p>
            <a:r>
              <a:rPr lang="en-US" dirty="0" smtClean="0"/>
              <a:t>Frame Format: 70</a:t>
            </a:r>
          </a:p>
          <a:p>
            <a:r>
              <a:rPr lang="en-US" dirty="0" smtClean="0"/>
              <a:t>PIB: </a:t>
            </a:r>
            <a:r>
              <a:rPr lang="en-US" dirty="0" smtClean="0"/>
              <a:t>73 76 237 822 </a:t>
            </a:r>
            <a:endParaRPr lang="en-US" dirty="0" smtClean="0"/>
          </a:p>
          <a:p>
            <a:r>
              <a:rPr lang="en-US" dirty="0" smtClean="0"/>
              <a:t>Time: </a:t>
            </a:r>
            <a:r>
              <a:rPr lang="en-US" dirty="0" smtClean="0"/>
              <a:t>214 </a:t>
            </a:r>
            <a:r>
              <a:rPr lang="en-US" dirty="0" smtClean="0"/>
              <a:t>328 336 380 682 737 739 887 920 </a:t>
            </a:r>
            <a:endParaRPr lang="en-US" dirty="0" smtClean="0"/>
          </a:p>
          <a:p>
            <a:endParaRPr lang="en-US" dirty="0" smtClean="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CID # </a:t>
            </a:r>
            <a:r>
              <a:rPr lang="en-US" dirty="0" smtClean="0"/>
              <a:t>70 </a:t>
            </a:r>
            <a:endParaRPr lang="en-US" dirty="0"/>
          </a:p>
        </p:txBody>
      </p:sp>
      <p:sp>
        <p:nvSpPr>
          <p:cNvPr id="3" name="Content Placeholder 2"/>
          <p:cNvSpPr>
            <a:spLocks noGrp="1"/>
          </p:cNvSpPr>
          <p:nvPr>
            <p:ph idx="1"/>
          </p:nvPr>
        </p:nvSpPr>
        <p:spPr/>
        <p:txBody>
          <a:bodyPr/>
          <a:lstStyle/>
          <a:p>
            <a:r>
              <a:rPr lang="en-US" dirty="0" smtClean="0"/>
              <a:t>Proposed resolution: A</a:t>
            </a:r>
            <a:endParaRPr lang="en-US" dirty="0" smtClean="0"/>
          </a:p>
          <a:p>
            <a:pPr>
              <a:buNone/>
            </a:pPr>
            <a:r>
              <a:rPr lang="en-US" dirty="0" smtClean="0"/>
              <a:t>	</a:t>
            </a:r>
            <a:r>
              <a:rPr lang="en-US" dirty="0" smtClean="0"/>
              <a:t>Note that in 802.15.4i roll-up field definitions are not repeated; the </a:t>
            </a:r>
            <a:r>
              <a:rPr lang="en-US" dirty="0" err="1" smtClean="0"/>
              <a:t>defintion</a:t>
            </a:r>
            <a:r>
              <a:rPr lang="en-US" dirty="0" smtClean="0"/>
              <a:t> of PSDU is given once in 10.1 and referenced in other PHY </a:t>
            </a:r>
            <a:r>
              <a:rPr lang="en-US" dirty="0" err="1" smtClean="0"/>
              <a:t>claues</a:t>
            </a:r>
            <a:r>
              <a:rPr lang="en-US" dirty="0" smtClean="0"/>
              <a:t> because all PPDU formats have the same definition of PSDU. Thus this sub-clause will be removed when aligned with the roll-up.</a:t>
            </a:r>
          </a:p>
          <a:p>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Delayed ACK: 59,470,502,623,681,889</a:t>
            </a:r>
          </a:p>
        </p:txBody>
      </p:sp>
      <p:sp>
        <p:nvSpPr>
          <p:cNvPr id="3" name="Content Placeholder 2"/>
          <p:cNvSpPr>
            <a:spLocks noGrp="1"/>
          </p:cNvSpPr>
          <p:nvPr>
            <p:ph idx="1"/>
          </p:nvPr>
        </p:nvSpPr>
        <p:spPr>
          <a:xfrm>
            <a:off x="457200" y="1371600"/>
            <a:ext cx="8229600" cy="5105400"/>
          </a:xfrm>
        </p:spPr>
        <p:txBody>
          <a:bodyPr>
            <a:normAutofit fontScale="55000" lnSpcReduction="20000"/>
          </a:bodyPr>
          <a:lstStyle/>
          <a:p>
            <a:pPr>
              <a:buNone/>
            </a:pPr>
            <a:r>
              <a:rPr lang="en-US" dirty="0" smtClean="0"/>
              <a:t>Resolution: Align with new ACKs in 15.4e:</a:t>
            </a:r>
          </a:p>
          <a:p>
            <a:r>
              <a:rPr lang="en-US" dirty="0" smtClean="0"/>
              <a:t>The required ACK format (with addressing) is included in 4e draft already so use that form;</a:t>
            </a:r>
          </a:p>
          <a:p>
            <a:r>
              <a:rPr lang="en-US" dirty="0" smtClean="0"/>
              <a:t>Asynchronous acknowledgment will be specified in 4e draft to use CSMA</a:t>
            </a:r>
          </a:p>
          <a:p>
            <a:r>
              <a:rPr lang="en-US" dirty="0" smtClean="0"/>
              <a:t>Remove description of frame form 4g: </a:t>
            </a:r>
          </a:p>
          <a:p>
            <a:pPr lvl="1"/>
            <a:r>
              <a:rPr lang="en-US" dirty="0" smtClean="0"/>
              <a:t>All text in subclause </a:t>
            </a:r>
            <a:r>
              <a:rPr lang="en-US" dirty="0" smtClean="0"/>
              <a:t>7.2.2.3</a:t>
            </a:r>
          </a:p>
          <a:p>
            <a:pPr lvl="1"/>
            <a:r>
              <a:rPr lang="en-US" dirty="0" smtClean="0"/>
              <a:t>Figure </a:t>
            </a:r>
            <a:r>
              <a:rPr lang="en-US" dirty="0" smtClean="0"/>
              <a:t>91 and 91a</a:t>
            </a:r>
          </a:p>
          <a:p>
            <a:pPr lvl="1"/>
            <a:r>
              <a:rPr lang="en-US" dirty="0" smtClean="0"/>
              <a:t>Remove 7.2.2.3.1. This is to be included in 4e draft with definition of asynchronous acknowledgment. </a:t>
            </a:r>
            <a:endParaRPr lang="en-US" dirty="0" smtClean="0"/>
          </a:p>
          <a:p>
            <a:r>
              <a:rPr lang="en-US" dirty="0" smtClean="0"/>
              <a:t>Change references to “delayed acknowledgement” to “asynchronous acknowledgement”.</a:t>
            </a:r>
          </a:p>
          <a:p>
            <a:r>
              <a:rPr lang="en-US" dirty="0" smtClean="0"/>
              <a:t>7.5.6.4.2: Delete second sentence. Delete edits to 7.5.6.4.2 (“otherwise” not needed anymore).  This information is being folded into 4e.</a:t>
            </a:r>
          </a:p>
          <a:p>
            <a:r>
              <a:rPr lang="en-US" dirty="0" smtClean="0"/>
              <a:t>Resolve capabilities: bit name is “supports asynchronous </a:t>
            </a:r>
            <a:r>
              <a:rPr lang="en-US" dirty="0" err="1" smtClean="0"/>
              <a:t>ack</a:t>
            </a:r>
            <a:r>
              <a:rPr lang="en-US" dirty="0" smtClean="0"/>
              <a:t>”, other place says “requires asynchronous </a:t>
            </a:r>
            <a:r>
              <a:rPr lang="en-US" dirty="0" err="1" smtClean="0"/>
              <a:t>ack</a:t>
            </a:r>
            <a:r>
              <a:rPr lang="en-US" dirty="0" smtClean="0"/>
              <a:t>” – affects logic for when to use which.</a:t>
            </a:r>
          </a:p>
          <a:p>
            <a:pPr lvl="1"/>
            <a:r>
              <a:rPr lang="en-US" dirty="0" smtClean="0"/>
              <a:t>Rule 1: If destination has indicated REQUIRES AA, only send AA; if capabilities has not been exchanged, use AA ;</a:t>
            </a:r>
          </a:p>
          <a:p>
            <a:pPr lvl="1"/>
            <a:r>
              <a:rPr lang="en-US" dirty="0" smtClean="0"/>
              <a:t>Rule 2: if destination indicates it SUPPORTs </a:t>
            </a:r>
            <a:r>
              <a:rPr lang="en-US" dirty="0" err="1" smtClean="0"/>
              <a:t>async</a:t>
            </a:r>
            <a:r>
              <a:rPr lang="en-US" dirty="0" smtClean="0"/>
              <a:t> ACK, and MCPS-DATA request parameter </a:t>
            </a:r>
            <a:r>
              <a:rPr lang="en-US" dirty="0" err="1" smtClean="0"/>
              <a:t>UseAsyncAck</a:t>
            </a:r>
            <a:r>
              <a:rPr lang="en-US" dirty="0" smtClean="0"/>
              <a:t> </a:t>
            </a:r>
            <a:r>
              <a:rPr lang="en-US" dirty="0" err="1" smtClean="0"/>
              <a:t>iindicates</a:t>
            </a:r>
            <a:r>
              <a:rPr lang="en-US" dirty="0" smtClean="0"/>
              <a:t> to use </a:t>
            </a:r>
            <a:r>
              <a:rPr lang="en-US" dirty="0" err="1" smtClean="0"/>
              <a:t>async</a:t>
            </a:r>
            <a:r>
              <a:rPr lang="en-US" dirty="0" smtClean="0"/>
              <a:t> ACK, use </a:t>
            </a:r>
            <a:r>
              <a:rPr lang="en-US" dirty="0" err="1" smtClean="0"/>
              <a:t>async</a:t>
            </a:r>
            <a:r>
              <a:rPr lang="en-US" dirty="0" smtClean="0"/>
              <a:t> ACK: if destination does not support, or capability not known, use legacy ack.</a:t>
            </a:r>
            <a:endParaRPr lang="en-US" dirty="0" smtClean="0"/>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PIB: 73 76 237 822 </a:t>
            </a:r>
          </a:p>
        </p:txBody>
      </p:sp>
      <p:sp>
        <p:nvSpPr>
          <p:cNvPr id="3" name="Content Placeholder 2"/>
          <p:cNvSpPr>
            <a:spLocks noGrp="1"/>
          </p:cNvSpPr>
          <p:nvPr>
            <p:ph idx="1"/>
          </p:nvPr>
        </p:nvSpPr>
        <p:spPr>
          <a:xfrm>
            <a:off x="457200" y="1600200"/>
            <a:ext cx="8229600" cy="4800600"/>
          </a:xfrm>
        </p:spPr>
        <p:txBody>
          <a:bodyPr>
            <a:normAutofit/>
          </a:bodyPr>
          <a:lstStyle/>
          <a:p>
            <a:pPr>
              <a:buNone/>
            </a:pPr>
            <a:r>
              <a:rPr lang="en-US" dirty="0" smtClean="0"/>
              <a:t># 73</a:t>
            </a:r>
            <a:r>
              <a:rPr lang="en-US" dirty="0" smtClean="0"/>
              <a:t>:</a:t>
            </a:r>
          </a:p>
          <a:p>
            <a:pPr>
              <a:buNone/>
            </a:pPr>
            <a:r>
              <a:rPr lang="en-US" dirty="0" smtClean="0"/>
              <a:t> </a:t>
            </a:r>
            <a:r>
              <a:rPr lang="en-US" dirty="0" smtClean="0"/>
              <a:t>Clarify valid range </a:t>
            </a:r>
            <a:r>
              <a:rPr lang="en-US" dirty="0" smtClean="0"/>
              <a:t>of </a:t>
            </a:r>
            <a:r>
              <a:rPr lang="en-US" dirty="0" err="1" smtClean="0"/>
              <a:t>phyCurrentSUNPageEntry</a:t>
            </a:r>
            <a:endParaRPr lang="en-US" dirty="0" smtClean="0"/>
          </a:p>
          <a:p>
            <a:pPr>
              <a:buNone/>
            </a:pPr>
            <a:r>
              <a:rPr lang="en-US" dirty="0" smtClean="0"/>
              <a:t>  AP</a:t>
            </a:r>
          </a:p>
          <a:p>
            <a:pPr>
              <a:buNone/>
            </a:pPr>
            <a:r>
              <a:rPr lang="en-US" dirty="0" smtClean="0"/>
              <a:t> </a:t>
            </a:r>
            <a:r>
              <a:rPr lang="en-US" dirty="0" smtClean="0"/>
              <a:t>Valid range is correctly specified (as a range). Add reference to Figure 22a in attribute description. </a:t>
            </a:r>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PIB: 73 76 237 822 </a:t>
            </a:r>
          </a:p>
        </p:txBody>
      </p:sp>
      <p:sp>
        <p:nvSpPr>
          <p:cNvPr id="3" name="Content Placeholder 2"/>
          <p:cNvSpPr>
            <a:spLocks noGrp="1"/>
          </p:cNvSpPr>
          <p:nvPr>
            <p:ph idx="1"/>
          </p:nvPr>
        </p:nvSpPr>
        <p:spPr>
          <a:xfrm>
            <a:off x="457200" y="1600200"/>
            <a:ext cx="8229600" cy="4800600"/>
          </a:xfrm>
        </p:spPr>
        <p:txBody>
          <a:bodyPr>
            <a:normAutofit/>
          </a:bodyPr>
          <a:lstStyle/>
          <a:p>
            <a:pPr>
              <a:buNone/>
            </a:pPr>
            <a:r>
              <a:rPr lang="en-US" dirty="0" smtClean="0"/>
              <a:t># </a:t>
            </a:r>
            <a:r>
              <a:rPr lang="en-US" dirty="0" smtClean="0"/>
              <a:t>76:</a:t>
            </a:r>
          </a:p>
          <a:p>
            <a:pPr>
              <a:buNone/>
            </a:pPr>
            <a:r>
              <a:rPr lang="en-US" dirty="0" smtClean="0"/>
              <a:t> Improve description of </a:t>
            </a:r>
            <a:r>
              <a:rPr lang="en-US" dirty="0" err="1" smtClean="0"/>
              <a:t>phySUNPageEntriesSupported</a:t>
            </a:r>
            <a:endParaRPr lang="en-US" dirty="0" smtClean="0"/>
          </a:p>
          <a:p>
            <a:pPr>
              <a:buNone/>
            </a:pPr>
            <a:r>
              <a:rPr lang="en-US" dirty="0" smtClean="0"/>
              <a:t>Accept.</a:t>
            </a:r>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PIB: 73 76 237 822 </a:t>
            </a:r>
          </a:p>
        </p:txBody>
      </p:sp>
      <p:sp>
        <p:nvSpPr>
          <p:cNvPr id="3" name="Content Placeholder 2"/>
          <p:cNvSpPr>
            <a:spLocks noGrp="1"/>
          </p:cNvSpPr>
          <p:nvPr>
            <p:ph idx="1"/>
          </p:nvPr>
        </p:nvSpPr>
        <p:spPr>
          <a:xfrm>
            <a:off x="457200" y="1600200"/>
            <a:ext cx="8229600" cy="4800600"/>
          </a:xfrm>
        </p:spPr>
        <p:txBody>
          <a:bodyPr>
            <a:normAutofit/>
          </a:bodyPr>
          <a:lstStyle/>
          <a:p>
            <a:pPr>
              <a:buNone/>
            </a:pPr>
            <a:r>
              <a:rPr lang="en-US" dirty="0" smtClean="0"/>
              <a:t># </a:t>
            </a:r>
            <a:r>
              <a:rPr lang="en-US" dirty="0" smtClean="0"/>
              <a:t>237:</a:t>
            </a:r>
          </a:p>
          <a:p>
            <a:pPr>
              <a:buNone/>
            </a:pPr>
            <a:r>
              <a:rPr lang="en-US" dirty="0" smtClean="0"/>
              <a:t> Improve description of </a:t>
            </a:r>
            <a:r>
              <a:rPr lang="en-US" dirty="0" err="1" smtClean="0"/>
              <a:t>phySUNPageEntriesSupported</a:t>
            </a:r>
            <a:endParaRPr lang="en-US" dirty="0" smtClean="0"/>
          </a:p>
          <a:p>
            <a:pPr>
              <a:buNone/>
            </a:pPr>
            <a:r>
              <a:rPr lang="en-US" dirty="0" smtClean="0"/>
              <a:t>Accept.</a:t>
            </a:r>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PIB: </a:t>
            </a:r>
            <a:r>
              <a:rPr lang="en-US" dirty="0" smtClean="0"/>
              <a:t>CID # 822 </a:t>
            </a:r>
            <a:endParaRPr lang="en-US" dirty="0" smtClean="0"/>
          </a:p>
        </p:txBody>
      </p:sp>
      <p:sp>
        <p:nvSpPr>
          <p:cNvPr id="3" name="Content Placeholder 2"/>
          <p:cNvSpPr>
            <a:spLocks noGrp="1"/>
          </p:cNvSpPr>
          <p:nvPr>
            <p:ph idx="1"/>
          </p:nvPr>
        </p:nvSpPr>
        <p:spPr>
          <a:xfrm>
            <a:off x="457200" y="1600200"/>
            <a:ext cx="8229600" cy="4800600"/>
          </a:xfrm>
        </p:spPr>
        <p:txBody>
          <a:bodyPr>
            <a:normAutofit fontScale="92500" lnSpcReduction="20000"/>
          </a:bodyPr>
          <a:lstStyle/>
          <a:p>
            <a:pPr>
              <a:buNone/>
            </a:pPr>
            <a:r>
              <a:rPr lang="en-US" dirty="0" smtClean="0"/>
              <a:t>Comment</a:t>
            </a:r>
            <a:r>
              <a:rPr lang="en-US" dirty="0" smtClean="0"/>
              <a:t>: "Only one bit" is confusing. It is a bitmap and more than one bit may be set in the bitmap</a:t>
            </a:r>
            <a:r>
              <a:rPr lang="en-US" dirty="0" smtClean="0"/>
              <a:t>. [refers to </a:t>
            </a:r>
            <a:r>
              <a:rPr lang="en-US" sz="2400" dirty="0" err="1" smtClean="0"/>
              <a:t>p</a:t>
            </a:r>
            <a:r>
              <a:rPr lang="en-US" sz="2400" i="1" dirty="0" err="1" smtClean="0"/>
              <a:t>hyCurrentSUNPageEntry</a:t>
            </a:r>
            <a:r>
              <a:rPr lang="en-US" sz="2400" i="1" dirty="0" smtClean="0"/>
              <a:t> </a:t>
            </a:r>
            <a:r>
              <a:rPr lang="en-US" dirty="0" smtClean="0"/>
              <a:t>]</a:t>
            </a:r>
          </a:p>
          <a:p>
            <a:pPr>
              <a:buNone/>
            </a:pPr>
            <a:r>
              <a:rPr lang="en-US" dirty="0" smtClean="0"/>
              <a:t>Accept in Principle: revise description consistent with P802.15.4i-D04 convention for specifying a collection. </a:t>
            </a:r>
            <a:endParaRPr lang="en-US" dirty="0" smtClean="0"/>
          </a:p>
          <a:p>
            <a:pPr>
              <a:buNone/>
            </a:pPr>
            <a:r>
              <a:rPr lang="en-US" dirty="0" smtClean="0"/>
              <a:t>Description becomes: </a:t>
            </a:r>
          </a:p>
          <a:p>
            <a:pPr>
              <a:buNone/>
            </a:pPr>
            <a:r>
              <a:rPr lang="en-US" dirty="0" smtClean="0"/>
              <a:t>“For </a:t>
            </a:r>
            <a:r>
              <a:rPr lang="en-US" dirty="0" smtClean="0"/>
              <a:t>channel page 7 or 8, indicates the current PHY mode. </a:t>
            </a:r>
            <a:r>
              <a:rPr lang="en-US" dirty="0" smtClean="0"/>
              <a:t> For </a:t>
            </a:r>
            <a:r>
              <a:rPr lang="en-US" dirty="0" smtClean="0"/>
              <a:t>channel page 7, the current mode is one of the standard-defined </a:t>
            </a:r>
            <a:r>
              <a:rPr lang="en-US" dirty="0" smtClean="0"/>
              <a:t>modes. For </a:t>
            </a:r>
            <a:r>
              <a:rPr lang="en-US" dirty="0" smtClean="0"/>
              <a:t>channel page 8, the value is the index into </a:t>
            </a:r>
            <a:r>
              <a:rPr lang="en-US" dirty="0" err="1" smtClean="0"/>
              <a:t>phySUNGenericPHYDescriptors</a:t>
            </a:r>
            <a:r>
              <a:rPr lang="en-US" dirty="0" smtClean="0"/>
              <a:t>.”</a:t>
            </a:r>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Time: 214 328 336 380 682 737 739 887 920 </a:t>
            </a:r>
          </a:p>
        </p:txBody>
      </p:sp>
      <p:sp>
        <p:nvSpPr>
          <p:cNvPr id="3" name="Content Placeholder 2"/>
          <p:cNvSpPr>
            <a:spLocks noGrp="1"/>
          </p:cNvSpPr>
          <p:nvPr>
            <p:ph idx="1"/>
          </p:nvPr>
        </p:nvSpPr>
        <p:spPr/>
        <p:txBody>
          <a:bodyPr>
            <a:normAutofit/>
          </a:bodyPr>
          <a:lstStyle/>
          <a:p>
            <a:r>
              <a:rPr lang="en-US" dirty="0" smtClean="0"/>
              <a:t>Still a work in progress</a:t>
            </a:r>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2044</TotalTime>
  <Words>653</Words>
  <Application>Microsoft Office PowerPoint</Application>
  <PresentationFormat>On-screen Show (4:3)</PresentationFormat>
  <Paragraphs>81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Summary</vt:lpstr>
      <vt:lpstr>CID # 70 </vt:lpstr>
      <vt:lpstr>Delayed ACK: 59,470,502,623,681,889</vt:lpstr>
      <vt:lpstr>PIB: 73 76 237 822 </vt:lpstr>
      <vt:lpstr>PIB: 73 76 237 822 </vt:lpstr>
      <vt:lpstr>PIB: 73 76 237 822 </vt:lpstr>
      <vt:lpstr>PIB: CID # 822 </vt:lpstr>
      <vt:lpstr>Time: 214 328 336 380 682 737 739 887 920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dc:creator>
  <cp:lastModifiedBy>Ben</cp:lastModifiedBy>
  <cp:revision>119</cp:revision>
  <dcterms:created xsi:type="dcterms:W3CDTF">2011-01-14T17:45:45Z</dcterms:created>
  <dcterms:modified xsi:type="dcterms:W3CDTF">2011-01-20T00:41:34Z</dcterms:modified>
</cp:coreProperties>
</file>