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6" r:id="rId5"/>
    <p:sldId id="259"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ll San Filippo" initials="I" lastIdx="4"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01-18T16:28:07.352" idx="1">
    <p:pos x="2888" y="1719"/>
    <p:text>Do we want to say "SDU's" or "MSDU's" here? That is really what we are concatenating, is it not?</p:text>
  </p:cm>
  <p:cm authorId="0" dt="2011-01-18T16:29:49.633" idx="2">
    <p:pos x="2768" y="2578"/>
    <p:text>Do you think this might be a bit confusing with the statement below? Would we allow MAC payload in the frame that is not encapsulated with a payload IE?</p:text>
  </p:cm>
</p:cmLst>
</file>

<file path=ppt/comments/comment2.xml><?xml version="1.0" encoding="utf-8"?>
<p:cmLst xmlns:a="http://schemas.openxmlformats.org/drawingml/2006/main" xmlns:r="http://schemas.openxmlformats.org/officeDocument/2006/relationships" xmlns:p="http://schemas.openxmlformats.org/presentationml/2006/main">
  <p:cm authorId="0" dt="2011-01-18T16:32:12.311" idx="3">
    <p:pos x="2146" y="1167"/>
    <p:text>what does this mean for ID's 128-255? Are they encoded in the same format as below?</p:text>
  </p:cm>
  <p:cm authorId="0" dt="2011-01-18T16:32:35.340" idx="4">
    <p:pos x="2724" y="3416"/>
    <p:text>how does the extension work for long TLVs?</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FE5116-41D4-D649-932B-4807AC0A1D3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E5116-41D4-D649-932B-4807AC0A1D3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E5116-41D4-D649-932B-4807AC0A1D3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E5116-41D4-D649-932B-4807AC0A1D3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E5116-41D4-D649-932B-4807AC0A1D35}" type="datetimeFigureOut">
              <a:rPr lang="en-US" smtClean="0"/>
              <a:pPr/>
              <a:t>1/19/2011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FE5116-41D4-D649-932B-4807AC0A1D35}" type="datetimeFigureOut">
              <a:rPr lang="en-US" smtClean="0"/>
              <a:pPr/>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FE5116-41D4-D649-932B-4807AC0A1D35}" type="datetimeFigureOut">
              <a:rPr lang="en-US" smtClean="0"/>
              <a:pPr/>
              <a:t>1/19/2011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FE5116-41D4-D649-932B-4807AC0A1D35}" type="datetimeFigureOut">
              <a:rPr lang="en-US" smtClean="0"/>
              <a:pPr/>
              <a:t>1/19/2011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E5116-41D4-D649-932B-4807AC0A1D35}" type="datetimeFigureOut">
              <a:rPr lang="en-US" smtClean="0"/>
              <a:pPr/>
              <a:t>1/19/2011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E5116-41D4-D649-932B-4807AC0A1D35}" type="datetimeFigureOut">
              <a:rPr lang="en-US" smtClean="0"/>
              <a:pPr/>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E5116-41D4-D649-932B-4807AC0A1D35}" type="datetimeFigureOut">
              <a:rPr lang="en-US" smtClean="0"/>
              <a:pPr/>
              <a:t>1/19/2011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E5116-41D4-D649-932B-4807AC0A1D35}" type="datetimeFigureOut">
              <a:rPr lang="en-US" smtClean="0"/>
              <a:pPr/>
              <a:t>1/19/2011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9E4C5-F730-5E46-898E-691FB83E00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8AF613A0-8CBA-43A3-B7F2-547E8007A757}" type="slidenum">
              <a:rPr lang="en-US"/>
              <a:pPr/>
              <a:t>1</a:t>
            </a:fld>
            <a:endParaRPr lang="en-US" dirty="0"/>
          </a:p>
        </p:txBody>
      </p:sp>
      <p:sp>
        <p:nvSpPr>
          <p:cNvPr id="27651" name="Rectangle 3"/>
          <p:cNvSpPr>
            <a:spLocks noChangeArrowheads="1"/>
          </p:cNvSpPr>
          <p:nvPr/>
        </p:nvSpPr>
        <p:spPr bwMode="auto">
          <a:xfrm>
            <a:off x="152400" y="609600"/>
            <a:ext cx="8991600" cy="5047536"/>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a:t>
            </a:r>
            <a:r>
              <a:rPr lang="en-US" sz="1600" b="1" dirty="0" smtClean="0"/>
              <a:t>Title: </a:t>
            </a:r>
            <a:r>
              <a:rPr lang="en-US" sz="1600" dirty="0" smtClean="0"/>
              <a:t>LB60 comment resolution – Information Elements</a:t>
            </a:r>
          </a:p>
          <a:p>
            <a:pPr marL="914400" indent="-914400">
              <a:defRPr/>
            </a:pPr>
            <a:r>
              <a:rPr lang="en-US" sz="1600" b="1" dirty="0"/>
              <a:t>Date Submitted: </a:t>
            </a:r>
            <a:r>
              <a:rPr lang="en-US" sz="1600" dirty="0" smtClean="0"/>
              <a:t>14 July 2010</a:t>
            </a:r>
            <a:endParaRPr lang="en-US" sz="1600" dirty="0"/>
          </a:p>
          <a:p>
            <a:r>
              <a:rPr lang="en-US" sz="1600" b="1" dirty="0" smtClean="0">
                <a:solidFill>
                  <a:schemeClr val="tx2"/>
                </a:solidFill>
              </a:rPr>
              <a:t>Source</a:t>
            </a:r>
            <a:r>
              <a:rPr lang="en-US" sz="1600" b="1" dirty="0">
                <a:solidFill>
                  <a:schemeClr val="tx2"/>
                </a:solidFill>
              </a:rPr>
              <a:t>:</a:t>
            </a:r>
            <a:r>
              <a:rPr lang="en-US" sz="1600" dirty="0" smtClean="0">
                <a:solidFill>
                  <a:schemeClr val="tx2"/>
                </a:solidFill>
              </a:rPr>
              <a:t> </a:t>
            </a:r>
            <a:endParaRPr lang="en-US" sz="1600" dirty="0" smtClean="0">
              <a:solidFill>
                <a:schemeClr val="tx2"/>
              </a:solidFill>
            </a:endParaRPr>
          </a:p>
          <a:p>
            <a:r>
              <a:rPr lang="en-US" sz="1600" dirty="0" smtClean="0">
                <a:solidFill>
                  <a:schemeClr val="tx2"/>
                </a:solidFill>
              </a:rPr>
              <a:t> </a:t>
            </a:r>
            <a:r>
              <a:rPr lang="en-US" sz="1600" dirty="0" smtClean="0">
                <a:solidFill>
                  <a:schemeClr val="tx2"/>
                </a:solidFill>
              </a:rPr>
              <a:t>  </a:t>
            </a:r>
            <a:r>
              <a:rPr lang="en-US" sz="1600" dirty="0" smtClean="0">
                <a:solidFill>
                  <a:schemeClr val="tx2"/>
                </a:solidFill>
              </a:rPr>
              <a:t>Jonathan Simon,  </a:t>
            </a:r>
            <a:r>
              <a:rPr lang="en-US" sz="1600" dirty="0" smtClean="0">
                <a:solidFill>
                  <a:schemeClr val="tx2"/>
                </a:solidFill>
              </a:rPr>
              <a:t>Ben </a:t>
            </a:r>
            <a:r>
              <a:rPr lang="en-US" sz="1600" dirty="0" smtClean="0">
                <a:solidFill>
                  <a:schemeClr val="tx2"/>
                </a:solidFill>
              </a:rPr>
              <a:t>Rolfe, </a:t>
            </a:r>
            <a:r>
              <a:rPr lang="en-US" sz="1600" dirty="0" smtClean="0">
                <a:solidFill>
                  <a:schemeClr val="tx2"/>
                </a:solidFill>
              </a:rPr>
              <a:t>Will San </a:t>
            </a:r>
            <a:r>
              <a:rPr lang="en-US" sz="1600" dirty="0" smtClean="0">
                <a:solidFill>
                  <a:schemeClr val="tx2"/>
                </a:solidFill>
              </a:rPr>
              <a:t>Filippo, Larry Taylor, </a:t>
            </a:r>
            <a:r>
              <a:rPr lang="en-US" sz="1600" dirty="0" smtClean="0">
                <a:solidFill>
                  <a:schemeClr val="tx2"/>
                </a:solidFill>
              </a:rPr>
              <a:t> </a:t>
            </a:r>
            <a:r>
              <a:rPr lang="en-US" sz="1600" dirty="0" smtClean="0">
                <a:solidFill>
                  <a:schemeClr val="tx2"/>
                </a:solidFill>
              </a:rPr>
              <a:t>et </a:t>
            </a:r>
            <a:r>
              <a:rPr lang="en-US" sz="1600" dirty="0" smtClean="0">
                <a:solidFill>
                  <a:schemeClr val="tx2"/>
                </a:solidFill>
              </a:rPr>
              <a:t>al	</a:t>
            </a:r>
            <a:endParaRPr lang="en-US" sz="1600" dirty="0" smtClean="0">
              <a:solidFill>
                <a:schemeClr val="tx2"/>
              </a:solidFill>
            </a:endParaRPr>
          </a:p>
          <a:p>
            <a:r>
              <a:rPr lang="en-US" sz="1600" dirty="0" smtClean="0">
                <a:solidFill>
                  <a:schemeClr val="tx2"/>
                </a:solidFill>
              </a:rPr>
              <a:t>   Company</a:t>
            </a:r>
            <a:r>
              <a:rPr lang="en-US" sz="1600" dirty="0" smtClean="0">
                <a:solidFill>
                  <a:schemeClr val="tx2"/>
                </a:solidFill>
              </a:rPr>
              <a:t>: Dust </a:t>
            </a:r>
            <a:r>
              <a:rPr lang="en-US" sz="1600" dirty="0" smtClean="0">
                <a:solidFill>
                  <a:schemeClr val="tx2"/>
                </a:solidFill>
              </a:rPr>
              <a:t>Networks, BCA, SSN,DTC, others.</a:t>
            </a:r>
          </a:p>
          <a:p>
            <a:endParaRPr lang="en-US" sz="1600" dirty="0" smtClean="0">
              <a:solidFill>
                <a:schemeClr val="tx2"/>
              </a:solidFill>
            </a:endParaRPr>
          </a:p>
          <a:p>
            <a:r>
              <a:rPr lang="en-US" sz="1600" dirty="0" smtClean="0">
                <a:solidFill>
                  <a:schemeClr val="tx2"/>
                </a:solidFill>
              </a:rPr>
              <a:t>Voice: +</a:t>
            </a:r>
            <a:r>
              <a:rPr lang="en-US" sz="1600" dirty="0" smtClean="0">
                <a:solidFill>
                  <a:schemeClr val="tx2"/>
                </a:solidFill>
              </a:rPr>
              <a:t>1.408.395.7207, </a:t>
            </a:r>
            <a:r>
              <a:rPr lang="en-US" sz="1600" dirty="0" smtClean="0">
                <a:solidFill>
                  <a:schemeClr val="tx2"/>
                </a:solidFill>
              </a:rPr>
              <a:t>E-Mail: </a:t>
            </a:r>
            <a:r>
              <a:rPr lang="en-US" sz="1600" dirty="0" err="1" smtClean="0">
                <a:solidFill>
                  <a:schemeClr val="tx2"/>
                </a:solidFill>
              </a:rPr>
              <a:t>ben</a:t>
            </a:r>
            <a:r>
              <a:rPr lang="en-US" sz="1600" dirty="0" smtClean="0">
                <a:solidFill>
                  <a:schemeClr val="tx2"/>
                </a:solidFill>
              </a:rPr>
              <a:t>  @  </a:t>
            </a:r>
            <a:r>
              <a:rPr lang="en-US" sz="1600" dirty="0" err="1" smtClean="0">
                <a:solidFill>
                  <a:schemeClr val="tx2"/>
                </a:solidFill>
              </a:rPr>
              <a:t>blindcreek</a:t>
            </a:r>
            <a:r>
              <a:rPr lang="en-US" sz="1600" dirty="0" smtClean="0">
                <a:solidFill>
                  <a:schemeClr val="tx2"/>
                </a:solidFill>
              </a:rPr>
              <a:t> . com</a:t>
            </a:r>
            <a:endParaRPr lang="en-US" sz="1600" dirty="0" smtClean="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a:t>
            </a:r>
            <a:r>
              <a:rPr lang="en-US" sz="1600" dirty="0" smtClean="0"/>
              <a:t>Summary of IE concept applied to 802.15.4 by TG4e to present to the WNG</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a:t>
            </a:r>
            <a:r>
              <a:rPr lang="en-US" sz="1600" dirty="0" smtClean="0"/>
              <a:t>Summarize IE concept as applied by TG4e</a:t>
            </a:r>
            <a:endParaRPr lang="en-US" sz="1600" dirty="0" smtClean="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Summarize IE concept as applied by TG4e</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2010</a:t>
            </a:r>
            <a:endParaRPr lang="en-US" dirty="0"/>
          </a:p>
        </p:txBody>
      </p:sp>
      <p:sp>
        <p:nvSpPr>
          <p:cNvPr id="8"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a:t>
            </a:r>
            <a:r>
              <a:rPr lang="en-US" sz="1400" b="1" dirty="0" smtClean="0"/>
              <a:t> 802 </a:t>
            </a:r>
            <a:r>
              <a:rPr lang="en-US" sz="1400" b="1" dirty="0" smtClean="0"/>
              <a:t>15-11-0083-004e</a:t>
            </a:r>
            <a:endParaRPr 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Value added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Information Elements:  </a:t>
            </a:r>
          </a:p>
          <a:p>
            <a:pPr lvl="1"/>
            <a:r>
              <a:rPr lang="en-US" dirty="0" smtClean="0"/>
              <a:t>Flexible, extensible, easy to implement</a:t>
            </a:r>
            <a:endParaRPr lang="en-US" dirty="0" smtClean="0"/>
          </a:p>
          <a:p>
            <a:pPr lvl="1"/>
            <a:r>
              <a:rPr lang="en-US" dirty="0" smtClean="0"/>
              <a:t>Solved issues from Draft 1 with multiple colliding frame types and </a:t>
            </a:r>
            <a:r>
              <a:rPr lang="en-US" dirty="0" err="1" smtClean="0"/>
              <a:t>formates</a:t>
            </a:r>
            <a:endParaRPr lang="en-US" dirty="0" smtClean="0"/>
          </a:p>
          <a:p>
            <a:pPr lvl="1"/>
            <a:r>
              <a:rPr lang="en-US" dirty="0" smtClean="0"/>
              <a:t>Simplified support for needed  information </a:t>
            </a:r>
            <a:r>
              <a:rPr lang="en-US" dirty="0" err="1" smtClean="0"/>
              <a:t>exchances</a:t>
            </a:r>
            <a:endParaRPr lang="en-US" dirty="0" smtClean="0"/>
          </a:p>
          <a:p>
            <a:pPr lvl="1"/>
            <a:r>
              <a:rPr lang="en-US" dirty="0" smtClean="0"/>
              <a:t>Supporting specific information exchange created by PHY </a:t>
            </a:r>
            <a:r>
              <a:rPr lang="en-US" dirty="0" err="1" smtClean="0"/>
              <a:t>ammendment</a:t>
            </a:r>
            <a:r>
              <a:rPr lang="en-US" dirty="0" smtClean="0"/>
              <a:t>(s) such as TG4g</a:t>
            </a:r>
          </a:p>
          <a:p>
            <a:pPr lvl="1"/>
            <a:r>
              <a:rPr lang="en-US" dirty="0" smtClean="0"/>
              <a:t>Provide simple extensibility for future MAC features in 15.4</a:t>
            </a:r>
          </a:p>
          <a:p>
            <a:pPr lvl="1"/>
            <a:r>
              <a:rPr lang="en-US" dirty="0" smtClean="0"/>
              <a:t>Provide clean, simple means for protocol developments extending/leveraging 15.4 MAC</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an IE</a:t>
            </a:r>
            <a:endParaRPr lang="en-US" dirty="0"/>
          </a:p>
        </p:txBody>
      </p:sp>
      <p:sp>
        <p:nvSpPr>
          <p:cNvPr id="5" name="Content Placeholder 4"/>
          <p:cNvSpPr>
            <a:spLocks noGrp="1"/>
          </p:cNvSpPr>
          <p:nvPr>
            <p:ph idx="1"/>
          </p:nvPr>
        </p:nvSpPr>
        <p:spPr/>
        <p:txBody>
          <a:bodyPr/>
          <a:lstStyle/>
          <a:p>
            <a:r>
              <a:rPr lang="en-US" dirty="0" smtClean="0"/>
              <a:t>General form [TLV structure]:  </a:t>
            </a:r>
          </a:p>
          <a:p>
            <a:pPr lvl="1"/>
            <a:r>
              <a:rPr lang="en-US" dirty="0" smtClean="0"/>
              <a:t>{Element ID, Element Length, Element content}</a:t>
            </a:r>
          </a:p>
          <a:p>
            <a:r>
              <a:rPr lang="en-US" dirty="0" smtClean="0"/>
              <a:t>Extensibility/compatibility:</a:t>
            </a:r>
          </a:p>
          <a:p>
            <a:pPr lvl="1"/>
            <a:r>
              <a:rPr lang="en-US" dirty="0" smtClean="0"/>
              <a:t>Implementation sees unsupported Element ID, skips to next IE</a:t>
            </a:r>
          </a:p>
          <a:p>
            <a:r>
              <a:rPr lang="en-US" dirty="0" smtClean="0"/>
              <a:t>Flexibility container for information content</a:t>
            </a:r>
          </a:p>
          <a:p>
            <a:pPr lvl="1"/>
            <a:r>
              <a:rPr lang="en-US" dirty="0" smtClean="0"/>
              <a:t>Extensibility of MAC frames</a:t>
            </a:r>
          </a:p>
          <a:p>
            <a:pPr lvl="1"/>
            <a:r>
              <a:rPr lang="en-US" dirty="0" smtClean="0"/>
              <a:t>‘</a:t>
            </a:r>
            <a:r>
              <a:rPr lang="en-US" dirty="0" err="1" smtClean="0"/>
              <a:t>configurabiliy</a:t>
            </a:r>
            <a:r>
              <a:rPr lang="en-US" dirty="0" smtClean="0"/>
              <a:t>’ of frame types to purposes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3619" y="178146"/>
            <a:ext cx="7772400" cy="764388"/>
          </a:xfrm>
        </p:spPr>
        <p:txBody>
          <a:bodyPr>
            <a:normAutofit/>
          </a:bodyPr>
          <a:lstStyle/>
          <a:p>
            <a:r>
              <a:rPr lang="en-US" sz="3600" dirty="0" smtClean="0"/>
              <a:t>Information </a:t>
            </a:r>
            <a:r>
              <a:rPr lang="en-US" sz="3600" dirty="0" smtClean="0"/>
              <a:t>Elements in 15.4e</a:t>
            </a:r>
            <a:endParaRPr lang="en-US" sz="3600" dirty="0"/>
          </a:p>
        </p:txBody>
      </p:sp>
      <p:sp>
        <p:nvSpPr>
          <p:cNvPr id="5" name="Rectangle 4"/>
          <p:cNvSpPr/>
          <p:nvPr/>
        </p:nvSpPr>
        <p:spPr>
          <a:xfrm>
            <a:off x="176333" y="764389"/>
            <a:ext cx="8616236" cy="5632312"/>
          </a:xfrm>
          <a:prstGeom prst="rect">
            <a:avLst/>
          </a:prstGeom>
        </p:spPr>
        <p:txBody>
          <a:bodyPr wrap="square">
            <a:spAutoFit/>
          </a:bodyPr>
          <a:lstStyle/>
          <a:p>
            <a:r>
              <a:rPr lang="en-US" u="sng" dirty="0" smtClean="0"/>
              <a:t>Goals </a:t>
            </a:r>
            <a:endParaRPr lang="en-US" u="sng" dirty="0" smtClean="0"/>
          </a:p>
          <a:p>
            <a:pPr lvl="0">
              <a:buFont typeface="Arial"/>
              <a:buChar char="•"/>
            </a:pPr>
            <a:r>
              <a:rPr lang="en-US" dirty="0" smtClean="0"/>
              <a:t>Minimize overhead for IE’s where possible</a:t>
            </a:r>
          </a:p>
          <a:p>
            <a:pPr lvl="0">
              <a:buFont typeface="Arial"/>
              <a:buChar char="•"/>
            </a:pPr>
            <a:r>
              <a:rPr lang="en-US" dirty="0" smtClean="0"/>
              <a:t>Partition of IE’s into vendor, defined namespaces</a:t>
            </a:r>
          </a:p>
          <a:p>
            <a:pPr lvl="0">
              <a:buFont typeface="Arial"/>
              <a:buChar char="•"/>
            </a:pPr>
            <a:r>
              <a:rPr lang="en-US" dirty="0" smtClean="0"/>
              <a:t>Partition of IE’s into long (2 octet length) IE’s  and short (1 octet length) spaces</a:t>
            </a:r>
          </a:p>
          <a:p>
            <a:pPr lvl="0">
              <a:buFont typeface="Arial"/>
              <a:buChar char="•"/>
            </a:pPr>
            <a:r>
              <a:rPr lang="en-US" dirty="0" smtClean="0"/>
              <a:t>Partition of IE’s into which SAP they are for</a:t>
            </a:r>
          </a:p>
          <a:p>
            <a:pPr lvl="0">
              <a:buFont typeface="Arial"/>
              <a:buChar char="•"/>
            </a:pPr>
            <a:r>
              <a:rPr lang="en-US" dirty="0" smtClean="0"/>
              <a:t>Nested IE’s for additional extensibility</a:t>
            </a:r>
          </a:p>
          <a:p>
            <a:pPr lvl="0">
              <a:buFont typeface="Arial"/>
              <a:buChar char="•"/>
            </a:pPr>
            <a:r>
              <a:rPr lang="en-US" dirty="0" smtClean="0"/>
              <a:t>Encoding of which IE’s are in payload (can be encrypted or not)</a:t>
            </a:r>
          </a:p>
          <a:p>
            <a:pPr lvl="0">
              <a:buFont typeface="Arial"/>
              <a:buChar char="•"/>
            </a:pPr>
            <a:r>
              <a:rPr lang="en-US" dirty="0" smtClean="0"/>
              <a:t>Ability to concatenate IE’s for different layers </a:t>
            </a:r>
          </a:p>
          <a:p>
            <a:pPr lvl="0">
              <a:buFont typeface="Arial"/>
              <a:buChar char="•"/>
            </a:pPr>
            <a:endParaRPr lang="en-US" dirty="0" smtClean="0"/>
          </a:p>
          <a:p>
            <a:pPr lvl="0"/>
            <a:r>
              <a:rPr lang="en-US" u="sng" dirty="0" smtClean="0"/>
              <a:t>Header</a:t>
            </a:r>
            <a:endParaRPr lang="en-US" dirty="0" smtClean="0"/>
          </a:p>
          <a:p>
            <a:r>
              <a:rPr lang="en-US" dirty="0" smtClean="0"/>
              <a:t>Information elements, if present (as indicated by bit 13 in FC for all frames except short FC multipurpose) are placed immediately after the auxiliary security header (if present), and before any other MAC payload in all frames.</a:t>
            </a:r>
          </a:p>
          <a:p>
            <a:endParaRPr lang="en-US" dirty="0" smtClean="0"/>
          </a:p>
          <a:p>
            <a:r>
              <a:rPr lang="en-US" dirty="0" smtClean="0"/>
              <a:t>There are 2 types of IE’s:</a:t>
            </a:r>
          </a:p>
          <a:p>
            <a:pPr lvl="1">
              <a:buFont typeface="Arial"/>
              <a:buChar char="•"/>
            </a:pPr>
            <a:r>
              <a:rPr lang="en-US" dirty="0" smtClean="0"/>
              <a:t> Header IE’s, which are used by the MAC to process the frame immediately, i.e. covers security, addressing, etc. and are considered part of the MHR.</a:t>
            </a:r>
          </a:p>
          <a:p>
            <a:pPr lvl="1">
              <a:buFont typeface="Arial"/>
              <a:buChar char="•"/>
            </a:pPr>
            <a:r>
              <a:rPr lang="en-US" dirty="0" smtClean="0"/>
              <a:t> Payload IE’s destined for another layer or SAP and are considered MAC payload.</a:t>
            </a:r>
          </a:p>
          <a:p>
            <a:pPr lvl="0"/>
            <a:endParaRPr lang="en-US" dirty="0" smtClean="0"/>
          </a:p>
          <a:p>
            <a:endParaRPr lang="en-US" dirty="0"/>
          </a:p>
        </p:txBody>
      </p:sp>
      <p:sp>
        <p:nvSpPr>
          <p:cNvPr id="7" name="Slide Number Placeholder 3"/>
          <p:cNvSpPr>
            <a:spLocks noGrp="1"/>
          </p:cNvSpPr>
          <p:nvPr>
            <p:ph type="sldNum" sz="quarter" idx="12"/>
          </p:nvPr>
        </p:nvSpPr>
        <p:spPr>
          <a:xfrm>
            <a:off x="6553200" y="6356350"/>
            <a:ext cx="2133600" cy="365125"/>
          </a:xfrm>
        </p:spPr>
        <p:txBody>
          <a:bodyPr/>
          <a:lstStyle/>
          <a:p>
            <a:r>
              <a:rPr lang="en-US" dirty="0"/>
              <a:t>Slide </a:t>
            </a:r>
            <a:fld id="{8AF613A0-8CBA-43A3-B7F2-547E8007A757}" type="slidenum">
              <a:rPr lang="en-US"/>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518"/>
            <a:ext cx="8229600" cy="5844381"/>
          </a:xfrm>
        </p:spPr>
        <p:txBody>
          <a:bodyPr>
            <a:normAutofit fontScale="62500" lnSpcReduction="20000"/>
          </a:bodyPr>
          <a:lstStyle/>
          <a:p>
            <a:r>
              <a:rPr lang="en-US" sz="2323" dirty="0" smtClean="0"/>
              <a:t>Each IE starts with an IE descriptor. Format of the descriptor is different for the 2 types.</a:t>
            </a:r>
            <a:endParaRPr lang="en-US" sz="3097" dirty="0" smtClean="0"/>
          </a:p>
          <a:p>
            <a:r>
              <a:rPr lang="en-US" sz="2400" dirty="0" smtClean="0"/>
              <a:t>Format of Header IE</a:t>
            </a:r>
            <a:endParaRPr lang="en-US" sz="2000" dirty="0" smtClean="0"/>
          </a:p>
          <a:p>
            <a:pPr lvl="1">
              <a:buNone/>
            </a:pPr>
            <a:r>
              <a:rPr lang="en-US" sz="2000" dirty="0" smtClean="0"/>
              <a:t>[1 bit type = 0] [ 8 bit ID] [ 7 bit length] [ data (up to 127 octets) ]</a:t>
            </a:r>
          </a:p>
          <a:p>
            <a:pPr lvl="1"/>
            <a:r>
              <a:rPr lang="en-US" sz="2000" dirty="0" smtClean="0"/>
              <a:t>Multiple Header IE’s may be present</a:t>
            </a:r>
          </a:p>
          <a:p>
            <a:pPr lvl="1"/>
            <a:r>
              <a:rPr lang="en-US" sz="2000" dirty="0" smtClean="0"/>
              <a:t>8 bit ID namespace management:</a:t>
            </a:r>
          </a:p>
          <a:p>
            <a:pPr marL="1314450" lvl="2" indent="-514350"/>
            <a:r>
              <a:rPr lang="en-US" sz="2065" dirty="0" smtClean="0"/>
              <a:t>0-25: vendor specific</a:t>
            </a:r>
          </a:p>
          <a:p>
            <a:pPr marL="1314450" lvl="2" indent="-514350"/>
            <a:r>
              <a:rPr lang="en-US" sz="2065" dirty="0" smtClean="0"/>
              <a:t>26-122: managed</a:t>
            </a:r>
          </a:p>
          <a:p>
            <a:pPr marL="1314450" lvl="2" indent="-514350"/>
            <a:r>
              <a:rPr lang="en-US" sz="2065" dirty="0" smtClean="0"/>
              <a:t>123-126: reserved</a:t>
            </a:r>
          </a:p>
          <a:p>
            <a:pPr marL="1314450" lvl="2" indent="-514350"/>
            <a:r>
              <a:rPr lang="en-US" sz="2065" dirty="0" smtClean="0"/>
              <a:t>127: nested extension </a:t>
            </a:r>
            <a:endParaRPr lang="en-US" sz="2000" dirty="0" smtClean="0"/>
          </a:p>
          <a:p>
            <a:r>
              <a:rPr lang="en-US" sz="2400" dirty="0" smtClean="0"/>
              <a:t>Format of Payload IE</a:t>
            </a:r>
          </a:p>
          <a:p>
            <a:pPr lvl="1"/>
            <a:r>
              <a:rPr lang="en-US" sz="2000" dirty="0" smtClean="0"/>
              <a:t>[1 bit type = 1] [ 4 bit layer ID][11 bit length] [ data ]</a:t>
            </a:r>
          </a:p>
          <a:p>
            <a:pPr lvl="1"/>
            <a:r>
              <a:rPr lang="en-US" sz="2000" dirty="0" smtClean="0"/>
              <a:t>Group ID space for payload IE’s are broken into where the IE data is to go:</a:t>
            </a:r>
          </a:p>
          <a:p>
            <a:pPr lvl="2"/>
            <a:r>
              <a:rPr lang="en-US" sz="2000" dirty="0" smtClean="0"/>
              <a:t>0: For Higher Layer (pass up SDU)</a:t>
            </a:r>
          </a:p>
          <a:p>
            <a:pPr lvl="2"/>
            <a:r>
              <a:rPr lang="en-US" sz="2000" dirty="0" smtClean="0"/>
              <a:t>1: For MLME</a:t>
            </a:r>
          </a:p>
          <a:p>
            <a:pPr lvl="2"/>
            <a:r>
              <a:rPr lang="en-US" sz="2000" dirty="0" smtClean="0"/>
              <a:t>2: For PLME</a:t>
            </a:r>
          </a:p>
          <a:p>
            <a:pPr lvl="2"/>
            <a:r>
              <a:rPr lang="en-US" sz="2000" dirty="0" smtClean="0"/>
              <a:t>3-15: Reserved</a:t>
            </a:r>
          </a:p>
          <a:p>
            <a:pPr lvl="1"/>
            <a:r>
              <a:rPr lang="en-US" sz="2581" dirty="0" smtClean="0"/>
              <a:t>Multiple Payload IE’s may be present</a:t>
            </a:r>
          </a:p>
          <a:p>
            <a:pPr lvl="1"/>
            <a:r>
              <a:rPr lang="en-US" sz="2581" dirty="0" smtClean="0"/>
              <a:t>Data may be TLV format or unformatted data</a:t>
            </a:r>
          </a:p>
          <a:p>
            <a:pPr lvl="1"/>
            <a:r>
              <a:rPr lang="en-US" sz="2581" dirty="0" smtClean="0"/>
              <a:t>For TLV format:</a:t>
            </a:r>
          </a:p>
          <a:p>
            <a:pPr lvl="2"/>
            <a:r>
              <a:rPr lang="en-US" dirty="0" smtClean="0"/>
              <a:t>Within each group</a:t>
            </a:r>
            <a:r>
              <a:rPr lang="en-US" sz="2286" dirty="0" smtClean="0"/>
              <a:t> </a:t>
            </a:r>
            <a:r>
              <a:rPr lang="en-US" dirty="0" smtClean="0"/>
              <a:t>ID, </a:t>
            </a:r>
            <a:r>
              <a:rPr lang="en-US" dirty="0" err="1" smtClean="0"/>
              <a:t>TLV’s</a:t>
            </a:r>
            <a:r>
              <a:rPr lang="en-US" dirty="0" smtClean="0"/>
              <a:t> are managed using similar namespace conventions to above.</a:t>
            </a:r>
            <a:endParaRPr lang="en-US" sz="2571" dirty="0" smtClean="0"/>
          </a:p>
          <a:p>
            <a:pPr marL="1771650" lvl="3" indent="-514350"/>
            <a:r>
              <a:rPr lang="en-US" dirty="0" smtClean="0"/>
              <a:t>0-25: short (1 octet length) vendor specific</a:t>
            </a:r>
          </a:p>
          <a:p>
            <a:pPr marL="1771650" lvl="3" indent="-514350"/>
            <a:r>
              <a:rPr lang="en-US" dirty="0" smtClean="0"/>
              <a:t>26-122: short managed</a:t>
            </a:r>
          </a:p>
          <a:p>
            <a:pPr marL="1771650" lvl="3" indent="-514350"/>
            <a:r>
              <a:rPr lang="en-US" dirty="0" smtClean="0"/>
              <a:t>123-126: reserved</a:t>
            </a:r>
          </a:p>
          <a:p>
            <a:pPr marL="1771650" lvl="3" indent="-514350"/>
            <a:r>
              <a:rPr lang="en-US" dirty="0" smtClean="0"/>
              <a:t>127 – nested extension</a:t>
            </a:r>
          </a:p>
          <a:p>
            <a:pPr marL="1771650" lvl="3" indent="-514350"/>
            <a:r>
              <a:rPr lang="en-US" dirty="0" smtClean="0"/>
              <a:t>128-224: long (2 octet length) managed</a:t>
            </a:r>
          </a:p>
          <a:p>
            <a:pPr marL="1771650" lvl="3" indent="-514350"/>
            <a:r>
              <a:rPr lang="en-US" dirty="0" smtClean="0"/>
              <a:t>225-255: long vendor specific</a:t>
            </a:r>
          </a:p>
          <a:p>
            <a:pPr marL="1314450" lvl="2" indent="-514350"/>
            <a:r>
              <a:rPr lang="en-US" dirty="0" smtClean="0"/>
              <a:t>Length field of each tag is 1 or 2 octets (determined by ID)</a:t>
            </a:r>
          </a:p>
          <a:p>
            <a:pPr marL="1771650" lvl="3" indent="-514350"/>
            <a:endParaRPr lang="en-US" sz="1600" dirty="0" smtClean="0"/>
          </a:p>
          <a:p>
            <a:pPr lvl="2"/>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229600" cy="4525963"/>
          </a:xfrm>
        </p:spPr>
        <p:txBody>
          <a:bodyPr/>
          <a:lstStyle/>
          <a:p>
            <a:pPr lvl="0"/>
            <a:r>
              <a:rPr lang="en-US" sz="2800" dirty="0" smtClean="0"/>
              <a:t>Nested IE’s</a:t>
            </a:r>
          </a:p>
          <a:p>
            <a:pPr lvl="1">
              <a:buFont typeface="Arial"/>
              <a:buChar char="•"/>
            </a:pPr>
            <a:r>
              <a:rPr lang="en-US" sz="2400" dirty="0" smtClean="0"/>
              <a:t>Sub-IE descriptor has a 3 bit group ID and 5 bits of Sub-IDs. Each group is responsible for managing their Sub-IDs. </a:t>
            </a:r>
          </a:p>
          <a:p>
            <a:endParaRPr lang="en-US" dirty="0"/>
          </a:p>
        </p:txBody>
      </p:sp>
      <p:pic>
        <p:nvPicPr>
          <p:cNvPr id="8" name="Picture 7"/>
          <p:cNvPicPr>
            <a:picLocks noChangeAspect="1"/>
          </p:cNvPicPr>
          <p:nvPr/>
        </p:nvPicPr>
        <p:blipFill>
          <a:blip r:embed="rId2"/>
          <a:stretch>
            <a:fillRect/>
          </a:stretch>
        </p:blipFill>
        <p:spPr>
          <a:xfrm>
            <a:off x="1962150" y="1568450"/>
            <a:ext cx="6083300" cy="1282700"/>
          </a:xfrm>
          <a:prstGeom prst="rect">
            <a:avLst/>
          </a:prstGeom>
        </p:spPr>
      </p:pic>
      <p:sp>
        <p:nvSpPr>
          <p:cNvPr id="9" name="Rectangle 8"/>
          <p:cNvSpPr/>
          <p:nvPr/>
        </p:nvSpPr>
        <p:spPr>
          <a:xfrm>
            <a:off x="508000" y="2851150"/>
            <a:ext cx="6858000" cy="1477328"/>
          </a:xfrm>
          <a:prstGeom prst="rect">
            <a:avLst/>
          </a:prstGeom>
        </p:spPr>
        <p:txBody>
          <a:bodyPr wrap="square">
            <a:spAutoFit/>
          </a:bodyPr>
          <a:lstStyle/>
          <a:p>
            <a:r>
              <a:rPr lang="en-US" dirty="0" smtClean="0"/>
              <a:t>Nested IE query (probe) request:</a:t>
            </a:r>
          </a:p>
          <a:p>
            <a:pPr lvl="1">
              <a:buFont typeface="Arial"/>
              <a:buChar char="•"/>
            </a:pPr>
            <a:r>
              <a:rPr lang="en-US" dirty="0" smtClean="0"/>
              <a:t>Simple IE – each entry in request list is just IE ID.</a:t>
            </a:r>
          </a:p>
          <a:p>
            <a:pPr lvl="1">
              <a:buFont typeface="Arial"/>
              <a:buChar char="•"/>
            </a:pPr>
            <a:r>
              <a:rPr lang="en-US" dirty="0" smtClean="0"/>
              <a:t>Nested IE – each entry in request list is IE ID (255), count of sub-IDs, and list of sub-IDs</a:t>
            </a:r>
          </a:p>
          <a:p>
            <a:r>
              <a:rPr lang="en-US" dirty="0" smtClean="0"/>
              <a:t>Example:</a:t>
            </a:r>
            <a:endParaRPr lang="en-US" dirty="0"/>
          </a:p>
        </p:txBody>
      </p:sp>
      <p:pic>
        <p:nvPicPr>
          <p:cNvPr id="10" name="Picture 9"/>
          <p:cNvPicPr>
            <a:picLocks noChangeAspect="1"/>
          </p:cNvPicPr>
          <p:nvPr/>
        </p:nvPicPr>
        <p:blipFill>
          <a:blip r:embed="rId3"/>
          <a:stretch>
            <a:fillRect/>
          </a:stretch>
        </p:blipFill>
        <p:spPr>
          <a:xfrm>
            <a:off x="1282700" y="4525963"/>
            <a:ext cx="6083300" cy="10922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274</TotalTime>
  <Words>631</Words>
  <Application>Microsoft Office PowerPoint</Application>
  <PresentationFormat>On-screen Show (4:3)</PresentationFormat>
  <Paragraphs>83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Value added</vt:lpstr>
      <vt:lpstr>What is an IE</vt:lpstr>
      <vt:lpstr>Information Elements in 15.4e</vt:lpstr>
      <vt:lpstr>Slide 5</vt:lpstr>
      <vt:lpstr>Slide 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EBR changes</dc:title>
  <dc:creator>Jonathan Simon</dc:creator>
  <cp:lastModifiedBy>Ben</cp:lastModifiedBy>
  <cp:revision>30</cp:revision>
  <dcterms:created xsi:type="dcterms:W3CDTF">2011-01-19T00:26:43Z</dcterms:created>
  <dcterms:modified xsi:type="dcterms:W3CDTF">2011-01-19T18:41:53Z</dcterms:modified>
</cp:coreProperties>
</file>