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58" r:id="rId3"/>
    <p:sldId id="256" r:id="rId4"/>
    <p:sldId id="262" r:id="rId5"/>
    <p:sldId id="263" r:id="rId6"/>
    <p:sldId id="269" r:id="rId7"/>
    <p:sldId id="268" r:id="rId8"/>
    <p:sldId id="266"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329" autoAdjust="0"/>
    <p:restoredTop sz="98221" autoAdjust="0"/>
  </p:normalViewPr>
  <p:slideViewPr>
    <p:cSldViewPr>
      <p:cViewPr>
        <p:scale>
          <a:sx n="70" d="100"/>
          <a:sy n="70" d="100"/>
        </p:scale>
        <p:origin x="-318" y="-150"/>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Lst>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slide" Target="slides/slide4.xml"/><Relationship Id="rId1" Type="http://schemas.openxmlformats.org/officeDocument/2006/relationships/slide" Target="slides/slide3.xml"/><Relationship Id="rId6" Type="http://schemas.openxmlformats.org/officeDocument/2006/relationships/slide" Target="slides/slide8.xml"/><Relationship Id="rId5" Type="http://schemas.openxmlformats.org/officeDocument/2006/relationships/slide" Target="slides/slide7.xml"/><Relationship Id="rId4"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802.15-&lt;doc#3&gt;</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E9E08DA7-918A-4101-ACEF-5F7375E156A5}"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802.15-&lt;doc#3&gt;</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F0206BFC-7DCC-4BA6-AF8F-4191898FE965}"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802.15-&lt;doc#3&gt;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0206BFC-7DCC-4BA6-AF8F-4191898FE965}"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802.15-&lt;doc#3&gt;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0206BFC-7DCC-4BA6-AF8F-4191898FE965}"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802.15-&lt;doc#3&gt;</a:t>
            </a:r>
            <a:endParaRPr lang="en-US"/>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5A90927-5DC6-4256-B1DB-620D8837BF0C}" type="slidenum">
              <a:rPr lang="en-US"/>
              <a:pPr/>
              <a:t>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Steve Shearer , Silver Spring Networks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11822DF-76E1-4760-A14E-99ACF816382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Steve Shearer , Silver Spring Networks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DD9A4812-8BF2-46EA-BDC9-9084B004A82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Steve Shearer , Silver Spring Networks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8ECB497-8450-41B3-B74C-F75BD70F772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Steve Shearer , Silver Spring Networks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9DC1513-38A5-4E7C-BE19-E55058FE8A87}"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Steve Shearer , Silver Spring Networks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B3A904B-BAE0-4053-B384-9A30BADAC53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r>
              <a:rPr lang="en-US" smtClean="0"/>
              <a:t>Steve Shearer , Silver Spring Networks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919063BB-2A22-4367-8B5E-26F5D9B01BC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2011</a:t>
            </a:r>
            <a:endParaRPr lang="en-US"/>
          </a:p>
        </p:txBody>
      </p:sp>
      <p:sp>
        <p:nvSpPr>
          <p:cNvPr id="8" name="Footer Placeholder 7"/>
          <p:cNvSpPr>
            <a:spLocks noGrp="1"/>
          </p:cNvSpPr>
          <p:nvPr>
            <p:ph type="ftr" sz="quarter" idx="11"/>
          </p:nvPr>
        </p:nvSpPr>
        <p:spPr/>
        <p:txBody>
          <a:bodyPr/>
          <a:lstStyle>
            <a:lvl1pPr>
              <a:defRPr/>
            </a:lvl1pPr>
          </a:lstStyle>
          <a:p>
            <a:r>
              <a:rPr lang="en-US" smtClean="0"/>
              <a:t>Steve Shearer , Silver Spring Networks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A3C3A3B-E8F5-4EAC-B573-53880E48220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2011</a:t>
            </a:r>
            <a:endParaRPr lang="en-US"/>
          </a:p>
        </p:txBody>
      </p:sp>
      <p:sp>
        <p:nvSpPr>
          <p:cNvPr id="4" name="Footer Placeholder 3"/>
          <p:cNvSpPr>
            <a:spLocks noGrp="1"/>
          </p:cNvSpPr>
          <p:nvPr>
            <p:ph type="ftr" sz="quarter" idx="11"/>
          </p:nvPr>
        </p:nvSpPr>
        <p:spPr/>
        <p:txBody>
          <a:bodyPr/>
          <a:lstStyle>
            <a:lvl1pPr>
              <a:defRPr/>
            </a:lvl1pPr>
          </a:lstStyle>
          <a:p>
            <a:r>
              <a:rPr lang="en-US" smtClean="0"/>
              <a:t>Steve Shearer , Silver Spring Networks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A07AFDB6-A4A0-4ACC-AA5C-4F63FCDD003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2011</a:t>
            </a:r>
            <a:endParaRPr lang="en-US"/>
          </a:p>
        </p:txBody>
      </p:sp>
      <p:sp>
        <p:nvSpPr>
          <p:cNvPr id="3" name="Footer Placeholder 2"/>
          <p:cNvSpPr>
            <a:spLocks noGrp="1"/>
          </p:cNvSpPr>
          <p:nvPr>
            <p:ph type="ftr" sz="quarter" idx="11"/>
          </p:nvPr>
        </p:nvSpPr>
        <p:spPr/>
        <p:txBody>
          <a:bodyPr/>
          <a:lstStyle>
            <a:lvl1pPr>
              <a:defRPr/>
            </a:lvl1pPr>
          </a:lstStyle>
          <a:p>
            <a:r>
              <a:rPr lang="en-US" smtClean="0"/>
              <a:t>Steve Shearer , Silver Spring Networks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C6A3E17C-993A-47B0-A806-960F681558D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r>
              <a:rPr lang="en-US" smtClean="0"/>
              <a:t>Steve Shearer , Silver Spring Networks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D14BD97-225E-4C99-9169-F6BDC2C505E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r>
              <a:rPr lang="en-US" smtClean="0"/>
              <a:t>Steve Shearer , Silver Spring Networks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EC0DC53A-F9D2-4BBE-AA7D-DE91DD97975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January 2011</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Steve Shearer , Silver Spring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A9CB8688-3CFD-441E-96D6-09AD7FC11242}" type="slidenum">
              <a:rPr lang="en-US"/>
              <a:pPr/>
              <a:t>‹#›</a:t>
            </a:fld>
            <a:endParaRPr lang="en-US"/>
          </a:p>
        </p:txBody>
      </p:sp>
      <p:sp>
        <p:nvSpPr>
          <p:cNvPr id="1031" name="Rectangle 7"/>
          <p:cNvSpPr>
            <a:spLocks noChangeArrowheads="1"/>
          </p:cNvSpPr>
          <p:nvPr/>
        </p:nvSpPr>
        <p:spPr bwMode="auto">
          <a:xfrm>
            <a:off x="3124200" y="394156"/>
            <a:ext cx="53340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a:t>
            </a:r>
            <a:r>
              <a:rPr lang="en-US" sz="1400" b="1" dirty="0" smtClean="0"/>
              <a:t>15-11-0079-00-004g</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January 2011</a:t>
            </a:r>
            <a:endParaRPr lang="en-US"/>
          </a:p>
        </p:txBody>
      </p:sp>
      <p:sp>
        <p:nvSpPr>
          <p:cNvPr id="5" name="Footer Placeholder 2"/>
          <p:cNvSpPr>
            <a:spLocks noGrp="1"/>
          </p:cNvSpPr>
          <p:nvPr>
            <p:ph type="ftr" sz="quarter" idx="11"/>
          </p:nvPr>
        </p:nvSpPr>
        <p:spPr/>
        <p:txBody>
          <a:bodyPr/>
          <a:lstStyle/>
          <a:p>
            <a:r>
              <a:rPr lang="en-US" dirty="0" smtClean="0"/>
              <a:t>Steve Shearer , Silver Spring Networks</a:t>
            </a:r>
            <a:endParaRPr lang="en-US" dirty="0"/>
          </a:p>
        </p:txBody>
      </p:sp>
      <p:sp>
        <p:nvSpPr>
          <p:cNvPr id="6" name="Slide Number Placeholder 3"/>
          <p:cNvSpPr>
            <a:spLocks noGrp="1"/>
          </p:cNvSpPr>
          <p:nvPr>
            <p:ph type="sldNum" sz="quarter" idx="12"/>
          </p:nvPr>
        </p:nvSpPr>
        <p:spPr/>
        <p:txBody>
          <a:bodyPr/>
          <a:lstStyle/>
          <a:p>
            <a:r>
              <a:rPr lang="en-US"/>
              <a:t>Slide </a:t>
            </a:r>
            <a:fld id="{0EE0CBDF-8F93-49CB-AEF6-85F6E89A0F56}" type="slidenum">
              <a:rPr lang="en-US"/>
              <a:pPr/>
              <a:t>1</a:t>
            </a:fld>
            <a:endParaRPr lang="en-US"/>
          </a:p>
        </p:txBody>
      </p:sp>
      <p:sp>
        <p:nvSpPr>
          <p:cNvPr id="27651" name="Rectangle 3"/>
          <p:cNvSpPr>
            <a:spLocks noChangeArrowheads="1"/>
          </p:cNvSpPr>
          <p:nvPr/>
        </p:nvSpPr>
        <p:spPr bwMode="auto">
          <a:xfrm>
            <a:off x="152400" y="609600"/>
            <a:ext cx="8991600" cy="4734629"/>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t>Submission Title:</a:t>
            </a:r>
            <a:r>
              <a:rPr lang="en-US" sz="1600" dirty="0"/>
              <a:t> </a:t>
            </a:r>
            <a:r>
              <a:rPr lang="en-US" sz="1600" dirty="0" smtClean="0"/>
              <a:t>[Comment Resolution of CID  521]</a:t>
            </a:r>
            <a:r>
              <a:rPr lang="en-US" sz="1600" dirty="0"/>
              <a:t>	</a:t>
            </a:r>
          </a:p>
          <a:p>
            <a:r>
              <a:rPr lang="en-US" sz="1600" b="1" dirty="0"/>
              <a:t>Date Submitted: </a:t>
            </a:r>
            <a:r>
              <a:rPr lang="en-US" sz="1600" dirty="0" smtClean="0"/>
              <a:t>[January 2011]</a:t>
            </a:r>
            <a:r>
              <a:rPr lang="en-US" sz="1600" dirty="0"/>
              <a:t>	</a:t>
            </a:r>
          </a:p>
          <a:p>
            <a:r>
              <a:rPr lang="en-US" sz="1600" b="1" dirty="0"/>
              <a:t>Source:</a:t>
            </a:r>
            <a:r>
              <a:rPr lang="en-US" sz="1600" dirty="0"/>
              <a:t> </a:t>
            </a:r>
            <a:r>
              <a:rPr lang="en-US" sz="1600" dirty="0" smtClean="0"/>
              <a:t>[Steve Shearer]  Company [Silver Spring Networks]</a:t>
            </a:r>
            <a:endParaRPr lang="en-US" sz="1600" dirty="0"/>
          </a:p>
          <a:p>
            <a:r>
              <a:rPr lang="en-US" sz="1600" dirty="0"/>
              <a:t>Address </a:t>
            </a:r>
            <a:r>
              <a:rPr lang="en-US" sz="1600" dirty="0" smtClean="0"/>
              <a:t>[Redwood City, CA]</a:t>
            </a:r>
            <a:endParaRPr lang="en-US" sz="1600" dirty="0"/>
          </a:p>
          <a:p>
            <a:r>
              <a:rPr lang="en-US" sz="1600" dirty="0"/>
              <a:t>Voice</a:t>
            </a:r>
            <a:r>
              <a:rPr lang="en-US" sz="1600" dirty="0" smtClean="0"/>
              <a:t>:[(925) 997 0576]  FAX</a:t>
            </a:r>
            <a:r>
              <a:rPr lang="en-US" sz="1600" dirty="0"/>
              <a:t>: </a:t>
            </a:r>
            <a:r>
              <a:rPr lang="en-US" sz="1600" dirty="0" smtClean="0"/>
              <a:t>[  ], </a:t>
            </a:r>
            <a:r>
              <a:rPr lang="en-US" sz="1600" dirty="0"/>
              <a:t>E-Mail</a:t>
            </a:r>
            <a:r>
              <a:rPr lang="en-US" sz="1600" dirty="0" smtClean="0"/>
              <a:t>:[</a:t>
            </a:r>
            <a:r>
              <a:rPr lang="en-US" sz="1600" dirty="0" err="1" smtClean="0"/>
              <a:t>sshearer</a:t>
            </a:r>
            <a:r>
              <a:rPr lang="en-US" sz="1600" dirty="0" smtClean="0"/>
              <a:t> @ silverspringnet.com]</a:t>
            </a:r>
            <a:r>
              <a:rPr lang="en-US" sz="1600" dirty="0"/>
              <a:t>	</a:t>
            </a:r>
          </a:p>
          <a:p>
            <a:pPr>
              <a:spcBef>
                <a:spcPts val="600"/>
              </a:spcBef>
              <a:spcAft>
                <a:spcPts val="600"/>
              </a:spcAft>
            </a:pPr>
            <a:r>
              <a:rPr lang="en-US" sz="1600" b="1" dirty="0"/>
              <a:t>Re:</a:t>
            </a:r>
            <a:r>
              <a:rPr lang="en-US" sz="1600" dirty="0"/>
              <a:t> </a:t>
            </a:r>
            <a:r>
              <a:rPr lang="en-US" sz="1600" dirty="0" smtClean="0"/>
              <a:t>[Comment Resolution]</a:t>
            </a:r>
            <a:endParaRPr lang="en-US" sz="1600" dirty="0"/>
          </a:p>
          <a:p>
            <a:pPr>
              <a:spcBef>
                <a:spcPts val="100"/>
              </a:spcBef>
              <a:spcAft>
                <a:spcPts val="100"/>
              </a:spcAft>
            </a:pPr>
            <a:r>
              <a:rPr lang="en-US" dirty="0"/>
              <a:t>	</a:t>
            </a:r>
          </a:p>
          <a:p>
            <a:pPr>
              <a:spcBef>
                <a:spcPts val="600"/>
              </a:spcBef>
              <a:spcAft>
                <a:spcPts val="600"/>
              </a:spcAft>
            </a:pPr>
            <a:r>
              <a:rPr lang="en-US" sz="1600" b="1" dirty="0"/>
              <a:t>Abstract:</a:t>
            </a:r>
            <a:r>
              <a:rPr lang="en-US" sz="1600" dirty="0"/>
              <a:t>	</a:t>
            </a:r>
            <a:r>
              <a:rPr lang="en-US" sz="1600" dirty="0" smtClean="0"/>
              <a:t>[Comment Resolution of CID 521]</a:t>
            </a:r>
            <a:endParaRPr lang="en-US" sz="1600" dirty="0"/>
          </a:p>
          <a:p>
            <a:pPr>
              <a:spcBef>
                <a:spcPts val="600"/>
              </a:spcBef>
              <a:spcAft>
                <a:spcPts val="600"/>
              </a:spcAft>
            </a:pPr>
            <a:r>
              <a:rPr lang="en-US" sz="1600" b="1" dirty="0"/>
              <a:t>Purpose:</a:t>
            </a:r>
            <a:r>
              <a:rPr lang="en-US" sz="1600" dirty="0"/>
              <a:t>	</a:t>
            </a:r>
            <a:r>
              <a:rPr lang="en-US" sz="1600" dirty="0" smtClean="0"/>
              <a:t>[Comment Resolution of CID 521]</a:t>
            </a:r>
            <a:endParaRPr lang="en-US" sz="1600" dirty="0"/>
          </a:p>
          <a:p>
            <a:r>
              <a:rPr lang="en-US" sz="1600" b="1" dirty="0"/>
              <a:t>Notice:</a:t>
            </a:r>
            <a:r>
              <a:rPr lang="en-US" sz="1600" dirty="0"/>
              <a:t>	This document has been prepared to assist the IEEE P802.15.  It is offered </a:t>
            </a:r>
            <a:r>
              <a:rPr lang="en-US" sz="1600" dirty="0">
                <a:solidFill>
                  <a:schemeClr val="tx2"/>
                </a:solidFill>
              </a:rPr>
              <a:t>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2011</a:t>
            </a:r>
            <a:endParaRPr lang="en-US"/>
          </a:p>
        </p:txBody>
      </p:sp>
      <p:sp>
        <p:nvSpPr>
          <p:cNvPr id="5" name="Footer Placeholder 4"/>
          <p:cNvSpPr>
            <a:spLocks noGrp="1"/>
          </p:cNvSpPr>
          <p:nvPr>
            <p:ph type="ftr" sz="quarter" idx="11"/>
          </p:nvPr>
        </p:nvSpPr>
        <p:spPr/>
        <p:txBody>
          <a:bodyPr/>
          <a:lstStyle/>
          <a:p>
            <a:r>
              <a:rPr lang="en-US" smtClean="0"/>
              <a:t>Steve Shearer , Silver Spring Networks</a:t>
            </a:r>
            <a:endParaRPr lang="en-US"/>
          </a:p>
        </p:txBody>
      </p:sp>
      <p:sp>
        <p:nvSpPr>
          <p:cNvPr id="6" name="Slide Number Placeholder 5"/>
          <p:cNvSpPr>
            <a:spLocks noGrp="1"/>
          </p:cNvSpPr>
          <p:nvPr>
            <p:ph type="sldNum" sz="quarter" idx="12"/>
          </p:nvPr>
        </p:nvSpPr>
        <p:spPr/>
        <p:txBody>
          <a:bodyPr/>
          <a:lstStyle/>
          <a:p>
            <a:r>
              <a:rPr lang="en-US"/>
              <a:t>Slide </a:t>
            </a:r>
            <a:fld id="{4943F1E8-FEF7-489E-A05A-7AC7F88857C5}" type="slidenum">
              <a:rPr lang="en-US"/>
              <a:pPr/>
              <a:t>2</a:t>
            </a:fld>
            <a:endParaRPr lang="en-US"/>
          </a:p>
        </p:txBody>
      </p:sp>
      <p:sp>
        <p:nvSpPr>
          <p:cNvPr id="26626" name="Rectangle 2"/>
          <p:cNvSpPr>
            <a:spLocks noGrp="1" noChangeArrowheads="1"/>
          </p:cNvSpPr>
          <p:nvPr>
            <p:ph type="ctrTitle"/>
          </p:nvPr>
        </p:nvSpPr>
        <p:spPr>
          <a:xfrm>
            <a:off x="685800" y="2286000"/>
            <a:ext cx="7772400" cy="1143000"/>
          </a:xfrm>
        </p:spPr>
        <p:txBody>
          <a:bodyPr/>
          <a:lstStyle/>
          <a:p>
            <a:r>
              <a:rPr lang="en-US" dirty="0" smtClean="0"/>
              <a:t>Comment Resolution of CID 521</a:t>
            </a:r>
            <a:endParaRPr lang="en-US" dirty="0"/>
          </a:p>
        </p:txBody>
      </p:sp>
      <p:sp>
        <p:nvSpPr>
          <p:cNvPr id="26627" name="Rectangle 3"/>
          <p:cNvSpPr>
            <a:spLocks noGrp="1" noChangeArrowheads="1"/>
          </p:cNvSpPr>
          <p:nvPr>
            <p:ph type="subTitle" idx="1"/>
          </p:nvPr>
        </p:nvSpPr>
        <p:spPr/>
        <p:txBody>
          <a:bodyPr/>
          <a:lstStyle/>
          <a:p>
            <a:r>
              <a:rPr lang="en-US" sz="2400" dirty="0" smtClean="0"/>
              <a:t>Steve Shearer    January 2011</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2011</a:t>
            </a:r>
            <a:endParaRPr lang="en-US"/>
          </a:p>
        </p:txBody>
      </p:sp>
      <p:sp>
        <p:nvSpPr>
          <p:cNvPr id="5" name="Footer Placeholder 4"/>
          <p:cNvSpPr>
            <a:spLocks noGrp="1"/>
          </p:cNvSpPr>
          <p:nvPr>
            <p:ph type="ftr" sz="quarter" idx="11"/>
          </p:nvPr>
        </p:nvSpPr>
        <p:spPr/>
        <p:txBody>
          <a:bodyPr/>
          <a:lstStyle/>
          <a:p>
            <a:r>
              <a:rPr lang="en-US" smtClean="0"/>
              <a:t>Steve Shearer , Silver Spring Networks</a:t>
            </a:r>
            <a:endParaRPr lang="en-US"/>
          </a:p>
        </p:txBody>
      </p:sp>
      <p:sp>
        <p:nvSpPr>
          <p:cNvPr id="6" name="Slide Number Placeholder 5"/>
          <p:cNvSpPr>
            <a:spLocks noGrp="1"/>
          </p:cNvSpPr>
          <p:nvPr>
            <p:ph type="sldNum" sz="quarter" idx="12"/>
          </p:nvPr>
        </p:nvSpPr>
        <p:spPr/>
        <p:txBody>
          <a:bodyPr/>
          <a:lstStyle/>
          <a:p>
            <a:r>
              <a:rPr lang="en-US"/>
              <a:t>Slide </a:t>
            </a:r>
            <a:fld id="{80587581-8955-4092-9030-B9E37D2F0248}" type="slidenum">
              <a:rPr lang="en-US"/>
              <a:pPr/>
              <a:t>3</a:t>
            </a:fld>
            <a:endParaRPr lang="en-US"/>
          </a:p>
        </p:txBody>
      </p:sp>
      <p:sp>
        <p:nvSpPr>
          <p:cNvPr id="4098" name="Rectangle 2"/>
          <p:cNvSpPr>
            <a:spLocks noGrp="1" noChangeArrowheads="1"/>
          </p:cNvSpPr>
          <p:nvPr>
            <p:ph type="title"/>
          </p:nvPr>
        </p:nvSpPr>
        <p:spPr>
          <a:ln/>
        </p:spPr>
        <p:txBody>
          <a:bodyPr/>
          <a:lstStyle/>
          <a:p>
            <a:r>
              <a:rPr lang="en-US" sz="3200" dirty="0" smtClean="0"/>
              <a:t>802.11a Channel Spacing</a:t>
            </a:r>
            <a:endParaRPr lang="en-US" sz="3200" dirty="0"/>
          </a:p>
        </p:txBody>
      </p:sp>
      <p:sp>
        <p:nvSpPr>
          <p:cNvPr id="4099" name="Rectangle 3"/>
          <p:cNvSpPr>
            <a:spLocks noGrp="1" noChangeArrowheads="1"/>
          </p:cNvSpPr>
          <p:nvPr>
            <p:ph type="body" idx="1"/>
          </p:nvPr>
        </p:nvSpPr>
        <p:spPr>
          <a:xfrm>
            <a:off x="685800" y="1981200"/>
            <a:ext cx="7772400" cy="1066800"/>
          </a:xfrm>
          <a:ln/>
        </p:spPr>
        <p:txBody>
          <a:bodyPr/>
          <a:lstStyle/>
          <a:p>
            <a:r>
              <a:rPr lang="en-US" sz="2000" dirty="0" smtClean="0"/>
              <a:t>In 802.11a adjacent spectra intersect at the band edge at approximately the -10dBr level.</a:t>
            </a:r>
          </a:p>
          <a:p>
            <a:r>
              <a:rPr lang="en-US" sz="2000" dirty="0" smtClean="0"/>
              <a:t>This leads to acceptable system operation</a:t>
            </a:r>
            <a:endParaRPr lang="en-US" sz="2000" dirty="0"/>
          </a:p>
        </p:txBody>
      </p:sp>
      <p:pic>
        <p:nvPicPr>
          <p:cNvPr id="1026" name="Picture 2"/>
          <p:cNvPicPr>
            <a:picLocks noChangeAspect="1" noChangeArrowheads="1"/>
          </p:cNvPicPr>
          <p:nvPr/>
        </p:nvPicPr>
        <p:blipFill>
          <a:blip r:embed="rId3" cstate="print"/>
          <a:srcRect/>
          <a:stretch>
            <a:fillRect/>
          </a:stretch>
        </p:blipFill>
        <p:spPr bwMode="auto">
          <a:xfrm>
            <a:off x="1371600" y="3200400"/>
            <a:ext cx="6038850" cy="3133725"/>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 1 Channel Spacing at 1200kHz</a:t>
            </a:r>
            <a:endParaRPr lang="en-US" dirty="0"/>
          </a:p>
        </p:txBody>
      </p:sp>
      <p:sp>
        <p:nvSpPr>
          <p:cNvPr id="3" name="Content Placeholder 2"/>
          <p:cNvSpPr>
            <a:spLocks noGrp="1"/>
          </p:cNvSpPr>
          <p:nvPr>
            <p:ph idx="1"/>
          </p:nvPr>
        </p:nvSpPr>
        <p:spPr>
          <a:xfrm>
            <a:off x="685800" y="1981200"/>
            <a:ext cx="6705600" cy="1828800"/>
          </a:xfrm>
        </p:spPr>
        <p:txBody>
          <a:bodyPr/>
          <a:lstStyle/>
          <a:p>
            <a:r>
              <a:rPr lang="en-US" sz="2000" dirty="0" smtClean="0"/>
              <a:t>Adjacent channel intersect at ~ -21dB  </a:t>
            </a:r>
            <a:endParaRPr lang="en-US" sz="2000" dirty="0"/>
          </a:p>
        </p:txBody>
      </p:sp>
      <p:sp>
        <p:nvSpPr>
          <p:cNvPr id="4" name="Date Placeholder 3"/>
          <p:cNvSpPr>
            <a:spLocks noGrp="1"/>
          </p:cNvSpPr>
          <p:nvPr>
            <p:ph type="dt" sz="half" idx="10"/>
          </p:nvPr>
        </p:nvSpPr>
        <p:spPr/>
        <p:txBody>
          <a:bodyPr/>
          <a:lstStyle/>
          <a:p>
            <a:r>
              <a:rPr lang="en-US" smtClean="0"/>
              <a:t>January 2011</a:t>
            </a:r>
            <a:endParaRPr lang="en-US"/>
          </a:p>
        </p:txBody>
      </p:sp>
      <p:sp>
        <p:nvSpPr>
          <p:cNvPr id="5" name="Footer Placeholder 4"/>
          <p:cNvSpPr>
            <a:spLocks noGrp="1"/>
          </p:cNvSpPr>
          <p:nvPr>
            <p:ph type="ftr" sz="quarter" idx="11"/>
          </p:nvPr>
        </p:nvSpPr>
        <p:spPr/>
        <p:txBody>
          <a:bodyPr/>
          <a:lstStyle/>
          <a:p>
            <a:r>
              <a:rPr lang="en-US" smtClean="0"/>
              <a:t>Steve Shearer , Silver Spring Networks</a:t>
            </a:r>
            <a:endParaRPr lang="en-US"/>
          </a:p>
        </p:txBody>
      </p:sp>
      <p:sp>
        <p:nvSpPr>
          <p:cNvPr id="6" name="Slide Number Placeholder 5"/>
          <p:cNvSpPr>
            <a:spLocks noGrp="1"/>
          </p:cNvSpPr>
          <p:nvPr>
            <p:ph type="sldNum" sz="quarter" idx="12"/>
          </p:nvPr>
        </p:nvSpPr>
        <p:spPr/>
        <p:txBody>
          <a:bodyPr/>
          <a:lstStyle/>
          <a:p>
            <a:r>
              <a:rPr lang="en-US" smtClean="0"/>
              <a:t>Slide </a:t>
            </a:r>
            <a:fld id="{F9DC1513-38A5-4E7C-BE19-E55058FE8A87}" type="slidenum">
              <a:rPr lang="en-US" smtClean="0"/>
              <a:pPr/>
              <a:t>4</a:t>
            </a:fld>
            <a:endParaRPr lang="en-US"/>
          </a:p>
        </p:txBody>
      </p:sp>
      <p:pic>
        <p:nvPicPr>
          <p:cNvPr id="28674" name="Picture 2"/>
          <p:cNvPicPr>
            <a:picLocks noChangeAspect="1" noChangeArrowheads="1"/>
          </p:cNvPicPr>
          <p:nvPr/>
        </p:nvPicPr>
        <p:blipFill>
          <a:blip r:embed="rId2" cstate="print"/>
          <a:srcRect/>
          <a:stretch>
            <a:fillRect/>
          </a:stretch>
        </p:blipFill>
        <p:spPr bwMode="auto">
          <a:xfrm>
            <a:off x="2838450" y="2667000"/>
            <a:ext cx="6305550" cy="3648075"/>
          </a:xfrm>
          <a:prstGeom prst="rect">
            <a:avLst/>
          </a:prstGeom>
          <a:noFill/>
          <a:ln w="12700" cap="flat" cmpd="sng">
            <a:noFill/>
            <a:prstDash val="solid"/>
            <a:miter lim="800000"/>
            <a:headEnd type="none" w="sm" len="sm"/>
            <a:tailEnd type="none" w="sm" len="sm"/>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 2 Channel Spacing @ 600kHz</a:t>
            </a:r>
            <a:endParaRPr lang="en-US" dirty="0"/>
          </a:p>
        </p:txBody>
      </p:sp>
      <p:sp>
        <p:nvSpPr>
          <p:cNvPr id="3" name="Content Placeholder 2"/>
          <p:cNvSpPr>
            <a:spLocks noGrp="1"/>
          </p:cNvSpPr>
          <p:nvPr>
            <p:ph idx="1"/>
          </p:nvPr>
        </p:nvSpPr>
        <p:spPr>
          <a:xfrm>
            <a:off x="685800" y="1981200"/>
            <a:ext cx="4953000" cy="1752600"/>
          </a:xfrm>
        </p:spPr>
        <p:txBody>
          <a:bodyPr/>
          <a:lstStyle/>
          <a:p>
            <a:r>
              <a:rPr lang="en-US" sz="2000" dirty="0" smtClean="0"/>
              <a:t>Adjacent channel intersect at ~ -18dB</a:t>
            </a:r>
            <a:endParaRPr lang="en-US" sz="2000" dirty="0"/>
          </a:p>
        </p:txBody>
      </p:sp>
      <p:sp>
        <p:nvSpPr>
          <p:cNvPr id="4" name="Date Placeholder 3"/>
          <p:cNvSpPr>
            <a:spLocks noGrp="1"/>
          </p:cNvSpPr>
          <p:nvPr>
            <p:ph type="dt" sz="half" idx="10"/>
          </p:nvPr>
        </p:nvSpPr>
        <p:spPr/>
        <p:txBody>
          <a:bodyPr/>
          <a:lstStyle/>
          <a:p>
            <a:r>
              <a:rPr lang="en-US" smtClean="0"/>
              <a:t>January 2011</a:t>
            </a:r>
            <a:endParaRPr lang="en-US"/>
          </a:p>
        </p:txBody>
      </p:sp>
      <p:sp>
        <p:nvSpPr>
          <p:cNvPr id="5" name="Footer Placeholder 4"/>
          <p:cNvSpPr>
            <a:spLocks noGrp="1"/>
          </p:cNvSpPr>
          <p:nvPr>
            <p:ph type="ftr" sz="quarter" idx="11"/>
          </p:nvPr>
        </p:nvSpPr>
        <p:spPr/>
        <p:txBody>
          <a:bodyPr/>
          <a:lstStyle/>
          <a:p>
            <a:r>
              <a:rPr lang="en-US" smtClean="0"/>
              <a:t>Steve Shearer , Silver Spring Networks</a:t>
            </a:r>
            <a:endParaRPr lang="en-US"/>
          </a:p>
        </p:txBody>
      </p:sp>
      <p:sp>
        <p:nvSpPr>
          <p:cNvPr id="6" name="Slide Number Placeholder 5"/>
          <p:cNvSpPr>
            <a:spLocks noGrp="1"/>
          </p:cNvSpPr>
          <p:nvPr>
            <p:ph type="sldNum" sz="quarter" idx="12"/>
          </p:nvPr>
        </p:nvSpPr>
        <p:spPr/>
        <p:txBody>
          <a:bodyPr/>
          <a:lstStyle/>
          <a:p>
            <a:r>
              <a:rPr lang="en-US" smtClean="0"/>
              <a:t>Slide </a:t>
            </a:r>
            <a:fld id="{F9DC1513-38A5-4E7C-BE19-E55058FE8A87}" type="slidenum">
              <a:rPr lang="en-US" smtClean="0"/>
              <a:pPr/>
              <a:t>5</a:t>
            </a:fld>
            <a:endParaRPr lang="en-US"/>
          </a:p>
        </p:txBody>
      </p:sp>
      <p:pic>
        <p:nvPicPr>
          <p:cNvPr id="29698" name="Picture 2"/>
          <p:cNvPicPr>
            <a:picLocks noChangeAspect="1" noChangeArrowheads="1"/>
          </p:cNvPicPr>
          <p:nvPr/>
        </p:nvPicPr>
        <p:blipFill>
          <a:blip r:embed="rId2" cstate="print"/>
          <a:srcRect/>
          <a:stretch>
            <a:fillRect/>
          </a:stretch>
        </p:blipFill>
        <p:spPr bwMode="auto">
          <a:xfrm>
            <a:off x="2838450" y="2590800"/>
            <a:ext cx="6305550" cy="3648075"/>
          </a:xfrm>
          <a:prstGeom prst="rect">
            <a:avLst/>
          </a:prstGeom>
          <a:noFill/>
          <a:ln w="12700" cap="flat" cmpd="sng">
            <a:noFill/>
            <a:prstDash val="solid"/>
            <a:miter lim="800000"/>
            <a:headEnd type="none" w="sm" len="sm"/>
            <a:tailEnd type="none" w="sm" len="sm"/>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 3 Channel Spacing @ 400kHz</a:t>
            </a:r>
            <a:endParaRPr lang="en-US" dirty="0"/>
          </a:p>
        </p:txBody>
      </p:sp>
      <p:sp>
        <p:nvSpPr>
          <p:cNvPr id="3" name="Content Placeholder 2"/>
          <p:cNvSpPr>
            <a:spLocks noGrp="1"/>
          </p:cNvSpPr>
          <p:nvPr>
            <p:ph idx="1"/>
          </p:nvPr>
        </p:nvSpPr>
        <p:spPr>
          <a:xfrm>
            <a:off x="685800" y="1981200"/>
            <a:ext cx="4953000" cy="1752600"/>
          </a:xfrm>
        </p:spPr>
        <p:txBody>
          <a:bodyPr/>
          <a:lstStyle/>
          <a:p>
            <a:r>
              <a:rPr lang="en-US" sz="2000" dirty="0" smtClean="0"/>
              <a:t>Adjacent channel intersect at ~ -23dB</a:t>
            </a:r>
            <a:endParaRPr lang="en-US" sz="2000" dirty="0"/>
          </a:p>
        </p:txBody>
      </p:sp>
      <p:sp>
        <p:nvSpPr>
          <p:cNvPr id="4" name="Date Placeholder 3"/>
          <p:cNvSpPr>
            <a:spLocks noGrp="1"/>
          </p:cNvSpPr>
          <p:nvPr>
            <p:ph type="dt" sz="half" idx="10"/>
          </p:nvPr>
        </p:nvSpPr>
        <p:spPr/>
        <p:txBody>
          <a:bodyPr/>
          <a:lstStyle/>
          <a:p>
            <a:r>
              <a:rPr lang="en-US" smtClean="0"/>
              <a:t>January 2011</a:t>
            </a:r>
            <a:endParaRPr lang="en-US"/>
          </a:p>
        </p:txBody>
      </p:sp>
      <p:sp>
        <p:nvSpPr>
          <p:cNvPr id="5" name="Footer Placeholder 4"/>
          <p:cNvSpPr>
            <a:spLocks noGrp="1"/>
          </p:cNvSpPr>
          <p:nvPr>
            <p:ph type="ftr" sz="quarter" idx="11"/>
          </p:nvPr>
        </p:nvSpPr>
        <p:spPr/>
        <p:txBody>
          <a:bodyPr/>
          <a:lstStyle/>
          <a:p>
            <a:r>
              <a:rPr lang="en-US" smtClean="0"/>
              <a:t>Steve Shearer , Silver Spring Networks</a:t>
            </a:r>
            <a:endParaRPr lang="en-US"/>
          </a:p>
        </p:txBody>
      </p:sp>
      <p:sp>
        <p:nvSpPr>
          <p:cNvPr id="6" name="Slide Number Placeholder 5"/>
          <p:cNvSpPr>
            <a:spLocks noGrp="1"/>
          </p:cNvSpPr>
          <p:nvPr>
            <p:ph type="sldNum" sz="quarter" idx="12"/>
          </p:nvPr>
        </p:nvSpPr>
        <p:spPr/>
        <p:txBody>
          <a:bodyPr/>
          <a:lstStyle/>
          <a:p>
            <a:r>
              <a:rPr lang="en-US" smtClean="0"/>
              <a:t>Slide </a:t>
            </a:r>
            <a:fld id="{F9DC1513-38A5-4E7C-BE19-E55058FE8A87}" type="slidenum">
              <a:rPr lang="en-US" smtClean="0"/>
              <a:pPr/>
              <a:t>6</a:t>
            </a:fld>
            <a:endParaRPr lang="en-US"/>
          </a:p>
        </p:txBody>
      </p:sp>
      <p:pic>
        <p:nvPicPr>
          <p:cNvPr id="30722" name="Picture 2"/>
          <p:cNvPicPr>
            <a:picLocks noChangeAspect="1" noChangeArrowheads="1"/>
          </p:cNvPicPr>
          <p:nvPr/>
        </p:nvPicPr>
        <p:blipFill>
          <a:blip r:embed="rId2" cstate="print"/>
          <a:srcRect/>
          <a:stretch>
            <a:fillRect/>
          </a:stretch>
        </p:blipFill>
        <p:spPr bwMode="auto">
          <a:xfrm>
            <a:off x="2838450" y="2590800"/>
            <a:ext cx="6305550" cy="3648075"/>
          </a:xfrm>
          <a:prstGeom prst="rect">
            <a:avLst/>
          </a:prstGeom>
          <a:noFill/>
          <a:ln w="12700" cap="flat" cmpd="sng">
            <a:noFill/>
            <a:prstDash val="solid"/>
            <a:miter lim="800000"/>
            <a:headEnd type="none" w="sm" len="sm"/>
            <a:tailEnd type="none" w="sm" len="sm"/>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 4 Channel Spacing @ 200kHz</a:t>
            </a:r>
            <a:endParaRPr lang="en-US" dirty="0"/>
          </a:p>
        </p:txBody>
      </p:sp>
      <p:sp>
        <p:nvSpPr>
          <p:cNvPr id="3" name="Content Placeholder 2"/>
          <p:cNvSpPr>
            <a:spLocks noGrp="1"/>
          </p:cNvSpPr>
          <p:nvPr>
            <p:ph idx="1"/>
          </p:nvPr>
        </p:nvSpPr>
        <p:spPr>
          <a:xfrm>
            <a:off x="685800" y="1981200"/>
            <a:ext cx="4953000" cy="1752600"/>
          </a:xfrm>
        </p:spPr>
        <p:txBody>
          <a:bodyPr/>
          <a:lstStyle/>
          <a:p>
            <a:r>
              <a:rPr lang="en-US" sz="2000" dirty="0" smtClean="0"/>
              <a:t>Adjacent channel intersect at ~ -18dB</a:t>
            </a:r>
            <a:endParaRPr lang="en-US" sz="2000" dirty="0"/>
          </a:p>
        </p:txBody>
      </p:sp>
      <p:sp>
        <p:nvSpPr>
          <p:cNvPr id="4" name="Date Placeholder 3"/>
          <p:cNvSpPr>
            <a:spLocks noGrp="1"/>
          </p:cNvSpPr>
          <p:nvPr>
            <p:ph type="dt" sz="half" idx="10"/>
          </p:nvPr>
        </p:nvSpPr>
        <p:spPr/>
        <p:txBody>
          <a:bodyPr/>
          <a:lstStyle/>
          <a:p>
            <a:r>
              <a:rPr lang="en-US" smtClean="0"/>
              <a:t>January 2011</a:t>
            </a:r>
            <a:endParaRPr lang="en-US"/>
          </a:p>
        </p:txBody>
      </p:sp>
      <p:sp>
        <p:nvSpPr>
          <p:cNvPr id="5" name="Footer Placeholder 4"/>
          <p:cNvSpPr>
            <a:spLocks noGrp="1"/>
          </p:cNvSpPr>
          <p:nvPr>
            <p:ph type="ftr" sz="quarter" idx="11"/>
          </p:nvPr>
        </p:nvSpPr>
        <p:spPr/>
        <p:txBody>
          <a:bodyPr/>
          <a:lstStyle/>
          <a:p>
            <a:r>
              <a:rPr lang="en-US" smtClean="0"/>
              <a:t>Steve Shearer , Silver Spring Networks</a:t>
            </a:r>
            <a:endParaRPr lang="en-US"/>
          </a:p>
        </p:txBody>
      </p:sp>
      <p:sp>
        <p:nvSpPr>
          <p:cNvPr id="6" name="Slide Number Placeholder 5"/>
          <p:cNvSpPr>
            <a:spLocks noGrp="1"/>
          </p:cNvSpPr>
          <p:nvPr>
            <p:ph type="sldNum" sz="quarter" idx="12"/>
          </p:nvPr>
        </p:nvSpPr>
        <p:spPr/>
        <p:txBody>
          <a:bodyPr/>
          <a:lstStyle/>
          <a:p>
            <a:r>
              <a:rPr lang="en-US" smtClean="0"/>
              <a:t>Slide </a:t>
            </a:r>
            <a:fld id="{F9DC1513-38A5-4E7C-BE19-E55058FE8A87}" type="slidenum">
              <a:rPr lang="en-US" smtClean="0"/>
              <a:pPr/>
              <a:t>7</a:t>
            </a:fld>
            <a:endParaRPr lang="en-US"/>
          </a:p>
        </p:txBody>
      </p:sp>
      <p:pic>
        <p:nvPicPr>
          <p:cNvPr id="31746" name="Picture 2"/>
          <p:cNvPicPr>
            <a:picLocks noChangeAspect="1" noChangeArrowheads="1"/>
          </p:cNvPicPr>
          <p:nvPr/>
        </p:nvPicPr>
        <p:blipFill>
          <a:blip r:embed="rId2" cstate="print"/>
          <a:srcRect/>
          <a:stretch>
            <a:fillRect/>
          </a:stretch>
        </p:blipFill>
        <p:spPr bwMode="auto">
          <a:xfrm>
            <a:off x="2838450" y="2590800"/>
            <a:ext cx="6305550" cy="3648075"/>
          </a:xfrm>
          <a:prstGeom prst="rect">
            <a:avLst/>
          </a:prstGeom>
          <a:noFill/>
          <a:ln w="12700" cap="flat" cmpd="sng">
            <a:noFill/>
            <a:prstDash val="solid"/>
            <a:miter lim="800000"/>
            <a:headEnd type="none" w="sm" len="sm"/>
            <a:tailEnd type="none" w="sm" len="sm"/>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Summary and Conclusion</a:t>
            </a:r>
            <a:endParaRPr lang="en-US" dirty="0"/>
          </a:p>
        </p:txBody>
      </p:sp>
      <p:sp>
        <p:nvSpPr>
          <p:cNvPr id="3" name="Content Placeholder 2"/>
          <p:cNvSpPr>
            <a:spLocks noGrp="1"/>
          </p:cNvSpPr>
          <p:nvPr>
            <p:ph idx="1"/>
          </p:nvPr>
        </p:nvSpPr>
        <p:spPr>
          <a:xfrm>
            <a:off x="685800" y="1447800"/>
            <a:ext cx="7239000" cy="2971800"/>
          </a:xfrm>
        </p:spPr>
        <p:txBody>
          <a:bodyPr/>
          <a:lstStyle/>
          <a:p>
            <a:r>
              <a:rPr lang="en-US" sz="2000" dirty="0" smtClean="0"/>
              <a:t>All Options exceed the band edge attenuation of -10dB used by 802.11</a:t>
            </a:r>
          </a:p>
          <a:p>
            <a:pPr lvl="1"/>
            <a:r>
              <a:rPr lang="en-US" sz="1600" dirty="0" smtClean="0"/>
              <a:t>Option 3 is the least stringent with a transition region of nearly 60 kHz and an intersect of -23dB</a:t>
            </a:r>
          </a:p>
          <a:p>
            <a:pPr lvl="1"/>
            <a:r>
              <a:rPr lang="en-US" sz="1600" dirty="0" smtClean="0"/>
              <a:t>Option 4 is the most stringent with a transition region of 22kHz and an intersect of -18dB</a:t>
            </a:r>
            <a:endParaRPr lang="en-US" sz="1050" dirty="0"/>
          </a:p>
          <a:p>
            <a:pPr lvl="1"/>
            <a:r>
              <a:rPr lang="en-US" sz="1600" dirty="0" smtClean="0"/>
              <a:t>600kHz channel spacing for Option 2 is neither the best, nor the worst</a:t>
            </a:r>
          </a:p>
          <a:p>
            <a:pPr lvl="1"/>
            <a:endParaRPr lang="en-US" sz="2000" dirty="0" smtClean="0"/>
          </a:p>
          <a:p>
            <a:r>
              <a:rPr lang="en-US" sz="2000" dirty="0" smtClean="0"/>
              <a:t>Option 2 channel </a:t>
            </a:r>
            <a:r>
              <a:rPr lang="en-US" sz="2000" smtClean="0"/>
              <a:t>spacing of </a:t>
            </a:r>
            <a:r>
              <a:rPr lang="en-US" sz="2000" dirty="0" smtClean="0"/>
              <a:t>600kHz is acceptable.</a:t>
            </a:r>
            <a:endParaRPr lang="en-US" sz="2000" dirty="0"/>
          </a:p>
        </p:txBody>
      </p:sp>
      <p:sp>
        <p:nvSpPr>
          <p:cNvPr id="4" name="Date Placeholder 3"/>
          <p:cNvSpPr>
            <a:spLocks noGrp="1"/>
          </p:cNvSpPr>
          <p:nvPr>
            <p:ph type="dt" sz="half" idx="10"/>
          </p:nvPr>
        </p:nvSpPr>
        <p:spPr/>
        <p:txBody>
          <a:bodyPr/>
          <a:lstStyle/>
          <a:p>
            <a:r>
              <a:rPr lang="en-US" smtClean="0"/>
              <a:t>January 2011</a:t>
            </a:r>
            <a:endParaRPr lang="en-US"/>
          </a:p>
        </p:txBody>
      </p:sp>
      <p:sp>
        <p:nvSpPr>
          <p:cNvPr id="5" name="Footer Placeholder 4"/>
          <p:cNvSpPr>
            <a:spLocks noGrp="1"/>
          </p:cNvSpPr>
          <p:nvPr>
            <p:ph type="ftr" sz="quarter" idx="11"/>
          </p:nvPr>
        </p:nvSpPr>
        <p:spPr/>
        <p:txBody>
          <a:bodyPr/>
          <a:lstStyle/>
          <a:p>
            <a:r>
              <a:rPr lang="en-US" smtClean="0"/>
              <a:t>Steve Shearer , Silver Spring Networks</a:t>
            </a:r>
            <a:endParaRPr lang="en-US"/>
          </a:p>
        </p:txBody>
      </p:sp>
      <p:sp>
        <p:nvSpPr>
          <p:cNvPr id="6" name="Slide Number Placeholder 5"/>
          <p:cNvSpPr>
            <a:spLocks noGrp="1"/>
          </p:cNvSpPr>
          <p:nvPr>
            <p:ph type="sldNum" sz="quarter" idx="12"/>
          </p:nvPr>
        </p:nvSpPr>
        <p:spPr/>
        <p:txBody>
          <a:bodyPr/>
          <a:lstStyle/>
          <a:p>
            <a:r>
              <a:rPr lang="en-US" smtClean="0"/>
              <a:t>Slide </a:t>
            </a:r>
            <a:fld id="{F9DC1513-38A5-4E7C-BE19-E55058FE8A87}" type="slidenum">
              <a:rPr lang="en-US" smtClean="0"/>
              <a:pPr/>
              <a:t>8</a:t>
            </a:fld>
            <a:endParaRPr lang="en-US"/>
          </a:p>
        </p:txBody>
      </p:sp>
      <p:graphicFrame>
        <p:nvGraphicFramePr>
          <p:cNvPr id="7" name="Table 6"/>
          <p:cNvGraphicFramePr>
            <a:graphicFrameLocks noGrp="1"/>
          </p:cNvGraphicFramePr>
          <p:nvPr/>
        </p:nvGraphicFramePr>
        <p:xfrm>
          <a:off x="1828799" y="4648200"/>
          <a:ext cx="6858002" cy="1683403"/>
        </p:xfrm>
        <a:graphic>
          <a:graphicData uri="http://schemas.openxmlformats.org/drawingml/2006/table">
            <a:tbl>
              <a:tblPr/>
              <a:tblGrid>
                <a:gridCol w="760241"/>
                <a:gridCol w="760241"/>
                <a:gridCol w="760241"/>
                <a:gridCol w="760241"/>
                <a:gridCol w="918624"/>
                <a:gridCol w="1963952"/>
                <a:gridCol w="934462"/>
              </a:tblGrid>
              <a:tr h="791863">
                <a:tc>
                  <a:txBody>
                    <a:bodyPr/>
                    <a:lstStyle/>
                    <a:p>
                      <a:pPr algn="l" fontAlgn="b"/>
                      <a:endParaRPr lang="en-US" sz="1400" b="0" i="0" u="none" strike="noStrike" dirty="0">
                        <a:solidFill>
                          <a:srgbClr val="000000"/>
                        </a:solidFill>
                        <a:latin typeface="Calibri"/>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Calibri"/>
                        </a:rPr>
                        <a:t>Channel Spacing (kHz)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Calibri"/>
                        </a:rPr>
                        <a:t>Nominal b/w (kHz)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Calibri"/>
                        </a:rPr>
                        <a:t>b/w -6dB (kHz)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Calibri"/>
                        </a:rPr>
                        <a:t>b/w -20dB (kHz)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latin typeface="Calibri"/>
                        </a:rPr>
                        <a:t>Transition region. Nominal to band edge (kHz)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latin typeface="Calibri"/>
                        </a:rPr>
                        <a:t>Band Edge intersect (dB)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3709">
                <a:tc>
                  <a:txBody>
                    <a:bodyPr/>
                    <a:lstStyle/>
                    <a:p>
                      <a:pPr algn="l" fontAlgn="b"/>
                      <a:r>
                        <a:rPr lang="en-US" sz="1400" b="0" i="0" u="none" strike="noStrike">
                          <a:solidFill>
                            <a:srgbClr val="000000"/>
                          </a:solidFill>
                          <a:latin typeface="Calibri"/>
                        </a:rPr>
                        <a:t>Opt 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156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156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207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3709">
                <a:tc>
                  <a:txBody>
                    <a:bodyPr/>
                    <a:lstStyle/>
                    <a:p>
                      <a:pPr algn="l" fontAlgn="b"/>
                      <a:r>
                        <a:rPr lang="en-US" sz="1400" b="0" i="0" u="none" strike="noStrike">
                          <a:solidFill>
                            <a:srgbClr val="000000"/>
                          </a:solidFill>
                          <a:latin typeface="Calibri"/>
                        </a:rPr>
                        <a:t>Opt 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281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281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346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59.5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3709">
                <a:tc>
                  <a:txBody>
                    <a:bodyPr/>
                    <a:lstStyle/>
                    <a:p>
                      <a:pPr algn="l" fontAlgn="b"/>
                      <a:r>
                        <a:rPr lang="en-US" sz="1400" b="0" i="0" u="none" strike="noStrike">
                          <a:solidFill>
                            <a:srgbClr val="000000"/>
                          </a:solidFill>
                          <a:latin typeface="Calibri"/>
                        </a:rPr>
                        <a:t>Opt 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552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553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627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3709">
                <a:tc>
                  <a:txBody>
                    <a:bodyPr/>
                    <a:lstStyle/>
                    <a:p>
                      <a:pPr algn="l" fontAlgn="b"/>
                      <a:r>
                        <a:rPr lang="en-US" sz="1400" b="0" i="0" u="none" strike="noStrike">
                          <a:solidFill>
                            <a:srgbClr val="000000"/>
                          </a:solidFill>
                          <a:latin typeface="Calibri"/>
                        </a:rPr>
                        <a:t>Opt 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1094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1093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Calibri"/>
                        </a:rPr>
                        <a:t>1166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alibri"/>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237</TotalTime>
  <Words>398</Words>
  <Application>Microsoft Office PowerPoint</Application>
  <PresentationFormat>On-screen Show (4:3)</PresentationFormat>
  <Paragraphs>103</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IEEE-P802_15</vt:lpstr>
      <vt:lpstr>Slide 1</vt:lpstr>
      <vt:lpstr>Comment Resolution of CID 521</vt:lpstr>
      <vt:lpstr>802.11a Channel Spacing</vt:lpstr>
      <vt:lpstr>Mode 1 Channel Spacing at 1200kHz</vt:lpstr>
      <vt:lpstr>Mode 2 Channel Spacing @ 600kHz</vt:lpstr>
      <vt:lpstr>Mode 3 Channel Spacing @ 400kHz</vt:lpstr>
      <vt:lpstr>Mode 4 Channel Spacing @ 200kHz</vt:lpstr>
      <vt:lpstr>Summary and Conclusion</vt:lpstr>
    </vt:vector>
  </TitlesOfParts>
  <Company>Performance Edition Dec 2009</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Steve</dc:creator>
  <cp:keywords/>
  <dc:description>&lt;doc#1&gt;</dc:description>
  <cp:lastModifiedBy>Steve</cp:lastModifiedBy>
  <cp:revision>9</cp:revision>
  <cp:lastPrinted>1998-02-10T13:28:06Z</cp:lastPrinted>
  <dcterms:created xsi:type="dcterms:W3CDTF">2010-12-23T20:16:04Z</dcterms:created>
  <dcterms:modified xsi:type="dcterms:W3CDTF">2011-01-19T17:30:38Z</dcterms:modified>
</cp:coreProperties>
</file>